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pen Sans Light"/>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Light-bold.fntdata"/><Relationship Id="rId16" Type="http://schemas.openxmlformats.org/officeDocument/2006/relationships/font" Target="fonts/OpenSansLight-regular.fntdata"/><Relationship Id="rId5" Type="http://schemas.openxmlformats.org/officeDocument/2006/relationships/notesMaster" Target="notesMasters/notesMaster1.xml"/><Relationship Id="rId19" Type="http://schemas.openxmlformats.org/officeDocument/2006/relationships/font" Target="fonts/OpenSansLight-boldItalic.fntdata"/><Relationship Id="rId6" Type="http://schemas.openxmlformats.org/officeDocument/2006/relationships/slide" Target="slides/slide1.xml"/><Relationship Id="rId18"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7470d268a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7470d268a8_0_1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To summarize, make sure your digital profile is clean, it includes a summary with an objective, details about your experience, and all relevant education and skills.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remember that these four principles are applicable, in different ways, not only to Linkedin, but to many of the online professional platforms that you use. So I encourage you all, when you get to chance, to try to apply the same logic to all your digital profiles.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470d268a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70d268a8_0_10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Company/organization, title of role, start and end date (month &amp; year), location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470d26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70d268a8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So how can you, with very limited effort, improve your digital profile. There are four simple guiding principles: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470d268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70d268a8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Adnan Swas is one of our gradutes and has recently become a session lead at Udacity. His profile has strong general hygiene: </a:t>
            </a:r>
            <a:endParaRPr/>
          </a:p>
          <a:p>
            <a:pPr indent="-317500" lvl="0" marL="457200" rtl="0" algn="l">
              <a:spcBef>
                <a:spcPts val="0"/>
              </a:spcBef>
              <a:spcAft>
                <a:spcPts val="0"/>
              </a:spcAft>
              <a:buSzPts val="1400"/>
              <a:buChar char="-"/>
            </a:pPr>
            <a:r>
              <a:rPr lang="en"/>
              <a:t>His profile is complete </a:t>
            </a:r>
            <a:endParaRPr/>
          </a:p>
          <a:p>
            <a:pPr indent="-317500" lvl="0" marL="457200" rtl="0" algn="l">
              <a:spcBef>
                <a:spcPts val="0"/>
              </a:spcBef>
              <a:spcAft>
                <a:spcPts val="0"/>
              </a:spcAft>
              <a:buSzPts val="1400"/>
              <a:buChar char="-"/>
            </a:pPr>
            <a:r>
              <a:rPr lang="en"/>
              <a:t>His picture is professional</a:t>
            </a:r>
            <a:endParaRPr/>
          </a:p>
          <a:p>
            <a:pPr indent="-317500" lvl="0" marL="457200" rtl="0" algn="l">
              <a:spcBef>
                <a:spcPts val="0"/>
              </a:spcBef>
              <a:spcAft>
                <a:spcPts val="0"/>
              </a:spcAft>
              <a:buSzPts val="1400"/>
              <a:buChar char="-"/>
            </a:pPr>
            <a:r>
              <a:rPr lang="en"/>
              <a:t>And his grammar use is correct and consistent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strength of his profile allowed him to land several job interviews in fields totally unrelated to what he does currently as an application security analyst, two weeks ago as part of the MISK Udacity career fair, and he made to final round with 2 companies.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70d268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70d268a8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 second guiding principle is providing an effective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470d26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70d268a8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Ahmed Alrasheed is a graduate from our Machine Learning nanodegree. He is a chemical engineer by background, but was interested in learning how to use data to solve complex decisions, and pivoted his career to becoming a data scientist at Mozn.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70d268a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70d268a8_0_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 third principle is providing your work experience, and not just where you work but a description of your responsibilities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470d268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70d268a8_0_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This is just one section of Ahmad’s work experience.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470d268a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70d268a8_0_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So how can you, with very limited effort, improve your digital profile. There are four simple guiding principles: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470d268a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70d268a8_0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This is the profile of an amazing graduate, Shaikha Al Salem, who has an bacgkround in Art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Segue Light 1">
  <p:cSld name="Color Segue Light 1">
    <p:bg>
      <p:bgPr>
        <a:blipFill rotWithShape="1">
          <a:blip r:embed="rId2">
            <a:alphaModFix/>
          </a:blip>
          <a:stretch>
            <a:fillRect b="0" l="0" r="0" t="0"/>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91425" lIns="91425" spcFirstLastPara="1" rIns="91425" wrap="square" tIns="9142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a:blip r:embed="rId3">
            <a:alphaModFix amt="70000"/>
          </a:blip>
          <a:stretch>
            <a:fillRect/>
          </a:stretch>
        </p:blipFill>
        <p:spPr>
          <a:xfrm rot="5400000">
            <a:off x="-813386" y="813387"/>
            <a:ext cx="5153748" cy="3526975"/>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8391825" y="4482899"/>
            <a:ext cx="310725" cy="310725"/>
          </a:xfrm>
          <a:prstGeom prst="rect">
            <a:avLst/>
          </a:prstGeom>
          <a:noFill/>
          <a:ln>
            <a:noFill/>
          </a:ln>
        </p:spPr>
      </p:pic>
      <p:sp>
        <p:nvSpPr>
          <p:cNvPr id="59" name="Google Shape;59;p14"/>
          <p:cNvSpPr txBox="1"/>
          <p:nvPr>
            <p:ph idx="4294967295" type="body"/>
          </p:nvPr>
        </p:nvSpPr>
        <p:spPr>
          <a:xfrm>
            <a:off x="4287400" y="82500"/>
            <a:ext cx="4872000" cy="4216500"/>
          </a:xfrm>
          <a:prstGeom prst="rect">
            <a:avLst/>
          </a:prstGeom>
          <a:noFill/>
          <a:ln>
            <a:noFill/>
          </a:ln>
        </p:spPr>
        <p:txBody>
          <a:bodyPr anchorCtr="0" anchor="t" bIns="34275" lIns="34275" spcFirstLastPara="1" rIns="34275" wrap="square" tIns="34275">
            <a:noAutofit/>
          </a:bodyPr>
          <a:lstStyle/>
          <a:p>
            <a:pPr indent="0" lvl="0" marL="457200" marR="0" rtl="0" algn="l">
              <a:lnSpc>
                <a:spcPct val="100000"/>
              </a:lnSpc>
              <a:spcBef>
                <a:spcPts val="0"/>
              </a:spcBef>
              <a:spcAft>
                <a:spcPts val="0"/>
              </a:spcAft>
              <a:buNone/>
            </a:pPr>
            <a:r>
              <a:t/>
            </a:r>
            <a:endParaRPr b="1" sz="2100">
              <a:solidFill>
                <a:srgbClr val="000000"/>
              </a:solidFill>
            </a:endParaRPr>
          </a:p>
          <a:p>
            <a:pPr indent="0" lvl="0" marL="457200" marR="0" rtl="0" algn="l">
              <a:lnSpc>
                <a:spcPct val="100000"/>
              </a:lnSpc>
              <a:spcBef>
                <a:spcPts val="1000"/>
              </a:spcBef>
              <a:spcAft>
                <a:spcPts val="0"/>
              </a:spcAft>
              <a:buNone/>
            </a:pPr>
            <a:r>
              <a:rPr b="1" lang="en" sz="2100">
                <a:solidFill>
                  <a:srgbClr val="000000"/>
                </a:solidFill>
              </a:rPr>
              <a:t>General hygiene </a:t>
            </a:r>
            <a:r>
              <a:rPr lang="en" sz="2100">
                <a:solidFill>
                  <a:srgbClr val="000000"/>
                </a:solidFill>
                <a:latin typeface="Open Sans Light"/>
                <a:ea typeface="Open Sans Light"/>
                <a:cs typeface="Open Sans Light"/>
                <a:sym typeface="Open Sans Light"/>
              </a:rPr>
              <a:t>(completion, grammar &amp; language, picture) </a:t>
            </a:r>
            <a:endParaRPr sz="2100">
              <a:solidFill>
                <a:srgbClr val="000000"/>
              </a:solidFill>
            </a:endParaRPr>
          </a:p>
          <a:p>
            <a:pPr indent="0" lvl="0" marL="457200" marR="0" rtl="0" algn="l">
              <a:lnSpc>
                <a:spcPct val="100000"/>
              </a:lnSpc>
              <a:spcBef>
                <a:spcPts val="1000"/>
              </a:spcBef>
              <a:spcAft>
                <a:spcPts val="0"/>
              </a:spcAft>
              <a:buNone/>
            </a:pPr>
            <a:r>
              <a:t/>
            </a:r>
            <a:endParaRPr sz="2100">
              <a:solidFill>
                <a:srgbClr val="000000"/>
              </a:solidFill>
            </a:endParaRPr>
          </a:p>
          <a:p>
            <a:pPr indent="0" lvl="0" marL="457200" marR="0" rtl="0" algn="l">
              <a:lnSpc>
                <a:spcPct val="100000"/>
              </a:lnSpc>
              <a:spcBef>
                <a:spcPts val="1000"/>
              </a:spcBef>
              <a:spcAft>
                <a:spcPts val="0"/>
              </a:spcAft>
              <a:buNone/>
            </a:pPr>
            <a:r>
              <a:rPr b="1" lang="en" sz="2100">
                <a:solidFill>
                  <a:srgbClr val="000000"/>
                </a:solidFill>
              </a:rPr>
              <a:t>Summary </a:t>
            </a:r>
            <a:r>
              <a:rPr lang="en" sz="2100">
                <a:solidFill>
                  <a:srgbClr val="000000"/>
                </a:solidFill>
                <a:latin typeface="Open Sans Light"/>
                <a:ea typeface="Open Sans Light"/>
                <a:cs typeface="Open Sans Light"/>
                <a:sym typeface="Open Sans Light"/>
              </a:rPr>
              <a:t>(objective, relevant experience) i.e. mini elevator pitch</a:t>
            </a:r>
            <a:endParaRPr sz="2100">
              <a:solidFill>
                <a:srgbClr val="000000"/>
              </a:solidFill>
              <a:latin typeface="Open Sans Light"/>
              <a:ea typeface="Open Sans Light"/>
              <a:cs typeface="Open Sans Light"/>
              <a:sym typeface="Open Sans Light"/>
            </a:endParaRPr>
          </a:p>
          <a:p>
            <a:pPr indent="457200" lvl="0" marL="0" marR="0" rtl="0" algn="l">
              <a:lnSpc>
                <a:spcPct val="100000"/>
              </a:lnSpc>
              <a:spcBef>
                <a:spcPts val="1000"/>
              </a:spcBef>
              <a:spcAft>
                <a:spcPts val="0"/>
              </a:spcAft>
              <a:buNone/>
            </a:pPr>
            <a:r>
              <a:t/>
            </a:r>
            <a:endParaRPr b="1" sz="2100">
              <a:solidFill>
                <a:srgbClr val="000000"/>
              </a:solidFill>
            </a:endParaRPr>
          </a:p>
          <a:p>
            <a:pPr indent="0" lvl="0" marL="457200" marR="0" rtl="0" algn="l">
              <a:lnSpc>
                <a:spcPct val="100000"/>
              </a:lnSpc>
              <a:spcBef>
                <a:spcPts val="1000"/>
              </a:spcBef>
              <a:spcAft>
                <a:spcPts val="0"/>
              </a:spcAft>
              <a:buNone/>
            </a:pPr>
            <a:r>
              <a:rPr b="1" lang="en" sz="2100">
                <a:solidFill>
                  <a:srgbClr val="000000"/>
                </a:solidFill>
              </a:rPr>
              <a:t>Experience </a:t>
            </a:r>
            <a:r>
              <a:rPr lang="en" sz="2100">
                <a:solidFill>
                  <a:srgbClr val="000000"/>
                </a:solidFill>
                <a:latin typeface="Open Sans Light"/>
                <a:ea typeface="Open Sans Light"/>
                <a:cs typeface="Open Sans Light"/>
                <a:sym typeface="Open Sans Light"/>
              </a:rPr>
              <a:t>(with description of responsibilities)</a:t>
            </a:r>
            <a:endParaRPr b="1" sz="2100">
              <a:solidFill>
                <a:srgbClr val="000000"/>
              </a:solidFill>
            </a:endParaRPr>
          </a:p>
          <a:p>
            <a:pPr indent="457200" lvl="0" marL="0" marR="0" rtl="0" algn="l">
              <a:lnSpc>
                <a:spcPct val="100000"/>
              </a:lnSpc>
              <a:spcBef>
                <a:spcPts val="1000"/>
              </a:spcBef>
              <a:spcAft>
                <a:spcPts val="0"/>
              </a:spcAft>
              <a:buNone/>
            </a:pPr>
            <a:r>
              <a:t/>
            </a:r>
            <a:endParaRPr b="1" sz="2100">
              <a:solidFill>
                <a:srgbClr val="000000"/>
              </a:solidFill>
            </a:endParaRPr>
          </a:p>
          <a:p>
            <a:pPr indent="0" lvl="0" marL="457200" marR="0" rtl="0" algn="l">
              <a:lnSpc>
                <a:spcPct val="100000"/>
              </a:lnSpc>
              <a:spcBef>
                <a:spcPts val="1000"/>
              </a:spcBef>
              <a:spcAft>
                <a:spcPts val="0"/>
              </a:spcAft>
              <a:buNone/>
            </a:pPr>
            <a:r>
              <a:rPr b="1" lang="en" sz="2100">
                <a:solidFill>
                  <a:srgbClr val="000000"/>
                </a:solidFill>
              </a:rPr>
              <a:t>Education &amp; Skills </a:t>
            </a:r>
            <a:r>
              <a:rPr lang="en" sz="2100">
                <a:solidFill>
                  <a:srgbClr val="000000"/>
                </a:solidFill>
                <a:latin typeface="Open Sans Light"/>
                <a:ea typeface="Open Sans Light"/>
                <a:cs typeface="Open Sans Light"/>
                <a:sym typeface="Open Sans Light"/>
              </a:rPr>
              <a:t>(university degrees, certifications)</a:t>
            </a:r>
            <a:endParaRPr b="1" sz="2100">
              <a:solidFill>
                <a:srgbClr val="000000"/>
              </a:solidFill>
            </a:endParaRPr>
          </a:p>
          <a:p>
            <a:pPr indent="0" lvl="0" marL="0" marR="0" rtl="0" algn="l">
              <a:lnSpc>
                <a:spcPct val="100000"/>
              </a:lnSpc>
              <a:spcBef>
                <a:spcPts val="1000"/>
              </a:spcBef>
              <a:spcAft>
                <a:spcPts val="1000"/>
              </a:spcAft>
              <a:buNone/>
            </a:pPr>
            <a:r>
              <a:t/>
            </a:r>
            <a:endParaRPr i="1" sz="2100">
              <a:solidFill>
                <a:srgbClr val="000000"/>
              </a:solidFill>
              <a:latin typeface="Open Sans Light"/>
              <a:ea typeface="Open Sans Light"/>
              <a:cs typeface="Open Sans Light"/>
              <a:sym typeface="Open Sans Light"/>
            </a:endParaRPr>
          </a:p>
        </p:txBody>
      </p:sp>
      <p:sp>
        <p:nvSpPr>
          <p:cNvPr id="60" name="Google Shape;60;p14"/>
          <p:cNvSpPr/>
          <p:nvPr/>
        </p:nvSpPr>
        <p:spPr>
          <a:xfrm>
            <a:off x="3866000" y="673225"/>
            <a:ext cx="687900" cy="321000"/>
          </a:xfrm>
          <a:prstGeom prst="ellipse">
            <a:avLst/>
          </a:prstGeom>
          <a:noFill/>
          <a:ln cap="flat" cmpd="sng" w="28575">
            <a:solidFill>
              <a:srgbClr val="00B2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1</a:t>
            </a:r>
            <a:endParaRPr sz="2100">
              <a:latin typeface="Open Sans"/>
              <a:ea typeface="Open Sans"/>
              <a:cs typeface="Open Sans"/>
              <a:sym typeface="Open Sans"/>
            </a:endParaRPr>
          </a:p>
        </p:txBody>
      </p:sp>
      <p:sp>
        <p:nvSpPr>
          <p:cNvPr id="61" name="Google Shape;61;p14"/>
          <p:cNvSpPr/>
          <p:nvPr/>
        </p:nvSpPr>
        <p:spPr>
          <a:xfrm>
            <a:off x="3866000" y="1805283"/>
            <a:ext cx="687900" cy="321000"/>
          </a:xfrm>
          <a:prstGeom prst="ellipse">
            <a:avLst/>
          </a:prstGeom>
          <a:noFill/>
          <a:ln cap="flat" cmpd="sng" w="28575">
            <a:solidFill>
              <a:srgbClr val="00B2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2</a:t>
            </a:r>
            <a:endParaRPr sz="2100">
              <a:latin typeface="Open Sans"/>
              <a:ea typeface="Open Sans"/>
              <a:cs typeface="Open Sans"/>
              <a:sym typeface="Open Sans"/>
            </a:endParaRPr>
          </a:p>
        </p:txBody>
      </p:sp>
      <p:sp>
        <p:nvSpPr>
          <p:cNvPr id="62" name="Google Shape;62;p14"/>
          <p:cNvSpPr/>
          <p:nvPr/>
        </p:nvSpPr>
        <p:spPr>
          <a:xfrm>
            <a:off x="3866000" y="2996415"/>
            <a:ext cx="687900" cy="321000"/>
          </a:xfrm>
          <a:prstGeom prst="ellipse">
            <a:avLst/>
          </a:prstGeom>
          <a:noFill/>
          <a:ln cap="flat" cmpd="sng" w="28575">
            <a:solidFill>
              <a:srgbClr val="00B2E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3</a:t>
            </a:r>
            <a:endParaRPr sz="2100">
              <a:latin typeface="Open Sans"/>
              <a:ea typeface="Open Sans"/>
              <a:cs typeface="Open Sans"/>
              <a:sym typeface="Open Sans"/>
            </a:endParaRPr>
          </a:p>
        </p:txBody>
      </p:sp>
      <p:sp>
        <p:nvSpPr>
          <p:cNvPr id="63" name="Google Shape;63;p14"/>
          <p:cNvSpPr/>
          <p:nvPr/>
        </p:nvSpPr>
        <p:spPr>
          <a:xfrm>
            <a:off x="3866000" y="4320269"/>
            <a:ext cx="687900" cy="321000"/>
          </a:xfrm>
          <a:prstGeom prst="ellipse">
            <a:avLst/>
          </a:prstGeom>
          <a:noFill/>
          <a:ln cap="flat" cmpd="sng" w="28575">
            <a:solidFill>
              <a:srgbClr val="02B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4</a:t>
            </a:r>
            <a:endParaRPr sz="2100">
              <a:latin typeface="Open Sans"/>
              <a:ea typeface="Open Sans"/>
              <a:cs typeface="Open Sans"/>
              <a:sym typeface="Open Sans"/>
            </a:endParaRPr>
          </a:p>
        </p:txBody>
      </p:sp>
      <p:sp>
        <p:nvSpPr>
          <p:cNvPr id="64" name="Google Shape;64;p14"/>
          <p:cNvSpPr txBox="1"/>
          <p:nvPr/>
        </p:nvSpPr>
        <p:spPr>
          <a:xfrm>
            <a:off x="171325" y="1845025"/>
            <a:ext cx="3203400" cy="13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500">
                <a:solidFill>
                  <a:srgbClr val="FFFFFF"/>
                </a:solidFill>
                <a:latin typeface="Open Sans"/>
                <a:ea typeface="Open Sans"/>
                <a:cs typeface="Open Sans"/>
                <a:sym typeface="Open Sans"/>
              </a:rPr>
              <a:t>Guiding principles for developing a solid digital profile (LinkedIn example)</a:t>
            </a:r>
            <a:endParaRPr sz="35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77" name="Shape 177"/>
        <p:cNvGrpSpPr/>
        <p:nvPr/>
      </p:nvGrpSpPr>
      <p:grpSpPr>
        <a:xfrm>
          <a:off x="0" y="0"/>
          <a:ext cx="0" cy="0"/>
          <a:chOff x="0" y="0"/>
          <a:chExt cx="0" cy="0"/>
        </a:xfrm>
      </p:grpSpPr>
      <p:sp>
        <p:nvSpPr>
          <p:cNvPr id="178" name="Google Shape;178;p23"/>
          <p:cNvSpPr txBox="1"/>
          <p:nvPr/>
        </p:nvSpPr>
        <p:spPr>
          <a:xfrm>
            <a:off x="6598000" y="3487800"/>
            <a:ext cx="1863000" cy="87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Offers deep-dive </a:t>
            </a:r>
            <a:r>
              <a:rPr lang="en">
                <a:latin typeface="Open Sans"/>
                <a:ea typeface="Open Sans"/>
                <a:cs typeface="Open Sans"/>
                <a:sym typeface="Open Sans"/>
              </a:rPr>
              <a:t>of all skills at click of ‘show more’</a:t>
            </a:r>
            <a:endParaRPr b="1" sz="1900">
              <a:latin typeface="Open Sans"/>
              <a:ea typeface="Open Sans"/>
              <a:cs typeface="Open Sans"/>
              <a:sym typeface="Open Sans"/>
            </a:endParaRPr>
          </a:p>
        </p:txBody>
      </p:sp>
      <p:sp>
        <p:nvSpPr>
          <p:cNvPr id="179" name="Google Shape;179;p23"/>
          <p:cNvSpPr txBox="1"/>
          <p:nvPr/>
        </p:nvSpPr>
        <p:spPr>
          <a:xfrm>
            <a:off x="6560250" y="1326575"/>
            <a:ext cx="1863000" cy="194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Skills are </a:t>
            </a:r>
            <a:r>
              <a:rPr b="1" lang="en">
                <a:latin typeface="Open Sans"/>
                <a:ea typeface="Open Sans"/>
                <a:cs typeface="Open Sans"/>
                <a:sym typeface="Open Sans"/>
              </a:rPr>
              <a:t>‘technical’</a:t>
            </a:r>
            <a:r>
              <a:rPr lang="en">
                <a:latin typeface="Open Sans"/>
                <a:ea typeface="Open Sans"/>
                <a:cs typeface="Open Sans"/>
                <a:sym typeface="Open Sans"/>
              </a:rPr>
              <a:t>; </a:t>
            </a:r>
            <a:r>
              <a:rPr b="1" lang="en">
                <a:latin typeface="Open Sans"/>
                <a:ea typeface="Open Sans"/>
                <a:cs typeface="Open Sans"/>
                <a:sym typeface="Open Sans"/>
              </a:rPr>
              <a:t>doesn’t include ‘show, not tell’ leadership skills, </a:t>
            </a:r>
            <a:r>
              <a:rPr lang="en">
                <a:latin typeface="Open Sans"/>
                <a:ea typeface="Open Sans"/>
                <a:cs typeface="Open Sans"/>
                <a:sym typeface="Open Sans"/>
              </a:rPr>
              <a:t>e.g. attention to detail</a:t>
            </a:r>
            <a:endParaRPr>
              <a:latin typeface="Open Sans"/>
              <a:ea typeface="Open Sans"/>
              <a:cs typeface="Open Sans"/>
              <a:sym typeface="Open Sans"/>
            </a:endParaRPr>
          </a:p>
        </p:txBody>
      </p:sp>
      <p:grpSp>
        <p:nvGrpSpPr>
          <p:cNvPr id="180" name="Google Shape;180;p23"/>
          <p:cNvGrpSpPr/>
          <p:nvPr/>
        </p:nvGrpSpPr>
        <p:grpSpPr>
          <a:xfrm>
            <a:off x="388175" y="800150"/>
            <a:ext cx="4767300" cy="4194099"/>
            <a:chOff x="388175" y="800150"/>
            <a:chExt cx="4767300" cy="4194099"/>
          </a:xfrm>
        </p:grpSpPr>
        <p:pic>
          <p:nvPicPr>
            <p:cNvPr id="181" name="Google Shape;181;p23"/>
            <p:cNvPicPr preferRelativeResize="0"/>
            <p:nvPr/>
          </p:nvPicPr>
          <p:blipFill>
            <a:blip r:embed="rId3">
              <a:alphaModFix/>
            </a:blip>
            <a:stretch>
              <a:fillRect/>
            </a:stretch>
          </p:blipFill>
          <p:spPr>
            <a:xfrm>
              <a:off x="388175" y="800150"/>
              <a:ext cx="4767300" cy="1503525"/>
            </a:xfrm>
            <a:prstGeom prst="rect">
              <a:avLst/>
            </a:prstGeom>
            <a:noFill/>
            <a:ln>
              <a:noFill/>
            </a:ln>
          </p:spPr>
        </p:pic>
        <p:pic>
          <p:nvPicPr>
            <p:cNvPr id="182" name="Google Shape;182;p23"/>
            <p:cNvPicPr preferRelativeResize="0"/>
            <p:nvPr/>
          </p:nvPicPr>
          <p:blipFill>
            <a:blip r:embed="rId4">
              <a:alphaModFix/>
            </a:blip>
            <a:stretch>
              <a:fillRect/>
            </a:stretch>
          </p:blipFill>
          <p:spPr>
            <a:xfrm>
              <a:off x="505475" y="2303675"/>
              <a:ext cx="4650000" cy="2690574"/>
            </a:xfrm>
            <a:prstGeom prst="rect">
              <a:avLst/>
            </a:prstGeom>
            <a:noFill/>
            <a:ln>
              <a:noFill/>
            </a:ln>
          </p:spPr>
        </p:pic>
      </p:grpSp>
      <p:pic>
        <p:nvPicPr>
          <p:cNvPr id="183" name="Google Shape;183;p23"/>
          <p:cNvPicPr preferRelativeResize="0"/>
          <p:nvPr/>
        </p:nvPicPr>
        <p:blipFill>
          <a:blip r:embed="rId5">
            <a:alphaModFix amt="70000"/>
          </a:blip>
          <a:stretch>
            <a:fillRect/>
          </a:stretch>
        </p:blipFill>
        <p:spPr>
          <a:xfrm rot="5400000">
            <a:off x="4135600" y="-4135600"/>
            <a:ext cx="879675" cy="9150875"/>
          </a:xfrm>
          <a:prstGeom prst="rect">
            <a:avLst/>
          </a:prstGeom>
          <a:noFill/>
          <a:ln>
            <a:noFill/>
          </a:ln>
        </p:spPr>
      </p:pic>
      <p:sp>
        <p:nvSpPr>
          <p:cNvPr id="184" name="Google Shape;184;p23"/>
          <p:cNvSpPr txBox="1"/>
          <p:nvPr/>
        </p:nvSpPr>
        <p:spPr>
          <a:xfrm>
            <a:off x="228600" y="-221000"/>
            <a:ext cx="3203400" cy="131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700">
                <a:solidFill>
                  <a:srgbClr val="FFFFFF"/>
                </a:solidFill>
                <a:latin typeface="Open Sans"/>
                <a:ea typeface="Open Sans"/>
                <a:cs typeface="Open Sans"/>
                <a:sym typeface="Open Sans"/>
              </a:rPr>
              <a:t>Skills</a:t>
            </a:r>
            <a:endParaRPr sz="2400">
              <a:solidFill>
                <a:srgbClr val="FFFFFF"/>
              </a:solidFill>
              <a:latin typeface="Open Sans"/>
              <a:ea typeface="Open Sans"/>
              <a:cs typeface="Open Sans"/>
              <a:sym typeface="Open Sans"/>
            </a:endParaRPr>
          </a:p>
        </p:txBody>
      </p:sp>
      <p:pic>
        <p:nvPicPr>
          <p:cNvPr id="185" name="Google Shape;185;p23"/>
          <p:cNvPicPr preferRelativeResize="0"/>
          <p:nvPr/>
        </p:nvPicPr>
        <p:blipFill rotWithShape="1">
          <a:blip r:embed="rId6">
            <a:alphaModFix/>
          </a:blip>
          <a:srcRect b="0" l="0" r="0" t="0"/>
          <a:stretch/>
        </p:blipFill>
        <p:spPr>
          <a:xfrm>
            <a:off x="8468025" y="4559099"/>
            <a:ext cx="310725" cy="310725"/>
          </a:xfrm>
          <a:prstGeom prst="rect">
            <a:avLst/>
          </a:prstGeom>
          <a:noFill/>
          <a:ln>
            <a:noFill/>
          </a:ln>
        </p:spPr>
      </p:pic>
      <p:cxnSp>
        <p:nvCxnSpPr>
          <p:cNvPr id="186" name="Google Shape;186;p23"/>
          <p:cNvCxnSpPr>
            <a:stCxn id="179" idx="1"/>
          </p:cNvCxnSpPr>
          <p:nvPr/>
        </p:nvCxnSpPr>
        <p:spPr>
          <a:xfrm rot="10800000">
            <a:off x="3162450" y="1372625"/>
            <a:ext cx="3397800" cy="924000"/>
          </a:xfrm>
          <a:prstGeom prst="bentConnector3">
            <a:avLst>
              <a:gd fmla="val 50000" name="adj1"/>
            </a:avLst>
          </a:prstGeom>
          <a:noFill/>
          <a:ln cap="flat" cmpd="sng" w="28575">
            <a:solidFill>
              <a:schemeClr val="accent2"/>
            </a:solidFill>
            <a:prstDash val="dash"/>
            <a:round/>
            <a:headEnd len="med" w="med" type="none"/>
            <a:tailEnd len="med" w="med" type="none"/>
          </a:ln>
        </p:spPr>
      </p:cxnSp>
      <p:cxnSp>
        <p:nvCxnSpPr>
          <p:cNvPr id="187" name="Google Shape;187;p23"/>
          <p:cNvCxnSpPr>
            <a:stCxn id="178" idx="1"/>
          </p:cNvCxnSpPr>
          <p:nvPr/>
        </p:nvCxnSpPr>
        <p:spPr>
          <a:xfrm flipH="1">
            <a:off x="4023100" y="3927600"/>
            <a:ext cx="2574900" cy="6900"/>
          </a:xfrm>
          <a:prstGeom prst="straightConnector1">
            <a:avLst/>
          </a:prstGeom>
          <a:noFill/>
          <a:ln cap="flat" cmpd="sng" w="28575">
            <a:solidFill>
              <a:schemeClr val="accent2"/>
            </a:solidFill>
            <a:prstDash val="dash"/>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mt="70000"/>
          </a:blip>
          <a:stretch>
            <a:fillRect/>
          </a:stretch>
        </p:blipFill>
        <p:spPr>
          <a:xfrm rot="5400000">
            <a:off x="-813386" y="813387"/>
            <a:ext cx="5153748" cy="3526975"/>
          </a:xfrm>
          <a:prstGeom prst="rect">
            <a:avLst/>
          </a:prstGeom>
          <a:noFill/>
          <a:ln>
            <a:noFill/>
          </a:ln>
        </p:spPr>
      </p:pic>
      <p:pic>
        <p:nvPicPr>
          <p:cNvPr id="70" name="Google Shape;70;p15"/>
          <p:cNvPicPr preferRelativeResize="0"/>
          <p:nvPr/>
        </p:nvPicPr>
        <p:blipFill rotWithShape="1">
          <a:blip r:embed="rId4">
            <a:alphaModFix/>
          </a:blip>
          <a:srcRect b="0" l="0" r="0" t="0"/>
          <a:stretch/>
        </p:blipFill>
        <p:spPr>
          <a:xfrm>
            <a:off x="8391825" y="4482899"/>
            <a:ext cx="310725" cy="310725"/>
          </a:xfrm>
          <a:prstGeom prst="rect">
            <a:avLst/>
          </a:prstGeom>
          <a:noFill/>
          <a:ln>
            <a:noFill/>
          </a:ln>
        </p:spPr>
      </p:pic>
      <p:sp>
        <p:nvSpPr>
          <p:cNvPr id="71" name="Google Shape;71;p15"/>
          <p:cNvSpPr txBox="1"/>
          <p:nvPr>
            <p:ph idx="4294967295" type="body"/>
          </p:nvPr>
        </p:nvSpPr>
        <p:spPr>
          <a:xfrm>
            <a:off x="4287400" y="82500"/>
            <a:ext cx="4872000" cy="4216500"/>
          </a:xfrm>
          <a:prstGeom prst="rect">
            <a:avLst/>
          </a:prstGeom>
          <a:noFill/>
          <a:ln>
            <a:noFill/>
          </a:ln>
        </p:spPr>
        <p:txBody>
          <a:bodyPr anchorCtr="0" anchor="t" bIns="34275" lIns="34275" spcFirstLastPara="1" rIns="34275" wrap="square" tIns="34275">
            <a:noAutofit/>
          </a:bodyPr>
          <a:lstStyle/>
          <a:p>
            <a:pPr indent="0" lvl="0" marL="457200" marR="0" rtl="0" algn="l">
              <a:lnSpc>
                <a:spcPct val="100000"/>
              </a:lnSpc>
              <a:spcBef>
                <a:spcPts val="0"/>
              </a:spcBef>
              <a:spcAft>
                <a:spcPts val="0"/>
              </a:spcAft>
              <a:buNone/>
            </a:pPr>
            <a:r>
              <a:t/>
            </a:r>
            <a:endParaRPr b="1" sz="2100">
              <a:solidFill>
                <a:srgbClr val="434343"/>
              </a:solidFill>
            </a:endParaRPr>
          </a:p>
          <a:p>
            <a:pPr indent="0" lvl="0" marL="457200" marR="0" rtl="0" algn="l">
              <a:lnSpc>
                <a:spcPct val="100000"/>
              </a:lnSpc>
              <a:spcBef>
                <a:spcPts val="1000"/>
              </a:spcBef>
              <a:spcAft>
                <a:spcPts val="0"/>
              </a:spcAft>
              <a:buNone/>
            </a:pPr>
            <a:r>
              <a:rPr b="1" lang="en" sz="2100">
                <a:solidFill>
                  <a:srgbClr val="434343"/>
                </a:solidFill>
              </a:rPr>
              <a:t>General hygiene </a:t>
            </a:r>
            <a:r>
              <a:rPr lang="en" sz="2100">
                <a:solidFill>
                  <a:srgbClr val="434343"/>
                </a:solidFill>
                <a:latin typeface="Open Sans Light"/>
                <a:ea typeface="Open Sans Light"/>
                <a:cs typeface="Open Sans Light"/>
                <a:sym typeface="Open Sans Light"/>
              </a:rPr>
              <a:t>(completion, grammar &amp; language, picture) </a:t>
            </a:r>
            <a:endParaRPr sz="2100">
              <a:solidFill>
                <a:srgbClr val="000000"/>
              </a:solidFill>
            </a:endParaRPr>
          </a:p>
          <a:p>
            <a:pPr indent="0" lvl="0" marL="457200" marR="0" rtl="0" algn="l">
              <a:lnSpc>
                <a:spcPct val="100000"/>
              </a:lnSpc>
              <a:spcBef>
                <a:spcPts val="1000"/>
              </a:spcBef>
              <a:spcAft>
                <a:spcPts val="0"/>
              </a:spcAft>
              <a:buNone/>
            </a:pPr>
            <a:r>
              <a:t/>
            </a:r>
            <a:endParaRPr sz="2100">
              <a:solidFill>
                <a:srgbClr val="000000"/>
              </a:solidFill>
            </a:endParaRPr>
          </a:p>
          <a:p>
            <a:pPr indent="0" lvl="0" marL="0" marR="0" rtl="0" algn="l">
              <a:lnSpc>
                <a:spcPct val="100000"/>
              </a:lnSpc>
              <a:spcBef>
                <a:spcPts val="1000"/>
              </a:spcBef>
              <a:spcAft>
                <a:spcPts val="1000"/>
              </a:spcAft>
              <a:buNone/>
            </a:pPr>
            <a:r>
              <a:t/>
            </a:r>
            <a:endParaRPr i="1" sz="2100">
              <a:solidFill>
                <a:srgbClr val="2D3D4A"/>
              </a:solidFill>
              <a:latin typeface="Open Sans Light"/>
              <a:ea typeface="Open Sans Light"/>
              <a:cs typeface="Open Sans Light"/>
              <a:sym typeface="Open Sans Light"/>
            </a:endParaRPr>
          </a:p>
        </p:txBody>
      </p:sp>
      <p:sp>
        <p:nvSpPr>
          <p:cNvPr id="72" name="Google Shape;72;p15"/>
          <p:cNvSpPr/>
          <p:nvPr/>
        </p:nvSpPr>
        <p:spPr>
          <a:xfrm>
            <a:off x="3866000" y="673225"/>
            <a:ext cx="687900" cy="321000"/>
          </a:xfrm>
          <a:prstGeom prst="ellipse">
            <a:avLst/>
          </a:prstGeom>
          <a:noFill/>
          <a:ln cap="flat" cmpd="sng" w="28575">
            <a:solidFill>
              <a:srgbClr val="02B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1</a:t>
            </a:r>
            <a:endParaRPr sz="2100">
              <a:latin typeface="Open Sans"/>
              <a:ea typeface="Open Sans"/>
              <a:cs typeface="Open Sans"/>
              <a:sym typeface="Open Sans"/>
            </a:endParaRPr>
          </a:p>
        </p:txBody>
      </p:sp>
      <p:sp>
        <p:nvSpPr>
          <p:cNvPr id="73" name="Google Shape;73;p15"/>
          <p:cNvSpPr txBox="1"/>
          <p:nvPr/>
        </p:nvSpPr>
        <p:spPr>
          <a:xfrm>
            <a:off x="171325" y="1845025"/>
            <a:ext cx="3203400" cy="13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500">
                <a:solidFill>
                  <a:srgbClr val="FFFFFF"/>
                </a:solidFill>
                <a:latin typeface="Open Sans"/>
                <a:ea typeface="Open Sans"/>
                <a:cs typeface="Open Sans"/>
                <a:sym typeface="Open Sans"/>
              </a:rPr>
              <a:t>Guiding principles for developing a solid digital profile (LinkedIn example)</a:t>
            </a:r>
            <a:endParaRPr sz="35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mt="70000"/>
          </a:blip>
          <a:stretch>
            <a:fillRect/>
          </a:stretch>
        </p:blipFill>
        <p:spPr>
          <a:xfrm rot="5400000">
            <a:off x="4018625" y="-4018624"/>
            <a:ext cx="1113626" cy="9150875"/>
          </a:xfrm>
          <a:prstGeom prst="rect">
            <a:avLst/>
          </a:prstGeom>
          <a:noFill/>
          <a:ln>
            <a:noFill/>
          </a:ln>
        </p:spPr>
      </p:pic>
      <p:sp>
        <p:nvSpPr>
          <p:cNvPr id="79" name="Google Shape;79;p16"/>
          <p:cNvSpPr txBox="1"/>
          <p:nvPr/>
        </p:nvSpPr>
        <p:spPr>
          <a:xfrm>
            <a:off x="228600" y="-144800"/>
            <a:ext cx="3203400" cy="131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700">
                <a:solidFill>
                  <a:srgbClr val="FFFFFF"/>
                </a:solidFill>
                <a:latin typeface="Open Sans"/>
                <a:ea typeface="Open Sans"/>
                <a:cs typeface="Open Sans"/>
                <a:sym typeface="Open Sans"/>
              </a:rPr>
              <a:t>General hygiene </a:t>
            </a:r>
            <a:endParaRPr sz="2400">
              <a:solidFill>
                <a:srgbClr val="FFFFFF"/>
              </a:solidFill>
              <a:latin typeface="Open Sans"/>
              <a:ea typeface="Open Sans"/>
              <a:cs typeface="Open Sans"/>
              <a:sym typeface="Open Sans"/>
            </a:endParaRPr>
          </a:p>
        </p:txBody>
      </p:sp>
      <p:grpSp>
        <p:nvGrpSpPr>
          <p:cNvPr id="80" name="Google Shape;80;p16"/>
          <p:cNvGrpSpPr/>
          <p:nvPr/>
        </p:nvGrpSpPr>
        <p:grpSpPr>
          <a:xfrm>
            <a:off x="2916079" y="159988"/>
            <a:ext cx="3152903" cy="4829345"/>
            <a:chOff x="2916079" y="159988"/>
            <a:chExt cx="3152903" cy="4829345"/>
          </a:xfrm>
        </p:grpSpPr>
        <p:pic>
          <p:nvPicPr>
            <p:cNvPr id="81" name="Google Shape;81;p16"/>
            <p:cNvPicPr preferRelativeResize="0"/>
            <p:nvPr/>
          </p:nvPicPr>
          <p:blipFill>
            <a:blip r:embed="rId4">
              <a:alphaModFix/>
            </a:blip>
            <a:stretch>
              <a:fillRect/>
            </a:stretch>
          </p:blipFill>
          <p:spPr>
            <a:xfrm>
              <a:off x="2916079" y="159988"/>
              <a:ext cx="3152901" cy="1787167"/>
            </a:xfrm>
            <a:prstGeom prst="rect">
              <a:avLst/>
            </a:prstGeom>
            <a:noFill/>
            <a:ln>
              <a:noFill/>
            </a:ln>
          </p:spPr>
        </p:pic>
        <p:pic>
          <p:nvPicPr>
            <p:cNvPr id="82" name="Google Shape;82;p16"/>
            <p:cNvPicPr preferRelativeResize="0"/>
            <p:nvPr/>
          </p:nvPicPr>
          <p:blipFill>
            <a:blip r:embed="rId5">
              <a:alphaModFix/>
            </a:blip>
            <a:stretch>
              <a:fillRect/>
            </a:stretch>
          </p:blipFill>
          <p:spPr>
            <a:xfrm>
              <a:off x="2916079" y="1621378"/>
              <a:ext cx="3152903" cy="1969023"/>
            </a:xfrm>
            <a:prstGeom prst="rect">
              <a:avLst/>
            </a:prstGeom>
            <a:noFill/>
            <a:ln>
              <a:noFill/>
            </a:ln>
          </p:spPr>
        </p:pic>
        <p:pic>
          <p:nvPicPr>
            <p:cNvPr id="83" name="Google Shape;83;p16"/>
            <p:cNvPicPr preferRelativeResize="0"/>
            <p:nvPr/>
          </p:nvPicPr>
          <p:blipFill>
            <a:blip r:embed="rId6">
              <a:alphaModFix/>
            </a:blip>
            <a:stretch>
              <a:fillRect/>
            </a:stretch>
          </p:blipFill>
          <p:spPr>
            <a:xfrm>
              <a:off x="2916079" y="3590409"/>
              <a:ext cx="3152902" cy="1398924"/>
            </a:xfrm>
            <a:prstGeom prst="rect">
              <a:avLst/>
            </a:prstGeom>
            <a:noFill/>
            <a:ln>
              <a:noFill/>
            </a:ln>
          </p:spPr>
        </p:pic>
      </p:grpSp>
      <p:grpSp>
        <p:nvGrpSpPr>
          <p:cNvPr id="84" name="Google Shape;84;p16"/>
          <p:cNvGrpSpPr/>
          <p:nvPr/>
        </p:nvGrpSpPr>
        <p:grpSpPr>
          <a:xfrm>
            <a:off x="5243025" y="3006600"/>
            <a:ext cx="3217975" cy="1787100"/>
            <a:chOff x="5243025" y="3006600"/>
            <a:chExt cx="3217975" cy="1787100"/>
          </a:xfrm>
        </p:grpSpPr>
        <p:cxnSp>
          <p:nvCxnSpPr>
            <p:cNvPr id="85" name="Google Shape;85;p16"/>
            <p:cNvCxnSpPr/>
            <p:nvPr/>
          </p:nvCxnSpPr>
          <p:spPr>
            <a:xfrm>
              <a:off x="5243025" y="3912200"/>
              <a:ext cx="1323600" cy="0"/>
            </a:xfrm>
            <a:prstGeom prst="straightConnector1">
              <a:avLst/>
            </a:prstGeom>
            <a:noFill/>
            <a:ln cap="flat" cmpd="sng" w="28575">
              <a:solidFill>
                <a:srgbClr val="6AA84F"/>
              </a:solidFill>
              <a:prstDash val="dash"/>
              <a:round/>
              <a:headEnd len="med" w="med" type="none"/>
              <a:tailEnd len="med" w="med" type="none"/>
            </a:ln>
          </p:spPr>
        </p:cxnSp>
        <p:sp>
          <p:nvSpPr>
            <p:cNvPr id="86" name="Google Shape;86;p16"/>
            <p:cNvSpPr txBox="1"/>
            <p:nvPr/>
          </p:nvSpPr>
          <p:spPr>
            <a:xfrm>
              <a:off x="6598000" y="3006600"/>
              <a:ext cx="1863000" cy="1787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latin typeface="Open Sans"/>
                  <a:ea typeface="Open Sans"/>
                  <a:cs typeface="Open Sans"/>
                  <a:sym typeface="Open Sans"/>
                </a:rPr>
                <a:t>U</a:t>
              </a:r>
              <a:r>
                <a:rPr lang="en" sz="1900">
                  <a:latin typeface="Open Sans"/>
                  <a:ea typeface="Open Sans"/>
                  <a:cs typeface="Open Sans"/>
                  <a:sym typeface="Open Sans"/>
                </a:rPr>
                <a:t>ses </a:t>
              </a:r>
              <a:r>
                <a:rPr b="1" lang="en" sz="1900">
                  <a:latin typeface="Open Sans"/>
                  <a:ea typeface="Open Sans"/>
                  <a:cs typeface="Open Sans"/>
                  <a:sym typeface="Open Sans"/>
                </a:rPr>
                <a:t>correct and consistent grammar</a:t>
              </a:r>
              <a:endParaRPr b="1" sz="3200">
                <a:latin typeface="Open Sans"/>
                <a:ea typeface="Open Sans"/>
                <a:cs typeface="Open Sans"/>
                <a:sym typeface="Open Sans"/>
              </a:endParaRPr>
            </a:p>
          </p:txBody>
        </p:sp>
      </p:grpSp>
      <p:grpSp>
        <p:nvGrpSpPr>
          <p:cNvPr id="87" name="Google Shape;87;p16"/>
          <p:cNvGrpSpPr/>
          <p:nvPr/>
        </p:nvGrpSpPr>
        <p:grpSpPr>
          <a:xfrm>
            <a:off x="152390" y="1621375"/>
            <a:ext cx="3038442" cy="2206800"/>
            <a:chOff x="152407" y="1621375"/>
            <a:chExt cx="3747000" cy="2206800"/>
          </a:xfrm>
        </p:grpSpPr>
        <p:cxnSp>
          <p:nvCxnSpPr>
            <p:cNvPr id="88" name="Google Shape;88;p16"/>
            <p:cNvCxnSpPr>
              <a:stCxn id="89" idx="3"/>
            </p:cNvCxnSpPr>
            <p:nvPr/>
          </p:nvCxnSpPr>
          <p:spPr>
            <a:xfrm>
              <a:off x="3105607" y="2724775"/>
              <a:ext cx="793800" cy="0"/>
            </a:xfrm>
            <a:prstGeom prst="straightConnector1">
              <a:avLst/>
            </a:prstGeom>
            <a:noFill/>
            <a:ln cap="flat" cmpd="sng" w="28575">
              <a:solidFill>
                <a:srgbClr val="6AA84F"/>
              </a:solidFill>
              <a:prstDash val="dash"/>
              <a:round/>
              <a:headEnd len="med" w="med" type="none"/>
              <a:tailEnd len="med" w="med" type="none"/>
            </a:ln>
          </p:spPr>
        </p:cxnSp>
        <p:sp>
          <p:nvSpPr>
            <p:cNvPr id="89" name="Google Shape;89;p16"/>
            <p:cNvSpPr txBox="1"/>
            <p:nvPr/>
          </p:nvSpPr>
          <p:spPr>
            <a:xfrm>
              <a:off x="152407" y="1621375"/>
              <a:ext cx="2953200" cy="22068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3400">
                <a:latin typeface="Open Sans"/>
                <a:ea typeface="Open Sans"/>
                <a:cs typeface="Open Sans"/>
                <a:sym typeface="Open Sans"/>
              </a:endParaRPr>
            </a:p>
            <a:p>
              <a:pPr indent="0" lvl="0" marL="0" rtl="0" algn="l">
                <a:lnSpc>
                  <a:spcPct val="115000"/>
                </a:lnSpc>
                <a:spcBef>
                  <a:spcPts val="0"/>
                </a:spcBef>
                <a:spcAft>
                  <a:spcPts val="0"/>
                </a:spcAft>
                <a:buNone/>
              </a:pPr>
              <a:r>
                <a:rPr b="1" lang="en" sz="1900">
                  <a:latin typeface="Open Sans"/>
                  <a:ea typeface="Open Sans"/>
                  <a:cs typeface="Open Sans"/>
                  <a:sym typeface="Open Sans"/>
                </a:rPr>
                <a:t>Complete profile:</a:t>
              </a:r>
              <a:r>
                <a:rPr lang="en" sz="1900">
                  <a:latin typeface="Open Sans"/>
                  <a:ea typeface="Open Sans"/>
                  <a:cs typeface="Open Sans"/>
                  <a:sym typeface="Open Sans"/>
                </a:rPr>
                <a:t> includes summary, experience. education, and skills sections</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3200">
                <a:latin typeface="Open Sans"/>
                <a:ea typeface="Open Sans"/>
                <a:cs typeface="Open Sans"/>
                <a:sym typeface="Open Sans"/>
              </a:endParaRPr>
            </a:p>
          </p:txBody>
        </p:sp>
      </p:grpSp>
      <p:grpSp>
        <p:nvGrpSpPr>
          <p:cNvPr id="90" name="Google Shape;90;p16"/>
          <p:cNvGrpSpPr/>
          <p:nvPr/>
        </p:nvGrpSpPr>
        <p:grpSpPr>
          <a:xfrm>
            <a:off x="3589950" y="725975"/>
            <a:ext cx="4833300" cy="1376550"/>
            <a:chOff x="3589950" y="725975"/>
            <a:chExt cx="4833300" cy="1376550"/>
          </a:xfrm>
        </p:grpSpPr>
        <p:sp>
          <p:nvSpPr>
            <p:cNvPr id="91" name="Google Shape;91;p16"/>
            <p:cNvSpPr txBox="1"/>
            <p:nvPr/>
          </p:nvSpPr>
          <p:spPr>
            <a:xfrm>
              <a:off x="6560250" y="912425"/>
              <a:ext cx="1863000" cy="119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Open Sans"/>
                  <a:ea typeface="Open Sans"/>
                  <a:cs typeface="Open Sans"/>
                  <a:sym typeface="Open Sans"/>
                </a:rPr>
                <a:t>Picture</a:t>
              </a:r>
              <a:r>
                <a:rPr lang="en" sz="1900">
                  <a:latin typeface="Open Sans"/>
                  <a:ea typeface="Open Sans"/>
                  <a:cs typeface="Open Sans"/>
                  <a:sym typeface="Open Sans"/>
                </a:rPr>
                <a:t> is professional </a:t>
              </a:r>
              <a:endParaRPr sz="3200">
                <a:latin typeface="Open Sans"/>
                <a:ea typeface="Open Sans"/>
                <a:cs typeface="Open Sans"/>
                <a:sym typeface="Open Sans"/>
              </a:endParaRPr>
            </a:p>
          </p:txBody>
        </p:sp>
        <p:cxnSp>
          <p:nvCxnSpPr>
            <p:cNvPr id="92" name="Google Shape;92;p16"/>
            <p:cNvCxnSpPr>
              <a:stCxn id="91" idx="1"/>
            </p:cNvCxnSpPr>
            <p:nvPr/>
          </p:nvCxnSpPr>
          <p:spPr>
            <a:xfrm rot="10800000">
              <a:off x="3589950" y="725975"/>
              <a:ext cx="2970300" cy="781500"/>
            </a:xfrm>
            <a:prstGeom prst="bentConnector3">
              <a:avLst>
                <a:gd fmla="val 57590" name="adj1"/>
              </a:avLst>
            </a:prstGeom>
            <a:noFill/>
            <a:ln cap="flat" cmpd="sng" w="28575">
              <a:solidFill>
                <a:srgbClr val="6AA84F"/>
              </a:solidFill>
              <a:prstDash val="dash"/>
              <a:round/>
              <a:headEnd len="med" w="med" type="none"/>
              <a:tailEnd len="med" w="med" type="none"/>
            </a:ln>
          </p:spPr>
        </p:cxnSp>
      </p:grpSp>
      <p:pic>
        <p:nvPicPr>
          <p:cNvPr id="93" name="Google Shape;93;p16"/>
          <p:cNvPicPr preferRelativeResize="0"/>
          <p:nvPr/>
        </p:nvPicPr>
        <p:blipFill rotWithShape="1">
          <a:blip r:embed="rId7">
            <a:alphaModFix/>
          </a:blip>
          <a:srcRect b="0" l="0" r="0" t="0"/>
          <a:stretch/>
        </p:blipFill>
        <p:spPr>
          <a:xfrm>
            <a:off x="8544225" y="4635299"/>
            <a:ext cx="310725" cy="31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mt="70000"/>
          </a:blip>
          <a:stretch>
            <a:fillRect/>
          </a:stretch>
        </p:blipFill>
        <p:spPr>
          <a:xfrm rot="5400000">
            <a:off x="-813386" y="813387"/>
            <a:ext cx="5153748" cy="3526975"/>
          </a:xfrm>
          <a:prstGeom prst="rect">
            <a:avLst/>
          </a:prstGeom>
          <a:noFill/>
          <a:ln>
            <a:noFill/>
          </a:ln>
        </p:spPr>
      </p:pic>
      <p:pic>
        <p:nvPicPr>
          <p:cNvPr id="99" name="Google Shape;99;p17"/>
          <p:cNvPicPr preferRelativeResize="0"/>
          <p:nvPr/>
        </p:nvPicPr>
        <p:blipFill rotWithShape="1">
          <a:blip r:embed="rId4">
            <a:alphaModFix/>
          </a:blip>
          <a:srcRect b="0" l="0" r="0" t="0"/>
          <a:stretch/>
        </p:blipFill>
        <p:spPr>
          <a:xfrm>
            <a:off x="8391825" y="4482899"/>
            <a:ext cx="310725" cy="310725"/>
          </a:xfrm>
          <a:prstGeom prst="rect">
            <a:avLst/>
          </a:prstGeom>
          <a:noFill/>
          <a:ln>
            <a:noFill/>
          </a:ln>
        </p:spPr>
      </p:pic>
      <p:sp>
        <p:nvSpPr>
          <p:cNvPr id="100" name="Google Shape;100;p17"/>
          <p:cNvSpPr txBox="1"/>
          <p:nvPr>
            <p:ph idx="4294967295" type="body"/>
          </p:nvPr>
        </p:nvSpPr>
        <p:spPr>
          <a:xfrm>
            <a:off x="4287400" y="82500"/>
            <a:ext cx="4872000" cy="4216500"/>
          </a:xfrm>
          <a:prstGeom prst="rect">
            <a:avLst/>
          </a:prstGeom>
          <a:noFill/>
          <a:ln>
            <a:noFill/>
          </a:ln>
        </p:spPr>
        <p:txBody>
          <a:bodyPr anchorCtr="0" anchor="t" bIns="34275" lIns="34275" spcFirstLastPara="1" rIns="34275" wrap="square" tIns="34275">
            <a:noAutofit/>
          </a:bodyPr>
          <a:lstStyle/>
          <a:p>
            <a:pPr indent="0" lvl="0" marL="457200" marR="0" rtl="0" algn="l">
              <a:lnSpc>
                <a:spcPct val="100000"/>
              </a:lnSpc>
              <a:spcBef>
                <a:spcPts val="0"/>
              </a:spcBef>
              <a:spcAft>
                <a:spcPts val="0"/>
              </a:spcAft>
              <a:buNone/>
            </a:pPr>
            <a:r>
              <a:t/>
            </a:r>
            <a:endParaRPr b="1" sz="2100">
              <a:solidFill>
                <a:srgbClr val="434343"/>
              </a:solidFill>
            </a:endParaRPr>
          </a:p>
          <a:p>
            <a:pPr indent="0" lvl="0" marL="457200" marR="0" rtl="0" algn="l">
              <a:lnSpc>
                <a:spcPct val="100000"/>
              </a:lnSpc>
              <a:spcBef>
                <a:spcPts val="1000"/>
              </a:spcBef>
              <a:spcAft>
                <a:spcPts val="0"/>
              </a:spcAft>
              <a:buNone/>
            </a:pPr>
            <a:r>
              <a:rPr b="1" lang="en" sz="2100">
                <a:solidFill>
                  <a:srgbClr val="B7B7B7"/>
                </a:solidFill>
              </a:rPr>
              <a:t>General hygiene </a:t>
            </a:r>
            <a:r>
              <a:rPr lang="en" sz="2100">
                <a:solidFill>
                  <a:srgbClr val="B7B7B7"/>
                </a:solidFill>
                <a:latin typeface="Open Sans Light"/>
                <a:ea typeface="Open Sans Light"/>
                <a:cs typeface="Open Sans Light"/>
                <a:sym typeface="Open Sans Light"/>
              </a:rPr>
              <a:t>(completion, grammar &amp; language, picture) </a:t>
            </a:r>
            <a:endParaRPr sz="2100">
              <a:solidFill>
                <a:srgbClr val="B7B7B7"/>
              </a:solidFill>
            </a:endParaRPr>
          </a:p>
          <a:p>
            <a:pPr indent="0" lvl="0" marL="457200" marR="0" rtl="0" algn="l">
              <a:lnSpc>
                <a:spcPct val="100000"/>
              </a:lnSpc>
              <a:spcBef>
                <a:spcPts val="1000"/>
              </a:spcBef>
              <a:spcAft>
                <a:spcPts val="0"/>
              </a:spcAft>
              <a:buNone/>
            </a:pPr>
            <a:r>
              <a:t/>
            </a:r>
            <a:endParaRPr sz="2100">
              <a:solidFill>
                <a:srgbClr val="000000"/>
              </a:solidFill>
            </a:endParaRPr>
          </a:p>
          <a:p>
            <a:pPr indent="0" lvl="0" marL="457200" marR="0" rtl="0" algn="l">
              <a:lnSpc>
                <a:spcPct val="100000"/>
              </a:lnSpc>
              <a:spcBef>
                <a:spcPts val="1000"/>
              </a:spcBef>
              <a:spcAft>
                <a:spcPts val="0"/>
              </a:spcAft>
              <a:buNone/>
            </a:pPr>
            <a:r>
              <a:rPr b="1" lang="en" sz="2100">
                <a:solidFill>
                  <a:srgbClr val="434343"/>
                </a:solidFill>
              </a:rPr>
              <a:t>Summary </a:t>
            </a:r>
            <a:r>
              <a:rPr lang="en" sz="2100">
                <a:solidFill>
                  <a:srgbClr val="434343"/>
                </a:solidFill>
                <a:latin typeface="Open Sans Light"/>
                <a:ea typeface="Open Sans Light"/>
                <a:cs typeface="Open Sans Light"/>
                <a:sym typeface="Open Sans Light"/>
              </a:rPr>
              <a:t>(objective, relevant experience) i.e. mini elevator pitch</a:t>
            </a:r>
            <a:endParaRPr sz="2100">
              <a:solidFill>
                <a:srgbClr val="434343"/>
              </a:solidFill>
              <a:latin typeface="Open Sans Light"/>
              <a:ea typeface="Open Sans Light"/>
              <a:cs typeface="Open Sans Light"/>
              <a:sym typeface="Open Sans Light"/>
            </a:endParaRPr>
          </a:p>
          <a:p>
            <a:pPr indent="457200" lvl="0" marL="0" marR="0" rtl="0" algn="l">
              <a:lnSpc>
                <a:spcPct val="100000"/>
              </a:lnSpc>
              <a:spcBef>
                <a:spcPts val="1000"/>
              </a:spcBef>
              <a:spcAft>
                <a:spcPts val="0"/>
              </a:spcAft>
              <a:buNone/>
            </a:pPr>
            <a:r>
              <a:t/>
            </a:r>
            <a:endParaRPr b="1" sz="2100">
              <a:solidFill>
                <a:srgbClr val="434343"/>
              </a:solidFill>
            </a:endParaRPr>
          </a:p>
          <a:p>
            <a:pPr indent="0" lvl="0" marL="0" marR="0" rtl="0" algn="l">
              <a:lnSpc>
                <a:spcPct val="100000"/>
              </a:lnSpc>
              <a:spcBef>
                <a:spcPts val="1000"/>
              </a:spcBef>
              <a:spcAft>
                <a:spcPts val="1000"/>
              </a:spcAft>
              <a:buNone/>
            </a:pPr>
            <a:r>
              <a:t/>
            </a:r>
            <a:endParaRPr i="1" sz="2100">
              <a:solidFill>
                <a:srgbClr val="2D3D4A"/>
              </a:solidFill>
              <a:latin typeface="Open Sans Light"/>
              <a:ea typeface="Open Sans Light"/>
              <a:cs typeface="Open Sans Light"/>
              <a:sym typeface="Open Sans Light"/>
            </a:endParaRPr>
          </a:p>
        </p:txBody>
      </p:sp>
      <p:sp>
        <p:nvSpPr>
          <p:cNvPr id="101" name="Google Shape;101;p17"/>
          <p:cNvSpPr/>
          <p:nvPr/>
        </p:nvSpPr>
        <p:spPr>
          <a:xfrm>
            <a:off x="3866000" y="673225"/>
            <a:ext cx="687900" cy="321000"/>
          </a:xfrm>
          <a:prstGeom prst="ellipse">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1</a:t>
            </a:r>
            <a:endParaRPr sz="2100">
              <a:solidFill>
                <a:srgbClr val="B7B7B7"/>
              </a:solidFill>
              <a:latin typeface="Open Sans"/>
              <a:ea typeface="Open Sans"/>
              <a:cs typeface="Open Sans"/>
              <a:sym typeface="Open Sans"/>
            </a:endParaRPr>
          </a:p>
        </p:txBody>
      </p:sp>
      <p:sp>
        <p:nvSpPr>
          <p:cNvPr id="102" name="Google Shape;102;p17"/>
          <p:cNvSpPr/>
          <p:nvPr/>
        </p:nvSpPr>
        <p:spPr>
          <a:xfrm>
            <a:off x="3866000" y="1805283"/>
            <a:ext cx="687900" cy="321000"/>
          </a:xfrm>
          <a:prstGeom prst="ellipse">
            <a:avLst/>
          </a:prstGeom>
          <a:noFill/>
          <a:ln cap="flat" cmpd="sng" w="28575">
            <a:solidFill>
              <a:srgbClr val="02B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2</a:t>
            </a:r>
            <a:endParaRPr sz="2100">
              <a:latin typeface="Open Sans"/>
              <a:ea typeface="Open Sans"/>
              <a:cs typeface="Open Sans"/>
              <a:sym typeface="Open Sans"/>
            </a:endParaRPr>
          </a:p>
        </p:txBody>
      </p:sp>
      <p:sp>
        <p:nvSpPr>
          <p:cNvPr id="103" name="Google Shape;103;p17"/>
          <p:cNvSpPr txBox="1"/>
          <p:nvPr/>
        </p:nvSpPr>
        <p:spPr>
          <a:xfrm>
            <a:off x="323725" y="1997425"/>
            <a:ext cx="3203400" cy="13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500">
                <a:solidFill>
                  <a:srgbClr val="FFFFFF"/>
                </a:solidFill>
                <a:latin typeface="Open Sans"/>
                <a:ea typeface="Open Sans"/>
                <a:cs typeface="Open Sans"/>
                <a:sym typeface="Open Sans"/>
              </a:rPr>
              <a:t>Guiding principles for developing a solid digital profile (LinkedIn example)</a:t>
            </a:r>
            <a:endParaRPr sz="35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mt="70000"/>
          </a:blip>
          <a:stretch>
            <a:fillRect/>
          </a:stretch>
        </p:blipFill>
        <p:spPr>
          <a:xfrm rot="5400000">
            <a:off x="4135600" y="-4135600"/>
            <a:ext cx="879675" cy="9150875"/>
          </a:xfrm>
          <a:prstGeom prst="rect">
            <a:avLst/>
          </a:prstGeom>
          <a:noFill/>
          <a:ln>
            <a:noFill/>
          </a:ln>
        </p:spPr>
      </p:pic>
      <p:sp>
        <p:nvSpPr>
          <p:cNvPr id="109" name="Google Shape;109;p18"/>
          <p:cNvSpPr txBox="1"/>
          <p:nvPr/>
        </p:nvSpPr>
        <p:spPr>
          <a:xfrm>
            <a:off x="228600" y="-221000"/>
            <a:ext cx="3203400" cy="131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700">
                <a:solidFill>
                  <a:srgbClr val="FFFFFF"/>
                </a:solidFill>
                <a:latin typeface="Open Sans"/>
                <a:ea typeface="Open Sans"/>
                <a:cs typeface="Open Sans"/>
                <a:sym typeface="Open Sans"/>
              </a:rPr>
              <a:t>Summary</a:t>
            </a:r>
            <a:endParaRPr sz="2400">
              <a:solidFill>
                <a:srgbClr val="FFFFFF"/>
              </a:solidFill>
              <a:latin typeface="Open Sans"/>
              <a:ea typeface="Open Sans"/>
              <a:cs typeface="Open Sans"/>
              <a:sym typeface="Open Sans"/>
            </a:endParaRPr>
          </a:p>
        </p:txBody>
      </p:sp>
      <p:pic>
        <p:nvPicPr>
          <p:cNvPr id="110" name="Google Shape;110;p18"/>
          <p:cNvPicPr preferRelativeResize="0"/>
          <p:nvPr/>
        </p:nvPicPr>
        <p:blipFill>
          <a:blip r:embed="rId4">
            <a:alphaModFix/>
          </a:blip>
          <a:stretch>
            <a:fillRect/>
          </a:stretch>
        </p:blipFill>
        <p:spPr>
          <a:xfrm>
            <a:off x="342450" y="1222850"/>
            <a:ext cx="5312224" cy="3168338"/>
          </a:xfrm>
          <a:prstGeom prst="rect">
            <a:avLst/>
          </a:prstGeom>
          <a:noFill/>
          <a:ln>
            <a:noFill/>
          </a:ln>
        </p:spPr>
      </p:pic>
      <p:grpSp>
        <p:nvGrpSpPr>
          <p:cNvPr id="111" name="Google Shape;111;p18"/>
          <p:cNvGrpSpPr/>
          <p:nvPr/>
        </p:nvGrpSpPr>
        <p:grpSpPr>
          <a:xfrm>
            <a:off x="5243025" y="3377227"/>
            <a:ext cx="3217975" cy="837600"/>
            <a:chOff x="5243025" y="3377227"/>
            <a:chExt cx="3217975" cy="837600"/>
          </a:xfrm>
        </p:grpSpPr>
        <p:sp>
          <p:nvSpPr>
            <p:cNvPr id="112" name="Google Shape;112;p18"/>
            <p:cNvSpPr txBox="1"/>
            <p:nvPr/>
          </p:nvSpPr>
          <p:spPr>
            <a:xfrm>
              <a:off x="6598000" y="3377227"/>
              <a:ext cx="1863000" cy="837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pen Sans"/>
                  <a:ea typeface="Open Sans"/>
                  <a:cs typeface="Open Sans"/>
                  <a:sym typeface="Open Sans"/>
                </a:rPr>
                <a:t>Written in </a:t>
              </a:r>
              <a:r>
                <a:rPr b="1" lang="en">
                  <a:solidFill>
                    <a:srgbClr val="434343"/>
                  </a:solidFill>
                  <a:latin typeface="Open Sans"/>
                  <a:ea typeface="Open Sans"/>
                  <a:cs typeface="Open Sans"/>
                  <a:sym typeface="Open Sans"/>
                </a:rPr>
                <a:t>first person</a:t>
              </a:r>
              <a:endParaRPr>
                <a:latin typeface="Open Sans"/>
                <a:ea typeface="Open Sans"/>
                <a:cs typeface="Open Sans"/>
                <a:sym typeface="Open Sans"/>
              </a:endParaRPr>
            </a:p>
          </p:txBody>
        </p:sp>
        <p:cxnSp>
          <p:nvCxnSpPr>
            <p:cNvPr id="113" name="Google Shape;113;p18"/>
            <p:cNvCxnSpPr/>
            <p:nvPr/>
          </p:nvCxnSpPr>
          <p:spPr>
            <a:xfrm>
              <a:off x="5243025" y="3819754"/>
              <a:ext cx="1323600" cy="0"/>
            </a:xfrm>
            <a:prstGeom prst="straightConnector1">
              <a:avLst/>
            </a:prstGeom>
            <a:noFill/>
            <a:ln cap="flat" cmpd="sng" w="28575">
              <a:solidFill>
                <a:srgbClr val="6AA84F"/>
              </a:solidFill>
              <a:prstDash val="dash"/>
              <a:round/>
              <a:headEnd len="med" w="med" type="none"/>
              <a:tailEnd len="med" w="med" type="none"/>
            </a:ln>
          </p:spPr>
        </p:cxnSp>
      </p:grpSp>
      <p:grpSp>
        <p:nvGrpSpPr>
          <p:cNvPr id="114" name="Google Shape;114;p18"/>
          <p:cNvGrpSpPr/>
          <p:nvPr/>
        </p:nvGrpSpPr>
        <p:grpSpPr>
          <a:xfrm>
            <a:off x="5241700" y="2434438"/>
            <a:ext cx="3219300" cy="1299750"/>
            <a:chOff x="5241700" y="2434438"/>
            <a:chExt cx="3219300" cy="1299750"/>
          </a:xfrm>
        </p:grpSpPr>
        <p:sp>
          <p:nvSpPr>
            <p:cNvPr id="115" name="Google Shape;115;p18"/>
            <p:cNvSpPr txBox="1"/>
            <p:nvPr/>
          </p:nvSpPr>
          <p:spPr>
            <a:xfrm>
              <a:off x="6598000" y="2434438"/>
              <a:ext cx="1863000" cy="5703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1-4 sentences </a:t>
              </a:r>
              <a:r>
                <a:rPr lang="en">
                  <a:latin typeface="Open Sans"/>
                  <a:ea typeface="Open Sans"/>
                  <a:cs typeface="Open Sans"/>
                  <a:sym typeface="Open Sans"/>
                </a:rPr>
                <a:t>in length</a:t>
              </a:r>
              <a:endParaRPr b="1" sz="1900">
                <a:latin typeface="Open Sans"/>
                <a:ea typeface="Open Sans"/>
                <a:cs typeface="Open Sans"/>
                <a:sym typeface="Open Sans"/>
              </a:endParaRPr>
            </a:p>
          </p:txBody>
        </p:sp>
        <p:cxnSp>
          <p:nvCxnSpPr>
            <p:cNvPr id="116" name="Google Shape;116;p18"/>
            <p:cNvCxnSpPr>
              <a:endCxn id="115" idx="1"/>
            </p:cNvCxnSpPr>
            <p:nvPr/>
          </p:nvCxnSpPr>
          <p:spPr>
            <a:xfrm flipH="1" rot="10800000">
              <a:off x="5241700" y="2719588"/>
              <a:ext cx="1356300" cy="1014600"/>
            </a:xfrm>
            <a:prstGeom prst="straightConnector1">
              <a:avLst/>
            </a:prstGeom>
            <a:noFill/>
            <a:ln cap="flat" cmpd="sng" w="28575">
              <a:solidFill>
                <a:srgbClr val="6AA84F"/>
              </a:solidFill>
              <a:prstDash val="dash"/>
              <a:round/>
              <a:headEnd len="med" w="med" type="none"/>
              <a:tailEnd len="med" w="med" type="none"/>
            </a:ln>
          </p:spPr>
        </p:cxnSp>
      </p:grpSp>
      <p:grpSp>
        <p:nvGrpSpPr>
          <p:cNvPr id="117" name="Google Shape;117;p18"/>
          <p:cNvGrpSpPr/>
          <p:nvPr/>
        </p:nvGrpSpPr>
        <p:grpSpPr>
          <a:xfrm>
            <a:off x="5181475" y="1222850"/>
            <a:ext cx="3279525" cy="2454550"/>
            <a:chOff x="5181475" y="1222850"/>
            <a:chExt cx="3279525" cy="2454550"/>
          </a:xfrm>
        </p:grpSpPr>
        <p:sp>
          <p:nvSpPr>
            <p:cNvPr id="118" name="Google Shape;118;p18"/>
            <p:cNvSpPr txBox="1"/>
            <p:nvPr/>
          </p:nvSpPr>
          <p:spPr>
            <a:xfrm>
              <a:off x="6598000" y="1222850"/>
              <a:ext cx="1863000" cy="839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Describes </a:t>
              </a:r>
              <a:r>
                <a:rPr b="1" lang="en">
                  <a:latin typeface="Open Sans"/>
                  <a:ea typeface="Open Sans"/>
                  <a:cs typeface="Open Sans"/>
                  <a:sym typeface="Open Sans"/>
                </a:rPr>
                <a:t>background</a:t>
              </a:r>
              <a:r>
                <a:rPr lang="en">
                  <a:latin typeface="Open Sans"/>
                  <a:ea typeface="Open Sans"/>
                  <a:cs typeface="Open Sans"/>
                  <a:sym typeface="Open Sans"/>
                </a:rPr>
                <a:t> &amp; </a:t>
              </a:r>
              <a:r>
                <a:rPr b="1" lang="en">
                  <a:latin typeface="Open Sans"/>
                  <a:ea typeface="Open Sans"/>
                  <a:cs typeface="Open Sans"/>
                  <a:sym typeface="Open Sans"/>
                </a:rPr>
                <a:t>professional goals</a:t>
              </a:r>
              <a:r>
                <a:rPr lang="en">
                  <a:latin typeface="Open Sans"/>
                  <a:ea typeface="Open Sans"/>
                  <a:cs typeface="Open Sans"/>
                  <a:sym typeface="Open Sans"/>
                </a:rPr>
                <a:t> </a:t>
              </a:r>
              <a:endParaRPr>
                <a:solidFill>
                  <a:srgbClr val="434343"/>
                </a:solidFill>
                <a:latin typeface="Open Sans"/>
                <a:ea typeface="Open Sans"/>
                <a:cs typeface="Open Sans"/>
                <a:sym typeface="Open Sans"/>
              </a:endParaRPr>
            </a:p>
          </p:txBody>
        </p:sp>
        <p:cxnSp>
          <p:nvCxnSpPr>
            <p:cNvPr id="119" name="Google Shape;119;p18"/>
            <p:cNvCxnSpPr/>
            <p:nvPr/>
          </p:nvCxnSpPr>
          <p:spPr>
            <a:xfrm flipH="1" rot="10800000">
              <a:off x="5181475" y="1621500"/>
              <a:ext cx="1422900" cy="2055900"/>
            </a:xfrm>
            <a:prstGeom prst="straightConnector1">
              <a:avLst/>
            </a:prstGeom>
            <a:noFill/>
            <a:ln cap="flat" cmpd="sng" w="28575">
              <a:solidFill>
                <a:srgbClr val="6AA84F"/>
              </a:solidFill>
              <a:prstDash val="dash"/>
              <a:round/>
              <a:headEnd len="med" w="med" type="none"/>
              <a:tailEnd len="med" w="med" type="none"/>
            </a:ln>
          </p:spPr>
        </p:cxnSp>
      </p:grpSp>
      <p:pic>
        <p:nvPicPr>
          <p:cNvPr id="120" name="Google Shape;120;p18"/>
          <p:cNvPicPr preferRelativeResize="0"/>
          <p:nvPr/>
        </p:nvPicPr>
        <p:blipFill rotWithShape="1">
          <a:blip r:embed="rId5">
            <a:alphaModFix/>
          </a:blip>
          <a:srcRect b="0" l="0" r="0" t="0"/>
          <a:stretch/>
        </p:blipFill>
        <p:spPr>
          <a:xfrm>
            <a:off x="8391825" y="4482899"/>
            <a:ext cx="310725" cy="31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mt="70000"/>
          </a:blip>
          <a:stretch>
            <a:fillRect/>
          </a:stretch>
        </p:blipFill>
        <p:spPr>
          <a:xfrm rot="5400000">
            <a:off x="-813386" y="813387"/>
            <a:ext cx="5153748" cy="3526975"/>
          </a:xfrm>
          <a:prstGeom prst="rect">
            <a:avLst/>
          </a:prstGeom>
          <a:noFill/>
          <a:ln>
            <a:noFill/>
          </a:ln>
        </p:spPr>
      </p:pic>
      <p:pic>
        <p:nvPicPr>
          <p:cNvPr id="126" name="Google Shape;126;p19"/>
          <p:cNvPicPr preferRelativeResize="0"/>
          <p:nvPr/>
        </p:nvPicPr>
        <p:blipFill rotWithShape="1">
          <a:blip r:embed="rId4">
            <a:alphaModFix/>
          </a:blip>
          <a:srcRect b="0" l="0" r="0" t="0"/>
          <a:stretch/>
        </p:blipFill>
        <p:spPr>
          <a:xfrm>
            <a:off x="8391825" y="4482899"/>
            <a:ext cx="310725" cy="310725"/>
          </a:xfrm>
          <a:prstGeom prst="rect">
            <a:avLst/>
          </a:prstGeom>
          <a:noFill/>
          <a:ln>
            <a:noFill/>
          </a:ln>
        </p:spPr>
      </p:pic>
      <p:sp>
        <p:nvSpPr>
          <p:cNvPr id="127" name="Google Shape;127;p19"/>
          <p:cNvSpPr txBox="1"/>
          <p:nvPr/>
        </p:nvSpPr>
        <p:spPr>
          <a:xfrm>
            <a:off x="171325" y="1845025"/>
            <a:ext cx="3203400" cy="13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500">
                <a:solidFill>
                  <a:srgbClr val="FFFFFF"/>
                </a:solidFill>
                <a:latin typeface="Open Sans"/>
                <a:ea typeface="Open Sans"/>
                <a:cs typeface="Open Sans"/>
                <a:sym typeface="Open Sans"/>
              </a:rPr>
              <a:t>Guiding principles for developing a solid digital profile (LinkedIn example)</a:t>
            </a:r>
            <a:endParaRPr sz="3500">
              <a:solidFill>
                <a:srgbClr val="FFFFFF"/>
              </a:solidFill>
              <a:latin typeface="Open Sans"/>
              <a:ea typeface="Open Sans"/>
              <a:cs typeface="Open Sans"/>
              <a:sym typeface="Open Sans"/>
            </a:endParaRPr>
          </a:p>
        </p:txBody>
      </p:sp>
      <p:sp>
        <p:nvSpPr>
          <p:cNvPr id="128" name="Google Shape;128;p19"/>
          <p:cNvSpPr txBox="1"/>
          <p:nvPr>
            <p:ph idx="4294967295" type="body"/>
          </p:nvPr>
        </p:nvSpPr>
        <p:spPr>
          <a:xfrm>
            <a:off x="4287400" y="82500"/>
            <a:ext cx="4872000" cy="4216500"/>
          </a:xfrm>
          <a:prstGeom prst="rect">
            <a:avLst/>
          </a:prstGeom>
          <a:noFill/>
          <a:ln>
            <a:noFill/>
          </a:ln>
        </p:spPr>
        <p:txBody>
          <a:bodyPr anchorCtr="0" anchor="t" bIns="34275" lIns="34275" spcFirstLastPara="1" rIns="34275" wrap="square" tIns="34275">
            <a:noAutofit/>
          </a:bodyPr>
          <a:lstStyle/>
          <a:p>
            <a:pPr indent="0" lvl="0" marL="457200" marR="0" rtl="0" algn="l">
              <a:lnSpc>
                <a:spcPct val="100000"/>
              </a:lnSpc>
              <a:spcBef>
                <a:spcPts val="0"/>
              </a:spcBef>
              <a:spcAft>
                <a:spcPts val="0"/>
              </a:spcAft>
              <a:buNone/>
            </a:pPr>
            <a:r>
              <a:t/>
            </a:r>
            <a:endParaRPr b="1" sz="2100">
              <a:solidFill>
                <a:srgbClr val="434343"/>
              </a:solidFill>
            </a:endParaRPr>
          </a:p>
          <a:p>
            <a:pPr indent="0" lvl="0" marL="457200" marR="0" rtl="0" algn="l">
              <a:lnSpc>
                <a:spcPct val="100000"/>
              </a:lnSpc>
              <a:spcBef>
                <a:spcPts val="1000"/>
              </a:spcBef>
              <a:spcAft>
                <a:spcPts val="0"/>
              </a:spcAft>
              <a:buNone/>
            </a:pPr>
            <a:r>
              <a:rPr b="1" lang="en" sz="2100">
                <a:solidFill>
                  <a:srgbClr val="B7B7B7"/>
                </a:solidFill>
              </a:rPr>
              <a:t>General hygiene </a:t>
            </a:r>
            <a:r>
              <a:rPr lang="en" sz="2100">
                <a:solidFill>
                  <a:srgbClr val="B7B7B7"/>
                </a:solidFill>
                <a:latin typeface="Open Sans Light"/>
                <a:ea typeface="Open Sans Light"/>
                <a:cs typeface="Open Sans Light"/>
                <a:sym typeface="Open Sans Light"/>
              </a:rPr>
              <a:t>(completion, grammar &amp; language, picture) </a:t>
            </a:r>
            <a:endParaRPr sz="2100">
              <a:solidFill>
                <a:srgbClr val="B7B7B7"/>
              </a:solidFill>
            </a:endParaRPr>
          </a:p>
          <a:p>
            <a:pPr indent="0" lvl="0" marL="457200" marR="0" rtl="0" algn="l">
              <a:lnSpc>
                <a:spcPct val="100000"/>
              </a:lnSpc>
              <a:spcBef>
                <a:spcPts val="1000"/>
              </a:spcBef>
              <a:spcAft>
                <a:spcPts val="0"/>
              </a:spcAft>
              <a:buNone/>
            </a:pPr>
            <a:r>
              <a:t/>
            </a:r>
            <a:endParaRPr sz="2100">
              <a:solidFill>
                <a:srgbClr val="000000"/>
              </a:solidFill>
            </a:endParaRPr>
          </a:p>
          <a:p>
            <a:pPr indent="0" lvl="0" marL="457200" marR="0" rtl="0" algn="l">
              <a:lnSpc>
                <a:spcPct val="100000"/>
              </a:lnSpc>
              <a:spcBef>
                <a:spcPts val="1000"/>
              </a:spcBef>
              <a:spcAft>
                <a:spcPts val="0"/>
              </a:spcAft>
              <a:buNone/>
            </a:pPr>
            <a:r>
              <a:rPr b="1" lang="en" sz="2100">
                <a:solidFill>
                  <a:srgbClr val="B7B7B7"/>
                </a:solidFill>
              </a:rPr>
              <a:t>Summary </a:t>
            </a:r>
            <a:r>
              <a:rPr lang="en" sz="2100">
                <a:solidFill>
                  <a:srgbClr val="B7B7B7"/>
                </a:solidFill>
                <a:latin typeface="Open Sans Light"/>
                <a:ea typeface="Open Sans Light"/>
                <a:cs typeface="Open Sans Light"/>
                <a:sym typeface="Open Sans Light"/>
              </a:rPr>
              <a:t>(objective, relevant experience) i.e. mini elevator pitch</a:t>
            </a:r>
            <a:endParaRPr sz="2100">
              <a:solidFill>
                <a:srgbClr val="B7B7B7"/>
              </a:solidFill>
              <a:latin typeface="Open Sans Light"/>
              <a:ea typeface="Open Sans Light"/>
              <a:cs typeface="Open Sans Light"/>
              <a:sym typeface="Open Sans Light"/>
            </a:endParaRPr>
          </a:p>
          <a:p>
            <a:pPr indent="457200" lvl="0" marL="0" marR="0" rtl="0" algn="l">
              <a:lnSpc>
                <a:spcPct val="100000"/>
              </a:lnSpc>
              <a:spcBef>
                <a:spcPts val="1000"/>
              </a:spcBef>
              <a:spcAft>
                <a:spcPts val="0"/>
              </a:spcAft>
              <a:buNone/>
            </a:pPr>
            <a:r>
              <a:t/>
            </a:r>
            <a:endParaRPr b="1" sz="2100">
              <a:solidFill>
                <a:srgbClr val="434343"/>
              </a:solidFill>
            </a:endParaRPr>
          </a:p>
          <a:p>
            <a:pPr indent="0" lvl="0" marL="457200" marR="0" rtl="0" algn="l">
              <a:lnSpc>
                <a:spcPct val="100000"/>
              </a:lnSpc>
              <a:spcBef>
                <a:spcPts val="1000"/>
              </a:spcBef>
              <a:spcAft>
                <a:spcPts val="0"/>
              </a:spcAft>
              <a:buNone/>
            </a:pPr>
            <a:r>
              <a:rPr b="1" lang="en" sz="2100">
                <a:solidFill>
                  <a:srgbClr val="434343"/>
                </a:solidFill>
              </a:rPr>
              <a:t>Experience </a:t>
            </a:r>
            <a:r>
              <a:rPr lang="en" sz="2100">
                <a:solidFill>
                  <a:srgbClr val="434343"/>
                </a:solidFill>
                <a:latin typeface="Open Sans Light"/>
                <a:ea typeface="Open Sans Light"/>
                <a:cs typeface="Open Sans Light"/>
                <a:sym typeface="Open Sans Light"/>
              </a:rPr>
              <a:t>(with description of responsibilities)</a:t>
            </a:r>
            <a:endParaRPr b="1" sz="2100">
              <a:solidFill>
                <a:srgbClr val="434343"/>
              </a:solidFill>
            </a:endParaRPr>
          </a:p>
          <a:p>
            <a:pPr indent="457200" lvl="0" marL="0" marR="0" rtl="0" algn="l">
              <a:lnSpc>
                <a:spcPct val="100000"/>
              </a:lnSpc>
              <a:spcBef>
                <a:spcPts val="1000"/>
              </a:spcBef>
              <a:spcAft>
                <a:spcPts val="0"/>
              </a:spcAft>
              <a:buNone/>
            </a:pPr>
            <a:r>
              <a:t/>
            </a:r>
            <a:endParaRPr b="1" sz="2100">
              <a:solidFill>
                <a:srgbClr val="434343"/>
              </a:solidFill>
            </a:endParaRPr>
          </a:p>
          <a:p>
            <a:pPr indent="0" lvl="0" marL="457200" marR="0" rtl="0" algn="l">
              <a:lnSpc>
                <a:spcPct val="100000"/>
              </a:lnSpc>
              <a:spcBef>
                <a:spcPts val="1000"/>
              </a:spcBef>
              <a:spcAft>
                <a:spcPts val="1000"/>
              </a:spcAft>
              <a:buNone/>
            </a:pPr>
            <a:r>
              <a:t/>
            </a:r>
            <a:endParaRPr i="1" sz="2100">
              <a:solidFill>
                <a:srgbClr val="2D3D4A"/>
              </a:solidFill>
              <a:latin typeface="Open Sans Light"/>
              <a:ea typeface="Open Sans Light"/>
              <a:cs typeface="Open Sans Light"/>
              <a:sym typeface="Open Sans Light"/>
            </a:endParaRPr>
          </a:p>
        </p:txBody>
      </p:sp>
      <p:sp>
        <p:nvSpPr>
          <p:cNvPr id="129" name="Google Shape;129;p19"/>
          <p:cNvSpPr/>
          <p:nvPr/>
        </p:nvSpPr>
        <p:spPr>
          <a:xfrm>
            <a:off x="3866000" y="673225"/>
            <a:ext cx="687900" cy="321000"/>
          </a:xfrm>
          <a:prstGeom prst="ellipse">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1</a:t>
            </a:r>
            <a:endParaRPr sz="2100">
              <a:solidFill>
                <a:srgbClr val="B7B7B7"/>
              </a:solidFill>
              <a:latin typeface="Open Sans"/>
              <a:ea typeface="Open Sans"/>
              <a:cs typeface="Open Sans"/>
              <a:sym typeface="Open Sans"/>
            </a:endParaRPr>
          </a:p>
        </p:txBody>
      </p:sp>
      <p:sp>
        <p:nvSpPr>
          <p:cNvPr id="130" name="Google Shape;130;p19"/>
          <p:cNvSpPr/>
          <p:nvPr/>
        </p:nvSpPr>
        <p:spPr>
          <a:xfrm>
            <a:off x="3866000" y="1805283"/>
            <a:ext cx="687900" cy="321000"/>
          </a:xfrm>
          <a:prstGeom prst="ellipse">
            <a:avLst/>
          </a:prstGeom>
          <a:no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2</a:t>
            </a:r>
            <a:endParaRPr sz="2100">
              <a:solidFill>
                <a:srgbClr val="B7B7B7"/>
              </a:solidFill>
              <a:latin typeface="Open Sans"/>
              <a:ea typeface="Open Sans"/>
              <a:cs typeface="Open Sans"/>
              <a:sym typeface="Open Sans"/>
            </a:endParaRPr>
          </a:p>
        </p:txBody>
      </p:sp>
      <p:sp>
        <p:nvSpPr>
          <p:cNvPr id="131" name="Google Shape;131;p19"/>
          <p:cNvSpPr/>
          <p:nvPr/>
        </p:nvSpPr>
        <p:spPr>
          <a:xfrm>
            <a:off x="3866000" y="2996415"/>
            <a:ext cx="687900" cy="321000"/>
          </a:xfrm>
          <a:prstGeom prst="ellipse">
            <a:avLst/>
          </a:prstGeom>
          <a:noFill/>
          <a:ln cap="flat" cmpd="sng" w="28575">
            <a:solidFill>
              <a:srgbClr val="02B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3</a:t>
            </a:r>
            <a:endParaRPr sz="2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mt="70000"/>
          </a:blip>
          <a:stretch>
            <a:fillRect/>
          </a:stretch>
        </p:blipFill>
        <p:spPr>
          <a:xfrm rot="5400000">
            <a:off x="4135600" y="-4135600"/>
            <a:ext cx="879675" cy="9150875"/>
          </a:xfrm>
          <a:prstGeom prst="rect">
            <a:avLst/>
          </a:prstGeom>
          <a:noFill/>
          <a:ln>
            <a:noFill/>
          </a:ln>
        </p:spPr>
      </p:pic>
      <p:sp>
        <p:nvSpPr>
          <p:cNvPr id="137" name="Google Shape;137;p20"/>
          <p:cNvSpPr txBox="1"/>
          <p:nvPr/>
        </p:nvSpPr>
        <p:spPr>
          <a:xfrm>
            <a:off x="228600" y="-221000"/>
            <a:ext cx="3203400" cy="131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700">
                <a:solidFill>
                  <a:srgbClr val="FFFFFF"/>
                </a:solidFill>
                <a:latin typeface="Open Sans"/>
                <a:ea typeface="Open Sans"/>
                <a:cs typeface="Open Sans"/>
                <a:sym typeface="Open Sans"/>
              </a:rPr>
              <a:t>Experience</a:t>
            </a:r>
            <a:endParaRPr sz="2400">
              <a:solidFill>
                <a:srgbClr val="FFFFFF"/>
              </a:solidFill>
              <a:latin typeface="Open Sans"/>
              <a:ea typeface="Open Sans"/>
              <a:cs typeface="Open Sans"/>
              <a:sym typeface="Open Sans"/>
            </a:endParaRPr>
          </a:p>
        </p:txBody>
      </p:sp>
      <p:pic>
        <p:nvPicPr>
          <p:cNvPr id="138" name="Google Shape;138;p20"/>
          <p:cNvPicPr preferRelativeResize="0"/>
          <p:nvPr/>
        </p:nvPicPr>
        <p:blipFill>
          <a:blip r:embed="rId4">
            <a:alphaModFix/>
          </a:blip>
          <a:stretch>
            <a:fillRect/>
          </a:stretch>
        </p:blipFill>
        <p:spPr>
          <a:xfrm>
            <a:off x="323500" y="1589500"/>
            <a:ext cx="5312225" cy="2532800"/>
          </a:xfrm>
          <a:prstGeom prst="rect">
            <a:avLst/>
          </a:prstGeom>
          <a:noFill/>
          <a:ln>
            <a:noFill/>
          </a:ln>
        </p:spPr>
      </p:pic>
      <p:grpSp>
        <p:nvGrpSpPr>
          <p:cNvPr id="139" name="Google Shape;139;p20"/>
          <p:cNvGrpSpPr/>
          <p:nvPr/>
        </p:nvGrpSpPr>
        <p:grpSpPr>
          <a:xfrm>
            <a:off x="5240800" y="2268600"/>
            <a:ext cx="3182100" cy="879600"/>
            <a:chOff x="5240800" y="2040000"/>
            <a:chExt cx="3182100" cy="879600"/>
          </a:xfrm>
        </p:grpSpPr>
        <p:sp>
          <p:nvSpPr>
            <p:cNvPr id="140" name="Google Shape;140;p20"/>
            <p:cNvSpPr txBox="1"/>
            <p:nvPr/>
          </p:nvSpPr>
          <p:spPr>
            <a:xfrm>
              <a:off x="6559900" y="2040000"/>
              <a:ext cx="1863000" cy="87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Bullet points: </a:t>
              </a:r>
              <a:r>
                <a:rPr lang="en">
                  <a:latin typeface="Open Sans"/>
                  <a:ea typeface="Open Sans"/>
                  <a:cs typeface="Open Sans"/>
                  <a:sym typeface="Open Sans"/>
                </a:rPr>
                <a:t>1 sentence; 1.5 sentence long</a:t>
              </a:r>
              <a:endParaRPr b="1" sz="1900">
                <a:latin typeface="Open Sans"/>
                <a:ea typeface="Open Sans"/>
                <a:cs typeface="Open Sans"/>
                <a:sym typeface="Open Sans"/>
              </a:endParaRPr>
            </a:p>
          </p:txBody>
        </p:sp>
        <p:cxnSp>
          <p:nvCxnSpPr>
            <p:cNvPr id="141" name="Google Shape;141;p20"/>
            <p:cNvCxnSpPr>
              <a:endCxn id="140" idx="1"/>
            </p:cNvCxnSpPr>
            <p:nvPr/>
          </p:nvCxnSpPr>
          <p:spPr>
            <a:xfrm>
              <a:off x="5240800" y="2475900"/>
              <a:ext cx="1319100" cy="3900"/>
            </a:xfrm>
            <a:prstGeom prst="straightConnector1">
              <a:avLst/>
            </a:prstGeom>
            <a:noFill/>
            <a:ln cap="flat" cmpd="sng" w="28575">
              <a:solidFill>
                <a:srgbClr val="6AA84F"/>
              </a:solidFill>
              <a:prstDash val="dash"/>
              <a:round/>
              <a:headEnd len="med" w="med" type="none"/>
              <a:tailEnd len="med" w="med" type="none"/>
            </a:ln>
          </p:spPr>
        </p:cxnSp>
      </p:grpSp>
      <p:sp>
        <p:nvSpPr>
          <p:cNvPr id="142" name="Google Shape;142;p20"/>
          <p:cNvSpPr txBox="1"/>
          <p:nvPr/>
        </p:nvSpPr>
        <p:spPr>
          <a:xfrm>
            <a:off x="6560250" y="1174175"/>
            <a:ext cx="1863000" cy="102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Complete</a:t>
            </a:r>
            <a:r>
              <a:rPr lang="en">
                <a:latin typeface="Open Sans"/>
                <a:ea typeface="Open Sans"/>
                <a:cs typeface="Open Sans"/>
                <a:sym typeface="Open Sans"/>
              </a:rPr>
              <a:t> </a:t>
            </a:r>
            <a:r>
              <a:rPr b="1" lang="en">
                <a:latin typeface="Open Sans"/>
                <a:ea typeface="Open Sans"/>
                <a:cs typeface="Open Sans"/>
                <a:sym typeface="Open Sans"/>
              </a:rPr>
              <a:t>role title</a:t>
            </a:r>
            <a:r>
              <a:rPr lang="en">
                <a:latin typeface="Open Sans"/>
                <a:ea typeface="Open Sans"/>
                <a:cs typeface="Open Sans"/>
                <a:sym typeface="Open Sans"/>
              </a:rPr>
              <a:t> (start date, end date, month location, company)</a:t>
            </a:r>
            <a:endParaRPr>
              <a:latin typeface="Open Sans"/>
              <a:ea typeface="Open Sans"/>
              <a:cs typeface="Open Sans"/>
              <a:sym typeface="Open Sans"/>
            </a:endParaRPr>
          </a:p>
        </p:txBody>
      </p:sp>
      <p:sp>
        <p:nvSpPr>
          <p:cNvPr id="143" name="Google Shape;143;p20"/>
          <p:cNvSpPr txBox="1"/>
          <p:nvPr/>
        </p:nvSpPr>
        <p:spPr>
          <a:xfrm>
            <a:off x="6550375" y="3234250"/>
            <a:ext cx="1863000" cy="11388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Impact: </a:t>
            </a:r>
            <a:r>
              <a:rPr lang="en">
                <a:latin typeface="Open Sans"/>
                <a:ea typeface="Open Sans"/>
                <a:cs typeface="Open Sans"/>
                <a:sym typeface="Open Sans"/>
              </a:rPr>
              <a:t>Concrete impact of role (% change, $$) </a:t>
            </a:r>
            <a:endParaRPr b="1" sz="1900">
              <a:latin typeface="Open Sans"/>
              <a:ea typeface="Open Sans"/>
              <a:cs typeface="Open Sans"/>
              <a:sym typeface="Open Sans"/>
            </a:endParaRPr>
          </a:p>
        </p:txBody>
      </p:sp>
      <p:pic>
        <p:nvPicPr>
          <p:cNvPr id="144" name="Google Shape;144;p20"/>
          <p:cNvPicPr preferRelativeResize="0"/>
          <p:nvPr/>
        </p:nvPicPr>
        <p:blipFill rotWithShape="1">
          <a:blip r:embed="rId5">
            <a:alphaModFix/>
          </a:blip>
          <a:srcRect b="0" l="0" r="0" t="0"/>
          <a:stretch/>
        </p:blipFill>
        <p:spPr>
          <a:xfrm>
            <a:off x="8391825" y="4482899"/>
            <a:ext cx="310725" cy="310725"/>
          </a:xfrm>
          <a:prstGeom prst="rect">
            <a:avLst/>
          </a:prstGeom>
          <a:noFill/>
          <a:ln>
            <a:noFill/>
          </a:ln>
        </p:spPr>
      </p:pic>
      <p:cxnSp>
        <p:nvCxnSpPr>
          <p:cNvPr id="145" name="Google Shape;145;p20"/>
          <p:cNvCxnSpPr/>
          <p:nvPr/>
        </p:nvCxnSpPr>
        <p:spPr>
          <a:xfrm flipH="1">
            <a:off x="3078525" y="1659950"/>
            <a:ext cx="3481800" cy="439800"/>
          </a:xfrm>
          <a:prstGeom prst="bentConnector3">
            <a:avLst>
              <a:gd fmla="val 50000" name="adj1"/>
            </a:avLst>
          </a:prstGeom>
          <a:noFill/>
          <a:ln cap="flat" cmpd="sng" w="28575">
            <a:solidFill>
              <a:schemeClr val="accent2"/>
            </a:solidFill>
            <a:prstDash val="dash"/>
            <a:round/>
            <a:headEnd len="med" w="med" type="none"/>
            <a:tailEnd len="med" w="med" type="none"/>
          </a:ln>
        </p:spPr>
      </p:cxnSp>
      <p:cxnSp>
        <p:nvCxnSpPr>
          <p:cNvPr id="146" name="Google Shape;146;p20"/>
          <p:cNvCxnSpPr/>
          <p:nvPr/>
        </p:nvCxnSpPr>
        <p:spPr>
          <a:xfrm>
            <a:off x="5240950" y="3847450"/>
            <a:ext cx="1319100" cy="3900"/>
          </a:xfrm>
          <a:prstGeom prst="straightConnector1">
            <a:avLst/>
          </a:prstGeom>
          <a:noFill/>
          <a:ln cap="flat" cmpd="sng" w="28575">
            <a:solidFill>
              <a:srgbClr val="6AA84F"/>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mt="70000"/>
          </a:blip>
          <a:stretch>
            <a:fillRect/>
          </a:stretch>
        </p:blipFill>
        <p:spPr>
          <a:xfrm rot="5400000">
            <a:off x="-813386" y="813387"/>
            <a:ext cx="5153748" cy="352697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8391825" y="4482899"/>
            <a:ext cx="310725" cy="310725"/>
          </a:xfrm>
          <a:prstGeom prst="rect">
            <a:avLst/>
          </a:prstGeom>
          <a:noFill/>
          <a:ln>
            <a:noFill/>
          </a:ln>
        </p:spPr>
      </p:pic>
      <p:sp>
        <p:nvSpPr>
          <p:cNvPr id="153" name="Google Shape;153;p21"/>
          <p:cNvSpPr txBox="1"/>
          <p:nvPr>
            <p:ph idx="4294967295" type="body"/>
          </p:nvPr>
        </p:nvSpPr>
        <p:spPr>
          <a:xfrm>
            <a:off x="4287400" y="82500"/>
            <a:ext cx="4872000" cy="4216500"/>
          </a:xfrm>
          <a:prstGeom prst="rect">
            <a:avLst/>
          </a:prstGeom>
          <a:noFill/>
          <a:ln>
            <a:noFill/>
          </a:ln>
        </p:spPr>
        <p:txBody>
          <a:bodyPr anchorCtr="0" anchor="t" bIns="34275" lIns="34275" spcFirstLastPara="1" rIns="34275" wrap="square" tIns="34275">
            <a:noAutofit/>
          </a:bodyPr>
          <a:lstStyle/>
          <a:p>
            <a:pPr indent="0" lvl="0" marL="457200" marR="0" rtl="0" algn="l">
              <a:lnSpc>
                <a:spcPct val="100000"/>
              </a:lnSpc>
              <a:spcBef>
                <a:spcPts val="0"/>
              </a:spcBef>
              <a:spcAft>
                <a:spcPts val="0"/>
              </a:spcAft>
              <a:buNone/>
            </a:pPr>
            <a:r>
              <a:t/>
            </a:r>
            <a:endParaRPr b="1" sz="2100">
              <a:solidFill>
                <a:srgbClr val="B7B7B7"/>
              </a:solidFill>
            </a:endParaRPr>
          </a:p>
          <a:p>
            <a:pPr indent="0" lvl="0" marL="457200" marR="0" rtl="0" algn="l">
              <a:lnSpc>
                <a:spcPct val="100000"/>
              </a:lnSpc>
              <a:spcBef>
                <a:spcPts val="1000"/>
              </a:spcBef>
              <a:spcAft>
                <a:spcPts val="0"/>
              </a:spcAft>
              <a:buNone/>
            </a:pPr>
            <a:r>
              <a:rPr b="1" lang="en" sz="2100">
                <a:solidFill>
                  <a:srgbClr val="B7B7B7"/>
                </a:solidFill>
              </a:rPr>
              <a:t>General hygiene </a:t>
            </a:r>
            <a:r>
              <a:rPr lang="en" sz="2100">
                <a:solidFill>
                  <a:srgbClr val="B7B7B7"/>
                </a:solidFill>
                <a:latin typeface="Open Sans Light"/>
                <a:ea typeface="Open Sans Light"/>
                <a:cs typeface="Open Sans Light"/>
                <a:sym typeface="Open Sans Light"/>
              </a:rPr>
              <a:t>(completion, grammar &amp; language, picture) </a:t>
            </a:r>
            <a:endParaRPr sz="2100">
              <a:solidFill>
                <a:srgbClr val="B7B7B7"/>
              </a:solidFill>
            </a:endParaRPr>
          </a:p>
          <a:p>
            <a:pPr indent="0" lvl="0" marL="457200" marR="0" rtl="0" algn="l">
              <a:lnSpc>
                <a:spcPct val="100000"/>
              </a:lnSpc>
              <a:spcBef>
                <a:spcPts val="1000"/>
              </a:spcBef>
              <a:spcAft>
                <a:spcPts val="0"/>
              </a:spcAft>
              <a:buNone/>
            </a:pPr>
            <a:r>
              <a:t/>
            </a:r>
            <a:endParaRPr sz="2100">
              <a:solidFill>
                <a:srgbClr val="B7B7B7"/>
              </a:solidFill>
            </a:endParaRPr>
          </a:p>
          <a:p>
            <a:pPr indent="0" lvl="0" marL="457200" marR="0" rtl="0" algn="l">
              <a:lnSpc>
                <a:spcPct val="100000"/>
              </a:lnSpc>
              <a:spcBef>
                <a:spcPts val="1000"/>
              </a:spcBef>
              <a:spcAft>
                <a:spcPts val="0"/>
              </a:spcAft>
              <a:buNone/>
            </a:pPr>
            <a:r>
              <a:rPr b="1" lang="en" sz="2100">
                <a:solidFill>
                  <a:srgbClr val="B7B7B7"/>
                </a:solidFill>
              </a:rPr>
              <a:t>Summary </a:t>
            </a:r>
            <a:r>
              <a:rPr lang="en" sz="2100">
                <a:solidFill>
                  <a:srgbClr val="B7B7B7"/>
                </a:solidFill>
                <a:latin typeface="Open Sans Light"/>
                <a:ea typeface="Open Sans Light"/>
                <a:cs typeface="Open Sans Light"/>
                <a:sym typeface="Open Sans Light"/>
              </a:rPr>
              <a:t>(objective, relevant experience) i.e. mini elevator pitch</a:t>
            </a:r>
            <a:endParaRPr sz="2100">
              <a:solidFill>
                <a:srgbClr val="B7B7B7"/>
              </a:solidFill>
              <a:latin typeface="Open Sans Light"/>
              <a:ea typeface="Open Sans Light"/>
              <a:cs typeface="Open Sans Light"/>
              <a:sym typeface="Open Sans Light"/>
            </a:endParaRPr>
          </a:p>
          <a:p>
            <a:pPr indent="457200" lvl="0" marL="0" marR="0" rtl="0" algn="l">
              <a:lnSpc>
                <a:spcPct val="100000"/>
              </a:lnSpc>
              <a:spcBef>
                <a:spcPts val="1000"/>
              </a:spcBef>
              <a:spcAft>
                <a:spcPts val="0"/>
              </a:spcAft>
              <a:buNone/>
            </a:pPr>
            <a:r>
              <a:t/>
            </a:r>
            <a:endParaRPr b="1" sz="2100">
              <a:solidFill>
                <a:srgbClr val="B7B7B7"/>
              </a:solidFill>
            </a:endParaRPr>
          </a:p>
          <a:p>
            <a:pPr indent="0" lvl="0" marL="457200" marR="0" rtl="0" algn="l">
              <a:lnSpc>
                <a:spcPct val="100000"/>
              </a:lnSpc>
              <a:spcBef>
                <a:spcPts val="1000"/>
              </a:spcBef>
              <a:spcAft>
                <a:spcPts val="0"/>
              </a:spcAft>
              <a:buNone/>
            </a:pPr>
            <a:r>
              <a:rPr b="1" lang="en" sz="2100">
                <a:solidFill>
                  <a:srgbClr val="B7B7B7"/>
                </a:solidFill>
              </a:rPr>
              <a:t>Experience </a:t>
            </a:r>
            <a:r>
              <a:rPr lang="en" sz="2100">
                <a:solidFill>
                  <a:srgbClr val="B7B7B7"/>
                </a:solidFill>
                <a:latin typeface="Open Sans Light"/>
                <a:ea typeface="Open Sans Light"/>
                <a:cs typeface="Open Sans Light"/>
                <a:sym typeface="Open Sans Light"/>
              </a:rPr>
              <a:t>(with description of responsibilities)</a:t>
            </a:r>
            <a:endParaRPr b="1" sz="2100">
              <a:solidFill>
                <a:srgbClr val="B7B7B7"/>
              </a:solidFill>
            </a:endParaRPr>
          </a:p>
          <a:p>
            <a:pPr indent="457200" lvl="0" marL="0" marR="0" rtl="0" algn="l">
              <a:lnSpc>
                <a:spcPct val="100000"/>
              </a:lnSpc>
              <a:spcBef>
                <a:spcPts val="1000"/>
              </a:spcBef>
              <a:spcAft>
                <a:spcPts val="0"/>
              </a:spcAft>
              <a:buNone/>
            </a:pPr>
            <a:r>
              <a:t/>
            </a:r>
            <a:endParaRPr b="1" sz="2100">
              <a:solidFill>
                <a:srgbClr val="B7B7B7"/>
              </a:solidFill>
            </a:endParaRPr>
          </a:p>
          <a:p>
            <a:pPr indent="0" lvl="0" marL="457200" marR="0" rtl="0" algn="l">
              <a:lnSpc>
                <a:spcPct val="100000"/>
              </a:lnSpc>
              <a:spcBef>
                <a:spcPts val="1000"/>
              </a:spcBef>
              <a:spcAft>
                <a:spcPts val="0"/>
              </a:spcAft>
              <a:buNone/>
            </a:pPr>
            <a:r>
              <a:rPr b="1" lang="en" sz="2100">
                <a:solidFill>
                  <a:srgbClr val="000000"/>
                </a:solidFill>
              </a:rPr>
              <a:t>Education &amp; Skills </a:t>
            </a:r>
            <a:r>
              <a:rPr lang="en" sz="2100">
                <a:solidFill>
                  <a:srgbClr val="000000"/>
                </a:solidFill>
                <a:latin typeface="Open Sans Light"/>
                <a:ea typeface="Open Sans Light"/>
                <a:cs typeface="Open Sans Light"/>
                <a:sym typeface="Open Sans Light"/>
              </a:rPr>
              <a:t>(university degrees, certifications)</a:t>
            </a:r>
            <a:endParaRPr b="1" sz="2100">
              <a:solidFill>
                <a:srgbClr val="000000"/>
              </a:solidFill>
            </a:endParaRPr>
          </a:p>
          <a:p>
            <a:pPr indent="0" lvl="0" marL="0" marR="0" rtl="0" algn="l">
              <a:lnSpc>
                <a:spcPct val="100000"/>
              </a:lnSpc>
              <a:spcBef>
                <a:spcPts val="1000"/>
              </a:spcBef>
              <a:spcAft>
                <a:spcPts val="1000"/>
              </a:spcAft>
              <a:buNone/>
            </a:pPr>
            <a:r>
              <a:t/>
            </a:r>
            <a:endParaRPr i="1" sz="2100">
              <a:solidFill>
                <a:srgbClr val="B7B7B7"/>
              </a:solidFill>
              <a:latin typeface="Open Sans Light"/>
              <a:ea typeface="Open Sans Light"/>
              <a:cs typeface="Open Sans Light"/>
              <a:sym typeface="Open Sans Light"/>
            </a:endParaRPr>
          </a:p>
        </p:txBody>
      </p:sp>
      <p:sp>
        <p:nvSpPr>
          <p:cNvPr id="154" name="Google Shape;154;p21"/>
          <p:cNvSpPr/>
          <p:nvPr/>
        </p:nvSpPr>
        <p:spPr>
          <a:xfrm>
            <a:off x="3866000" y="673225"/>
            <a:ext cx="687900" cy="321000"/>
          </a:xfrm>
          <a:prstGeom prst="ellipse">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1</a:t>
            </a:r>
            <a:endParaRPr sz="2100">
              <a:solidFill>
                <a:srgbClr val="B7B7B7"/>
              </a:solidFill>
              <a:latin typeface="Open Sans"/>
              <a:ea typeface="Open Sans"/>
              <a:cs typeface="Open Sans"/>
              <a:sym typeface="Open Sans"/>
            </a:endParaRPr>
          </a:p>
        </p:txBody>
      </p:sp>
      <p:sp>
        <p:nvSpPr>
          <p:cNvPr id="155" name="Google Shape;155;p21"/>
          <p:cNvSpPr/>
          <p:nvPr/>
        </p:nvSpPr>
        <p:spPr>
          <a:xfrm>
            <a:off x="3866000" y="1805283"/>
            <a:ext cx="687900" cy="321000"/>
          </a:xfrm>
          <a:prstGeom prst="ellipse">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2</a:t>
            </a:r>
            <a:endParaRPr sz="2100">
              <a:solidFill>
                <a:srgbClr val="B7B7B7"/>
              </a:solidFill>
              <a:latin typeface="Open Sans"/>
              <a:ea typeface="Open Sans"/>
              <a:cs typeface="Open Sans"/>
              <a:sym typeface="Open Sans"/>
            </a:endParaRPr>
          </a:p>
        </p:txBody>
      </p:sp>
      <p:sp>
        <p:nvSpPr>
          <p:cNvPr id="156" name="Google Shape;156;p21"/>
          <p:cNvSpPr/>
          <p:nvPr/>
        </p:nvSpPr>
        <p:spPr>
          <a:xfrm>
            <a:off x="3866000" y="2996415"/>
            <a:ext cx="687900" cy="321000"/>
          </a:xfrm>
          <a:prstGeom prst="ellipse">
            <a:avLst/>
          </a:prstGeom>
          <a:no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B7B7B7"/>
                </a:solidFill>
                <a:latin typeface="Open Sans"/>
                <a:ea typeface="Open Sans"/>
                <a:cs typeface="Open Sans"/>
                <a:sym typeface="Open Sans"/>
              </a:rPr>
              <a:t>3</a:t>
            </a:r>
            <a:endParaRPr sz="2100">
              <a:solidFill>
                <a:srgbClr val="B7B7B7"/>
              </a:solidFill>
              <a:latin typeface="Open Sans"/>
              <a:ea typeface="Open Sans"/>
              <a:cs typeface="Open Sans"/>
              <a:sym typeface="Open Sans"/>
            </a:endParaRPr>
          </a:p>
        </p:txBody>
      </p:sp>
      <p:sp>
        <p:nvSpPr>
          <p:cNvPr id="157" name="Google Shape;157;p21"/>
          <p:cNvSpPr/>
          <p:nvPr/>
        </p:nvSpPr>
        <p:spPr>
          <a:xfrm>
            <a:off x="3866000" y="4320269"/>
            <a:ext cx="687900" cy="321000"/>
          </a:xfrm>
          <a:prstGeom prst="ellipse">
            <a:avLst/>
          </a:prstGeom>
          <a:noFill/>
          <a:ln cap="flat" cmpd="sng" w="28575">
            <a:solidFill>
              <a:srgbClr val="02B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Open Sans"/>
                <a:ea typeface="Open Sans"/>
                <a:cs typeface="Open Sans"/>
                <a:sym typeface="Open Sans"/>
              </a:rPr>
              <a:t>4</a:t>
            </a:r>
            <a:endParaRPr sz="2100">
              <a:latin typeface="Open Sans"/>
              <a:ea typeface="Open Sans"/>
              <a:cs typeface="Open Sans"/>
              <a:sym typeface="Open Sans"/>
            </a:endParaRPr>
          </a:p>
        </p:txBody>
      </p:sp>
      <p:sp>
        <p:nvSpPr>
          <p:cNvPr id="158" name="Google Shape;158;p21"/>
          <p:cNvSpPr txBox="1"/>
          <p:nvPr/>
        </p:nvSpPr>
        <p:spPr>
          <a:xfrm>
            <a:off x="171325" y="1845025"/>
            <a:ext cx="3203400" cy="13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500">
                <a:solidFill>
                  <a:srgbClr val="FFFFFF"/>
                </a:solidFill>
                <a:latin typeface="Open Sans"/>
                <a:ea typeface="Open Sans"/>
                <a:cs typeface="Open Sans"/>
                <a:sym typeface="Open Sans"/>
              </a:rPr>
              <a:t>Guiding principles for developing a solid digital profile (LinkedIn example)</a:t>
            </a:r>
            <a:endParaRPr sz="3500">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alpha val="4620"/>
          </a:srgbClr>
        </a:solidFill>
      </p:bgPr>
    </p:bg>
    <p:spTree>
      <p:nvGrpSpPr>
        <p:cNvPr id="162" name="Shape 162"/>
        <p:cNvGrpSpPr/>
        <p:nvPr/>
      </p:nvGrpSpPr>
      <p:grpSpPr>
        <a:xfrm>
          <a:off x="0" y="0"/>
          <a:ext cx="0" cy="0"/>
          <a:chOff x="0" y="0"/>
          <a:chExt cx="0" cy="0"/>
        </a:xfrm>
      </p:grpSpPr>
      <p:pic>
        <p:nvPicPr>
          <p:cNvPr id="163" name="Google Shape;163;p22"/>
          <p:cNvPicPr preferRelativeResize="0"/>
          <p:nvPr/>
        </p:nvPicPr>
        <p:blipFill>
          <a:blip r:embed="rId3">
            <a:alphaModFix amt="70000"/>
          </a:blip>
          <a:stretch>
            <a:fillRect/>
          </a:stretch>
        </p:blipFill>
        <p:spPr>
          <a:xfrm rot="5400000">
            <a:off x="4135600" y="-4135600"/>
            <a:ext cx="879675" cy="9150875"/>
          </a:xfrm>
          <a:prstGeom prst="rect">
            <a:avLst/>
          </a:prstGeom>
          <a:noFill/>
          <a:ln>
            <a:noFill/>
          </a:ln>
        </p:spPr>
      </p:pic>
      <p:sp>
        <p:nvSpPr>
          <p:cNvPr id="164" name="Google Shape;164;p22"/>
          <p:cNvSpPr txBox="1"/>
          <p:nvPr/>
        </p:nvSpPr>
        <p:spPr>
          <a:xfrm>
            <a:off x="228600" y="-221000"/>
            <a:ext cx="3203400" cy="131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700">
                <a:solidFill>
                  <a:srgbClr val="FFFFFF"/>
                </a:solidFill>
                <a:latin typeface="Open Sans"/>
                <a:ea typeface="Open Sans"/>
                <a:cs typeface="Open Sans"/>
                <a:sym typeface="Open Sans"/>
              </a:rPr>
              <a:t>Education</a:t>
            </a:r>
            <a:endParaRPr sz="2400">
              <a:solidFill>
                <a:srgbClr val="FFFFFF"/>
              </a:solidFill>
              <a:latin typeface="Open Sans"/>
              <a:ea typeface="Open Sans"/>
              <a:cs typeface="Open Sans"/>
              <a:sym typeface="Open Sans"/>
            </a:endParaRPr>
          </a:p>
        </p:txBody>
      </p:sp>
      <p:grpSp>
        <p:nvGrpSpPr>
          <p:cNvPr id="165" name="Google Shape;165;p22"/>
          <p:cNvGrpSpPr/>
          <p:nvPr/>
        </p:nvGrpSpPr>
        <p:grpSpPr>
          <a:xfrm>
            <a:off x="4641100" y="2480446"/>
            <a:ext cx="3819900" cy="1158600"/>
            <a:chOff x="4641100" y="2480446"/>
            <a:chExt cx="3819900" cy="1158600"/>
          </a:xfrm>
        </p:grpSpPr>
        <p:sp>
          <p:nvSpPr>
            <p:cNvPr id="166" name="Google Shape;166;p22"/>
            <p:cNvSpPr txBox="1"/>
            <p:nvPr/>
          </p:nvSpPr>
          <p:spPr>
            <a:xfrm>
              <a:off x="6598000" y="2480446"/>
              <a:ext cx="1863000" cy="1158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Certifications: </a:t>
              </a:r>
              <a:r>
                <a:rPr lang="en">
                  <a:latin typeface="Open Sans"/>
                  <a:ea typeface="Open Sans"/>
                  <a:cs typeface="Open Sans"/>
                  <a:sym typeface="Open Sans"/>
                </a:rPr>
                <a:t>Includes certifications, e.g. Udacity ND</a:t>
              </a:r>
              <a:endParaRPr b="1" sz="1900">
                <a:latin typeface="Open Sans"/>
                <a:ea typeface="Open Sans"/>
                <a:cs typeface="Open Sans"/>
                <a:sym typeface="Open Sans"/>
              </a:endParaRPr>
            </a:p>
          </p:txBody>
        </p:sp>
        <p:cxnSp>
          <p:nvCxnSpPr>
            <p:cNvPr id="167" name="Google Shape;167;p22"/>
            <p:cNvCxnSpPr>
              <a:endCxn id="166" idx="1"/>
            </p:cNvCxnSpPr>
            <p:nvPr/>
          </p:nvCxnSpPr>
          <p:spPr>
            <a:xfrm flipH="1" rot="10800000">
              <a:off x="4641100" y="3059746"/>
              <a:ext cx="1956900" cy="3300"/>
            </a:xfrm>
            <a:prstGeom prst="straightConnector1">
              <a:avLst/>
            </a:prstGeom>
            <a:noFill/>
            <a:ln cap="flat" cmpd="sng" w="28575">
              <a:solidFill>
                <a:srgbClr val="6AA84F"/>
              </a:solidFill>
              <a:prstDash val="dash"/>
              <a:round/>
              <a:headEnd len="med" w="med" type="none"/>
              <a:tailEnd len="med" w="med" type="none"/>
            </a:ln>
          </p:spPr>
        </p:cxnSp>
      </p:grpSp>
      <p:pic>
        <p:nvPicPr>
          <p:cNvPr id="168" name="Google Shape;168;p22"/>
          <p:cNvPicPr preferRelativeResize="0"/>
          <p:nvPr/>
        </p:nvPicPr>
        <p:blipFill>
          <a:blip r:embed="rId4">
            <a:alphaModFix/>
          </a:blip>
          <a:stretch>
            <a:fillRect/>
          </a:stretch>
        </p:blipFill>
        <p:spPr>
          <a:xfrm>
            <a:off x="228588" y="1256025"/>
            <a:ext cx="5312224" cy="3226873"/>
          </a:xfrm>
          <a:prstGeom prst="rect">
            <a:avLst/>
          </a:prstGeom>
          <a:noFill/>
          <a:ln>
            <a:noFill/>
          </a:ln>
        </p:spPr>
      </p:pic>
      <p:sp>
        <p:nvSpPr>
          <p:cNvPr id="169" name="Google Shape;169;p22"/>
          <p:cNvSpPr txBox="1"/>
          <p:nvPr/>
        </p:nvSpPr>
        <p:spPr>
          <a:xfrm>
            <a:off x="6598000" y="3749400"/>
            <a:ext cx="1863000" cy="1158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Description: </a:t>
            </a:r>
            <a:r>
              <a:rPr lang="en">
                <a:latin typeface="Open Sans"/>
                <a:ea typeface="Open Sans"/>
                <a:cs typeface="Open Sans"/>
                <a:sym typeface="Open Sans"/>
              </a:rPr>
              <a:t>offers description for recruiters who may not know about Udacity</a:t>
            </a:r>
            <a:endParaRPr sz="1900">
              <a:latin typeface="Open Sans"/>
              <a:ea typeface="Open Sans"/>
              <a:cs typeface="Open Sans"/>
              <a:sym typeface="Open Sans"/>
            </a:endParaRPr>
          </a:p>
        </p:txBody>
      </p:sp>
      <p:pic>
        <p:nvPicPr>
          <p:cNvPr id="170" name="Google Shape;170;p22"/>
          <p:cNvPicPr preferRelativeResize="0"/>
          <p:nvPr/>
        </p:nvPicPr>
        <p:blipFill rotWithShape="1">
          <a:blip r:embed="rId5">
            <a:alphaModFix/>
          </a:blip>
          <a:srcRect b="0" l="0" r="0" t="0"/>
          <a:stretch/>
        </p:blipFill>
        <p:spPr>
          <a:xfrm>
            <a:off x="8620425" y="4482899"/>
            <a:ext cx="310725" cy="310725"/>
          </a:xfrm>
          <a:prstGeom prst="rect">
            <a:avLst/>
          </a:prstGeom>
          <a:noFill/>
          <a:ln>
            <a:noFill/>
          </a:ln>
        </p:spPr>
      </p:pic>
      <p:cxnSp>
        <p:nvCxnSpPr>
          <p:cNvPr id="171" name="Google Shape;171;p22"/>
          <p:cNvCxnSpPr/>
          <p:nvPr/>
        </p:nvCxnSpPr>
        <p:spPr>
          <a:xfrm rot="10800000">
            <a:off x="3721100" y="3493975"/>
            <a:ext cx="2795100" cy="654600"/>
          </a:xfrm>
          <a:prstGeom prst="bentConnector3">
            <a:avLst>
              <a:gd fmla="val 50000" name="adj1"/>
            </a:avLst>
          </a:prstGeom>
          <a:noFill/>
          <a:ln cap="flat" cmpd="sng" w="28575">
            <a:solidFill>
              <a:schemeClr val="accent2"/>
            </a:solidFill>
            <a:prstDash val="dash"/>
            <a:round/>
            <a:headEnd len="med" w="med" type="none"/>
            <a:tailEnd len="med" w="med" type="none"/>
          </a:ln>
        </p:spPr>
      </p:cxnSp>
      <p:sp>
        <p:nvSpPr>
          <p:cNvPr id="172" name="Google Shape;172;p22"/>
          <p:cNvSpPr txBox="1"/>
          <p:nvPr/>
        </p:nvSpPr>
        <p:spPr>
          <a:xfrm>
            <a:off x="6619700" y="1047275"/>
            <a:ext cx="1841400" cy="13113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latin typeface="Open Sans"/>
                <a:ea typeface="Open Sans"/>
                <a:cs typeface="Open Sans"/>
                <a:sym typeface="Open Sans"/>
              </a:rPr>
              <a:t>Newest to oldest: </a:t>
            </a:r>
            <a:r>
              <a:rPr lang="en">
                <a:latin typeface="Open Sans"/>
                <a:ea typeface="Open Sans"/>
                <a:cs typeface="Open Sans"/>
                <a:sym typeface="Open Sans"/>
              </a:rPr>
              <a:t>Begins with most recent education experience </a:t>
            </a:r>
            <a:endParaRPr>
              <a:latin typeface="Open Sans"/>
              <a:ea typeface="Open Sans"/>
              <a:cs typeface="Open Sans"/>
              <a:sym typeface="Open Sans"/>
            </a:endParaRPr>
          </a:p>
        </p:txBody>
      </p:sp>
      <p:cxnSp>
        <p:nvCxnSpPr>
          <p:cNvPr id="173" name="Google Shape;173;p22"/>
          <p:cNvCxnSpPr>
            <a:stCxn id="172" idx="1"/>
          </p:cNvCxnSpPr>
          <p:nvPr/>
        </p:nvCxnSpPr>
        <p:spPr>
          <a:xfrm flipH="1">
            <a:off x="2201600" y="1702925"/>
            <a:ext cx="4418100" cy="490200"/>
          </a:xfrm>
          <a:prstGeom prst="bentConnector3">
            <a:avLst>
              <a:gd fmla="val 50000" name="adj1"/>
            </a:avLst>
          </a:prstGeom>
          <a:noFill/>
          <a:ln cap="flat" cmpd="sng" w="28575">
            <a:solidFill>
              <a:schemeClr val="accent2"/>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