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1" r:id="rId2"/>
    <p:sldId id="2562" r:id="rId3"/>
    <p:sldId id="2569" r:id="rId4"/>
    <p:sldId id="2583" r:id="rId5"/>
    <p:sldId id="2584" r:id="rId6"/>
    <p:sldId id="2585" r:id="rId7"/>
    <p:sldId id="25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9" d="100"/>
          <a:sy n="99" d="100"/>
        </p:scale>
        <p:origin x="9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AE20CE-9BD8-414A-9E83-0CE5E34D97F9}" type="doc">
      <dgm:prSet loTypeId="urn:microsoft.com/office/officeart/2018/2/layout/IconVerticalSolidList" loCatId="icon" qsTypeId="urn:microsoft.com/office/officeart/2005/8/quickstyle/simple1#1" qsCatId="simple" csTypeId="urn:microsoft.com/office/officeart/2018/5/colors/Iconchunking_neutralbg_colorful1" csCatId="colorful" phldr="1"/>
      <dgm:spPr/>
      <dgm:t>
        <a:bodyPr/>
        <a:lstStyle/>
        <a:p>
          <a:endParaRPr lang="en-US"/>
        </a:p>
      </dgm:t>
    </dgm:pt>
    <dgm:pt modelId="{20CBF1EF-F20E-4DDE-B04D-B8C520B0CF8B}">
      <dgm:prSet/>
      <dgm:spPr/>
      <dgm:t>
        <a:bodyPr/>
        <a:lstStyle/>
        <a:p>
          <a:r>
            <a:rPr lang="en-US"/>
            <a:t>Creating data sets with information from the other tables</a:t>
          </a:r>
        </a:p>
      </dgm:t>
    </dgm:pt>
    <dgm:pt modelId="{92472B6E-E808-4983-97E3-FC4D46432FB4}" type="parTrans" cxnId="{D477EE1B-1155-402D-9257-3AA7D6D42407}">
      <dgm:prSet/>
      <dgm:spPr/>
      <dgm:t>
        <a:bodyPr/>
        <a:lstStyle/>
        <a:p>
          <a:endParaRPr lang="en-US"/>
        </a:p>
      </dgm:t>
    </dgm:pt>
    <dgm:pt modelId="{23B91232-4883-4689-B1AC-28D851976004}" type="sibTrans" cxnId="{D477EE1B-1155-402D-9257-3AA7D6D42407}">
      <dgm:prSet/>
      <dgm:spPr/>
      <dgm:t>
        <a:bodyPr/>
        <a:lstStyle/>
        <a:p>
          <a:endParaRPr lang="en-US"/>
        </a:p>
      </dgm:t>
    </dgm:pt>
    <dgm:pt modelId="{95D75997-DF35-4AAB-BCAF-BFC8577001F8}">
      <dgm:prSet/>
      <dgm:spPr/>
      <dgm:t>
        <a:bodyPr/>
        <a:lstStyle/>
        <a:p>
          <a:r>
            <a:rPr lang="en-US"/>
            <a:t>inserting data into the tables for each attribute</a:t>
          </a:r>
        </a:p>
      </dgm:t>
    </dgm:pt>
    <dgm:pt modelId="{D2974087-3B08-4180-A9F4-EA6E2077DF44}" type="parTrans" cxnId="{EF9BC203-8B62-4191-8EAF-4E9E71648581}">
      <dgm:prSet/>
      <dgm:spPr/>
      <dgm:t>
        <a:bodyPr/>
        <a:lstStyle/>
        <a:p>
          <a:endParaRPr lang="en-US"/>
        </a:p>
      </dgm:t>
    </dgm:pt>
    <dgm:pt modelId="{B255B876-EA03-4748-AAAE-A93EC7A8A086}" type="sibTrans" cxnId="{EF9BC203-8B62-4191-8EAF-4E9E71648581}">
      <dgm:prSet/>
      <dgm:spPr/>
      <dgm:t>
        <a:bodyPr/>
        <a:lstStyle/>
        <a:p>
          <a:endParaRPr lang="en-US"/>
        </a:p>
      </dgm:t>
    </dgm:pt>
    <dgm:pt modelId="{1BF3FF2C-D5A1-4E4D-9124-120B67E92C38}" type="pres">
      <dgm:prSet presAssocID="{98AE20CE-9BD8-414A-9E83-0CE5E34D97F9}" presName="root" presStyleCnt="0">
        <dgm:presLayoutVars>
          <dgm:dir/>
          <dgm:resizeHandles val="exact"/>
        </dgm:presLayoutVars>
      </dgm:prSet>
      <dgm:spPr/>
    </dgm:pt>
    <dgm:pt modelId="{D98C3282-AF87-4922-AE3E-EED653D8B0F0}" type="pres">
      <dgm:prSet presAssocID="{20CBF1EF-F20E-4DDE-B04D-B8C520B0CF8B}" presName="compNode" presStyleCnt="0"/>
      <dgm:spPr/>
    </dgm:pt>
    <dgm:pt modelId="{BE8BC2CD-F1C5-4AED-96E3-B3E8A25DA58E}" type="pres">
      <dgm:prSet presAssocID="{20CBF1EF-F20E-4DDE-B04D-B8C520B0CF8B}" presName="bgRect" presStyleLbl="bgShp" presStyleIdx="0" presStyleCnt="2"/>
      <dgm:spPr/>
    </dgm:pt>
    <dgm:pt modelId="{50AFBC44-E383-485F-846E-3B3824F73683}" type="pres">
      <dgm:prSet presAssocID="{20CBF1EF-F20E-4DDE-B04D-B8C520B0CF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62A03E9-7B7E-4ED1-B396-CB2E8F7BD56F}" type="pres">
      <dgm:prSet presAssocID="{20CBF1EF-F20E-4DDE-B04D-B8C520B0CF8B}" presName="spaceRect" presStyleCnt="0"/>
      <dgm:spPr/>
    </dgm:pt>
    <dgm:pt modelId="{0813F937-D1B6-4B80-BD28-DF5BCAC61E11}" type="pres">
      <dgm:prSet presAssocID="{20CBF1EF-F20E-4DDE-B04D-B8C520B0CF8B}" presName="parTx" presStyleLbl="revTx" presStyleIdx="0" presStyleCnt="2">
        <dgm:presLayoutVars>
          <dgm:chMax val="0"/>
          <dgm:chPref val="0"/>
        </dgm:presLayoutVars>
      </dgm:prSet>
      <dgm:spPr/>
    </dgm:pt>
    <dgm:pt modelId="{C683E399-B954-4330-B8C6-DE2DAA20DE3A}" type="pres">
      <dgm:prSet presAssocID="{23B91232-4883-4689-B1AC-28D851976004}" presName="sibTrans" presStyleCnt="0"/>
      <dgm:spPr/>
    </dgm:pt>
    <dgm:pt modelId="{E854405E-4452-4CAF-B635-E7A47F40990B}" type="pres">
      <dgm:prSet presAssocID="{95D75997-DF35-4AAB-BCAF-BFC8577001F8}" presName="compNode" presStyleCnt="0"/>
      <dgm:spPr/>
    </dgm:pt>
    <dgm:pt modelId="{952AA485-7775-47BC-9A57-2B9023552F7D}" type="pres">
      <dgm:prSet presAssocID="{95D75997-DF35-4AAB-BCAF-BFC8577001F8}" presName="bgRect" presStyleLbl="bgShp" presStyleIdx="1" presStyleCnt="2"/>
      <dgm:spPr/>
    </dgm:pt>
    <dgm:pt modelId="{7D72B82E-547D-4783-AE09-DA7F650F773F}" type="pres">
      <dgm:prSet presAssocID="{95D75997-DF35-4AAB-BCAF-BFC8577001F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2E5FF1AC-C3F9-4265-9200-F6F0E5041284}" type="pres">
      <dgm:prSet presAssocID="{95D75997-DF35-4AAB-BCAF-BFC8577001F8}" presName="spaceRect" presStyleCnt="0"/>
      <dgm:spPr/>
    </dgm:pt>
    <dgm:pt modelId="{142BA403-1083-408D-AC6A-9C1E1A33EB1D}" type="pres">
      <dgm:prSet presAssocID="{95D75997-DF35-4AAB-BCAF-BFC8577001F8}" presName="parTx" presStyleLbl="revTx" presStyleIdx="1" presStyleCnt="2">
        <dgm:presLayoutVars>
          <dgm:chMax val="0"/>
          <dgm:chPref val="0"/>
        </dgm:presLayoutVars>
      </dgm:prSet>
      <dgm:spPr/>
    </dgm:pt>
  </dgm:ptLst>
  <dgm:cxnLst>
    <dgm:cxn modelId="{EF9BC203-8B62-4191-8EAF-4E9E71648581}" srcId="{98AE20CE-9BD8-414A-9E83-0CE5E34D97F9}" destId="{95D75997-DF35-4AAB-BCAF-BFC8577001F8}" srcOrd="1" destOrd="0" parTransId="{D2974087-3B08-4180-A9F4-EA6E2077DF44}" sibTransId="{B255B876-EA03-4748-AAAE-A93EC7A8A086}"/>
    <dgm:cxn modelId="{D477EE1B-1155-402D-9257-3AA7D6D42407}" srcId="{98AE20CE-9BD8-414A-9E83-0CE5E34D97F9}" destId="{20CBF1EF-F20E-4DDE-B04D-B8C520B0CF8B}" srcOrd="0" destOrd="0" parTransId="{92472B6E-E808-4983-97E3-FC4D46432FB4}" sibTransId="{23B91232-4883-4689-B1AC-28D851976004}"/>
    <dgm:cxn modelId="{E2A9F299-C80B-4AAD-8C65-2403494A2BDC}" type="presOf" srcId="{20CBF1EF-F20E-4DDE-B04D-B8C520B0CF8B}" destId="{0813F937-D1B6-4B80-BD28-DF5BCAC61E11}" srcOrd="0" destOrd="0" presId="urn:microsoft.com/office/officeart/2018/2/layout/IconVerticalSolidList"/>
    <dgm:cxn modelId="{52D975A6-EC88-4E93-ABCE-FA5A45AD48BD}" type="presOf" srcId="{95D75997-DF35-4AAB-BCAF-BFC8577001F8}" destId="{142BA403-1083-408D-AC6A-9C1E1A33EB1D}" srcOrd="0" destOrd="0" presId="urn:microsoft.com/office/officeart/2018/2/layout/IconVerticalSolidList"/>
    <dgm:cxn modelId="{677768B2-301F-4DD3-B9CF-4BB417CE6E1C}" type="presOf" srcId="{98AE20CE-9BD8-414A-9E83-0CE5E34D97F9}" destId="{1BF3FF2C-D5A1-4E4D-9124-120B67E92C38}" srcOrd="0" destOrd="0" presId="urn:microsoft.com/office/officeart/2018/2/layout/IconVerticalSolidList"/>
    <dgm:cxn modelId="{ABE1EE50-5EC0-4CAC-9D38-961FD65A1DB6}" type="presParOf" srcId="{1BF3FF2C-D5A1-4E4D-9124-120B67E92C38}" destId="{D98C3282-AF87-4922-AE3E-EED653D8B0F0}" srcOrd="0" destOrd="0" presId="urn:microsoft.com/office/officeart/2018/2/layout/IconVerticalSolidList"/>
    <dgm:cxn modelId="{487196EC-5232-486C-85FD-AFD77AB0F9FA}" type="presParOf" srcId="{D98C3282-AF87-4922-AE3E-EED653D8B0F0}" destId="{BE8BC2CD-F1C5-4AED-96E3-B3E8A25DA58E}" srcOrd="0" destOrd="0" presId="urn:microsoft.com/office/officeart/2018/2/layout/IconVerticalSolidList"/>
    <dgm:cxn modelId="{95478597-CAB2-413B-9428-AA1CD80B22EF}" type="presParOf" srcId="{D98C3282-AF87-4922-AE3E-EED653D8B0F0}" destId="{50AFBC44-E383-485F-846E-3B3824F73683}" srcOrd="1" destOrd="0" presId="urn:microsoft.com/office/officeart/2018/2/layout/IconVerticalSolidList"/>
    <dgm:cxn modelId="{7FBE8014-7766-457E-8A59-20AD0917A773}" type="presParOf" srcId="{D98C3282-AF87-4922-AE3E-EED653D8B0F0}" destId="{962A03E9-7B7E-4ED1-B396-CB2E8F7BD56F}" srcOrd="2" destOrd="0" presId="urn:microsoft.com/office/officeart/2018/2/layout/IconVerticalSolidList"/>
    <dgm:cxn modelId="{4C29B4C6-F00C-4FA0-B930-5ADDA0DE4E90}" type="presParOf" srcId="{D98C3282-AF87-4922-AE3E-EED653D8B0F0}" destId="{0813F937-D1B6-4B80-BD28-DF5BCAC61E11}" srcOrd="3" destOrd="0" presId="urn:microsoft.com/office/officeart/2018/2/layout/IconVerticalSolidList"/>
    <dgm:cxn modelId="{746F901E-1B1B-49D8-9035-BAC93A8E7BD7}" type="presParOf" srcId="{1BF3FF2C-D5A1-4E4D-9124-120B67E92C38}" destId="{C683E399-B954-4330-B8C6-DE2DAA20DE3A}" srcOrd="1" destOrd="0" presId="urn:microsoft.com/office/officeart/2018/2/layout/IconVerticalSolidList"/>
    <dgm:cxn modelId="{3DCE9755-383F-416C-8AD6-C2117FE9456E}" type="presParOf" srcId="{1BF3FF2C-D5A1-4E4D-9124-120B67E92C38}" destId="{E854405E-4452-4CAF-B635-E7A47F40990B}" srcOrd="2" destOrd="0" presId="urn:microsoft.com/office/officeart/2018/2/layout/IconVerticalSolidList"/>
    <dgm:cxn modelId="{716C96DB-1CE6-4D4A-98ED-75E7C328C412}" type="presParOf" srcId="{E854405E-4452-4CAF-B635-E7A47F40990B}" destId="{952AA485-7775-47BC-9A57-2B9023552F7D}" srcOrd="0" destOrd="0" presId="urn:microsoft.com/office/officeart/2018/2/layout/IconVerticalSolidList"/>
    <dgm:cxn modelId="{00D40F63-6B49-4EF3-A86A-2B81C81DAE53}" type="presParOf" srcId="{E854405E-4452-4CAF-B635-E7A47F40990B}" destId="{7D72B82E-547D-4783-AE09-DA7F650F773F}" srcOrd="1" destOrd="0" presId="urn:microsoft.com/office/officeart/2018/2/layout/IconVerticalSolidList"/>
    <dgm:cxn modelId="{7C896209-F628-4A73-9194-723B6B471525}" type="presParOf" srcId="{E854405E-4452-4CAF-B635-E7A47F40990B}" destId="{2E5FF1AC-C3F9-4265-9200-F6F0E5041284}" srcOrd="2" destOrd="0" presId="urn:microsoft.com/office/officeart/2018/2/layout/IconVerticalSolidList"/>
    <dgm:cxn modelId="{E0A9530E-158B-4D39-94B4-C0C0FF0E08BB}" type="presParOf" srcId="{E854405E-4452-4CAF-B635-E7A47F40990B}" destId="{142BA403-1083-408D-AC6A-9C1E1A33EB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BC2CD-F1C5-4AED-96E3-B3E8A25DA58E}">
      <dsp:nvSpPr>
        <dsp:cNvPr id="0" name=""/>
        <dsp:cNvSpPr/>
      </dsp:nvSpPr>
      <dsp:spPr>
        <a:xfrm>
          <a:off x="0" y="940328"/>
          <a:ext cx="6949440" cy="1735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FBC44-E383-485F-846E-3B3824F73683}">
      <dsp:nvSpPr>
        <dsp:cNvPr id="0" name=""/>
        <dsp:cNvSpPr/>
      </dsp:nvSpPr>
      <dsp:spPr>
        <a:xfrm>
          <a:off x="525137" y="1330926"/>
          <a:ext cx="954795" cy="9547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13F937-D1B6-4B80-BD28-DF5BCAC61E11}">
      <dsp:nvSpPr>
        <dsp:cNvPr id="0" name=""/>
        <dsp:cNvSpPr/>
      </dsp:nvSpPr>
      <dsp:spPr bwMode="white">
        <a:xfrm>
          <a:off x="2005070" y="940328"/>
          <a:ext cx="4944369" cy="1735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26" tIns="183726" rIns="183726" bIns="183726" numCol="1" spcCol="1270" anchor="ctr" anchorCtr="0">
          <a:noAutofit/>
        </a:bodyPr>
        <a:lstStyle/>
        <a:p>
          <a:pPr marL="0" lvl="0" indent="0" algn="l" defTabSz="1111250">
            <a:lnSpc>
              <a:spcPct val="90000"/>
            </a:lnSpc>
            <a:spcBef>
              <a:spcPct val="0"/>
            </a:spcBef>
            <a:spcAft>
              <a:spcPct val="35000"/>
            </a:spcAft>
            <a:buNone/>
          </a:pPr>
          <a:r>
            <a:rPr lang="en-US" sz="2500" kern="1200"/>
            <a:t>Creating data sets with information from the other tables</a:t>
          </a:r>
        </a:p>
      </dsp:txBody>
      <dsp:txXfrm>
        <a:off x="2005070" y="940328"/>
        <a:ext cx="4944369" cy="1735991"/>
      </dsp:txXfrm>
    </dsp:sp>
    <dsp:sp modelId="{952AA485-7775-47BC-9A57-2B9023552F7D}">
      <dsp:nvSpPr>
        <dsp:cNvPr id="0" name=""/>
        <dsp:cNvSpPr/>
      </dsp:nvSpPr>
      <dsp:spPr>
        <a:xfrm>
          <a:off x="0" y="3110317"/>
          <a:ext cx="6949440" cy="17359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2B82E-547D-4783-AE09-DA7F650F773F}">
      <dsp:nvSpPr>
        <dsp:cNvPr id="0" name=""/>
        <dsp:cNvSpPr/>
      </dsp:nvSpPr>
      <dsp:spPr>
        <a:xfrm>
          <a:off x="525137" y="3500915"/>
          <a:ext cx="954795" cy="9547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2BA403-1083-408D-AC6A-9C1E1A33EB1D}">
      <dsp:nvSpPr>
        <dsp:cNvPr id="0" name=""/>
        <dsp:cNvSpPr/>
      </dsp:nvSpPr>
      <dsp:spPr bwMode="white">
        <a:xfrm>
          <a:off x="2005070" y="3110317"/>
          <a:ext cx="4944369" cy="1735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26" tIns="183726" rIns="183726" bIns="183726" numCol="1" spcCol="1270" anchor="ctr" anchorCtr="0">
          <a:noAutofit/>
        </a:bodyPr>
        <a:lstStyle/>
        <a:p>
          <a:pPr marL="0" lvl="0" indent="0" algn="l" defTabSz="1111250">
            <a:lnSpc>
              <a:spcPct val="90000"/>
            </a:lnSpc>
            <a:spcBef>
              <a:spcPct val="0"/>
            </a:spcBef>
            <a:spcAft>
              <a:spcPct val="35000"/>
            </a:spcAft>
            <a:buNone/>
          </a:pPr>
          <a:r>
            <a:rPr lang="en-US" sz="2500" kern="1200"/>
            <a:t>inserting data into the tables for each attribute</a:t>
          </a:r>
        </a:p>
      </dsp:txBody>
      <dsp:txXfrm>
        <a:off x="2005070" y="3110317"/>
        <a:ext cx="4944369" cy="173599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3C44E-0340-41CF-AD69-398B655250A7}"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5C270-BB5E-4BFB-91A7-79D0E84DA64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will explore how to implement a MySQL database specifically tailored for laboratory management. We'll cover its structure, design, and integration with laboratory workflows.
</a:t>
            </a:r>
          </a:p>
        </p:txBody>
      </p:sp>
      <p:sp>
        <p:nvSpPr>
          <p:cNvPr id="4" name="Slide Number Placeholder 3"/>
          <p:cNvSpPr>
            <a:spLocks noGrp="1"/>
          </p:cNvSpPr>
          <p:nvPr>
            <p:ph type="sldNum" sz="quarter" idx="5"/>
          </p:nvPr>
        </p:nvSpPr>
        <p:spPr/>
        <p:txBody>
          <a:bodyPr/>
          <a:lstStyle/>
          <a:p>
            <a:fld id="{2BA21B8F-2C79-49FB-9B42-B747C808C2BD}"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begin with an introduction to MySQL and relational databases, discussing their key features and benefits for laboratory settings. We'll then dive into database design and structure, focusing on essential data entities and relationships. Following that, we'll cover CRUD operations, advanced features, and finally, integration with laboratory applications.</a:t>
            </a:r>
          </a:p>
        </p:txBody>
      </p:sp>
      <p:sp>
        <p:nvSpPr>
          <p:cNvPr id="4" name="Slide Number Placeholder 3"/>
          <p:cNvSpPr>
            <a:spLocks noGrp="1"/>
          </p:cNvSpPr>
          <p:nvPr>
            <p:ph type="sldNum" sz="quarter" idx="5"/>
          </p:nvPr>
        </p:nvSpPr>
        <p:spPr/>
        <p:txBody>
          <a:bodyPr/>
          <a:lstStyle/>
          <a:p>
            <a:fld id="{2BA21B8F-2C79-49FB-9B42-B747C808C2BD}"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essential data entities are identified, we can create corresponding tables in MySQL. Establishing relationships between these tables is crucial for maintaining data accuracy and accessibility.</a:t>
            </a:r>
          </a:p>
        </p:txBody>
      </p:sp>
      <p:sp>
        <p:nvSpPr>
          <p:cNvPr id="4" name="Slide Number Placeholder 3"/>
          <p:cNvSpPr>
            <a:spLocks noGrp="1"/>
          </p:cNvSpPr>
          <p:nvPr>
            <p:ph type="sldNum" sz="quarter" idx="5"/>
          </p:nvPr>
        </p:nvSpPr>
        <p:spPr/>
        <p:txBody>
          <a:bodyPr/>
          <a:lstStyle/>
          <a:p>
            <a:fld id="{2BA21B8F-2C79-49FB-9B42-B747C808C2BD}"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4EDB3-C0E8-45F8-9E1D-1B6C8D1880C0}"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C1210E-201E-4473-82AC-2466F5386C38}"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6041F-4525-44D5-AA4F-332294BF1F56}" type="datetime1">
              <a:rPr lang="en-US" smtClean="0"/>
              <a:t>5/22/2025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557091-BBDF-4EB9-BA6B-2BB67AC4FC0F}" type="datetime1">
              <a:rPr lang="en-US" smtClean="0"/>
              <a:t>5/22/2025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6B226B-77A6-410C-9796-083F278E0125}" type="datetime1">
              <a:rPr lang="en-US" smtClean="0"/>
              <a:t>5/22/2025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5/22/2025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5/22/2025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5/22/2025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5/22/2025</a:t>
            </a:fld>
            <a:endParaRPr lang="en-US"/>
          </a:p>
        </p:txBody>
      </p:sp>
      <p:sp>
        <p:nvSpPr>
          <p:cNvPr id="5" name="Footer Placeholder 4"/>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a:solidFill>
                  <a:schemeClr val="accent1">
                    <a:shade val="15000"/>
                  </a:schemeClr>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Scientist working in the laboratory."/>
          <p:cNvPicPr>
            <a:picLocks noChangeAspect="1"/>
          </p:cNvPicPr>
          <p:nvPr/>
        </p:nvPicPr>
        <p:blipFill>
          <a:blip r:embed="rId3"/>
          <a:srcRect l="9091" t="16333" b="7058"/>
          <a:stretch>
            <a:fillRect/>
          </a:stretch>
        </p:blipFill>
        <p:spPr>
          <a:xfrm>
            <a:off x="20" y="-1"/>
            <a:ext cx="12191980"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7288306" y="0"/>
            <a:ext cx="4903694" cy="6858001"/>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97126" y="876693"/>
            <a:ext cx="4286054" cy="2412318"/>
          </a:xfrm>
        </p:spPr>
        <p:txBody>
          <a:bodyPr anchor="b">
            <a:normAutofit/>
          </a:bodyPr>
          <a:lstStyle/>
          <a:p>
            <a:pPr algn="l"/>
            <a:r>
              <a:rPr lang="en-US" sz="4800" dirty="0"/>
              <a:t>MySQL Database for Laboratory </a:t>
            </a:r>
          </a:p>
        </p:txBody>
      </p:sp>
      <p:sp>
        <p:nvSpPr>
          <p:cNvPr id="3" name="Subtitle 2"/>
          <p:cNvSpPr>
            <a:spLocks noGrp="1"/>
          </p:cNvSpPr>
          <p:nvPr>
            <p:ph type="subTitle" idx="1"/>
          </p:nvPr>
        </p:nvSpPr>
        <p:spPr>
          <a:xfrm>
            <a:off x="7774193" y="3759723"/>
            <a:ext cx="3931920" cy="1386840"/>
          </a:xfrm>
        </p:spPr>
        <p:txBody>
          <a:bodyPr anchor="t">
            <a:normAutofit fontScale="92500" lnSpcReduction="10000"/>
          </a:bodyPr>
          <a:lstStyle/>
          <a:p>
            <a:pPr algn="l"/>
            <a:r>
              <a:rPr lang="en-US" sz="1400" dirty="0"/>
              <a:t>Hussein Mohamed 231001746</a:t>
            </a:r>
          </a:p>
          <a:p>
            <a:pPr algn="l"/>
            <a:r>
              <a:rPr lang="en-US" sz="1400" dirty="0"/>
              <a:t>Youssef Rabeay    231001982 </a:t>
            </a:r>
          </a:p>
          <a:p>
            <a:pPr algn="l"/>
            <a:r>
              <a:rPr lang="en-US" sz="1400" dirty="0"/>
              <a:t>Perihan Ashraf       231001189</a:t>
            </a:r>
          </a:p>
          <a:p>
            <a:pPr algn="l"/>
            <a:r>
              <a:rPr lang="en-US" sz="1400" dirty="0"/>
              <a:t>Hashem Yasser     231000770</a:t>
            </a:r>
          </a:p>
        </p:txBody>
      </p:sp>
      <p:pic>
        <p:nvPicPr>
          <p:cNvPr id="5" name="Picture 4" descr="download-removebg-preview"/>
          <p:cNvPicPr>
            <a:picLocks noChangeAspect="1"/>
          </p:cNvPicPr>
          <p:nvPr/>
        </p:nvPicPr>
        <p:blipFill>
          <a:blip r:embed="rId4"/>
          <a:stretch>
            <a:fillRect/>
          </a:stretch>
        </p:blipFill>
        <p:spPr>
          <a:xfrm>
            <a:off x="40005" y="0"/>
            <a:ext cx="1520190" cy="1340485"/>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par>
                                <p:cTn id="26" presetID="10" presetClass="entr" presetSubtype="0" fill="hold" grpId="1" nodeType="withEffect">
                                  <p:stCondLst>
                                    <p:cond delay="250"/>
                                  </p:stCondLst>
                                  <p:iterate type="lt">
                                    <p:tmPct val="10000"/>
                                  </p:iterate>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127000" y="-114300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15000"/>
                  </a:schemeClr>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603504"/>
            <a:ext cx="4361686" cy="1527048"/>
          </a:xfrm>
        </p:spPr>
        <p:txBody>
          <a:bodyPr vert="horz" lIns="91440" tIns="45720" rIns="91440" bIns="45720" rtlCol="0" anchor="b">
            <a:normAutofit/>
          </a:bodyPr>
          <a:lstStyle/>
          <a:p>
            <a:r>
              <a:rPr lang="en-US" sz="2000" b="1" kern="1200" dirty="0">
                <a:solidFill>
                  <a:schemeClr val="tx1"/>
                </a:solidFill>
                <a:latin typeface="+mj-lt"/>
                <a:ea typeface="+mj-ea"/>
                <a:cs typeface="+mj-cs"/>
              </a:rPr>
              <a:t>Component </a:t>
            </a:r>
            <a:br>
              <a:rPr lang="en-US" sz="2000" b="1" kern="1200" dirty="0">
                <a:solidFill>
                  <a:schemeClr val="tx1"/>
                </a:solidFill>
                <a:latin typeface="+mj-lt"/>
                <a:ea typeface="+mj-ea"/>
                <a:cs typeface="+mj-cs"/>
              </a:rPr>
            </a:br>
            <a:r>
              <a:rPr lang="en-US" sz="2000" b="1" kern="1200" dirty="0">
                <a:solidFill>
                  <a:schemeClr val="tx1"/>
                </a:solidFill>
                <a:latin typeface="+mj-lt"/>
                <a:ea typeface="+mj-ea"/>
                <a:cs typeface="+mj-cs"/>
              </a:rPr>
              <a:t>summary </a:t>
            </a:r>
            <a:br>
              <a:rPr lang="en-US" sz="2000" b="1" kern="1200" dirty="0">
                <a:solidFill>
                  <a:schemeClr val="tx1"/>
                </a:solidFill>
                <a:latin typeface="+mj-lt"/>
                <a:ea typeface="+mj-ea"/>
                <a:cs typeface="+mj-cs"/>
              </a:rPr>
            </a:br>
            <a:br>
              <a:rPr lang="en-US" sz="2000" b="1" kern="1200" dirty="0">
                <a:solidFill>
                  <a:schemeClr val="tx1"/>
                </a:solidFill>
                <a:latin typeface="+mj-lt"/>
                <a:ea typeface="+mj-ea"/>
                <a:cs typeface="+mj-cs"/>
              </a:rPr>
            </a:br>
            <a:br>
              <a:rPr lang="en-US" sz="2000" b="1" kern="1200" dirty="0">
                <a:solidFill>
                  <a:schemeClr val="tx1"/>
                </a:solidFill>
                <a:latin typeface="+mj-lt"/>
                <a:ea typeface="+mj-ea"/>
                <a:cs typeface="+mj-cs"/>
              </a:rPr>
            </a:br>
            <a:r>
              <a:rPr lang="en-US" sz="2000" b="1" kern="1200" dirty="0">
                <a:solidFill>
                  <a:schemeClr val="tx1"/>
                </a:solidFill>
                <a:latin typeface="+mj-lt"/>
                <a:ea typeface="+mj-ea"/>
                <a:cs typeface="+mj-cs"/>
              </a:rPr>
              <a:t>Tables </a:t>
            </a:r>
          </a:p>
        </p:txBody>
      </p:sp>
      <p:sp>
        <p:nvSpPr>
          <p:cNvPr id="4" name="Content Placeholder 3"/>
          <p:cNvSpPr>
            <a:spLocks noGrp="1"/>
          </p:cNvSpPr>
          <p:nvPr>
            <p:ph sz="half" idx="2"/>
          </p:nvPr>
        </p:nvSpPr>
        <p:spPr>
          <a:xfrm>
            <a:off x="612647" y="2212848"/>
            <a:ext cx="4361687" cy="4096512"/>
          </a:xfrm>
        </p:spPr>
        <p:txBody>
          <a:bodyPr vert="horz" lIns="91440" tIns="45720" rIns="91440" bIns="45720" rtlCol="0">
            <a:normAutofit/>
          </a:bodyPr>
          <a:lstStyle/>
          <a:p>
            <a:pPr marL="0"/>
            <a:r>
              <a:rPr lang="en-US" sz="1800" dirty="0"/>
              <a:t>Laboratorians</a:t>
            </a:r>
          </a:p>
          <a:p>
            <a:pPr marL="0"/>
            <a:r>
              <a:rPr lang="en-US" sz="1800" dirty="0"/>
              <a:t>Patients</a:t>
            </a:r>
          </a:p>
          <a:p>
            <a:pPr marL="0"/>
            <a:r>
              <a:rPr lang="en-US" sz="1800" dirty="0"/>
              <a:t>Tests </a:t>
            </a:r>
          </a:p>
          <a:p>
            <a:pPr marL="0"/>
            <a:r>
              <a:rPr lang="en-US" sz="1800" dirty="0"/>
              <a:t>Components</a:t>
            </a:r>
          </a:p>
          <a:p>
            <a:pPr marL="0"/>
            <a:r>
              <a:rPr lang="en-US" sz="1800" dirty="0"/>
              <a:t>Results </a:t>
            </a:r>
          </a:p>
        </p:txBody>
      </p:sp>
      <p:pic>
        <p:nvPicPr>
          <p:cNvPr id="3" name="Picture 2" descr="WQx8osI_CzKooEftDrL7U"/>
          <p:cNvPicPr>
            <a:picLocks noChangeAspect="1"/>
          </p:cNvPicPr>
          <p:nvPr/>
        </p:nvPicPr>
        <p:blipFill>
          <a:blip r:embed="rId3"/>
          <a:stretch>
            <a:fillRect/>
          </a:stretch>
        </p:blipFill>
        <p:spPr>
          <a:xfrm>
            <a:off x="7569200" y="-1187450"/>
            <a:ext cx="4750435" cy="80454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15000"/>
                  </a:schemeClr>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10348" y="1578135"/>
            <a:ext cx="7281652" cy="629011"/>
          </a:xfrm>
        </p:spPr>
        <p:txBody>
          <a:bodyPr vert="horz" lIns="91440" tIns="45720" rIns="91440" bIns="45720" rtlCol="0" anchor="b">
            <a:normAutofit/>
          </a:bodyPr>
          <a:lstStyle/>
          <a:p>
            <a:r>
              <a:rPr lang="en-US" sz="3200" b="1" kern="1200" dirty="0">
                <a:solidFill>
                  <a:schemeClr val="tx1"/>
                </a:solidFill>
                <a:latin typeface="+mj-lt"/>
                <a:ea typeface="+mj-ea"/>
                <a:cs typeface="+mj-cs"/>
              </a:rPr>
              <a:t> Relationships </a:t>
            </a:r>
          </a:p>
        </p:txBody>
      </p:sp>
      <p:pic>
        <p:nvPicPr>
          <p:cNvPr id="5" name="Content Placeholder 4" descr="Top view of cubes connected with black lines"/>
          <p:cNvPicPr>
            <a:picLocks noGrp="1" noChangeAspect="1"/>
          </p:cNvPicPr>
          <p:nvPr>
            <p:ph sz="half" idx="1"/>
          </p:nvPr>
        </p:nvPicPr>
        <p:blipFill>
          <a:blip r:embed="rId3"/>
          <a:srcRect l="28040" r="18260"/>
          <a:stretch>
            <a:fillRect/>
          </a:stretch>
        </p:blipFill>
        <p:spPr>
          <a:xfrm>
            <a:off x="20" y="10"/>
            <a:ext cx="4910308" cy="6857990"/>
          </a:xfrm>
          <a:prstGeom prst="rect">
            <a:avLst/>
          </a:prstGeom>
        </p:spPr>
      </p:pic>
      <p:sp>
        <p:nvSpPr>
          <p:cNvPr id="4" name="Content Placeholder 3"/>
          <p:cNvSpPr>
            <a:spLocks noGrp="1"/>
          </p:cNvSpPr>
          <p:nvPr>
            <p:ph sz="half" idx="2"/>
          </p:nvPr>
        </p:nvSpPr>
        <p:spPr>
          <a:xfrm>
            <a:off x="5116146" y="1986053"/>
            <a:ext cx="7075854" cy="4095078"/>
          </a:xfrm>
        </p:spPr>
        <p:txBody>
          <a:bodyPr>
            <a:normAutofit/>
          </a:bodyPr>
          <a:lstStyle/>
          <a:p>
            <a:pPr marL="0" lvl="1" indent="0">
              <a:buNone/>
            </a:pPr>
            <a:endParaRPr lang="en-US" sz="1400" dirty="0"/>
          </a:p>
          <a:p>
            <a:pPr marL="0" lvl="1" indent="0">
              <a:buNone/>
            </a:pPr>
            <a:endParaRPr lang="en-US" sz="2000" dirty="0"/>
          </a:p>
          <a:p>
            <a:pPr marL="0" lvl="1" indent="0">
              <a:buNone/>
            </a:pPr>
            <a:r>
              <a:rPr lang="en-US" sz="2000" dirty="0"/>
              <a:t>Test result            (test, patient, laboratorian)       (1:1)</a:t>
            </a:r>
          </a:p>
          <a:p>
            <a:pPr marL="0" lvl="1" indent="0">
              <a:buNone/>
            </a:pPr>
            <a:endParaRPr lang="en-US" sz="2000" dirty="0"/>
          </a:p>
          <a:p>
            <a:pPr marL="0" lvl="1" indent="0">
              <a:buNone/>
            </a:pPr>
            <a:r>
              <a:rPr lang="en-US" sz="2000" dirty="0"/>
              <a:t>Medical test              components     (M:M)</a:t>
            </a:r>
          </a:p>
          <a:p>
            <a:pPr marL="0" lvl="1" indent="0">
              <a:buNone/>
            </a:pPr>
            <a:endParaRPr lang="en-US" sz="2000" dirty="0"/>
          </a:p>
          <a:p>
            <a:pPr marL="0" lvl="1" indent="0">
              <a:buNone/>
            </a:pPr>
            <a:r>
              <a:rPr lang="en-US" sz="2000" dirty="0"/>
              <a:t>Patient             components (1:M)</a:t>
            </a:r>
          </a:p>
          <a:p>
            <a:pPr marL="0" lvl="1" indent="0">
              <a:buNone/>
            </a:pPr>
            <a:endParaRPr lang="en-US" sz="1400" dirty="0"/>
          </a:p>
        </p:txBody>
      </p:sp>
      <p:cxnSp>
        <p:nvCxnSpPr>
          <p:cNvPr id="6" name="Straight Arrow Connector 5"/>
          <p:cNvCxnSpPr/>
          <p:nvPr/>
        </p:nvCxnSpPr>
        <p:spPr>
          <a:xfrm>
            <a:off x="6815579" y="3826983"/>
            <a:ext cx="568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52181" y="3036704"/>
            <a:ext cx="568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46828" y="4695821"/>
            <a:ext cx="568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55906" y="1388144"/>
            <a:ext cx="6333423" cy="7476724"/>
          </a:xfrm>
        </p:spPr>
        <p:txBody>
          <a:bodyPr vert="horz" lIns="91440" tIns="45720" rIns="91440" bIns="45720" rtlCol="0" anchor="t">
            <a:noAutofit/>
          </a:bodyPr>
          <a:lstStyle/>
          <a:p>
            <a:pPr marL="457200" indent="-457200"/>
            <a:r>
              <a:rPr lang="en-US" altLang="en-US" sz="1400" kern="1200" dirty="0">
                <a:solidFill>
                  <a:schemeClr val="tx2"/>
                </a:solidFill>
                <a:latin typeface="+mj-lt"/>
                <a:ea typeface="+mj-ea"/>
                <a:cs typeface="+mj-cs"/>
              </a:rPr>
              <a:t>Key Constraints</a:t>
            </a:r>
            <a:br>
              <a:rPr lang="en-US" altLang="en-US" sz="1400" kern="1200" dirty="0">
                <a:solidFill>
                  <a:schemeClr val="tx2"/>
                </a:solidFill>
                <a:latin typeface="+mj-lt"/>
                <a:ea typeface="+mj-ea"/>
                <a:cs typeface="+mj-cs"/>
              </a:rPr>
            </a:br>
            <a:br>
              <a:rPr lang="en-US" altLang="en-US" sz="1400" kern="1200" dirty="0">
                <a:solidFill>
                  <a:schemeClr val="tx2"/>
                </a:solidFill>
                <a:latin typeface="+mj-lt"/>
                <a:ea typeface="+mj-ea"/>
                <a:cs typeface="+mj-cs"/>
              </a:rPr>
            </a:br>
            <a:r>
              <a:rPr lang="en-US" altLang="en-US" sz="1400" b="0" kern="1200" dirty="0">
                <a:solidFill>
                  <a:schemeClr val="tx2"/>
                </a:solidFill>
                <a:latin typeface="+mj-lt"/>
                <a:ea typeface="+mj-ea"/>
                <a:cs typeface="+mj-cs"/>
              </a:rPr>
              <a:t>Primary Keys:</a:t>
            </a:r>
            <a:br>
              <a:rPr lang="en-US" altLang="en-US" sz="1400" b="0" kern="1200" dirty="0">
                <a:solidFill>
                  <a:schemeClr val="tx2"/>
                </a:solidFill>
                <a:latin typeface="+mj-lt"/>
                <a:ea typeface="+mj-ea"/>
                <a:cs typeface="+mj-cs"/>
              </a:rPr>
            </a:br>
            <a:r>
              <a:rPr lang="en-US" altLang="en-US" sz="1400" b="0" kern="1200" dirty="0">
                <a:solidFill>
                  <a:schemeClr val="tx2"/>
                </a:solidFill>
                <a:latin typeface="+mj-lt"/>
                <a:ea typeface="+mj-ea"/>
                <a:cs typeface="+mj-cs"/>
              </a:rPr>
              <a:t>PK = {laboratorianID, patientID, testID, componentID, resultID}</a:t>
            </a:r>
            <a:br>
              <a:rPr lang="en-US" altLang="en-US" sz="1400" b="0" kern="1200" dirty="0">
                <a:solidFill>
                  <a:schemeClr val="tx2"/>
                </a:solidFill>
                <a:latin typeface="+mj-lt"/>
                <a:ea typeface="+mj-ea"/>
                <a:cs typeface="+mj-cs"/>
              </a:rPr>
            </a:br>
            <a:br>
              <a:rPr lang="en-US" altLang="en-US" sz="1400" b="0" kern="1200" dirty="0">
                <a:solidFill>
                  <a:schemeClr val="tx2"/>
                </a:solidFill>
                <a:latin typeface="+mj-lt"/>
                <a:ea typeface="+mj-ea"/>
                <a:cs typeface="+mj-cs"/>
              </a:rPr>
            </a:br>
            <a:br>
              <a:rPr lang="en-US" altLang="en-US" sz="1400" b="0" kern="1200" dirty="0">
                <a:solidFill>
                  <a:schemeClr val="tx2"/>
                </a:solidFill>
                <a:latin typeface="+mj-lt"/>
                <a:ea typeface="+mj-ea"/>
                <a:cs typeface="+mj-cs"/>
              </a:rPr>
            </a:br>
            <a:r>
              <a:rPr lang="en-US" altLang="en-US" sz="1400" b="0" kern="1200" dirty="0">
                <a:solidFill>
                  <a:schemeClr val="tx2"/>
                </a:solidFill>
                <a:latin typeface="+mj-lt"/>
                <a:ea typeface="+mj-ea"/>
                <a:cs typeface="+mj-cs"/>
              </a:rPr>
              <a:t>Foreign Keys:</a:t>
            </a:r>
            <a:br>
              <a:rPr lang="en-US" altLang="en-US" sz="1400" b="0" kern="1200" dirty="0">
                <a:solidFill>
                  <a:schemeClr val="tx2"/>
                </a:solidFill>
                <a:latin typeface="+mj-lt"/>
                <a:ea typeface="+mj-ea"/>
                <a:cs typeface="+mj-cs"/>
              </a:rPr>
            </a:br>
            <a:r>
              <a:rPr lang="en-US" altLang="en-US" sz="1400" b="0" kern="1200" dirty="0">
                <a:solidFill>
                  <a:schemeClr val="tx2"/>
                </a:solidFill>
                <a:latin typeface="+mj-lt"/>
                <a:ea typeface="+mj-ea"/>
                <a:cs typeface="+mj-cs"/>
              </a:rPr>
              <a:t>FK_testResult = {testID, patientID, laboratorianID} REFERENCES {medicalTest, patient, laboratorian}</a:t>
            </a:r>
            <a:br>
              <a:rPr lang="en-US" altLang="en-US" sz="1400" b="0" kern="1200" dirty="0">
                <a:solidFill>
                  <a:schemeClr val="tx2"/>
                </a:solidFill>
                <a:latin typeface="+mj-lt"/>
                <a:ea typeface="+mj-ea"/>
                <a:cs typeface="+mj-cs"/>
              </a:rPr>
            </a:br>
            <a:br>
              <a:rPr lang="en-US" altLang="en-US" sz="1400" b="0" kern="1200" dirty="0">
                <a:solidFill>
                  <a:schemeClr val="tx2"/>
                </a:solidFill>
                <a:latin typeface="+mj-lt"/>
                <a:ea typeface="+mj-ea"/>
                <a:cs typeface="+mj-cs"/>
              </a:rPr>
            </a:br>
            <a:br>
              <a:rPr lang="en-US" altLang="en-US" sz="1400" b="0" kern="1200" dirty="0">
                <a:solidFill>
                  <a:schemeClr val="tx2"/>
                </a:solidFill>
                <a:latin typeface="+mj-lt"/>
                <a:ea typeface="+mj-ea"/>
                <a:cs typeface="+mj-cs"/>
              </a:rPr>
            </a:br>
            <a:br>
              <a:rPr lang="en-US" altLang="en-US" sz="1400" b="0" kern="1200" dirty="0">
                <a:solidFill>
                  <a:schemeClr val="tx2"/>
                </a:solidFill>
                <a:latin typeface="+mj-lt"/>
                <a:ea typeface="+mj-ea"/>
                <a:cs typeface="+mj-cs"/>
              </a:rPr>
            </a:br>
            <a:r>
              <a:rPr lang="en-US" altLang="en-US" sz="1400" b="0" kern="1200" dirty="0">
                <a:solidFill>
                  <a:schemeClr val="tx2"/>
                </a:solidFill>
                <a:latin typeface="+mj-lt"/>
                <a:ea typeface="+mj-ea"/>
                <a:cs typeface="+mj-cs"/>
              </a:rPr>
              <a:t>Relationship Keys:</a:t>
            </a:r>
            <a:br>
              <a:rPr lang="en-US" altLang="en-US" sz="1400" b="0" kern="1200" dirty="0">
                <a:solidFill>
                  <a:schemeClr val="tx2"/>
                </a:solidFill>
                <a:latin typeface="+mj-lt"/>
                <a:ea typeface="+mj-ea"/>
                <a:cs typeface="+mj-cs"/>
              </a:rPr>
            </a:br>
            <a:r>
              <a:rPr lang="en-US" altLang="en-US" sz="1400" b="0" kern="1200" dirty="0">
                <a:solidFill>
                  <a:schemeClr val="tx2"/>
                </a:solidFill>
                <a:latin typeface="+mj-lt"/>
                <a:ea typeface="+mj-ea"/>
                <a:cs typeface="+mj-cs"/>
              </a:rPr>
              <a:t>MedicalTest_component: (testID, componentID)</a:t>
            </a:r>
            <a:br>
              <a:rPr lang="en-US" altLang="en-US" sz="1400" b="0" kern="1200" dirty="0">
                <a:solidFill>
                  <a:schemeClr val="tx2"/>
                </a:solidFill>
                <a:latin typeface="+mj-lt"/>
                <a:ea typeface="+mj-ea"/>
                <a:cs typeface="+mj-cs"/>
              </a:rPr>
            </a:br>
            <a:r>
              <a:rPr lang="en-US" altLang="en-US" sz="1400" b="0" kern="1200" dirty="0">
                <a:solidFill>
                  <a:schemeClr val="tx2"/>
                </a:solidFill>
                <a:latin typeface="+mj-lt"/>
                <a:ea typeface="+mj-ea"/>
                <a:cs typeface="+mj-cs"/>
              </a:rPr>
              <a:t>Patient_component: (patientID, componentID, takeDate)</a:t>
            </a:r>
          </a:p>
        </p:txBody>
      </p:sp>
      <p:pic>
        <p:nvPicPr>
          <p:cNvPr id="6" name="Graphic 5" descr="Key">
            <a:extLst>
              <a:ext uri="{FF2B5EF4-FFF2-40B4-BE49-F238E27FC236}">
                <a16:creationId xmlns:a16="http://schemas.microsoft.com/office/drawing/2014/main" id="{F6BFC06E-E9CC-A5AD-7431-F76CF69E6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2343" y="1413489"/>
            <a:ext cx="4620584" cy="4567137"/>
          </a:xfrm>
        </p:spPr>
        <p:txBody>
          <a:bodyPr vert="horz" lIns="91440" tIns="45720" rIns="91440" bIns="45720" rtlCol="0" anchor="b">
            <a:normAutofit fontScale="90000"/>
          </a:bodyPr>
          <a:lstStyle/>
          <a:p>
            <a:pPr marL="571500" indent="-571500"/>
            <a:r>
              <a:rPr lang="en-US" altLang="en-US" sz="2400" dirty="0"/>
              <a:t> Business Rules</a:t>
            </a:r>
            <a:br>
              <a:rPr lang="en-US" altLang="en-US" sz="2400" dirty="0"/>
            </a:br>
            <a:br>
              <a:rPr lang="en-US" altLang="en-US" sz="2400" dirty="0"/>
            </a:br>
            <a:r>
              <a:rPr lang="en-US" altLang="en-US" sz="2400" b="0" dirty="0"/>
              <a:t>1. Each test must be run by a laboratorian</a:t>
            </a:r>
            <a:br>
              <a:rPr lang="en-US" altLang="en-US" sz="2400" b="0" dirty="0"/>
            </a:br>
            <a:br>
              <a:rPr lang="en-US" altLang="en-US" sz="2400" b="0" dirty="0"/>
            </a:br>
            <a:r>
              <a:rPr lang="en-US" altLang="en-US" sz="2400" b="0" dirty="0"/>
              <a:t>2. Every test result is associated to a patient</a:t>
            </a:r>
            <a:br>
              <a:rPr lang="en-US" altLang="en-US" sz="2400" b="0" dirty="0"/>
            </a:br>
            <a:br>
              <a:rPr lang="en-US" altLang="en-US" sz="2400" b="0" dirty="0"/>
            </a:br>
            <a:r>
              <a:rPr lang="en-US" altLang="en-US" sz="2400" b="0" dirty="0"/>
              <a:t>3. Component inventory should never drop below </a:t>
            </a:r>
            <a:r>
              <a:rPr lang="en-US" altLang="en-US" sz="2400" b="0" dirty="0" err="1"/>
              <a:t>minQuantity</a:t>
            </a:r>
            <a:br>
              <a:rPr lang="en-US" altLang="en-US" sz="2400" b="0" dirty="0"/>
            </a:br>
            <a:br>
              <a:rPr lang="en-US" altLang="en-US" sz="2400" b="0" dirty="0"/>
            </a:br>
            <a:r>
              <a:rPr lang="en-US" altLang="en-US" sz="2400" b="0" dirty="0"/>
              <a:t>4. Price of each individual test has to be more than 0</a:t>
            </a:r>
            <a:br>
              <a:rPr lang="en-US" altLang="en-US" sz="2400" b="0" dirty="0"/>
            </a:br>
            <a:br>
              <a:rPr lang="en-US" altLang="en-US" sz="2400" b="0" dirty="0"/>
            </a:br>
            <a:r>
              <a:rPr lang="en-US" altLang="en-US" sz="2400" b="0" dirty="0"/>
              <a:t>5. Patient was not born in future </a:t>
            </a:r>
          </a:p>
        </p:txBody>
      </p:sp>
      <p:pic>
        <p:nvPicPr>
          <p:cNvPr id="5" name="Picture 4" descr="76VoXy4OXyr5SEng4jYqE"/>
          <p:cNvPicPr>
            <a:picLocks noChangeAspect="1"/>
          </p:cNvPicPr>
          <p:nvPr/>
        </p:nvPicPr>
        <p:blipFill>
          <a:blip r:embed="rId2"/>
          <a:srcRect t="10577"/>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595" y="548640"/>
            <a:ext cx="7736205" cy="1132205"/>
          </a:xfrm>
        </p:spPr>
        <p:txBody>
          <a:bodyPr/>
          <a:lstStyle/>
          <a:p>
            <a:r>
              <a:rPr lang="en-US" dirty="0">
                <a:sym typeface="+mn-ea"/>
              </a:rPr>
              <a:t>Queries   </a:t>
            </a:r>
            <a:endParaRPr lang="en-US"/>
          </a:p>
        </p:txBody>
      </p:sp>
      <p:pic>
        <p:nvPicPr>
          <p:cNvPr id="5" name="Content Placeholder 4" descr="ktPSDhO7e4PKNs1ddQyV4"/>
          <p:cNvPicPr>
            <a:picLocks noGrp="1" noChangeAspect="1"/>
          </p:cNvPicPr>
          <p:nvPr>
            <p:ph sz="half" idx="1"/>
          </p:nvPr>
        </p:nvPicPr>
        <p:blipFill>
          <a:blip r:embed="rId2"/>
          <a:stretch>
            <a:fillRect/>
          </a:stretch>
        </p:blipFill>
        <p:spPr>
          <a:xfrm>
            <a:off x="0" y="635"/>
            <a:ext cx="3384550" cy="6857365"/>
          </a:xfrm>
          <a:prstGeom prst="rect">
            <a:avLst/>
          </a:prstGeom>
        </p:spPr>
      </p:pic>
      <p:sp>
        <p:nvSpPr>
          <p:cNvPr id="4" name="Content Placeholder 3"/>
          <p:cNvSpPr>
            <a:spLocks noGrp="1"/>
          </p:cNvSpPr>
          <p:nvPr>
            <p:ph sz="half" idx="2"/>
          </p:nvPr>
        </p:nvSpPr>
        <p:spPr/>
        <p:txBody>
          <a:bodyPr/>
          <a:lstStyle/>
          <a:p>
            <a:endParaRPr lang="en-US"/>
          </a:p>
        </p:txBody>
      </p:sp>
      <p:graphicFrame>
        <p:nvGraphicFramePr>
          <p:cNvPr id="6" name="TextBox 3"/>
          <p:cNvGraphicFramePr/>
          <p:nvPr/>
        </p:nvGraphicFramePr>
        <p:xfrm>
          <a:off x="4743501" y="159385"/>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15000"/>
                  </a:schemeClr>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a:t>Thank you for your attention!</a:t>
            </a:r>
            <a:endParaRPr lang="en-US"/>
          </a:p>
        </p:txBody>
      </p:sp>
      <p:pic>
        <p:nvPicPr>
          <p:cNvPr id="7" name="Picture 6" descr="thank you"/>
          <p:cNvPicPr>
            <a:picLocks noChangeAspect="1"/>
          </p:cNvPicPr>
          <p:nvPr/>
        </p:nvPicPr>
        <p:blipFill>
          <a:blip r:embed="rId2"/>
          <a:stretch>
            <a:fillRect/>
          </a:stretch>
        </p:blipFill>
        <p:spPr>
          <a:xfrm>
            <a:off x="635" y="0"/>
            <a:ext cx="12275820" cy="6858000"/>
          </a:xfrm>
          <a:prstGeom prst="rect">
            <a:avLst/>
          </a:prstGeom>
        </p:spPr>
      </p:pic>
    </p:spTree>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353</Words>
  <Application>Microsoft Office PowerPoint</Application>
  <PresentationFormat>Widescreen</PresentationFormat>
  <Paragraphs>31</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Neue Haas Grotesk Text Pro</vt:lpstr>
      <vt:lpstr>VanillaVTI</vt:lpstr>
      <vt:lpstr>MySQL Database for Laboratory </vt:lpstr>
      <vt:lpstr>Component  summary    Tables </vt:lpstr>
      <vt:lpstr> Relationships </vt:lpstr>
      <vt:lpstr>Key Constraints  Primary Keys: PK = {laboratorianID, patientID, testID, componentID, resultID}   Foreign Keys: FK_testResult = {testID, patientID, laboratorianID} REFERENCES {medicalTest, patient, laboratorian}    Relationship Keys: MedicalTest_component: (testID, componentID) Patient_component: (patientID, componentID, takeDate)</vt:lpstr>
      <vt:lpstr> Business Rules  1. Each test must be run by a laboratorian  2. Every test result is associated to a patient  3. Component inventory should never drop below minQuantity  4. Price of each individual test has to be more than 0  5. Patient was not born in future </vt:lpstr>
      <vt:lpstr>Queries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Hashem Hashem</dc:creator>
  <cp:lastModifiedBy>Hashem Hashem</cp:lastModifiedBy>
  <cp:revision>5</cp:revision>
  <dcterms:created xsi:type="dcterms:W3CDTF">2025-05-22T13:23:00Z</dcterms:created>
  <dcterms:modified xsi:type="dcterms:W3CDTF">2025-05-22T18:05:12Z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546B52E6396E46EDB18D3BDB702D28B2_12</vt:lpwstr>
  </property>
  <property fmtid="{D5CDD505-2E9C-101B-9397-08002B2CF9AE}" pid="3" name="KSOProductBuildVer">
    <vt:lpwstr>1033-12.2.0.21179</vt:lpwstr>
  </property>
</Properties>
</file>