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8" r:id="rId2"/>
    <p:sldId id="261" r:id="rId3"/>
    <p:sldId id="259"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26591-5D76-3E29-C3E6-C31C48D6B31C}" v="412" dt="2025-02-06T14:47:03.521"/>
    <p1510:client id="{3A8E582F-3C25-D06B-A2E6-2FCE39B25C55}" v="486" dt="2025-02-06T03:11:59.951"/>
    <p1510:client id="{ADDB8B6B-2FC2-353E-B965-F04CA1171B03}" v="194" dt="2025-02-06T04:37:40.887"/>
    <p1510:client id="{D90BABEA-B986-B902-F013-0FD948FEF287}" v="5" dt="2025-02-06T04:58:44.396"/>
    <p1510:client id="{DA9C206D-153D-A26A-2F97-0B5FA8A7B432}" v="64" dt="2025-02-04T22:23:19.505"/>
    <p1510:client id="{FF15FED5-1A25-E33E-48F3-DA4F16645F9D}" v="480" dt="2025-02-05T00:05:45.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2/6/2025</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8258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2/6/2025</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99434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2/6/2025</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81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2/6/2025</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26271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2/6/2025</a:t>
            </a:fld>
            <a:endParaRPr lang="en-US"/>
          </a:p>
        </p:txBody>
      </p:sp>
    </p:spTree>
    <p:extLst>
      <p:ext uri="{BB962C8B-B14F-4D97-AF65-F5344CB8AC3E}">
        <p14:creationId xmlns:p14="http://schemas.microsoft.com/office/powerpoint/2010/main" val="350062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2/6/2025</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41288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2/6/2025</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749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2/6/2025</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1978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2/6/2025</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59321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2/6/2025</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47887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2/6/2025</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24057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2/6/2025</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37416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A6E3162-BDA8-447A-ABBD-CD32ADE2F50E}"/>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59DF6F6-A914-C9CB-FB5F-52DD69CA16CF}"/>
              </a:ext>
            </a:extLst>
          </p:cNvPr>
          <p:cNvSpPr>
            <a:spLocks noGrp="1"/>
          </p:cNvSpPr>
          <p:nvPr>
            <p:ph type="ctrTitle"/>
          </p:nvPr>
        </p:nvSpPr>
        <p:spPr>
          <a:xfrm>
            <a:off x="6090045" y="1346200"/>
            <a:ext cx="5624118" cy="3284538"/>
          </a:xfrm>
        </p:spPr>
        <p:txBody>
          <a:bodyPr vert="horz" lIns="109728" tIns="109728" rIns="109728" bIns="91440" rtlCol="0" anchor="b">
            <a:normAutofit/>
          </a:bodyPr>
          <a:lstStyle/>
          <a:p>
            <a:r>
              <a:rPr lang="en-US"/>
              <a:t>House prices Analisis</a:t>
            </a:r>
            <a:endParaRPr lang="en-US">
              <a:ea typeface="Meiryo"/>
            </a:endParaRPr>
          </a:p>
        </p:txBody>
      </p:sp>
      <p:sp>
        <p:nvSpPr>
          <p:cNvPr id="5" name="Title 1">
            <a:extLst>
              <a:ext uri="{FF2B5EF4-FFF2-40B4-BE49-F238E27FC236}">
                <a16:creationId xmlns:a16="http://schemas.microsoft.com/office/drawing/2014/main" id="{EA145ED6-F8B2-D593-2E99-E2C909097DF3}"/>
              </a:ext>
            </a:extLst>
          </p:cNvPr>
          <p:cNvSpPr txBox="1">
            <a:spLocks/>
          </p:cNvSpPr>
          <p:nvPr/>
        </p:nvSpPr>
        <p:spPr>
          <a:xfrm>
            <a:off x="6096369" y="4630738"/>
            <a:ext cx="5617794" cy="1150937"/>
          </a:xfrm>
          <a:prstGeom prst="rect">
            <a:avLst/>
          </a:prstGeom>
        </p:spPr>
        <p:txBody>
          <a:bodyPr vert="horz" lIns="109728" tIns="109728" rIns="109728" bIns="91440" rtlCol="0" anchor="t">
            <a:normAutofit/>
          </a:bodyPr>
          <a:lstStyle>
            <a:lvl1pPr algn="l" defTabSz="914400" rtl="0" eaLnBrk="1" latinLnBrk="0" hangingPunct="1">
              <a:lnSpc>
                <a:spcPct val="100000"/>
              </a:lnSpc>
              <a:spcBef>
                <a:spcPct val="0"/>
              </a:spcBef>
              <a:buNone/>
              <a:defRPr lang="en-US" sz="6600" kern="120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a:lnSpc>
                <a:spcPct val="130000"/>
              </a:lnSpc>
              <a:spcBef>
                <a:spcPts val="930"/>
              </a:spcBef>
            </a:pPr>
            <a:r>
              <a:rPr lang="en-US" sz="2400" spc="150">
                <a:solidFill>
                  <a:schemeClr val="tx1">
                    <a:lumMod val="85000"/>
                    <a:lumOff val="15000"/>
                  </a:schemeClr>
                </a:solidFill>
                <a:latin typeface="+mn-lt"/>
                <a:cs typeface="+mn-cs"/>
              </a:rPr>
              <a:t>Hussein Yousry</a:t>
            </a:r>
          </a:p>
        </p:txBody>
      </p:sp>
      <p:sp>
        <p:nvSpPr>
          <p:cNvPr id="61" name="Freeform: Shape 6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1" name="Picture 40" descr="Three small houses as game pieces">
            <a:extLst>
              <a:ext uri="{FF2B5EF4-FFF2-40B4-BE49-F238E27FC236}">
                <a16:creationId xmlns:a16="http://schemas.microsoft.com/office/drawing/2014/main" id="{93394EB8-43EA-D87B-8A87-6992D9BC21A4}"/>
              </a:ext>
            </a:extLst>
          </p:cNvPr>
          <p:cNvPicPr>
            <a:picLocks noChangeAspect="1"/>
          </p:cNvPicPr>
          <p:nvPr/>
        </p:nvPicPr>
        <p:blipFill>
          <a:blip r:embed="rId2"/>
          <a:srcRect l="20439" r="35894"/>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60" name="Freeform: Shape 59">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7397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39AABBE-9734-DFC8-F750-C0C28CCB11D1}"/>
            </a:ext>
          </a:extLst>
        </p:cNvPr>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Title 1">
            <a:extLst>
              <a:ext uri="{FF2B5EF4-FFF2-40B4-BE49-F238E27FC236}">
                <a16:creationId xmlns:a16="http://schemas.microsoft.com/office/drawing/2014/main" id="{A83A7B33-B616-089A-DED8-87A535CD3467}"/>
              </a:ext>
            </a:extLst>
          </p:cNvPr>
          <p:cNvSpPr txBox="1">
            <a:spLocks/>
          </p:cNvSpPr>
          <p:nvPr/>
        </p:nvSpPr>
        <p:spPr>
          <a:xfrm>
            <a:off x="6096369" y="4630738"/>
            <a:ext cx="5617794" cy="1150937"/>
          </a:xfrm>
          <a:prstGeom prst="rect">
            <a:avLst/>
          </a:prstGeom>
        </p:spPr>
        <p:txBody>
          <a:bodyPr vert="horz" lIns="109728" tIns="109728" rIns="109728" bIns="91440" rtlCol="0" anchor="t">
            <a:normAutofit/>
          </a:bodyPr>
          <a:lstStyle>
            <a:lvl1pPr algn="l" defTabSz="914400" rtl="0" eaLnBrk="1" latinLnBrk="0" hangingPunct="1">
              <a:lnSpc>
                <a:spcPct val="100000"/>
              </a:lnSpc>
              <a:spcBef>
                <a:spcPct val="0"/>
              </a:spcBef>
              <a:buNone/>
              <a:defRPr lang="en-US" sz="6600" kern="120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a:lnSpc>
                <a:spcPct val="130000"/>
              </a:lnSpc>
              <a:spcBef>
                <a:spcPts val="930"/>
              </a:spcBef>
            </a:pPr>
            <a:r>
              <a:rPr lang="en-US" sz="2400" spc="150">
                <a:solidFill>
                  <a:schemeClr val="tx1">
                    <a:lumMod val="85000"/>
                    <a:lumOff val="15000"/>
                  </a:schemeClr>
                </a:solidFill>
                <a:latin typeface="+mn-lt"/>
                <a:cs typeface="+mn-cs"/>
              </a:rPr>
              <a:t>Hussein Yousry</a:t>
            </a:r>
          </a:p>
        </p:txBody>
      </p:sp>
      <p:sp>
        <p:nvSpPr>
          <p:cNvPr id="79" name="Freeform: Shape 78">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1" name="Picture 40" descr="Three small houses as game pieces">
            <a:extLst>
              <a:ext uri="{FF2B5EF4-FFF2-40B4-BE49-F238E27FC236}">
                <a16:creationId xmlns:a16="http://schemas.microsoft.com/office/drawing/2014/main" id="{42F3C075-B6D4-AE17-4AF2-9A50F1EF0597}"/>
              </a:ext>
            </a:extLst>
          </p:cNvPr>
          <p:cNvPicPr>
            <a:picLocks noChangeAspect="1"/>
          </p:cNvPicPr>
          <p:nvPr/>
        </p:nvPicPr>
        <p:blipFill>
          <a:blip r:embed="rId2"/>
          <a:srcRect l="20439" r="35894"/>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81" name="Freeform: Shape 80">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 name="Title 1">
            <a:extLst>
              <a:ext uri="{FF2B5EF4-FFF2-40B4-BE49-F238E27FC236}">
                <a16:creationId xmlns:a16="http://schemas.microsoft.com/office/drawing/2014/main" id="{4101F7A7-331F-BA34-A94E-5A583B0322B0}"/>
              </a:ext>
            </a:extLst>
          </p:cNvPr>
          <p:cNvSpPr txBox="1">
            <a:spLocks/>
          </p:cNvSpPr>
          <p:nvPr/>
        </p:nvSpPr>
        <p:spPr>
          <a:xfrm>
            <a:off x="6251517" y="464457"/>
            <a:ext cx="5460833" cy="1052967"/>
          </a:xfrm>
          <a:prstGeom prst="rect">
            <a:avLst/>
          </a:prstGeom>
        </p:spPr>
        <p:txBody>
          <a:bodyPr vert="horz" lIns="109728" tIns="109728" rIns="109728" bIns="91440" rtlCol="0" anchor="ctr">
            <a:normAutofit/>
          </a:bodyPr>
          <a:lstStyle>
            <a:lvl1pPr algn="l" defTabSz="914400" rtl="0" eaLnBrk="1" latinLnBrk="0" hangingPunct="1">
              <a:lnSpc>
                <a:spcPct val="120000"/>
              </a:lnSpc>
              <a:spcBef>
                <a:spcPct val="0"/>
              </a:spcBef>
              <a:buNone/>
              <a:defRPr sz="5400" b="1" kern="1200" spc="150" baseline="0">
                <a:solidFill>
                  <a:schemeClr val="tx1">
                    <a:lumMod val="85000"/>
                    <a:lumOff val="15000"/>
                  </a:schemeClr>
                </a:solidFill>
                <a:latin typeface="+mj-lt"/>
                <a:ea typeface="+mj-ea"/>
                <a:cs typeface="+mj-cs"/>
              </a:defRPr>
            </a:lvl1pPr>
          </a:lstStyle>
          <a:p>
            <a:pPr>
              <a:lnSpc>
                <a:spcPct val="110000"/>
              </a:lnSpc>
            </a:pPr>
            <a:r>
              <a:rPr lang="en-US" sz="2800"/>
              <a:t>Introduction</a:t>
            </a:r>
          </a:p>
        </p:txBody>
      </p:sp>
      <p:sp>
        <p:nvSpPr>
          <p:cNvPr id="7" name="Title 1">
            <a:extLst>
              <a:ext uri="{FF2B5EF4-FFF2-40B4-BE49-F238E27FC236}">
                <a16:creationId xmlns:a16="http://schemas.microsoft.com/office/drawing/2014/main" id="{8CB8C9C7-B7C5-C510-C29A-9579CAF8E86F}"/>
              </a:ext>
            </a:extLst>
          </p:cNvPr>
          <p:cNvSpPr txBox="1">
            <a:spLocks/>
          </p:cNvSpPr>
          <p:nvPr/>
        </p:nvSpPr>
        <p:spPr>
          <a:xfrm>
            <a:off x="6251516" y="1217386"/>
            <a:ext cx="5088903" cy="1669824"/>
          </a:xfrm>
          <a:prstGeom prst="rect">
            <a:avLst/>
          </a:prstGeom>
        </p:spPr>
        <p:txBody>
          <a:bodyPr vert="horz" lIns="109728" tIns="109728" rIns="109728" bIns="91440" rtlCol="0" anchor="t">
            <a:normAutofit fontScale="92500" lnSpcReduction="10000"/>
          </a:bodyPr>
          <a:lstStyle>
            <a:lvl1pPr algn="l" defTabSz="914400" rtl="0" eaLnBrk="1" latinLnBrk="0" hangingPunct="1">
              <a:lnSpc>
                <a:spcPct val="120000"/>
              </a:lnSpc>
              <a:spcBef>
                <a:spcPct val="0"/>
              </a:spcBef>
              <a:buNone/>
              <a:defRPr sz="5400" b="1" kern="1200" spc="150" baseline="0">
                <a:solidFill>
                  <a:schemeClr val="tx1">
                    <a:lumMod val="85000"/>
                    <a:lumOff val="15000"/>
                  </a:schemeClr>
                </a:solidFill>
                <a:latin typeface="+mj-lt"/>
                <a:ea typeface="+mj-ea"/>
                <a:cs typeface="+mj-cs"/>
              </a:defRPr>
            </a:lvl1pPr>
          </a:lstStyle>
          <a:p>
            <a:pPr marL="171450" indent="-171450">
              <a:lnSpc>
                <a:spcPct val="110000"/>
              </a:lnSpc>
              <a:buFont typeface="Arial"/>
              <a:buChar char="•"/>
            </a:pPr>
            <a:r>
              <a:rPr lang="en-US" sz="1800"/>
              <a:t>Real Estate Market Analysis</a:t>
            </a:r>
            <a:endParaRPr lang="en-US" sz="1800">
              <a:ea typeface="Meiryo"/>
            </a:endParaRPr>
          </a:p>
          <a:p>
            <a:pPr marL="171450" indent="-171450">
              <a:lnSpc>
                <a:spcPct val="110000"/>
              </a:lnSpc>
              <a:buFont typeface="Arial"/>
              <a:buChar char="•"/>
            </a:pPr>
            <a:endParaRPr lang="en-US" sz="1200"/>
          </a:p>
          <a:p>
            <a:pPr marL="171450" indent="-171450">
              <a:lnSpc>
                <a:spcPct val="110000"/>
              </a:lnSpc>
              <a:buFont typeface="Arial"/>
              <a:buChar char="•"/>
            </a:pPr>
            <a:endParaRPr lang="en-US" sz="1200">
              <a:ea typeface="Meiryo"/>
            </a:endParaRPr>
          </a:p>
          <a:p>
            <a:pPr marL="171450" indent="-171450">
              <a:lnSpc>
                <a:spcPct val="110000"/>
              </a:lnSpc>
              <a:buFont typeface="Arial"/>
              <a:buChar char="•"/>
            </a:pPr>
            <a:r>
              <a:rPr lang="en-US" sz="1900"/>
              <a:t>Content:</a:t>
            </a:r>
            <a:endParaRPr lang="en-US" sz="1900">
              <a:ea typeface="Meiryo"/>
            </a:endParaRPr>
          </a:p>
          <a:p>
            <a:pPr marL="171450" indent="-171450">
              <a:lnSpc>
                <a:spcPct val="110000"/>
              </a:lnSpc>
              <a:buFont typeface="Arial"/>
              <a:buChar char="•"/>
            </a:pPr>
            <a:r>
              <a:rPr lang="en-US" sz="1200"/>
              <a:t>Overview of the real estate market analysis.</a:t>
            </a:r>
            <a:endParaRPr lang="en-US" sz="1200">
              <a:ea typeface="Meiryo"/>
            </a:endParaRPr>
          </a:p>
          <a:p>
            <a:pPr marL="171450" indent="-171450">
              <a:lnSpc>
                <a:spcPct val="110000"/>
              </a:lnSpc>
              <a:buFont typeface="Arial"/>
              <a:buChar char="•"/>
            </a:pPr>
            <a:r>
              <a:rPr lang="en-US" sz="1200"/>
              <a:t>Objectives and goals of the analysis.</a:t>
            </a:r>
            <a:endParaRPr lang="en-US" sz="1200">
              <a:ea typeface="Meiryo"/>
            </a:endParaRPr>
          </a:p>
          <a:p>
            <a:pPr marL="171450" indent="-171450">
              <a:lnSpc>
                <a:spcPct val="110000"/>
              </a:lnSpc>
              <a:buFont typeface="Arial"/>
              <a:buChar char="•"/>
            </a:pPr>
            <a:r>
              <a:rPr lang="en-US" sz="1200"/>
              <a:t>Key areas of focus.</a:t>
            </a:r>
            <a:endParaRPr lang="en-US" sz="1200">
              <a:ea typeface="Meiryo"/>
            </a:endParaRPr>
          </a:p>
        </p:txBody>
      </p:sp>
    </p:spTree>
    <p:extLst>
      <p:ext uri="{BB962C8B-B14F-4D97-AF65-F5344CB8AC3E}">
        <p14:creationId xmlns:p14="http://schemas.microsoft.com/office/powerpoint/2010/main" val="37434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89C72C2-1DF1-9621-06D7-435658201B81}"/>
              </a:ext>
            </a:extLst>
          </p:cNvPr>
          <p:cNvSpPr>
            <a:spLocks noGrp="1"/>
          </p:cNvSpPr>
          <p:nvPr>
            <p:ph type="title"/>
          </p:nvPr>
        </p:nvSpPr>
        <p:spPr>
          <a:xfrm>
            <a:off x="190413" y="372729"/>
            <a:ext cx="4945013" cy="1013959"/>
          </a:xfrm>
        </p:spPr>
        <p:txBody>
          <a:bodyPr vert="horz" lIns="109728" tIns="109728" rIns="109728" bIns="91440" rtlCol="0" anchor="t">
            <a:normAutofit fontScale="90000"/>
          </a:bodyPr>
          <a:lstStyle/>
          <a:p>
            <a:pPr>
              <a:lnSpc>
                <a:spcPct val="120000"/>
              </a:lnSpc>
            </a:pPr>
            <a:r>
              <a:rPr lang="en-US" sz="1800"/>
              <a:t>Q1 - What is the top and lowest 2 city that have the heights 'ready to move' per city?</a:t>
            </a:r>
          </a:p>
        </p:txBody>
      </p:sp>
      <p:sp>
        <p:nvSpPr>
          <p:cNvPr id="6" name="Title 1">
            <a:extLst>
              <a:ext uri="{FF2B5EF4-FFF2-40B4-BE49-F238E27FC236}">
                <a16:creationId xmlns:a16="http://schemas.microsoft.com/office/drawing/2014/main" id="{2E521ED1-74A7-B136-3422-BD09F7D5AE4B}"/>
              </a:ext>
            </a:extLst>
          </p:cNvPr>
          <p:cNvSpPr txBox="1">
            <a:spLocks/>
          </p:cNvSpPr>
          <p:nvPr/>
        </p:nvSpPr>
        <p:spPr>
          <a:xfrm>
            <a:off x="190414" y="1643135"/>
            <a:ext cx="5296964" cy="4458607"/>
          </a:xfrm>
          <a:prstGeom prst="rect">
            <a:avLst/>
          </a:prstGeom>
        </p:spPr>
        <p:txBody>
          <a:bodyPr vert="horz" lIns="109728" tIns="109728" rIns="109728" bIns="91440" rtlCol="0" anchor="t">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spcBef>
                <a:spcPts val="930"/>
              </a:spcBef>
              <a:buFont typeface="Corbel" panose="020B0503020204020204" pitchFamily="34" charset="0"/>
            </a:pPr>
            <a:r>
              <a:rPr lang="en-US" sz="1050">
                <a:latin typeface="+mn-lt"/>
                <a:ea typeface="+mn-ea"/>
                <a:cs typeface="+mn-cs"/>
              </a:rPr>
              <a:t>Top 2 city:</a:t>
            </a:r>
            <a:endParaRPr lang="en-US" sz="1050">
              <a:latin typeface="+mn-lt"/>
              <a:ea typeface="Meiryo"/>
              <a:cs typeface="+mn-cs"/>
            </a:endParaRPr>
          </a:p>
          <a:p>
            <a:pPr indent="-285750">
              <a:spcBef>
                <a:spcPts val="930"/>
              </a:spcBef>
              <a:buFont typeface="Corbel" panose="020B0503020204020204" pitchFamily="34" charset="0"/>
              <a:buChar char="•"/>
            </a:pPr>
            <a:r>
              <a:rPr lang="en-US" sz="1050">
                <a:latin typeface="+mn-lt"/>
                <a:ea typeface="+mn-ea"/>
                <a:cs typeface="+mn-cs"/>
              </a:rPr>
              <a:t>New Delhi &amp; Bangalore:</a:t>
            </a:r>
            <a:r>
              <a:rPr lang="en-US" sz="1050" b="0">
                <a:latin typeface="+mn-lt"/>
                <a:ea typeface="+mn-ea"/>
                <a:cs typeface="+mn-cs"/>
              </a:rPr>
              <a:t> New Delhi and Bangalore both have the highest number of ready-to-move houses, with approximately 25,000 and 22,000 listings respectively. These cities should be the first options to consider if you need to find a house quickly or if you're looking for a wide variety of options.</a:t>
            </a:r>
            <a:endParaRPr lang="en-US" sz="1050">
              <a:latin typeface="+mn-lt"/>
              <a:ea typeface="Meiryo"/>
              <a:cs typeface="+mn-cs"/>
            </a:endParaRPr>
          </a:p>
          <a:p>
            <a:pPr>
              <a:spcBef>
                <a:spcPts val="930"/>
              </a:spcBef>
              <a:buFont typeface="Corbel" panose="020B0503020204020204" pitchFamily="34" charset="0"/>
            </a:pPr>
            <a:endParaRPr lang="en-US" sz="1050" b="0">
              <a:latin typeface="+mn-lt"/>
              <a:ea typeface="+mn-ea"/>
              <a:cs typeface="+mn-cs"/>
            </a:endParaRPr>
          </a:p>
          <a:p>
            <a:pPr>
              <a:spcBef>
                <a:spcPts val="930"/>
              </a:spcBef>
              <a:buFont typeface="Corbel" panose="020B0503020204020204" pitchFamily="34" charset="0"/>
            </a:pPr>
            <a:endParaRPr lang="en-US" sz="1050" b="0">
              <a:latin typeface="+mn-lt"/>
              <a:ea typeface="+mn-ea"/>
              <a:cs typeface="+mn-cs"/>
            </a:endParaRPr>
          </a:p>
          <a:p>
            <a:pPr>
              <a:spcBef>
                <a:spcPts val="930"/>
              </a:spcBef>
              <a:buFont typeface="Corbel" panose="020B0503020204020204" pitchFamily="34" charset="0"/>
            </a:pPr>
            <a:r>
              <a:rPr lang="en-US" sz="1050">
                <a:latin typeface="+mn-lt"/>
                <a:ea typeface="+mn-ea"/>
                <a:cs typeface="+mn-cs"/>
              </a:rPr>
              <a:t>Lowest 2 city:</a:t>
            </a:r>
            <a:endParaRPr lang="en-US" sz="1050">
              <a:latin typeface="+mn-lt"/>
              <a:ea typeface="Meiryo"/>
              <a:cs typeface="+mn-cs"/>
            </a:endParaRPr>
          </a:p>
          <a:p>
            <a:pPr indent="-285750">
              <a:spcBef>
                <a:spcPts val="930"/>
              </a:spcBef>
              <a:buFont typeface="Corbel" panose="020B0503020204020204" pitchFamily="34" charset="0"/>
              <a:buChar char="•"/>
            </a:pPr>
            <a:r>
              <a:rPr lang="en-US" sz="1050">
                <a:latin typeface="+mn-lt"/>
                <a:ea typeface="+mn-ea"/>
                <a:cs typeface="+mn-cs"/>
              </a:rPr>
              <a:t>Jodhpur &amp; Satara</a:t>
            </a:r>
            <a:r>
              <a:rPr lang="en-US" sz="1050" b="0">
                <a:latin typeface="+mn-lt"/>
                <a:ea typeface="+mn-ea"/>
                <a:cs typeface="+mn-cs"/>
              </a:rPr>
              <a:t>: Greater Noida has around 8,000 listings, and Faridabad has the smallest number of ready-to-move houses among the top 10 locations, with around 5,000 listings. While the options in these locations might be more limited compared to New Delhi and Bangalore, they could still be viable choices depending on your specific requirements. The smaller number of listings may indicate less competition and potentially better deals.</a:t>
            </a:r>
            <a:endParaRPr lang="en-US" sz="1050" b="0">
              <a:latin typeface="+mn-lt"/>
              <a:ea typeface="Meiryo"/>
              <a:cs typeface="+mn-cs"/>
            </a:endParaRPr>
          </a:p>
        </p:txBody>
      </p:sp>
      <p:pic>
        <p:nvPicPr>
          <p:cNvPr id="7" name="Content Placeholder 6" descr="A graph of blue and white bars&#10;&#10;AI-generated content may be incorrect.">
            <a:extLst>
              <a:ext uri="{FF2B5EF4-FFF2-40B4-BE49-F238E27FC236}">
                <a16:creationId xmlns:a16="http://schemas.microsoft.com/office/drawing/2014/main" id="{0AC80A86-9030-ED39-E364-81013A2A667F}"/>
              </a:ext>
            </a:extLst>
          </p:cNvPr>
          <p:cNvPicPr>
            <a:picLocks noGrp="1" noChangeAspect="1"/>
          </p:cNvPicPr>
          <p:nvPr>
            <p:ph idx="1"/>
          </p:nvPr>
        </p:nvPicPr>
        <p:blipFill>
          <a:blip r:embed="rId2"/>
          <a:stretch>
            <a:fillRect/>
          </a:stretch>
        </p:blipFill>
        <p:spPr>
          <a:xfrm>
            <a:off x="5938134" y="203494"/>
            <a:ext cx="6096000" cy="3024929"/>
          </a:xfrm>
        </p:spPr>
      </p:pic>
      <p:pic>
        <p:nvPicPr>
          <p:cNvPr id="9" name="Content Placeholder 6" descr="A graph of blue bars&#10;&#10;AI-generated content may be incorrect.">
            <a:extLst>
              <a:ext uri="{FF2B5EF4-FFF2-40B4-BE49-F238E27FC236}">
                <a16:creationId xmlns:a16="http://schemas.microsoft.com/office/drawing/2014/main" id="{A433E21B-915B-3203-91EE-3F5FADE44F90}"/>
              </a:ext>
            </a:extLst>
          </p:cNvPr>
          <p:cNvPicPr>
            <a:picLocks noChangeAspect="1"/>
          </p:cNvPicPr>
          <p:nvPr/>
        </p:nvPicPr>
        <p:blipFill>
          <a:blip r:embed="rId3"/>
          <a:stretch>
            <a:fillRect/>
          </a:stretch>
        </p:blipFill>
        <p:spPr>
          <a:xfrm>
            <a:off x="5934086" y="3340395"/>
            <a:ext cx="6154897" cy="3115642"/>
          </a:xfrm>
          <a:prstGeom prst="rect">
            <a:avLst/>
          </a:prstGeom>
        </p:spPr>
      </p:pic>
    </p:spTree>
    <p:extLst>
      <p:ext uri="{BB962C8B-B14F-4D97-AF65-F5344CB8AC3E}">
        <p14:creationId xmlns:p14="http://schemas.microsoft.com/office/powerpoint/2010/main" val="32174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7C85D01-A641-24A2-32C1-0EF5814910B7}"/>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B2D11D29-23A9-4CA3-221A-F8E88EC9F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208E4099-C068-D053-BB6D-C03B6A44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D15BC58B-B9EE-234A-D59A-9E205278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4E2C827D-CB52-5D8A-F8AC-B26878481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81143F2-C3F3-8AC7-69B5-F5805BBA97D0}"/>
              </a:ext>
            </a:extLst>
          </p:cNvPr>
          <p:cNvSpPr>
            <a:spLocks noGrp="1"/>
          </p:cNvSpPr>
          <p:nvPr>
            <p:ph type="title"/>
          </p:nvPr>
        </p:nvSpPr>
        <p:spPr>
          <a:xfrm>
            <a:off x="190413" y="372729"/>
            <a:ext cx="4945013" cy="778102"/>
          </a:xfrm>
        </p:spPr>
        <p:txBody>
          <a:bodyPr vert="horz" lIns="109728" tIns="109728" rIns="109728" bIns="91440" rtlCol="0" anchor="t">
            <a:normAutofit fontScale="90000"/>
          </a:bodyPr>
          <a:lstStyle/>
          <a:p>
            <a:pPr>
              <a:lnSpc>
                <a:spcPct val="120000"/>
              </a:lnSpc>
            </a:pPr>
            <a:r>
              <a:rPr lang="en-US" sz="1800"/>
              <a:t>Q2</a:t>
            </a:r>
            <a:r>
              <a:rPr lang="en-US" sz="1800" dirty="0"/>
              <a:t> - </a:t>
            </a:r>
            <a:r>
              <a:rPr lang="en-US" sz="1300"/>
              <a:t>What is the average price per square foot for properties across different locations?</a:t>
            </a:r>
            <a:endParaRPr lang="en-US" sz="1300">
              <a:ea typeface="Meiryo"/>
            </a:endParaRPr>
          </a:p>
        </p:txBody>
      </p:sp>
      <p:sp>
        <p:nvSpPr>
          <p:cNvPr id="6" name="Title 1">
            <a:extLst>
              <a:ext uri="{FF2B5EF4-FFF2-40B4-BE49-F238E27FC236}">
                <a16:creationId xmlns:a16="http://schemas.microsoft.com/office/drawing/2014/main" id="{D9AD1A22-A181-B818-9E71-55AD4636A01E}"/>
              </a:ext>
            </a:extLst>
          </p:cNvPr>
          <p:cNvSpPr txBox="1">
            <a:spLocks/>
          </p:cNvSpPr>
          <p:nvPr/>
        </p:nvSpPr>
        <p:spPr>
          <a:xfrm>
            <a:off x="90627" y="1253063"/>
            <a:ext cx="5042963" cy="2426608"/>
          </a:xfrm>
          <a:prstGeom prst="rect">
            <a:avLst/>
          </a:prstGeom>
        </p:spPr>
        <p:txBody>
          <a:bodyPr vert="horz" lIns="109728" tIns="109728" rIns="109728" bIns="91440" rtlCol="0" anchor="t">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spcBef>
                <a:spcPts val="930"/>
              </a:spcBef>
            </a:pPr>
            <a:r>
              <a:rPr lang="en-US" sz="1050" b="0">
                <a:ea typeface="+mj-lt"/>
                <a:cs typeface="+mj-lt"/>
              </a:rPr>
              <a:t>Udaipur has the highest average price(over 40,000/</a:t>
            </a:r>
            <a:r>
              <a:rPr lang="en-US" sz="1050" b="0" err="1">
                <a:ea typeface="+mj-lt"/>
                <a:cs typeface="+mj-lt"/>
              </a:rPr>
              <a:t>sqft</a:t>
            </a:r>
            <a:r>
              <a:rPr lang="en-US" sz="1050" b="0">
                <a:ea typeface="+mj-lt"/>
                <a:cs typeface="+mj-lt"/>
              </a:rPr>
              <a:t>) among the top 10 locations, this means that this city have a high market value. On the other hand, Navi-Mumbai and Goa </a:t>
            </a:r>
            <a:r>
              <a:rPr lang="en-US" sz="1050" b="0" err="1">
                <a:ea typeface="+mj-lt"/>
                <a:cs typeface="+mj-lt"/>
              </a:rPr>
              <a:t>citys</a:t>
            </a:r>
            <a:r>
              <a:rPr lang="en-US" sz="1050" b="0">
                <a:ea typeface="+mj-lt"/>
                <a:cs typeface="+mj-lt"/>
              </a:rPr>
              <a:t> has the lowest avg price for </a:t>
            </a:r>
            <a:r>
              <a:rPr lang="en-US" sz="1050" b="0" err="1">
                <a:ea typeface="+mj-lt"/>
                <a:cs typeface="+mj-lt"/>
              </a:rPr>
              <a:t>sqft</a:t>
            </a:r>
            <a:r>
              <a:rPr lang="en-US" sz="1050" b="0">
                <a:ea typeface="+mj-lt"/>
                <a:cs typeface="+mj-lt"/>
              </a:rPr>
              <a:t> which can be considered for anyone who want low prices or want a good deals for buyers.</a:t>
            </a:r>
            <a:endParaRPr lang="en-US" sz="1050" b="0">
              <a:latin typeface="+mn-lt"/>
              <a:ea typeface="Meiryo"/>
              <a:cs typeface="+mn-cs"/>
            </a:endParaRPr>
          </a:p>
        </p:txBody>
      </p:sp>
      <p:pic>
        <p:nvPicPr>
          <p:cNvPr id="5" name="Content Placeholder 4">
            <a:extLst>
              <a:ext uri="{FF2B5EF4-FFF2-40B4-BE49-F238E27FC236}">
                <a16:creationId xmlns:a16="http://schemas.microsoft.com/office/drawing/2014/main" id="{E8AA2C06-2617-B854-BDFE-E6957352ED74}"/>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5189739" y="760969"/>
            <a:ext cx="6894287" cy="4241334"/>
          </a:xfrm>
        </p:spPr>
      </p:pic>
    </p:spTree>
    <p:extLst>
      <p:ext uri="{BB962C8B-B14F-4D97-AF65-F5344CB8AC3E}">
        <p14:creationId xmlns:p14="http://schemas.microsoft.com/office/powerpoint/2010/main" val="303338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2EA2698-820F-A6AF-C172-4DF566DD15DF}"/>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E1EFF8B-3396-D18B-CC58-D14AB08A6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5B84E97E-38B3-F9D1-C12A-730D5FE97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92DC87A9-6E5A-5B6C-FD95-118F68F9F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A41638C3-99D0-C636-1C31-8B2BEEDD9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54BCA7-C26B-BF0E-AAB5-22C66DBBCE95}"/>
              </a:ext>
            </a:extLst>
          </p:cNvPr>
          <p:cNvSpPr>
            <a:spLocks noGrp="1"/>
          </p:cNvSpPr>
          <p:nvPr>
            <p:ph type="title"/>
          </p:nvPr>
        </p:nvSpPr>
        <p:spPr>
          <a:xfrm>
            <a:off x="190413" y="372729"/>
            <a:ext cx="4945013" cy="778102"/>
          </a:xfrm>
        </p:spPr>
        <p:txBody>
          <a:bodyPr vert="horz" lIns="109728" tIns="109728" rIns="109728" bIns="91440" rtlCol="0" anchor="t">
            <a:normAutofit/>
          </a:bodyPr>
          <a:lstStyle/>
          <a:p>
            <a:pPr>
              <a:lnSpc>
                <a:spcPct val="120000"/>
              </a:lnSpc>
            </a:pPr>
            <a:r>
              <a:rPr lang="en-US" sz="1600"/>
              <a:t>Q3</a:t>
            </a:r>
            <a:r>
              <a:rPr lang="en-US" sz="1800"/>
              <a:t> - </a:t>
            </a:r>
            <a:r>
              <a:rPr lang="en-US" sz="1200"/>
              <a:t>Price comparison by furnishing type?</a:t>
            </a:r>
            <a:endParaRPr lang="en-US" sz="1200">
              <a:ea typeface="Meiryo"/>
            </a:endParaRPr>
          </a:p>
        </p:txBody>
      </p:sp>
      <p:sp>
        <p:nvSpPr>
          <p:cNvPr id="6" name="Title 1">
            <a:extLst>
              <a:ext uri="{FF2B5EF4-FFF2-40B4-BE49-F238E27FC236}">
                <a16:creationId xmlns:a16="http://schemas.microsoft.com/office/drawing/2014/main" id="{DA27A9D8-65A2-1AF6-669E-833E80BE4E5C}"/>
              </a:ext>
            </a:extLst>
          </p:cNvPr>
          <p:cNvSpPr txBox="1">
            <a:spLocks/>
          </p:cNvSpPr>
          <p:nvPr/>
        </p:nvSpPr>
        <p:spPr>
          <a:xfrm>
            <a:off x="90627" y="2631920"/>
            <a:ext cx="5042963" cy="993323"/>
          </a:xfrm>
          <a:prstGeom prst="rect">
            <a:avLst/>
          </a:prstGeom>
        </p:spPr>
        <p:txBody>
          <a:bodyPr vert="horz" lIns="109728" tIns="109728" rIns="109728" bIns="91440" rtlCol="0" anchor="t">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spcBef>
                <a:spcPts val="930"/>
              </a:spcBef>
            </a:pPr>
            <a:r>
              <a:rPr lang="en-US" sz="1050" b="0">
                <a:ea typeface="+mj-lt"/>
                <a:cs typeface="+mj-lt"/>
              </a:rPr>
              <a:t>Semi-furnished houses have the highest average prices, followed by un-furnished and furnished properties. This indicates that semi-furnishing increased the property prices.</a:t>
            </a:r>
            <a:endParaRPr lang="en-US">
              <a:ea typeface="Meiryo"/>
              <a:cs typeface="+mn-cs"/>
            </a:endParaRPr>
          </a:p>
        </p:txBody>
      </p:sp>
      <p:pic>
        <p:nvPicPr>
          <p:cNvPr id="7" name="Content Placeholder 6" descr="A graph of different colored bars&#10;&#10;AI-generated content may be incorrect.">
            <a:extLst>
              <a:ext uri="{FF2B5EF4-FFF2-40B4-BE49-F238E27FC236}">
                <a16:creationId xmlns:a16="http://schemas.microsoft.com/office/drawing/2014/main" id="{E94C416B-82F8-8CED-03D6-4664BBE7FA92}"/>
              </a:ext>
            </a:extLst>
          </p:cNvPr>
          <p:cNvPicPr>
            <a:picLocks noGrp="1" noChangeAspect="1"/>
          </p:cNvPicPr>
          <p:nvPr>
            <p:ph idx="1"/>
          </p:nvPr>
        </p:nvPicPr>
        <p:blipFill>
          <a:blip r:embed="rId2"/>
          <a:stretch>
            <a:fillRect/>
          </a:stretch>
        </p:blipFill>
        <p:spPr>
          <a:xfrm>
            <a:off x="5521353" y="765271"/>
            <a:ext cx="6049631" cy="4722585"/>
          </a:xfrm>
        </p:spPr>
      </p:pic>
    </p:spTree>
    <p:extLst>
      <p:ext uri="{BB962C8B-B14F-4D97-AF65-F5344CB8AC3E}">
        <p14:creationId xmlns:p14="http://schemas.microsoft.com/office/powerpoint/2010/main" val="374066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A9311E1-0245-C6C7-4DD8-9D11499EF17A}"/>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C60648D-7397-159B-5846-CDFE22150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E33710C1-98B4-F526-615B-CFED6B91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A83DCD24-076F-8779-44AA-00562B6BB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117FA33E-C2BF-2087-3D40-7C68D60BF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280B42B-B7D4-6F6C-DDBE-C349A6E5DE56}"/>
              </a:ext>
            </a:extLst>
          </p:cNvPr>
          <p:cNvSpPr>
            <a:spLocks noGrp="1"/>
          </p:cNvSpPr>
          <p:nvPr>
            <p:ph type="title"/>
          </p:nvPr>
        </p:nvSpPr>
        <p:spPr>
          <a:xfrm>
            <a:off x="190413" y="372729"/>
            <a:ext cx="4681942" cy="823459"/>
          </a:xfrm>
        </p:spPr>
        <p:txBody>
          <a:bodyPr vert="horz" lIns="109728" tIns="109728" rIns="109728" bIns="91440" rtlCol="0" anchor="t">
            <a:normAutofit/>
          </a:bodyPr>
          <a:lstStyle/>
          <a:p>
            <a:pPr>
              <a:lnSpc>
                <a:spcPct val="120000"/>
              </a:lnSpc>
            </a:pPr>
            <a:r>
              <a:rPr lang="en-US" sz="1600" dirty="0"/>
              <a:t>Q4</a:t>
            </a:r>
            <a:r>
              <a:rPr lang="en-US" sz="1800" dirty="0"/>
              <a:t> </a:t>
            </a:r>
            <a:r>
              <a:rPr lang="en-US" sz="1200" dirty="0"/>
              <a:t>ownership types vs price range in ascending order?</a:t>
            </a:r>
            <a:endParaRPr lang="en-US" sz="1200" dirty="0">
              <a:ea typeface="Meiryo"/>
            </a:endParaRPr>
          </a:p>
        </p:txBody>
      </p:sp>
      <p:sp>
        <p:nvSpPr>
          <p:cNvPr id="6" name="Title 1">
            <a:extLst>
              <a:ext uri="{FF2B5EF4-FFF2-40B4-BE49-F238E27FC236}">
                <a16:creationId xmlns:a16="http://schemas.microsoft.com/office/drawing/2014/main" id="{37EDFB14-EE94-92E3-E634-E270BFE21F5F}"/>
              </a:ext>
            </a:extLst>
          </p:cNvPr>
          <p:cNvSpPr txBox="1">
            <a:spLocks/>
          </p:cNvSpPr>
          <p:nvPr/>
        </p:nvSpPr>
        <p:spPr>
          <a:xfrm>
            <a:off x="108769" y="3212491"/>
            <a:ext cx="4852464" cy="975180"/>
          </a:xfrm>
          <a:prstGeom prst="rect">
            <a:avLst/>
          </a:prstGeom>
        </p:spPr>
        <p:txBody>
          <a:bodyPr vert="horz" lIns="109728" tIns="109728" rIns="109728" bIns="91440" rtlCol="0" anchor="t">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spcBef>
                <a:spcPts val="930"/>
              </a:spcBef>
            </a:pPr>
            <a:r>
              <a:rPr lang="en-US" sz="1050" b="0" dirty="0">
                <a:ea typeface="Meiryo"/>
                <a:cs typeface="+mn-cs"/>
              </a:rPr>
              <a:t>In the price category 10-20m the heights type of houses are Co-operative followed by Unknown (Call to know the price)</a:t>
            </a:r>
            <a:endParaRPr lang="en-US" dirty="0">
              <a:ea typeface="Meiryo"/>
              <a:cs typeface="+mn-cs"/>
            </a:endParaRPr>
          </a:p>
        </p:txBody>
      </p:sp>
      <p:pic>
        <p:nvPicPr>
          <p:cNvPr id="5" name="Content Placeholder 4" descr="A graph of ownership types&#10;&#10;AI-generated content may be incorrect.">
            <a:extLst>
              <a:ext uri="{FF2B5EF4-FFF2-40B4-BE49-F238E27FC236}">
                <a16:creationId xmlns:a16="http://schemas.microsoft.com/office/drawing/2014/main" id="{8334AC7D-5F85-3B2A-6DB1-70A0B5104225}"/>
              </a:ext>
            </a:extLst>
          </p:cNvPr>
          <p:cNvPicPr>
            <a:picLocks noGrp="1" noChangeAspect="1"/>
          </p:cNvPicPr>
          <p:nvPr>
            <p:ph idx="1"/>
          </p:nvPr>
        </p:nvPicPr>
        <p:blipFill>
          <a:blip r:embed="rId2"/>
          <a:stretch>
            <a:fillRect/>
          </a:stretch>
        </p:blipFill>
        <p:spPr>
          <a:xfrm>
            <a:off x="5129048" y="284485"/>
            <a:ext cx="6861455" cy="6146799"/>
          </a:xfrm>
        </p:spPr>
      </p:pic>
    </p:spTree>
    <p:extLst>
      <p:ext uri="{BB962C8B-B14F-4D97-AF65-F5344CB8AC3E}">
        <p14:creationId xmlns:p14="http://schemas.microsoft.com/office/powerpoint/2010/main" val="38108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205F590-B254-E712-AA01-E3EB2FA53B19}"/>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D5597F26-F736-9556-CD6E-0178CD472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D9F04EAB-FFE1-019E-696C-FD72CC364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EAD06839-BAE7-6F33-1952-DFA140514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DD9B80C1-843E-E25A-C787-BB22632D7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E726962-6341-6D7A-A2E2-61EEA7AE6017}"/>
              </a:ext>
            </a:extLst>
          </p:cNvPr>
          <p:cNvSpPr>
            <a:spLocks noGrp="1"/>
          </p:cNvSpPr>
          <p:nvPr>
            <p:ph type="title"/>
          </p:nvPr>
        </p:nvSpPr>
        <p:spPr>
          <a:xfrm>
            <a:off x="190413" y="372729"/>
            <a:ext cx="4681942" cy="841602"/>
          </a:xfrm>
        </p:spPr>
        <p:txBody>
          <a:bodyPr vert="horz" lIns="109728" tIns="109728" rIns="109728" bIns="91440" rtlCol="0" anchor="t">
            <a:normAutofit/>
          </a:bodyPr>
          <a:lstStyle/>
          <a:p>
            <a:pPr>
              <a:lnSpc>
                <a:spcPct val="120000"/>
              </a:lnSpc>
            </a:pPr>
            <a:r>
              <a:rPr lang="en-US" sz="1600" dirty="0"/>
              <a:t>Q5</a:t>
            </a:r>
            <a:r>
              <a:rPr lang="en-US" sz="1800" dirty="0"/>
              <a:t> </a:t>
            </a:r>
            <a:r>
              <a:rPr lang="en-US" sz="1200" dirty="0"/>
              <a:t>What is the heights city that have most number of transactions?</a:t>
            </a:r>
            <a:endParaRPr lang="en-US" sz="1200" dirty="0" err="1">
              <a:ea typeface="Meiryo"/>
            </a:endParaRPr>
          </a:p>
        </p:txBody>
      </p:sp>
      <p:sp>
        <p:nvSpPr>
          <p:cNvPr id="6" name="Title 1">
            <a:extLst>
              <a:ext uri="{FF2B5EF4-FFF2-40B4-BE49-F238E27FC236}">
                <a16:creationId xmlns:a16="http://schemas.microsoft.com/office/drawing/2014/main" id="{C40D9445-3C57-D595-3441-B7B3C2621A09}"/>
              </a:ext>
            </a:extLst>
          </p:cNvPr>
          <p:cNvSpPr txBox="1">
            <a:spLocks/>
          </p:cNvSpPr>
          <p:nvPr/>
        </p:nvSpPr>
        <p:spPr>
          <a:xfrm>
            <a:off x="108769" y="2940349"/>
            <a:ext cx="4852464" cy="975180"/>
          </a:xfrm>
          <a:prstGeom prst="rect">
            <a:avLst/>
          </a:prstGeom>
        </p:spPr>
        <p:txBody>
          <a:bodyPr vert="horz" lIns="109728" tIns="109728" rIns="109728" bIns="91440" rtlCol="0" anchor="t">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spcBef>
                <a:spcPts val="930"/>
              </a:spcBef>
            </a:pPr>
            <a:r>
              <a:rPr lang="en-US" sz="1050" b="0" dirty="0">
                <a:ea typeface="Meiryo"/>
                <a:cs typeface="+mn-cs"/>
              </a:rPr>
              <a:t>New-Delhi is the most city that have the heights numbers of transactions, followed by Bangalore. This indicates that the those two city are not good to long term investment duration.</a:t>
            </a:r>
          </a:p>
        </p:txBody>
      </p:sp>
      <p:pic>
        <p:nvPicPr>
          <p:cNvPr id="9" name="Content Placeholder 8">
            <a:extLst>
              <a:ext uri="{FF2B5EF4-FFF2-40B4-BE49-F238E27FC236}">
                <a16:creationId xmlns:a16="http://schemas.microsoft.com/office/drawing/2014/main" id="{DDE35FC5-2D05-87D4-9F9B-80B3AAA3334C}"/>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5289526" y="792444"/>
            <a:ext cx="6585857" cy="5602597"/>
          </a:xfrm>
        </p:spPr>
      </p:pic>
    </p:spTree>
    <p:extLst>
      <p:ext uri="{BB962C8B-B14F-4D97-AF65-F5344CB8AC3E}">
        <p14:creationId xmlns:p14="http://schemas.microsoft.com/office/powerpoint/2010/main" val="227776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A9B35BA-B322-3F7B-D5E8-CEDB42746575}"/>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F8011718-C95E-2E92-F85B-12EA9E657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862C1C8A-DEB6-600C-58E4-29090C4C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0494F002-3854-70F8-92DA-BB323A0DC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E62EACB1-2463-28F3-0FC1-65A03EC3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E471432-512B-0245-6E2D-1D1978DEC6E4}"/>
              </a:ext>
            </a:extLst>
          </p:cNvPr>
          <p:cNvSpPr>
            <a:spLocks noGrp="1"/>
          </p:cNvSpPr>
          <p:nvPr>
            <p:ph type="title"/>
          </p:nvPr>
        </p:nvSpPr>
        <p:spPr>
          <a:xfrm>
            <a:off x="190413" y="372729"/>
            <a:ext cx="4681942" cy="886959"/>
          </a:xfrm>
        </p:spPr>
        <p:txBody>
          <a:bodyPr vert="horz" lIns="109728" tIns="109728" rIns="109728" bIns="91440" rtlCol="0" anchor="t">
            <a:normAutofit/>
          </a:bodyPr>
          <a:lstStyle/>
          <a:p>
            <a:pPr>
              <a:lnSpc>
                <a:spcPct val="120000"/>
              </a:lnSpc>
            </a:pPr>
            <a:r>
              <a:rPr lang="en-US" sz="1600" dirty="0"/>
              <a:t>Q5</a:t>
            </a:r>
            <a:r>
              <a:rPr lang="en-US" sz="1800" dirty="0"/>
              <a:t> </a:t>
            </a:r>
            <a:r>
              <a:rPr lang="en-US" sz="1200" dirty="0">
                <a:solidFill>
                  <a:srgbClr val="404040"/>
                </a:solidFill>
                <a:latin typeface="Meiryo"/>
                <a:ea typeface="Meiryo"/>
              </a:rPr>
              <a:t>What is the co-relationship between price and super area? </a:t>
            </a:r>
          </a:p>
          <a:p>
            <a:pPr>
              <a:lnSpc>
                <a:spcPct val="120000"/>
              </a:lnSpc>
            </a:pPr>
            <a:endParaRPr lang="en-US" sz="1200" dirty="0">
              <a:solidFill>
                <a:srgbClr val="404040"/>
              </a:solidFill>
              <a:latin typeface="Meiryo"/>
              <a:ea typeface="Meiryo"/>
            </a:endParaRPr>
          </a:p>
        </p:txBody>
      </p:sp>
      <p:sp>
        <p:nvSpPr>
          <p:cNvPr id="6" name="Title 1">
            <a:extLst>
              <a:ext uri="{FF2B5EF4-FFF2-40B4-BE49-F238E27FC236}">
                <a16:creationId xmlns:a16="http://schemas.microsoft.com/office/drawing/2014/main" id="{EC7D5237-D4B1-BF9C-C688-17CA805248A0}"/>
              </a:ext>
            </a:extLst>
          </p:cNvPr>
          <p:cNvSpPr txBox="1">
            <a:spLocks/>
          </p:cNvSpPr>
          <p:nvPr/>
        </p:nvSpPr>
        <p:spPr>
          <a:xfrm>
            <a:off x="108769" y="2940349"/>
            <a:ext cx="4852464" cy="975180"/>
          </a:xfrm>
          <a:prstGeom prst="rect">
            <a:avLst/>
          </a:prstGeom>
        </p:spPr>
        <p:txBody>
          <a:bodyPr vert="horz" lIns="109728" tIns="109728" rIns="109728" bIns="91440" rtlCol="0" anchor="t">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pPr>
              <a:spcBef>
                <a:spcPts val="930"/>
              </a:spcBef>
            </a:pPr>
            <a:r>
              <a:rPr lang="en-US" sz="1050" b="0" dirty="0">
                <a:ea typeface="Meiryo"/>
                <a:cs typeface="+mn-cs"/>
              </a:rPr>
              <a:t>This indicated that when the </a:t>
            </a:r>
            <a:r>
              <a:rPr lang="en-US" sz="1050" b="0">
                <a:ea typeface="Meiryo"/>
                <a:cs typeface="+mn-cs"/>
              </a:rPr>
              <a:t>proprieties</a:t>
            </a:r>
            <a:r>
              <a:rPr lang="en-US" sz="1050" b="0" dirty="0">
                <a:ea typeface="Meiryo"/>
                <a:cs typeface="+mn-cs"/>
              </a:rPr>
              <a:t> have more information such as price it can </a:t>
            </a:r>
            <a:r>
              <a:rPr lang="en-US" sz="1050" b="0" err="1">
                <a:ea typeface="Meiryo"/>
                <a:cs typeface="+mn-cs"/>
              </a:rPr>
              <a:t>optain</a:t>
            </a:r>
            <a:r>
              <a:rPr lang="en-US" sz="1050" b="0" dirty="0">
                <a:ea typeface="Meiryo"/>
                <a:cs typeface="+mn-cs"/>
              </a:rPr>
              <a:t> more sales and high prices more than it </a:t>
            </a:r>
            <a:r>
              <a:rPr lang="en-US" sz="1050" b="0" err="1">
                <a:ea typeface="Meiryo"/>
                <a:cs typeface="+mn-cs"/>
              </a:rPr>
              <a:t>lablel</a:t>
            </a:r>
            <a:r>
              <a:rPr lang="en-US" sz="1050" b="0" dirty="0">
                <a:ea typeface="Meiryo"/>
                <a:cs typeface="+mn-cs"/>
              </a:rPr>
              <a:t> that call to know the price.</a:t>
            </a:r>
            <a:endParaRPr lang="en-US" dirty="0">
              <a:cs typeface="+mn-cs"/>
            </a:endParaRPr>
          </a:p>
        </p:txBody>
      </p:sp>
      <p:pic>
        <p:nvPicPr>
          <p:cNvPr id="5" name="Content Placeholder 4" descr="A graph of a number of blue and green bars">
            <a:extLst>
              <a:ext uri="{FF2B5EF4-FFF2-40B4-BE49-F238E27FC236}">
                <a16:creationId xmlns:a16="http://schemas.microsoft.com/office/drawing/2014/main" id="{3E7B4F65-4F3E-B285-3159-CA96F93C9D5B}"/>
              </a:ext>
            </a:extLst>
          </p:cNvPr>
          <p:cNvPicPr>
            <a:picLocks noGrp="1" noChangeAspect="1"/>
          </p:cNvPicPr>
          <p:nvPr>
            <p:ph idx="1"/>
          </p:nvPr>
        </p:nvPicPr>
        <p:blipFill>
          <a:blip r:embed="rId2"/>
          <a:stretch>
            <a:fillRect/>
          </a:stretch>
        </p:blipFill>
        <p:spPr>
          <a:xfrm>
            <a:off x="5226027" y="715692"/>
            <a:ext cx="6794499" cy="5756100"/>
          </a:xfrm>
        </p:spPr>
      </p:pic>
    </p:spTree>
    <p:extLst>
      <p:ext uri="{BB962C8B-B14F-4D97-AF65-F5344CB8AC3E}">
        <p14:creationId xmlns:p14="http://schemas.microsoft.com/office/powerpoint/2010/main" val="1584812298"/>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SketchLinesVTI</vt:lpstr>
      <vt:lpstr>House prices Analisis</vt:lpstr>
      <vt:lpstr>PowerPoint Presentation</vt:lpstr>
      <vt:lpstr>Q1 - What is the top and lowest 2 city that have the heights 'ready to move' per city?</vt:lpstr>
      <vt:lpstr>Q2 - What is the average price per square foot for properties across different locations?</vt:lpstr>
      <vt:lpstr>Q3 - Price comparison by furnishing type?</vt:lpstr>
      <vt:lpstr>Q4 ownership types vs price range in ascending order?</vt:lpstr>
      <vt:lpstr>Q5 What is the heights city that have most number of transactions?</vt:lpstr>
      <vt:lpstr>Q5 What is the co-relationship between price and super area?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121</cp:revision>
  <dcterms:created xsi:type="dcterms:W3CDTF">2025-02-03T09:59:04Z</dcterms:created>
  <dcterms:modified xsi:type="dcterms:W3CDTF">2025-02-06T14:49:48Z</dcterms:modified>
</cp:coreProperties>
</file>