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0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1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2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3.xml" ContentType="application/vnd.openxmlformats-officedocument.themeOverr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14.xml" ContentType="application/vnd.openxmlformats-officedocument.themeOverr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15.xml" ContentType="application/vnd.openxmlformats-officedocument.themeOverr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1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9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Epsilon%20AI\DSP\SQL%205\21%20SQL%20analytical%20questions\q1%20-%20How%20many%20customers%20are%20there%20in%20each%20country.csv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psilon%20AI\DSP\SQL%205\21%20SQL%20analytical%20questions\q1%20-%20How%20many%20customers%20are%20there%20in%20each%20country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Worksheet8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Microsoft_Excel_Worksheet9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package" Target="../embeddings/Microsoft_Excel_Worksheet10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psilon%20AI\DSP\SQL%205\21%20SQL%20analytical%20questions\q1%20-%20How%20many%20customers%20are%20there%20in%20each%20country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package" Target="../embeddings/Microsoft_Excel_Worksheet11.xlsx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package" Target="../embeddings/Microsoft_Excel_Worksheet12.xlsx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package" Target="../embeddings/Microsoft_Excel_Worksheet13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psilon%20AI\DSP\SQL%205\21%20SQL%20analytical%20questions\q1%20-%20How%20many%20customers%20are%20there%20in%20each%20country.csv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package" Target="../embeddings/Microsoft_Excel_Worksheet14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2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3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4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5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6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 w="25400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14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solidFill>
              <a:srgbClr val="15608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 w="25400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14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solidFill>
              <a:srgbClr val="15608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 w="25400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14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solidFill>
              <a:srgbClr val="15608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v>Total</c:v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14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solidFill>
                <a:srgbClr val="15608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08"/>
              <c:pt idx="0">
                <c:v>Liechtenstein</c:v>
              </c:pt>
              <c:pt idx="1">
                <c:v>Lithuania</c:v>
              </c:pt>
              <c:pt idx="2">
                <c:v>Kuwait</c:v>
              </c:pt>
              <c:pt idx="3">
                <c:v>Virgin Islands, U.S.</c:v>
              </c:pt>
              <c:pt idx="4">
                <c:v>Afghanistan</c:v>
              </c:pt>
              <c:pt idx="5">
                <c:v>Armenia</c:v>
              </c:pt>
              <c:pt idx="6">
                <c:v>American Samoa</c:v>
              </c:pt>
              <c:pt idx="7">
                <c:v>Brunei</c:v>
              </c:pt>
              <c:pt idx="8">
                <c:v>Madagascar</c:v>
              </c:pt>
              <c:pt idx="9">
                <c:v>Czech Republic</c:v>
              </c:pt>
              <c:pt idx="10">
                <c:v>Malawi</c:v>
              </c:pt>
              <c:pt idx="11">
                <c:v>Ethiopia</c:v>
              </c:pt>
              <c:pt idx="12">
                <c:v>Moldova</c:v>
              </c:pt>
              <c:pt idx="13">
                <c:v>Finland</c:v>
              </c:pt>
              <c:pt idx="14">
                <c:v>Nauru</c:v>
              </c:pt>
              <c:pt idx="15">
                <c:v>Gambia</c:v>
              </c:pt>
              <c:pt idx="16">
                <c:v>Nepal</c:v>
              </c:pt>
              <c:pt idx="17">
                <c:v>Holy See (Vatican City State)</c:v>
              </c:pt>
              <c:pt idx="18">
                <c:v>New Zealand</c:v>
              </c:pt>
              <c:pt idx="19">
                <c:v>Hungary</c:v>
              </c:pt>
              <c:pt idx="20">
                <c:v>North Korea</c:v>
              </c:pt>
              <c:pt idx="21">
                <c:v>Zambia</c:v>
              </c:pt>
              <c:pt idx="22">
                <c:v>Réunion</c:v>
              </c:pt>
              <c:pt idx="23">
                <c:v>Bahrain</c:v>
              </c:pt>
              <c:pt idx="24">
                <c:v>Saint Vincent and the Grenadines</c:v>
              </c:pt>
              <c:pt idx="25">
                <c:v>Estonia</c:v>
              </c:pt>
              <c:pt idx="26">
                <c:v>Senegal</c:v>
              </c:pt>
              <c:pt idx="27">
                <c:v>French Guiana</c:v>
              </c:pt>
              <c:pt idx="28">
                <c:v>Slovakia</c:v>
              </c:pt>
              <c:pt idx="29">
                <c:v>Hong Kong</c:v>
              </c:pt>
              <c:pt idx="30">
                <c:v>Sri Lanka</c:v>
              </c:pt>
              <c:pt idx="31">
                <c:v>Anguilla</c:v>
              </c:pt>
              <c:pt idx="32">
                <c:v>Sweden</c:v>
              </c:pt>
              <c:pt idx="33">
                <c:v>Faroe Islands</c:v>
              </c:pt>
              <c:pt idx="34">
                <c:v>Tonga</c:v>
              </c:pt>
              <c:pt idx="35">
                <c:v>Iraq</c:v>
              </c:pt>
              <c:pt idx="36">
                <c:v>Tunisia</c:v>
              </c:pt>
              <c:pt idx="37">
                <c:v>Greenland</c:v>
              </c:pt>
              <c:pt idx="38">
                <c:v>Turkmenistan</c:v>
              </c:pt>
              <c:pt idx="39">
                <c:v>Chad</c:v>
              </c:pt>
              <c:pt idx="40">
                <c:v>Tuvalu</c:v>
              </c:pt>
              <c:pt idx="41">
                <c:v>Kazakstan</c:v>
              </c:pt>
              <c:pt idx="42">
                <c:v>French Polynesia</c:v>
              </c:pt>
              <c:pt idx="43">
                <c:v>Angola</c:v>
              </c:pt>
              <c:pt idx="44">
                <c:v>Cambodia</c:v>
              </c:pt>
              <c:pt idx="45">
                <c:v>Sudan</c:v>
              </c:pt>
              <c:pt idx="46">
                <c:v>Puerto Rico</c:v>
              </c:pt>
              <c:pt idx="47">
                <c:v>Greece</c:v>
              </c:pt>
              <c:pt idx="48">
                <c:v>Romania</c:v>
              </c:pt>
              <c:pt idx="49">
                <c:v>Congo, The Democratic Republic of the</c:v>
              </c:pt>
              <c:pt idx="50">
                <c:v>Latvia</c:v>
              </c:pt>
              <c:pt idx="51">
                <c:v>Belarus</c:v>
              </c:pt>
              <c:pt idx="52">
                <c:v>Oman</c:v>
              </c:pt>
              <c:pt idx="53">
                <c:v>Myanmar</c:v>
              </c:pt>
              <c:pt idx="54">
                <c:v>Cameroon</c:v>
              </c:pt>
              <c:pt idx="55">
                <c:v>Bolivia</c:v>
              </c:pt>
              <c:pt idx="56">
                <c:v>Kenya</c:v>
              </c:pt>
              <c:pt idx="57">
                <c:v>Azerbaijan</c:v>
              </c:pt>
              <c:pt idx="58">
                <c:v>Bulgaria</c:v>
              </c:pt>
              <c:pt idx="59">
                <c:v>Yugoslavia</c:v>
              </c:pt>
              <c:pt idx="60">
                <c:v>Algeria</c:v>
              </c:pt>
              <c:pt idx="61">
                <c:v>Morocco</c:v>
              </c:pt>
              <c:pt idx="62">
                <c:v>Dominican Republic</c:v>
              </c:pt>
              <c:pt idx="63">
                <c:v>Switzerland</c:v>
              </c:pt>
              <c:pt idx="64">
                <c:v>Paraguay</c:v>
              </c:pt>
              <c:pt idx="65">
                <c:v>Tanzania</c:v>
              </c:pt>
              <c:pt idx="66">
                <c:v>Chile</c:v>
              </c:pt>
              <c:pt idx="67">
                <c:v>Thailand</c:v>
              </c:pt>
              <c:pt idx="68">
                <c:v>Ecuador</c:v>
              </c:pt>
              <c:pt idx="69">
                <c:v>Austria</c:v>
              </c:pt>
              <c:pt idx="70">
                <c:v>Mozambique</c:v>
              </c:pt>
              <c:pt idx="71">
                <c:v>Malaysia</c:v>
              </c:pt>
              <c:pt idx="72">
                <c:v>Bangladesh</c:v>
              </c:pt>
              <c:pt idx="73">
                <c:v>United Arab Emirates</c:v>
              </c:pt>
              <c:pt idx="74">
                <c:v>France</c:v>
              </c:pt>
              <c:pt idx="75">
                <c:v>Yemen</c:v>
              </c:pt>
              <c:pt idx="76">
                <c:v>Israel</c:v>
              </c:pt>
              <c:pt idx="77">
                <c:v>Peru</c:v>
              </c:pt>
              <c:pt idx="78">
                <c:v>South Korea</c:v>
              </c:pt>
              <c:pt idx="79">
                <c:v>Spain</c:v>
              </c:pt>
              <c:pt idx="80">
                <c:v>Netherlands</c:v>
              </c:pt>
              <c:pt idx="81">
                <c:v>Pakistan</c:v>
              </c:pt>
              <c:pt idx="82">
                <c:v>Saudi Arabia</c:v>
              </c:pt>
              <c:pt idx="83">
                <c:v>Canada</c:v>
              </c:pt>
              <c:pt idx="84">
                <c:v>Egypt</c:v>
              </c:pt>
              <c:pt idx="85">
                <c:v>Ukraine</c:v>
              </c:pt>
              <c:pt idx="86">
                <c:v>Colombia</c:v>
              </c:pt>
              <c:pt idx="87">
                <c:v>Vietnam</c:v>
              </c:pt>
              <c:pt idx="88">
                <c:v>Germany</c:v>
              </c:pt>
              <c:pt idx="89">
                <c:v>Italy</c:v>
              </c:pt>
              <c:pt idx="90">
                <c:v>Venezuela</c:v>
              </c:pt>
              <c:pt idx="91">
                <c:v>Poland</c:v>
              </c:pt>
              <c:pt idx="92">
                <c:v>Iran</c:v>
              </c:pt>
              <c:pt idx="93">
                <c:v>United Kingdom</c:v>
              </c:pt>
              <c:pt idx="94">
                <c:v>Taiwan</c:v>
              </c:pt>
              <c:pt idx="95">
                <c:v>South Africa</c:v>
              </c:pt>
              <c:pt idx="96">
                <c:v>Argentina</c:v>
              </c:pt>
              <c:pt idx="97">
                <c:v>Nigeria</c:v>
              </c:pt>
              <c:pt idx="98">
                <c:v>Indonesia</c:v>
              </c:pt>
              <c:pt idx="99">
                <c:v>Turkey</c:v>
              </c:pt>
              <c:pt idx="100">
                <c:v>Philippines</c:v>
              </c:pt>
              <c:pt idx="101">
                <c:v>Russian Federation</c:v>
              </c:pt>
              <c:pt idx="102">
                <c:v>Brazil</c:v>
              </c:pt>
              <c:pt idx="103">
                <c:v>Mexico</c:v>
              </c:pt>
              <c:pt idx="104">
                <c:v>Japan</c:v>
              </c:pt>
              <c:pt idx="105">
                <c:v>United States</c:v>
              </c:pt>
              <c:pt idx="106">
                <c:v>China</c:v>
              </c:pt>
              <c:pt idx="107">
                <c:v>India</c:v>
              </c:pt>
            </c:strLit>
          </c:cat>
          <c:val>
            <c:numLit>
              <c:formatCode>General</c:formatCode>
              <c:ptCount val="108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  <c:pt idx="10">
                <c:v>1</c:v>
              </c:pt>
              <c:pt idx="11">
                <c:v>1</c:v>
              </c:pt>
              <c:pt idx="12">
                <c:v>1</c:v>
              </c:pt>
              <c:pt idx="13">
                <c:v>1</c:v>
              </c:pt>
              <c:pt idx="14">
                <c:v>1</c:v>
              </c:pt>
              <c:pt idx="15">
                <c:v>1</c:v>
              </c:pt>
              <c:pt idx="16">
                <c:v>1</c:v>
              </c:pt>
              <c:pt idx="17">
                <c:v>1</c:v>
              </c:pt>
              <c:pt idx="18">
                <c:v>1</c:v>
              </c:pt>
              <c:pt idx="19">
                <c:v>1</c:v>
              </c:pt>
              <c:pt idx="20">
                <c:v>1</c:v>
              </c:pt>
              <c:pt idx="21">
                <c:v>1</c:v>
              </c:pt>
              <c:pt idx="22">
                <c:v>1</c:v>
              </c:pt>
              <c:pt idx="23">
                <c:v>1</c:v>
              </c:pt>
              <c:pt idx="24">
                <c:v>1</c:v>
              </c:pt>
              <c:pt idx="25">
                <c:v>1</c:v>
              </c:pt>
              <c:pt idx="26">
                <c:v>1</c:v>
              </c:pt>
              <c:pt idx="27">
                <c:v>1</c:v>
              </c:pt>
              <c:pt idx="28">
                <c:v>1</c:v>
              </c:pt>
              <c:pt idx="29">
                <c:v>1</c:v>
              </c:pt>
              <c:pt idx="30">
                <c:v>1</c:v>
              </c:pt>
              <c:pt idx="31">
                <c:v>1</c:v>
              </c:pt>
              <c:pt idx="32">
                <c:v>1</c:v>
              </c:pt>
              <c:pt idx="33">
                <c:v>1</c:v>
              </c:pt>
              <c:pt idx="34">
                <c:v>1</c:v>
              </c:pt>
              <c:pt idx="35">
                <c:v>1</c:v>
              </c:pt>
              <c:pt idx="36">
                <c:v>1</c:v>
              </c:pt>
              <c:pt idx="37">
                <c:v>1</c:v>
              </c:pt>
              <c:pt idx="38">
                <c:v>1</c:v>
              </c:pt>
              <c:pt idx="39">
                <c:v>1</c:v>
              </c:pt>
              <c:pt idx="40">
                <c:v>1</c:v>
              </c:pt>
              <c:pt idx="41">
                <c:v>2</c:v>
              </c:pt>
              <c:pt idx="42">
                <c:v>2</c:v>
              </c:pt>
              <c:pt idx="43">
                <c:v>2</c:v>
              </c:pt>
              <c:pt idx="44">
                <c:v>2</c:v>
              </c:pt>
              <c:pt idx="45">
                <c:v>2</c:v>
              </c:pt>
              <c:pt idx="46">
                <c:v>2</c:v>
              </c:pt>
              <c:pt idx="47">
                <c:v>2</c:v>
              </c:pt>
              <c:pt idx="48">
                <c:v>2</c:v>
              </c:pt>
              <c:pt idx="49">
                <c:v>2</c:v>
              </c:pt>
              <c:pt idx="50">
                <c:v>2</c:v>
              </c:pt>
              <c:pt idx="51">
                <c:v>2</c:v>
              </c:pt>
              <c:pt idx="52">
                <c:v>2</c:v>
              </c:pt>
              <c:pt idx="53">
                <c:v>2</c:v>
              </c:pt>
              <c:pt idx="54">
                <c:v>2</c:v>
              </c:pt>
              <c:pt idx="55">
                <c:v>2</c:v>
              </c:pt>
              <c:pt idx="56">
                <c:v>2</c:v>
              </c:pt>
              <c:pt idx="57">
                <c:v>2</c:v>
              </c:pt>
              <c:pt idx="58">
                <c:v>2</c:v>
              </c:pt>
              <c:pt idx="59">
                <c:v>2</c:v>
              </c:pt>
              <c:pt idx="60">
                <c:v>3</c:v>
              </c:pt>
              <c:pt idx="61">
                <c:v>3</c:v>
              </c:pt>
              <c:pt idx="62">
                <c:v>3</c:v>
              </c:pt>
              <c:pt idx="63">
                <c:v>3</c:v>
              </c:pt>
              <c:pt idx="64">
                <c:v>3</c:v>
              </c:pt>
              <c:pt idx="65">
                <c:v>3</c:v>
              </c:pt>
              <c:pt idx="66">
                <c:v>3</c:v>
              </c:pt>
              <c:pt idx="67">
                <c:v>3</c:v>
              </c:pt>
              <c:pt idx="68">
                <c:v>3</c:v>
              </c:pt>
              <c:pt idx="69">
                <c:v>3</c:v>
              </c:pt>
              <c:pt idx="70">
                <c:v>3</c:v>
              </c:pt>
              <c:pt idx="71">
                <c:v>3</c:v>
              </c:pt>
              <c:pt idx="72">
                <c:v>3</c:v>
              </c:pt>
              <c:pt idx="73">
                <c:v>3</c:v>
              </c:pt>
              <c:pt idx="74">
                <c:v>4</c:v>
              </c:pt>
              <c:pt idx="75">
                <c:v>4</c:v>
              </c:pt>
              <c:pt idx="76">
                <c:v>4</c:v>
              </c:pt>
              <c:pt idx="77">
                <c:v>4</c:v>
              </c:pt>
              <c:pt idx="78">
                <c:v>5</c:v>
              </c:pt>
              <c:pt idx="79">
                <c:v>5</c:v>
              </c:pt>
              <c:pt idx="80">
                <c:v>5</c:v>
              </c:pt>
              <c:pt idx="81">
                <c:v>5</c:v>
              </c:pt>
              <c:pt idx="82">
                <c:v>5</c:v>
              </c:pt>
              <c:pt idx="83">
                <c:v>5</c:v>
              </c:pt>
              <c:pt idx="84">
                <c:v>6</c:v>
              </c:pt>
              <c:pt idx="85">
                <c:v>6</c:v>
              </c:pt>
              <c:pt idx="86">
                <c:v>6</c:v>
              </c:pt>
              <c:pt idx="87">
                <c:v>6</c:v>
              </c:pt>
              <c:pt idx="88">
                <c:v>7</c:v>
              </c:pt>
              <c:pt idx="89">
                <c:v>7</c:v>
              </c:pt>
              <c:pt idx="90">
                <c:v>7</c:v>
              </c:pt>
              <c:pt idx="91">
                <c:v>8</c:v>
              </c:pt>
              <c:pt idx="92">
                <c:v>8</c:v>
              </c:pt>
              <c:pt idx="93">
                <c:v>9</c:v>
              </c:pt>
              <c:pt idx="94">
                <c:v>10</c:v>
              </c:pt>
              <c:pt idx="95">
                <c:v>11</c:v>
              </c:pt>
              <c:pt idx="96">
                <c:v>13</c:v>
              </c:pt>
              <c:pt idx="97">
                <c:v>13</c:v>
              </c:pt>
              <c:pt idx="98">
                <c:v>14</c:v>
              </c:pt>
              <c:pt idx="99">
                <c:v>15</c:v>
              </c:pt>
              <c:pt idx="100">
                <c:v>20</c:v>
              </c:pt>
              <c:pt idx="101">
                <c:v>28</c:v>
              </c:pt>
              <c:pt idx="102">
                <c:v>28</c:v>
              </c:pt>
              <c:pt idx="103">
                <c:v>30</c:v>
              </c:pt>
              <c:pt idx="104">
                <c:v>31</c:v>
              </c:pt>
              <c:pt idx="105">
                <c:v>36</c:v>
              </c:pt>
              <c:pt idx="106">
                <c:v>53</c:v>
              </c:pt>
              <c:pt idx="107">
                <c:v>60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1423-437C-8F74-D3C4A0C8D6E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marker val="1"/>
        <c:smooth val="0"/>
        <c:axId val="1140580432"/>
        <c:axId val="1140573232"/>
      </c:lineChart>
      <c:catAx>
        <c:axId val="1140580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Cst</a:t>
                </a:r>
                <a:r>
                  <a:rPr lang="en-US" sz="2800" baseline="0"/>
                  <a:t> per country</a:t>
                </a:r>
                <a:endParaRPr lang="en-US" sz="2800"/>
              </a:p>
            </c:rich>
          </c:tx>
          <c:layout>
            <c:manualLayout>
              <c:xMode val="edge"/>
              <c:yMode val="edge"/>
              <c:x val="0.32266875278972729"/>
              <c:y val="7.657878016888496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0573232"/>
        <c:crosses val="autoZero"/>
        <c:auto val="1"/>
        <c:lblAlgn val="ctr"/>
        <c:lblOffset val="100"/>
        <c:noMultiLvlLbl val="0"/>
      </c:catAx>
      <c:valAx>
        <c:axId val="1140573232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058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6"/>
              <c:pt idx="0">
                <c:v>Music</c:v>
              </c:pt>
              <c:pt idx="1">
                <c:v>Travel</c:v>
              </c:pt>
              <c:pt idx="2">
                <c:v>Classics</c:v>
              </c:pt>
              <c:pt idx="3">
                <c:v>Children</c:v>
              </c:pt>
              <c:pt idx="4">
                <c:v>Horror</c:v>
              </c:pt>
              <c:pt idx="5">
                <c:v>Documentary</c:v>
              </c:pt>
              <c:pt idx="6">
                <c:v>Family</c:v>
              </c:pt>
              <c:pt idx="7">
                <c:v>Foreign</c:v>
              </c:pt>
              <c:pt idx="8">
                <c:v>Games</c:v>
              </c:pt>
              <c:pt idx="9">
                <c:v>New</c:v>
              </c:pt>
              <c:pt idx="10">
                <c:v>Action</c:v>
              </c:pt>
              <c:pt idx="11">
                <c:v>Comedy</c:v>
              </c:pt>
              <c:pt idx="12">
                <c:v>Drama</c:v>
              </c:pt>
              <c:pt idx="13">
                <c:v>Animation</c:v>
              </c:pt>
              <c:pt idx="14">
                <c:v>Sci-Fi</c:v>
              </c:pt>
              <c:pt idx="15">
                <c:v>Sports</c:v>
              </c:pt>
            </c:strLit>
          </c:cat>
          <c:val>
            <c:numLit>
              <c:formatCode>General</c:formatCode>
              <c:ptCount val="16"/>
              <c:pt idx="0">
                <c:v>3417.72</c:v>
              </c:pt>
              <c:pt idx="1">
                <c:v>3549.64</c:v>
              </c:pt>
              <c:pt idx="2">
                <c:v>3639.59</c:v>
              </c:pt>
              <c:pt idx="3">
                <c:v>3655.55</c:v>
              </c:pt>
              <c:pt idx="4">
                <c:v>3722.54</c:v>
              </c:pt>
              <c:pt idx="5">
                <c:v>4217.5200000000004</c:v>
              </c:pt>
              <c:pt idx="6">
                <c:v>4226.07</c:v>
              </c:pt>
              <c:pt idx="7">
                <c:v>4270.67</c:v>
              </c:pt>
              <c:pt idx="8">
                <c:v>4281.33</c:v>
              </c:pt>
              <c:pt idx="9">
                <c:v>4351.62</c:v>
              </c:pt>
              <c:pt idx="10">
                <c:v>4375.8500000000004</c:v>
              </c:pt>
              <c:pt idx="11">
                <c:v>4383.58</c:v>
              </c:pt>
              <c:pt idx="12">
                <c:v>4587.3900000000003</c:v>
              </c:pt>
              <c:pt idx="13">
                <c:v>4656.3</c:v>
              </c:pt>
              <c:pt idx="14">
                <c:v>4756.9799999999996</c:v>
              </c:pt>
              <c:pt idx="15">
                <c:v>5314.21</c:v>
              </c:pt>
            </c:numLit>
          </c:val>
          <c:extLst>
            <c:ext xmlns:c16="http://schemas.microsoft.com/office/drawing/2014/chart" uri="{C3380CC4-5D6E-409C-BE32-E72D297353CC}">
              <c16:uniqueId val="{00000000-E5E0-40B9-A042-32E254B79A1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16326208"/>
        <c:axId val="1316326688"/>
      </c:barChart>
      <c:catAx>
        <c:axId val="1316326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326688"/>
        <c:crosses val="autoZero"/>
        <c:auto val="1"/>
        <c:lblAlgn val="ctr"/>
        <c:lblOffset val="100"/>
        <c:noMultiLvlLbl val="0"/>
      </c:catAx>
      <c:valAx>
        <c:axId val="131632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326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[q1 - How many customers are there in each country.csv]Sheet11!PivotTable19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Sheet11!$B$3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Sheet11!$A$4:$A$65</c:f>
              <c:multiLvlStrCache>
                <c:ptCount val="46"/>
                <c:lvl>
                  <c:pt idx="0">
                    <c:v>Animation</c:v>
                  </c:pt>
                  <c:pt idx="1">
                    <c:v>Action</c:v>
                  </c:pt>
                  <c:pt idx="2">
                    <c:v>Animation</c:v>
                  </c:pt>
                  <c:pt idx="3">
                    <c:v>Classics</c:v>
                  </c:pt>
                  <c:pt idx="4">
                    <c:v>Action</c:v>
                  </c:pt>
                  <c:pt idx="5">
                    <c:v>New</c:v>
                  </c:pt>
                  <c:pt idx="6">
                    <c:v>Drama</c:v>
                  </c:pt>
                  <c:pt idx="7">
                    <c:v>Horror</c:v>
                  </c:pt>
                  <c:pt idx="8">
                    <c:v>Documentary</c:v>
                  </c:pt>
                  <c:pt idx="9">
                    <c:v>Family</c:v>
                  </c:pt>
                  <c:pt idx="10">
                    <c:v>Foreign</c:v>
                  </c:pt>
                  <c:pt idx="11">
                    <c:v>Games</c:v>
                  </c:pt>
                  <c:pt idx="12">
                    <c:v>Animation</c:v>
                  </c:pt>
                  <c:pt idx="13">
                    <c:v>Games</c:v>
                  </c:pt>
                  <c:pt idx="14">
                    <c:v>Sports</c:v>
                  </c:pt>
                  <c:pt idx="15">
                    <c:v>Animation</c:v>
                  </c:pt>
                  <c:pt idx="16">
                    <c:v>Classics</c:v>
                  </c:pt>
                  <c:pt idx="17">
                    <c:v>New</c:v>
                  </c:pt>
                  <c:pt idx="18">
                    <c:v>Action</c:v>
                  </c:pt>
                  <c:pt idx="19">
                    <c:v>Foreign</c:v>
                  </c:pt>
                  <c:pt idx="20">
                    <c:v>Horror</c:v>
                  </c:pt>
                  <c:pt idx="21">
                    <c:v>Animation</c:v>
                  </c:pt>
                  <c:pt idx="22">
                    <c:v>Music</c:v>
                  </c:pt>
                  <c:pt idx="23">
                    <c:v>Sports</c:v>
                  </c:pt>
                  <c:pt idx="24">
                    <c:v>Action</c:v>
                  </c:pt>
                  <c:pt idx="25">
                    <c:v>Animation</c:v>
                  </c:pt>
                  <c:pt idx="26">
                    <c:v>Family</c:v>
                  </c:pt>
                  <c:pt idx="27">
                    <c:v>Sports</c:v>
                  </c:pt>
                  <c:pt idx="28">
                    <c:v>Travel</c:v>
                  </c:pt>
                  <c:pt idx="29">
                    <c:v>Comedy</c:v>
                  </c:pt>
                  <c:pt idx="30">
                    <c:v>Foreign</c:v>
                  </c:pt>
                  <c:pt idx="31">
                    <c:v>New</c:v>
                  </c:pt>
                  <c:pt idx="32">
                    <c:v>Sports</c:v>
                  </c:pt>
                  <c:pt idx="33">
                    <c:v>Travel</c:v>
                  </c:pt>
                  <c:pt idx="34">
                    <c:v>Action</c:v>
                  </c:pt>
                  <c:pt idx="35">
                    <c:v>Animation</c:v>
                  </c:pt>
                  <c:pt idx="36">
                    <c:v>Drama</c:v>
                  </c:pt>
                  <c:pt idx="37">
                    <c:v>Music</c:v>
                  </c:pt>
                  <c:pt idx="38">
                    <c:v>New</c:v>
                  </c:pt>
                  <c:pt idx="39">
                    <c:v>Documentary</c:v>
                  </c:pt>
                  <c:pt idx="40">
                    <c:v>Drama</c:v>
                  </c:pt>
                  <c:pt idx="41">
                    <c:v>Family</c:v>
                  </c:pt>
                  <c:pt idx="42">
                    <c:v>Music</c:v>
                  </c:pt>
                  <c:pt idx="43">
                    <c:v>New</c:v>
                  </c:pt>
                  <c:pt idx="44">
                    <c:v>Sci-Fi</c:v>
                  </c:pt>
                  <c:pt idx="45">
                    <c:v>Sports</c:v>
                  </c:pt>
                </c:lvl>
                <c:lvl>
                  <c:pt idx="0">
                    <c:v>Sci-Fi</c:v>
                  </c:pt>
                  <c:pt idx="1">
                    <c:v>Comedy</c:v>
                  </c:pt>
                  <c:pt idx="2">
                    <c:v>Documentary</c:v>
                  </c:pt>
                  <c:pt idx="4">
                    <c:v>Travel</c:v>
                  </c:pt>
                  <c:pt idx="6">
                    <c:v>Games</c:v>
                  </c:pt>
                  <c:pt idx="8">
                    <c:v>Classics</c:v>
                  </c:pt>
                  <c:pt idx="10">
                    <c:v>Horror</c:v>
                  </c:pt>
                  <c:pt idx="12">
                    <c:v>Drama</c:v>
                  </c:pt>
                  <c:pt idx="15">
                    <c:v>Family</c:v>
                  </c:pt>
                  <c:pt idx="18">
                    <c:v>Foreign</c:v>
                  </c:pt>
                  <c:pt idx="21">
                    <c:v>Music</c:v>
                  </c:pt>
                  <c:pt idx="24">
                    <c:v>New</c:v>
                  </c:pt>
                  <c:pt idx="29">
                    <c:v>Action</c:v>
                  </c:pt>
                  <c:pt idx="34">
                    <c:v>Sports</c:v>
                  </c:pt>
                  <c:pt idx="39">
                    <c:v>Animation</c:v>
                  </c:pt>
                </c:lvl>
              </c:multiLvlStrCache>
            </c:multiLvlStrRef>
          </c:cat>
          <c:val>
            <c:numRef>
              <c:f>Sheet11!$B$4:$B$65</c:f>
              <c:numCache>
                <c:formatCode>General</c:formatCode>
                <c:ptCount val="4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2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2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1C-47CA-9F2D-A36CC691C7F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43088416"/>
        <c:axId val="1143093696"/>
      </c:lineChart>
      <c:catAx>
        <c:axId val="114308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3093696"/>
        <c:crosses val="autoZero"/>
        <c:auto val="1"/>
        <c:lblAlgn val="ctr"/>
        <c:lblOffset val="100"/>
        <c:noMultiLvlLbl val="0"/>
      </c:catAx>
      <c:valAx>
        <c:axId val="1143093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3088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'q12 - What is the total revenue'!$B$1</c:f>
              <c:strCache>
                <c:ptCount val="1"/>
                <c:pt idx="0">
                  <c:v>total_revenue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425-4385-B39A-0694BB9B771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425-4385-B39A-0694BB9B771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425-4385-B39A-0694BB9B771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425-4385-B39A-0694BB9B771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425-4385-B39A-0694BB9B77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'q12 - What is the total revenue'!$A$2:$A$6</c:f>
              <c:numCache>
                <c:formatCode>m/d/yyyy</c:formatCode>
                <c:ptCount val="5"/>
                <c:pt idx="0">
                  <c:v>45417</c:v>
                </c:pt>
                <c:pt idx="1">
                  <c:v>45418</c:v>
                </c:pt>
                <c:pt idx="2">
                  <c:v>45419</c:v>
                </c:pt>
                <c:pt idx="3">
                  <c:v>45420</c:v>
                </c:pt>
                <c:pt idx="4">
                  <c:v>45445</c:v>
                </c:pt>
              </c:numCache>
            </c:numRef>
          </c:cat>
          <c:val>
            <c:numRef>
              <c:f>'q12 - What is the total revenue'!$B$2:$B$6</c:f>
              <c:numCache>
                <c:formatCode>General</c:formatCode>
                <c:ptCount val="5"/>
                <c:pt idx="0">
                  <c:v>4823.4399999999996</c:v>
                </c:pt>
                <c:pt idx="1">
                  <c:v>9629.89</c:v>
                </c:pt>
                <c:pt idx="2">
                  <c:v>28368.91</c:v>
                </c:pt>
                <c:pt idx="3">
                  <c:v>24070.14</c:v>
                </c:pt>
                <c:pt idx="4">
                  <c:v>514.17999999999995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425-4385-B39A-0694BB9B771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[q1 - How many customers are there in each country.csv]Sheet12!PivotTable22</c:name>
    <c:fmtId val="5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Sheet12!$B$3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Sheet12!$A$4:$A$14</c:f>
              <c:strCache>
                <c:ptCount val="10"/>
                <c:pt idx="0">
                  <c:v>HUSTLER PARTY</c:v>
                </c:pt>
                <c:pt idx="1">
                  <c:v>INNOCENT USUAL</c:v>
                </c:pt>
                <c:pt idx="2">
                  <c:v>HARRY IDAHO</c:v>
                </c:pt>
                <c:pt idx="3">
                  <c:v>TORQUE BOUND</c:v>
                </c:pt>
                <c:pt idx="4">
                  <c:v>TITANS JERK</c:v>
                </c:pt>
                <c:pt idx="5">
                  <c:v>SATURDAY LAMBS</c:v>
                </c:pt>
                <c:pt idx="6">
                  <c:v>GOODFELLAS SALUTE</c:v>
                </c:pt>
                <c:pt idx="7">
                  <c:v>ZORRO ARK</c:v>
                </c:pt>
                <c:pt idx="8">
                  <c:v>WIFE TURN</c:v>
                </c:pt>
                <c:pt idx="9">
                  <c:v>TELEGRAPH VOYAGE</c:v>
                </c:pt>
              </c:strCache>
            </c:strRef>
          </c:cat>
          <c:val>
            <c:numRef>
              <c:f>Sheet12!$B$4:$B$14</c:f>
              <c:numCache>
                <c:formatCode>General</c:formatCode>
                <c:ptCount val="10"/>
                <c:pt idx="0">
                  <c:v>190.78</c:v>
                </c:pt>
                <c:pt idx="1">
                  <c:v>191.74</c:v>
                </c:pt>
                <c:pt idx="2">
                  <c:v>195.7</c:v>
                </c:pt>
                <c:pt idx="3">
                  <c:v>198.72</c:v>
                </c:pt>
                <c:pt idx="4">
                  <c:v>201.71</c:v>
                </c:pt>
                <c:pt idx="5">
                  <c:v>204.72</c:v>
                </c:pt>
                <c:pt idx="6">
                  <c:v>209.69</c:v>
                </c:pt>
                <c:pt idx="7">
                  <c:v>214.69</c:v>
                </c:pt>
                <c:pt idx="8">
                  <c:v>223.69</c:v>
                </c:pt>
                <c:pt idx="9">
                  <c:v>231.73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83-4541-B945-0DDAD3FE443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43084096"/>
        <c:axId val="1143090336"/>
      </c:barChart>
      <c:catAx>
        <c:axId val="1143084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3090336"/>
        <c:crosses val="autoZero"/>
        <c:auto val="1"/>
        <c:lblAlgn val="ctr"/>
        <c:lblOffset val="100"/>
        <c:noMultiLvlLbl val="0"/>
      </c:catAx>
      <c:valAx>
        <c:axId val="114309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3084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#REF!</c15:sqref>
                        </c15:formulaRef>
                      </c:ext>
                    </c:extLst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4AA6-47D5-9689-65D0DAF3DC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42437120"/>
        <c:axId val="1342435680"/>
      </c:barChart>
      <c:catAx>
        <c:axId val="1342437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35680"/>
        <c:crosses val="autoZero"/>
        <c:auto val="1"/>
        <c:lblAlgn val="ctr"/>
        <c:lblOffset val="100"/>
        <c:noMultiLvlLbl val="0"/>
      </c:catAx>
      <c:valAx>
        <c:axId val="134243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37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'q15 - Which staff members gener'!$C$1</c:f>
              <c:strCache>
                <c:ptCount val="1"/>
                <c:pt idx="0">
                  <c:v>total_revenue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'q15 - Which staff members gener'!$A$2:$B$3</c:f>
              <c:multiLvlStrCache>
                <c:ptCount val="2"/>
                <c:lvl>
                  <c:pt idx="0">
                    <c:v>Stephens</c:v>
                  </c:pt>
                  <c:pt idx="1">
                    <c:v>Hillyer</c:v>
                  </c:pt>
                </c:lvl>
                <c:lvl>
                  <c:pt idx="0">
                    <c:v>Jon</c:v>
                  </c:pt>
                  <c:pt idx="1">
                    <c:v>Mike</c:v>
                  </c:pt>
                </c:lvl>
              </c:multiLvlStrCache>
            </c:multiLvlStrRef>
          </c:cat>
          <c:val>
            <c:numRef>
              <c:f>'q15 - Which staff members gener'!$C$2:$C$3</c:f>
              <c:numCache>
                <c:formatCode>General</c:formatCode>
                <c:ptCount val="2"/>
                <c:pt idx="0">
                  <c:v>33924.06</c:v>
                </c:pt>
                <c:pt idx="1">
                  <c:v>33482.5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01-40E4-B9C3-B80E293A19A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31557472"/>
        <c:axId val="1231557952"/>
      </c:barChart>
      <c:catAx>
        <c:axId val="123155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1557952"/>
        <c:crosses val="autoZero"/>
        <c:auto val="1"/>
        <c:lblAlgn val="ctr"/>
        <c:lblOffset val="100"/>
        <c:noMultiLvlLbl val="0"/>
      </c:catAx>
      <c:valAx>
        <c:axId val="123155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1557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'q17 - Which stores have the low'!$A$1:$B$1</c:f>
              <c:strCache>
                <c:ptCount val="2"/>
                <c:pt idx="0">
                  <c:v>store_id</c:v>
                </c:pt>
                <c:pt idx="1">
                  <c:v>rental_count</c:v>
                </c:pt>
              </c:strCache>
            </c:strRef>
          </c:cat>
          <c:val>
            <c:numRef>
              <c:f>'q17 - Which stores have the low'!$A$2:$B$2</c:f>
              <c:numCache>
                <c:formatCode>General</c:formatCode>
                <c:ptCount val="2"/>
                <c:pt idx="0">
                  <c:v>1</c:v>
                </c:pt>
                <c:pt idx="1">
                  <c:v>7923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97-45AB-840D-0BF7111933A1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'q17 - Which stores have the low'!$A$1:$B$1</c:f>
              <c:strCache>
                <c:ptCount val="2"/>
                <c:pt idx="0">
                  <c:v>store_id</c:v>
                </c:pt>
                <c:pt idx="1">
                  <c:v>rental_count</c:v>
                </c:pt>
              </c:strCache>
            </c:strRef>
          </c:cat>
          <c:val>
            <c:numRef>
              <c:f>'q17 - Which stores have the low'!$A$3:$B$3</c:f>
              <c:numCache>
                <c:formatCode>General</c:formatCode>
                <c:ptCount val="2"/>
                <c:pt idx="0">
                  <c:v>2</c:v>
                </c:pt>
                <c:pt idx="1">
                  <c:v>8121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97-45AB-840D-0BF7111933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790202864"/>
        <c:axId val="1790194704"/>
      </c:barChart>
      <c:catAx>
        <c:axId val="1790202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0194704"/>
        <c:crosses val="autoZero"/>
        <c:auto val="1"/>
        <c:lblAlgn val="ctr"/>
        <c:lblOffset val="100"/>
        <c:noMultiLvlLbl val="0"/>
      </c:catAx>
      <c:valAx>
        <c:axId val="1790194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020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1">
                  <a:shade val="9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'q18 - Which store is generating'!$A$1:$B$1</c:f>
              <c:strCache>
                <c:ptCount val="2"/>
                <c:pt idx="0">
                  <c:v>store_id</c:v>
                </c:pt>
                <c:pt idx="1">
                  <c:v>total_revenue</c:v>
                </c:pt>
              </c:strCache>
            </c:strRef>
          </c:cat>
          <c:val>
            <c:numRef>
              <c:f>'q18 - Which store is generating'!$A$2:$B$2</c:f>
              <c:numCache>
                <c:formatCode>General</c:formatCode>
                <c:ptCount val="2"/>
                <c:pt idx="0">
                  <c:v>2</c:v>
                </c:pt>
                <c:pt idx="1">
                  <c:v>33726.769999999997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FA-4512-98BE-F05AF8B2AFE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003868528"/>
        <c:axId val="1003867568"/>
        <c:axId val="0"/>
      </c:bar3DChart>
      <c:catAx>
        <c:axId val="1003868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3867568"/>
        <c:crosses val="autoZero"/>
        <c:auto val="1"/>
        <c:lblAlgn val="ctr"/>
        <c:lblOffset val="100"/>
        <c:noMultiLvlLbl val="0"/>
      </c:catAx>
      <c:valAx>
        <c:axId val="1003867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3868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'q20 - Which actors appear in th'!$C$1</c:f>
              <c:strCache>
                <c:ptCount val="1"/>
                <c:pt idx="0">
                  <c:v>film_count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'q20 - Which actors appear in th'!$A$2:$A$11</c:f>
              <c:strCache>
                <c:ptCount val="10"/>
                <c:pt idx="0">
                  <c:v>SUSAN</c:v>
                </c:pt>
                <c:pt idx="1">
                  <c:v>GINA</c:v>
                </c:pt>
                <c:pt idx="2">
                  <c:v>WALTER</c:v>
                </c:pt>
                <c:pt idx="3">
                  <c:v>MARY</c:v>
                </c:pt>
                <c:pt idx="4">
                  <c:v>MATTHEW</c:v>
                </c:pt>
                <c:pt idx="5">
                  <c:v>SANDRA</c:v>
                </c:pt>
                <c:pt idx="6">
                  <c:v>SCARLETT</c:v>
                </c:pt>
                <c:pt idx="7">
                  <c:v>VAL</c:v>
                </c:pt>
                <c:pt idx="8">
                  <c:v>ANGELA</c:v>
                </c:pt>
                <c:pt idx="9">
                  <c:v>UMA</c:v>
                </c:pt>
              </c:strCache>
              <c:extLst/>
            </c:strRef>
          </c:cat>
          <c:val>
            <c:numRef>
              <c:f>'q20 - Which actors appear in th'!$C$2:$C$11</c:f>
              <c:numCache>
                <c:formatCode>General</c:formatCode>
                <c:ptCount val="10"/>
                <c:pt idx="0">
                  <c:v>54</c:v>
                </c:pt>
                <c:pt idx="1">
                  <c:v>42</c:v>
                </c:pt>
                <c:pt idx="2">
                  <c:v>41</c:v>
                </c:pt>
                <c:pt idx="3">
                  <c:v>40</c:v>
                </c:pt>
                <c:pt idx="4">
                  <c:v>39</c:v>
                </c:pt>
                <c:pt idx="5">
                  <c:v>37</c:v>
                </c:pt>
                <c:pt idx="6">
                  <c:v>36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E3-4E3D-BA61-511628B159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16331008"/>
        <c:axId val="1316325728"/>
      </c:barChart>
      <c:catAx>
        <c:axId val="131633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325728"/>
        <c:crosses val="autoZero"/>
        <c:auto val="1"/>
        <c:lblAlgn val="ctr"/>
        <c:lblOffset val="100"/>
        <c:noMultiLvlLbl val="0"/>
      </c:catAx>
      <c:valAx>
        <c:axId val="131632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331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'q21 - Which actors are linked t'!$C$1</c:f>
              <c:strCache>
                <c:ptCount val="1"/>
                <c:pt idx="0">
                  <c:v>rental_count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'q21 - Which actors are linked t'!$A$2:$A$11</c:f>
              <c:strCache>
                <c:ptCount val="10"/>
                <c:pt idx="0">
                  <c:v>SUSAN</c:v>
                </c:pt>
                <c:pt idx="1">
                  <c:v>GINA</c:v>
                </c:pt>
                <c:pt idx="2">
                  <c:v>MATTHEW</c:v>
                </c:pt>
                <c:pt idx="3">
                  <c:v>MARY</c:v>
                </c:pt>
                <c:pt idx="4">
                  <c:v>ANGELA</c:v>
                </c:pt>
                <c:pt idx="5">
                  <c:v>WALTER</c:v>
                </c:pt>
                <c:pt idx="6">
                  <c:v>HENRY</c:v>
                </c:pt>
                <c:pt idx="7">
                  <c:v>JAYNE</c:v>
                </c:pt>
                <c:pt idx="8">
                  <c:v>VAL</c:v>
                </c:pt>
                <c:pt idx="9">
                  <c:v>SANDRA</c:v>
                </c:pt>
              </c:strCache>
              <c:extLst/>
            </c:strRef>
          </c:cat>
          <c:val>
            <c:numRef>
              <c:f>'q21 - Which actors are linked t'!$C$2:$C$11</c:f>
              <c:numCache>
                <c:formatCode>General</c:formatCode>
                <c:ptCount val="10"/>
                <c:pt idx="0">
                  <c:v>825</c:v>
                </c:pt>
                <c:pt idx="1">
                  <c:v>753</c:v>
                </c:pt>
                <c:pt idx="2">
                  <c:v>678</c:v>
                </c:pt>
                <c:pt idx="3">
                  <c:v>674</c:v>
                </c:pt>
                <c:pt idx="4">
                  <c:v>654</c:v>
                </c:pt>
                <c:pt idx="5">
                  <c:v>640</c:v>
                </c:pt>
                <c:pt idx="6">
                  <c:v>612</c:v>
                </c:pt>
                <c:pt idx="7">
                  <c:v>611</c:v>
                </c:pt>
                <c:pt idx="8">
                  <c:v>605</c:v>
                </c:pt>
                <c:pt idx="9">
                  <c:v>604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1F-4C9D-958B-EDB0908A79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43090336"/>
        <c:axId val="1143087936"/>
      </c:barChart>
      <c:catAx>
        <c:axId val="114309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3087936"/>
        <c:crosses val="autoZero"/>
        <c:auto val="1"/>
        <c:lblAlgn val="ctr"/>
        <c:lblOffset val="100"/>
        <c:noMultiLvlLbl val="0"/>
      </c:catAx>
      <c:valAx>
        <c:axId val="114308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309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[q1 - How many customers are there in each country.csv]Sheet4!PivotTable10</c:name>
    <c:fmtId val="4"/>
  </c:pivotSource>
  <c:chart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Sheet4!$B$1:$B$2</c:f>
              <c:strCache>
                <c:ptCount val="1"/>
                <c:pt idx="0">
                  <c:v>33482.5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Sheet4!$A$3:$A$5</c:f>
              <c:strCache>
                <c:ptCount val="2"/>
                <c:pt idx="0">
                  <c:v>Australia</c:v>
                </c:pt>
                <c:pt idx="1">
                  <c:v>Canada</c:v>
                </c:pt>
              </c:strCache>
            </c:strRef>
          </c:cat>
          <c:val>
            <c:numRef>
              <c:f>Sheet4!$B$3:$B$5</c:f>
              <c:numCache>
                <c:formatCode>General</c:formatCode>
                <c:ptCount val="2"/>
                <c:pt idx="1">
                  <c:v>33482.5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D0-41D8-B264-C38191F4974C}"/>
            </c:ext>
          </c:extLst>
        </c:ser>
        <c:ser>
          <c:idx val="1"/>
          <c:order val="1"/>
          <c:tx>
            <c:strRef>
              <c:f>Sheet4!$C$1:$C$2</c:f>
              <c:strCache>
                <c:ptCount val="1"/>
                <c:pt idx="0">
                  <c:v>33924.06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Sheet4!$A$3:$A$5</c:f>
              <c:strCache>
                <c:ptCount val="2"/>
                <c:pt idx="0">
                  <c:v>Australia</c:v>
                </c:pt>
                <c:pt idx="1">
                  <c:v>Canada</c:v>
                </c:pt>
              </c:strCache>
            </c:strRef>
          </c:cat>
          <c:val>
            <c:numRef>
              <c:f>Sheet4!$C$3:$C$5</c:f>
              <c:numCache>
                <c:formatCode>General</c:formatCode>
                <c:ptCount val="2"/>
                <c:pt idx="0">
                  <c:v>33924.06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D0-41D8-B264-C38191F497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23428176"/>
        <c:axId val="1023429136"/>
      </c:barChart>
      <c:catAx>
        <c:axId val="102342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429136"/>
        <c:crosses val="autoZero"/>
        <c:auto val="1"/>
        <c:lblAlgn val="ctr"/>
        <c:lblOffset val="100"/>
        <c:noMultiLvlLbl val="0"/>
      </c:catAx>
      <c:valAx>
        <c:axId val="102342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428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[q1 - How many customers are there in each country.csv]Sheet5!PivotTable11</c:name>
    <c:fmtId val="1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Sheet5!$B$3:$B$4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F62-4421-A1BA-03BD7F54FCD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F62-4421-A1BA-03BD7F54FCD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F62-4421-A1BA-03BD7F54FCD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F62-4421-A1BA-03BD7F54FCD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F62-4421-A1BA-03BD7F54FCDE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F62-4421-A1BA-03BD7F54FCDE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FF62-4421-A1BA-03BD7F54FCDE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FF62-4421-A1BA-03BD7F54FCDE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FF62-4421-A1BA-03BD7F54FCDE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FF62-4421-A1BA-03BD7F54FCDE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FF62-4421-A1BA-03BD7F54FCDE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FF62-4421-A1BA-03BD7F54FCDE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FF62-4421-A1BA-03BD7F54FCDE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FF62-4421-A1BA-03BD7F54FCDE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FF62-4421-A1BA-03BD7F54FCDE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FF62-4421-A1BA-03BD7F54FC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Sheet5!$A$5:$A$21</c:f>
              <c:strCache>
                <c:ptCount val="16"/>
                <c:pt idx="0">
                  <c:v>Drama</c:v>
                </c:pt>
                <c:pt idx="1">
                  <c:v>Animation</c:v>
                </c:pt>
                <c:pt idx="2">
                  <c:v>Sports</c:v>
                </c:pt>
                <c:pt idx="3">
                  <c:v>Sci-Fi</c:v>
                </c:pt>
                <c:pt idx="4">
                  <c:v>Action</c:v>
                </c:pt>
                <c:pt idx="5">
                  <c:v>Family</c:v>
                </c:pt>
                <c:pt idx="6">
                  <c:v>Documentary</c:v>
                </c:pt>
                <c:pt idx="7">
                  <c:v>Games</c:v>
                </c:pt>
                <c:pt idx="8">
                  <c:v>Foreign</c:v>
                </c:pt>
                <c:pt idx="9">
                  <c:v>Classics</c:v>
                </c:pt>
                <c:pt idx="10">
                  <c:v>Children</c:v>
                </c:pt>
                <c:pt idx="11">
                  <c:v>New</c:v>
                </c:pt>
                <c:pt idx="12">
                  <c:v>Horror</c:v>
                </c:pt>
                <c:pt idx="13">
                  <c:v>Comedy</c:v>
                </c:pt>
                <c:pt idx="14">
                  <c:v>Music</c:v>
                </c:pt>
                <c:pt idx="15">
                  <c:v>Travel</c:v>
                </c:pt>
              </c:strCache>
            </c:strRef>
          </c:cat>
          <c:val>
            <c:numRef>
              <c:f>Sheet5!$B$5:$B$21</c:f>
              <c:numCache>
                <c:formatCode>General</c:formatCode>
                <c:ptCount val="16"/>
                <c:pt idx="0">
                  <c:v>19469</c:v>
                </c:pt>
                <c:pt idx="1">
                  <c:v>1801</c:v>
                </c:pt>
                <c:pt idx="4">
                  <c:v>3654</c:v>
                </c:pt>
                <c:pt idx="6">
                  <c:v>455</c:v>
                </c:pt>
                <c:pt idx="9">
                  <c:v>4102</c:v>
                </c:pt>
                <c:pt idx="10">
                  <c:v>3974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FF62-4421-A1BA-03BD7F54FCDE}"/>
            </c:ext>
          </c:extLst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4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FF62-4421-A1BA-03BD7F54FCD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FF62-4421-A1BA-03BD7F54FCD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FF62-4421-A1BA-03BD7F54FCD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FF62-4421-A1BA-03BD7F54FCD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A-FF62-4421-A1BA-03BD7F54FCDE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C-FF62-4421-A1BA-03BD7F54FCDE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E-FF62-4421-A1BA-03BD7F54FCDE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0-FF62-4421-A1BA-03BD7F54FCDE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2-FF62-4421-A1BA-03BD7F54FCDE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4-FF62-4421-A1BA-03BD7F54FCDE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6-FF62-4421-A1BA-03BD7F54FCDE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8-FF62-4421-A1BA-03BD7F54FCDE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A-FF62-4421-A1BA-03BD7F54FCDE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C-FF62-4421-A1BA-03BD7F54FCDE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E-FF62-4421-A1BA-03BD7F54FCDE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0-FF62-4421-A1BA-03BD7F54FC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Sheet5!$A$5:$A$21</c:f>
              <c:strCache>
                <c:ptCount val="16"/>
                <c:pt idx="0">
                  <c:v>Drama</c:v>
                </c:pt>
                <c:pt idx="1">
                  <c:v>Animation</c:v>
                </c:pt>
                <c:pt idx="2">
                  <c:v>Sports</c:v>
                </c:pt>
                <c:pt idx="3">
                  <c:v>Sci-Fi</c:v>
                </c:pt>
                <c:pt idx="4">
                  <c:v>Action</c:v>
                </c:pt>
                <c:pt idx="5">
                  <c:v>Family</c:v>
                </c:pt>
                <c:pt idx="6">
                  <c:v>Documentary</c:v>
                </c:pt>
                <c:pt idx="7">
                  <c:v>Games</c:v>
                </c:pt>
                <c:pt idx="8">
                  <c:v>Foreign</c:v>
                </c:pt>
                <c:pt idx="9">
                  <c:v>Classics</c:v>
                </c:pt>
                <c:pt idx="10">
                  <c:v>Children</c:v>
                </c:pt>
                <c:pt idx="11">
                  <c:v>New</c:v>
                </c:pt>
                <c:pt idx="12">
                  <c:v>Horror</c:v>
                </c:pt>
                <c:pt idx="13">
                  <c:v>Comedy</c:v>
                </c:pt>
                <c:pt idx="14">
                  <c:v>Music</c:v>
                </c:pt>
                <c:pt idx="15">
                  <c:v>Travel</c:v>
                </c:pt>
              </c:strCache>
            </c:strRef>
          </c:cat>
          <c:val>
            <c:numRef>
              <c:f>Sheet5!$C$5:$C$21</c:f>
              <c:numCache>
                <c:formatCode>General</c:formatCode>
                <c:ptCount val="16"/>
                <c:pt idx="0">
                  <c:v>15290</c:v>
                </c:pt>
                <c:pt idx="1">
                  <c:v>17855</c:v>
                </c:pt>
                <c:pt idx="2">
                  <c:v>10601</c:v>
                </c:pt>
                <c:pt idx="3">
                  <c:v>15121</c:v>
                </c:pt>
                <c:pt idx="4">
                  <c:v>11566</c:v>
                </c:pt>
                <c:pt idx="5">
                  <c:v>13242</c:v>
                </c:pt>
                <c:pt idx="6">
                  <c:v>10032</c:v>
                </c:pt>
                <c:pt idx="7">
                  <c:v>13063</c:v>
                </c:pt>
                <c:pt idx="8">
                  <c:v>7478</c:v>
                </c:pt>
                <c:pt idx="9">
                  <c:v>9677</c:v>
                </c:pt>
                <c:pt idx="10">
                  <c:v>7191</c:v>
                </c:pt>
                <c:pt idx="11">
                  <c:v>8827</c:v>
                </c:pt>
                <c:pt idx="12">
                  <c:v>7945</c:v>
                </c:pt>
                <c:pt idx="13">
                  <c:v>6194</c:v>
                </c:pt>
                <c:pt idx="14">
                  <c:v>6189</c:v>
                </c:pt>
                <c:pt idx="15">
                  <c:v>6176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FF62-4421-A1BA-03BD7F54FCDE}"/>
            </c:ext>
          </c:extLst>
        </c:ser>
        <c:ser>
          <c:idx val="2"/>
          <c:order val="2"/>
          <c:tx>
            <c:strRef>
              <c:f>Sheet5!$D$3:$D$4</c:f>
              <c:strCache>
                <c:ptCount val="1"/>
                <c:pt idx="0">
                  <c:v>5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3-FF62-4421-A1BA-03BD7F54FCD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5-FF62-4421-A1BA-03BD7F54FCD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7-FF62-4421-A1BA-03BD7F54FCD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9-FF62-4421-A1BA-03BD7F54FCD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B-FF62-4421-A1BA-03BD7F54FCDE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D-FF62-4421-A1BA-03BD7F54FCDE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F-FF62-4421-A1BA-03BD7F54FCDE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1-FF62-4421-A1BA-03BD7F54FCDE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3-FF62-4421-A1BA-03BD7F54FCDE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5-FF62-4421-A1BA-03BD7F54FCDE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7-FF62-4421-A1BA-03BD7F54FCDE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9-FF62-4421-A1BA-03BD7F54FCDE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B-FF62-4421-A1BA-03BD7F54FCDE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D-FF62-4421-A1BA-03BD7F54FCDE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F-FF62-4421-A1BA-03BD7F54FCDE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1-FF62-4421-A1BA-03BD7F54FC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Sheet5!$A$5:$A$21</c:f>
              <c:strCache>
                <c:ptCount val="16"/>
                <c:pt idx="0">
                  <c:v>Drama</c:v>
                </c:pt>
                <c:pt idx="1">
                  <c:v>Animation</c:v>
                </c:pt>
                <c:pt idx="2">
                  <c:v>Sports</c:v>
                </c:pt>
                <c:pt idx="3">
                  <c:v>Sci-Fi</c:v>
                </c:pt>
                <c:pt idx="4">
                  <c:v>Action</c:v>
                </c:pt>
                <c:pt idx="5">
                  <c:v>Family</c:v>
                </c:pt>
                <c:pt idx="6">
                  <c:v>Documentary</c:v>
                </c:pt>
                <c:pt idx="7">
                  <c:v>Games</c:v>
                </c:pt>
                <c:pt idx="8">
                  <c:v>Foreign</c:v>
                </c:pt>
                <c:pt idx="9">
                  <c:v>Classics</c:v>
                </c:pt>
                <c:pt idx="10">
                  <c:v>Children</c:v>
                </c:pt>
                <c:pt idx="11">
                  <c:v>New</c:v>
                </c:pt>
                <c:pt idx="12">
                  <c:v>Horror</c:v>
                </c:pt>
                <c:pt idx="13">
                  <c:v>Comedy</c:v>
                </c:pt>
                <c:pt idx="14">
                  <c:v>Music</c:v>
                </c:pt>
                <c:pt idx="15">
                  <c:v>Travel</c:v>
                </c:pt>
              </c:strCache>
            </c:strRef>
          </c:cat>
          <c:val>
            <c:numRef>
              <c:f>Sheet5!$D$5:$D$21</c:f>
              <c:numCache>
                <c:formatCode>General</c:formatCode>
                <c:ptCount val="16"/>
                <c:pt idx="0">
                  <c:v>2962</c:v>
                </c:pt>
                <c:pt idx="1">
                  <c:v>6091</c:v>
                </c:pt>
                <c:pt idx="2">
                  <c:v>8503</c:v>
                </c:pt>
                <c:pt idx="3">
                  <c:v>6248</c:v>
                </c:pt>
                <c:pt idx="4">
                  <c:v>2913</c:v>
                </c:pt>
                <c:pt idx="5">
                  <c:v>3896</c:v>
                </c:pt>
                <c:pt idx="6">
                  <c:v>4409</c:v>
                </c:pt>
                <c:pt idx="7">
                  <c:v>1717</c:v>
                </c:pt>
                <c:pt idx="8">
                  <c:v>6076</c:v>
                </c:pt>
                <c:pt idx="9">
                  <c:v>1556</c:v>
                </c:pt>
                <c:pt idx="10">
                  <c:v>2250</c:v>
                </c:pt>
                <c:pt idx="11">
                  <c:v>2386</c:v>
                </c:pt>
                <c:pt idx="12">
                  <c:v>2255</c:v>
                </c:pt>
                <c:pt idx="13">
                  <c:v>2549</c:v>
                </c:pt>
                <c:pt idx="14">
                  <c:v>2647</c:v>
                </c:pt>
                <c:pt idx="15">
                  <c:v>2522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2-FF62-4421-A1BA-03BD7F54FCDE}"/>
            </c:ext>
          </c:extLst>
        </c:ser>
        <c:ser>
          <c:idx val="3"/>
          <c:order val="3"/>
          <c:tx>
            <c:strRef>
              <c:f>Sheet5!$E$3:$E$4</c:f>
              <c:strCache>
                <c:ptCount val="1"/>
                <c:pt idx="0">
                  <c:v>6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4-FF62-4421-A1BA-03BD7F54FCD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6-FF62-4421-A1BA-03BD7F54FCD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8-FF62-4421-A1BA-03BD7F54FCD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A-FF62-4421-A1BA-03BD7F54FCD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C-FF62-4421-A1BA-03BD7F54FCDE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E-FF62-4421-A1BA-03BD7F54FCDE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0-FF62-4421-A1BA-03BD7F54FCDE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2-FF62-4421-A1BA-03BD7F54FCDE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4-FF62-4421-A1BA-03BD7F54FCDE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6-FF62-4421-A1BA-03BD7F54FCDE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8-FF62-4421-A1BA-03BD7F54FCDE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A-FF62-4421-A1BA-03BD7F54FCDE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C-FF62-4421-A1BA-03BD7F54FCDE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E-FF62-4421-A1BA-03BD7F54FCDE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0-FF62-4421-A1BA-03BD7F54FCDE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2-FF62-4421-A1BA-03BD7F54FC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Sheet5!$A$5:$A$21</c:f>
              <c:strCache>
                <c:ptCount val="16"/>
                <c:pt idx="0">
                  <c:v>Drama</c:v>
                </c:pt>
                <c:pt idx="1">
                  <c:v>Animation</c:v>
                </c:pt>
                <c:pt idx="2">
                  <c:v>Sports</c:v>
                </c:pt>
                <c:pt idx="3">
                  <c:v>Sci-Fi</c:v>
                </c:pt>
                <c:pt idx="4">
                  <c:v>Action</c:v>
                </c:pt>
                <c:pt idx="5">
                  <c:v>Family</c:v>
                </c:pt>
                <c:pt idx="6">
                  <c:v>Documentary</c:v>
                </c:pt>
                <c:pt idx="7">
                  <c:v>Games</c:v>
                </c:pt>
                <c:pt idx="8">
                  <c:v>Foreign</c:v>
                </c:pt>
                <c:pt idx="9">
                  <c:v>Classics</c:v>
                </c:pt>
                <c:pt idx="10">
                  <c:v>Children</c:v>
                </c:pt>
                <c:pt idx="11">
                  <c:v>New</c:v>
                </c:pt>
                <c:pt idx="12">
                  <c:v>Horror</c:v>
                </c:pt>
                <c:pt idx="13">
                  <c:v>Comedy</c:v>
                </c:pt>
                <c:pt idx="14">
                  <c:v>Music</c:v>
                </c:pt>
                <c:pt idx="15">
                  <c:v>Travel</c:v>
                </c:pt>
              </c:strCache>
            </c:strRef>
          </c:cat>
          <c:val>
            <c:numRef>
              <c:f>Sheet5!$E$5:$E$21</c:f>
              <c:numCache>
                <c:formatCode>General</c:formatCode>
                <c:ptCount val="16"/>
                <c:pt idx="0">
                  <c:v>866</c:v>
                </c:pt>
                <c:pt idx="1">
                  <c:v>432</c:v>
                </c:pt>
                <c:pt idx="2">
                  <c:v>4111</c:v>
                </c:pt>
                <c:pt idx="3">
                  <c:v>1153</c:v>
                </c:pt>
                <c:pt idx="4">
                  <c:v>2615</c:v>
                </c:pt>
                <c:pt idx="5">
                  <c:v>2357</c:v>
                </c:pt>
                <c:pt idx="6">
                  <c:v>2288</c:v>
                </c:pt>
                <c:pt idx="7">
                  <c:v>618</c:v>
                </c:pt>
                <c:pt idx="8">
                  <c:v>2596</c:v>
                </c:pt>
                <c:pt idx="9">
                  <c:v>1</c:v>
                </c:pt>
                <c:pt idx="10">
                  <c:v>982</c:v>
                </c:pt>
                <c:pt idx="11">
                  <c:v>1117</c:v>
                </c:pt>
                <c:pt idx="13">
                  <c:v>828</c:v>
                </c:pt>
                <c:pt idx="14">
                  <c:v>543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3-FF62-4421-A1BA-03BD7F54FCDE}"/>
            </c:ext>
          </c:extLst>
        </c:ser>
        <c:ser>
          <c:idx val="4"/>
          <c:order val="4"/>
          <c:tx>
            <c:strRef>
              <c:f>Sheet5!$F$3:$F$4</c:f>
              <c:strCache>
                <c:ptCount val="1"/>
                <c:pt idx="0">
                  <c:v>7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5-FF62-4421-A1BA-03BD7F54FCD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7-FF62-4421-A1BA-03BD7F54FCD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9-FF62-4421-A1BA-03BD7F54FCD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B-FF62-4421-A1BA-03BD7F54FCD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D-FF62-4421-A1BA-03BD7F54FCDE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F-FF62-4421-A1BA-03BD7F54FCDE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1-FF62-4421-A1BA-03BD7F54FCDE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3-FF62-4421-A1BA-03BD7F54FCDE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5-FF62-4421-A1BA-03BD7F54FCDE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7-FF62-4421-A1BA-03BD7F54FCDE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9-FF62-4421-A1BA-03BD7F54FCDE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B-FF62-4421-A1BA-03BD7F54FCDE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D-FF62-4421-A1BA-03BD7F54FCDE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F-FF62-4421-A1BA-03BD7F54FCDE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1-FF62-4421-A1BA-03BD7F54FCDE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3-FF62-4421-A1BA-03BD7F54FC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Sheet5!$A$5:$A$21</c:f>
              <c:strCache>
                <c:ptCount val="16"/>
                <c:pt idx="0">
                  <c:v>Drama</c:v>
                </c:pt>
                <c:pt idx="1">
                  <c:v>Animation</c:v>
                </c:pt>
                <c:pt idx="2">
                  <c:v>Sports</c:v>
                </c:pt>
                <c:pt idx="3">
                  <c:v>Sci-Fi</c:v>
                </c:pt>
                <c:pt idx="4">
                  <c:v>Action</c:v>
                </c:pt>
                <c:pt idx="5">
                  <c:v>Family</c:v>
                </c:pt>
                <c:pt idx="6">
                  <c:v>Documentary</c:v>
                </c:pt>
                <c:pt idx="7">
                  <c:v>Games</c:v>
                </c:pt>
                <c:pt idx="8">
                  <c:v>Foreign</c:v>
                </c:pt>
                <c:pt idx="9">
                  <c:v>Classics</c:v>
                </c:pt>
                <c:pt idx="10">
                  <c:v>Children</c:v>
                </c:pt>
                <c:pt idx="11">
                  <c:v>New</c:v>
                </c:pt>
                <c:pt idx="12">
                  <c:v>Horror</c:v>
                </c:pt>
                <c:pt idx="13">
                  <c:v>Comedy</c:v>
                </c:pt>
                <c:pt idx="14">
                  <c:v>Music</c:v>
                </c:pt>
                <c:pt idx="15">
                  <c:v>Travel</c:v>
                </c:pt>
              </c:strCache>
            </c:strRef>
          </c:cat>
          <c:val>
            <c:numRef>
              <c:f>Sheet5!$F$5:$F$21</c:f>
              <c:numCache>
                <c:formatCode>General</c:formatCode>
                <c:ptCount val="16"/>
                <c:pt idx="0">
                  <c:v>133</c:v>
                </c:pt>
                <c:pt idx="1">
                  <c:v>1430</c:v>
                </c:pt>
                <c:pt idx="2">
                  <c:v>454</c:v>
                </c:pt>
                <c:pt idx="3">
                  <c:v>427</c:v>
                </c:pt>
                <c:pt idx="4">
                  <c:v>829</c:v>
                </c:pt>
                <c:pt idx="5">
                  <c:v>823</c:v>
                </c:pt>
                <c:pt idx="6">
                  <c:v>257</c:v>
                </c:pt>
                <c:pt idx="7">
                  <c:v>522</c:v>
                </c:pt>
                <c:pt idx="9">
                  <c:v>5</c:v>
                </c:pt>
                <c:pt idx="10">
                  <c:v>38</c:v>
                </c:pt>
                <c:pt idx="11">
                  <c:v>667</c:v>
                </c:pt>
                <c:pt idx="13">
                  <c:v>197</c:v>
                </c:pt>
                <c:pt idx="15">
                  <c:v>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4-FF62-4421-A1BA-03BD7F54FCDE}"/>
            </c:ext>
          </c:extLst>
        </c:ser>
        <c:ser>
          <c:idx val="5"/>
          <c:order val="5"/>
          <c:tx>
            <c:strRef>
              <c:f>Sheet5!$G$3:$G$4</c:f>
              <c:strCache>
                <c:ptCount val="1"/>
                <c:pt idx="0">
                  <c:v>8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6-FF62-4421-A1BA-03BD7F54FCD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8-FF62-4421-A1BA-03BD7F54FCD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A-FF62-4421-A1BA-03BD7F54FCD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C-FF62-4421-A1BA-03BD7F54FCD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E-FF62-4421-A1BA-03BD7F54FCDE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0-FF62-4421-A1BA-03BD7F54FCDE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2-FF62-4421-A1BA-03BD7F54FCDE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4-FF62-4421-A1BA-03BD7F54FCDE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6-FF62-4421-A1BA-03BD7F54FCDE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8-FF62-4421-A1BA-03BD7F54FCDE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A-FF62-4421-A1BA-03BD7F54FCDE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C-FF62-4421-A1BA-03BD7F54FCDE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E-FF62-4421-A1BA-03BD7F54FCDE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0-FF62-4421-A1BA-03BD7F54FCDE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2-FF62-4421-A1BA-03BD7F54FCDE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4-FF62-4421-A1BA-03BD7F54FC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Sheet5!$A$5:$A$21</c:f>
              <c:strCache>
                <c:ptCount val="16"/>
                <c:pt idx="0">
                  <c:v>Drama</c:v>
                </c:pt>
                <c:pt idx="1">
                  <c:v>Animation</c:v>
                </c:pt>
                <c:pt idx="2">
                  <c:v>Sports</c:v>
                </c:pt>
                <c:pt idx="3">
                  <c:v>Sci-Fi</c:v>
                </c:pt>
                <c:pt idx="4">
                  <c:v>Action</c:v>
                </c:pt>
                <c:pt idx="5">
                  <c:v>Family</c:v>
                </c:pt>
                <c:pt idx="6">
                  <c:v>Documentary</c:v>
                </c:pt>
                <c:pt idx="7">
                  <c:v>Games</c:v>
                </c:pt>
                <c:pt idx="8">
                  <c:v>Foreign</c:v>
                </c:pt>
                <c:pt idx="9">
                  <c:v>Classics</c:v>
                </c:pt>
                <c:pt idx="10">
                  <c:v>Children</c:v>
                </c:pt>
                <c:pt idx="11">
                  <c:v>New</c:v>
                </c:pt>
                <c:pt idx="12">
                  <c:v>Horror</c:v>
                </c:pt>
                <c:pt idx="13">
                  <c:v>Comedy</c:v>
                </c:pt>
                <c:pt idx="14">
                  <c:v>Music</c:v>
                </c:pt>
                <c:pt idx="15">
                  <c:v>Travel</c:v>
                </c:pt>
              </c:strCache>
            </c:strRef>
          </c:cat>
          <c:val>
            <c:numRef>
              <c:f>Sheet5!$G$5:$G$21</c:f>
              <c:numCache>
                <c:formatCode>General</c:formatCode>
                <c:ptCount val="16"/>
                <c:pt idx="1">
                  <c:v>722</c:v>
                </c:pt>
                <c:pt idx="6">
                  <c:v>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5-FF62-4421-A1BA-03BD7F54FCDE}"/>
            </c:ext>
          </c:extLst>
        </c:ser>
        <c:ser>
          <c:idx val="6"/>
          <c:order val="6"/>
          <c:tx>
            <c:strRef>
              <c:f>Sheet5!$H$3:$H$4</c:f>
              <c:strCache>
                <c:ptCount val="1"/>
                <c:pt idx="0">
                  <c:v>9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7-FF62-4421-A1BA-03BD7F54FCD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9-FF62-4421-A1BA-03BD7F54FCD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B-FF62-4421-A1BA-03BD7F54FCD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D-FF62-4421-A1BA-03BD7F54FCD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F-FF62-4421-A1BA-03BD7F54FCDE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1-FF62-4421-A1BA-03BD7F54FCDE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3-FF62-4421-A1BA-03BD7F54FCDE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5-FF62-4421-A1BA-03BD7F54FCDE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7-FF62-4421-A1BA-03BD7F54FCDE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9-FF62-4421-A1BA-03BD7F54FCDE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B-FF62-4421-A1BA-03BD7F54FCDE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D-FF62-4421-A1BA-03BD7F54FCDE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F-FF62-4421-A1BA-03BD7F54FCDE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1-FF62-4421-A1BA-03BD7F54FCDE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3-FF62-4421-A1BA-03BD7F54FCDE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5-FF62-4421-A1BA-03BD7F54FC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Sheet5!$A$5:$A$21</c:f>
              <c:strCache>
                <c:ptCount val="16"/>
                <c:pt idx="0">
                  <c:v>Drama</c:v>
                </c:pt>
                <c:pt idx="1">
                  <c:v>Animation</c:v>
                </c:pt>
                <c:pt idx="2">
                  <c:v>Sports</c:v>
                </c:pt>
                <c:pt idx="3">
                  <c:v>Sci-Fi</c:v>
                </c:pt>
                <c:pt idx="4">
                  <c:v>Action</c:v>
                </c:pt>
                <c:pt idx="5">
                  <c:v>Family</c:v>
                </c:pt>
                <c:pt idx="6">
                  <c:v>Documentary</c:v>
                </c:pt>
                <c:pt idx="7">
                  <c:v>Games</c:v>
                </c:pt>
                <c:pt idx="8">
                  <c:v>Foreign</c:v>
                </c:pt>
                <c:pt idx="9">
                  <c:v>Classics</c:v>
                </c:pt>
                <c:pt idx="10">
                  <c:v>Children</c:v>
                </c:pt>
                <c:pt idx="11">
                  <c:v>New</c:v>
                </c:pt>
                <c:pt idx="12">
                  <c:v>Horror</c:v>
                </c:pt>
                <c:pt idx="13">
                  <c:v>Comedy</c:v>
                </c:pt>
                <c:pt idx="14">
                  <c:v>Music</c:v>
                </c:pt>
                <c:pt idx="15">
                  <c:v>Travel</c:v>
                </c:pt>
              </c:strCache>
            </c:strRef>
          </c:cat>
          <c:val>
            <c:numRef>
              <c:f>Sheet5!$H$5:$H$21</c:f>
              <c:numCache>
                <c:formatCode>General</c:formatCode>
                <c:ptCount val="16"/>
                <c:pt idx="7">
                  <c:v>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E6-FF62-4421-A1BA-03BD7F54FCD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992563429571306"/>
          <c:y val="6.2939268008165669E-2"/>
          <c:w val="0.1834076990376203"/>
          <c:h val="0.920278871391076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[q1 - How many customers are there in each country.csv]Sheet6!PivotTable12</c:name>
    <c:fmtId val="8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Sheet6!$A$4:$A$28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Sheet6!$B$4:$B$28</c:f>
              <c:numCache>
                <c:formatCode>General</c:formatCode>
                <c:ptCount val="24"/>
                <c:pt idx="0">
                  <c:v>694</c:v>
                </c:pt>
                <c:pt idx="1">
                  <c:v>649</c:v>
                </c:pt>
                <c:pt idx="2">
                  <c:v>630</c:v>
                </c:pt>
                <c:pt idx="3">
                  <c:v>684</c:v>
                </c:pt>
                <c:pt idx="4">
                  <c:v>681</c:v>
                </c:pt>
                <c:pt idx="5">
                  <c:v>648</c:v>
                </c:pt>
                <c:pt idx="6">
                  <c:v>647</c:v>
                </c:pt>
                <c:pt idx="7">
                  <c:v>667</c:v>
                </c:pt>
                <c:pt idx="8">
                  <c:v>696</c:v>
                </c:pt>
                <c:pt idx="9">
                  <c:v>652</c:v>
                </c:pt>
                <c:pt idx="10">
                  <c:v>673</c:v>
                </c:pt>
                <c:pt idx="11">
                  <c:v>663</c:v>
                </c:pt>
                <c:pt idx="12">
                  <c:v>632</c:v>
                </c:pt>
                <c:pt idx="13">
                  <c:v>645</c:v>
                </c:pt>
                <c:pt idx="14">
                  <c:v>653</c:v>
                </c:pt>
                <c:pt idx="15">
                  <c:v>887</c:v>
                </c:pt>
                <c:pt idx="16">
                  <c:v>664</c:v>
                </c:pt>
                <c:pt idx="17">
                  <c:v>634</c:v>
                </c:pt>
                <c:pt idx="18">
                  <c:v>688</c:v>
                </c:pt>
                <c:pt idx="19">
                  <c:v>676</c:v>
                </c:pt>
                <c:pt idx="20">
                  <c:v>658</c:v>
                </c:pt>
                <c:pt idx="21">
                  <c:v>671</c:v>
                </c:pt>
                <c:pt idx="22">
                  <c:v>610</c:v>
                </c:pt>
                <c:pt idx="23">
                  <c:v>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BA-461B-B391-752FC36AD0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16325248"/>
        <c:axId val="1316329568"/>
      </c:barChart>
      <c:catAx>
        <c:axId val="131632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329568"/>
        <c:crosses val="autoZero"/>
        <c:auto val="1"/>
        <c:lblAlgn val="ctr"/>
        <c:lblOffset val="100"/>
        <c:noMultiLvlLbl val="0"/>
      </c:catAx>
      <c:valAx>
        <c:axId val="131632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325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[q1 - How many customers are there in each country.csv]Sheet7!PivotTable13</c:name>
    <c:fmtId val="5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Sheet7!$A$4:$A$14</c:f>
              <c:strCache>
                <c:ptCount val="10"/>
                <c:pt idx="0">
                  <c:v>HOBBIT ALIEN</c:v>
                </c:pt>
                <c:pt idx="1">
                  <c:v>ZORRO ARK</c:v>
                </c:pt>
                <c:pt idx="2">
                  <c:v>ROBBERS JOON</c:v>
                </c:pt>
                <c:pt idx="3">
                  <c:v>JUGGLER HARDLY</c:v>
                </c:pt>
                <c:pt idx="4">
                  <c:v>GRIT CLOCKWORK</c:v>
                </c:pt>
                <c:pt idx="5">
                  <c:v>RIDGEMONT SUBMARINE</c:v>
                </c:pt>
                <c:pt idx="6">
                  <c:v>FORWARD TEMPLE</c:v>
                </c:pt>
                <c:pt idx="7">
                  <c:v>SCALAWAG DUCK</c:v>
                </c:pt>
                <c:pt idx="8">
                  <c:v>ROCKETEER MOTHER</c:v>
                </c:pt>
                <c:pt idx="9">
                  <c:v>BUCKET BROTHERHOOD</c:v>
                </c:pt>
              </c:strCache>
            </c:strRef>
          </c:cat>
          <c:val>
            <c:numRef>
              <c:f>Sheet7!$B$4:$B$14</c:f>
              <c:numCache>
                <c:formatCode>General</c:formatCode>
                <c:ptCount val="10"/>
                <c:pt idx="0">
                  <c:v>31</c:v>
                </c:pt>
                <c:pt idx="1">
                  <c:v>31</c:v>
                </c:pt>
                <c:pt idx="2">
                  <c:v>31</c:v>
                </c:pt>
                <c:pt idx="3">
                  <c:v>32</c:v>
                </c:pt>
                <c:pt idx="4">
                  <c:v>32</c:v>
                </c:pt>
                <c:pt idx="5">
                  <c:v>32</c:v>
                </c:pt>
                <c:pt idx="6">
                  <c:v>32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E8-4E76-8231-EF44C2E4B02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86250208"/>
        <c:axId val="1786248288"/>
      </c:barChart>
      <c:catAx>
        <c:axId val="178625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6248288"/>
        <c:crosses val="autoZero"/>
        <c:auto val="1"/>
        <c:lblAlgn val="ctr"/>
        <c:lblOffset val="100"/>
        <c:noMultiLvlLbl val="0"/>
      </c:catAx>
      <c:valAx>
        <c:axId val="178624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6250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[q1 - How many customers are there in each country.csv]Sheet8!PivotTable14</c:name>
    <c:fmtId val="5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Sheet8!$A$4:$A$20</c:f>
              <c:strCache>
                <c:ptCount val="16"/>
                <c:pt idx="0">
                  <c:v>Music</c:v>
                </c:pt>
                <c:pt idx="1">
                  <c:v>Horror</c:v>
                </c:pt>
                <c:pt idx="2">
                  <c:v>Classics</c:v>
                </c:pt>
                <c:pt idx="3">
                  <c:v>Travel</c:v>
                </c:pt>
                <c:pt idx="4">
                  <c:v>Comedy</c:v>
                </c:pt>
                <c:pt idx="5">
                  <c:v>Children</c:v>
                </c:pt>
                <c:pt idx="6">
                  <c:v>Sci-Fi</c:v>
                </c:pt>
                <c:pt idx="7">
                  <c:v>Games</c:v>
                </c:pt>
                <c:pt idx="8">
                  <c:v>Drama</c:v>
                </c:pt>
                <c:pt idx="9">
                  <c:v>New</c:v>
                </c:pt>
                <c:pt idx="10">
                  <c:v>Action</c:v>
                </c:pt>
                <c:pt idx="11">
                  <c:v>Animation</c:v>
                </c:pt>
                <c:pt idx="12">
                  <c:v>Documentary</c:v>
                </c:pt>
                <c:pt idx="13">
                  <c:v>Family</c:v>
                </c:pt>
                <c:pt idx="14">
                  <c:v>Foreign</c:v>
                </c:pt>
                <c:pt idx="15">
                  <c:v>Sports</c:v>
                </c:pt>
              </c:strCache>
            </c:strRef>
          </c:cat>
          <c:val>
            <c:numRef>
              <c:f>Sheet8!$B$4:$B$20</c:f>
              <c:numCache>
                <c:formatCode>General</c:formatCode>
                <c:ptCount val="16"/>
                <c:pt idx="0">
                  <c:v>51</c:v>
                </c:pt>
                <c:pt idx="1">
                  <c:v>56</c:v>
                </c:pt>
                <c:pt idx="2">
                  <c:v>57</c:v>
                </c:pt>
                <c:pt idx="3">
                  <c:v>57</c:v>
                </c:pt>
                <c:pt idx="4">
                  <c:v>58</c:v>
                </c:pt>
                <c:pt idx="5">
                  <c:v>60</c:v>
                </c:pt>
                <c:pt idx="6">
                  <c:v>61</c:v>
                </c:pt>
                <c:pt idx="7">
                  <c:v>61</c:v>
                </c:pt>
                <c:pt idx="8">
                  <c:v>62</c:v>
                </c:pt>
                <c:pt idx="9">
                  <c:v>63</c:v>
                </c:pt>
                <c:pt idx="10">
                  <c:v>64</c:v>
                </c:pt>
                <c:pt idx="11">
                  <c:v>66</c:v>
                </c:pt>
                <c:pt idx="12">
                  <c:v>68</c:v>
                </c:pt>
                <c:pt idx="13">
                  <c:v>69</c:v>
                </c:pt>
                <c:pt idx="14">
                  <c:v>73</c:v>
                </c:pt>
                <c:pt idx="15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19-4200-8EEF-A55CBEAD34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83474816"/>
        <c:axId val="1783477216"/>
      </c:barChart>
      <c:catAx>
        <c:axId val="178347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477216"/>
        <c:crosses val="autoZero"/>
        <c:auto val="1"/>
        <c:lblAlgn val="ctr"/>
        <c:lblOffset val="100"/>
        <c:noMultiLvlLbl val="0"/>
      </c:catAx>
      <c:valAx>
        <c:axId val="178347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474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[q1 - How many customers are there in each country.csv]Sheet9!PivotTable15</c:name>
    <c:fmtId val="5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Sheet9!$A$4:$A$9</c:f>
              <c:strCache>
                <c:ptCount val="5"/>
                <c:pt idx="0">
                  <c:v>Music</c:v>
                </c:pt>
                <c:pt idx="1">
                  <c:v>Travel</c:v>
                </c:pt>
                <c:pt idx="2">
                  <c:v>Horror</c:v>
                </c:pt>
                <c:pt idx="3">
                  <c:v>Classics</c:v>
                </c:pt>
                <c:pt idx="4">
                  <c:v>New</c:v>
                </c:pt>
              </c:strCache>
            </c:strRef>
          </c:cat>
          <c:val>
            <c:numRef>
              <c:f>Sheet9!$B$4:$B$9</c:f>
              <c:numCache>
                <c:formatCode>General</c:formatCode>
                <c:ptCount val="5"/>
                <c:pt idx="0">
                  <c:v>830</c:v>
                </c:pt>
                <c:pt idx="1">
                  <c:v>837</c:v>
                </c:pt>
                <c:pt idx="2">
                  <c:v>846</c:v>
                </c:pt>
                <c:pt idx="3">
                  <c:v>939</c:v>
                </c:pt>
                <c:pt idx="4">
                  <c:v>940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16-4677-A78C-CB08DAD6F3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37302336"/>
        <c:axId val="1037302816"/>
      </c:barChart>
      <c:catAx>
        <c:axId val="103730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7302816"/>
        <c:crosses val="autoZero"/>
        <c:auto val="1"/>
        <c:lblAlgn val="ctr"/>
        <c:lblOffset val="100"/>
        <c:noMultiLvlLbl val="0"/>
      </c:catAx>
      <c:valAx>
        <c:axId val="1037302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7302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'q8 - Which films are sitting in'!$B$1</c:f>
              <c:strCache>
                <c:ptCount val="1"/>
                <c:pt idx="0">
                  <c:v>days_in_inventory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'q8 - Which films are sitting in'!$A$2:$A$11</c:f>
              <c:strCache>
                <c:ptCount val="10"/>
                <c:pt idx="0">
                  <c:v>FROGMEN BREAKING</c:v>
                </c:pt>
                <c:pt idx="1">
                  <c:v>EVE RESURRECTION</c:v>
                </c:pt>
                <c:pt idx="2">
                  <c:v>DUFFEL APOCALYPSE</c:v>
                </c:pt>
                <c:pt idx="3">
                  <c:v>BOWFINGER GABLES</c:v>
                </c:pt>
                <c:pt idx="4">
                  <c:v>BUBBLE GROSSE</c:v>
                </c:pt>
                <c:pt idx="5">
                  <c:v>SUPERFLY TRIP</c:v>
                </c:pt>
                <c:pt idx="6">
                  <c:v>LICENSE WEEKEND</c:v>
                </c:pt>
                <c:pt idx="7">
                  <c:v>DWARFS ALTER</c:v>
                </c:pt>
                <c:pt idx="8">
                  <c:v>JUNGLE CLOSER</c:v>
                </c:pt>
                <c:pt idx="9">
                  <c:v>HAPPINESS UNITED</c:v>
                </c:pt>
              </c:strCache>
            </c:strRef>
          </c:cat>
          <c:val>
            <c:numRef>
              <c:f>'q8 - Which films are sitting in'!$B$2:$B$11</c:f>
              <c:numCache>
                <c:formatCode>General</c:formatCode>
                <c:ptCount val="10"/>
                <c:pt idx="0">
                  <c:v>7001</c:v>
                </c:pt>
                <c:pt idx="1">
                  <c:v>7001</c:v>
                </c:pt>
                <c:pt idx="2">
                  <c:v>7001</c:v>
                </c:pt>
                <c:pt idx="3">
                  <c:v>7001</c:v>
                </c:pt>
                <c:pt idx="4">
                  <c:v>7002</c:v>
                </c:pt>
                <c:pt idx="5">
                  <c:v>7002</c:v>
                </c:pt>
                <c:pt idx="6">
                  <c:v>7002</c:v>
                </c:pt>
                <c:pt idx="7">
                  <c:v>7002</c:v>
                </c:pt>
                <c:pt idx="8">
                  <c:v>7002</c:v>
                </c:pt>
                <c:pt idx="9">
                  <c:v>7004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DB-44D3-AC58-7AC12A463AB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990056592"/>
        <c:axId val="990057072"/>
      </c:barChart>
      <c:catAx>
        <c:axId val="990056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057072"/>
        <c:crosses val="autoZero"/>
        <c:auto val="1"/>
        <c:lblAlgn val="ctr"/>
        <c:lblOffset val="100"/>
        <c:noMultiLvlLbl val="0"/>
      </c:catAx>
      <c:valAx>
        <c:axId val="990057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056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'q8 - Which films are sitting in'!$B$1</c:f>
              <c:strCache>
                <c:ptCount val="1"/>
                <c:pt idx="0">
                  <c:v>days_in_inventory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'q8 - Which films are sitting in'!$A$2:$A$11</c:f>
              <c:strCache>
                <c:ptCount val="10"/>
                <c:pt idx="0">
                  <c:v>FROGMEN BREAKING</c:v>
                </c:pt>
                <c:pt idx="1">
                  <c:v>EVE RESURRECTION</c:v>
                </c:pt>
                <c:pt idx="2">
                  <c:v>DUFFEL APOCALYPSE</c:v>
                </c:pt>
                <c:pt idx="3">
                  <c:v>BOWFINGER GABLES</c:v>
                </c:pt>
                <c:pt idx="4">
                  <c:v>BUBBLE GROSSE</c:v>
                </c:pt>
                <c:pt idx="5">
                  <c:v>SUPERFLY TRIP</c:v>
                </c:pt>
                <c:pt idx="6">
                  <c:v>LICENSE WEEKEND</c:v>
                </c:pt>
                <c:pt idx="7">
                  <c:v>DWARFS ALTER</c:v>
                </c:pt>
                <c:pt idx="8">
                  <c:v>JUNGLE CLOSER</c:v>
                </c:pt>
                <c:pt idx="9">
                  <c:v>HAPPINESS UNITED</c:v>
                </c:pt>
              </c:strCache>
            </c:strRef>
          </c:cat>
          <c:val>
            <c:numRef>
              <c:f>'q8 - Which films are sitting in'!$B$2:$B$11</c:f>
              <c:numCache>
                <c:formatCode>General</c:formatCode>
                <c:ptCount val="10"/>
                <c:pt idx="0">
                  <c:v>7001</c:v>
                </c:pt>
                <c:pt idx="1">
                  <c:v>7001</c:v>
                </c:pt>
                <c:pt idx="2">
                  <c:v>7001</c:v>
                </c:pt>
                <c:pt idx="3">
                  <c:v>7001</c:v>
                </c:pt>
                <c:pt idx="4">
                  <c:v>7002</c:v>
                </c:pt>
                <c:pt idx="5">
                  <c:v>7002</c:v>
                </c:pt>
                <c:pt idx="6">
                  <c:v>7002</c:v>
                </c:pt>
                <c:pt idx="7">
                  <c:v>7002</c:v>
                </c:pt>
                <c:pt idx="8">
                  <c:v>7002</c:v>
                </c:pt>
                <c:pt idx="9">
                  <c:v>7004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DB-44D3-AC58-7AC12A463AB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990056592"/>
        <c:axId val="990057072"/>
      </c:barChart>
      <c:catAx>
        <c:axId val="990056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057072"/>
        <c:crosses val="autoZero"/>
        <c:auto val="1"/>
        <c:lblAlgn val="ctr"/>
        <c:lblOffset val="100"/>
        <c:noMultiLvlLbl val="0"/>
      </c:catAx>
      <c:valAx>
        <c:axId val="990057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056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defRPr sz="900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00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8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21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SQL Practice Questions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6816261A-B278-5C28-E1BA-A87533D92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6821" y="719344"/>
            <a:ext cx="5419311" cy="54193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1010B-F7AF-2F7B-6F16-75B94477D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BF36-FE21-44D9-095A-AA14FF0E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408" y="0"/>
            <a:ext cx="7178040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1200" b="1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9-What is the average time a film spends in inventory before being rented</a:t>
            </a:r>
            <a:endParaRPr lang="en-US" sz="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58EC700-DB6D-46CA-0BEE-F07F7B92BDAF}"/>
              </a:ext>
            </a:extLst>
          </p:cNvPr>
          <p:cNvGraphicFramePr>
            <a:graphicFrameLocks/>
          </p:cNvGraphicFramePr>
          <p:nvPr/>
        </p:nvGraphicFramePr>
        <p:xfrm>
          <a:off x="0" y="548640"/>
          <a:ext cx="9144000" cy="3895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439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3F681-FF3F-6473-2955-3F36FF966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83CF-09F8-BE87-DD72-E495A291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408" y="0"/>
            <a:ext cx="7178040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1200" b="1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10-Which film categories generate the most revenue, and how can we prioritize investment in these genres</a:t>
            </a:r>
            <a:endParaRPr lang="en-US" sz="3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344F9CE-BA15-3FC3-DD3B-7526944C9E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605310"/>
              </p:ext>
            </p:extLst>
          </p:nvPr>
        </p:nvGraphicFramePr>
        <p:xfrm>
          <a:off x="0" y="640080"/>
          <a:ext cx="9144000" cy="3785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898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0FA5D-8A0C-EF72-A735-FE1FB91E4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6519-190B-10C8-95B2-73977851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408" y="0"/>
            <a:ext cx="7178040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1000" b="1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11-Which film categories are most commonly rented together, and how can we use this information to create bundled promotions</a:t>
            </a:r>
            <a:endParaRPr lang="en-US" sz="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2B8D9C6-4021-748B-60B7-02DA09A66E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701987"/>
              </p:ext>
            </p:extLst>
          </p:nvPr>
        </p:nvGraphicFramePr>
        <p:xfrm>
          <a:off x="1" y="411480"/>
          <a:ext cx="9144000" cy="3438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769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5489E-8593-AF3A-5EC4-965A336BE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CDC9-F139-9FA3-678F-1E621417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408" y="0"/>
            <a:ext cx="7178040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1200" b="1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12-What is the total revenue from rentals by month</a:t>
            </a:r>
            <a:endParaRPr lang="en-US" sz="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321DAF0-A892-61BC-7995-B30BACADAE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4684448"/>
              </p:ext>
            </p:extLst>
          </p:nvPr>
        </p:nvGraphicFramePr>
        <p:xfrm>
          <a:off x="0" y="585216"/>
          <a:ext cx="9144000" cy="3685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4753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D00D6-E62E-927A-2661-78CD42371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3073-3946-2B04-68B7-AC4CB892C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408" y="0"/>
            <a:ext cx="7178040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1200" b="1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13-Which films have generated the most revenue</a:t>
            </a:r>
            <a:endParaRPr lang="en-US" sz="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1A399D9-F309-E639-0D96-CC616CAB77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696675"/>
              </p:ext>
            </p:extLst>
          </p:nvPr>
        </p:nvGraphicFramePr>
        <p:xfrm>
          <a:off x="0" y="548640"/>
          <a:ext cx="9144000" cy="3611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0369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060B2-21F6-CB05-6679-8E341AC53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8E94-5E91-729A-F54A-D813D9293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408" y="0"/>
            <a:ext cx="7178040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1200" b="1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14-Which customers are generating the most revenue, and how can we increase their engagement</a:t>
            </a:r>
            <a:endParaRPr lang="en-US" sz="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13893E7-F137-419F-B988-E58FB55EE3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039823"/>
              </p:ext>
            </p:extLst>
          </p:nvPr>
        </p:nvGraphicFramePr>
        <p:xfrm>
          <a:off x="0" y="685800"/>
          <a:ext cx="9144000" cy="4361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6546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6F393-E689-51C4-276D-4E7877724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E883-BC6B-ED95-47EC-FC034602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408" y="0"/>
            <a:ext cx="7178040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1100" b="1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15-Which staff members generate the most revenue, and how can we use this to reward high performers</a:t>
            </a:r>
            <a:endParaRPr lang="en-US" sz="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E55D5FF-5CAA-70BF-A334-0A214E7EBA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069816"/>
              </p:ext>
            </p:extLst>
          </p:nvPr>
        </p:nvGraphicFramePr>
        <p:xfrm>
          <a:off x="0" y="548640"/>
          <a:ext cx="9144000" cy="3922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5229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B427C-FD61-6DB3-8AD5-069E913A0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60D0-7D80-92F2-6E6B-C6450F99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408" y="0"/>
            <a:ext cx="7178040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1200" b="1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17-Which stores have the lowest rental volume, and how can we increase engagement</a:t>
            </a:r>
            <a:endParaRPr lang="en-US" sz="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3A6C9BB-71A7-72DA-9D34-26D7D8989C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875081"/>
              </p:ext>
            </p:extLst>
          </p:nvPr>
        </p:nvGraphicFramePr>
        <p:xfrm>
          <a:off x="0" y="548640"/>
          <a:ext cx="9144000" cy="3922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0442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28BA8-E095-F2C1-7908-F2162BAC6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B627-4B6D-96AC-0944-1996480F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408" y="0"/>
            <a:ext cx="7178040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1200" b="1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18-Which store is generating the most revenue, and what drives its success</a:t>
            </a:r>
            <a:endParaRPr lang="en-US" sz="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9F38857-89D7-BD37-B36C-2D4631AF3D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154589"/>
              </p:ext>
            </p:extLst>
          </p:nvPr>
        </p:nvGraphicFramePr>
        <p:xfrm>
          <a:off x="0" y="649224"/>
          <a:ext cx="91440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6135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F84D9-A2CB-A4D7-6F7A-EC9F44EEA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C242-5035-B42D-5BAB-61550C07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408" y="0"/>
            <a:ext cx="7178040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1050" b="1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19-Which stores have the lowest sales, and how can we boost their performance</a:t>
            </a:r>
            <a:endParaRPr lang="en-US" sz="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136F04-B002-A262-1108-F492761F7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69841"/>
              </p:ext>
            </p:extLst>
          </p:nvPr>
        </p:nvGraphicFramePr>
        <p:xfrm>
          <a:off x="1481328" y="1404968"/>
          <a:ext cx="4782312" cy="1028940"/>
        </p:xfrm>
        <a:graphic>
          <a:graphicData uri="http://schemas.openxmlformats.org/drawingml/2006/table">
            <a:tbl>
              <a:tblPr/>
              <a:tblGrid>
                <a:gridCol w="1923227">
                  <a:extLst>
                    <a:ext uri="{9D8B030D-6E8A-4147-A177-3AD203B41FA5}">
                      <a16:colId xmlns:a16="http://schemas.microsoft.com/office/drawing/2014/main" val="217194845"/>
                    </a:ext>
                  </a:extLst>
                </a:gridCol>
                <a:gridCol w="2859085">
                  <a:extLst>
                    <a:ext uri="{9D8B030D-6E8A-4147-A177-3AD203B41FA5}">
                      <a16:colId xmlns:a16="http://schemas.microsoft.com/office/drawing/2014/main" val="1358158317"/>
                    </a:ext>
                  </a:extLst>
                </a:gridCol>
              </a:tblGrid>
              <a:tr h="3049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store_id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total_revenue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276354"/>
                  </a:ext>
                </a:extLst>
              </a:tr>
              <a:tr h="723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33679.79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69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07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531"/>
            <a:ext cx="9144000" cy="63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1200" b="1" kern="1200" dirty="0">
                <a:effectLst/>
                <a:latin typeface="+mj-lt"/>
                <a:ea typeface="+mj-ea"/>
                <a:cs typeface="+mj-cs"/>
              </a:rPr>
              <a:t>1-How many customers are there in each country?</a:t>
            </a:r>
            <a:endParaRPr lang="en-US" sz="1200" kern="1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144B113-D33C-AC75-B21D-8B46CA6BF5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2543352"/>
              </p:ext>
            </p:extLst>
          </p:nvPr>
        </p:nvGraphicFramePr>
        <p:xfrm>
          <a:off x="0" y="660243"/>
          <a:ext cx="9144000" cy="439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3CD0F-50BA-1B98-C22B-381465CF9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6B39-4357-FAE4-9AD4-2B7C90A2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408" y="0"/>
            <a:ext cx="7178040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1100" b="1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20-Which actors appear in the most films, and how can this data help improve content strategies</a:t>
            </a:r>
            <a:endParaRPr lang="en-US" sz="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A185787-3246-0F31-30D7-2E4735FFA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2059529"/>
              </p:ext>
            </p:extLst>
          </p:nvPr>
        </p:nvGraphicFramePr>
        <p:xfrm>
          <a:off x="0" y="548640"/>
          <a:ext cx="9144000" cy="3483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1557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48597-8DEA-D424-EB8F-2AD22587B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EBA7-9E37-52A2-B75C-44A9523D8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408" y="0"/>
            <a:ext cx="7178040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1100" b="1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21-Which actors are linked to the most popular films, and can we use them to promote underperforming films</a:t>
            </a:r>
            <a:endParaRPr lang="en-US" sz="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695F991-C51C-1FAD-54FE-5FEFCD7385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0563985"/>
              </p:ext>
            </p:extLst>
          </p:nvPr>
        </p:nvGraphicFramePr>
        <p:xfrm>
          <a:off x="0" y="548640"/>
          <a:ext cx="9144000" cy="3593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730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AAA590-0D65-63AE-4691-099B039B9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9ABB429-0618-26C3-F7E6-30AE3266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91677-24E3-3B59-4C96-30711796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2528"/>
            <a:ext cx="8825592" cy="649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1800" b="1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2-What are the total sales per country per city</a:t>
            </a:r>
            <a:endParaRPr lang="en-US" sz="2800" kern="1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3BB366E-2C8F-9478-5647-27BE4FCD7B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327591"/>
              </p:ext>
            </p:extLst>
          </p:nvPr>
        </p:nvGraphicFramePr>
        <p:xfrm>
          <a:off x="2" y="651752"/>
          <a:ext cx="9143998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976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02B37C-67C9-B969-FCAA-8BC46ACC5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FF4557E-87AA-6A27-A648-3232F85F8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82B23-A1D6-A89B-70D6-F37B749F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200"/>
            <a:ext cx="9143999" cy="649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1400" b="1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3-Which customers rent the most films, and how can we use this information to improve customer loyalty</a:t>
            </a:r>
            <a:endParaRPr lang="en-US" sz="2000" kern="1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7C27A9B-0F1B-BBA6-5E8D-C2A62B017F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938694"/>
              </p:ext>
            </p:extLst>
          </p:nvPr>
        </p:nvGraphicFramePr>
        <p:xfrm>
          <a:off x="1" y="663424"/>
          <a:ext cx="9143999" cy="3989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781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0F543-D567-4A73-F5C2-DDD9BBD06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B347-D936-AA87-1351-0DDAFEBA2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2531"/>
            <a:ext cx="9143998" cy="626310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1400" b="1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4-What are the peak rental hours, and how can we adjust staffing or promotion schedules to match demand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8FF663B-82F0-6C9F-213B-EFEF75B583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5361884"/>
              </p:ext>
            </p:extLst>
          </p:nvPr>
        </p:nvGraphicFramePr>
        <p:xfrm>
          <a:off x="0" y="638841"/>
          <a:ext cx="9143999" cy="4417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833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A1C2A-3C15-60CA-8EEF-22172BB37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43D5-D4B7-AAEF-F8DE-BF0C7F85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0" y="0"/>
            <a:ext cx="5120639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1800" b="1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5-Which are the top 10 most rented films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5910537-1D89-EBB5-AF20-E73F680FD5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018306"/>
              </p:ext>
            </p:extLst>
          </p:nvPr>
        </p:nvGraphicFramePr>
        <p:xfrm>
          <a:off x="0" y="548640"/>
          <a:ext cx="9144000" cy="405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67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310A1-8DAC-C18E-5CEB-A08DF4D0D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23FF-88BD-27BF-929D-8C443750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408" y="0"/>
            <a:ext cx="7178040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1200" b="1" dirty="0">
                <a:latin typeface="Aptos Display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6-</a:t>
            </a:r>
            <a:r>
              <a:rPr lang="en-US" sz="1200" b="1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Which film categories are the least rented by customers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2B0DAD9-4C64-20AB-A57F-934840F4D4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207069"/>
              </p:ext>
            </p:extLst>
          </p:nvPr>
        </p:nvGraphicFramePr>
        <p:xfrm>
          <a:off x="0" y="548640"/>
          <a:ext cx="9144000" cy="4517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250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932EA-250A-3C30-2E15-11E7BD135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2EAD-F40B-F5BF-437C-0213845D1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408" y="0"/>
            <a:ext cx="7178040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1100" b="1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7-identify the lowest rented film categories</a:t>
            </a:r>
            <a:endParaRPr lang="en-US" sz="1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6A326FC-76A9-FAC1-0022-B394B94721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636234"/>
              </p:ext>
            </p:extLst>
          </p:nvPr>
        </p:nvGraphicFramePr>
        <p:xfrm>
          <a:off x="0" y="548640"/>
          <a:ext cx="9144000" cy="4215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217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68237-3FE1-20A3-CCFE-5EA193B9B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0B3B-4635-232B-8A91-24DE860B7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408" y="0"/>
            <a:ext cx="7178040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1200" b="1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8-Which films are sitting in inventory the longest without being rented, and how can we move this stock</a:t>
            </a:r>
            <a:endParaRPr lang="en-US" sz="9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AF88677-5948-0668-3718-5F896CD955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8046987"/>
              </p:ext>
            </p:extLst>
          </p:nvPr>
        </p:nvGraphicFramePr>
        <p:xfrm>
          <a:off x="0" y="548640"/>
          <a:ext cx="9144000" cy="3895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452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319</Words>
  <Application>Microsoft Office PowerPoint</Application>
  <PresentationFormat>On-screen Show (4:3)</PresentationFormat>
  <Paragraphs>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 Display</vt:lpstr>
      <vt:lpstr>Aptos Narrow</vt:lpstr>
      <vt:lpstr>Arial</vt:lpstr>
      <vt:lpstr>Calibri</vt:lpstr>
      <vt:lpstr>Office Theme</vt:lpstr>
      <vt:lpstr>21 SQL Practice Questions</vt:lpstr>
      <vt:lpstr>1-How many customers are there in each country?</vt:lpstr>
      <vt:lpstr>2-What are the total sales per country per city</vt:lpstr>
      <vt:lpstr>3-Which customers rent the most films, and how can we use this information to improve customer loyalty</vt:lpstr>
      <vt:lpstr>4-What are the peak rental hours, and how can we adjust staffing or promotion schedules to match demand</vt:lpstr>
      <vt:lpstr>5-Which are the top 10 most rented films</vt:lpstr>
      <vt:lpstr>6-Which film categories are the least rented by customers</vt:lpstr>
      <vt:lpstr>7-identify the lowest rented film categories</vt:lpstr>
      <vt:lpstr>8-Which films are sitting in inventory the longest without being rented, and how can we move this stock</vt:lpstr>
      <vt:lpstr>9-What is the average time a film spends in inventory before being rented</vt:lpstr>
      <vt:lpstr>10-Which film categories generate the most revenue, and how can we prioritize investment in these genres</vt:lpstr>
      <vt:lpstr>11-Which film categories are most commonly rented together, and how can we use this information to create bundled promotions</vt:lpstr>
      <vt:lpstr>12-What is the total revenue from rentals by month</vt:lpstr>
      <vt:lpstr>13-Which films have generated the most revenue</vt:lpstr>
      <vt:lpstr>14-Which customers are generating the most revenue, and how can we increase their engagement</vt:lpstr>
      <vt:lpstr>15-Which staff members generate the most revenue, and how can we use this to reward high performers</vt:lpstr>
      <vt:lpstr>17-Which stores have the lowest rental volume, and how can we increase engagement</vt:lpstr>
      <vt:lpstr>18-Which store is generating the most revenue, and what drives its success</vt:lpstr>
      <vt:lpstr>19-Which stores have the lowest sales, and how can we boost their performance</vt:lpstr>
      <vt:lpstr>20-Which actors appear in the most films, and how can this data help improve content strategies</vt:lpstr>
      <vt:lpstr>21-Which actors are linked to the most popular films, and can we use them to promote underperforming films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Hussein Yousry</dc:creator>
  <cp:keywords/>
  <dc:description>generated using python-pptx</dc:description>
  <cp:lastModifiedBy>Hussein Yousry</cp:lastModifiedBy>
  <cp:revision>9</cp:revision>
  <dcterms:created xsi:type="dcterms:W3CDTF">2013-01-27T09:14:16Z</dcterms:created>
  <dcterms:modified xsi:type="dcterms:W3CDTF">2024-10-25T20:29:13Z</dcterms:modified>
  <cp:category/>
</cp:coreProperties>
</file>