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75" r:id="rId10"/>
    <p:sldId id="274" r:id="rId11"/>
    <p:sldId id="263" r:id="rId12"/>
    <p:sldId id="264" r:id="rId13"/>
    <p:sldId id="270" r:id="rId14"/>
    <p:sldId id="272" r:id="rId15"/>
    <p:sldId id="271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354" y="-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566-D166-4F38-B7AB-1206646776A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3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566-D166-4F38-B7AB-1206646776A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566-D166-4F38-B7AB-1206646776A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566-D166-4F38-B7AB-1206646776A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1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566-D166-4F38-B7AB-1206646776A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1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566-D166-4F38-B7AB-1206646776A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1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566-D166-4F38-B7AB-1206646776A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5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566-D166-4F38-B7AB-1206646776A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566-D166-4F38-B7AB-1206646776A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566-D166-4F38-B7AB-1206646776A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B566-D166-4F38-B7AB-1206646776A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8B566-D166-4F38-B7AB-1206646776A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52EA-3784-4E48-9191-89BAFCBB3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9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CSTD02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/>
              <a:t>Links : External , Internal , Self : Named Anchor , </a:t>
            </a:r>
            <a:r>
              <a:rPr lang="en-US" dirty="0" err="1"/>
              <a:t>MailTo</a:t>
            </a:r>
            <a:r>
              <a:rPr lang="en-US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Tables : Nested Tables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Forms : </a:t>
            </a:r>
          </a:p>
        </p:txBody>
      </p:sp>
    </p:spTree>
    <p:extLst>
      <p:ext uri="{BB962C8B-B14F-4D97-AF65-F5344CB8AC3E}">
        <p14:creationId xmlns:p14="http://schemas.microsoft.com/office/powerpoint/2010/main" val="83295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368B99-241E-456F-BCCD-7767E5D23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179871"/>
              </p:ext>
            </p:extLst>
          </p:nvPr>
        </p:nvGraphicFramePr>
        <p:xfrm>
          <a:off x="891325" y="830480"/>
          <a:ext cx="10747360" cy="51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3680">
                  <a:extLst>
                    <a:ext uri="{9D8B030D-6E8A-4147-A177-3AD203B41FA5}">
                      <a16:colId xmlns:a16="http://schemas.microsoft.com/office/drawing/2014/main" val="3344485062"/>
                    </a:ext>
                  </a:extLst>
                </a:gridCol>
                <a:gridCol w="5373680">
                  <a:extLst>
                    <a:ext uri="{9D8B030D-6E8A-4147-A177-3AD203B41FA5}">
                      <a16:colId xmlns:a16="http://schemas.microsoft.com/office/drawing/2014/main" val="975778092"/>
                    </a:ext>
                  </a:extLst>
                </a:gridCol>
              </a:tblGrid>
              <a:tr h="5197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49322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7946B36-8B5B-449A-8FCA-66873539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40" y="1347497"/>
            <a:ext cx="5125165" cy="4163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81DF61-2102-4A77-B43F-67E59AD8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005" y="1347497"/>
            <a:ext cx="5125165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:table , </a:t>
            </a:r>
            <a:r>
              <a:rPr lang="en-US" dirty="0" err="1"/>
              <a:t>tr</a:t>
            </a:r>
            <a:r>
              <a:rPr lang="en-US" dirty="0"/>
              <a:t> , td , </a:t>
            </a:r>
            <a:r>
              <a:rPr lang="en-US" dirty="0" err="1"/>
              <a:t>th</a:t>
            </a:r>
            <a:r>
              <a:rPr lang="en-US" dirty="0"/>
              <a:t> , caption , </a:t>
            </a:r>
            <a:r>
              <a:rPr lang="en-US" dirty="0" err="1"/>
              <a:t>thead</a:t>
            </a:r>
            <a:r>
              <a:rPr lang="en-US" dirty="0"/>
              <a:t> , </a:t>
            </a:r>
            <a:r>
              <a:rPr lang="en-US" dirty="0" err="1"/>
              <a:t>tbody</a:t>
            </a:r>
            <a:r>
              <a:rPr lang="en-US" dirty="0"/>
              <a:t> , </a:t>
            </a:r>
            <a:r>
              <a:rPr lang="en-US" dirty="0" err="1"/>
              <a:t>tfoot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06" y="1872922"/>
            <a:ext cx="4900448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&lt;table</a:t>
            </a:r>
          </a:p>
          <a:p>
            <a:pPr marL="0" indent="0">
              <a:buNone/>
            </a:pPr>
            <a:r>
              <a:rPr lang="en-US" dirty="0"/>
              <a:t>	width</a:t>
            </a:r>
          </a:p>
          <a:p>
            <a:pPr marL="0" indent="0">
              <a:buNone/>
            </a:pPr>
            <a:r>
              <a:rPr lang="en-US" dirty="0"/>
              <a:t>	height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boder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bordercolor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align=“</a:t>
            </a:r>
            <a:r>
              <a:rPr lang="en-US" dirty="0" err="1"/>
              <a:t>left|center|right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bgcolor</a:t>
            </a:r>
            <a:r>
              <a:rPr lang="en-US" dirty="0"/>
              <a:t>=“color”</a:t>
            </a:r>
          </a:p>
          <a:p>
            <a:pPr marL="0" indent="0">
              <a:buNone/>
            </a:pPr>
            <a:r>
              <a:rPr lang="en-US" dirty="0"/>
              <a:t>	background=“”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cellspacing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cellpadding</a:t>
            </a:r>
            <a:r>
              <a:rPr lang="en-US" dirty="0"/>
              <a:t>=&gt;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57192" y="1872922"/>
            <a:ext cx="5378670" cy="4351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, td , </a:t>
            </a:r>
            <a:r>
              <a:rPr lang="en-US" dirty="0" err="1"/>
              <a:t>th</a:t>
            </a:r>
            <a:r>
              <a:rPr lang="en-US" dirty="0"/>
              <a:t>		align=“</a:t>
            </a:r>
            <a:r>
              <a:rPr lang="en-US" dirty="0" err="1"/>
              <a:t>left|center|right</a:t>
            </a:r>
            <a:r>
              <a:rPr lang="en-US" dirty="0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valing</a:t>
            </a:r>
            <a:r>
              <a:rPr lang="en-US" dirty="0"/>
              <a:t>=“</a:t>
            </a:r>
            <a:r>
              <a:rPr lang="en-US" dirty="0" err="1"/>
              <a:t>top|middle|bottom</a:t>
            </a:r>
            <a:r>
              <a:rPr lang="en-US" dirty="0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bgcolor</a:t>
            </a:r>
            <a:r>
              <a:rPr lang="en-US" dirty="0"/>
              <a:t>=“color”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background=“”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&gt;</a:t>
            </a:r>
          </a:p>
        </p:txBody>
      </p:sp>
    </p:spTree>
    <p:extLst>
      <p:ext uri="{BB962C8B-B14F-4D97-AF65-F5344CB8AC3E}">
        <p14:creationId xmlns:p14="http://schemas.microsoft.com/office/powerpoint/2010/main" val="248416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err="1"/>
              <a:t>createdtable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63724"/>
              </p:ext>
            </p:extLst>
          </p:nvPr>
        </p:nvGraphicFramePr>
        <p:xfrm>
          <a:off x="5628290" y="2091266"/>
          <a:ext cx="68492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4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4952" y="3531477"/>
            <a:ext cx="50292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&lt;table&gt;</a:t>
            </a:r>
          </a:p>
          <a:p>
            <a:r>
              <a:rPr lang="en-US" dirty="0"/>
              <a:t>	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		&lt;td&gt;ID&lt;/td&gt;</a:t>
            </a:r>
          </a:p>
          <a:p>
            <a:r>
              <a:rPr lang="en-US" dirty="0"/>
              <a:t>		&lt;td&gt;Name&lt;/td&gt;</a:t>
            </a:r>
          </a:p>
          <a:p>
            <a:r>
              <a:rPr lang="en-US" dirty="0"/>
              <a:t>	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		&lt;td&gt;100&lt;/td&gt;</a:t>
            </a:r>
          </a:p>
          <a:p>
            <a:r>
              <a:rPr lang="en-US" dirty="0"/>
              <a:t>		&lt;td&gt;Ahmed&lt;/td&gt;</a:t>
            </a:r>
          </a:p>
          <a:p>
            <a:r>
              <a:rPr lang="en-US" dirty="0"/>
              <a:t>	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41834" y="2554014"/>
            <a:ext cx="1797269" cy="78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43655" y="2216944"/>
            <a:ext cx="23490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expected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43599" y="4561499"/>
            <a:ext cx="1797269" cy="78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5420" y="4224429"/>
            <a:ext cx="23490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Actual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1586" y="4083269"/>
            <a:ext cx="181303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ID Name</a:t>
            </a:r>
          </a:p>
          <a:p>
            <a:r>
              <a:rPr lang="en-US" dirty="0"/>
              <a:t>100 Ahmed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99434" y="5123793"/>
            <a:ext cx="3783725" cy="147732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Default Style For Table:</a:t>
            </a:r>
          </a:p>
          <a:p>
            <a:r>
              <a:rPr lang="en-US" dirty="0"/>
              <a:t>1- Borderless : </a:t>
            </a:r>
          </a:p>
          <a:p>
            <a:r>
              <a:rPr lang="en-US" dirty="0"/>
              <a:t>2- width : according data </a:t>
            </a:r>
          </a:p>
          <a:p>
            <a:r>
              <a:rPr lang="en-US" dirty="0"/>
              <a:t>Height: default : height of data</a:t>
            </a:r>
          </a:p>
          <a:p>
            <a:r>
              <a:rPr lang="en-US" dirty="0"/>
              <a:t>3- aligned by default inside page : left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AA0D36-04A4-43D5-884E-64473519CC18}"/>
              </a:ext>
            </a:extLst>
          </p:cNvPr>
          <p:cNvCxnSpPr/>
          <p:nvPr/>
        </p:nvCxnSpPr>
        <p:spPr>
          <a:xfrm flipH="1">
            <a:off x="7961586" y="256879"/>
            <a:ext cx="1155520" cy="176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58AE84-2DDB-4B32-A2DA-B6BEA1103732}"/>
              </a:ext>
            </a:extLst>
          </p:cNvPr>
          <p:cNvSpPr txBox="1"/>
          <p:nvPr/>
        </p:nvSpPr>
        <p:spPr>
          <a:xfrm>
            <a:off x="9520518" y="161365"/>
            <a:ext cx="1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C2D54C-B47D-4799-916F-AEB36DF00CBF}"/>
              </a:ext>
            </a:extLst>
          </p:cNvPr>
          <p:cNvCxnSpPr/>
          <p:nvPr/>
        </p:nvCxnSpPr>
        <p:spPr>
          <a:xfrm>
            <a:off x="4894729" y="2017059"/>
            <a:ext cx="544374" cy="19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3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0D35-6710-4C30-8C0F-3293D0C3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3758-0571-418E-AA45-309682BA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Table </a:t>
            </a:r>
          </a:p>
          <a:p>
            <a:pPr marL="0" indent="0">
              <a:buNone/>
            </a:pPr>
            <a:r>
              <a:rPr lang="en-US" dirty="0"/>
              <a:t>	=&gt; </a:t>
            </a:r>
            <a:r>
              <a:rPr lang="en-US" dirty="0" err="1"/>
              <a:t>thead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&lt;Tr&gt;</a:t>
            </a:r>
          </a:p>
          <a:p>
            <a:pPr marL="0" indent="0">
              <a:buNone/>
            </a:pPr>
            <a:r>
              <a:rPr lang="en-US" dirty="0"/>
              <a:t>		&lt;/tr&gt;</a:t>
            </a:r>
          </a:p>
          <a:p>
            <a:pPr marL="0" indent="0">
              <a:buNone/>
            </a:pPr>
            <a:r>
              <a:rPr lang="en-US" dirty="0"/>
              <a:t>	=&gt; </a:t>
            </a:r>
            <a:r>
              <a:rPr lang="en-US" dirty="0" err="1"/>
              <a:t>tbody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=&gt;</a:t>
            </a:r>
            <a:r>
              <a:rPr lang="en-US" dirty="0" err="1"/>
              <a:t>tfoot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47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89170E-A6A1-4E80-AC9C-65D26D713618}"/>
              </a:ext>
            </a:extLst>
          </p:cNvPr>
          <p:cNvSpPr/>
          <p:nvPr/>
        </p:nvSpPr>
        <p:spPr>
          <a:xfrm>
            <a:off x="1210235" y="349624"/>
            <a:ext cx="9614647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2C3FBA-90ED-41F9-AE50-DFE11F73657A}"/>
              </a:ext>
            </a:extLst>
          </p:cNvPr>
          <p:cNvSpPr/>
          <p:nvPr/>
        </p:nvSpPr>
        <p:spPr>
          <a:xfrm>
            <a:off x="1210234" y="1223683"/>
            <a:ext cx="9614647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87C424-434F-4E39-B792-F5F50B84E31F}"/>
              </a:ext>
            </a:extLst>
          </p:cNvPr>
          <p:cNvSpPr/>
          <p:nvPr/>
        </p:nvSpPr>
        <p:spPr>
          <a:xfrm>
            <a:off x="1210234" y="2097742"/>
            <a:ext cx="7651378" cy="4132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B87746-3CC0-48CD-A23F-31D76793981A}"/>
              </a:ext>
            </a:extLst>
          </p:cNvPr>
          <p:cNvSpPr/>
          <p:nvPr/>
        </p:nvSpPr>
        <p:spPr>
          <a:xfrm>
            <a:off x="9022976" y="2097742"/>
            <a:ext cx="1801905" cy="199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73688B-C461-409F-A826-E29134DA9621}"/>
              </a:ext>
            </a:extLst>
          </p:cNvPr>
          <p:cNvSpPr/>
          <p:nvPr/>
        </p:nvSpPr>
        <p:spPr>
          <a:xfrm>
            <a:off x="9022976" y="4240307"/>
            <a:ext cx="1801905" cy="199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4AE155-4C30-42B8-A8C2-4BDC85B571E9}"/>
              </a:ext>
            </a:extLst>
          </p:cNvPr>
          <p:cNvSpPr/>
          <p:nvPr/>
        </p:nvSpPr>
        <p:spPr>
          <a:xfrm>
            <a:off x="1210234" y="6351495"/>
            <a:ext cx="9614647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71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5854F-C040-4B17-A40A-64EA15D9D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083646"/>
              </p:ext>
            </p:extLst>
          </p:nvPr>
        </p:nvGraphicFramePr>
        <p:xfrm>
          <a:off x="1769036" y="460447"/>
          <a:ext cx="8128000" cy="579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653455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8495095"/>
                    </a:ext>
                  </a:extLst>
                </a:gridCol>
              </a:tblGrid>
              <a:tr h="579243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631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C4F070-409D-4088-A48A-A030DE143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390" y="460447"/>
            <a:ext cx="3353268" cy="5668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F14492-FB3B-4CD2-837D-44C578FC2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108" y="460447"/>
            <a:ext cx="3353268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3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For Cells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30" y="1690688"/>
            <a:ext cx="8110380" cy="42409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44110" y="3499945"/>
            <a:ext cx="1450428" cy="138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697" y="1690688"/>
            <a:ext cx="31531" cy="412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-648190" y="4067503"/>
            <a:ext cx="2405220" cy="12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67959" y="3484180"/>
            <a:ext cx="2585544" cy="58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73710" y="2144110"/>
            <a:ext cx="2806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Colspan</a:t>
            </a:r>
            <a:r>
              <a:rPr lang="en-US" dirty="0"/>
              <a:t> = “number”</a:t>
            </a:r>
          </a:p>
          <a:p>
            <a:r>
              <a:rPr lang="en-US" dirty="0" err="1"/>
              <a:t>Rowspan</a:t>
            </a:r>
            <a:r>
              <a:rPr lang="en-US" dirty="0"/>
              <a:t>=“number”</a:t>
            </a:r>
          </a:p>
          <a:p>
            <a:r>
              <a:rPr lang="en-US" dirty="0"/>
              <a:t>Used only with td or </a:t>
            </a:r>
            <a:r>
              <a:rPr lang="en-US" dirty="0" err="1"/>
              <a:t>th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Never use it  with table or </a:t>
            </a:r>
            <a:r>
              <a:rPr lang="en-US" dirty="0" err="1"/>
              <a:t>tr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2490952" y="6101255"/>
            <a:ext cx="3484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Nested tables : </a:t>
            </a:r>
          </a:p>
          <a:p>
            <a:r>
              <a:rPr lang="en-US" dirty="0"/>
              <a:t>Create table  within td or </a:t>
            </a:r>
            <a:r>
              <a:rPr lang="en-US" dirty="0" err="1"/>
              <a:t>th</a:t>
            </a:r>
            <a:r>
              <a:rPr lang="en-US" dirty="0"/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86455" y="5817476"/>
            <a:ext cx="7725104" cy="630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7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696" y="881847"/>
            <a:ext cx="3658111" cy="5220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68" y="881847"/>
            <a:ext cx="3658111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7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:  Collect Data From User in Organized Way : Send Data To Specific URL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dirty="0"/>
              <a:t>Use tag form : </a:t>
            </a:r>
          </a:p>
          <a:p>
            <a:pPr marL="0" indent="0">
              <a:buNone/>
            </a:pPr>
            <a:r>
              <a:rPr lang="en-US" dirty="0"/>
              <a:t>&lt;form method=“</a:t>
            </a:r>
            <a:r>
              <a:rPr lang="en-US" dirty="0" err="1"/>
              <a:t>get|post</a:t>
            </a:r>
            <a:r>
              <a:rPr lang="en-US" dirty="0"/>
              <a:t>” action=“URL : Send Data To This URL”&gt;</a:t>
            </a:r>
          </a:p>
          <a:p>
            <a:pPr marL="0" indent="0">
              <a:buNone/>
            </a:pPr>
            <a:r>
              <a:rPr lang="en-US" dirty="0"/>
              <a:t>	&lt;!– Write Controls to Collect Data --&gt;</a:t>
            </a:r>
          </a:p>
          <a:p>
            <a:pPr marL="0" indent="0">
              <a:buNone/>
            </a:pPr>
            <a:r>
              <a:rPr lang="en-US" dirty="0"/>
              <a:t>	&lt;input type=“text” </a:t>
            </a:r>
          </a:p>
          <a:p>
            <a:pPr marL="0" indent="0">
              <a:buNone/>
            </a:pPr>
            <a:r>
              <a:rPr lang="en-US" dirty="0"/>
              <a:t>			=“password”</a:t>
            </a:r>
          </a:p>
          <a:p>
            <a:pPr marL="0" indent="0">
              <a:buNone/>
            </a:pPr>
            <a:r>
              <a:rPr lang="en-US" dirty="0"/>
              <a:t>			=“radio” | checkbox | file | hidden | submit | reset /&gt;</a:t>
            </a:r>
          </a:p>
          <a:p>
            <a:pPr marL="0" indent="0">
              <a:buNone/>
            </a:pPr>
            <a:r>
              <a:rPr lang="en-US" dirty="0"/>
              <a:t>	&lt;Select =&gt;  selection menu | selection list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textarea</a:t>
            </a:r>
            <a:r>
              <a:rPr lang="en-US" dirty="0"/>
              <a:t> : use to insert data in multi line format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30054" y="1487606"/>
            <a:ext cx="5773003" cy="99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08274" y="1247085"/>
            <a:ext cx="3138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data using query string : </a:t>
            </a:r>
          </a:p>
          <a:p>
            <a:r>
              <a:rPr lang="en-US" dirty="0"/>
              <a:t>No protection for data : Address Bar inside browser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Passwords : shown : </a:t>
            </a:r>
          </a:p>
          <a:p>
            <a:pPr marL="285750" indent="-285750">
              <a:buFontTx/>
              <a:buChar char="-"/>
            </a:pPr>
            <a:r>
              <a:rPr lang="en-US" dirty="0"/>
              <a:t>Faster than post </a:t>
            </a:r>
          </a:p>
          <a:p>
            <a:pPr marL="285750" indent="-285750">
              <a:buFontTx/>
              <a:buChar char="-"/>
            </a:pPr>
            <a:r>
              <a:rPr lang="en-US" dirty="0"/>
              <a:t>2048 character </a:t>
            </a:r>
          </a:p>
        </p:txBody>
      </p:sp>
    </p:spTree>
    <p:extLst>
      <p:ext uri="{BB962C8B-B14F-4D97-AF65-F5344CB8AC3E}">
        <p14:creationId xmlns:p14="http://schemas.microsoft.com/office/powerpoint/2010/main" val="231523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: Login Form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5152" y="1690688"/>
            <a:ext cx="4026090" cy="54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nasr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15152" y="2618736"/>
            <a:ext cx="4026090" cy="54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90688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2707842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userPass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899" y="3684896"/>
            <a:ext cx="2292823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4520" y="3684895"/>
            <a:ext cx="2292823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-423081" y="1193362"/>
            <a:ext cx="6519081" cy="3515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06722" y="4299044"/>
            <a:ext cx="5063320" cy="78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19916" y="4572817"/>
            <a:ext cx="439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data from controls : send data to action </a:t>
            </a:r>
            <a:r>
              <a:rPr lang="en-US" dirty="0" err="1"/>
              <a:t>url</a:t>
            </a:r>
            <a:r>
              <a:rPr lang="en-US" dirty="0"/>
              <a:t> using method value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14698" y="504967"/>
            <a:ext cx="64144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&lt;form action=“server.html”&gt;</a:t>
            </a:r>
          </a:p>
          <a:p>
            <a:r>
              <a:rPr lang="en-US" dirty="0"/>
              <a:t>	Username &lt;input type=“text” name=“un”/&gt;&lt;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	</a:t>
            </a:r>
            <a:r>
              <a:rPr lang="en-US" dirty="0" err="1"/>
              <a:t>Usepass</a:t>
            </a:r>
            <a:r>
              <a:rPr lang="en-US" dirty="0"/>
              <a:t> &lt;input type=“password” name=“pass”/&gt;&lt;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	&lt;input type=“submit” value=“Login”/&gt;</a:t>
            </a:r>
          </a:p>
          <a:p>
            <a:r>
              <a:rPr lang="en-US" dirty="0"/>
              <a:t>	&lt;input type=“reset” value=“Cancel”/&gt;</a:t>
            </a:r>
          </a:p>
          <a:p>
            <a:endParaRPr lang="en-US" dirty="0"/>
          </a:p>
          <a:p>
            <a:r>
              <a:rPr lang="en-US" dirty="0"/>
              <a:t>&lt;/form&gt;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83892" y="5841241"/>
            <a:ext cx="21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Server.html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34567" y="2552132"/>
            <a:ext cx="35620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Un=</a:t>
            </a:r>
            <a:r>
              <a:rPr lang="en-US" dirty="0" err="1"/>
              <a:t>nasr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34567" y="3167124"/>
            <a:ext cx="35620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Pass=123</a:t>
            </a:r>
          </a:p>
        </p:txBody>
      </p:sp>
    </p:spTree>
    <p:extLst>
      <p:ext uri="{BB962C8B-B14F-4D97-AF65-F5344CB8AC3E}">
        <p14:creationId xmlns:p14="http://schemas.microsoft.com/office/powerpoint/2010/main" val="248199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FA28-1AEE-4FA9-88B9-E1FCDFF5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map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90968-4D88-4D37-AE30-01D145343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188" y="104852"/>
            <a:ext cx="4563036" cy="66482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9EF49B-D5A7-4BDE-8123-00D365920CB2}"/>
              </a:ext>
            </a:extLst>
          </p:cNvPr>
          <p:cNvSpPr/>
          <p:nvPr/>
        </p:nvSpPr>
        <p:spPr>
          <a:xfrm>
            <a:off x="5472953" y="1690688"/>
            <a:ext cx="1102659" cy="16038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056851-E8B7-44A1-A85E-0F2E7CF1424A}"/>
              </a:ext>
            </a:extLst>
          </p:cNvPr>
          <p:cNvSpPr/>
          <p:nvPr/>
        </p:nvSpPr>
        <p:spPr>
          <a:xfrm>
            <a:off x="5289176" y="5580528"/>
            <a:ext cx="1613647" cy="11726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2F34E245-B71F-4BD8-9CB3-946BFFD9210A}"/>
              </a:ext>
            </a:extLst>
          </p:cNvPr>
          <p:cNvSpPr/>
          <p:nvPr/>
        </p:nvSpPr>
        <p:spPr>
          <a:xfrm>
            <a:off x="7032811" y="4361057"/>
            <a:ext cx="1385047" cy="132556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34084-FA2C-48F4-A740-4D39F55F3442}"/>
              </a:ext>
            </a:extLst>
          </p:cNvPr>
          <p:cNvSpPr/>
          <p:nvPr/>
        </p:nvSpPr>
        <p:spPr>
          <a:xfrm>
            <a:off x="1461246" y="2627079"/>
            <a:ext cx="1102659" cy="16038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C7C43D-6295-49A7-B2F5-4B4177956A31}"/>
              </a:ext>
            </a:extLst>
          </p:cNvPr>
          <p:cNvCxnSpPr/>
          <p:nvPr/>
        </p:nvCxnSpPr>
        <p:spPr>
          <a:xfrm>
            <a:off x="228600" y="1506071"/>
            <a:ext cx="1183341" cy="98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D0603C-A070-47BC-AB5E-7C3205DD36F2}"/>
              </a:ext>
            </a:extLst>
          </p:cNvPr>
          <p:cNvCxnSpPr/>
          <p:nvPr/>
        </p:nvCxnSpPr>
        <p:spPr>
          <a:xfrm flipH="1" flipV="1">
            <a:off x="2563905" y="4230920"/>
            <a:ext cx="1066801" cy="99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F5817A-654F-4460-974A-E02EDB8D7D5B}"/>
              </a:ext>
            </a:extLst>
          </p:cNvPr>
          <p:cNvSpPr txBox="1"/>
          <p:nvPr/>
        </p:nvSpPr>
        <p:spPr>
          <a:xfrm>
            <a:off x="228600" y="2492608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X,y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73FC34-7275-4775-AD1D-1311931F04B2}"/>
              </a:ext>
            </a:extLst>
          </p:cNvPr>
          <p:cNvSpPr txBox="1"/>
          <p:nvPr/>
        </p:nvSpPr>
        <p:spPr>
          <a:xfrm>
            <a:off x="2124636" y="4230920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X,y</a:t>
            </a:r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4E2026-A567-4EFA-9357-D4156DA28A88}"/>
              </a:ext>
            </a:extLst>
          </p:cNvPr>
          <p:cNvSpPr/>
          <p:nvPr/>
        </p:nvSpPr>
        <p:spPr>
          <a:xfrm>
            <a:off x="228600" y="4411305"/>
            <a:ext cx="2151532" cy="202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078E0-BFFD-4D57-A46A-ACB8C8D7DEE8}"/>
              </a:ext>
            </a:extLst>
          </p:cNvPr>
          <p:cNvSpPr txBox="1"/>
          <p:nvPr/>
        </p:nvSpPr>
        <p:spPr>
          <a:xfrm>
            <a:off x="983876" y="5351929"/>
            <a:ext cx="64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X,y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5E618F-1C45-41EB-93F5-9E42EA696C31}"/>
              </a:ext>
            </a:extLst>
          </p:cNvPr>
          <p:cNvCxnSpPr>
            <a:cxnSpLocks/>
            <a:endCxn id="15" idx="0"/>
          </p:cNvCxnSpPr>
          <p:nvPr/>
        </p:nvCxnSpPr>
        <p:spPr>
          <a:xfrm flipH="1" flipV="1">
            <a:off x="1304366" y="4411305"/>
            <a:ext cx="107576" cy="940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585196D-29F0-4645-A210-0F0813BE2871}"/>
              </a:ext>
            </a:extLst>
          </p:cNvPr>
          <p:cNvSpPr/>
          <p:nvPr/>
        </p:nvSpPr>
        <p:spPr>
          <a:xfrm>
            <a:off x="7915836" y="187237"/>
            <a:ext cx="1671917" cy="1503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E96396-4BB4-44FA-8814-0CA1AA0CCE16}"/>
              </a:ext>
            </a:extLst>
          </p:cNvPr>
          <p:cNvSpPr txBox="1"/>
          <p:nvPr/>
        </p:nvSpPr>
        <p:spPr>
          <a:xfrm>
            <a:off x="9811872" y="420968"/>
            <a:ext cx="422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&lt;area shape=“poly” </a:t>
            </a:r>
            <a:r>
              <a:rPr lang="en-US" dirty="0" err="1"/>
              <a:t>coords</a:t>
            </a:r>
            <a:r>
              <a:rPr lang="en-US" dirty="0"/>
              <a:t>=“”  </a:t>
            </a:r>
            <a:r>
              <a:rPr lang="en-US" dirty="0" err="1"/>
              <a:t>href</a:t>
            </a:r>
            <a:r>
              <a:rPr lang="en-US" dirty="0"/>
              <a:t>=“”/&gt;</a:t>
            </a:r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2A5483-9030-4FF5-8B71-20AB969D6AE0}"/>
              </a:ext>
            </a:extLst>
          </p:cNvPr>
          <p:cNvSpPr/>
          <p:nvPr/>
        </p:nvSpPr>
        <p:spPr>
          <a:xfrm>
            <a:off x="8662146" y="91515"/>
            <a:ext cx="203947" cy="2736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16DD45-740D-4F92-B26E-6EB0122C3B51}"/>
              </a:ext>
            </a:extLst>
          </p:cNvPr>
          <p:cNvSpPr/>
          <p:nvPr/>
        </p:nvSpPr>
        <p:spPr>
          <a:xfrm>
            <a:off x="9461128" y="1553883"/>
            <a:ext cx="203947" cy="2736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97E821C-B5AA-44A7-88D7-FAA1C945DE90}"/>
              </a:ext>
            </a:extLst>
          </p:cNvPr>
          <p:cNvSpPr/>
          <p:nvPr/>
        </p:nvSpPr>
        <p:spPr>
          <a:xfrm>
            <a:off x="7826188" y="1518211"/>
            <a:ext cx="203947" cy="2736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740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74799"/>
              </p:ext>
            </p:extLst>
          </p:nvPr>
        </p:nvGraphicFramePr>
        <p:xfrm>
          <a:off x="3725838" y="719666"/>
          <a:ext cx="6434162" cy="858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1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Registeration</a:t>
                      </a:r>
                      <a:r>
                        <a:rPr lang="en-US" dirty="0"/>
                        <a:t> Form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3145">
                <a:tc>
                  <a:txBody>
                    <a:bodyPr/>
                    <a:lstStyle/>
                    <a:p>
                      <a:r>
                        <a:rPr lang="en-US" dirty="0"/>
                        <a:t>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501">
                <a:tc>
                  <a:txBody>
                    <a:bodyPr/>
                    <a:lstStyle/>
                    <a:p>
                      <a:r>
                        <a:rPr lang="en-US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Intersets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57709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22627" y="1201003"/>
            <a:ext cx="4462818" cy="163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22627" y="1571767"/>
            <a:ext cx="4462818" cy="163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22627" y="1924334"/>
            <a:ext cx="272955" cy="2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22626" y="2317845"/>
            <a:ext cx="272955" cy="2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22626" y="2634018"/>
            <a:ext cx="4640240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9539785" y="2634018"/>
            <a:ext cx="423081" cy="232012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0249469" y="2420203"/>
            <a:ext cx="2115403" cy="32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809027" y="1653653"/>
            <a:ext cx="2879677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Selection menu</a:t>
            </a:r>
          </a:p>
          <a:p>
            <a:endParaRPr lang="en-US" dirty="0"/>
          </a:p>
          <a:p>
            <a:r>
              <a:rPr lang="en-US" dirty="0"/>
              <a:t>&lt;select&gt;</a:t>
            </a:r>
          </a:p>
          <a:p>
            <a:r>
              <a:rPr lang="en-US" dirty="0"/>
              <a:t>	&lt;option&gt;&lt;/option&gt;</a:t>
            </a:r>
          </a:p>
          <a:p>
            <a:r>
              <a:rPr lang="en-US" dirty="0"/>
              <a:t>&lt;/select&gt;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22626" y="2988860"/>
            <a:ext cx="47630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9539785" y="3630304"/>
            <a:ext cx="423081" cy="272956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9539784" y="3057099"/>
            <a:ext cx="423081" cy="272956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6" idx="3"/>
          </p:cNvCxnSpPr>
          <p:nvPr/>
        </p:nvCxnSpPr>
        <p:spPr>
          <a:xfrm flipH="1" flipV="1">
            <a:off x="10085696" y="3446060"/>
            <a:ext cx="2395183" cy="65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925033" y="3330055"/>
            <a:ext cx="2879677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Selection List : you can select many  options </a:t>
            </a:r>
          </a:p>
          <a:p>
            <a:endParaRPr lang="en-US" dirty="0"/>
          </a:p>
          <a:p>
            <a:r>
              <a:rPr lang="en-US" dirty="0"/>
              <a:t>&lt;select multiple size=“4”&gt;</a:t>
            </a:r>
          </a:p>
          <a:p>
            <a:r>
              <a:rPr lang="en-US" dirty="0"/>
              <a:t>	&lt;option&gt;&lt;/option&gt;</a:t>
            </a:r>
          </a:p>
          <a:p>
            <a:r>
              <a:rPr lang="en-US" dirty="0"/>
              <a:t>&lt;/select&gt;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22626" y="4031774"/>
            <a:ext cx="4462818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59103" y="4074994"/>
            <a:ext cx="1624084" cy="4480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30889"/>
              </p:ext>
            </p:extLst>
          </p:nvPr>
        </p:nvGraphicFramePr>
        <p:xfrm>
          <a:off x="4006376" y="5196132"/>
          <a:ext cx="59155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3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162567" y="5268035"/>
            <a:ext cx="641445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75964" y="6564573"/>
            <a:ext cx="6086901" cy="14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Area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13242" y="7001301"/>
            <a:ext cx="398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cols=“” rows=“”&gt;&lt;/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75964" y="8270543"/>
            <a:ext cx="928048" cy="354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55390" y="8210262"/>
            <a:ext cx="928048" cy="354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94819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: External </a:t>
            </a:r>
          </a:p>
        </p:txBody>
      </p:sp>
      <p:sp>
        <p:nvSpPr>
          <p:cNvPr id="4" name="Rectangle 3"/>
          <p:cNvSpPr/>
          <p:nvPr/>
        </p:nvSpPr>
        <p:spPr>
          <a:xfrm>
            <a:off x="6583680" y="1397726"/>
            <a:ext cx="4770120" cy="3187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14309" y="1554480"/>
            <a:ext cx="1972491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8968740" y="2471669"/>
            <a:ext cx="1972491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Contact.html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445829" y="705077"/>
            <a:ext cx="979714" cy="77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04857" y="365125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011" y="2210095"/>
            <a:ext cx="5786846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With External Links : </a:t>
            </a:r>
          </a:p>
          <a:p>
            <a:pPr marL="285750" indent="-285750">
              <a:buFontTx/>
              <a:buChar char="-"/>
            </a:pPr>
            <a:r>
              <a:rPr lang="en-US" dirty="0"/>
              <a:t>You Have To Write Full URL : Including  </a:t>
            </a:r>
            <a:r>
              <a:rPr lang="en-US" dirty="0">
                <a:hlinkClick r:id="rId2"/>
              </a:rPr>
              <a:t>http://www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9006" y="5143658"/>
            <a:ext cx="650530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tag : &lt;a </a:t>
            </a:r>
            <a:r>
              <a:rPr lang="en-US" dirty="0" err="1"/>
              <a:t>href</a:t>
            </a:r>
            <a:r>
              <a:rPr lang="en-US" dirty="0"/>
              <a:t>=“URL for Target Resource ” target=“_</a:t>
            </a:r>
            <a:r>
              <a:rPr lang="en-US" dirty="0" err="1"/>
              <a:t>self|_blank</a:t>
            </a:r>
            <a:r>
              <a:rPr lang="en-US" dirty="0"/>
              <a:t>”</a:t>
            </a:r>
          </a:p>
          <a:p>
            <a:r>
              <a:rPr lang="en-US" dirty="0"/>
              <a:t>	   title=“” name=“”/&gt;</a:t>
            </a:r>
          </a:p>
        </p:txBody>
      </p:sp>
    </p:spTree>
    <p:extLst>
      <p:ext uri="{BB962C8B-B14F-4D97-AF65-F5344CB8AC3E}">
        <p14:creationId xmlns:p14="http://schemas.microsoft.com/office/powerpoint/2010/main" val="405915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</a:t>
            </a:r>
          </a:p>
        </p:txBody>
      </p:sp>
      <p:sp>
        <p:nvSpPr>
          <p:cNvPr id="4" name="Rectangle 3"/>
          <p:cNvSpPr/>
          <p:nvPr/>
        </p:nvSpPr>
        <p:spPr>
          <a:xfrm>
            <a:off x="4378234" y="1873568"/>
            <a:ext cx="7813766" cy="3900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73337" y="4349932"/>
            <a:ext cx="2612572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3337" y="2112441"/>
            <a:ext cx="2612572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Index.html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8608423" y="2425952"/>
            <a:ext cx="3357154" cy="14145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80714" y="2759055"/>
            <a:ext cx="2612572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Instr.html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38213" y="2023791"/>
            <a:ext cx="85126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staff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08423" y="4245435"/>
            <a:ext cx="3357154" cy="14145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80714" y="4578538"/>
            <a:ext cx="2612572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students.html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38212" y="3843274"/>
            <a:ext cx="12692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Students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10251" y="1515291"/>
            <a:ext cx="2991395" cy="358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89560" y="3240595"/>
            <a:ext cx="44413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2- from index to instr.html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34043" y="1839125"/>
            <a:ext cx="44413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1- from index to contact.html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24394" y="4618732"/>
            <a:ext cx="44413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3- from instr.html to index.html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289560" y="5996869"/>
            <a:ext cx="44413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4- from instr.html to student.html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40480" y="106241"/>
            <a:ext cx="8125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C:/iti/resources/ :  absolute path :  don’t’ use it within paths : not recommend </a:t>
            </a:r>
          </a:p>
          <a:p>
            <a:endParaRPr lang="en-US" dirty="0"/>
          </a:p>
          <a:p>
            <a:r>
              <a:rPr lang="en-US" dirty="0"/>
              <a:t>Relative 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878477" y="2551527"/>
            <a:ext cx="499545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=“contat.html”&gt; Open Contact&lt;/a&gt;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788126" y="3840482"/>
            <a:ext cx="499545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=“staff/instr.html”&gt; Open </a:t>
            </a:r>
            <a:r>
              <a:rPr lang="en-US" dirty="0" err="1"/>
              <a:t>instr</a:t>
            </a:r>
            <a:r>
              <a:rPr lang="en-US" dirty="0"/>
              <a:t>&lt;/a&gt;</a:t>
            </a:r>
          </a:p>
        </p:txBody>
      </p:sp>
      <p:cxnSp>
        <p:nvCxnSpPr>
          <p:cNvPr id="22" name="Straight Arrow Connector 21"/>
          <p:cNvCxnSpPr>
            <a:stCxn id="6" idx="2"/>
          </p:cNvCxnSpPr>
          <p:nvPr/>
        </p:nvCxnSpPr>
        <p:spPr>
          <a:xfrm>
            <a:off x="6779623" y="2778647"/>
            <a:ext cx="2037806" cy="485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36128" y="2961527"/>
            <a:ext cx="2049781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in :</a:t>
            </a:r>
          </a:p>
          <a:p>
            <a:r>
              <a:rPr lang="en-US" dirty="0" err="1"/>
              <a:t>Foldername</a:t>
            </a:r>
            <a:r>
              <a:rPr lang="en-US" dirty="0"/>
              <a:t>/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827315" y="5212316"/>
            <a:ext cx="499545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=“../index.html”&gt; Open index&lt;/a&gt;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354389" y="3607858"/>
            <a:ext cx="1626325" cy="321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98526" y="3962492"/>
            <a:ext cx="13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Stepout</a:t>
            </a:r>
            <a:r>
              <a:rPr lang="en-US" dirty="0"/>
              <a:t> : </a:t>
            </a:r>
            <a:r>
              <a:rPr lang="en-US" b="1" dirty="0"/>
              <a:t>../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827316" y="6440238"/>
            <a:ext cx="56736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=“../</a:t>
            </a:r>
            <a:r>
              <a:rPr lang="en-US" dirty="0" err="1"/>
              <a:t>stduents</a:t>
            </a:r>
            <a:r>
              <a:rPr lang="en-US" dirty="0"/>
              <a:t>/students.html”&gt; Open index&lt;/a&gt;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15E98-D029-4DB5-81AC-C4D122A84983}"/>
              </a:ext>
            </a:extLst>
          </p:cNvPr>
          <p:cNvSpPr txBox="1"/>
          <p:nvPr/>
        </p:nvSpPr>
        <p:spPr>
          <a:xfrm>
            <a:off x="10676965" y="699247"/>
            <a:ext cx="2622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in </a:t>
            </a:r>
          </a:p>
          <a:p>
            <a:r>
              <a:rPr lang="en-US" dirty="0" err="1"/>
              <a:t>Foldername</a:t>
            </a:r>
            <a:r>
              <a:rPr lang="en-US" dirty="0"/>
              <a:t>/</a:t>
            </a:r>
          </a:p>
          <a:p>
            <a:r>
              <a:rPr lang="en-US" dirty="0"/>
              <a:t>Staff/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08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Anchor : Self Link</a:t>
            </a:r>
          </a:p>
        </p:txBody>
      </p:sp>
      <p:sp>
        <p:nvSpPr>
          <p:cNvPr id="4" name="Rectangle 3"/>
          <p:cNvSpPr/>
          <p:nvPr/>
        </p:nvSpPr>
        <p:spPr>
          <a:xfrm>
            <a:off x="3174274" y="1332411"/>
            <a:ext cx="4206240" cy="5329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7093131" y="1358537"/>
            <a:ext cx="352698" cy="627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7093131" y="6035040"/>
            <a:ext cx="352698" cy="627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91840" y="1524612"/>
            <a:ext cx="280416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ChapterOne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31623" y="1828800"/>
            <a:ext cx="0" cy="306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91840" y="4911634"/>
            <a:ext cx="346165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Chapter One Details 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123406" y="1703751"/>
            <a:ext cx="395804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=“#</a:t>
            </a:r>
            <a:r>
              <a:rPr lang="en-US" dirty="0" err="1"/>
              <a:t>chone</a:t>
            </a:r>
            <a:r>
              <a:rPr lang="en-US" dirty="0"/>
              <a:t>”&gt;</a:t>
            </a:r>
            <a:r>
              <a:rPr lang="en-US" dirty="0" err="1"/>
              <a:t>Choone</a:t>
            </a:r>
            <a:r>
              <a:rPr lang="en-US" dirty="0"/>
              <a:t>&lt;/a&gt;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005839" y="4911634"/>
            <a:ext cx="395804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One : Give Name For Target  Location : using a with attribute name</a:t>
            </a:r>
          </a:p>
          <a:p>
            <a:r>
              <a:rPr lang="en-US" b="1" dirty="0"/>
              <a:t>&lt;a name=“</a:t>
            </a:r>
            <a:r>
              <a:rPr lang="en-US" b="1" dirty="0" err="1"/>
              <a:t>chone</a:t>
            </a:r>
            <a:r>
              <a:rPr lang="en-US" b="1" dirty="0"/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428910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&lt;body link=“” </a:t>
            </a:r>
            <a:r>
              <a:rPr lang="en-US" dirty="0" err="1"/>
              <a:t>alink</a:t>
            </a:r>
            <a:r>
              <a:rPr lang="en-US" dirty="0"/>
              <a:t>=“” </a:t>
            </a:r>
            <a:r>
              <a:rPr lang="en-US" dirty="0" err="1"/>
              <a:t>vlink</a:t>
            </a:r>
            <a:r>
              <a:rPr lang="en-US" dirty="0"/>
              <a:t>=“”&gt;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8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Mailto Links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73880" cy="4351338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To:Alaa@alaa.com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Cc:Nadia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Bcc:Nasr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Subject:</a:t>
            </a:r>
          </a:p>
          <a:p>
            <a:pPr marL="0" indent="0">
              <a:buNone/>
            </a:pPr>
            <a:r>
              <a:rPr lang="en-US" dirty="0"/>
              <a:t>Body: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720" y="1162594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 Email</a:t>
            </a:r>
            <a:r>
              <a:rPr lang="en-US" dirty="0"/>
              <a:t>: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48994" y="1397726"/>
            <a:ext cx="146304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80960" y="1825625"/>
            <a:ext cx="416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default mail server o your machine : </a:t>
            </a:r>
          </a:p>
          <a:p>
            <a:r>
              <a:rPr lang="en-US" dirty="0"/>
              <a:t>To: outlook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98080" y="143691"/>
            <a:ext cx="4693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Nagat|Alaa</a:t>
            </a:r>
            <a:r>
              <a:rPr lang="en-US" b="1" dirty="0"/>
              <a:t> : Two Members </a:t>
            </a:r>
          </a:p>
          <a:p>
            <a:endParaRPr lang="en-US" b="1" dirty="0"/>
          </a:p>
          <a:p>
            <a:r>
              <a:rPr lang="en-US" b="1" dirty="0"/>
              <a:t>Nadia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38651" y="2939143"/>
            <a:ext cx="6653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=“mailto:alaa@alaa.com?cc=nadia&amp;bcc=nasr&amp;subject=&amp;body=”&gt;Send Mail&lt;/a&gt;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9624" y="4052661"/>
            <a:ext cx="4603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String : Pairs Key Value </a:t>
            </a:r>
          </a:p>
          <a:p>
            <a:r>
              <a:rPr lang="en-US" dirty="0"/>
              <a:t>First separator : ? Any other separator : &amp;</a:t>
            </a:r>
          </a:p>
        </p:txBody>
      </p:sp>
    </p:spTree>
    <p:extLst>
      <p:ext uri="{BB962C8B-B14F-4D97-AF65-F5344CB8AC3E}">
        <p14:creationId xmlns:p14="http://schemas.microsoft.com/office/powerpoint/2010/main" val="296095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: organize data within page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09526"/>
              </p:ext>
            </p:extLst>
          </p:nvPr>
        </p:nvGraphicFramePr>
        <p:xfrm>
          <a:off x="5234152" y="2627294"/>
          <a:ext cx="65654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0" y="2837793"/>
            <a:ext cx="5013434" cy="184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425669" y="3515710"/>
            <a:ext cx="280626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65683" y="2632841"/>
            <a:ext cx="6495393" cy="362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103476" y="788276"/>
            <a:ext cx="3250324" cy="174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562897" y="1387366"/>
            <a:ext cx="389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Row : </a:t>
            </a:r>
            <a:r>
              <a:rPr lang="en-US" dirty="0" err="1"/>
              <a:t>tr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258910" y="1387366"/>
            <a:ext cx="268014" cy="145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94538" y="1387366"/>
            <a:ext cx="244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data : td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8442" y="4239793"/>
            <a:ext cx="684223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Table : Contains Set of </a:t>
            </a:r>
            <a:r>
              <a:rPr lang="en-US" dirty="0" err="1"/>
              <a:t>Trs</a:t>
            </a:r>
            <a:r>
              <a:rPr lang="en-US" dirty="0"/>
              <a:t> </a:t>
            </a:r>
          </a:p>
          <a:p>
            <a:r>
              <a:rPr lang="en-US" dirty="0"/>
              <a:t>			And </a:t>
            </a:r>
            <a:r>
              <a:rPr lang="en-US" dirty="0" err="1"/>
              <a:t>Trs</a:t>
            </a:r>
            <a:r>
              <a:rPr lang="en-US" dirty="0"/>
              <a:t> Contains Set OF Td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9B3BC-090E-4F35-B736-AD9B1FD4A451}"/>
              </a:ext>
            </a:extLst>
          </p:cNvPr>
          <p:cNvSpPr txBox="1"/>
          <p:nvPr/>
        </p:nvSpPr>
        <p:spPr>
          <a:xfrm>
            <a:off x="376518" y="1756698"/>
            <a:ext cx="2779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&lt;table&gt;</a:t>
            </a:r>
          </a:p>
          <a:p>
            <a:r>
              <a:rPr lang="en-US" dirty="0"/>
              <a:t>	&lt;tr&gt;</a:t>
            </a:r>
          </a:p>
          <a:p>
            <a:r>
              <a:rPr lang="en-US" dirty="0"/>
              <a:t>		&lt;td&gt;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616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0254-6161-48A7-9F1A-218C2D98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B2EA-848B-4A4F-8543-D35577BFE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  <a:p>
            <a:pPr lvl="1"/>
            <a:r>
              <a:rPr lang="en-US" dirty="0" err="1"/>
              <a:t>Thead</a:t>
            </a:r>
            <a:endParaRPr lang="en-US" dirty="0"/>
          </a:p>
          <a:p>
            <a:pPr lvl="1"/>
            <a:r>
              <a:rPr lang="en-US" dirty="0" err="1"/>
              <a:t>Tbody</a:t>
            </a:r>
            <a:endParaRPr lang="en-US" dirty="0"/>
          </a:p>
          <a:p>
            <a:pPr lvl="1"/>
            <a:r>
              <a:rPr lang="en-US" dirty="0" err="1"/>
              <a:t>Tfoot</a:t>
            </a:r>
            <a:r>
              <a:rPr lang="en-US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52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938</Words>
  <Application>Microsoft Office PowerPoint</Application>
  <PresentationFormat>Widescreen</PresentationFormat>
  <Paragraphs>212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CSTD02</vt:lpstr>
      <vt:lpstr>Image map</vt:lpstr>
      <vt:lpstr>Links : External </vt:lpstr>
      <vt:lpstr>internal</vt:lpstr>
      <vt:lpstr>Named Anchor : Self Link</vt:lpstr>
      <vt:lpstr>&lt;body link=“” alink=“” vlink=“”&gt;</vt:lpstr>
      <vt:lpstr>Mailto Links : </vt:lpstr>
      <vt:lpstr>Table : organize data within page </vt:lpstr>
      <vt:lpstr>PowerPoint Presentation</vt:lpstr>
      <vt:lpstr>PowerPoint Presentation</vt:lpstr>
      <vt:lpstr>Tags :table , tr , td , th , caption , thead , tbody , tfoot </vt:lpstr>
      <vt:lpstr>User createdtable</vt:lpstr>
      <vt:lpstr>PowerPoint Presentation</vt:lpstr>
      <vt:lpstr>PowerPoint Presentation</vt:lpstr>
      <vt:lpstr>PowerPoint Presentation</vt:lpstr>
      <vt:lpstr>Merging For Cells</vt:lpstr>
      <vt:lpstr>PowerPoint Presentation</vt:lpstr>
      <vt:lpstr>Forms :  Collect Data From User in Organized Way : Send Data To Specific URL </vt:lpstr>
      <vt:lpstr>Forms : Login Form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Nasr Abdel Aziz</cp:lastModifiedBy>
  <cp:revision>27</cp:revision>
  <dcterms:created xsi:type="dcterms:W3CDTF">2022-10-17T06:59:03Z</dcterms:created>
  <dcterms:modified xsi:type="dcterms:W3CDTF">2025-07-07T08:17:05Z</dcterms:modified>
</cp:coreProperties>
</file>