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2"/>
  </p:notesMasterIdLst>
  <p:sldIdLst>
    <p:sldId id="256" r:id="rId2"/>
    <p:sldId id="343" r:id="rId3"/>
    <p:sldId id="257" r:id="rId4"/>
    <p:sldId id="344" r:id="rId5"/>
    <p:sldId id="345" r:id="rId6"/>
    <p:sldId id="346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2" r:id="rId35"/>
    <p:sldId id="293" r:id="rId36"/>
    <p:sldId id="352" r:id="rId37"/>
    <p:sldId id="286" r:id="rId38"/>
    <p:sldId id="287" r:id="rId39"/>
    <p:sldId id="288" r:id="rId40"/>
    <p:sldId id="289" r:id="rId41"/>
    <p:sldId id="291" r:id="rId42"/>
    <p:sldId id="295" r:id="rId43"/>
    <p:sldId id="296" r:id="rId44"/>
    <p:sldId id="353" r:id="rId45"/>
    <p:sldId id="290" r:id="rId46"/>
    <p:sldId id="357" r:id="rId47"/>
    <p:sldId id="297" r:id="rId48"/>
    <p:sldId id="351" r:id="rId49"/>
    <p:sldId id="298" r:id="rId50"/>
    <p:sldId id="299" r:id="rId51"/>
    <p:sldId id="300" r:id="rId52"/>
    <p:sldId id="301" r:id="rId53"/>
    <p:sldId id="302" r:id="rId54"/>
    <p:sldId id="355" r:id="rId55"/>
    <p:sldId id="303" r:id="rId56"/>
    <p:sldId id="304" r:id="rId57"/>
    <p:sldId id="356" r:id="rId58"/>
    <p:sldId id="307" r:id="rId59"/>
    <p:sldId id="342" r:id="rId60"/>
    <p:sldId id="308" r:id="rId61"/>
    <p:sldId id="309" r:id="rId62"/>
    <p:sldId id="310" r:id="rId63"/>
    <p:sldId id="340" r:id="rId64"/>
    <p:sldId id="341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7" r:id="rId81"/>
    <p:sldId id="333" r:id="rId82"/>
    <p:sldId id="331" r:id="rId83"/>
    <p:sldId id="332" r:id="rId84"/>
    <p:sldId id="334" r:id="rId85"/>
    <p:sldId id="335" r:id="rId86"/>
    <p:sldId id="336" r:id="rId87"/>
    <p:sldId id="339" r:id="rId88"/>
    <p:sldId id="347" r:id="rId89"/>
    <p:sldId id="348" r:id="rId90"/>
    <p:sldId id="350" r:id="rId9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81A0D5-4B9D-4FBF-8010-87674D3B54D7}">
          <p14:sldIdLst>
            <p14:sldId id="256"/>
            <p14:sldId id="343"/>
            <p14:sldId id="257"/>
            <p14:sldId id="344"/>
            <p14:sldId id="345"/>
            <p14:sldId id="346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92"/>
            <p14:sldId id="293"/>
            <p14:sldId id="352"/>
            <p14:sldId id="286"/>
            <p14:sldId id="287"/>
            <p14:sldId id="288"/>
            <p14:sldId id="289"/>
            <p14:sldId id="291"/>
            <p14:sldId id="295"/>
            <p14:sldId id="296"/>
            <p14:sldId id="353"/>
            <p14:sldId id="290"/>
            <p14:sldId id="357"/>
            <p14:sldId id="297"/>
            <p14:sldId id="351"/>
            <p14:sldId id="298"/>
            <p14:sldId id="299"/>
            <p14:sldId id="300"/>
            <p14:sldId id="301"/>
            <p14:sldId id="302"/>
            <p14:sldId id="355"/>
            <p14:sldId id="303"/>
            <p14:sldId id="304"/>
            <p14:sldId id="356"/>
            <p14:sldId id="307"/>
            <p14:sldId id="342"/>
            <p14:sldId id="308"/>
            <p14:sldId id="309"/>
            <p14:sldId id="310"/>
            <p14:sldId id="340"/>
            <p14:sldId id="341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7"/>
            <p14:sldId id="333"/>
            <p14:sldId id="331"/>
            <p14:sldId id="332"/>
            <p14:sldId id="334"/>
            <p14:sldId id="335"/>
            <p14:sldId id="336"/>
            <p14:sldId id="339"/>
            <p14:sldId id="347"/>
            <p14:sldId id="348"/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>
    <p:extLst>
      <p:ext uri="{19B8F6BF-5375-455C-9EA6-DF929625EA0E}">
        <p15:presenceInfo xmlns:p15="http://schemas.microsoft.com/office/powerpoint/2012/main" userId="83ec0a10defdf2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6T19:57:25.197" idx="2">
    <p:pos x="1348" y="1384"/>
    <p:text>محطات اتوبيس أو قطار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C84DE-D5F4-4185-B45B-E0CF4CC0470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202A9-8004-4AE8-A299-D42DA2E7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6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 smtClean="0"/>
              <a:t>محطات اتوبيس أو قطار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202A9-8004-4AE8-A299-D42DA2E79F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1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D21-0566-4599-AB3C-94EC768B275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C5C-F10A-4442-A892-CA392AD16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4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D21-0566-4599-AB3C-94EC768B275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C5C-F10A-4442-A892-CA392AD16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D21-0566-4599-AB3C-94EC768B275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C5C-F10A-4442-A892-CA392AD16EA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168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D21-0566-4599-AB3C-94EC768B275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C5C-F10A-4442-A892-CA392AD16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9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D21-0566-4599-AB3C-94EC768B275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C5C-F10A-4442-A892-CA392AD16E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989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D21-0566-4599-AB3C-94EC768B275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C5C-F10A-4442-A892-CA392AD16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1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D21-0566-4599-AB3C-94EC768B275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C5C-F10A-4442-A892-CA392AD16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48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D21-0566-4599-AB3C-94EC768B275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C5C-F10A-4442-A892-CA392AD16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3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D21-0566-4599-AB3C-94EC768B275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C5C-F10A-4442-A892-CA392AD16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5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D21-0566-4599-AB3C-94EC768B275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C5C-F10A-4442-A892-CA392AD16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2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D21-0566-4599-AB3C-94EC768B275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C5C-F10A-4442-A892-CA392AD16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D21-0566-4599-AB3C-94EC768B275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C5C-F10A-4442-A892-CA392AD16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D21-0566-4599-AB3C-94EC768B275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C5C-F10A-4442-A892-CA392AD16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D21-0566-4599-AB3C-94EC768B275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C5C-F10A-4442-A892-CA392AD16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D21-0566-4599-AB3C-94EC768B275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C5C-F10A-4442-A892-CA392AD16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8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D21-0566-4599-AB3C-94EC768B275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C5C-F10A-4442-A892-CA392AD16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D0D21-0566-4599-AB3C-94EC768B275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52FC5C-F10A-4442-A892-CA392AD16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5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modeling and Simulation system for car accidents.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4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Columns: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Severity: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It represents the degree of impaction on the road due to an accident.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Label (1) represents the least impact on the road, while label (4) represents the most significant impact on the road, due to accidents.</a:t>
            </a:r>
          </a:p>
          <a:p>
            <a:r>
              <a:rPr lang="en-US" dirty="0" err="1"/>
              <a:t>Start_Time</a:t>
            </a:r>
            <a:r>
              <a:rPr lang="en-US" dirty="0"/>
              <a:t>: It is a timestamp column, which represents the start date and time of each accident.</a:t>
            </a:r>
          </a:p>
          <a:p>
            <a:r>
              <a:rPr lang="en-US" dirty="0" err="1"/>
              <a:t>End_time</a:t>
            </a:r>
            <a:r>
              <a:rPr lang="en-US" dirty="0"/>
              <a:t>: It is a timestamp column, which represents each accident the end date and time.</a:t>
            </a:r>
          </a:p>
          <a:p>
            <a:r>
              <a:rPr lang="en-US" dirty="0" err="1"/>
              <a:t>Start_lat</a:t>
            </a:r>
            <a:r>
              <a:rPr lang="en-US" dirty="0"/>
              <a:t>: It is the latitude coordinate, where the accident starts.</a:t>
            </a:r>
          </a:p>
          <a:p>
            <a:r>
              <a:rPr lang="en-US" dirty="0" err="1"/>
              <a:t>Start_Lng</a:t>
            </a:r>
            <a:r>
              <a:rPr lang="en-US" dirty="0"/>
              <a:t>: It is the longitude coordinate, where the accident starts.</a:t>
            </a:r>
          </a:p>
          <a:p>
            <a:r>
              <a:rPr lang="en-US" dirty="0" err="1"/>
              <a:t>End_lat</a:t>
            </a:r>
            <a:r>
              <a:rPr lang="en-US" dirty="0"/>
              <a:t>: It is the latitude coordinate, where the accident ends.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Columns: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End_lng</a:t>
            </a:r>
            <a:r>
              <a:rPr lang="en-US" dirty="0"/>
              <a:t>: It is the longitude coordinate, where the accident ends.</a:t>
            </a:r>
          </a:p>
          <a:p>
            <a:r>
              <a:rPr lang="en-US" dirty="0"/>
              <a:t>Distance(mi): It represents the distance in the road affected by an accident.</a:t>
            </a:r>
          </a:p>
          <a:p>
            <a:r>
              <a:rPr lang="en-US" dirty="0"/>
              <a:t>Description: It is a natural language that describes the accident as state name, street name, lane side, and whether there is a delay or not.</a:t>
            </a:r>
          </a:p>
          <a:p>
            <a:r>
              <a:rPr lang="en-US" dirty="0"/>
              <a:t>Number: It is the number of the street in the address field.</a:t>
            </a:r>
          </a:p>
          <a:p>
            <a:r>
              <a:rPr lang="en-US" dirty="0"/>
              <a:t>Street: It is the name of the street.</a:t>
            </a:r>
          </a:p>
          <a:p>
            <a:r>
              <a:rPr lang="en-US" dirty="0"/>
              <a:t>Side: It represents the lane side relative to the street.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Column: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City: It represents the city name.</a:t>
            </a:r>
          </a:p>
          <a:p>
            <a:r>
              <a:rPr lang="en-US" dirty="0"/>
              <a:t>County: It represents the county in the address field.</a:t>
            </a:r>
          </a:p>
          <a:p>
            <a:r>
              <a:rPr lang="en-US" dirty="0"/>
              <a:t>Country: It represents the country name.</a:t>
            </a:r>
          </a:p>
          <a:p>
            <a:r>
              <a:rPr lang="en-US" dirty="0"/>
              <a:t>State: It represents the state name.</a:t>
            </a:r>
          </a:p>
          <a:p>
            <a:r>
              <a:rPr lang="en-US" dirty="0" err="1"/>
              <a:t>ZipCode</a:t>
            </a:r>
            <a:r>
              <a:rPr lang="en-US" dirty="0"/>
              <a:t>: The zip code in the address field.</a:t>
            </a:r>
          </a:p>
        </p:txBody>
      </p:sp>
    </p:spTree>
    <p:extLst>
      <p:ext uri="{BB962C8B-B14F-4D97-AF65-F5344CB8AC3E}">
        <p14:creationId xmlns:p14="http://schemas.microsoft.com/office/powerpoint/2010/main" val="393418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086C-4079-9478-B0F2-CF0F72A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Column: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152C-E512-ECE2-1258-1AFA58CE4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Timezone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 : Shows time zone based on the location of the accident(eastern, central, etc.).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CE87A-E930-69E9-0820-2B60B0BF8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9" y="3545457"/>
            <a:ext cx="7107218" cy="24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35D7-BE94-B77E-6947-66EF3078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Column: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3D6D-295F-8C32-0C16-57057DC1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Airport_Code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 : Denotes weather airport station is the closest to location of the accident.</a:t>
            </a:r>
          </a:p>
          <a:p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Weather_Timestamp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 : Shows the time-stamp of weather observation record (in local time).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CA89-FDA4-D79E-EB75-D63A4494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Column: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2025-C020-FCC1-5C79-B0838C5A1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Temperature(F) : Shows the temperature (in Fahrenheit).</a:t>
            </a:r>
          </a:p>
          <a:p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Wind_Chill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(F)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-apple-system"/>
              </a:rPr>
              <a:t>: Shows the temperature of the wind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(in Fahrenheit).</a:t>
            </a:r>
            <a:endParaRPr lang="en-US" dirty="0">
              <a:solidFill>
                <a:schemeClr val="tx1">
                  <a:lumMod val="95000"/>
                </a:schemeClr>
              </a:solidFill>
              <a:latin typeface="-apple-system"/>
            </a:endParaRP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Humidity(%) : Shows the humidity (in percentage).</a:t>
            </a: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Pressure(in)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-apple-system"/>
              </a:rPr>
              <a:t> :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Shows the air pressure (in inches).</a:t>
            </a: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Visibility(mi)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-apple-system"/>
              </a:rPr>
              <a:t>: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Shows visibility (in miles).</a:t>
            </a:r>
          </a:p>
          <a:p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Wind_Direction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-apple-system"/>
              </a:rPr>
              <a:t> :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Shows wind direction.</a:t>
            </a:r>
          </a:p>
          <a:p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Wind_Speed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(mph)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-apple-system"/>
              </a:rPr>
              <a:t>: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Shows wind speed (in miles per hour).</a:t>
            </a:r>
            <a:endParaRPr lang="ar-EG" b="0" i="0" dirty="0">
              <a:solidFill>
                <a:schemeClr val="tx1">
                  <a:lumMod val="95000"/>
                </a:schemeClr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-apple-system"/>
              </a:rPr>
              <a:t>TMC: </a:t>
            </a:r>
            <a:r>
              <a:rPr lang="en-US" dirty="0"/>
              <a:t>code </a:t>
            </a:r>
            <a:r>
              <a:rPr lang="en-US" b="0" i="0" dirty="0">
                <a:effectLst/>
                <a:latin typeface="Inter"/>
              </a:rPr>
              <a:t>provides more detailed description of the event</a:t>
            </a:r>
            <a:endParaRPr lang="ar-EG" b="0" i="0" dirty="0">
              <a:solidFill>
                <a:schemeClr val="tx1">
                  <a:lumMod val="95000"/>
                </a:schemeClr>
              </a:solidFill>
              <a:effectLst/>
              <a:latin typeface="-apple-system"/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05F2-0EC8-8756-18EE-5B52DFC7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Column: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7A7E-1285-E30A-29D5-C720E822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Precipitation(in) : Shows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GeographEditWeb"/>
              </a:rPr>
              <a:t>amount of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GeographEditWeb"/>
              </a:rPr>
              <a:t> any liquid or frozen water that forms in the atmosphere in inches (if any). </a:t>
            </a:r>
          </a:p>
          <a:p>
            <a:endParaRPr lang="en-US" dirty="0">
              <a:solidFill>
                <a:srgbClr val="121212"/>
              </a:solidFill>
              <a:latin typeface="GeographEditWeb"/>
            </a:endParaRPr>
          </a:p>
          <a:p>
            <a:endParaRPr lang="en-US" b="0" i="0" dirty="0">
              <a:solidFill>
                <a:srgbClr val="121212"/>
              </a:solidFill>
              <a:effectLst/>
              <a:latin typeface="GeographEditWeb"/>
            </a:endParaRPr>
          </a:p>
          <a:p>
            <a:endParaRPr lang="en-US" b="0" i="0" dirty="0">
              <a:solidFill>
                <a:srgbClr val="121212"/>
              </a:solidFill>
              <a:effectLst/>
              <a:latin typeface="GeographEditWeb"/>
            </a:endParaRPr>
          </a:p>
          <a:p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494E52"/>
              </a:solidFill>
              <a:latin typeface="-apple-system"/>
            </a:endParaRPr>
          </a:p>
          <a:p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Weather_Condition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GeographEditWeb"/>
              </a:rPr>
              <a:t> :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Shows the weather condition (rain, snow, thunderstorm, fog, etc.)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FD1CD-3DC9-EADC-BE7F-B7654665B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30" y="3028426"/>
            <a:ext cx="6916534" cy="16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A70B-4F56-5284-4920-74A82956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Column: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4AB2-3894-20E5-C22C-1302DB837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Amenity :</a:t>
            </a:r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i</a:t>
            </a:r>
            <a:r>
              <a:rPr lang="en-US" b="0" dirty="0">
                <a:effectLst/>
                <a:latin typeface="-apple-system"/>
              </a:rPr>
              <a:t>ndicates the presence of amenity or not in a nearby location.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BB736-14F8-0066-4B72-185608AAFF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8" y="2691440"/>
            <a:ext cx="7026412" cy="280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732D-DDEA-EC67-A0C7-5FB02BCD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Column: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E7444-7D88-C68D-2C33-8FD40753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008"/>
            <a:ext cx="10515600" cy="460695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Bump :  indicates the presence of speed bump in a nearby location</a:t>
            </a:r>
          </a:p>
          <a:p>
            <a:pPr marL="0" indent="0">
              <a:buNone/>
            </a:pPr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Crossing : indicates the presence of crossing in the nearby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locatoin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 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6DA6E0-E86A-EADC-DFED-E240AF467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73" y="2072483"/>
            <a:ext cx="5118340" cy="1320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C45D1C-B5C0-E17F-47B2-5287BF41D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73" y="4056108"/>
            <a:ext cx="5118340" cy="174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4823-3514-19B9-67B0-4CCCA689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Column: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98961-1774-BFE9-E50D-B6294708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45" y="1388853"/>
            <a:ext cx="10404898" cy="5193101"/>
          </a:xfrm>
        </p:spPr>
        <p:txBody>
          <a:bodyPr/>
          <a:lstStyle/>
          <a:p>
            <a:r>
              <a:rPr lang="en-US" sz="24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Give_Way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 :  indicates presence of give way sign in a nearby location.</a:t>
            </a:r>
          </a:p>
          <a:p>
            <a:endParaRPr lang="en-US" dirty="0">
              <a:solidFill>
                <a:srgbClr val="494E52"/>
              </a:solidFill>
              <a:latin typeface="-apple-system"/>
            </a:endParaRPr>
          </a:p>
          <a:p>
            <a:endParaRPr lang="en-US" dirty="0">
              <a:solidFill>
                <a:srgbClr val="494E52"/>
              </a:solidFill>
              <a:latin typeface="-apple-system"/>
            </a:endParaRPr>
          </a:p>
          <a:p>
            <a:endParaRPr lang="en-US" dirty="0">
              <a:solidFill>
                <a:srgbClr val="494E52"/>
              </a:solidFill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-apple-system"/>
            </a:endParaRPr>
          </a:p>
          <a:p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Junction : presence of junction nearby.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-apple-system"/>
            </a:endParaRPr>
          </a:p>
          <a:p>
            <a:pPr marL="0" indent="0">
              <a:buNone/>
            </a:pPr>
            <a:endParaRPr lang="en-US" dirty="0">
              <a:solidFill>
                <a:srgbClr val="494E52"/>
              </a:solidFill>
              <a:latin typeface="-apple-system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AABA2-469E-BBE9-5A95-5ACEC2356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7" y="1962385"/>
            <a:ext cx="4779603" cy="1494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8CAE9B-1E34-2649-DD54-AF9AE1859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7" y="4221193"/>
            <a:ext cx="4779603" cy="202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smart cities</a:t>
            </a:r>
            <a:br>
              <a:rPr lang="en-US" sz="4800" b="1" dirty="0"/>
            </a:br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(DELL idea)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smart city has been defined as a city that uses information and communications technology to make its critical infrastructure, its components and public services more interactive and efficient, making citizens more aware of them.</a:t>
            </a:r>
          </a:p>
        </p:txBody>
      </p:sp>
    </p:spTree>
    <p:extLst>
      <p:ext uri="{BB962C8B-B14F-4D97-AF65-F5344CB8AC3E}">
        <p14:creationId xmlns:p14="http://schemas.microsoft.com/office/powerpoint/2010/main" val="38496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769F-B101-324B-89E9-D9E6CDCD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Column: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6AD5-5956-37CC-D43B-FA1C77B2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No_Exit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 : A POI annotation which indicates presence of no exit in a nearby location.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  <a:latin typeface="-apple-system"/>
            </a:endParaRPr>
          </a:p>
          <a:p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494E52"/>
              </a:solidFill>
              <a:latin typeface="-apple-system"/>
            </a:endParaRPr>
          </a:p>
          <a:p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94E52"/>
                </a:solidFill>
                <a:latin typeface="-apple-system"/>
              </a:rPr>
              <a:t> 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EA0BD-432B-F641-2682-667742814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6" y="3212984"/>
            <a:ext cx="4017218" cy="218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58C1-195F-8E38-AB26-2E2E9CF5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Column: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9791-0A1D-3B9C-5B7C-88F4C6019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537" y="1859181"/>
            <a:ext cx="10515600" cy="4351338"/>
          </a:xfrm>
        </p:spPr>
        <p:txBody>
          <a:bodyPr/>
          <a:lstStyle/>
          <a:p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Railway : presence of nearby railway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-apple-system"/>
              </a:rPr>
              <a:t>in nearby location</a:t>
            </a:r>
            <a:r>
              <a:rPr lang="en-US" sz="2400" dirty="0">
                <a:solidFill>
                  <a:srgbClr val="494E52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D20ED-FA80-0281-56AA-09F7FFA1D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86" y="2623862"/>
            <a:ext cx="4290184" cy="258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9D71-0F94-2BA2-8DA3-C4D956EA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Column: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9F56-A319-29BB-C070-93C3C097B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403"/>
            <a:ext cx="10515600" cy="4351338"/>
          </a:xfrm>
        </p:spPr>
        <p:txBody>
          <a:bodyPr/>
          <a:lstStyle/>
          <a:p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Roundabout : presence of nearby Roundabout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137D9-6FA4-4A5F-C867-A832C134B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5" y="2584647"/>
            <a:ext cx="4543430" cy="268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F5AD-7943-A129-EF8B-4AE4659B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Column: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39583-0B89-503F-38BB-B1B1B932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 smtClean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Station: 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presence of nearby station. </a:t>
            </a:r>
          </a:p>
          <a:p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Stop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-apple-system"/>
              </a:rPr>
              <a:t> : presence of stop sign.</a:t>
            </a:r>
          </a:p>
          <a:p>
            <a:r>
              <a:rPr lang="en-US" sz="24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Traffic_Calming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 : Any device or feature causing traffic to calm or slow. </a:t>
            </a:r>
            <a:endParaRPr lang="en-US" i="0" dirty="0">
              <a:solidFill>
                <a:srgbClr val="494E5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2498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C668-E7EF-8C84-519C-524F31C8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Column: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30D3F-2A2A-5934-F03D-FC94A5AB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Traffic_Signal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 :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-apple-system"/>
              </a:rPr>
              <a:t>indicates the presence of </a:t>
            </a:r>
            <a:r>
              <a:rPr lang="en-US" sz="240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traffic lights in nearby location.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166A7-76B5-F168-65A4-2B7BF5DA1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4" y="3280095"/>
            <a:ext cx="6196959" cy="246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6200-59CF-CFD7-576B-8F1FB795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Column: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A333-DF66-D552-1175-EE5271F5F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Turning_Loop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 : A POI annotation which indicates presence of 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turning_loop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 in a nearby location.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7AEF2-6136-38A0-7C03-33BC226E4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58" y="3243532"/>
            <a:ext cx="5762446" cy="21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4A66-18C1-A824-7C62-220335F5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Column: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4773A-4069-2D54-3C23-BB94A429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Sunrise_Sunset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 : Shows the period of day (i.e. day or night).</a:t>
            </a:r>
          </a:p>
          <a:p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Civil_Twilight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 : Shows the period of day (i.e. day or night) based on </a:t>
            </a:r>
            <a:r>
              <a:rPr lang="en-US" sz="2400" dirty="0">
                <a:solidFill>
                  <a:schemeClr val="tx1"/>
                </a:solidFill>
                <a:latin typeface="-apple-system"/>
              </a:rPr>
              <a:t>civil twilight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63602E-2550-7F37-6991-2295B1E9F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1" y="3815747"/>
            <a:ext cx="5943600" cy="222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D1E5-31A7-1420-5490-12F70B76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Column: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8BBD-0709-D792-F4CA-756BA3A0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Nautical_Twilight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 : Shows the period of day (i.e. day or night) based on </a:t>
            </a:r>
            <a:r>
              <a:rPr lang="en-US" sz="2400" dirty="0">
                <a:solidFill>
                  <a:schemeClr val="tx1"/>
                </a:solidFill>
                <a:latin typeface="-apple-system"/>
              </a:rPr>
              <a:t>nautical twilight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63774-BBF0-5FD3-1F2C-C325B7AF63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87" y="3163824"/>
            <a:ext cx="5852160" cy="252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2B1E-B4AE-2B60-CB37-190B131D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Column: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D245-592E-38D7-A364-08390F8A4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Astronomical_Twilight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 : Shows the period of day (i.e. day or night) based on </a:t>
            </a:r>
            <a:r>
              <a:rPr lang="en-US" sz="2400" dirty="0">
                <a:solidFill>
                  <a:schemeClr val="tx1"/>
                </a:solidFill>
                <a:latin typeface="-apple-system"/>
              </a:rPr>
              <a:t>astronomical twilight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7CC20-E435-C7C1-D2E6-A1FDF74DB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74" y="3157267"/>
            <a:ext cx="6556076" cy="27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8D14-B643-A825-57AA-7A2454FA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45" y="2726657"/>
            <a:ext cx="8596668" cy="1404686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Data set cleaning </a:t>
            </a:r>
          </a:p>
        </p:txBody>
      </p:sp>
    </p:spTree>
    <p:extLst>
      <p:ext uri="{BB962C8B-B14F-4D97-AF65-F5344CB8AC3E}">
        <p14:creationId xmlns:p14="http://schemas.microsoft.com/office/powerpoint/2010/main" val="26775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Intelligent Transportation System         in Smart Cities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It’s the application of sensing, analysis, control and communications technologies to ground transportation in order to improve safety, mobility and efficiency. </a:t>
            </a:r>
          </a:p>
          <a:p>
            <a:r>
              <a:rPr lang="en-US" sz="2400" dirty="0"/>
              <a:t>Intelligent transportation system includes a wide range of applications that process and share information to </a:t>
            </a:r>
          </a:p>
          <a:p>
            <a:pPr marL="0" indent="0">
              <a:buNone/>
            </a:pPr>
            <a:r>
              <a:rPr lang="en-US" sz="2400" dirty="0"/>
              <a:t>	1-ease Crowding </a:t>
            </a:r>
          </a:p>
          <a:p>
            <a:pPr marL="0" indent="0">
              <a:buNone/>
            </a:pPr>
            <a:r>
              <a:rPr lang="en-US" sz="2400" dirty="0"/>
              <a:t>	2-improve traffic management </a:t>
            </a:r>
          </a:p>
          <a:p>
            <a:pPr marL="0" indent="0">
              <a:buNone/>
            </a:pPr>
            <a:r>
              <a:rPr lang="en-US" sz="2400" dirty="0"/>
              <a:t>	3-increase the benefits of transportation to commercial 			users and the public in general.</a:t>
            </a:r>
          </a:p>
        </p:txBody>
      </p:sp>
    </p:spTree>
    <p:extLst>
      <p:ext uri="{BB962C8B-B14F-4D97-AF65-F5344CB8AC3E}">
        <p14:creationId xmlns:p14="http://schemas.microsoft.com/office/powerpoint/2010/main" val="321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2273-270A-7EF8-0286-CFAF27EF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43" y="333554"/>
            <a:ext cx="8596668" cy="6067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set missing value percentage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8CF8D8-6455-E410-83E2-FB26F7540D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63" y="1285875"/>
            <a:ext cx="4255354" cy="5089525"/>
          </a:xfrm>
        </p:spPr>
      </p:pic>
    </p:spTree>
    <p:extLst>
      <p:ext uri="{BB962C8B-B14F-4D97-AF65-F5344CB8AC3E}">
        <p14:creationId xmlns:p14="http://schemas.microsoft.com/office/powerpoint/2010/main" val="385108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F88-6AE8-AD62-7EAA-74360BB03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Step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B470D-C77B-DD3A-39DD-C378E5FF7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060" y="4137097"/>
            <a:ext cx="7980041" cy="1521832"/>
          </a:xfrm>
        </p:spPr>
        <p:txBody>
          <a:bodyPr/>
          <a:lstStyle/>
          <a:p>
            <a:pPr algn="l"/>
            <a:r>
              <a:rPr lang="en-US" sz="4000" dirty="0"/>
              <a:t>Removing non important columns</a:t>
            </a:r>
            <a:r>
              <a:rPr lang="en-US" sz="2800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EC64-FAA9-0C64-2CD9-0D386137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49" y="1521124"/>
            <a:ext cx="8596668" cy="9575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1.ID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5132-69F5-81A1-BFC2-D975AE1DC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43199"/>
            <a:ext cx="8596668" cy="2234243"/>
          </a:xfrm>
        </p:spPr>
        <p:txBody>
          <a:bodyPr>
            <a:normAutofit/>
          </a:bodyPr>
          <a:lstStyle/>
          <a:p>
            <a:r>
              <a:rPr lang="en-US" sz="2800" dirty="0"/>
              <a:t>Index code of each accident in each record in each row. </a:t>
            </a:r>
          </a:p>
          <a:p>
            <a:r>
              <a:rPr lang="en-US" sz="2800" dirty="0"/>
              <a:t>Because of this ID</a:t>
            </a:r>
            <a:r>
              <a:rPr lang="ar-EG" sz="2800" dirty="0"/>
              <a:t> </a:t>
            </a:r>
            <a:r>
              <a:rPr lang="en-US" sz="2800" dirty="0"/>
              <a:t>is Unimportant to the insights in this dataset.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FE7C-6C57-0928-4A2B-3A0B5B95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2.Source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C234B-25CF-9E7C-0CB2-93A2F4651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057728"/>
          </a:xfrm>
        </p:spPr>
        <p:txBody>
          <a:bodyPr>
            <a:normAutofit/>
          </a:bodyPr>
          <a:lstStyle/>
          <a:p>
            <a:r>
              <a:rPr lang="en-US" sz="2800" dirty="0"/>
              <a:t>It is the name of the platform which the accident record was extracted from.</a:t>
            </a:r>
          </a:p>
          <a:p>
            <a:r>
              <a:rPr lang="en-US" sz="2800" dirty="0"/>
              <a:t>This not an important feature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5156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98BD-EDCA-DB39-408D-AB2BF5F5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3.Zipcode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513C-8FB6-3A7F-0297-075413A1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66" y="2160590"/>
            <a:ext cx="9351034" cy="1522890"/>
          </a:xfrm>
        </p:spPr>
        <p:txBody>
          <a:bodyPr/>
          <a:lstStyle/>
          <a:p>
            <a:r>
              <a:rPr lang="en-US" sz="2800" dirty="0"/>
              <a:t>Zip code is related to country-&gt;state-&gt;city-&gt;street. </a:t>
            </a:r>
          </a:p>
          <a:p>
            <a:r>
              <a:rPr lang="en-US" sz="2800" dirty="0"/>
              <a:t>As it will have no impact on the insights.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74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8A28-2183-79E9-A17E-B1B310B5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4.Airport_code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6781-7A89-4039-B3BD-C43FF0B16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177" y="2160590"/>
            <a:ext cx="9161253" cy="2767012"/>
          </a:xfrm>
        </p:spPr>
        <p:txBody>
          <a:bodyPr/>
          <a:lstStyle/>
          <a:p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Denotes weather airport station is the closest to location of the accident.</a:t>
            </a:r>
          </a:p>
          <a:p>
            <a:r>
              <a:rPr lang="en-US" sz="2800" dirty="0"/>
              <a:t>It doesn’t have effect on the accident.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138B-BE4D-7B6C-271F-715F3A50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Step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C1DD4-5720-C280-1480-15FD2F222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45548"/>
          </a:xfrm>
        </p:spPr>
        <p:txBody>
          <a:bodyPr>
            <a:noAutofit/>
          </a:bodyPr>
          <a:lstStyle/>
          <a:p>
            <a:r>
              <a:rPr lang="en-US" sz="4000" dirty="0"/>
              <a:t>Removing columns </a:t>
            </a:r>
            <a:r>
              <a:rPr lang="en-US" sz="4000" dirty="0" smtClean="0"/>
              <a:t>due </a:t>
            </a:r>
            <a:r>
              <a:rPr lang="en-US" sz="4000" dirty="0"/>
              <a:t>to high present of missing value </a:t>
            </a:r>
          </a:p>
        </p:txBody>
      </p:sp>
    </p:spTree>
    <p:extLst>
      <p:ext uri="{BB962C8B-B14F-4D97-AF65-F5344CB8AC3E}">
        <p14:creationId xmlns:p14="http://schemas.microsoft.com/office/powerpoint/2010/main" val="32008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DFCB-436D-33A8-FDC4-41657BE6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323" y="833887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1.start_Lat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AC181-EE3A-67B7-CD89-2158EBF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03" y="2266427"/>
            <a:ext cx="9721968" cy="2325146"/>
          </a:xfrm>
        </p:spPr>
        <p:txBody>
          <a:bodyPr/>
          <a:lstStyle/>
          <a:p>
            <a:r>
              <a:rPr lang="en-US" sz="2800" dirty="0" err="1"/>
              <a:t>Start_Lat</a:t>
            </a:r>
            <a:r>
              <a:rPr lang="en-US" sz="2800" dirty="0"/>
              <a:t> will be removed because of its corresponding column </a:t>
            </a:r>
            <a:r>
              <a:rPr lang="en-US" sz="2800" dirty="0" err="1"/>
              <a:t>End_Lat</a:t>
            </a:r>
            <a:r>
              <a:rPr lang="en-US" sz="2800" dirty="0"/>
              <a:t> Has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1727177 missing value.</a:t>
            </a:r>
          </a:p>
          <a:p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As 76% of the data is </a:t>
            </a:r>
            <a:r>
              <a:rPr lang="en-US" sz="2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missed.</a:t>
            </a:r>
            <a:endParaRPr lang="en-US" sz="2800" b="0" i="0" dirty="0"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6147-E1E7-853C-4E00-88474E1D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2.start_Lng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993C-3CB6-8777-B95A-16D174FC9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95" y="2160589"/>
            <a:ext cx="9406945" cy="2767012"/>
          </a:xfrm>
        </p:spPr>
        <p:txBody>
          <a:bodyPr/>
          <a:lstStyle/>
          <a:p>
            <a:r>
              <a:rPr lang="en-US" sz="2800" dirty="0" err="1"/>
              <a:t>Start_Lng</a:t>
            </a:r>
            <a:r>
              <a:rPr lang="en-US" sz="2800" dirty="0"/>
              <a:t> will be removed because of its corresponding column </a:t>
            </a:r>
            <a:r>
              <a:rPr lang="en-US" sz="2800" dirty="0" err="1"/>
              <a:t>End_Lng</a:t>
            </a:r>
            <a:r>
              <a:rPr lang="en-US" sz="2800" dirty="0"/>
              <a:t> Has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1727177 missing value.</a:t>
            </a:r>
          </a:p>
          <a:p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As 76% of the data is missed.</a:t>
            </a:r>
            <a:endParaRPr lang="en-US" sz="2800" b="0" i="0" dirty="0"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B75E-EE65-299E-AA90-D8A3FE7D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3.End_Lat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CDF3-A0A1-DD22-D5B2-DE30ED72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92" y="2160589"/>
            <a:ext cx="9299276" cy="996679"/>
          </a:xfrm>
        </p:spPr>
        <p:txBody>
          <a:bodyPr>
            <a:normAutofit/>
          </a:bodyPr>
          <a:lstStyle/>
          <a:p>
            <a:r>
              <a:rPr lang="en-US" sz="2800" dirty="0"/>
              <a:t>Because of 76% of the data is missed(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1727177 record</a:t>
            </a:r>
            <a:r>
              <a:rPr lang="en-US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283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reasons ITS is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Some of the main reasons ITS is needed: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dirty="0"/>
              <a:t>• Low speed, increased accident rates.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• It is not possible to build enough new roads or to meet the demand.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• Make transportation system more efficient, secure, and safer through the 		use of information, communications and control technologies.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• Tackle rising congestion which increases travel times and industry costs.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153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317B-6D1A-3D99-0369-5D2F6A0E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4.End_Lng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1B5F0-36A0-74D6-B70C-DC52AA142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41" y="2160589"/>
            <a:ext cx="9100867" cy="1117449"/>
          </a:xfrm>
        </p:spPr>
        <p:txBody>
          <a:bodyPr/>
          <a:lstStyle/>
          <a:p>
            <a:r>
              <a:rPr lang="en-US" sz="2800" dirty="0"/>
              <a:t>Because of 76% of the data is missed(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1727177 record</a:t>
            </a:r>
            <a:r>
              <a:rPr lang="en-US" sz="2800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6E01-F33F-ADE4-5A88-BD78EE1C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5.Number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95F9-EA20-A213-A28F-058311A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29" y="2160590"/>
            <a:ext cx="9420046" cy="2307894"/>
          </a:xfrm>
        </p:spPr>
        <p:txBody>
          <a:bodyPr>
            <a:normAutofit/>
          </a:bodyPr>
          <a:lstStyle/>
          <a:p>
            <a:r>
              <a:rPr lang="en-US" sz="2800" dirty="0"/>
              <a:t>This column has 1458402 missing record (64% is missed)</a:t>
            </a:r>
          </a:p>
          <a:p>
            <a:r>
              <a:rPr lang="en-US" sz="2800" dirty="0"/>
              <a:t>This percent can not be in placed because it will has an negative effect on the insights. </a:t>
            </a:r>
          </a:p>
        </p:txBody>
      </p:sp>
    </p:spTree>
    <p:extLst>
      <p:ext uri="{BB962C8B-B14F-4D97-AF65-F5344CB8AC3E}">
        <p14:creationId xmlns:p14="http://schemas.microsoft.com/office/powerpoint/2010/main" val="25659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4E25-4C5A-8898-1053-4491A6C5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6.wind_chill(H)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425F-0496-C650-244F-8C44EC4CB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980090"/>
          </a:xfrm>
        </p:spPr>
        <p:txBody>
          <a:bodyPr/>
          <a:lstStyle/>
          <a:p>
            <a:r>
              <a:rPr lang="en-US" sz="2800" dirty="0"/>
              <a:t>Wind chill has 1852370 missing record (82%).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This high percentage can not be replaced or treated.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8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4FEF-21C6-67F0-9AB1-6D770A7F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7.precipitation(in)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5D4E-553D-CBB0-3DEA-A804B3E52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945585"/>
          </a:xfrm>
        </p:spPr>
        <p:txBody>
          <a:bodyPr>
            <a:normAutofit/>
          </a:bodyPr>
          <a:lstStyle/>
          <a:p>
            <a:r>
              <a:rPr lang="en-US" sz="2800" dirty="0"/>
              <a:t>Wind chill has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1979466 </a:t>
            </a:r>
            <a:r>
              <a:rPr lang="en-US" sz="2800" dirty="0"/>
              <a:t>missing record (88%).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This high percentage can not be replaced or treated.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79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A98E-EC65-44DB-6BF5-475D3ECA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Step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14B9B-2B54-2238-D5D2-87B4C0262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527447"/>
            <a:ext cx="8596668" cy="1528295"/>
          </a:xfrm>
        </p:spPr>
        <p:txBody>
          <a:bodyPr>
            <a:noAutofit/>
          </a:bodyPr>
          <a:lstStyle/>
          <a:p>
            <a:r>
              <a:rPr lang="en-US" sz="4000" dirty="0"/>
              <a:t>Removing columns described in another columns.</a:t>
            </a:r>
          </a:p>
        </p:txBody>
      </p:sp>
    </p:spTree>
    <p:extLst>
      <p:ext uri="{BB962C8B-B14F-4D97-AF65-F5344CB8AC3E}">
        <p14:creationId xmlns:p14="http://schemas.microsoft.com/office/powerpoint/2010/main" val="34156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E474-B3AF-8D06-6932-02CF5ACA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CD10B-83BD-6182-C4E7-C49EC67E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2160590"/>
            <a:ext cx="9247517" cy="3334436"/>
          </a:xfrm>
        </p:spPr>
        <p:txBody>
          <a:bodyPr>
            <a:normAutofit/>
          </a:bodyPr>
          <a:lstStyle/>
          <a:p>
            <a:r>
              <a:rPr lang="en-US" sz="2800" dirty="0"/>
              <a:t> Explained in other columns </a:t>
            </a:r>
          </a:p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Start_Time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End_Time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 Street- Side- 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State</a:t>
            </a:r>
            <a:r>
              <a:rPr lang="en-US" sz="2800" dirty="0"/>
              <a:t>).</a:t>
            </a:r>
          </a:p>
          <a:p>
            <a:r>
              <a:rPr lang="en-US" sz="2800" dirty="0"/>
              <a:t>It has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1253507</a:t>
            </a:r>
            <a:r>
              <a:rPr lang="en-US" sz="2800" dirty="0"/>
              <a:t> different record.</a:t>
            </a:r>
          </a:p>
          <a:p>
            <a:r>
              <a:rPr lang="en-US" sz="2800" dirty="0"/>
              <a:t>shows natural language description of the accident.</a:t>
            </a:r>
          </a:p>
        </p:txBody>
      </p:sp>
    </p:spTree>
    <p:extLst>
      <p:ext uri="{BB962C8B-B14F-4D97-AF65-F5344CB8AC3E}">
        <p14:creationId xmlns:p14="http://schemas.microsoft.com/office/powerpoint/2010/main" val="26065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5FF2-DA83-C5E2-833E-ED58A93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step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9FFC0-8BD1-7D80-4CD1-BAF991758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8966997" cy="829556"/>
          </a:xfrm>
        </p:spPr>
        <p:txBody>
          <a:bodyPr/>
          <a:lstStyle/>
          <a:p>
            <a:r>
              <a:rPr lang="en-US" sz="4000" dirty="0"/>
              <a:t>Removing columns has only one class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C099-5054-05D0-93DB-F2E389D1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1.Country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3DB5-E494-5A1B-352F-0532C26FC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column has only one class(us)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62099-10DE-779A-749F-4D9EC08C6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50" y="2998889"/>
            <a:ext cx="588727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BB3C-BCC6-43C0-3969-75553175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2.Turning_loop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2891A-C133-12D3-4B7B-B2240C02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column has only one class (false)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64168-F114-D77F-B351-7A6EC5D02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37" y="3167026"/>
            <a:ext cx="3336081" cy="77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8242-E89C-192D-3EA7-2CC7F673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Step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B2F87-3976-9B9D-DF7B-15C04F8AA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71428"/>
          </a:xfrm>
        </p:spPr>
        <p:txBody>
          <a:bodyPr>
            <a:normAutofit/>
          </a:bodyPr>
          <a:lstStyle/>
          <a:p>
            <a:r>
              <a:rPr lang="en-US" sz="4000" dirty="0"/>
              <a:t>Replace nan in important column</a:t>
            </a:r>
          </a:p>
          <a:p>
            <a:r>
              <a:rPr lang="en-US" sz="4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1115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ITS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b="1" dirty="0"/>
              <a:t>ITS provides several advantages including :</a:t>
            </a:r>
          </a:p>
          <a:p>
            <a:pPr marL="0" indent="0">
              <a:buNone/>
            </a:pPr>
            <a:r>
              <a:rPr lang="en-US" sz="2800" dirty="0"/>
              <a:t>	  </a:t>
            </a:r>
            <a:r>
              <a:rPr lang="en-US" sz="2400" dirty="0"/>
              <a:t>1-Reduction in stops and delays at intersections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   2-Speed control and improvement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3-Travel time improvement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   4-Capacity management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   5-Incident management</a:t>
            </a:r>
          </a:p>
        </p:txBody>
      </p:sp>
    </p:spTree>
    <p:extLst>
      <p:ext uri="{BB962C8B-B14F-4D97-AF65-F5344CB8AC3E}">
        <p14:creationId xmlns:p14="http://schemas.microsoft.com/office/powerpoint/2010/main" val="6623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F606-6E24-74E4-0CA7-BA2B640B4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7699"/>
            <a:ext cx="8596668" cy="2070339"/>
          </a:xfrm>
        </p:spPr>
        <p:txBody>
          <a:bodyPr/>
          <a:lstStyle/>
          <a:p>
            <a:r>
              <a:rPr lang="en-US" sz="2800" dirty="0"/>
              <a:t>Fill the missing value in the important columns.</a:t>
            </a:r>
          </a:p>
          <a:p>
            <a:r>
              <a:rPr lang="en-US" sz="2800" dirty="0"/>
              <a:t>In the numerical columns (fill by mean).</a:t>
            </a:r>
          </a:p>
          <a:p>
            <a:r>
              <a:rPr lang="en-US" sz="2800" dirty="0"/>
              <a:t>In the categorical columns (fill by mode).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7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320B-2253-565B-016E-DF17B33E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400355"/>
          </a:xfrm>
        </p:spPr>
        <p:txBody>
          <a:bodyPr/>
          <a:lstStyle/>
          <a:p>
            <a:r>
              <a:rPr lang="en-US" dirty="0"/>
              <a:t>Categorical columns filled with mode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4C23-4C3D-CAFD-7EB1-60856A478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423534" cy="3938286"/>
          </a:xfrm>
        </p:spPr>
        <p:txBody>
          <a:bodyPr>
            <a:normAutofit/>
          </a:bodyPr>
          <a:lstStyle/>
          <a:p>
            <a:r>
              <a:rPr lang="en-US" dirty="0"/>
              <a:t>1-City(68 NAN)</a:t>
            </a:r>
          </a:p>
          <a:p>
            <a:r>
              <a:rPr lang="en-US" dirty="0"/>
              <a:t>2-Timezone (2141 NAN)</a:t>
            </a:r>
          </a:p>
          <a:p>
            <a:r>
              <a:rPr lang="en-US" dirty="0"/>
              <a:t>3-</a:t>
            </a:r>
            <a:r>
              <a:rPr lang="en-US" b="0" dirty="0">
                <a:solidFill>
                  <a:schemeClr val="tx1"/>
                </a:solidFill>
                <a:effectLst/>
              </a:rPr>
              <a:t>Wind_Direction (</a:t>
            </a:r>
            <a:r>
              <a:rPr lang="en-US" dirty="0"/>
              <a:t>47190 NAN)</a:t>
            </a:r>
            <a:endParaRPr lang="en-US" b="0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</a:rPr>
              <a:t>4-weather_condition (</a:t>
            </a:r>
            <a:r>
              <a:rPr lang="en-US" dirty="0"/>
              <a:t>72004 NAN)(3%)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5-Sunrise_Sunset (</a:t>
            </a:r>
            <a:r>
              <a:rPr lang="en-US" dirty="0"/>
              <a:t>78 NAN)</a:t>
            </a:r>
            <a:endParaRPr lang="en-US" b="0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</a:rPr>
              <a:t>6-Civil_twilight (</a:t>
            </a:r>
            <a:r>
              <a:rPr lang="en-US" dirty="0"/>
              <a:t>78 NAN)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7-Nautical_twilight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78 NAN)</a:t>
            </a:r>
            <a:endParaRPr lang="en-US" b="0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</a:rPr>
              <a:t>8-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Astronomical_Twilight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78 NAN)</a:t>
            </a:r>
            <a:endParaRPr lang="en-US" b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9</a:t>
            </a:r>
            <a:r>
              <a:rPr lang="en-US" dirty="0"/>
              <a:t>-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Weather_Timestamp(47170 NAN)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b="0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9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4157-7689-6080-CEA6-77C3BD93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columns filled with mean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0EE6-9E80-B837-0F32-4E3F81BD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1-Temperature(F) (62265 NAN)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/>
              <a:t>2-Humidity(%) (64467 NAN)</a:t>
            </a:r>
          </a:p>
          <a:p>
            <a:r>
              <a:rPr lang="en-US" dirty="0"/>
              <a:t>3-Pressure(in) (57280 NAN)</a:t>
            </a:r>
          </a:p>
          <a:p>
            <a:r>
              <a:rPr lang="en-US" dirty="0"/>
              <a:t>4-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Visibility(mi) (</a:t>
            </a:r>
            <a:r>
              <a:rPr lang="en-US" dirty="0"/>
              <a:t>71360 NAN)(3%)</a:t>
            </a:r>
            <a:endParaRPr lang="en-US" b="0" dirty="0">
              <a:solidFill>
                <a:schemeClr val="tx1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085C-9133-A161-1685-8E6FE56D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Step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F86C3-2C6F-0EA4-2B61-714C28504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Drop nan from columns </a:t>
            </a:r>
          </a:p>
        </p:txBody>
      </p:sp>
    </p:spTree>
    <p:extLst>
      <p:ext uri="{BB962C8B-B14F-4D97-AF65-F5344CB8AC3E}">
        <p14:creationId xmlns:p14="http://schemas.microsoft.com/office/powerpoint/2010/main" val="27001521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9576-7A68-DC68-C3D9-6248DD78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After removing columns and fill the missing value in another</a:t>
            </a: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C4BC63-783E-F0BC-3303-5BA90836C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404" y="1720641"/>
            <a:ext cx="3820527" cy="43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06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90F6-5F04-FC4B-E199-2EB0FCE83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1433"/>
            <a:ext cx="8475292" cy="4753155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/>
              <a:t>we have an important columns it contain large percentage of missing values</a:t>
            </a:r>
          </a:p>
          <a:p>
            <a:pPr marL="0" indent="0">
              <a:buNone/>
            </a:pPr>
            <a:r>
              <a:rPr lang="en-US" sz="4200" dirty="0"/>
              <a:t>TMC(</a:t>
            </a:r>
            <a:r>
              <a:rPr lang="en-US" sz="42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516762 nan</a:t>
            </a:r>
            <a:r>
              <a:rPr lang="en-US" sz="4200" dirty="0"/>
              <a:t>)(23%) – </a:t>
            </a:r>
            <a:r>
              <a:rPr lang="en-US" sz="4200" dirty="0" err="1"/>
              <a:t>Wind_Speed</a:t>
            </a:r>
            <a:r>
              <a:rPr lang="en-US" sz="4200" dirty="0"/>
              <a:t>(mph)(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442954 nan</a:t>
            </a:r>
            <a:r>
              <a:rPr lang="en-US" sz="4200" dirty="0"/>
              <a:t>)(20%)</a:t>
            </a:r>
          </a:p>
          <a:p>
            <a:r>
              <a:rPr lang="en-US" sz="4200" dirty="0"/>
              <a:t>We can not drop it or replace it with any statistical calculation  </a:t>
            </a:r>
          </a:p>
          <a:p>
            <a:r>
              <a:rPr lang="en-US" sz="4200" dirty="0"/>
              <a:t> we try to apply </a:t>
            </a:r>
            <a:r>
              <a:rPr lang="en-US" sz="4200" dirty="0" err="1"/>
              <a:t>knn</a:t>
            </a:r>
            <a:r>
              <a:rPr lang="en-US" sz="4200" dirty="0"/>
              <a:t> imputer but this algorithms time complexity is  </a:t>
            </a:r>
          </a:p>
          <a:p>
            <a:pPr marL="0" indent="0">
              <a:buNone/>
            </a:pPr>
            <a:r>
              <a:rPr lang="en-US" sz="4200" dirty="0"/>
              <a:t>(</a:t>
            </a:r>
            <a:r>
              <a:rPr lang="en-US" sz="4200" b="0" i="0" dirty="0">
                <a:solidFill>
                  <a:schemeClr val="tx1"/>
                </a:solidFill>
                <a:effectLst/>
                <a:latin typeface="source-code-pro"/>
              </a:rPr>
              <a:t>O(k * n * d</a:t>
            </a:r>
            <a:r>
              <a:rPr lang="en-US" sz="4200" dirty="0"/>
              <a:t>)),</a:t>
            </a:r>
            <a:r>
              <a:rPr lang="en-US" sz="4200" dirty="0">
                <a:solidFill>
                  <a:schemeClr val="tx1"/>
                </a:solidFill>
              </a:rPr>
              <a:t>K:</a:t>
            </a:r>
            <a:r>
              <a:rPr lang="en-US" sz="4200" b="0" i="0" dirty="0">
                <a:solidFill>
                  <a:schemeClr val="tx1"/>
                </a:solidFill>
                <a:effectLst/>
                <a:latin typeface="source-serif-pro"/>
              </a:rPr>
              <a:t> number of neighbors that we consider for voting ,</a:t>
            </a:r>
            <a:r>
              <a:rPr lang="en-US" sz="4200" dirty="0">
                <a:solidFill>
                  <a:schemeClr val="tx1"/>
                </a:solidFill>
                <a:latin typeface="source-serif-pro"/>
              </a:rPr>
              <a:t>N : </a:t>
            </a:r>
            <a:r>
              <a:rPr lang="en-US" sz="4200" b="0" i="0" dirty="0">
                <a:solidFill>
                  <a:schemeClr val="tx1"/>
                </a:solidFill>
                <a:effectLst/>
                <a:latin typeface="source-serif-pro"/>
              </a:rPr>
              <a:t>number of points in the training dataset , </a:t>
            </a:r>
            <a:r>
              <a:rPr lang="en-US" sz="4200" dirty="0">
                <a:solidFill>
                  <a:schemeClr val="tx1"/>
                </a:solidFill>
                <a:latin typeface="source-serif-pro"/>
              </a:rPr>
              <a:t>D: </a:t>
            </a:r>
            <a:r>
              <a:rPr lang="en-US" sz="4200" b="0" i="0" dirty="0">
                <a:solidFill>
                  <a:schemeClr val="tx1"/>
                </a:solidFill>
                <a:effectLst/>
                <a:latin typeface="source-serif-pro"/>
              </a:rPr>
              <a:t>data dimensionality.</a:t>
            </a:r>
            <a:endParaRPr lang="en-US" sz="4200" dirty="0"/>
          </a:p>
          <a:p>
            <a:r>
              <a:rPr lang="en-US" sz="4200" dirty="0"/>
              <a:t>Because of this we compare between these two columns according two importance(TMC-</a:t>
            </a:r>
            <a:r>
              <a:rPr lang="en-US" sz="4200" dirty="0" err="1"/>
              <a:t>Wind_Speed</a:t>
            </a:r>
            <a:r>
              <a:rPr lang="en-US" sz="4200" dirty="0"/>
              <a:t>(mph)) </a:t>
            </a:r>
          </a:p>
          <a:p>
            <a:r>
              <a:rPr lang="en-US" sz="4200" dirty="0"/>
              <a:t>Then we drop TMC and drop NA from </a:t>
            </a:r>
            <a:r>
              <a:rPr lang="en-US" sz="4200" dirty="0" err="1"/>
              <a:t>Wind_Speed</a:t>
            </a:r>
            <a:r>
              <a:rPr lang="en-US" sz="4200" dirty="0"/>
              <a:t>(mph)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406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754E-10E0-3F08-C8ED-A869B5F5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Data after cleaning</a:t>
            </a:r>
          </a:p>
        </p:txBody>
      </p:sp>
    </p:spTree>
    <p:extLst>
      <p:ext uri="{BB962C8B-B14F-4D97-AF65-F5344CB8AC3E}">
        <p14:creationId xmlns:p14="http://schemas.microsoft.com/office/powerpoint/2010/main" val="20159074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AA3B-46B0-8763-1794-B0F6C4CB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Data shape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1800985, 34)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A4BFD3-B461-C55E-6B5F-02285C1B7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724" y="2160588"/>
            <a:ext cx="3891804" cy="41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085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have some questions about the data and we will try to find their answers by visualizing the data.</a:t>
            </a:r>
          </a:p>
        </p:txBody>
      </p:sp>
    </p:spTree>
    <p:extLst>
      <p:ext uri="{BB962C8B-B14F-4D97-AF65-F5344CB8AC3E}">
        <p14:creationId xmlns:p14="http://schemas.microsoft.com/office/powerpoint/2010/main" val="25516908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first we present the correlation matrix which ideates that there is no correlation between attributes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" y="2770777"/>
            <a:ext cx="10546080" cy="4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3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Our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With the help of this project, we will be able to:</a:t>
            </a:r>
          </a:p>
          <a:p>
            <a:r>
              <a:rPr lang="en-US" dirty="0"/>
              <a:t> Recognize key factors affecting the accident severity.</a:t>
            </a:r>
          </a:p>
          <a:p>
            <a:endParaRPr lang="en-US" dirty="0"/>
          </a:p>
          <a:p>
            <a:r>
              <a:rPr lang="en-US" dirty="0"/>
              <a:t>Provide some recommendations that may lead to reducing the rate and severity of accidents through our data analysis</a:t>
            </a:r>
          </a:p>
          <a:p>
            <a:endParaRPr lang="en-US" dirty="0"/>
          </a:p>
          <a:p>
            <a:r>
              <a:rPr lang="en-US" dirty="0"/>
              <a:t>Develop a model that can accurately predict accident severity for a given accident without any detailed information about itself like driver attributes or vehicle type in time.</a:t>
            </a:r>
          </a:p>
        </p:txBody>
      </p:sp>
    </p:spTree>
    <p:extLst>
      <p:ext uri="{BB962C8B-B14F-4D97-AF65-F5344CB8AC3E}">
        <p14:creationId xmlns:p14="http://schemas.microsoft.com/office/powerpoint/2010/main" val="4642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Traffic Attributes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It’s consist of 4 columns </a:t>
            </a:r>
          </a:p>
          <a:p>
            <a:endParaRPr lang="en-US" sz="2400" dirty="0"/>
          </a:p>
          <a:p>
            <a:r>
              <a:rPr lang="en-US" sz="2400" dirty="0"/>
              <a:t>(</a:t>
            </a:r>
            <a:r>
              <a:rPr lang="en-US" sz="2400" b="1" dirty="0"/>
              <a:t>Severity ,</a:t>
            </a:r>
            <a:r>
              <a:rPr lang="en-US" sz="2400" b="1" dirty="0" err="1"/>
              <a:t>Start_Time</a:t>
            </a:r>
            <a:r>
              <a:rPr lang="en-US" sz="2400" b="1" dirty="0"/>
              <a:t>, </a:t>
            </a:r>
            <a:r>
              <a:rPr lang="en-US" sz="2400" b="1" dirty="0" err="1"/>
              <a:t>End_Time</a:t>
            </a:r>
            <a:r>
              <a:rPr lang="en-US" sz="2400" b="1" dirty="0"/>
              <a:t>, Distance(mi)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49151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Severity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602471"/>
            <a:ext cx="6264138" cy="478526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the most repeated Severity degree?</a:t>
            </a:r>
          </a:p>
          <a:p>
            <a:r>
              <a:rPr lang="en-US" sz="2000" dirty="0"/>
              <a:t>-Here we find that Severity with degree 3 and 2 is the most repeated by percentage 40% and 54%.</a:t>
            </a:r>
          </a:p>
        </p:txBody>
      </p:sp>
    </p:spTree>
    <p:extLst>
      <p:ext uri="{BB962C8B-B14F-4D97-AF65-F5344CB8AC3E}">
        <p14:creationId xmlns:p14="http://schemas.microsoft.com/office/powerpoint/2010/main" val="11918654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/>
              <a:t>Start_Time</a:t>
            </a:r>
            <a:r>
              <a:rPr lang="en-US" b="1" dirty="0"/>
              <a:t> and End _Time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2" y="1602470"/>
            <a:ext cx="7335293" cy="458932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3414723"/>
          </a:xfrm>
        </p:spPr>
        <p:txBody>
          <a:bodyPr>
            <a:normAutofit/>
          </a:bodyPr>
          <a:lstStyle/>
          <a:p>
            <a:r>
              <a:rPr lang="en-US" sz="2000" dirty="0"/>
              <a:t>What is the top 10 Accident Duration in Minutes ?</a:t>
            </a:r>
          </a:p>
          <a:p>
            <a:r>
              <a:rPr lang="en-US" sz="2000" dirty="0"/>
              <a:t>- We calculated accident duration throw start and end time </a:t>
            </a:r>
          </a:p>
          <a:p>
            <a:r>
              <a:rPr lang="en-US" sz="2000" dirty="0"/>
              <a:t>- And we found that these are the most repeated Accident Duration</a:t>
            </a:r>
          </a:p>
        </p:txBody>
      </p:sp>
    </p:spTree>
    <p:extLst>
      <p:ext uri="{BB962C8B-B14F-4D97-AF65-F5344CB8AC3E}">
        <p14:creationId xmlns:p14="http://schemas.microsoft.com/office/powerpoint/2010/main" val="36494780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/>
              <a:t>Start_Time</a:t>
            </a:r>
            <a:r>
              <a:rPr lang="en-US" b="1" dirty="0"/>
              <a:t> and End _Time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687" y="1465798"/>
            <a:ext cx="5888038" cy="389572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 We can conclude that accident rate is higher at workdays</a:t>
            </a:r>
            <a:r>
              <a:rPr lang="ar-EG" sz="2400" dirty="0"/>
              <a:t> </a:t>
            </a:r>
            <a:r>
              <a:rPr lang="en-US" sz="2400" dirty="0"/>
              <a:t>than days off.</a:t>
            </a:r>
          </a:p>
        </p:txBody>
      </p:sp>
    </p:spTree>
    <p:extLst>
      <p:ext uri="{BB962C8B-B14F-4D97-AF65-F5344CB8AC3E}">
        <p14:creationId xmlns:p14="http://schemas.microsoft.com/office/powerpoint/2010/main" val="11133170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Start_Time</a:t>
            </a:r>
            <a:r>
              <a:rPr lang="en-US" b="1" dirty="0"/>
              <a:t> and End _Time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157681"/>
            <a:ext cx="5582713" cy="453844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-Those are the top 10 day hours per accident rate</a:t>
            </a:r>
          </a:p>
          <a:p>
            <a:r>
              <a:rPr lang="en-US" sz="2000" dirty="0"/>
              <a:t>-As known USA working hours between 9:00 And 17:00 so it was expected that most accidents rate is between them  </a:t>
            </a:r>
          </a:p>
        </p:txBody>
      </p:sp>
    </p:spTree>
    <p:extLst>
      <p:ext uri="{BB962C8B-B14F-4D97-AF65-F5344CB8AC3E}">
        <p14:creationId xmlns:p14="http://schemas.microsoft.com/office/powerpoint/2010/main" val="269540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Distance(mi)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2" y="1602471"/>
            <a:ext cx="6943407" cy="453707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the top 10 affected Distance in miters?</a:t>
            </a:r>
          </a:p>
          <a:p>
            <a:r>
              <a:rPr lang="en-US" sz="2000" dirty="0"/>
              <a:t>-The most affected Distance in miters is less than 1 miter and 16 miters.</a:t>
            </a:r>
          </a:p>
        </p:txBody>
      </p:sp>
    </p:spTree>
    <p:extLst>
      <p:ext uri="{BB962C8B-B14F-4D97-AF65-F5344CB8AC3E}">
        <p14:creationId xmlns:p14="http://schemas.microsoft.com/office/powerpoint/2010/main" val="626250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Address Attributes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It’s consist of 6 columns</a:t>
            </a:r>
          </a:p>
          <a:p>
            <a:endParaRPr lang="en-US" sz="2400" dirty="0"/>
          </a:p>
          <a:p>
            <a:r>
              <a:rPr lang="en-US" sz="2400" dirty="0"/>
              <a:t>(Street, Side, City, </a:t>
            </a:r>
            <a:r>
              <a:rPr lang="en-US" sz="2400" dirty="0" smtClean="0"/>
              <a:t>County</a:t>
            </a:r>
            <a:r>
              <a:rPr lang="en-US" sz="2400" dirty="0"/>
              <a:t>, State, </a:t>
            </a:r>
            <a:r>
              <a:rPr lang="en-US" sz="2400" dirty="0" err="1"/>
              <a:t>Timezone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4444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err="1"/>
              <a:t>Timezone</a:t>
            </a:r>
            <a:endParaRPr lang="en-US" sz="4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most repeated time zones?</a:t>
            </a:r>
          </a:p>
          <a:p>
            <a:r>
              <a:rPr lang="en-US" sz="2400" dirty="0"/>
              <a:t>-We found that most of accidents recorded in US/Eastern time zone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96" y="653143"/>
            <a:ext cx="6904218" cy="5590903"/>
          </a:xfrm>
        </p:spPr>
      </p:pic>
    </p:spTree>
    <p:extLst>
      <p:ext uri="{BB962C8B-B14F-4D97-AF65-F5344CB8AC3E}">
        <p14:creationId xmlns:p14="http://schemas.microsoft.com/office/powerpoint/2010/main" val="22073216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State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can conclude from state histogram that most of accidents recorded in California state</a:t>
            </a:r>
          </a:p>
          <a:p>
            <a:r>
              <a:rPr lang="en-US" sz="2400" dirty="0"/>
              <a:t>And 2 is the highest severity degree</a:t>
            </a:r>
          </a:p>
          <a:p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2" y="901700"/>
            <a:ext cx="6935787" cy="5107214"/>
          </a:xfrm>
        </p:spPr>
      </p:pic>
    </p:spTree>
    <p:extLst>
      <p:ext uri="{BB962C8B-B14F-4D97-AF65-F5344CB8AC3E}">
        <p14:creationId xmlns:p14="http://schemas.microsoft.com/office/powerpoint/2010/main" val="16472302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City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2" y="1602470"/>
            <a:ext cx="6034087" cy="417602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top 10 cites per accidents?</a:t>
            </a:r>
          </a:p>
          <a:p>
            <a:r>
              <a:rPr lang="en-US" sz="2400" dirty="0"/>
              <a:t>-We found that those are the top 10 cities per accidents rate.</a:t>
            </a:r>
          </a:p>
        </p:txBody>
      </p:sp>
    </p:spTree>
    <p:extLst>
      <p:ext uri="{BB962C8B-B14F-4D97-AF65-F5344CB8AC3E}">
        <p14:creationId xmlns:p14="http://schemas.microsoft.com/office/powerpoint/2010/main" val="236241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a dataset that talks about car accidents.</a:t>
            </a:r>
          </a:p>
          <a:p>
            <a:r>
              <a:rPr lang="en-US" dirty="0"/>
              <a:t>After searching and communicating with Prof </a:t>
            </a:r>
            <a:r>
              <a:rPr lang="en-US" dirty="0" err="1"/>
              <a:t>Doaa</a:t>
            </a:r>
            <a:r>
              <a:rPr lang="en-US" dirty="0"/>
              <a:t>, we were having a dataset and database.</a:t>
            </a:r>
          </a:p>
          <a:p>
            <a:r>
              <a:rPr lang="en-US" dirty="0"/>
              <a:t>This dataset was provided by Dell company technical support.</a:t>
            </a:r>
          </a:p>
          <a:p>
            <a:r>
              <a:rPr lang="en-US" dirty="0"/>
              <a:t>Reacting with the database was difficult, so we go through US_Accidents_May19.   </a:t>
            </a:r>
          </a:p>
        </p:txBody>
      </p:sp>
    </p:spTree>
    <p:extLst>
      <p:ext uri="{BB962C8B-B14F-4D97-AF65-F5344CB8AC3E}">
        <p14:creationId xmlns:p14="http://schemas.microsoft.com/office/powerpoint/2010/main" val="15784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/>
              <a:t>California Cities and streets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If we talk about California state, At which city, and at which street side accidents happened?</a:t>
            </a:r>
          </a:p>
          <a:p>
            <a:r>
              <a:rPr lang="en-US" sz="1800" dirty="0"/>
              <a:t>We could conclude that most of accidents happened in Los Angeles city.</a:t>
            </a:r>
          </a:p>
          <a:p>
            <a:r>
              <a:rPr lang="en-US" sz="1800" dirty="0"/>
              <a:t>We could conclude also that most accidents occur in right side of the street.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2" y="2102859"/>
            <a:ext cx="6364287" cy="4056641"/>
          </a:xfrm>
        </p:spPr>
      </p:pic>
    </p:spTree>
    <p:extLst>
      <p:ext uri="{BB962C8B-B14F-4D97-AF65-F5344CB8AC3E}">
        <p14:creationId xmlns:p14="http://schemas.microsoft.com/office/powerpoint/2010/main" val="13706191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Weather Attributes 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It’s consist of 7 columns</a:t>
            </a:r>
          </a:p>
          <a:p>
            <a:endParaRPr lang="en-US" sz="2000" dirty="0"/>
          </a:p>
          <a:p>
            <a:r>
              <a:rPr lang="en-US" sz="2000" dirty="0"/>
              <a:t>( Temperature(F), Humidity(%), Pressure(in), Visibility(mi), </a:t>
            </a:r>
            <a:r>
              <a:rPr lang="en-US" sz="2000" dirty="0" err="1"/>
              <a:t>Wind_Direction</a:t>
            </a:r>
            <a:r>
              <a:rPr lang="en-US" sz="2000" dirty="0"/>
              <a:t>, </a:t>
            </a:r>
            <a:r>
              <a:rPr lang="en-US" sz="2000" dirty="0" err="1"/>
              <a:t>Wind_Speed</a:t>
            </a:r>
            <a:r>
              <a:rPr lang="en-US" sz="2000" dirty="0"/>
              <a:t>(mph),</a:t>
            </a:r>
            <a:r>
              <a:rPr lang="en-US" sz="2000" dirty="0" err="1"/>
              <a:t>Weather_Condition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7265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41553"/>
            <a:ext cx="3854528" cy="12784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Temperature(F)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420019"/>
            <a:ext cx="3854528" cy="3725331"/>
          </a:xfrm>
        </p:spPr>
        <p:txBody>
          <a:bodyPr>
            <a:noAutofit/>
          </a:bodyPr>
          <a:lstStyle/>
          <a:p>
            <a:r>
              <a:rPr lang="en-US" sz="2000" dirty="0"/>
              <a:t>What is the range of temperature in Fahrenheit most accidents occur?</a:t>
            </a:r>
          </a:p>
          <a:p>
            <a:r>
              <a:rPr lang="en-US" sz="2000" dirty="0"/>
              <a:t>Which is the degree of severity could occur after the accident?</a:t>
            </a:r>
          </a:p>
          <a:p>
            <a:r>
              <a:rPr lang="en-US" sz="2000" dirty="0"/>
              <a:t>-As we could see in graph most accidents occur with severity third degree equal 67.347k, while severity with second degree equal 130.086.</a:t>
            </a:r>
          </a:p>
          <a:p>
            <a:r>
              <a:rPr lang="en-US" sz="2000" dirty="0"/>
              <a:t>-Most temperature is between 60-64.9 Fahrenheit.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2" y="2102859"/>
            <a:ext cx="6948488" cy="3789941"/>
          </a:xfrm>
        </p:spPr>
      </p:pic>
    </p:spTree>
    <p:extLst>
      <p:ext uri="{BB962C8B-B14F-4D97-AF65-F5344CB8AC3E}">
        <p14:creationId xmlns:p14="http://schemas.microsoft.com/office/powerpoint/2010/main" val="15831584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Humidity(%)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2" y="1349103"/>
            <a:ext cx="7037387" cy="503131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the highest repeated humidity percentage ?</a:t>
            </a:r>
          </a:p>
          <a:p>
            <a:r>
              <a:rPr lang="en-US" sz="2000" dirty="0"/>
              <a:t>-We found that most repeated humidity percentage is 100% which is too high because the normal humidity percentage is between 55% to 65%.</a:t>
            </a:r>
          </a:p>
        </p:txBody>
      </p:sp>
    </p:spTree>
    <p:extLst>
      <p:ext uri="{BB962C8B-B14F-4D97-AF65-F5344CB8AC3E}">
        <p14:creationId xmlns:p14="http://schemas.microsoft.com/office/powerpoint/2010/main" val="8236822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 Visibility(mi)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2" y="1149531"/>
            <a:ext cx="6734401" cy="47940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the top 5 visibility rates in miles?</a:t>
            </a:r>
          </a:p>
          <a:p>
            <a:r>
              <a:rPr lang="en-US" sz="2000" dirty="0"/>
              <a:t>-We found that  10 miles is the most repeated visibility rate by 89% </a:t>
            </a:r>
          </a:p>
        </p:txBody>
      </p:sp>
    </p:spTree>
    <p:extLst>
      <p:ext uri="{BB962C8B-B14F-4D97-AF65-F5344CB8AC3E}">
        <p14:creationId xmlns:p14="http://schemas.microsoft.com/office/powerpoint/2010/main" val="19317416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/>
              <a:t>Weather_Condition</a:t>
            </a: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2" y="1602471"/>
            <a:ext cx="6512333" cy="444563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the top five repeated weather condition?</a:t>
            </a:r>
          </a:p>
          <a:p>
            <a:r>
              <a:rPr lang="en-US" sz="2000" dirty="0"/>
              <a:t>-We found that those five are the most repeated weather conditions.</a:t>
            </a:r>
          </a:p>
          <a:p>
            <a:r>
              <a:rPr lang="en-US" sz="2000" dirty="0"/>
              <a:t>-And clear is the most repeated weather condition by 39.7%</a:t>
            </a:r>
          </a:p>
        </p:txBody>
      </p:sp>
    </p:spTree>
    <p:extLst>
      <p:ext uri="{BB962C8B-B14F-4D97-AF65-F5344CB8AC3E}">
        <p14:creationId xmlns:p14="http://schemas.microsoft.com/office/powerpoint/2010/main" val="21149521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POI Attributes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It’s consist of 13 column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(Amenity, Bump, Crossing, </a:t>
            </a:r>
            <a:r>
              <a:rPr lang="en-US" sz="2400" dirty="0" err="1"/>
              <a:t>Give_Way</a:t>
            </a:r>
            <a:r>
              <a:rPr lang="en-US" sz="2400" dirty="0"/>
              <a:t>, Junction, </a:t>
            </a:r>
            <a:r>
              <a:rPr lang="en-US" sz="2400" dirty="0" err="1"/>
              <a:t>No_Exit</a:t>
            </a:r>
            <a:r>
              <a:rPr lang="en-US" sz="2400" dirty="0"/>
              <a:t>, Railway, Roundabout, Station, Stop, </a:t>
            </a:r>
            <a:r>
              <a:rPr lang="en-US" sz="2400" dirty="0" err="1"/>
              <a:t>traffic_Calming</a:t>
            </a:r>
            <a:r>
              <a:rPr lang="en-US" sz="2400" dirty="0"/>
              <a:t>, </a:t>
            </a:r>
            <a:r>
              <a:rPr lang="en-US" sz="2400" dirty="0" err="1"/>
              <a:t>Traffic_signal</a:t>
            </a:r>
            <a:r>
              <a:rPr lang="en-US" sz="2400" dirty="0"/>
              <a:t>, </a:t>
            </a:r>
            <a:r>
              <a:rPr lang="en-US" sz="2400" dirty="0" err="1"/>
              <a:t>Turning_Loop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8260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Amenity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602471"/>
            <a:ext cx="5859190" cy="389699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368" y="2777070"/>
            <a:ext cx="3854528" cy="258444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-apple-system"/>
              </a:rPr>
              <a:t>Does </a:t>
            </a:r>
            <a:r>
              <a:rPr lang="en-US" sz="2000" dirty="0">
                <a:latin typeface="-apple-system"/>
              </a:rPr>
              <a:t>the presence of amenity in a nearby location affect accident rate or severity degree?</a:t>
            </a:r>
          </a:p>
          <a:p>
            <a:r>
              <a:rPr lang="en-US" sz="2000" dirty="0">
                <a:latin typeface="-apple-system"/>
              </a:rPr>
              <a:t>- I seems</a:t>
            </a:r>
            <a:r>
              <a:rPr lang="ar-EG" sz="2000" dirty="0">
                <a:latin typeface="-apple-system"/>
              </a:rPr>
              <a:t> </a:t>
            </a:r>
            <a:r>
              <a:rPr lang="en-US" sz="2000" dirty="0">
                <a:latin typeface="-apple-system"/>
              </a:rPr>
              <a:t> that lake of amenity affect the accident rate and its severity.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02374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Bump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2" y="1602470"/>
            <a:ext cx="5551487" cy="436652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-apple-system"/>
              </a:rPr>
              <a:t>Does </a:t>
            </a:r>
            <a:r>
              <a:rPr lang="en-US" sz="2000" dirty="0">
                <a:latin typeface="-apple-system"/>
              </a:rPr>
              <a:t>the presence of Bump in accident location affect accident rate or severity degree?</a:t>
            </a:r>
          </a:p>
          <a:p>
            <a:r>
              <a:rPr lang="en-US" sz="2000" dirty="0">
                <a:latin typeface="-apple-system"/>
              </a:rPr>
              <a:t>-Most of accidents places have no bumps.</a:t>
            </a:r>
          </a:p>
          <a:p>
            <a:r>
              <a:rPr lang="en-US" sz="2000" dirty="0">
                <a:latin typeface="-apple-system"/>
              </a:rPr>
              <a:t>-So it seems that existence of bump reduces accidents rate.</a:t>
            </a:r>
          </a:p>
        </p:txBody>
      </p:sp>
    </p:spTree>
    <p:extLst>
      <p:ext uri="{BB962C8B-B14F-4D97-AF65-F5344CB8AC3E}">
        <p14:creationId xmlns:p14="http://schemas.microsoft.com/office/powerpoint/2010/main" val="39089913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Crossing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2" y="1602470"/>
            <a:ext cx="5767387" cy="398552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Is the accident rate high in places where there is a crossing area?</a:t>
            </a:r>
          </a:p>
          <a:p>
            <a:r>
              <a:rPr lang="en-US" sz="2000" dirty="0"/>
              <a:t>-No</a:t>
            </a:r>
          </a:p>
        </p:txBody>
      </p:sp>
    </p:spTree>
    <p:extLst>
      <p:ext uri="{BB962C8B-B14F-4D97-AF65-F5344CB8AC3E}">
        <p14:creationId xmlns:p14="http://schemas.microsoft.com/office/powerpoint/2010/main" val="137528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  Us Accidents May 19 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Dimension= (2243939 rows × 49 columns)</a:t>
            </a:r>
          </a:p>
        </p:txBody>
      </p:sp>
    </p:spTree>
    <p:extLst>
      <p:ext uri="{BB962C8B-B14F-4D97-AF65-F5344CB8AC3E}">
        <p14:creationId xmlns:p14="http://schemas.microsoft.com/office/powerpoint/2010/main" val="18061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Junction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62" y="1498604"/>
            <a:ext cx="5830887" cy="421412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-We could conclude from this graph that most of accidents happened in places have no junction.</a:t>
            </a:r>
          </a:p>
        </p:txBody>
      </p:sp>
    </p:spTree>
    <p:extLst>
      <p:ext uri="{BB962C8B-B14F-4D97-AF65-F5344CB8AC3E}">
        <p14:creationId xmlns:p14="http://schemas.microsoft.com/office/powerpoint/2010/main" val="21657971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-apple-system"/>
              </a:rPr>
              <a:t>Does the presence of (give way, no exit, stop) in accident location affect accident rate or severity degree?</a:t>
            </a:r>
            <a:br>
              <a:rPr lang="en-US" sz="2800" b="1" dirty="0">
                <a:latin typeface="-apple-system"/>
              </a:rPr>
            </a:br>
            <a:endParaRPr lang="en-US" sz="2800" b="1" dirty="0"/>
          </a:p>
        </p:txBody>
      </p:sp>
      <p:pic>
        <p:nvPicPr>
          <p:cNvPr id="3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44" y="1930400"/>
            <a:ext cx="3595220" cy="33430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1930400"/>
            <a:ext cx="3070344" cy="3343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164" y="1930400"/>
            <a:ext cx="3709988" cy="3343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7334" y="5638800"/>
            <a:ext cx="7023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-apple-system"/>
              </a:rPr>
              <a:t>It seems that all accidents happened in places which haven’t (give way, no exit, stop) signs.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18296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>
                <a:latin typeface="-apple-system"/>
              </a:rPr>
              <a:t>Does the presence of </a:t>
            </a:r>
            <a:r>
              <a:rPr lang="en-US" sz="2800" b="1" dirty="0"/>
              <a:t> Roundabout or Turning Loop </a:t>
            </a:r>
            <a:r>
              <a:rPr lang="en-US" sz="2800" b="1" dirty="0">
                <a:latin typeface="-apple-system"/>
              </a:rPr>
              <a:t>in a nearby location affect accident rate or severity degree?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370" y="1804989"/>
            <a:ext cx="3993617" cy="3671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8" y="1804988"/>
            <a:ext cx="4268732" cy="36718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7725" y="5686425"/>
            <a:ext cx="7943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-apple-system"/>
              </a:rPr>
              <a:t>It seems that all accidents happened in places which haven’t </a:t>
            </a:r>
            <a:r>
              <a:rPr lang="en-US" b="1" dirty="0"/>
              <a:t>Round about or Turning loop </a:t>
            </a:r>
            <a:r>
              <a:rPr lang="en-US" dirty="0">
                <a:latin typeface="-apple-system"/>
              </a:rPr>
              <a:t>in a nearby location.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415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-apple-system"/>
              </a:rPr>
              <a:t>Does the presence of </a:t>
            </a:r>
            <a:r>
              <a:rPr lang="en-US" sz="2800" b="1" dirty="0"/>
              <a:t> Railway or Station </a:t>
            </a:r>
            <a:r>
              <a:rPr lang="en-US" sz="2800" b="1" dirty="0">
                <a:latin typeface="-apple-system"/>
              </a:rPr>
              <a:t>in a nearby location affect accident rate or severity degree?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93" y="1878810"/>
            <a:ext cx="4902507" cy="4184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878809"/>
            <a:ext cx="4749493" cy="4184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7725" y="6063061"/>
            <a:ext cx="7943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-apple-system"/>
              </a:rPr>
              <a:t>It seems that all accidents happened in places which haven’t </a:t>
            </a:r>
            <a:r>
              <a:rPr lang="en-US" b="1" dirty="0"/>
              <a:t>Railway or Station </a:t>
            </a:r>
            <a:r>
              <a:rPr lang="en-US" dirty="0">
                <a:latin typeface="-apple-system"/>
              </a:rPr>
              <a:t>in a nearby location.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025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/>
              <a:t>Traffic_Signal</a:t>
            </a:r>
            <a:endParaRPr lang="en-US" sz="4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2" y="1602470"/>
            <a:ext cx="5335587" cy="427762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-apple-system"/>
              </a:rPr>
              <a:t>Does the presence of </a:t>
            </a:r>
            <a:r>
              <a:rPr lang="en-US" sz="1600" b="1" dirty="0"/>
              <a:t>Traffic signal </a:t>
            </a:r>
            <a:r>
              <a:rPr lang="en-US" sz="1600" b="1" dirty="0">
                <a:latin typeface="-apple-system"/>
              </a:rPr>
              <a:t>in a nearby location affect accident rate or severity degree?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latin typeface="-apple-system"/>
              </a:rPr>
              <a:t>It seems that all accidents happened in places which haven’t </a:t>
            </a:r>
            <a:r>
              <a:rPr lang="en-US" sz="1600" b="1" dirty="0"/>
              <a:t>Railway or Station </a:t>
            </a:r>
            <a:r>
              <a:rPr lang="en-US" sz="1600" dirty="0">
                <a:latin typeface="-apple-system"/>
              </a:rPr>
              <a:t>in a nearby location.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latin typeface="-apple-system"/>
              </a:rPr>
              <a:t>But there is around 300k accident recorded nearby a traffic signal</a:t>
            </a:r>
            <a:endParaRPr lang="en-US" sz="16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50019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 err="1"/>
              <a:t>Traffic_Calming</a:t>
            </a:r>
            <a:endParaRPr lang="en-US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2" y="1653270"/>
            <a:ext cx="5564187" cy="415062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-apple-system"/>
              </a:rPr>
              <a:t>Does the presence of </a:t>
            </a:r>
            <a:r>
              <a:rPr lang="en-US" sz="2000" dirty="0"/>
              <a:t>Any device or feature causing traffic to calm or slow </a:t>
            </a:r>
            <a:r>
              <a:rPr lang="en-US" sz="2000" dirty="0">
                <a:latin typeface="-apple-system"/>
              </a:rPr>
              <a:t>in a nearby location affect accident rate or severity degree?</a:t>
            </a:r>
          </a:p>
          <a:p>
            <a:r>
              <a:rPr lang="en-US" sz="2000" dirty="0">
                <a:latin typeface="-apple-system"/>
              </a:rPr>
              <a:t>- Most of accidents places have no Traffic calming.</a:t>
            </a:r>
          </a:p>
          <a:p>
            <a:r>
              <a:rPr lang="en-US" sz="2000" dirty="0">
                <a:latin typeface="-apple-system"/>
              </a:rPr>
              <a:t>- So it seems that existence of traffic calming reduces accidents rate</a:t>
            </a:r>
            <a:endParaRPr lang="en-US" sz="2000" b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827617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Period of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1500"/>
            <a:ext cx="11133666" cy="3880773"/>
          </a:xfrm>
        </p:spPr>
        <p:txBody>
          <a:bodyPr>
            <a:normAutofit/>
          </a:bodyPr>
          <a:lstStyle/>
          <a:p>
            <a:r>
              <a:rPr lang="en-US" sz="2400" dirty="0"/>
              <a:t>It’s consist of 4 column</a:t>
            </a:r>
          </a:p>
          <a:p>
            <a:r>
              <a:rPr lang="en-US" sz="2400" dirty="0"/>
              <a:t>(</a:t>
            </a:r>
            <a:r>
              <a:rPr lang="en-US" sz="2400" dirty="0" err="1"/>
              <a:t>Sunrise_Sunset</a:t>
            </a:r>
            <a:r>
              <a:rPr lang="en-US" sz="2400" dirty="0"/>
              <a:t>, </a:t>
            </a:r>
            <a:r>
              <a:rPr lang="en-US" sz="2400" dirty="0" err="1"/>
              <a:t>Civil_Twilight</a:t>
            </a:r>
            <a:r>
              <a:rPr lang="en-US" sz="2400" dirty="0"/>
              <a:t>, </a:t>
            </a:r>
            <a:r>
              <a:rPr lang="en-US" sz="2400" dirty="0" err="1"/>
              <a:t>Nautical_Twilight</a:t>
            </a:r>
            <a:r>
              <a:rPr lang="en-US" sz="2400" dirty="0"/>
              <a:t>, </a:t>
            </a:r>
            <a:r>
              <a:rPr lang="en-US" sz="2400" dirty="0" err="1"/>
              <a:t>Astronomical_Twilight</a:t>
            </a:r>
            <a:r>
              <a:rPr lang="en-US" sz="2400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4" y="3162300"/>
            <a:ext cx="9593741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501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5" y="3186113"/>
            <a:ext cx="3495675" cy="29337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3251"/>
            <a:ext cx="3743325" cy="29765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0"/>
            <a:ext cx="3667125" cy="3189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71875" cy="31861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05700" y="409575"/>
            <a:ext cx="4686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 any period of the day most accidents occur?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2333625"/>
            <a:ext cx="44481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-We found that most of accidents(more than 1m) occur in the day light</a:t>
            </a:r>
          </a:p>
          <a:p>
            <a:endParaRPr lang="en-US" sz="2800" dirty="0"/>
          </a:p>
          <a:p>
            <a:r>
              <a:rPr lang="en-US" sz="2800" dirty="0"/>
              <a:t>-And accidents occur at (natural night Sunset) and(Civil twilight night )</a:t>
            </a:r>
          </a:p>
          <a:p>
            <a:r>
              <a:rPr lang="en-US" sz="2800" dirty="0"/>
              <a:t>Is higher than which at Astronomical and Nautical nights.</a:t>
            </a:r>
          </a:p>
        </p:txBody>
      </p:sp>
    </p:spTree>
    <p:extLst>
      <p:ext uri="{BB962C8B-B14F-4D97-AF65-F5344CB8AC3E}">
        <p14:creationId xmlns:p14="http://schemas.microsoft.com/office/powerpoint/2010/main" val="25736592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b="1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44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Severity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602471"/>
            <a:ext cx="6264138" cy="478526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the most repeated Severity degree?</a:t>
            </a:r>
          </a:p>
          <a:p>
            <a:r>
              <a:rPr lang="en-US" sz="2000" dirty="0"/>
              <a:t>-Here we find that Severity with degree 3 and 2 is the most repeated by percentage 40% and 54%.</a:t>
            </a:r>
          </a:p>
        </p:txBody>
      </p:sp>
    </p:spTree>
    <p:extLst>
      <p:ext uri="{BB962C8B-B14F-4D97-AF65-F5344CB8AC3E}">
        <p14:creationId xmlns:p14="http://schemas.microsoft.com/office/powerpoint/2010/main" val="110080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Columns: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ID: Index code of each accident in each record in each row.</a:t>
            </a:r>
          </a:p>
          <a:p>
            <a:r>
              <a:rPr lang="en-US" dirty="0"/>
              <a:t>Source: It is the name of the platform which the accident record was extracted from.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23" y="3237327"/>
            <a:ext cx="6162583" cy="280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Important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accidents occur due to some problems with the driver</a:t>
            </a:r>
          </a:p>
          <a:p>
            <a:endParaRPr lang="en-US" dirty="0"/>
          </a:p>
          <a:p>
            <a:r>
              <a:rPr lang="en-US" dirty="0"/>
              <a:t>"Egypt's losses resulting from road accidents were estimated at </a:t>
            </a:r>
            <a:r>
              <a:rPr lang="en-US" sz="2000" b="1" dirty="0"/>
              <a:t>8 billion</a:t>
            </a:r>
            <a:r>
              <a:rPr lang="en-US" dirty="0"/>
              <a:t> Egyptian pounds annually“</a:t>
            </a:r>
            <a:r>
              <a:rPr lang="en-US" sz="1600" dirty="0"/>
              <a:t> </a:t>
            </a:r>
            <a:r>
              <a:rPr lang="en-US" sz="1600" i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Central Agency for Public Mobilization and Statistics</a:t>
            </a:r>
          </a:p>
          <a:p>
            <a:pPr marL="0" indent="0">
              <a:buNone/>
            </a:pPr>
            <a:endParaRPr lang="en-US" sz="1600" i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We can add our ideas to the remarkable development in the road networks in Egypt by supporting these roads with smart traffic lights.</a:t>
            </a:r>
          </a:p>
          <a:p>
            <a:pPr marL="0" indent="0">
              <a:buNone/>
            </a:pPr>
            <a:r>
              <a:rPr lang="en-US" dirty="0"/>
              <a:t> We only lack real data to be able to implement this project on our land.</a:t>
            </a:r>
          </a:p>
        </p:txBody>
      </p:sp>
    </p:spTree>
    <p:extLst>
      <p:ext uri="{BB962C8B-B14F-4D97-AF65-F5344CB8AC3E}">
        <p14:creationId xmlns:p14="http://schemas.microsoft.com/office/powerpoint/2010/main" val="3278438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2075</TotalTime>
  <Words>2334</Words>
  <Application>Microsoft Office PowerPoint</Application>
  <PresentationFormat>Widescreen</PresentationFormat>
  <Paragraphs>343</Paragraphs>
  <Slides>90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3" baseType="lpstr">
      <vt:lpstr>-apple-system</vt:lpstr>
      <vt:lpstr>Arial</vt:lpstr>
      <vt:lpstr>Calibri</vt:lpstr>
      <vt:lpstr>Calibri Light</vt:lpstr>
      <vt:lpstr>Courier New</vt:lpstr>
      <vt:lpstr>GeographEditWeb</vt:lpstr>
      <vt:lpstr>Inter</vt:lpstr>
      <vt:lpstr>source-code-pro</vt:lpstr>
      <vt:lpstr>source-serif-pro</vt:lpstr>
      <vt:lpstr>Tahoma</vt:lpstr>
      <vt:lpstr>Trebuchet MS</vt:lpstr>
      <vt:lpstr>Wingdings 3</vt:lpstr>
      <vt:lpstr>Facet</vt:lpstr>
      <vt:lpstr>Statistical modeling and Simulation system for car accidents.</vt:lpstr>
      <vt:lpstr>smart cities (DELL idea)</vt:lpstr>
      <vt:lpstr>Intelligent Transportation System         in Smart Cities</vt:lpstr>
      <vt:lpstr>main reasons ITS is needed</vt:lpstr>
      <vt:lpstr>ITS advantages</vt:lpstr>
      <vt:lpstr>Our Objectives</vt:lpstr>
      <vt:lpstr>Dataset:</vt:lpstr>
      <vt:lpstr>   Us Accidents May 19 dataset</vt:lpstr>
      <vt:lpstr>Columns:</vt:lpstr>
      <vt:lpstr>Columns:</vt:lpstr>
      <vt:lpstr>Columns:</vt:lpstr>
      <vt:lpstr>Column:</vt:lpstr>
      <vt:lpstr>Column:</vt:lpstr>
      <vt:lpstr>Column:</vt:lpstr>
      <vt:lpstr>Column:</vt:lpstr>
      <vt:lpstr>Column:</vt:lpstr>
      <vt:lpstr>Column:</vt:lpstr>
      <vt:lpstr>Column:</vt:lpstr>
      <vt:lpstr>Column:</vt:lpstr>
      <vt:lpstr>Column:</vt:lpstr>
      <vt:lpstr>Column: </vt:lpstr>
      <vt:lpstr>Column:  </vt:lpstr>
      <vt:lpstr>Column: </vt:lpstr>
      <vt:lpstr>Column: </vt:lpstr>
      <vt:lpstr>Column: </vt:lpstr>
      <vt:lpstr>Column: </vt:lpstr>
      <vt:lpstr>Column: </vt:lpstr>
      <vt:lpstr>Column: </vt:lpstr>
      <vt:lpstr>Data set cleaning </vt:lpstr>
      <vt:lpstr>Data set missing value percentage</vt:lpstr>
      <vt:lpstr>Step 1 </vt:lpstr>
      <vt:lpstr>1.ID </vt:lpstr>
      <vt:lpstr>2.Source</vt:lpstr>
      <vt:lpstr>3.Zipcode</vt:lpstr>
      <vt:lpstr>4.Airport_code</vt:lpstr>
      <vt:lpstr>Step 2</vt:lpstr>
      <vt:lpstr>1.start_Lat</vt:lpstr>
      <vt:lpstr>2.start_Lng</vt:lpstr>
      <vt:lpstr>3.End_Lat</vt:lpstr>
      <vt:lpstr>4.End_Lng</vt:lpstr>
      <vt:lpstr>5.Number </vt:lpstr>
      <vt:lpstr>6.wind_chill(H) </vt:lpstr>
      <vt:lpstr>7.precipitation(in)</vt:lpstr>
      <vt:lpstr>Step 3</vt:lpstr>
      <vt:lpstr>1.Description </vt:lpstr>
      <vt:lpstr>step 4</vt:lpstr>
      <vt:lpstr>1.Country </vt:lpstr>
      <vt:lpstr>2.Turning_loop</vt:lpstr>
      <vt:lpstr>Step 5</vt:lpstr>
      <vt:lpstr>PowerPoint Presentation</vt:lpstr>
      <vt:lpstr>Categorical columns filled with mode </vt:lpstr>
      <vt:lpstr>Numerical columns filled with mean </vt:lpstr>
      <vt:lpstr>Step 6</vt:lpstr>
      <vt:lpstr>After removing columns and fill the missing value in another</vt:lpstr>
      <vt:lpstr>PowerPoint Presentation</vt:lpstr>
      <vt:lpstr>Data after cleaning</vt:lpstr>
      <vt:lpstr>Data shape   ((1800985, 34))</vt:lpstr>
      <vt:lpstr>Data Visualization</vt:lpstr>
      <vt:lpstr>Correlation</vt:lpstr>
      <vt:lpstr>Traffic Attributes</vt:lpstr>
      <vt:lpstr>Severity</vt:lpstr>
      <vt:lpstr>Start_Time and End _Time</vt:lpstr>
      <vt:lpstr>Start_Time and End _Time</vt:lpstr>
      <vt:lpstr>Start_Time and End _Time</vt:lpstr>
      <vt:lpstr>Distance(mi)</vt:lpstr>
      <vt:lpstr>Address Attributes</vt:lpstr>
      <vt:lpstr>Timezone</vt:lpstr>
      <vt:lpstr>State</vt:lpstr>
      <vt:lpstr>City</vt:lpstr>
      <vt:lpstr>California Cities and streets</vt:lpstr>
      <vt:lpstr>Weather Attributes   </vt:lpstr>
      <vt:lpstr>Temperature(F)</vt:lpstr>
      <vt:lpstr>Humidity(%)</vt:lpstr>
      <vt:lpstr> Visibility(mi)</vt:lpstr>
      <vt:lpstr>Weather_Condition</vt:lpstr>
      <vt:lpstr>POI Attributes</vt:lpstr>
      <vt:lpstr>Amenity</vt:lpstr>
      <vt:lpstr>Bump</vt:lpstr>
      <vt:lpstr>Crossing</vt:lpstr>
      <vt:lpstr>Junction</vt:lpstr>
      <vt:lpstr>Does the presence of (give way, no exit, stop) in accident location affect accident rate or severity degree? </vt:lpstr>
      <vt:lpstr>Does the presence of  Roundabout or Turning Loop in a nearby location affect accident rate or severity degree?</vt:lpstr>
      <vt:lpstr>Does the presence of  Railway or Station in a nearby location affect accident rate or severity degree?</vt:lpstr>
      <vt:lpstr>Traffic_Signal</vt:lpstr>
      <vt:lpstr>Traffic_Calming</vt:lpstr>
      <vt:lpstr>Period of Day</vt:lpstr>
      <vt:lpstr>PowerPoint Presentation</vt:lpstr>
      <vt:lpstr>Conclusion</vt:lpstr>
      <vt:lpstr>Severity</vt:lpstr>
      <vt:lpstr>Important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of T</dc:title>
  <dc:creator>DELL</dc:creator>
  <cp:lastModifiedBy>DELL</cp:lastModifiedBy>
  <cp:revision>62</cp:revision>
  <dcterms:created xsi:type="dcterms:W3CDTF">2023-02-16T12:54:39Z</dcterms:created>
  <dcterms:modified xsi:type="dcterms:W3CDTF">2023-02-26T18:10:08Z</dcterms:modified>
</cp:coreProperties>
</file>