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  <p:sldMasterId id="2147483712" r:id="rId2"/>
  </p:sldMasterIdLst>
  <p:notesMasterIdLst>
    <p:notesMasterId r:id="rId17"/>
  </p:notesMasterIdLst>
  <p:sldIdLst>
    <p:sldId id="258" r:id="rId3"/>
    <p:sldId id="335" r:id="rId4"/>
    <p:sldId id="334" r:id="rId5"/>
    <p:sldId id="336" r:id="rId6"/>
    <p:sldId id="337" r:id="rId7"/>
    <p:sldId id="338" r:id="rId8"/>
    <p:sldId id="339" r:id="rId9"/>
    <p:sldId id="340" r:id="rId10"/>
    <p:sldId id="341" r:id="rId11"/>
    <p:sldId id="343" r:id="rId12"/>
    <p:sldId id="344" r:id="rId13"/>
    <p:sldId id="342" r:id="rId14"/>
    <p:sldId id="345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DFEC-236B-4E00-A191-28A6917551AB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3274-4BB5-47FF-AF7A-830095D63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1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801A5-8B97-4248-BC1F-30EED1BE8E2A}"/>
              </a:ext>
            </a:extLst>
          </p:cNvPr>
          <p:cNvSpPr txBox="1"/>
          <p:nvPr userDrawn="1"/>
        </p:nvSpPr>
        <p:spPr>
          <a:xfrm>
            <a:off x="2836333" y="-11006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9C0A6AB0-9BB4-1E43-9F1F-3CEBCAC113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83" t="31368" r="520" b="18339"/>
          <a:stretch/>
        </p:blipFill>
        <p:spPr>
          <a:xfrm>
            <a:off x="0" y="-5203"/>
            <a:ext cx="12192000" cy="686320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1B97B1F-8B2D-7041-9104-AECAAA0D72FD}"/>
              </a:ext>
            </a:extLst>
          </p:cNvPr>
          <p:cNvSpPr/>
          <p:nvPr userDrawn="1"/>
        </p:nvSpPr>
        <p:spPr>
          <a:xfrm>
            <a:off x="0" y="-5204"/>
            <a:ext cx="6281680" cy="6863204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  <a:alpha val="0"/>
                </a:schemeClr>
              </a:gs>
              <a:gs pos="100000">
                <a:schemeClr val="accent2">
                  <a:lumMod val="50000"/>
                  <a:alpha val="49901"/>
                </a:schemeClr>
              </a:gs>
            </a:gsLst>
            <a:lin ang="10800000" scaled="1"/>
          </a:gra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16">
            <a:extLst>
              <a:ext uri="{FF2B5EF4-FFF2-40B4-BE49-F238E27FC236}">
                <a16:creationId xmlns:a16="http://schemas.microsoft.com/office/drawing/2014/main" id="{68BA96D0-D231-8543-9A40-53B148E3E27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47472" y="412047"/>
            <a:ext cx="1546299" cy="623945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BAFA5AC-215B-3841-96C1-5949DA8341F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2900" y="4587041"/>
            <a:ext cx="5570538" cy="276999"/>
          </a:xfrm>
        </p:spPr>
        <p:txBody>
          <a:bodyPr wrap="square" tIns="0" anchor="t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i="0" kern="1200" cap="non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Barlow" pitchFamily="2" charset="77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Barlow"/>
              <a:buNone/>
            </a:pPr>
            <a:r>
              <a:rPr lang="en-US" dirty="0"/>
              <a:t>Click to Add Presenter/Subheading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7DA987C-20E5-6645-A0B0-F16877035E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3824707"/>
            <a:ext cx="5570538" cy="66479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lang="en-US" sz="4800" b="0" i="0" kern="1200" baseline="0" dirty="0">
                <a:solidFill>
                  <a:schemeClr val="bg1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marL="0" lvl="0" indent="0" algn="l" defTabSz="457200" rtl="0" eaLnBrk="1" latinLnBrk="0" hangingPunct="1">
              <a:spcBef>
                <a:spcPts val="1000"/>
              </a:spcBef>
              <a:buClr>
                <a:schemeClr val="bg2"/>
              </a:buClr>
              <a:buSzPct val="75000"/>
              <a:buFont typeface="Barlow"/>
              <a:buNone/>
            </a:pPr>
            <a:r>
              <a:rPr lang="en-US" dirty="0"/>
              <a:t>Click to Edit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1C654B-FE14-FB45-8249-7D9D92995BA2}"/>
              </a:ext>
            </a:extLst>
          </p:cNvPr>
          <p:cNvSpPr/>
          <p:nvPr userDrawn="1"/>
        </p:nvSpPr>
        <p:spPr>
          <a:xfrm>
            <a:off x="0" y="6606769"/>
            <a:ext cx="10629899" cy="251231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338328" tIns="91440" rIns="91440" bIns="91440" rtlCol="0" anchor="ctr" anchorCtr="0"/>
          <a:lstStyle/>
          <a:p>
            <a:pPr lvl="0"/>
            <a:endParaRPr lang="en-US" sz="900" b="0" i="0" dirty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7084A994-876E-774C-A507-104A2FF00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" y="6616018"/>
            <a:ext cx="8059640" cy="241982"/>
          </a:xfrm>
          <a:prstGeom prst="rect">
            <a:avLst/>
          </a:prstGeom>
          <a:noFill/>
        </p:spPr>
        <p:txBody>
          <a:bodyPr vert="horz" lIns="0" tIns="0" rIns="182880" bIns="0" rtlCol="0" anchor="ctr" anchorCtr="0">
            <a:noAutofit/>
          </a:bodyPr>
          <a:lstStyle>
            <a:lvl1pPr>
              <a:lnSpc>
                <a:spcPct val="80000"/>
              </a:lnSpc>
              <a:defRPr lang="en-US" sz="900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©2022 Analog Devices, Inc. 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DFC1328E-D267-9B45-9570-96B12FEA0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9901" y="6613018"/>
            <a:ext cx="1219199" cy="241982"/>
          </a:xfrm>
          <a:prstGeom prst="rect">
            <a:avLst/>
          </a:prstGeom>
        </p:spPr>
        <p:txBody>
          <a:bodyPr vert="horz" lIns="182880" tIns="0" rIns="0" bIns="0" rtlCol="0" anchor="ctr" anchorCtr="0"/>
          <a:lstStyle>
            <a:lvl1pPr algn="r">
              <a:lnSpc>
                <a:spcPct val="80000"/>
              </a:lnSpc>
              <a:defRPr kumimoji="0" lang="en-US" sz="100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A1B3B0B-FCA0-194C-BBF9-5976E2040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02541" y="6616018"/>
            <a:ext cx="2227359" cy="241982"/>
          </a:xfrm>
          <a:prstGeom prst="rect">
            <a:avLst/>
          </a:prstGeom>
        </p:spPr>
        <p:txBody>
          <a:bodyPr lIns="0" tIns="0" rIns="182880" bIns="0" anchor="ctr" anchorCtr="0"/>
          <a:lstStyle>
            <a:lvl1pPr algn="r">
              <a:lnSpc>
                <a:spcPct val="80000"/>
              </a:lnSpc>
              <a:defRPr lang="en-US" sz="10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+mn-cs"/>
              </a:defRPr>
            </a:lvl1pPr>
          </a:lstStyle>
          <a:p>
            <a:fld id="{FE7A9806-8D44-470F-A42A-B0BB34D8E567}" type="datetime3">
              <a:rPr lang="en-US" smtClean="0"/>
              <a:t>25 August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 cstate="screen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10274300" cy="4914900"/>
          </a:xfrm>
        </p:spPr>
        <p:txBody>
          <a:bodyPr lIns="0" tIns="0" rIns="0" bIns="0" anchor="t" anchorCtr="0"/>
          <a:lstStyle>
            <a:lvl1pPr marL="228600" indent="-228600">
              <a:buFont typeface="Arial" panose="020B0604020202020204" pitchFamily="34" charset="0"/>
              <a:buChar char="►"/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 userDrawn="1"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2000" b="0" i="0" dirty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219456"/>
            <a:ext cx="10287001" cy="470898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814554B-F7E7-D444-A874-1C7C087F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1" y="6616018"/>
            <a:ext cx="8059641" cy="241982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900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©2022 Analog Devices, Inc.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E1375A-B2FA-C741-B6ED-A8569C32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9902" y="6613018"/>
            <a:ext cx="1219198" cy="241982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1000" b="1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7561257-280D-EC46-BB4D-FCABCCE29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02542" y="6616018"/>
            <a:ext cx="2227358" cy="241982"/>
          </a:xfrm>
          <a:prstGeom prst="rect">
            <a:avLst/>
          </a:prstGeom>
        </p:spPr>
        <p:txBody>
          <a:bodyPr lIns="0" tIns="0" rIns="182880" bIns="0" anchor="ctr" anchorCtr="0"/>
          <a:lstStyle>
            <a:lvl1pPr algn="r">
              <a:lnSpc>
                <a:spcPct val="80000"/>
              </a:lnSpc>
              <a:defRPr lang="en-US" sz="10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+mn-cs"/>
              </a:defRPr>
            </a:lvl1pPr>
          </a:lstStyle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screen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10274300" cy="4914900"/>
          </a:xfrm>
        </p:spPr>
        <p:txBody>
          <a:bodyPr lIns="0" tIns="0" rIns="0" bIns="0" anchor="t" anchorCtr="0"/>
          <a:lstStyle>
            <a:lvl1pPr marL="228600" indent="-228600">
              <a:buFont typeface="Arial" panose="020B0604020202020204" pitchFamily="34" charset="0"/>
              <a:buChar char="►"/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 userDrawn="1"/>
        </p:nvSpPr>
        <p:spPr>
          <a:xfrm>
            <a:off x="12056533" y="15578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2000" b="0" i="0" dirty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219456"/>
            <a:ext cx="10287001" cy="470898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814554B-F7E7-D444-A874-1C7C087F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1" y="6616018"/>
            <a:ext cx="8059641" cy="241982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900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©2022 Analog Devices, Inc.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E1375A-B2FA-C741-B6ED-A8569C32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9902" y="6613018"/>
            <a:ext cx="1219198" cy="241982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1000" b="1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7561257-280D-EC46-BB4D-FCABCCE29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02542" y="6616018"/>
            <a:ext cx="2227358" cy="241982"/>
          </a:xfrm>
          <a:prstGeom prst="rect">
            <a:avLst/>
          </a:prstGeom>
        </p:spPr>
        <p:txBody>
          <a:bodyPr lIns="0" tIns="0" rIns="182880" bIns="0" anchor="ctr" anchorCtr="0"/>
          <a:lstStyle>
            <a:lvl1pPr algn="r">
              <a:lnSpc>
                <a:spcPct val="80000"/>
              </a:lnSpc>
              <a:defRPr lang="en-US" sz="10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+mn-cs"/>
              </a:defRPr>
            </a:lvl1pPr>
          </a:lstStyle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3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screen">
            <a:alphaModFix amt="5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42900" y="218135"/>
            <a:ext cx="10299699" cy="470898"/>
          </a:xfrm>
          <a:prstGeom prst="rect">
            <a:avLst/>
          </a:prstGeom>
          <a:noFill/>
        </p:spPr>
        <p:txBody>
          <a:bodyPr vert="horz" wrap="square" lIns="0" tIns="0" rIns="0" bIns="27432" rtlCol="0" anchor="t" anchorCtr="0">
            <a:sp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55600" y="1066800"/>
            <a:ext cx="10286999" cy="4914900"/>
          </a:xfrm>
          <a:prstGeom prst="rect">
            <a:avLst/>
          </a:prstGeom>
        </p:spPr>
        <p:txBody>
          <a:bodyPr vert="horz" lIns="0" tIns="228600" rIns="0" bIns="0" rtlCol="0" anchor="ctr" anchorCtr="0">
            <a:normAutofit/>
          </a:bodyPr>
          <a:lstStyle/>
          <a:p>
            <a:pPr lvl="0"/>
            <a:r>
              <a:rPr lang="en-US" dirty="0"/>
              <a:t>Click to edit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8" y="236303"/>
            <a:ext cx="991639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2B608A-8973-E74F-9000-3CD5D7893E6F}"/>
              </a:ext>
            </a:extLst>
          </p:cNvPr>
          <p:cNvSpPr/>
          <p:nvPr userDrawn="1"/>
        </p:nvSpPr>
        <p:spPr>
          <a:xfrm>
            <a:off x="0" y="6606769"/>
            <a:ext cx="10629899" cy="251231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338328" tIns="91440" rIns="91440" bIns="91440" rtlCol="0" anchor="ctr" anchorCtr="0"/>
          <a:lstStyle/>
          <a:p>
            <a:pPr lvl="0"/>
            <a:endParaRPr lang="en-US" sz="900" b="0" i="0" dirty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8D3E2-8096-4AF5-B142-B8C380533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" y="6616018"/>
            <a:ext cx="8059640" cy="241982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900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©2022 Analog Devices, Inc.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75B83-C1F8-4E53-8C02-280E1ED42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9901" y="6613018"/>
            <a:ext cx="1219199" cy="241982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1000" b="1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CE817F5-DA59-4CF8-A065-2F8C60D2E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02541" y="6616018"/>
            <a:ext cx="2227359" cy="241982"/>
          </a:xfrm>
          <a:prstGeom prst="rect">
            <a:avLst/>
          </a:prstGeom>
        </p:spPr>
        <p:txBody>
          <a:bodyPr lIns="0" tIns="0" rIns="182880" bIns="0" anchor="ctr" anchorCtr="0"/>
          <a:lstStyle>
            <a:lvl1pPr algn="r">
              <a:lnSpc>
                <a:spcPct val="80000"/>
              </a:lnSpc>
              <a:defRPr lang="en-US" sz="10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+mn-cs"/>
              </a:defRPr>
            </a:lvl1pPr>
          </a:lstStyle>
          <a:p>
            <a:fld id="{B7E9607F-8B9B-4283-A10B-E032341A492F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93659-4415-8C41-805C-01463B0FE599}"/>
              </a:ext>
            </a:extLst>
          </p:cNvPr>
          <p:cNvSpPr txBox="1"/>
          <p:nvPr userDrawn="1"/>
        </p:nvSpPr>
        <p:spPr>
          <a:xfrm>
            <a:off x="2193324" y="28605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1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marL="0" indent="0" algn="l" defTabSz="457200" rtl="0" eaLnBrk="1" latinLnBrk="0" hangingPunct="1">
        <a:lnSpc>
          <a:spcPct val="80000"/>
        </a:lnSpc>
        <a:spcBef>
          <a:spcPct val="0"/>
        </a:spcBef>
        <a:buNone/>
        <a:defRPr sz="3600" b="0" i="0" kern="1200" spc="-100" baseline="0">
          <a:solidFill>
            <a:schemeClr val="accent2"/>
          </a:solidFill>
          <a:latin typeface="Barlow" pitchFamily="2" charset="77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lnSpc>
          <a:spcPct val="90000"/>
        </a:lnSpc>
        <a:spcBef>
          <a:spcPts val="1000"/>
        </a:spcBef>
        <a:spcAft>
          <a:spcPts val="400"/>
        </a:spcAft>
        <a:buClr>
          <a:schemeClr val="bg2"/>
        </a:buClr>
        <a:buSzPct val="65000"/>
        <a:buFont typeface="Arial" panose="020B0604020202020204" pitchFamily="34" charset="0"/>
        <a:buChar char="►"/>
        <a:defRPr lang="en-US" sz="2600" b="0" i="0" kern="1200" baseline="0" dirty="0" smtClean="0">
          <a:solidFill>
            <a:srgbClr val="000000"/>
          </a:solidFill>
          <a:latin typeface="Barlow" pitchFamily="2" charset="77"/>
          <a:ea typeface="+mn-ea"/>
          <a:cs typeface="+mn-cs"/>
        </a:defRPr>
      </a:lvl1pPr>
      <a:lvl2pPr marL="514350" indent="-285750" algn="l" defTabSz="457200" rtl="0" eaLnBrk="1" latinLnBrk="0" hangingPunct="1">
        <a:lnSpc>
          <a:spcPct val="90000"/>
        </a:lnSpc>
        <a:spcBef>
          <a:spcPct val="20000"/>
        </a:spcBef>
        <a:spcAft>
          <a:spcPts val="400"/>
        </a:spcAft>
        <a:buClr>
          <a:schemeClr val="bg2"/>
        </a:buClr>
        <a:buFont typeface="Arial"/>
        <a:buChar char="–"/>
        <a:defRPr lang="en-US" sz="2000" b="0" i="0" kern="1200" baseline="0" dirty="0" smtClean="0">
          <a:solidFill>
            <a:srgbClr val="000000"/>
          </a:solidFill>
          <a:latin typeface="Barlow" pitchFamily="2" charset="77"/>
          <a:ea typeface="+mn-ea"/>
          <a:cs typeface="+mn-cs"/>
        </a:defRPr>
      </a:lvl2pPr>
      <a:lvl3pPr marL="742950" indent="-285750" algn="l" defTabSz="457200" rtl="0" eaLnBrk="1" latinLnBrk="0" hangingPunct="1">
        <a:lnSpc>
          <a:spcPct val="90000"/>
        </a:lnSpc>
        <a:spcBef>
          <a:spcPct val="20000"/>
        </a:spcBef>
        <a:spcAft>
          <a:spcPts val="400"/>
        </a:spcAft>
        <a:buClr>
          <a:schemeClr val="bg2"/>
        </a:buClr>
        <a:buFont typeface="Arial"/>
        <a:buChar char="•"/>
        <a:defRPr lang="en-US" sz="1800" b="0" i="0" kern="1200" baseline="0" dirty="0" smtClean="0">
          <a:solidFill>
            <a:srgbClr val="000000"/>
          </a:solidFill>
          <a:latin typeface="Barlow" pitchFamily="2" charset="77"/>
          <a:ea typeface="+mn-ea"/>
          <a:cs typeface="+mn-cs"/>
        </a:defRPr>
      </a:lvl3pPr>
      <a:lvl4pPr marL="971550" indent="-285750" algn="l" defTabSz="457200" rtl="0" eaLnBrk="1" latinLnBrk="0" hangingPunct="1">
        <a:lnSpc>
          <a:spcPct val="90000"/>
        </a:lnSpc>
        <a:spcBef>
          <a:spcPct val="20000"/>
        </a:spcBef>
        <a:spcAft>
          <a:spcPts val="400"/>
        </a:spcAft>
        <a:buClr>
          <a:schemeClr val="bg2"/>
        </a:buClr>
        <a:buFont typeface="Arial"/>
        <a:buChar char="–"/>
        <a:defRPr lang="en-US" sz="1200" b="0" i="0" kern="1200" dirty="0" smtClean="0">
          <a:solidFill>
            <a:srgbClr val="000000"/>
          </a:solidFill>
          <a:latin typeface="Barlow" pitchFamily="2" charset="77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spcAft>
          <a:spcPts val="400"/>
        </a:spcAft>
        <a:buClr>
          <a:schemeClr val="bg2"/>
        </a:buClr>
        <a:buFont typeface="Arial"/>
        <a:buChar char="»"/>
        <a:defRPr lang="en-US" sz="1200" b="0" i="0" kern="1200" baseline="0" dirty="0">
          <a:solidFill>
            <a:srgbClr val="000000"/>
          </a:solidFill>
          <a:latin typeface="Barlow" pitchFamily="2" charset="77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949">
          <p15:clr>
            <a:srgbClr val="F26B43"/>
          </p15:clr>
        </p15:guide>
        <p15:guide id="1" orient="horz" pos="3768">
          <p15:clr>
            <a:srgbClr val="F26B43"/>
          </p15:clr>
        </p15:guide>
        <p15:guide id="2" pos="216">
          <p15:clr>
            <a:srgbClr val="F26B43"/>
          </p15:clr>
        </p15:guide>
        <p15:guide id="3" pos="7464">
          <p15:clr>
            <a:srgbClr val="F26B43"/>
          </p15:clr>
        </p15:guide>
        <p15:guide id="4" orient="horz" pos="528">
          <p15:clr>
            <a:srgbClr val="F26B43"/>
          </p15:clr>
        </p15:guide>
        <p15:guide id="5" pos="3725">
          <p15:clr>
            <a:srgbClr val="F26B43"/>
          </p15:clr>
        </p15:guide>
        <p15:guide id="6" orient="horz" pos="672">
          <p15:clr>
            <a:srgbClr val="F26B43"/>
          </p15:clr>
        </p15:guide>
        <p15:guide id="7" pos="66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screen">
            <a:alphaModFix amt="5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42900" y="218135"/>
            <a:ext cx="10299699" cy="470898"/>
          </a:xfrm>
          <a:prstGeom prst="rect">
            <a:avLst/>
          </a:prstGeom>
          <a:noFill/>
        </p:spPr>
        <p:txBody>
          <a:bodyPr vert="horz" wrap="square" lIns="0" tIns="0" rIns="0" bIns="27432" rtlCol="0" anchor="t" anchorCtr="0">
            <a:sp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55600" y="1066800"/>
            <a:ext cx="10286999" cy="4914900"/>
          </a:xfrm>
          <a:prstGeom prst="rect">
            <a:avLst/>
          </a:prstGeom>
        </p:spPr>
        <p:txBody>
          <a:bodyPr vert="horz" lIns="0" tIns="228600" rIns="0" bIns="0" rtlCol="0" anchor="ctr" anchorCtr="0">
            <a:normAutofit/>
          </a:bodyPr>
          <a:lstStyle/>
          <a:p>
            <a:pPr lvl="0"/>
            <a:r>
              <a:rPr lang="en-US" dirty="0"/>
              <a:t>Click to edit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679" y="236303"/>
            <a:ext cx="991639" cy="398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2B608A-8973-E74F-9000-3CD5D7893E6F}"/>
              </a:ext>
            </a:extLst>
          </p:cNvPr>
          <p:cNvSpPr/>
          <p:nvPr userDrawn="1"/>
        </p:nvSpPr>
        <p:spPr>
          <a:xfrm>
            <a:off x="1" y="6606770"/>
            <a:ext cx="10629900" cy="251231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338328" tIns="91440" rIns="91440" bIns="91440" rtlCol="0" anchor="ctr" anchorCtr="0"/>
          <a:lstStyle/>
          <a:p>
            <a:pPr lvl="0"/>
            <a:endParaRPr lang="en-US" sz="900" b="0" i="0" dirty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8D3E2-8096-4AF5-B142-B8C380533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1" y="6616018"/>
            <a:ext cx="8059641" cy="241982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900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©2022 Analog Devices, Inc.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75B83-C1F8-4E53-8C02-280E1ED42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9902" y="6613018"/>
            <a:ext cx="1219198" cy="241982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1000" b="1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CE817F5-DA59-4CF8-A065-2F8C60D2E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02542" y="6616018"/>
            <a:ext cx="2227358" cy="241982"/>
          </a:xfrm>
          <a:prstGeom prst="rect">
            <a:avLst/>
          </a:prstGeom>
        </p:spPr>
        <p:txBody>
          <a:bodyPr lIns="0" tIns="0" rIns="182880" bIns="0" anchor="ctr" anchorCtr="0"/>
          <a:lstStyle>
            <a:lvl1pPr algn="r">
              <a:lnSpc>
                <a:spcPct val="80000"/>
              </a:lnSpc>
              <a:defRPr lang="en-US" sz="10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+mn-cs"/>
              </a:defRPr>
            </a:lvl1pPr>
          </a:lstStyle>
          <a:p>
            <a:fld id="{B7E9607F-8B9B-4283-A10B-E032341A492F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93659-4415-8C41-805C-01463B0FE599}"/>
              </a:ext>
            </a:extLst>
          </p:cNvPr>
          <p:cNvSpPr txBox="1"/>
          <p:nvPr userDrawn="1"/>
        </p:nvSpPr>
        <p:spPr>
          <a:xfrm>
            <a:off x="2193324" y="28605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 defTabSz="457200">
              <a:spcBef>
                <a:spcPts val="100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1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marL="0" indent="0" algn="l" defTabSz="457200" rtl="0" eaLnBrk="1" latinLnBrk="0" hangingPunct="1">
        <a:lnSpc>
          <a:spcPct val="80000"/>
        </a:lnSpc>
        <a:spcBef>
          <a:spcPct val="0"/>
        </a:spcBef>
        <a:buNone/>
        <a:defRPr sz="3600" b="0" i="0" kern="1200" spc="-100" baseline="0">
          <a:solidFill>
            <a:schemeClr val="accent2"/>
          </a:solidFill>
          <a:latin typeface="Barlow" pitchFamily="2" charset="77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lnSpc>
          <a:spcPct val="90000"/>
        </a:lnSpc>
        <a:spcBef>
          <a:spcPts val="1000"/>
        </a:spcBef>
        <a:spcAft>
          <a:spcPts val="400"/>
        </a:spcAft>
        <a:buClr>
          <a:schemeClr val="bg2"/>
        </a:buClr>
        <a:buSzPct val="65000"/>
        <a:buFont typeface="Arial" panose="020B0604020202020204" pitchFamily="34" charset="0"/>
        <a:buChar char="►"/>
        <a:defRPr lang="en-US" sz="2600" b="0" i="0" kern="1200" baseline="0" dirty="0" smtClean="0">
          <a:solidFill>
            <a:srgbClr val="000000"/>
          </a:solidFill>
          <a:latin typeface="Barlow" pitchFamily="2" charset="77"/>
          <a:ea typeface="+mn-ea"/>
          <a:cs typeface="+mn-cs"/>
        </a:defRPr>
      </a:lvl1pPr>
      <a:lvl2pPr marL="514350" indent="-285750" algn="l" defTabSz="457200" rtl="0" eaLnBrk="1" latinLnBrk="0" hangingPunct="1">
        <a:lnSpc>
          <a:spcPct val="90000"/>
        </a:lnSpc>
        <a:spcBef>
          <a:spcPct val="20000"/>
        </a:spcBef>
        <a:spcAft>
          <a:spcPts val="400"/>
        </a:spcAft>
        <a:buClr>
          <a:schemeClr val="bg2"/>
        </a:buClr>
        <a:buFont typeface="Arial"/>
        <a:buChar char="–"/>
        <a:defRPr lang="en-US" sz="2000" b="0" i="0" kern="1200" baseline="0" dirty="0" smtClean="0">
          <a:solidFill>
            <a:srgbClr val="000000"/>
          </a:solidFill>
          <a:latin typeface="Barlow" pitchFamily="2" charset="77"/>
          <a:ea typeface="+mn-ea"/>
          <a:cs typeface="+mn-cs"/>
        </a:defRPr>
      </a:lvl2pPr>
      <a:lvl3pPr marL="742950" indent="-285750" algn="l" defTabSz="457200" rtl="0" eaLnBrk="1" latinLnBrk="0" hangingPunct="1">
        <a:lnSpc>
          <a:spcPct val="90000"/>
        </a:lnSpc>
        <a:spcBef>
          <a:spcPct val="20000"/>
        </a:spcBef>
        <a:spcAft>
          <a:spcPts val="400"/>
        </a:spcAft>
        <a:buClr>
          <a:schemeClr val="bg2"/>
        </a:buClr>
        <a:buFont typeface="Arial"/>
        <a:buChar char="•"/>
        <a:defRPr lang="en-US" sz="1800" b="0" i="0" kern="1200" baseline="0" dirty="0" smtClean="0">
          <a:solidFill>
            <a:srgbClr val="000000"/>
          </a:solidFill>
          <a:latin typeface="Barlow" pitchFamily="2" charset="77"/>
          <a:ea typeface="+mn-ea"/>
          <a:cs typeface="+mn-cs"/>
        </a:defRPr>
      </a:lvl3pPr>
      <a:lvl4pPr marL="971550" indent="-285750" algn="l" defTabSz="457200" rtl="0" eaLnBrk="1" latinLnBrk="0" hangingPunct="1">
        <a:lnSpc>
          <a:spcPct val="90000"/>
        </a:lnSpc>
        <a:spcBef>
          <a:spcPct val="20000"/>
        </a:spcBef>
        <a:spcAft>
          <a:spcPts val="400"/>
        </a:spcAft>
        <a:buClr>
          <a:schemeClr val="bg2"/>
        </a:buClr>
        <a:buFont typeface="Arial"/>
        <a:buChar char="–"/>
        <a:defRPr lang="en-US" sz="1200" b="0" i="0" kern="1200" dirty="0" smtClean="0">
          <a:solidFill>
            <a:srgbClr val="000000"/>
          </a:solidFill>
          <a:latin typeface="Barlow" pitchFamily="2" charset="77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spcAft>
          <a:spcPts val="400"/>
        </a:spcAft>
        <a:buClr>
          <a:schemeClr val="bg2"/>
        </a:buClr>
        <a:buFont typeface="Arial"/>
        <a:buChar char="»"/>
        <a:defRPr lang="en-US" sz="1200" b="0" i="0" kern="1200" baseline="0" dirty="0">
          <a:solidFill>
            <a:srgbClr val="000000"/>
          </a:solidFill>
          <a:latin typeface="Barlow" pitchFamily="2" charset="77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949">
          <p15:clr>
            <a:srgbClr val="F26B43"/>
          </p15:clr>
        </p15:guide>
        <p15:guide id="1" orient="horz" pos="3768">
          <p15:clr>
            <a:srgbClr val="F26B43"/>
          </p15:clr>
        </p15:guide>
        <p15:guide id="2" pos="216">
          <p15:clr>
            <a:srgbClr val="F26B43"/>
          </p15:clr>
        </p15:guide>
        <p15:guide id="3" pos="7464">
          <p15:clr>
            <a:srgbClr val="F26B43"/>
          </p15:clr>
        </p15:guide>
        <p15:guide id="4" orient="horz" pos="528">
          <p15:clr>
            <a:srgbClr val="F26B43"/>
          </p15:clr>
        </p15:guide>
        <p15:guide id="5" pos="3725">
          <p15:clr>
            <a:srgbClr val="F26B43"/>
          </p15:clr>
        </p15:guide>
        <p15:guide id="6" orient="horz" pos="672">
          <p15:clr>
            <a:srgbClr val="F26B43"/>
          </p15:clr>
        </p15:guide>
        <p15:guide id="7" pos="6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6071B-E7CD-BA6C-9A1F-BA42E01BC1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899" y="3824708"/>
            <a:ext cx="8059639" cy="664797"/>
          </a:xfrm>
        </p:spPr>
        <p:txBody>
          <a:bodyPr/>
          <a:lstStyle/>
          <a:p>
            <a:pPr algn="just"/>
            <a:r>
              <a:rPr lang="en-US" dirty="0"/>
              <a:t>16 point Radix 2 SDC FFT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FE339-32F2-C276-B25D-9BBF398ED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©2022 Analog Devices, Inc.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0D9B2-B5E2-C39D-3836-3C61A8443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1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F2EBC2-3256-7DF7-ADE7-9F8E945500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7A9806-8D44-470F-A42A-B0BB34D8E567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17488-2C86-712B-22D7-B7AFCB91DA14}"/>
              </a:ext>
            </a:extLst>
          </p:cNvPr>
          <p:cNvSpPr txBox="1"/>
          <p:nvPr/>
        </p:nvSpPr>
        <p:spPr>
          <a:xfrm>
            <a:off x="342899" y="4719484"/>
            <a:ext cx="346095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sz="2000" dirty="0">
                <a:solidFill>
                  <a:schemeClr val="bg1"/>
                </a:solidFill>
              </a:rPr>
              <a:t>by Hussien Mohamed Hussien</a:t>
            </a:r>
          </a:p>
        </p:txBody>
      </p:sp>
    </p:spTree>
    <p:extLst>
      <p:ext uri="{BB962C8B-B14F-4D97-AF65-F5344CB8AC3E}">
        <p14:creationId xmlns:p14="http://schemas.microsoft.com/office/powerpoint/2010/main" val="184428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91252-F8B0-66B0-2C6A-D3E492650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3768DF-8A26-6EFD-3C24-20432C7E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phase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466C5-5FE4-D69C-ED32-1B994E603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©2022 Analog Devices, Inc.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E6E7B-44E1-0A3F-9EFF-C813B9881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10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831BD8-7DB3-ACF2-66C2-F41CFF1630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621F0-6E55-C2F6-35ED-8BE310F7FB1F}"/>
              </a:ext>
            </a:extLst>
          </p:cNvPr>
          <p:cNvSpPr txBox="1"/>
          <p:nvPr/>
        </p:nvSpPr>
        <p:spPr>
          <a:xfrm>
            <a:off x="342902" y="963562"/>
            <a:ext cx="1289254" cy="4708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Results: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D98C68-E33F-1DFC-C770-AC43B678B18A}"/>
              </a:ext>
            </a:extLst>
          </p:cNvPr>
          <p:cNvSpPr/>
          <p:nvPr/>
        </p:nvSpPr>
        <p:spPr>
          <a:xfrm>
            <a:off x="2295834" y="1434461"/>
            <a:ext cx="6381134" cy="413744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3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BA175-9883-4417-9471-24ACCB859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5506FA-B8EA-C957-1360-6C6E00D0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phase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1323D-28C4-6E49-6E02-B2C164C3D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©2022 Analog Devices, Inc.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0712A-F566-C616-4312-DE701D90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11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3CE7E7-B860-60EE-154F-D44855784C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290BD-122D-EA2A-DAB0-98F2F992D612}"/>
              </a:ext>
            </a:extLst>
          </p:cNvPr>
          <p:cNvSpPr txBox="1"/>
          <p:nvPr/>
        </p:nvSpPr>
        <p:spPr>
          <a:xfrm>
            <a:off x="342902" y="963562"/>
            <a:ext cx="1289254" cy="4708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Coverage: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5B5FDF-C3AB-616A-DEB9-C61CF4F4C13A}"/>
              </a:ext>
            </a:extLst>
          </p:cNvPr>
          <p:cNvSpPr/>
          <p:nvPr/>
        </p:nvSpPr>
        <p:spPr>
          <a:xfrm>
            <a:off x="952499" y="1434461"/>
            <a:ext cx="10287001" cy="479919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BEFC4-3FCB-BEF3-81C7-68968FB2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2AC7F8-4E56-697E-8114-DC408D95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ASIC phase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3504-D969-2CEA-AAE4-A0AD3C30A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©2022 Analog Devices, Inc.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3CF16-CFE8-B42A-5A6C-5B8226755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12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3EE00C-B8B4-23F4-242E-C50337CBB6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925BEB-0F8B-9556-2E3A-F5B1CC75E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69994"/>
              </p:ext>
            </p:extLst>
          </p:nvPr>
        </p:nvGraphicFramePr>
        <p:xfrm>
          <a:off x="752167" y="1044473"/>
          <a:ext cx="10687665" cy="529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555">
                  <a:extLst>
                    <a:ext uri="{9D8B030D-6E8A-4147-A177-3AD203B41FA5}">
                      <a16:colId xmlns:a16="http://schemas.microsoft.com/office/drawing/2014/main" val="2681982804"/>
                    </a:ext>
                  </a:extLst>
                </a:gridCol>
                <a:gridCol w="3562555">
                  <a:extLst>
                    <a:ext uri="{9D8B030D-6E8A-4147-A177-3AD203B41FA5}">
                      <a16:colId xmlns:a16="http://schemas.microsoft.com/office/drawing/2014/main" val="1627243422"/>
                    </a:ext>
                  </a:extLst>
                </a:gridCol>
                <a:gridCol w="3562555">
                  <a:extLst>
                    <a:ext uri="{9D8B030D-6E8A-4147-A177-3AD203B41FA5}">
                      <a16:colId xmlns:a16="http://schemas.microsoft.com/office/drawing/2014/main" val="1026096939"/>
                    </a:ext>
                  </a:extLst>
                </a:gridCol>
              </a:tblGrid>
              <a:tr h="3184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Adflow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Openlane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701328"/>
                  </a:ext>
                </a:extLst>
              </a:tr>
              <a:tr h="5572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Number of instances (without physical cells)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650788"/>
                  </a:ext>
                </a:extLst>
              </a:tr>
              <a:tr h="3184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Area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699205"/>
                  </a:ext>
                </a:extLst>
              </a:tr>
              <a:tr h="3184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52 MHZ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500699"/>
                  </a:ext>
                </a:extLst>
              </a:tr>
              <a:tr h="10348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WNS (setup)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-0.306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(this is a reg2out path which is over constrained but reg2reg has no violations)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(I think there is a bug in the tool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1960"/>
                  </a:ext>
                </a:extLst>
              </a:tr>
              <a:tr h="10348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WNS (hold)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-0.235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(this is a in2reg path which is over constrained but reg2reg has no violations)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(I think there is a bug in the tool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03738"/>
                  </a:ext>
                </a:extLst>
              </a:tr>
              <a:tr h="497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Post route utilization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85.805% (100% with fillers)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671592"/>
                  </a:ext>
                </a:extLst>
              </a:tr>
              <a:tr h="497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Technology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gf22nspvlogl28hdl116f_FFG_0P88V_0P00V_0P00V_0P00V_125C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sky130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174665"/>
                  </a:ext>
                </a:extLst>
              </a:tr>
              <a:tr h="4976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Standard cells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HDB116SLT28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sky130_fd_sc_hd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7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1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8B576-7346-FE9E-FB3F-A6C7A4634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E5564F-96E7-0E89-C9E2-DCC916B0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ASIC phase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DECC8-602D-5D44-6C9E-3AE139182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©2022 Analog Devices, Inc.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9C287-9565-513C-F797-7187A9757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13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6F3EFD-212B-232B-EE1C-BC4A1764C0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FEDCC-8DF1-F82D-5CD2-EB2AD74208A2}"/>
              </a:ext>
            </a:extLst>
          </p:cNvPr>
          <p:cNvSpPr txBox="1"/>
          <p:nvPr/>
        </p:nvSpPr>
        <p:spPr>
          <a:xfrm>
            <a:off x="7359174" y="5488254"/>
            <a:ext cx="247772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sz="2000" dirty="0" err="1">
                <a:solidFill>
                  <a:srgbClr val="000000"/>
                </a:solidFill>
              </a:rPr>
              <a:t>Openlane</a:t>
            </a:r>
            <a:r>
              <a:rPr lang="en-US" sz="2000" dirty="0">
                <a:solidFill>
                  <a:srgbClr val="000000"/>
                </a:solidFill>
              </a:rPr>
              <a:t> PNR Image</a:t>
            </a:r>
          </a:p>
        </p:txBody>
      </p:sp>
      <p:pic>
        <p:nvPicPr>
          <p:cNvPr id="10" name="Picture 9" descr="ADflow PNR image">
            <a:extLst>
              <a:ext uri="{FF2B5EF4-FFF2-40B4-BE49-F238E27FC236}">
                <a16:creationId xmlns:a16="http://schemas.microsoft.com/office/drawing/2014/main" id="{988B55FB-48B8-9CD0-D5CE-E8508A398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6" y="1369746"/>
            <a:ext cx="3938091" cy="39135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07709F-6BB7-F794-CB9F-062575C2D8C0}"/>
              </a:ext>
            </a:extLst>
          </p:cNvPr>
          <p:cNvSpPr txBox="1"/>
          <p:nvPr/>
        </p:nvSpPr>
        <p:spPr>
          <a:xfrm>
            <a:off x="1489316" y="5488254"/>
            <a:ext cx="247772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US" sz="2000" dirty="0" err="1">
                <a:solidFill>
                  <a:srgbClr val="000000"/>
                </a:solidFill>
              </a:rPr>
              <a:t>Adflow</a:t>
            </a:r>
            <a:r>
              <a:rPr lang="en-US" sz="2000" dirty="0">
                <a:solidFill>
                  <a:srgbClr val="000000"/>
                </a:solidFill>
              </a:rPr>
              <a:t> PNR Image</a:t>
            </a:r>
          </a:p>
        </p:txBody>
      </p:sp>
      <p:pic>
        <p:nvPicPr>
          <p:cNvPr id="13" name="Picture 12" descr="A green square with blue dots&#10;&#10;AI-generated content may be incorrect.">
            <a:extLst>
              <a:ext uri="{FF2B5EF4-FFF2-40B4-BE49-F238E27FC236}">
                <a16:creationId xmlns:a16="http://schemas.microsoft.com/office/drawing/2014/main" id="{E95EA5D9-807D-B4B2-61EE-44C48EE41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09" y="1369746"/>
            <a:ext cx="4182291" cy="39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DFE43-CA8C-447E-598A-E87FDEC68C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94A8E-E16A-8609-240F-ADBCA7EF0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©2022 Analog Devices, Inc.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A9E27-E81E-1EC6-89EC-B741C49E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14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E2C249-908D-9A36-F37C-B3A7C30C57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7A9806-8D44-470F-A42A-B0BB34D8E567}" type="datetime3">
              <a:rPr lang="en-US" smtClean="0"/>
              <a:t>25 August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7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5C51A-2EC3-3521-15F3-B06173A01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A702CC-39EB-A9AD-BCC2-FE34AA2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359A3-FE25-2E43-CEAC-82D43224C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©2022 Analog Devices, Inc.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DAC07-13C2-950D-F851-FC7939D9C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2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F046DD-10DF-4930-0082-58E2144872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044B9-C9E2-F9EE-151E-4F210F0F71F7}"/>
              </a:ext>
            </a:extLst>
          </p:cNvPr>
          <p:cNvSpPr txBox="1"/>
          <p:nvPr/>
        </p:nvSpPr>
        <p:spPr>
          <a:xfrm>
            <a:off x="452283" y="924232"/>
            <a:ext cx="10287001" cy="47293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FFT architecture</a:t>
            </a:r>
            <a:endParaRPr lang="en-US" b="1" dirty="0">
              <a:solidFill>
                <a:schemeClr val="accent2"/>
              </a:solidFill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FFT equation and flow graph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Quick comparison between different architectures</a:t>
            </a:r>
          </a:p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Modeling phase</a:t>
            </a:r>
            <a:endParaRPr lang="en-US" b="1" dirty="0">
              <a:solidFill>
                <a:schemeClr val="accent2"/>
              </a:solidFill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Architecture of the design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Results</a:t>
            </a:r>
          </a:p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phase</a:t>
            </a:r>
            <a:endParaRPr lang="en-US" b="1" dirty="0">
              <a:solidFill>
                <a:schemeClr val="accent2"/>
              </a:solidFill>
            </a:endParaRPr>
          </a:p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 phase</a:t>
            </a:r>
            <a:endParaRPr lang="en-US" b="1" dirty="0">
              <a:solidFill>
                <a:schemeClr val="accent2"/>
              </a:solidFill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Verification plan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Results and coverage</a:t>
            </a:r>
          </a:p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ASIC phase</a:t>
            </a:r>
            <a:endParaRPr lang="en-US" b="1" dirty="0">
              <a:solidFill>
                <a:schemeClr val="accent2"/>
              </a:solidFill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Comparison of results between </a:t>
            </a:r>
            <a:r>
              <a:rPr lang="en-US" sz="1600" dirty="0" err="1">
                <a:solidFill>
                  <a:srgbClr val="000000"/>
                </a:solidFill>
              </a:rPr>
              <a:t>Openlane</a:t>
            </a:r>
            <a:r>
              <a:rPr lang="en-US" sz="1600" dirty="0">
                <a:solidFill>
                  <a:srgbClr val="000000"/>
                </a:solidFill>
              </a:rPr>
              <a:t> flow and </a:t>
            </a:r>
            <a:r>
              <a:rPr lang="en-US" sz="1600" dirty="0" err="1">
                <a:solidFill>
                  <a:srgbClr val="000000"/>
                </a:solidFill>
              </a:rPr>
              <a:t>Adflow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6D6B7-DD4A-4212-FD90-1823D2B2B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225172-9D95-F482-4290-ABBE452A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823D6-8F56-6734-96DC-2C08F7837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©2022 Analog Devices, Inc.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A351B-EF34-A74B-D0F9-0650A5AC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3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A8A2FB-EFEE-383F-3040-BF9A367BBA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77191-82FB-53A3-E302-A47588B8BE5D}"/>
              </a:ext>
            </a:extLst>
          </p:cNvPr>
          <p:cNvSpPr txBox="1"/>
          <p:nvPr/>
        </p:nvSpPr>
        <p:spPr>
          <a:xfrm>
            <a:off x="678425" y="993058"/>
            <a:ext cx="2694039" cy="4708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FFT Transfer equation 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B95EA-4FDB-8938-DA21-80A2EAF754B4}"/>
              </a:ext>
            </a:extLst>
          </p:cNvPr>
          <p:cNvSpPr/>
          <p:nvPr/>
        </p:nvSpPr>
        <p:spPr>
          <a:xfrm>
            <a:off x="3564194" y="1463956"/>
            <a:ext cx="5063612" cy="8367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4D3E4-9F93-D3D5-0D01-215558C69F1C}"/>
              </a:ext>
            </a:extLst>
          </p:cNvPr>
          <p:cNvSpPr txBox="1"/>
          <p:nvPr/>
        </p:nvSpPr>
        <p:spPr>
          <a:xfrm>
            <a:off x="678425" y="2420434"/>
            <a:ext cx="2694039" cy="4708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FFT DIT flow graph: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A2BD2-3AEA-933E-B94C-EDDA81764722}"/>
              </a:ext>
            </a:extLst>
          </p:cNvPr>
          <p:cNvSpPr/>
          <p:nvPr/>
        </p:nvSpPr>
        <p:spPr>
          <a:xfrm>
            <a:off x="2579738" y="2990202"/>
            <a:ext cx="7032523" cy="31341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89F57-1CAC-CD72-504F-F60D150EF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59E6E-3341-7EF3-620B-8277DC2D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10DE6-2F68-99A1-611A-55DBA75A0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©2022 Analog Devices, Inc.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435CF-3B00-8EBA-DEDA-3653EAFD5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4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480A92-E70D-3D45-B014-70BE961AC9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76BA6-80FC-3082-6975-BFC0E4AB3BB1}"/>
              </a:ext>
            </a:extLst>
          </p:cNvPr>
          <p:cNvSpPr txBox="1"/>
          <p:nvPr/>
        </p:nvSpPr>
        <p:spPr>
          <a:xfrm>
            <a:off x="560438" y="1013728"/>
            <a:ext cx="5004620" cy="4708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FFT DIF flow graph which is the main focus: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91392F-648C-8AEB-FACA-DF576303F1B0}"/>
              </a:ext>
            </a:extLst>
          </p:cNvPr>
          <p:cNvSpPr/>
          <p:nvPr/>
        </p:nvSpPr>
        <p:spPr>
          <a:xfrm>
            <a:off x="1901128" y="1484626"/>
            <a:ext cx="7327859" cy="411973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483FA-FB70-323B-8824-C71389D43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99124-3C5F-C8D8-4493-A7E01AB7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59006-F1C3-E15C-28FD-737220747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©2022 Analog Devices, Inc.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FF1B5-1FED-F5C7-8366-0A99815D8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5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49B405-7A25-8D9B-8628-ECF7670020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58889-587C-66BC-0C8E-29130AF1368E}"/>
              </a:ext>
            </a:extLst>
          </p:cNvPr>
          <p:cNvSpPr txBox="1"/>
          <p:nvPr/>
        </p:nvSpPr>
        <p:spPr>
          <a:xfrm>
            <a:off x="560438" y="1013728"/>
            <a:ext cx="5447072" cy="4708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Quick comparison between different architectures: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87D59D-4B9B-AF6B-5A3D-F925A8F24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5590"/>
              </p:ext>
            </p:extLst>
          </p:nvPr>
        </p:nvGraphicFramePr>
        <p:xfrm>
          <a:off x="560438" y="1494503"/>
          <a:ext cx="11326762" cy="4426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457">
                  <a:extLst>
                    <a:ext uri="{9D8B030D-6E8A-4147-A177-3AD203B41FA5}">
                      <a16:colId xmlns:a16="http://schemas.microsoft.com/office/drawing/2014/main" val="318171588"/>
                    </a:ext>
                  </a:extLst>
                </a:gridCol>
                <a:gridCol w="769065">
                  <a:extLst>
                    <a:ext uri="{9D8B030D-6E8A-4147-A177-3AD203B41FA5}">
                      <a16:colId xmlns:a16="http://schemas.microsoft.com/office/drawing/2014/main" val="35446152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98193606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937909090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19607748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4555092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700797326"/>
                    </a:ext>
                  </a:extLst>
                </a:gridCol>
                <a:gridCol w="1437476">
                  <a:extLst>
                    <a:ext uri="{9D8B030D-6E8A-4147-A177-3AD203B41FA5}">
                      <a16:colId xmlns:a16="http://schemas.microsoft.com/office/drawing/2014/main" val="645081882"/>
                    </a:ext>
                  </a:extLst>
                </a:gridCol>
                <a:gridCol w="3195484">
                  <a:extLst>
                    <a:ext uri="{9D8B030D-6E8A-4147-A177-3AD203B41FA5}">
                      <a16:colId xmlns:a16="http://schemas.microsoft.com/office/drawing/2014/main" val="1299833781"/>
                    </a:ext>
                  </a:extLst>
                </a:gridCol>
              </a:tblGrid>
              <a:tr h="608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Architecture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Complex Adders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Non-trivial Rotators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Data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/>
                        <a:t>Latency (cycles)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/>
                        <a:t>Throughput (data/cycle)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Utilization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/>
                        <a:t>Expected max-fclk (qualitative)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/>
                        <a:t>Uses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641343"/>
                  </a:ext>
                </a:extLst>
              </a:tr>
              <a:tr h="2192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/>
                        <a:t>SDF (basic)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2N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n−2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N−1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N−1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/>
                        <a:t>1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/>
                        <a:t>50%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/>
                        <a:t>Moderate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 dirty="0"/>
                        <a:t>Streaming, low-memory systems; simple FPGA/ASIC FFT cores where minimal buffer cost is critical (e.g., small embedded SDR receivers, real-time pipelines with tight memory constraints).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368091"/>
                  </a:ext>
                </a:extLst>
              </a:tr>
              <a:tr h="608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SDF (Deep Feedback)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n/2−1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050" dirty="0"/>
                        <a:t>4(N−1)/3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N−1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/>
                        <a:t>1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/>
                        <a:t>100%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/>
                        <a:t>Moderate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 dirty="0"/>
                        <a:t>Area-constrained designs where adders are expensive but extra memory is acceptable (ASICs/FPGA designs prioritizing adder reuse / lower arithmetic hardware). Good for low-power reuse strategies.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499015"/>
                  </a:ext>
                </a:extLst>
              </a:tr>
              <a:tr h="608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SDC (RI, improved)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n−2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050" dirty="0"/>
                        <a:t>≈3N/2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050" dirty="0"/>
                        <a:t>≈3N/2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/>
                        <a:t>1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/>
                        <a:t>100%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 dirty="0"/>
                        <a:t>Moderate → Higher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/>
                        <a:t>Systems needing continuous utilization and simpler rotators (e.g., high-speed comms ASICs, designs where rotator complexity/power matters). Use when throughput must be energy/area-efficient, and extra latency is acceptable.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08813"/>
                  </a:ext>
                </a:extLst>
              </a:tr>
              <a:tr h="608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/>
                        <a:t>SFF (radix-2)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n−2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2N−2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N−1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/>
                        <a:t>1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/>
                        <a:t>100%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/>
                        <a:t>Moderate → Higher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/>
                        <a:t>FPGA-friendly FFTs and OFDM front-ends where time-staging reduces per-cycle logic (good for high clock targets on FPGA fabrics, mid-to-high throughput wireless basebands).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877778"/>
                  </a:ext>
                </a:extLst>
              </a:tr>
              <a:tr h="608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SC (radix-2)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n/2−1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≈N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dirty="0"/>
                        <a:t>≈N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 dirty="0"/>
                        <a:t>1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 dirty="0"/>
                        <a:t>100%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50" b="1" dirty="0"/>
                        <a:t>Higher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50" dirty="0"/>
                        <a:t>High-performance ASICs or </a:t>
                      </a:r>
                      <a:r>
                        <a:rPr lang="en-US" sz="1050" dirty="0" err="1"/>
                        <a:t>mmWave</a:t>
                      </a:r>
                      <a:r>
                        <a:rPr lang="en-US" sz="1050" dirty="0"/>
                        <a:t>/radar frontends where best </a:t>
                      </a:r>
                      <a:r>
                        <a:rPr lang="en-US" sz="1050" dirty="0" err="1"/>
                        <a:t>fclk</a:t>
                      </a:r>
                      <a:r>
                        <a:rPr lang="en-US" sz="1050" dirty="0"/>
                        <a:t> is desired; also good for low-power designs that benefit from reduced rotator multipliers and compact memory. Balanced general-purpose FFT cores.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75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10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177DC-6244-4C78-C22B-CC2FB467D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F7115D-519D-1A24-DA6B-7F822B2B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phase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5981-1FDA-6BCD-F841-C270AA098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©2022 Analog Devices, Inc.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1C727-9E85-4F8C-AC05-7D52AB5EA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6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44023F-541C-B036-01BA-AC22EB7DF7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7A97D-E67C-F224-7018-109FB018D0A5}"/>
              </a:ext>
            </a:extLst>
          </p:cNvPr>
          <p:cNvSpPr txBox="1"/>
          <p:nvPr/>
        </p:nvSpPr>
        <p:spPr>
          <a:xfrm>
            <a:off x="342901" y="984232"/>
            <a:ext cx="5143500" cy="54755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Architecture of the design: 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input phase is used to reorder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the input stream into real and imaginary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Stage 0 doesn’t compute ana operation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but reorders the data for stage 1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Each stage from 1 to 3 computes the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butterfly and rotator operation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Stage 4 has only the butterfly 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Output phase is for splitting the data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into real and imaginary once again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An extra block can be added to reorder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the data again so it won’t be bit reversed</a:t>
            </a:r>
          </a:p>
        </p:txBody>
      </p:sp>
      <p:pic>
        <p:nvPicPr>
          <p:cNvPr id="12" name="Picture 1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A2FCEAF-1FF4-46BD-B664-05BFC37D3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730432"/>
            <a:ext cx="6333203" cy="43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E651E-0E8D-9FDC-93CA-F1CE9C836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1A9D36-37C1-C169-5E82-9A61D3CE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phase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DC0CE-E3BB-A8F2-DDFA-71A0D9358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©2022 Analog Devices, Inc.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63134-B45A-DF67-5427-7AC88D65E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7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4A7EB6-C488-950D-8C32-365149982A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6F15D-81B8-72F8-A1B6-AA36217AF2DB}"/>
              </a:ext>
            </a:extLst>
          </p:cNvPr>
          <p:cNvSpPr txBox="1"/>
          <p:nvPr/>
        </p:nvSpPr>
        <p:spPr>
          <a:xfrm>
            <a:off x="560437" y="988598"/>
            <a:ext cx="6306935" cy="9920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Results: 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Mean SQNR is 51.0521 dB and mean error is 0.0057883 </a:t>
            </a:r>
          </a:p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B16213-74ED-F44D-365C-2DD7BA02B327}"/>
              </a:ext>
            </a:extLst>
          </p:cNvPr>
          <p:cNvSpPr/>
          <p:nvPr/>
        </p:nvSpPr>
        <p:spPr>
          <a:xfrm>
            <a:off x="993059" y="1980651"/>
            <a:ext cx="4493342" cy="41885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3AB28-51DA-36AB-2A03-E5BB4424CF62}"/>
              </a:ext>
            </a:extLst>
          </p:cNvPr>
          <p:cNvSpPr/>
          <p:nvPr/>
        </p:nvSpPr>
        <p:spPr>
          <a:xfrm>
            <a:off x="7299994" y="1980651"/>
            <a:ext cx="4424516" cy="4188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D83AB-0EDA-B4CC-54F7-50AA79489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18CA5A-CEC3-9A40-BCDD-A602FC55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6B832-73EF-853E-BF4B-45ED4FDFC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©2022 Analog Devices, Inc.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91553-612E-DC36-516F-EB9D30E20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8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39C1A9-72E2-DEF9-5C7B-D7BF9A5EAE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4954B-DEDA-D8D6-1B0D-1CF5C7B5C514}"/>
              </a:ext>
            </a:extLst>
          </p:cNvPr>
          <p:cNvSpPr txBox="1"/>
          <p:nvPr/>
        </p:nvSpPr>
        <p:spPr>
          <a:xfrm>
            <a:off x="342901" y="1397287"/>
            <a:ext cx="4760041" cy="37671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Latency = 27 clock cycles </a:t>
            </a:r>
          </a:p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Block diagram :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Each stage is explained and what it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does is explained </a:t>
            </a:r>
            <a:r>
              <a:rPr lang="en-US" sz="2000" dirty="0">
                <a:solidFill>
                  <a:schemeClr val="accent2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2000" dirty="0">
              <a:solidFill>
                <a:schemeClr val="accent2"/>
              </a:solidFill>
            </a:endParaRP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control unit is the one responsible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to when each stage starts its operations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Done is a flag that is asserted when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the first FFT result is ready (could be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used for the following block but I used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it for ease of debugging)</a:t>
            </a:r>
          </a:p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0" name="Picture 9" descr="A diagram of a diagram&#10;&#10;AI-generated content may be incorrect.">
            <a:extLst>
              <a:ext uri="{FF2B5EF4-FFF2-40B4-BE49-F238E27FC236}">
                <a16:creationId xmlns:a16="http://schemas.microsoft.com/office/drawing/2014/main" id="{6939FBC3-F55F-39BE-6E37-EE8ADC731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9" y="1276297"/>
            <a:ext cx="5560820" cy="40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11071-3BEE-DECD-B237-BE027B81D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8C3B1B-8BD3-473F-3F7F-273E94DF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phase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4E2F9-0AC3-63B4-743B-FF0E81312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©2022 Analog Devices, Inc.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0C6AA-8457-B7FC-5BDD-D6BBE0C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9</a:t>
            </a:fld>
            <a:endParaRPr lang="en-US" baseline="-11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74AD06-6DBF-533B-494C-463405B95B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D7BB1-AB7F-4336-A8B3-6627E5D36FE4}" type="datetime3">
              <a:rPr lang="en-US" smtClean="0"/>
              <a:t>25 August 2025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3EB3C-3E29-A804-2669-DB516DC85C9E}"/>
              </a:ext>
            </a:extLst>
          </p:cNvPr>
          <p:cNvSpPr txBox="1"/>
          <p:nvPr/>
        </p:nvSpPr>
        <p:spPr>
          <a:xfrm>
            <a:off x="342901" y="963562"/>
            <a:ext cx="2408903" cy="4708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rgbClr val="1E4056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Verification plan: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9F3D7-14C2-4728-FB71-D2A75F02763E}"/>
              </a:ext>
            </a:extLst>
          </p:cNvPr>
          <p:cNvSpPr/>
          <p:nvPr/>
        </p:nvSpPr>
        <p:spPr>
          <a:xfrm>
            <a:off x="2214103" y="1434461"/>
            <a:ext cx="6544596" cy="413744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0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DITemplate">
  <a:themeElements>
    <a:clrScheme name="ADI Corporate Palette 1">
      <a:dk1>
        <a:srgbClr val="000000"/>
      </a:dk1>
      <a:lt1>
        <a:srgbClr val="FFFFFF"/>
      </a:lt1>
      <a:dk2>
        <a:srgbClr val="555659"/>
      </a:dk2>
      <a:lt2>
        <a:srgbClr val="B1B3B3"/>
      </a:lt2>
      <a:accent1>
        <a:srgbClr val="41B6E6"/>
      </a:accent1>
      <a:accent2>
        <a:srgbClr val="0067B9"/>
      </a:accent2>
      <a:accent3>
        <a:srgbClr val="FED141"/>
      </a:accent3>
      <a:accent4>
        <a:srgbClr val="00B2A9"/>
      </a:accent4>
      <a:accent5>
        <a:srgbClr val="8637BA"/>
      </a:accent5>
      <a:accent6>
        <a:srgbClr val="FF7500"/>
      </a:accent6>
      <a:hlink>
        <a:srgbClr val="1B9CD0"/>
      </a:hlink>
      <a:folHlink>
        <a:srgbClr val="8637BA"/>
      </a:folHlink>
    </a:clrScheme>
    <a:fontScheme name="Custom 1">
      <a:majorFont>
        <a:latin typeface="Barl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  <a:miter lim="800000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 defTabSz="457200">
          <a:spcBef>
            <a:spcPts val="1000"/>
          </a:spcBef>
          <a:buClr>
            <a:srgbClr val="1E4056"/>
          </a:buClr>
          <a:buSzPct val="75000"/>
          <a:buFont typeface="Barlow"/>
          <a:buChar char="►"/>
          <a:defRPr sz="2000" dirty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DI Corporate PowerPoint Template" id="{9AB9AA7E-1902-F64D-879D-6E535C6B277F}" vid="{87C4F2EC-017C-2A4C-889E-1FC8D2DA438E}"/>
    </a:ext>
  </a:extLst>
</a:theme>
</file>

<file path=ppt/theme/theme2.xml><?xml version="1.0" encoding="utf-8"?>
<a:theme xmlns:a="http://schemas.openxmlformats.org/drawingml/2006/main" name="1_ADITemplate">
  <a:themeElements>
    <a:clrScheme name="ADI Corporate Palette 1">
      <a:dk1>
        <a:srgbClr val="000000"/>
      </a:dk1>
      <a:lt1>
        <a:srgbClr val="FFFFFF"/>
      </a:lt1>
      <a:dk2>
        <a:srgbClr val="555659"/>
      </a:dk2>
      <a:lt2>
        <a:srgbClr val="B1B3B3"/>
      </a:lt2>
      <a:accent1>
        <a:srgbClr val="41B6E6"/>
      </a:accent1>
      <a:accent2>
        <a:srgbClr val="0067B9"/>
      </a:accent2>
      <a:accent3>
        <a:srgbClr val="FED141"/>
      </a:accent3>
      <a:accent4>
        <a:srgbClr val="00B2A9"/>
      </a:accent4>
      <a:accent5>
        <a:srgbClr val="8637BA"/>
      </a:accent5>
      <a:accent6>
        <a:srgbClr val="FF7500"/>
      </a:accent6>
      <a:hlink>
        <a:srgbClr val="1B9CD0"/>
      </a:hlink>
      <a:folHlink>
        <a:srgbClr val="8637BA"/>
      </a:folHlink>
    </a:clrScheme>
    <a:fontScheme name="ADI Corporate Fonts">
      <a:majorFont>
        <a:latin typeface="Barlow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  <a:miter lim="800000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 defTabSz="457200">
          <a:spcBef>
            <a:spcPts val="1000"/>
          </a:spcBef>
          <a:buClr>
            <a:srgbClr val="1E4056"/>
          </a:buClr>
          <a:buSzPct val="75000"/>
          <a:buFont typeface="Barlow"/>
          <a:buChar char="►"/>
          <a:defRPr sz="2000" dirty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DI Corporate PowerPoint Template" id="{9AB9AA7E-1902-F64D-879D-6E535C6B277F}" vid="{87C4F2EC-017C-2A4C-889E-1FC8D2DA43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17576</TotalTime>
  <Words>829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Barlow</vt:lpstr>
      <vt:lpstr>Times New Roman</vt:lpstr>
      <vt:lpstr>Wingdings</vt:lpstr>
      <vt:lpstr>1_ADITemplate</vt:lpstr>
      <vt:lpstr>1_ADITemplate</vt:lpstr>
      <vt:lpstr>PowerPoint Presentation</vt:lpstr>
      <vt:lpstr>Agenda</vt:lpstr>
      <vt:lpstr>FFT architecture</vt:lpstr>
      <vt:lpstr>FFT architecture</vt:lpstr>
      <vt:lpstr>FFT architecture</vt:lpstr>
      <vt:lpstr>Modeling phase</vt:lpstr>
      <vt:lpstr>Modeling phase</vt:lpstr>
      <vt:lpstr>Design phase</vt:lpstr>
      <vt:lpstr>Verification phase</vt:lpstr>
      <vt:lpstr>Verification phase</vt:lpstr>
      <vt:lpstr>Verification phase</vt:lpstr>
      <vt:lpstr>ASIC phase</vt:lpstr>
      <vt:lpstr>ASIC phase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Fahmy, Omar</dc:creator>
  <cp:lastModifiedBy>Hussien mohamed hussien mohamed 2100274</cp:lastModifiedBy>
  <cp:revision>154</cp:revision>
  <dcterms:created xsi:type="dcterms:W3CDTF">2025-07-10T06:48:00Z</dcterms:created>
  <dcterms:modified xsi:type="dcterms:W3CDTF">2025-08-25T15:25:50Z</dcterms:modified>
</cp:coreProperties>
</file>