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557" r:id="rId3"/>
    <p:sldId id="561" r:id="rId4"/>
    <p:sldId id="564" r:id="rId5"/>
    <p:sldId id="562" r:id="rId6"/>
    <p:sldId id="583" r:id="rId7"/>
    <p:sldId id="486" r:id="rId8"/>
    <p:sldId id="566" r:id="rId9"/>
    <p:sldId id="568" r:id="rId10"/>
    <p:sldId id="569" r:id="rId11"/>
    <p:sldId id="570" r:id="rId12"/>
    <p:sldId id="572" r:id="rId13"/>
    <p:sldId id="573" r:id="rId14"/>
    <p:sldId id="576" r:id="rId15"/>
    <p:sldId id="489" r:id="rId16"/>
    <p:sldId id="577" r:id="rId17"/>
    <p:sldId id="578" r:id="rId18"/>
    <p:sldId id="579" r:id="rId19"/>
    <p:sldId id="580" r:id="rId20"/>
    <p:sldId id="584" r:id="rId21"/>
    <p:sldId id="558" r:id="rId22"/>
    <p:sldId id="574" r:id="rId23"/>
    <p:sldId id="575" r:id="rId24"/>
    <p:sldId id="581" r:id="rId25"/>
    <p:sldId id="5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6B04"/>
    <a:srgbClr val="FDC402"/>
    <a:srgbClr val="006699"/>
    <a:srgbClr val="1D1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89818" autoAdjust="0"/>
  </p:normalViewPr>
  <p:slideViewPr>
    <p:cSldViewPr snapToGrid="0" snapToObjects="1">
      <p:cViewPr varScale="1">
        <p:scale>
          <a:sx n="66" d="100"/>
          <a:sy n="66"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111B5-6083-FA45-9C70-B7086A1AA1F3}"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FF1C3-C203-084A-A0F8-370FB9740A66}" type="slidenum">
              <a:rPr lang="en-US" smtClean="0"/>
              <a:t>‹#›</a:t>
            </a:fld>
            <a:endParaRPr lang="en-US"/>
          </a:p>
        </p:txBody>
      </p:sp>
    </p:spTree>
    <p:extLst>
      <p:ext uri="{BB962C8B-B14F-4D97-AF65-F5344CB8AC3E}">
        <p14:creationId xmlns:p14="http://schemas.microsoft.com/office/powerpoint/2010/main" val="30997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Department of Computer Science</a:t>
            </a:r>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2F0BEB2-B4B9-5944-AD6F-2E1360FE70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Department of Computer Science</a:t>
            </a:r>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Department of Computer Science</a:t>
            </a:r>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Department of Computer Science</a:t>
            </a:r>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Department of Computer Science</a:t>
            </a:r>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2F0BEB2-B4B9-5944-AD6F-2E1360FE70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Department of Computer Science</a:t>
            </a:r>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Department of Computer Science</a:t>
            </a:r>
          </a:p>
        </p:txBody>
      </p:sp>
      <p:sp>
        <p:nvSpPr>
          <p:cNvPr id="8" name="Footer Placeholder 7"/>
          <p:cNvSpPr>
            <a:spLocks noGrp="1"/>
          </p:cNvSpPr>
          <p:nvPr>
            <p:ph type="ftr" sz="quarter" idx="11"/>
          </p:nvPr>
        </p:nvSpPr>
        <p:spPr/>
        <p:txBody>
          <a:bodyPr/>
          <a:lstStyle/>
          <a:p>
            <a:r>
              <a:rPr lang="en-US"/>
              <a:t>Project Title</a:t>
            </a:r>
          </a:p>
        </p:txBody>
      </p:sp>
      <p:sp>
        <p:nvSpPr>
          <p:cNvPr id="9" name="Slide Number Placeholder 8"/>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Department of Computer Science</a:t>
            </a:r>
          </a:p>
        </p:txBody>
      </p:sp>
      <p:sp>
        <p:nvSpPr>
          <p:cNvPr id="4" name="Footer Placeholder 3"/>
          <p:cNvSpPr>
            <a:spLocks noGrp="1"/>
          </p:cNvSpPr>
          <p:nvPr>
            <p:ph type="ftr" sz="quarter" idx="11"/>
          </p:nvPr>
        </p:nvSpPr>
        <p:spPr/>
        <p:txBody>
          <a:bodyPr/>
          <a:lstStyle/>
          <a:p>
            <a:r>
              <a:rPr lang="en-US"/>
              <a:t>Project Title</a:t>
            </a:r>
          </a:p>
        </p:txBody>
      </p:sp>
      <p:sp>
        <p:nvSpPr>
          <p:cNvPr id="5" name="Slide Number Placeholder 4"/>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Department of Computer Science</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Project Title</a:t>
            </a:r>
          </a:p>
        </p:txBody>
      </p:sp>
      <p:sp>
        <p:nvSpPr>
          <p:cNvPr id="9" name="Slide Number Placeholder 8"/>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Department of Computer Science</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F0BEB2-B4B9-5944-AD6F-2E1360FE70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Department of Computer Science</a:t>
            </a:r>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52F0BEB2-B4B9-5944-AD6F-2E1360FE70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Department of Computer Science</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Project Title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F0BEB2-B4B9-5944-AD6F-2E1360FE700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990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423" y="3088153"/>
            <a:ext cx="11375154" cy="1143000"/>
          </a:xfrm>
        </p:spPr>
        <p:txBody>
          <a:bodyPr>
            <a:normAutofit/>
          </a:bodyPr>
          <a:lstStyle/>
          <a:p>
            <a:pPr algn="ctr"/>
            <a:r>
              <a:rPr lang="en-US" sz="5400" dirty="0" smtClean="0">
                <a:latin typeface="Trebuchet MS" panose="020B0603020202020204" pitchFamily="34" charset="0"/>
                <a:ea typeface="Arial" charset="0"/>
                <a:cs typeface="Arial" charset="0"/>
              </a:rPr>
              <a:t>ROBUST SECURITY CAMERA</a:t>
            </a:r>
            <a:endParaRPr lang="en-US" sz="4400" dirty="0">
              <a:latin typeface="Trebuchet MS" panose="020B0603020202020204" pitchFamily="34" charset="0"/>
              <a:ea typeface="Arial" charset="0"/>
              <a:cs typeface="Arial" charset="0"/>
            </a:endParaRPr>
          </a:p>
        </p:txBody>
      </p:sp>
      <p:sp>
        <p:nvSpPr>
          <p:cNvPr id="3" name="Subtitle 2"/>
          <p:cNvSpPr>
            <a:spLocks noGrp="1"/>
          </p:cNvSpPr>
          <p:nvPr>
            <p:ph type="subTitle" idx="1"/>
          </p:nvPr>
        </p:nvSpPr>
        <p:spPr>
          <a:xfrm>
            <a:off x="4283243" y="4430679"/>
            <a:ext cx="6651688" cy="2029106"/>
          </a:xfrm>
        </p:spPr>
        <p:txBody>
          <a:bodyPr>
            <a:normAutofit/>
          </a:bodyPr>
          <a:lstStyle/>
          <a:p>
            <a:pPr algn="r"/>
            <a:r>
              <a:rPr lang="en-US" sz="2200" spc="0" dirty="0" smtClean="0">
                <a:solidFill>
                  <a:srgbClr val="D26B04"/>
                </a:solidFill>
                <a:latin typeface="Trebuchet MS" panose="020B0603020202020204" pitchFamily="34" charset="0"/>
                <a:ea typeface="Arial" charset="0"/>
                <a:cs typeface="Arial" charset="0"/>
              </a:rPr>
              <a:t>SAHAR BATOOL – 41598</a:t>
            </a:r>
            <a:endParaRPr lang="en-US" sz="2200" spc="0" dirty="0">
              <a:solidFill>
                <a:srgbClr val="D26B04"/>
              </a:solidFill>
              <a:latin typeface="Trebuchet MS" panose="020B0603020202020204" pitchFamily="34" charset="0"/>
              <a:ea typeface="Arial" charset="0"/>
              <a:cs typeface="Arial" charset="0"/>
            </a:endParaRPr>
          </a:p>
          <a:p>
            <a:pPr algn="r"/>
            <a:r>
              <a:rPr lang="en-US" sz="2200" spc="0" dirty="0" smtClean="0">
                <a:solidFill>
                  <a:srgbClr val="D26B04"/>
                </a:solidFill>
                <a:latin typeface="Trebuchet MS" panose="020B0603020202020204" pitchFamily="34" charset="0"/>
                <a:ea typeface="Arial" charset="0"/>
                <a:cs typeface="Arial" charset="0"/>
              </a:rPr>
              <a:t>HASNAIN RAZA – 41018</a:t>
            </a:r>
          </a:p>
          <a:p>
            <a:pPr algn="r"/>
            <a:r>
              <a:rPr lang="en-US" sz="2200" spc="0" dirty="0" smtClean="0">
                <a:solidFill>
                  <a:srgbClr val="D26B04"/>
                </a:solidFill>
                <a:latin typeface="Trebuchet MS" panose="020B0603020202020204" pitchFamily="34" charset="0"/>
                <a:ea typeface="Arial" charset="0"/>
                <a:cs typeface="Arial" charset="0"/>
              </a:rPr>
              <a:t>HUSSNA ALI – 44072</a:t>
            </a:r>
            <a:endParaRPr lang="en-US" sz="2200" spc="0" dirty="0">
              <a:solidFill>
                <a:srgbClr val="D26B04"/>
              </a:solidFill>
              <a:latin typeface="Trebuchet MS" panose="020B0603020202020204" pitchFamily="34" charset="0"/>
              <a:ea typeface="Arial" charset="0"/>
              <a:cs typeface="Arial" charset="0"/>
            </a:endParaRPr>
          </a:p>
          <a:p>
            <a:pPr algn="r"/>
            <a:r>
              <a:rPr lang="en-US" sz="2200" spc="0" dirty="0" smtClean="0">
                <a:solidFill>
                  <a:srgbClr val="D26B04"/>
                </a:solidFill>
                <a:latin typeface="Trebuchet MS" panose="020B0603020202020204" pitchFamily="34" charset="0"/>
                <a:ea typeface="Arial" charset="0"/>
                <a:cs typeface="Arial" charset="0"/>
              </a:rPr>
              <a:t>AFTAB HUSSAIN</a:t>
            </a:r>
            <a:r>
              <a:rPr lang="en-US" sz="2200" spc="0" dirty="0">
                <a:solidFill>
                  <a:srgbClr val="D26B04"/>
                </a:solidFill>
                <a:latin typeface="Trebuchet MS" panose="020B0603020202020204" pitchFamily="34" charset="0"/>
                <a:ea typeface="Arial" charset="0"/>
                <a:cs typeface="Arial" charset="0"/>
              </a:rPr>
              <a:t>– 41699</a:t>
            </a:r>
          </a:p>
          <a:p>
            <a:pPr algn="r"/>
            <a:endParaRPr lang="en-US" sz="2200" spc="0" dirty="0">
              <a:solidFill>
                <a:srgbClr val="D26B04"/>
              </a:solidFill>
              <a:latin typeface="Trebuchet MS" panose="020B0603020202020204" pitchFamily="34" charset="0"/>
              <a:ea typeface="Arial" charset="0"/>
              <a:cs typeface="Arial" charset="0"/>
            </a:endParaRPr>
          </a:p>
          <a:p>
            <a:pPr algn="r"/>
            <a:endParaRPr lang="en-US" sz="2200" spc="0" dirty="0">
              <a:solidFill>
                <a:srgbClr val="D26B04"/>
              </a:solidFill>
              <a:latin typeface="Trebuchet MS" panose="020B0603020202020204" pitchFamily="34" charset="0"/>
              <a:ea typeface="Arial" charset="0"/>
              <a:cs typeface="Arial" charset="0"/>
            </a:endParaRPr>
          </a:p>
        </p:txBody>
      </p:sp>
      <p:sp>
        <p:nvSpPr>
          <p:cNvPr id="7" name="Date Placeholder 6">
            <a:extLst>
              <a:ext uri="{FF2B5EF4-FFF2-40B4-BE49-F238E27FC236}">
                <a16:creationId xmlns:a16="http://schemas.microsoft.com/office/drawing/2014/main" id="{8C138084-92DD-4AD3-8413-99A94E604373}"/>
              </a:ext>
            </a:extLst>
          </p:cNvPr>
          <p:cNvSpPr>
            <a:spLocks noGrp="1"/>
          </p:cNvSpPr>
          <p:nvPr>
            <p:ph type="dt" sz="half" idx="10"/>
          </p:nvPr>
        </p:nvSpPr>
        <p:spPr/>
        <p:txBody>
          <a:bodyPr/>
          <a:lstStyle/>
          <a:p>
            <a:r>
              <a:rPr lang="en-US" dirty="0"/>
              <a:t>Department of </a:t>
            </a:r>
            <a:r>
              <a:rPr lang="en-US" dirty="0" smtClean="0"/>
              <a:t>Information Technology</a:t>
            </a:r>
            <a:endParaRPr lang="en-US" dirty="0"/>
          </a:p>
        </p:txBody>
      </p:sp>
      <p:sp>
        <p:nvSpPr>
          <p:cNvPr id="5" name="Footer Placeholder 4">
            <a:extLst>
              <a:ext uri="{FF2B5EF4-FFF2-40B4-BE49-F238E27FC236}">
                <a16:creationId xmlns:a16="http://schemas.microsoft.com/office/drawing/2014/main" id="{4016575C-7A5B-42FC-8622-71DD207ED23F}"/>
              </a:ext>
            </a:extLst>
          </p:cNvPr>
          <p:cNvSpPr>
            <a:spLocks noGrp="1"/>
          </p:cNvSpPr>
          <p:nvPr>
            <p:ph type="ftr" sz="quarter" idx="11"/>
          </p:nvPr>
        </p:nvSpPr>
        <p:spPr/>
        <p:txBody>
          <a:bodyPr/>
          <a:lstStyle/>
          <a:p>
            <a:r>
              <a:rPr lang="en-US" dirty="0" smtClean="0"/>
              <a:t>ROBUST SECRITY CAMERA</a:t>
            </a:r>
            <a:endParaRPr lang="en-US" dirty="0"/>
          </a:p>
        </p:txBody>
      </p:sp>
      <p:sp>
        <p:nvSpPr>
          <p:cNvPr id="6" name="Slide Number Placeholder 5">
            <a:extLst>
              <a:ext uri="{FF2B5EF4-FFF2-40B4-BE49-F238E27FC236}">
                <a16:creationId xmlns:a16="http://schemas.microsoft.com/office/drawing/2014/main" id="{05CEF045-6764-41B8-9545-B6DBFA8A0138}"/>
              </a:ext>
            </a:extLst>
          </p:cNvPr>
          <p:cNvSpPr>
            <a:spLocks noGrp="1"/>
          </p:cNvSpPr>
          <p:nvPr>
            <p:ph type="sldNum" sz="quarter" idx="12"/>
          </p:nvPr>
        </p:nvSpPr>
        <p:spPr/>
        <p:txBody>
          <a:bodyPr/>
          <a:lstStyle/>
          <a:p>
            <a:fld id="{52F0BEB2-B4B9-5944-AD6F-2E1360FE7002}" type="slidenum">
              <a:rPr lang="en-US" smtClean="0"/>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182" y="758952"/>
            <a:ext cx="2014596" cy="2014596"/>
          </a:xfrm>
          <a:prstGeom prst="rect">
            <a:avLst/>
          </a:prstGeom>
        </p:spPr>
      </p:pic>
      <p:sp>
        <p:nvSpPr>
          <p:cNvPr id="8" name="Subtitle 2"/>
          <p:cNvSpPr txBox="1">
            <a:spLocks/>
          </p:cNvSpPr>
          <p:nvPr/>
        </p:nvSpPr>
        <p:spPr>
          <a:xfrm>
            <a:off x="1109799" y="4430680"/>
            <a:ext cx="3530295" cy="11030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b="1" spc="0" dirty="0">
                <a:solidFill>
                  <a:srgbClr val="006699"/>
                </a:solidFill>
                <a:latin typeface="Trebuchet MS" panose="020B0603020202020204" pitchFamily="34" charset="0"/>
                <a:ea typeface="Arial" charset="0"/>
                <a:cs typeface="Arial" charset="0"/>
              </a:rPr>
              <a:t>SUPERVISOR</a:t>
            </a:r>
          </a:p>
          <a:p>
            <a:pPr algn="ctr"/>
            <a:r>
              <a:rPr lang="en-US" spc="0" dirty="0" smtClean="0">
                <a:solidFill>
                  <a:srgbClr val="006699"/>
                </a:solidFill>
                <a:latin typeface="Trebuchet MS" panose="020B0603020202020204" pitchFamily="34" charset="0"/>
                <a:ea typeface="Arial" charset="0"/>
                <a:cs typeface="Arial" charset="0"/>
              </a:rPr>
              <a:t>SIR SIKANDER KHAN</a:t>
            </a:r>
            <a:endParaRPr lang="en-US" sz="2000" spc="0" dirty="0">
              <a:solidFill>
                <a:srgbClr val="006699"/>
              </a:solidFill>
              <a:latin typeface="Trebuchet MS" panose="020B0603020202020204" pitchFamily="34" charset="0"/>
              <a:ea typeface="Arial" charset="0"/>
              <a:cs typeface="Arial" charset="0"/>
            </a:endParaRPr>
          </a:p>
        </p:txBody>
      </p:sp>
    </p:spTree>
    <p:extLst>
      <p:ext uri="{BB962C8B-B14F-4D97-AF65-F5344CB8AC3E}">
        <p14:creationId xmlns:p14="http://schemas.microsoft.com/office/powerpoint/2010/main" val="4844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95" dirty="0" smtClean="0">
                <a:solidFill>
                  <a:schemeClr val="tx1"/>
                </a:solidFill>
                <a:latin typeface="Trebuchet MS" panose="020B0603020202020204" pitchFamily="34" charset="0"/>
                <a:cs typeface="Arial"/>
              </a:rPr>
              <a:t>USE CASE </a:t>
            </a:r>
            <a:r>
              <a:rPr lang="en-US" spc="-95" dirty="0">
                <a:solidFill>
                  <a:schemeClr val="tx1"/>
                </a:solidFill>
                <a:latin typeface="Trebuchet MS" panose="020B0603020202020204" pitchFamily="34" charset="0"/>
                <a:cs typeface="Arial"/>
              </a:rPr>
              <a:t>DIAGRAM</a:t>
            </a:r>
            <a:endParaRPr lang="en-US"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10</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097" y="1907029"/>
            <a:ext cx="6667353" cy="43830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748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95" dirty="0" smtClean="0">
                <a:solidFill>
                  <a:schemeClr val="tx1"/>
                </a:solidFill>
                <a:latin typeface="Trebuchet MS" panose="020B0603020202020204" pitchFamily="34" charset="0"/>
                <a:cs typeface="Arial"/>
              </a:rPr>
              <a:t>ER DIAGRAM </a:t>
            </a:r>
            <a:endParaRPr lang="en-US"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11</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2344"/>
            <a:ext cx="10115203" cy="41365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417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95" dirty="0" smtClean="0">
                <a:solidFill>
                  <a:schemeClr val="tx1"/>
                </a:solidFill>
                <a:latin typeface="Trebuchet MS" panose="020B0603020202020204" pitchFamily="34" charset="0"/>
                <a:cs typeface="Arial"/>
              </a:rPr>
              <a:t>ACTIVITY DIAGRAM (USER)</a:t>
            </a:r>
            <a:endParaRPr lang="en-US"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12</a:t>
            </a:fld>
            <a:endParaRPr lang="en-US"/>
          </a:p>
        </p:txBody>
      </p:sp>
      <p:pic>
        <p:nvPicPr>
          <p:cNvPr id="7" name="Content Placeholder 6" descr="C:\Users\Pavilion\Downloads\class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6305" y="1846263"/>
            <a:ext cx="2800349" cy="43830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9186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95" dirty="0" smtClean="0">
                <a:solidFill>
                  <a:schemeClr val="tx1"/>
                </a:solidFill>
                <a:latin typeface="Trebuchet MS" panose="020B0603020202020204" pitchFamily="34" charset="0"/>
                <a:cs typeface="Arial"/>
              </a:rPr>
              <a:t>ACTIVITY DIAGRAM (ADMIN)</a:t>
            </a:r>
            <a:endParaRPr lang="en-US"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13</a:t>
            </a:fld>
            <a:endParaRPr lang="en-US"/>
          </a:p>
        </p:txBody>
      </p:sp>
      <p:pic>
        <p:nvPicPr>
          <p:cNvPr id="7" name="Content Placeholder 6" descr="C:\Users\Pavilion\Downloads\Activity diagram RSC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6186" y="1846263"/>
            <a:ext cx="4700578" cy="44402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4118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a:t>
            </a:r>
            <a:endParaRPr lang="en-US" b="1" dirty="0"/>
          </a:p>
        </p:txBody>
      </p:sp>
      <p:sp>
        <p:nvSpPr>
          <p:cNvPr id="4" name="Date Placeholder 3"/>
          <p:cNvSpPr>
            <a:spLocks noGrp="1"/>
          </p:cNvSpPr>
          <p:nvPr>
            <p:ph type="dt" sz="half" idx="10"/>
          </p:nvPr>
        </p:nvSpPr>
        <p:spPr/>
        <p:txBody>
          <a:bodyPr/>
          <a:lstStyle/>
          <a:p>
            <a:r>
              <a:rPr lang="en-US" dirty="0" smtClean="0"/>
              <a:t>Department of Information Technology</a:t>
            </a:r>
            <a:endParaRPr lang="en-US" dirty="0"/>
          </a:p>
        </p:txBody>
      </p:sp>
      <p:sp>
        <p:nvSpPr>
          <p:cNvPr id="5" name="Footer Placeholder 4"/>
          <p:cNvSpPr>
            <a:spLocks noGrp="1"/>
          </p:cNvSpPr>
          <p:nvPr>
            <p:ph type="ftr" sz="quarter" idx="11"/>
          </p:nvPr>
        </p:nvSpPr>
        <p:spPr/>
        <p:txBody>
          <a:bodyPr/>
          <a:lstStyle/>
          <a:p>
            <a:r>
              <a:rPr lang="en-US" dirty="0" smtClean="0"/>
              <a:t>ROBUST SECURITY CAMERA</a:t>
            </a:r>
            <a:endParaRPr lang="en-US" dirty="0"/>
          </a:p>
        </p:txBody>
      </p:sp>
      <p:sp>
        <p:nvSpPr>
          <p:cNvPr id="6" name="Slide Number Placeholder 5"/>
          <p:cNvSpPr>
            <a:spLocks noGrp="1"/>
          </p:cNvSpPr>
          <p:nvPr>
            <p:ph type="sldNum" sz="quarter" idx="12"/>
          </p:nvPr>
        </p:nvSpPr>
        <p:spPr/>
        <p:txBody>
          <a:bodyPr/>
          <a:lstStyle/>
          <a:p>
            <a:fld id="{52F0BEB2-B4B9-5944-AD6F-2E1360FE7002}" type="slidenum">
              <a:rPr lang="en-US" smtClean="0"/>
              <a:t>14</a:t>
            </a:fld>
            <a:endParaRPr lang="en-US"/>
          </a:p>
        </p:txBody>
      </p:sp>
    </p:spTree>
    <p:extLst>
      <p:ext uri="{BB962C8B-B14F-4D97-AF65-F5344CB8AC3E}">
        <p14:creationId xmlns:p14="http://schemas.microsoft.com/office/powerpoint/2010/main" val="320329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FACE MASK DETECTION MODEL</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15</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MODEL LOSS</a:t>
            </a:r>
          </a:p>
          <a:p>
            <a:pPr marL="0" indent="0">
              <a:buNone/>
            </a:pPr>
            <a:endParaRPr lang="en-US" sz="3200" b="1" dirty="0">
              <a:solidFill>
                <a:schemeClr val="tx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7461" t="36869" r="53946" b="29782"/>
          <a:stretch/>
        </p:blipFill>
        <p:spPr>
          <a:xfrm>
            <a:off x="2128837" y="2185989"/>
            <a:ext cx="7500938" cy="39719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7108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Cont’d</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16</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TRAINING AND VALIDATION ACCURACY GRAPH</a:t>
            </a:r>
          </a:p>
          <a:p>
            <a:pPr marL="0" indent="0">
              <a:buNone/>
            </a:pPr>
            <a:endParaRPr lang="en-US" sz="3200" b="1"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461" t="39578" r="54297" b="26447"/>
          <a:stretch/>
        </p:blipFill>
        <p:spPr>
          <a:xfrm>
            <a:off x="2128838" y="2185989"/>
            <a:ext cx="7900987" cy="40862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425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Cont’d</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17</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MODEL ACCURACY</a:t>
            </a:r>
          </a:p>
          <a:p>
            <a:pPr marL="0" indent="0">
              <a:buNone/>
            </a:pPr>
            <a:endParaRPr lang="en-US" sz="3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03" y="2326479"/>
            <a:ext cx="10241280" cy="20423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365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WEB INTERFACE (PROTOTYPE)</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18</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3200" b="1"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7" t="4634" b="6010"/>
          <a:stretch/>
        </p:blipFill>
        <p:spPr>
          <a:xfrm>
            <a:off x="1097280" y="1847306"/>
            <a:ext cx="10058400" cy="41734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5295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WEB INTERFACE (LOGIN)</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19</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3200" b="1"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422" b="5587"/>
          <a:stretch/>
        </p:blipFill>
        <p:spPr>
          <a:xfrm>
            <a:off x="1532068" y="1812572"/>
            <a:ext cx="9036424" cy="4572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368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097280" y="286603"/>
            <a:ext cx="10058400" cy="1450755"/>
          </a:xfrm>
        </p:spPr>
        <p:txBody>
          <a:bodyPr/>
          <a:lstStyle/>
          <a:p>
            <a:pPr marL="12700">
              <a:lnSpc>
                <a:spcPct val="100000"/>
              </a:lnSpc>
              <a:spcBef>
                <a:spcPts val="100"/>
              </a:spcBef>
            </a:pPr>
            <a:r>
              <a:rPr lang="en-US" spc="-5" dirty="0" smtClean="0">
                <a:solidFill>
                  <a:schemeClr val="tx1"/>
                </a:solidFill>
                <a:latin typeface="Trebuchet MS" panose="020B0603020202020204" pitchFamily="34" charset="0"/>
                <a:cs typeface="Times New Roman"/>
              </a:rPr>
              <a:t>OUTLINE</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a:t>
            </a:r>
            <a:r>
              <a:rPr lang="en-US" dirty="0" smtClean="0"/>
              <a:t>Information Technology</a:t>
            </a:r>
            <a:endParaRPr lang="en-US" dirty="0"/>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737359"/>
            <a:ext cx="9906000" cy="47224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buFont typeface="Arial" panose="020B0604020202020204" pitchFamily="34" charset="0"/>
              <a:buChar char="•"/>
            </a:pPr>
            <a:r>
              <a:rPr lang="en-US" dirty="0" smtClean="0">
                <a:solidFill>
                  <a:schemeClr val="tx1"/>
                </a:solidFill>
              </a:rPr>
              <a:t> </a:t>
            </a:r>
            <a:r>
              <a:rPr lang="en-US" sz="1800" dirty="0" smtClean="0">
                <a:solidFill>
                  <a:schemeClr val="tx1"/>
                </a:solidFill>
              </a:rPr>
              <a:t>Introduction </a:t>
            </a:r>
          </a:p>
          <a:p>
            <a:pPr lvl="1">
              <a:buFont typeface="Arial" panose="020B0604020202020204" pitchFamily="34" charset="0"/>
              <a:buChar char="•"/>
            </a:pPr>
            <a:r>
              <a:rPr lang="en-US" dirty="0" smtClean="0">
                <a:solidFill>
                  <a:schemeClr val="tx1"/>
                </a:solidFill>
              </a:rPr>
              <a:t>Problem Statement</a:t>
            </a:r>
          </a:p>
          <a:p>
            <a:pPr lvl="1">
              <a:buFont typeface="Arial" panose="020B0604020202020204" pitchFamily="34" charset="0"/>
              <a:buChar char="•"/>
            </a:pPr>
            <a:r>
              <a:rPr lang="en-US" dirty="0" smtClean="0">
                <a:solidFill>
                  <a:schemeClr val="tx1"/>
                </a:solidFill>
              </a:rPr>
              <a:t>Aims and Objectives</a:t>
            </a:r>
          </a:p>
          <a:p>
            <a:pPr>
              <a:buFont typeface="Arial" panose="020B0604020202020204" pitchFamily="34" charset="0"/>
              <a:buChar char="•"/>
            </a:pPr>
            <a:r>
              <a:rPr lang="en-US" sz="1800" dirty="0" smtClean="0">
                <a:solidFill>
                  <a:schemeClr val="tx1"/>
                </a:solidFill>
              </a:rPr>
              <a:t> Literature Review</a:t>
            </a:r>
          </a:p>
          <a:p>
            <a:pPr lvl="0">
              <a:buFont typeface="Arial" panose="020B0604020202020204" pitchFamily="34" charset="0"/>
              <a:buChar char="•"/>
            </a:pPr>
            <a:r>
              <a:rPr lang="en-US" sz="1800" dirty="0" smtClean="0">
                <a:solidFill>
                  <a:schemeClr val="tx1"/>
                </a:solidFill>
              </a:rPr>
              <a:t> Methodology </a:t>
            </a:r>
          </a:p>
          <a:p>
            <a:pPr lvl="1">
              <a:buFont typeface="Arial" panose="020B0604020202020204" pitchFamily="34" charset="0"/>
              <a:buChar char="•"/>
            </a:pPr>
            <a:r>
              <a:rPr lang="en-US" dirty="0" smtClean="0">
                <a:solidFill>
                  <a:schemeClr val="tx1"/>
                </a:solidFill>
              </a:rPr>
              <a:t>Main Features of the Project</a:t>
            </a:r>
          </a:p>
          <a:p>
            <a:pPr lvl="1">
              <a:buFont typeface="Arial" panose="020B0604020202020204" pitchFamily="34" charset="0"/>
              <a:buChar char="•"/>
            </a:pPr>
            <a:r>
              <a:rPr lang="en-US" dirty="0" smtClean="0">
                <a:solidFill>
                  <a:schemeClr val="tx1"/>
                </a:solidFill>
              </a:rPr>
              <a:t>Logical Diagrams</a:t>
            </a:r>
          </a:p>
          <a:p>
            <a:pPr>
              <a:buFont typeface="Arial" panose="020B0604020202020204" pitchFamily="34" charset="0"/>
              <a:buChar char="•"/>
            </a:pPr>
            <a:r>
              <a:rPr lang="en-US" sz="1800" dirty="0" smtClean="0">
                <a:solidFill>
                  <a:schemeClr val="tx1"/>
                </a:solidFill>
              </a:rPr>
              <a:t> Results</a:t>
            </a:r>
          </a:p>
          <a:p>
            <a:pPr lvl="1"/>
            <a:r>
              <a:rPr lang="en-US" dirty="0" smtClean="0">
                <a:solidFill>
                  <a:schemeClr val="tx1"/>
                </a:solidFill>
              </a:rPr>
              <a:t>ML Model</a:t>
            </a:r>
          </a:p>
          <a:p>
            <a:pPr lvl="1"/>
            <a:r>
              <a:rPr lang="en-US" dirty="0" smtClean="0">
                <a:solidFill>
                  <a:schemeClr val="tx1"/>
                </a:solidFill>
              </a:rPr>
              <a:t>Web interface</a:t>
            </a:r>
          </a:p>
          <a:p>
            <a:pPr>
              <a:buFont typeface="Arial" panose="020B0604020202020204" pitchFamily="34" charset="0"/>
              <a:buChar char="•"/>
            </a:pPr>
            <a:r>
              <a:rPr lang="en-US" sz="1800" dirty="0" smtClean="0">
                <a:solidFill>
                  <a:schemeClr val="tx1"/>
                </a:solidFill>
              </a:rPr>
              <a:t> Workload of the Project</a:t>
            </a:r>
          </a:p>
          <a:p>
            <a:pPr>
              <a:buFont typeface="Arial" panose="020B0604020202020204" pitchFamily="34" charset="0"/>
              <a:buChar char="•"/>
            </a:pPr>
            <a:r>
              <a:rPr lang="en-US" sz="1800" dirty="0" smtClean="0">
                <a:solidFill>
                  <a:schemeClr val="tx1"/>
                </a:solidFill>
              </a:rPr>
              <a:t> Gantt Chart</a:t>
            </a:r>
          </a:p>
        </p:txBody>
      </p:sp>
    </p:spTree>
    <p:extLst>
      <p:ext uri="{BB962C8B-B14F-4D97-AF65-F5344CB8AC3E}">
        <p14:creationId xmlns:p14="http://schemas.microsoft.com/office/powerpoint/2010/main" val="425395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WEB INTERFACE (HOME)</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20</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3200" b="1"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333" b="5833"/>
          <a:stretch/>
        </p:blipFill>
        <p:spPr>
          <a:xfrm>
            <a:off x="1097280" y="1737360"/>
            <a:ext cx="10058399" cy="45348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887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80" dirty="0" smtClean="0">
                <a:solidFill>
                  <a:schemeClr val="tx1"/>
                </a:solidFill>
                <a:latin typeface="Trebuchet MS" panose="020B0603020202020204" pitchFamily="34" charset="0"/>
                <a:cs typeface="Cambria"/>
              </a:rPr>
              <a:t>WORKLOAD OF THE PROJECT</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21</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altLang="en-US" sz="2000"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0000" t="37666" r="20952" b="20620"/>
          <a:stretch/>
        </p:blipFill>
        <p:spPr>
          <a:xfrm>
            <a:off x="1097280" y="1847305"/>
            <a:ext cx="10393882" cy="43793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011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80" dirty="0" smtClean="0">
                <a:solidFill>
                  <a:schemeClr val="tx1"/>
                </a:solidFill>
                <a:latin typeface="Trebuchet MS" panose="020B0603020202020204" pitchFamily="34" charset="0"/>
                <a:cs typeface="Cambria"/>
              </a:rPr>
              <a:t>GANTT CHART</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22</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US" b="1" dirty="0" smtClean="0">
                <a:solidFill>
                  <a:schemeClr val="tx1"/>
                </a:solidFill>
              </a:rPr>
              <a:t>PHASE-1</a:t>
            </a:r>
          </a:p>
          <a:p>
            <a:pPr marL="0" indent="0">
              <a:buNone/>
            </a:pPr>
            <a:endParaRPr lang="en-US" altLang="en-US" sz="2000" b="1"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734" t="33951" r="21250" b="22070"/>
          <a:stretch/>
        </p:blipFill>
        <p:spPr>
          <a:xfrm>
            <a:off x="1097280" y="2185989"/>
            <a:ext cx="10058400" cy="40147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4270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80" dirty="0" smtClean="0">
                <a:solidFill>
                  <a:schemeClr val="tx1"/>
                </a:solidFill>
                <a:latin typeface="Trebuchet MS" panose="020B0603020202020204" pitchFamily="34" charset="0"/>
                <a:cs typeface="Cambria"/>
              </a:rPr>
              <a:t>GANTT CHART</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23</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US" b="1" dirty="0" smtClean="0">
                <a:solidFill>
                  <a:schemeClr val="tx1"/>
                </a:solidFill>
              </a:rPr>
              <a:t>PHASE-2</a:t>
            </a:r>
          </a:p>
          <a:p>
            <a:pPr marL="0" indent="0">
              <a:buNone/>
            </a:pPr>
            <a:endParaRPr lang="en-US" altLang="en-US" sz="2000" b="1"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797" t="34783" r="5781" b="27698"/>
          <a:stretch/>
        </p:blipFill>
        <p:spPr>
          <a:xfrm>
            <a:off x="1428750" y="2185988"/>
            <a:ext cx="9358313" cy="39862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604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70" dirty="0" smtClean="0">
                <a:solidFill>
                  <a:schemeClr val="tx1"/>
                </a:solidFill>
                <a:latin typeface="Trebuchet MS" panose="020B0603020202020204" pitchFamily="34" charset="0"/>
                <a:cs typeface="Cambria"/>
              </a:rPr>
              <a:t>REFERENCES</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24</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2000250"/>
            <a:ext cx="10918508" cy="38576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buFont typeface="Arial" panose="020B0604020202020204" pitchFamily="34" charset="0"/>
              <a:buChar char="•"/>
            </a:pPr>
            <a:r>
              <a:rPr lang="en-US" dirty="0"/>
              <a:t>Olmos, R., </a:t>
            </a:r>
            <a:r>
              <a:rPr lang="en-US" dirty="0" err="1"/>
              <a:t>Tabik</a:t>
            </a:r>
            <a:r>
              <a:rPr lang="en-US" dirty="0"/>
              <a:t>, S., &amp; Herrera, F. (2018). Automatic handgun detection alarm in videos using deep learning. </a:t>
            </a:r>
            <a:r>
              <a:rPr lang="en-US" i="1" dirty="0" err="1"/>
              <a:t>Neurocomputing</a:t>
            </a:r>
            <a:r>
              <a:rPr lang="en-US" dirty="0"/>
              <a:t>, </a:t>
            </a:r>
            <a:r>
              <a:rPr lang="en-US" i="1" dirty="0"/>
              <a:t>275</a:t>
            </a:r>
            <a:r>
              <a:rPr lang="en-US" dirty="0"/>
              <a:t>, 66–72. https://doi.org/10.1016/j.neucom.2017.05.012</a:t>
            </a:r>
          </a:p>
          <a:p>
            <a:pPr>
              <a:buFont typeface="Arial" panose="020B0604020202020204" pitchFamily="34" charset="0"/>
              <a:buChar char="•"/>
            </a:pPr>
            <a:r>
              <a:rPr lang="en-US" dirty="0" err="1"/>
              <a:t>Bhadani</a:t>
            </a:r>
            <a:r>
              <a:rPr lang="en-US" dirty="0"/>
              <a:t>, A. K., &amp; Sinha, A. (2020). A Facemask Detector using Machine Learning and Image Processing Techniques. </a:t>
            </a:r>
            <a:r>
              <a:rPr lang="en-US" i="1" dirty="0"/>
              <a:t>Engineering Science and Technology , an International Journal</a:t>
            </a:r>
            <a:r>
              <a:rPr lang="en-US" dirty="0"/>
              <a:t>, </a:t>
            </a:r>
            <a:r>
              <a:rPr lang="en-US" i="1" dirty="0"/>
              <a:t>November</a:t>
            </a:r>
            <a:r>
              <a:rPr lang="en-US" dirty="0"/>
              <a:t>, 0–8. https://www.researchgate.net/publication/345972030_A_FACEMASK_DETECTOR_USING_MACHINE_LEARNING_AND_IMAGE_PROCESSING_TECHNIQUE</a:t>
            </a:r>
            <a:endParaRPr lang="en-US" dirty="0" smtClean="0"/>
          </a:p>
          <a:p>
            <a:pPr>
              <a:buFont typeface="Arial" panose="020B0604020202020204" pitchFamily="34" charset="0"/>
              <a:buChar char="•"/>
            </a:pPr>
            <a:r>
              <a:rPr lang="en-US" dirty="0" err="1"/>
              <a:t>Saxena</a:t>
            </a:r>
            <a:r>
              <a:rPr lang="en-US" dirty="0"/>
              <a:t>, </a:t>
            </a:r>
            <a:r>
              <a:rPr lang="en-US" dirty="0" err="1"/>
              <a:t>Surbhi</a:t>
            </a:r>
            <a:r>
              <a:rPr lang="en-US" dirty="0"/>
              <a:t> &amp; </a:t>
            </a:r>
            <a:r>
              <a:rPr lang="en-US" dirty="0" err="1"/>
              <a:t>Songara</a:t>
            </a:r>
            <a:r>
              <a:rPr lang="en-US" dirty="0"/>
              <a:t>, </a:t>
            </a:r>
            <a:r>
              <a:rPr lang="en-US" dirty="0" err="1"/>
              <a:t>Dalpat</a:t>
            </a:r>
            <a:r>
              <a:rPr lang="en-US" dirty="0"/>
              <a:t>. (2017). Design of people counting system using MATLAB. 1-3. 10.1109/IC3.2017.8284344.</a:t>
            </a:r>
            <a:endParaRPr lang="en-US" sz="3200" b="1" dirty="0">
              <a:solidFill>
                <a:schemeClr val="tx1"/>
              </a:solidFill>
            </a:endParaRPr>
          </a:p>
        </p:txBody>
      </p:sp>
    </p:spTree>
    <p:extLst>
      <p:ext uri="{BB962C8B-B14F-4D97-AF65-F5344CB8AC3E}">
        <p14:creationId xmlns:p14="http://schemas.microsoft.com/office/powerpoint/2010/main" val="3630390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 YOU</a:t>
            </a:r>
            <a:endParaRPr lang="en-US" b="1" dirty="0"/>
          </a:p>
        </p:txBody>
      </p:sp>
      <p:sp>
        <p:nvSpPr>
          <p:cNvPr id="4" name="Date Placeholder 3"/>
          <p:cNvSpPr>
            <a:spLocks noGrp="1"/>
          </p:cNvSpPr>
          <p:nvPr>
            <p:ph type="dt" sz="half" idx="10"/>
          </p:nvPr>
        </p:nvSpPr>
        <p:spPr/>
        <p:txBody>
          <a:bodyPr/>
          <a:lstStyle/>
          <a:p>
            <a:r>
              <a:rPr lang="en-US" dirty="0" smtClean="0"/>
              <a:t>Department of Information Technology</a:t>
            </a:r>
            <a:endParaRPr lang="en-US" dirty="0"/>
          </a:p>
        </p:txBody>
      </p:sp>
      <p:sp>
        <p:nvSpPr>
          <p:cNvPr id="5" name="Footer Placeholder 4"/>
          <p:cNvSpPr>
            <a:spLocks noGrp="1"/>
          </p:cNvSpPr>
          <p:nvPr>
            <p:ph type="ftr" sz="quarter" idx="11"/>
          </p:nvPr>
        </p:nvSpPr>
        <p:spPr/>
        <p:txBody>
          <a:bodyPr/>
          <a:lstStyle/>
          <a:p>
            <a:r>
              <a:rPr lang="en-US" dirty="0" smtClean="0"/>
              <a:t>ROBUST SECURITY CAMERA</a:t>
            </a:r>
            <a:endParaRPr lang="en-US" dirty="0"/>
          </a:p>
        </p:txBody>
      </p:sp>
      <p:sp>
        <p:nvSpPr>
          <p:cNvPr id="6" name="Slide Number Placeholder 5"/>
          <p:cNvSpPr>
            <a:spLocks noGrp="1"/>
          </p:cNvSpPr>
          <p:nvPr>
            <p:ph type="sldNum" sz="quarter" idx="12"/>
          </p:nvPr>
        </p:nvSpPr>
        <p:spPr/>
        <p:txBody>
          <a:bodyPr/>
          <a:lstStyle/>
          <a:p>
            <a:fld id="{52F0BEB2-B4B9-5944-AD6F-2E1360FE7002}" type="slidenum">
              <a:rPr lang="en-US" smtClean="0"/>
              <a:t>25</a:t>
            </a:fld>
            <a:endParaRPr lang="en-US"/>
          </a:p>
        </p:txBody>
      </p:sp>
    </p:spTree>
    <p:extLst>
      <p:ext uri="{BB962C8B-B14F-4D97-AF65-F5344CB8AC3E}">
        <p14:creationId xmlns:p14="http://schemas.microsoft.com/office/powerpoint/2010/main" val="83247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5" dirty="0" smtClean="0">
                <a:solidFill>
                  <a:schemeClr val="tx1"/>
                </a:solidFill>
                <a:latin typeface="Trebuchet MS" panose="020B0603020202020204" pitchFamily="34" charset="0"/>
                <a:cs typeface="Times New Roman"/>
              </a:rPr>
              <a:t>INTRODUCTION</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a:t>
            </a:r>
            <a:r>
              <a:rPr lang="en-US" dirty="0" smtClean="0"/>
              <a:t>Information Technology</a:t>
            </a:r>
            <a:endParaRPr lang="en-US" dirty="0"/>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3</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PROBLEM STATEMENT</a:t>
            </a:r>
          </a:p>
          <a:p>
            <a:pPr fontAlgn="base"/>
            <a:r>
              <a:rPr lang="en-US" dirty="0" smtClean="0"/>
              <a:t>1. </a:t>
            </a:r>
            <a:r>
              <a:rPr lang="en-US" dirty="0" smtClean="0">
                <a:solidFill>
                  <a:schemeClr val="tx1"/>
                </a:solidFill>
              </a:rPr>
              <a:t>Security</a:t>
            </a:r>
            <a:endParaRPr lang="en-US" dirty="0">
              <a:solidFill>
                <a:schemeClr val="tx1"/>
              </a:solidFill>
            </a:endParaRPr>
          </a:p>
          <a:p>
            <a:pPr fontAlgn="base"/>
            <a:r>
              <a:rPr lang="en-US" dirty="0">
                <a:solidFill>
                  <a:schemeClr val="tx1"/>
                </a:solidFill>
              </a:rPr>
              <a:t>   </a:t>
            </a:r>
            <a:r>
              <a:rPr lang="en-US" dirty="0" smtClean="0">
                <a:solidFill>
                  <a:schemeClr val="tx1"/>
                </a:solidFill>
              </a:rPr>
              <a:t>      not </a:t>
            </a:r>
            <a:r>
              <a:rPr lang="en-US" dirty="0">
                <a:solidFill>
                  <a:schemeClr val="tx1"/>
                </a:solidFill>
              </a:rPr>
              <a:t>taking advantages of Technology​</a:t>
            </a:r>
          </a:p>
          <a:p>
            <a:pPr fontAlgn="base"/>
            <a:r>
              <a:rPr lang="en-US" dirty="0" smtClean="0">
                <a:solidFill>
                  <a:schemeClr val="tx1"/>
                </a:solidFill>
              </a:rPr>
              <a:t>2. Spreading </a:t>
            </a:r>
            <a:r>
              <a:rPr lang="en-US" dirty="0">
                <a:solidFill>
                  <a:schemeClr val="tx1"/>
                </a:solidFill>
              </a:rPr>
              <a:t>of Covid-19:​</a:t>
            </a:r>
          </a:p>
          <a:p>
            <a:pPr fontAlgn="base"/>
            <a:r>
              <a:rPr lang="en-US" dirty="0">
                <a:solidFill>
                  <a:schemeClr val="tx1"/>
                </a:solidFill>
              </a:rPr>
              <a:t>         SOP’s are not followed</a:t>
            </a:r>
          </a:p>
          <a:p>
            <a:pPr marL="0" indent="0">
              <a:buNone/>
            </a:pPr>
            <a:endParaRPr lang="en-US" sz="2400" b="1" dirty="0">
              <a:solidFill>
                <a:schemeClr val="tx1"/>
              </a:solidFill>
            </a:endParaRPr>
          </a:p>
        </p:txBody>
      </p:sp>
    </p:spTree>
    <p:extLst>
      <p:ext uri="{BB962C8B-B14F-4D97-AF65-F5344CB8AC3E}">
        <p14:creationId xmlns:p14="http://schemas.microsoft.com/office/powerpoint/2010/main" val="29237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5" dirty="0" smtClean="0">
                <a:solidFill>
                  <a:schemeClr val="tx1"/>
                </a:solidFill>
                <a:latin typeface="Trebuchet MS" panose="020B0603020202020204" pitchFamily="34" charset="0"/>
                <a:cs typeface="Times New Roman"/>
              </a:rPr>
              <a:t>Cont’d</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a:t>
            </a:r>
            <a:r>
              <a:rPr lang="en-US" dirty="0" smtClean="0"/>
              <a:t>Information Technology</a:t>
            </a:r>
            <a:endParaRPr lang="en-US" dirty="0"/>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4</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r>
              <a:rPr lang="en-US" b="1" dirty="0" smtClean="0">
                <a:solidFill>
                  <a:schemeClr val="tx1"/>
                </a:solidFill>
              </a:rPr>
              <a:t>AIMS AND OBJECTIVES</a:t>
            </a:r>
          </a:p>
          <a:p>
            <a:pPr fontAlgn="base"/>
            <a:r>
              <a:rPr lang="en-US" dirty="0" smtClean="0">
                <a:solidFill>
                  <a:schemeClr val="tx1"/>
                </a:solidFill>
              </a:rPr>
              <a:t>1. Weapon </a:t>
            </a:r>
            <a:r>
              <a:rPr lang="en-US" dirty="0">
                <a:solidFill>
                  <a:schemeClr val="tx1"/>
                </a:solidFill>
              </a:rPr>
              <a:t>Detection (CCTV)​</a:t>
            </a:r>
          </a:p>
          <a:p>
            <a:pPr fontAlgn="base"/>
            <a:r>
              <a:rPr lang="en-US" dirty="0" smtClean="0">
                <a:solidFill>
                  <a:schemeClr val="tx1"/>
                </a:solidFill>
              </a:rPr>
              <a:t>2. SOPS</a:t>
            </a:r>
            <a:r>
              <a:rPr lang="en-US" dirty="0">
                <a:solidFill>
                  <a:schemeClr val="tx1"/>
                </a:solidFill>
              </a:rPr>
              <a:t>’ Application (CCTV)​</a:t>
            </a:r>
          </a:p>
          <a:p>
            <a:pPr fontAlgn="base"/>
            <a:r>
              <a:rPr lang="en-US" dirty="0" smtClean="0">
                <a:solidFill>
                  <a:schemeClr val="tx1"/>
                </a:solidFill>
              </a:rPr>
              <a:t>     Counting </a:t>
            </a:r>
            <a:r>
              <a:rPr lang="en-US" dirty="0">
                <a:solidFill>
                  <a:schemeClr val="tx1"/>
                </a:solidFill>
              </a:rPr>
              <a:t>People &amp; Entering Limited Number of People​</a:t>
            </a:r>
          </a:p>
          <a:p>
            <a:pPr fontAlgn="base"/>
            <a:r>
              <a:rPr lang="en-US" dirty="0">
                <a:solidFill>
                  <a:schemeClr val="tx1"/>
                </a:solidFill>
              </a:rPr>
              <a:t> </a:t>
            </a:r>
            <a:r>
              <a:rPr lang="en-US" dirty="0" smtClean="0">
                <a:solidFill>
                  <a:schemeClr val="tx1"/>
                </a:solidFill>
              </a:rPr>
              <a:t>    Face </a:t>
            </a:r>
            <a:r>
              <a:rPr lang="en-US" dirty="0">
                <a:solidFill>
                  <a:schemeClr val="tx1"/>
                </a:solidFill>
              </a:rPr>
              <a:t>Mask Detection​</a:t>
            </a:r>
          </a:p>
          <a:p>
            <a:pPr fontAlgn="base"/>
            <a:r>
              <a:rPr lang="en-US" dirty="0">
                <a:solidFill>
                  <a:schemeClr val="tx1"/>
                </a:solidFill>
              </a:rPr>
              <a:t>3</a:t>
            </a:r>
            <a:r>
              <a:rPr lang="en-US" dirty="0" smtClean="0">
                <a:solidFill>
                  <a:schemeClr val="tx1"/>
                </a:solidFill>
              </a:rPr>
              <a:t>. Web </a:t>
            </a:r>
            <a:r>
              <a:rPr lang="en-US" dirty="0">
                <a:solidFill>
                  <a:schemeClr val="tx1"/>
                </a:solidFill>
              </a:rPr>
              <a:t>Application ​</a:t>
            </a:r>
          </a:p>
          <a:p>
            <a:pPr fontAlgn="base"/>
            <a:r>
              <a:rPr lang="en-US" dirty="0">
                <a:solidFill>
                  <a:schemeClr val="tx1"/>
                </a:solidFill>
              </a:rPr>
              <a:t>4</a:t>
            </a:r>
            <a:r>
              <a:rPr lang="en-US" dirty="0" smtClean="0">
                <a:solidFill>
                  <a:schemeClr val="tx1"/>
                </a:solidFill>
              </a:rPr>
              <a:t>. </a:t>
            </a:r>
            <a:r>
              <a:rPr lang="en-US" dirty="0">
                <a:solidFill>
                  <a:schemeClr val="tx1"/>
                </a:solidFill>
              </a:rPr>
              <a:t>Mobile Application </a:t>
            </a:r>
          </a:p>
          <a:p>
            <a:pPr marL="0" indent="0">
              <a:buNone/>
            </a:pPr>
            <a:endParaRPr lang="en-US" sz="2400" b="1" dirty="0">
              <a:solidFill>
                <a:schemeClr val="tx1"/>
              </a:solidFill>
            </a:endParaRPr>
          </a:p>
        </p:txBody>
      </p:sp>
    </p:spTree>
    <p:extLst>
      <p:ext uri="{BB962C8B-B14F-4D97-AF65-F5344CB8AC3E}">
        <p14:creationId xmlns:p14="http://schemas.microsoft.com/office/powerpoint/2010/main" val="358196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5" dirty="0" smtClean="0">
                <a:solidFill>
                  <a:schemeClr val="tx1"/>
                </a:solidFill>
                <a:latin typeface="Trebuchet MS" panose="020B0603020202020204" pitchFamily="34" charset="0"/>
                <a:cs typeface="Times New Roman"/>
              </a:rPr>
              <a:t>Literature Review</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5</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737359"/>
            <a:ext cx="9906000" cy="44634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WEAPON DETECTION</a:t>
            </a:r>
          </a:p>
          <a:p>
            <a:pPr marL="0" indent="0">
              <a:buNone/>
            </a:pPr>
            <a:r>
              <a:rPr lang="en-US" dirty="0" smtClean="0">
                <a:solidFill>
                  <a:schemeClr val="tx1"/>
                </a:solidFill>
              </a:rPr>
              <a:t>Olmos </a:t>
            </a:r>
            <a:r>
              <a:rPr lang="en-US" dirty="0">
                <a:solidFill>
                  <a:schemeClr val="tx1"/>
                </a:solidFill>
              </a:rPr>
              <a:t>et al proposed an automatic system for detecting handguns from CCTV videos. The researchers attempted to reduce the number of false detections by using a Deep Convolutional Neural Network (CNN) classifier. The objective of this research is to implement an automated and real-time firearm detection algorithm that assists a human operator by raising an alarm whenever a potentially threatening object (gun) is detected. To get the desired outcome the algorithm must be fully automatic, operate in real-time, accurate, and run on a standard personal computer. </a:t>
            </a:r>
            <a:endParaRPr lang="en-US" dirty="0" smtClean="0">
              <a:solidFill>
                <a:schemeClr val="tx1"/>
              </a:solidFill>
            </a:endParaRPr>
          </a:p>
          <a:p>
            <a:pPr marL="0" indent="0">
              <a:buNone/>
            </a:pPr>
            <a:r>
              <a:rPr lang="en-US" b="1" dirty="0" smtClean="0">
                <a:solidFill>
                  <a:schemeClr val="tx1"/>
                </a:solidFill>
              </a:rPr>
              <a:t>MASK DETECTION</a:t>
            </a:r>
          </a:p>
          <a:p>
            <a:pPr marL="0" indent="0">
              <a:buNone/>
            </a:pPr>
            <a:r>
              <a:rPr lang="en-US" dirty="0" smtClean="0">
                <a:solidFill>
                  <a:schemeClr val="tx1"/>
                </a:solidFill>
              </a:rPr>
              <a:t>The </a:t>
            </a:r>
            <a:r>
              <a:rPr lang="en-US" dirty="0">
                <a:solidFill>
                  <a:schemeClr val="tx1"/>
                </a:solidFill>
              </a:rPr>
              <a:t>system is integration of both machine learning and deep learning techniques with Tensor Flow, Open CV and </a:t>
            </a:r>
            <a:r>
              <a:rPr lang="en-US" dirty="0" err="1">
                <a:solidFill>
                  <a:schemeClr val="tx1"/>
                </a:solidFill>
              </a:rPr>
              <a:t>Keras</a:t>
            </a:r>
            <a:r>
              <a:rPr lang="en-US" dirty="0">
                <a:solidFill>
                  <a:schemeClr val="tx1"/>
                </a:solidFill>
              </a:rPr>
              <a:t> to identify the person with or without Mask on video/image stream. </a:t>
            </a:r>
            <a:r>
              <a:rPr lang="en-US" dirty="0" smtClean="0">
                <a:solidFill>
                  <a:schemeClr val="tx1"/>
                </a:solidFill>
              </a:rPr>
              <a:t>For </a:t>
            </a:r>
            <a:r>
              <a:rPr lang="en-US" dirty="0">
                <a:solidFill>
                  <a:schemeClr val="tx1"/>
                </a:solidFill>
              </a:rPr>
              <a:t>training the system, first step is to train the Mobile NetV2 (Deep Learning Model) and then apply detector of face mask over video/images live </a:t>
            </a:r>
            <a:r>
              <a:rPr lang="en-US" dirty="0" smtClean="0">
                <a:solidFill>
                  <a:schemeClr val="tx1"/>
                </a:solidFill>
              </a:rPr>
              <a:t>stream.</a:t>
            </a:r>
          </a:p>
          <a:p>
            <a:endParaRPr lang="en-US" altLang="en-US" sz="2400" dirty="0">
              <a:solidFill>
                <a:schemeClr val="tx1"/>
              </a:solidFill>
            </a:endParaRPr>
          </a:p>
        </p:txBody>
      </p:sp>
    </p:spTree>
    <p:extLst>
      <p:ext uri="{BB962C8B-B14F-4D97-AF65-F5344CB8AC3E}">
        <p14:creationId xmlns:p14="http://schemas.microsoft.com/office/powerpoint/2010/main" val="327377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5" dirty="0" smtClean="0">
                <a:solidFill>
                  <a:schemeClr val="tx1"/>
                </a:solidFill>
                <a:latin typeface="Trebuchet MS" panose="020B0603020202020204" pitchFamily="34" charset="0"/>
                <a:cs typeface="Times New Roman"/>
              </a:rPr>
              <a:t>Cont’d</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6</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1847306"/>
            <a:ext cx="99060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smtClean="0">
                <a:solidFill>
                  <a:schemeClr val="tx1"/>
                </a:solidFill>
              </a:rPr>
              <a:t>COUNTING PEOPLE</a:t>
            </a:r>
          </a:p>
          <a:p>
            <a:r>
              <a:rPr lang="en-US" dirty="0" smtClean="0">
                <a:solidFill>
                  <a:schemeClr val="tx1"/>
                </a:solidFill>
              </a:rPr>
              <a:t>Counting </a:t>
            </a:r>
            <a:r>
              <a:rPr lang="en-US" dirty="0">
                <a:solidFill>
                  <a:schemeClr val="tx1"/>
                </a:solidFill>
              </a:rPr>
              <a:t>people is important not only for businesses but security purposes too. S. </a:t>
            </a:r>
            <a:r>
              <a:rPr lang="en-US" dirty="0" err="1">
                <a:solidFill>
                  <a:schemeClr val="tx1"/>
                </a:solidFill>
              </a:rPr>
              <a:t>Saxena</a:t>
            </a:r>
            <a:r>
              <a:rPr lang="en-US" dirty="0">
                <a:solidFill>
                  <a:schemeClr val="tx1"/>
                </a:solidFill>
              </a:rPr>
              <a:t> &amp; D. </a:t>
            </a:r>
            <a:r>
              <a:rPr lang="en-US" dirty="0" err="1">
                <a:solidFill>
                  <a:schemeClr val="tx1"/>
                </a:solidFill>
              </a:rPr>
              <a:t>Songara</a:t>
            </a:r>
            <a:r>
              <a:rPr lang="en-US" dirty="0">
                <a:solidFill>
                  <a:schemeClr val="tx1"/>
                </a:solidFill>
              </a:rPr>
              <a:t> introduced an automatic people counting system which can count multiple people, by using only one camera. Their algorithm uses Viola Jones method of facial recognition to detect people; using a single overhead mounted camera, it counts the number of people going in to an observed area. Counting is performed by analyzing the image to detect faces and the system achieves correct people counting rate of 85%. </a:t>
            </a:r>
            <a:endParaRPr lang="en-US" altLang="en-US" sz="2400" dirty="0">
              <a:solidFill>
                <a:schemeClr val="tx1"/>
              </a:solidFill>
            </a:endParaRPr>
          </a:p>
        </p:txBody>
      </p:sp>
    </p:spTree>
    <p:extLst>
      <p:ext uri="{BB962C8B-B14F-4D97-AF65-F5344CB8AC3E}">
        <p14:creationId xmlns:p14="http://schemas.microsoft.com/office/powerpoint/2010/main" val="409504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marL="12700">
              <a:lnSpc>
                <a:spcPct val="100000"/>
              </a:lnSpc>
              <a:spcBef>
                <a:spcPts val="100"/>
              </a:spcBef>
            </a:pPr>
            <a:r>
              <a:rPr lang="en-US" spc="-95" dirty="0" smtClean="0">
                <a:solidFill>
                  <a:schemeClr val="tx1"/>
                </a:solidFill>
                <a:latin typeface="Trebuchet MS" panose="020B0603020202020204" pitchFamily="34" charset="0"/>
                <a:cs typeface="Arial"/>
              </a:rPr>
              <a:t>METHODOLOGY</a:t>
            </a:r>
            <a:endParaRPr lang="en-US" dirty="0">
              <a:solidFill>
                <a:schemeClr val="tx1"/>
              </a:solidFill>
              <a:latin typeface="Trebuchet MS" panose="020B0603020202020204" pitchFamily="34" charset="0"/>
              <a:cs typeface="Arial"/>
            </a:endParaRPr>
          </a:p>
        </p:txBody>
      </p:sp>
      <p:sp>
        <p:nvSpPr>
          <p:cNvPr id="4" name="Date Placeholder 3">
            <a:extLst>
              <a:ext uri="{FF2B5EF4-FFF2-40B4-BE49-F238E27FC236}">
                <a16:creationId xmlns:a16="http://schemas.microsoft.com/office/drawing/2014/main" id="{84A72FE5-93DC-42DE-811B-734E5853C3D5}"/>
              </a:ext>
            </a:extLst>
          </p:cNvPr>
          <p:cNvSpPr>
            <a:spLocks noGrp="1"/>
          </p:cNvSpPr>
          <p:nvPr>
            <p:ph type="dt" sz="half" idx="10"/>
          </p:nvPr>
        </p:nvSpPr>
        <p:spPr/>
        <p:txBody>
          <a:bodyPr/>
          <a:lstStyle/>
          <a:p>
            <a:r>
              <a:rPr lang="en-US" dirty="0"/>
              <a:t>Department of Information Technology</a:t>
            </a:r>
          </a:p>
        </p:txBody>
      </p:sp>
      <p:sp>
        <p:nvSpPr>
          <p:cNvPr id="2" name="Footer Placeholder 1">
            <a:extLst>
              <a:ext uri="{FF2B5EF4-FFF2-40B4-BE49-F238E27FC236}">
                <a16:creationId xmlns:a16="http://schemas.microsoft.com/office/drawing/2014/main" id="{30AD1DDB-ECED-4752-B97A-C95C3CF7163A}"/>
              </a:ext>
            </a:extLst>
          </p:cNvPr>
          <p:cNvSpPr>
            <a:spLocks noGrp="1"/>
          </p:cNvSpPr>
          <p:nvPr>
            <p:ph type="ftr" sz="quarter" idx="11"/>
          </p:nvPr>
        </p:nvSpPr>
        <p:spPr/>
        <p:txBody>
          <a:bodyPr/>
          <a:lstStyle/>
          <a:p>
            <a:r>
              <a:rPr lang="en-US" dirty="0"/>
              <a:t>ROBUST SECRITY CAMERA</a:t>
            </a:r>
          </a:p>
        </p:txBody>
      </p:sp>
      <p:sp>
        <p:nvSpPr>
          <p:cNvPr id="3" name="Slide Number Placeholder 2">
            <a:extLst>
              <a:ext uri="{FF2B5EF4-FFF2-40B4-BE49-F238E27FC236}">
                <a16:creationId xmlns:a16="http://schemas.microsoft.com/office/drawing/2014/main" id="{0B55EEB0-F867-4DC5-BC3D-9405FBBF30A0}"/>
              </a:ext>
            </a:extLst>
          </p:cNvPr>
          <p:cNvSpPr>
            <a:spLocks noGrp="1"/>
          </p:cNvSpPr>
          <p:nvPr>
            <p:ph type="sldNum" sz="quarter" idx="12"/>
          </p:nvPr>
        </p:nvSpPr>
        <p:spPr/>
        <p:txBody>
          <a:bodyPr/>
          <a:lstStyle/>
          <a:p>
            <a:fld id="{52F0BEB2-B4B9-5944-AD6F-2E1360FE7002}" type="slidenum">
              <a:rPr lang="en-US" smtClean="0"/>
              <a:t>7</a:t>
            </a:fld>
            <a:endParaRPr lang="en-US"/>
          </a:p>
        </p:txBody>
      </p:sp>
      <p:sp>
        <p:nvSpPr>
          <p:cNvPr id="8" name="Rectangle 3">
            <a:extLst>
              <a:ext uri="{FF2B5EF4-FFF2-40B4-BE49-F238E27FC236}">
                <a16:creationId xmlns:a16="http://schemas.microsoft.com/office/drawing/2014/main" id="{C6227D47-4E87-4280-876B-2A6616D92106}"/>
              </a:ext>
            </a:extLst>
          </p:cNvPr>
          <p:cNvSpPr txBox="1">
            <a:spLocks noChangeArrowheads="1"/>
          </p:cNvSpPr>
          <p:nvPr/>
        </p:nvSpPr>
        <p:spPr>
          <a:xfrm>
            <a:off x="1097280" y="2085974"/>
            <a:ext cx="9906000" cy="378469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chemeClr val="tx1"/>
                </a:solidFill>
              </a:rPr>
              <a:t>MAIN FEATURES OF THE PROJECT</a:t>
            </a:r>
          </a:p>
          <a:p>
            <a:pPr marL="457200" indent="-457200">
              <a:buAutoNum type="arabicPeriod"/>
            </a:pPr>
            <a:r>
              <a:rPr lang="en-US" dirty="0" smtClean="0">
                <a:solidFill>
                  <a:schemeClr val="tx1"/>
                </a:solidFill>
              </a:rPr>
              <a:t>Weapon Detection</a:t>
            </a:r>
          </a:p>
          <a:p>
            <a:pPr marL="457200" indent="-457200">
              <a:buAutoNum type="arabicPeriod"/>
            </a:pPr>
            <a:r>
              <a:rPr lang="en-US" dirty="0" smtClean="0">
                <a:solidFill>
                  <a:schemeClr val="tx1"/>
                </a:solidFill>
              </a:rPr>
              <a:t>Face Mask Detection</a:t>
            </a:r>
          </a:p>
          <a:p>
            <a:pPr marL="457200" indent="-457200">
              <a:buAutoNum type="arabicPeriod"/>
            </a:pPr>
            <a:r>
              <a:rPr lang="en-US" dirty="0" smtClean="0">
                <a:solidFill>
                  <a:schemeClr val="tx1"/>
                </a:solidFill>
              </a:rPr>
              <a:t>People Counting</a:t>
            </a:r>
          </a:p>
          <a:p>
            <a:pPr marL="457200" indent="-457200">
              <a:buAutoNum type="arabicPeriod"/>
            </a:pPr>
            <a:r>
              <a:rPr lang="en-US" dirty="0" smtClean="0">
                <a:solidFill>
                  <a:schemeClr val="tx1"/>
                </a:solidFill>
              </a:rPr>
              <a:t>Web Application</a:t>
            </a:r>
          </a:p>
          <a:p>
            <a:pPr marL="457200" indent="-457200">
              <a:buAutoNum type="arabicPeriod"/>
            </a:pPr>
            <a:r>
              <a:rPr lang="en-US" dirty="0" smtClean="0">
                <a:solidFill>
                  <a:schemeClr val="tx1"/>
                </a:solidFill>
              </a:rPr>
              <a:t>Mobile Application</a:t>
            </a:r>
          </a:p>
          <a:p>
            <a:pPr marL="0" indent="0">
              <a:buNone/>
            </a:pPr>
            <a:endParaRPr lang="en-US" b="1" dirty="0" smtClean="0">
              <a:solidFill>
                <a:schemeClr val="tx1"/>
              </a:solidFill>
            </a:endParaRPr>
          </a:p>
          <a:p>
            <a:pPr marL="457200" indent="-457200">
              <a:buAutoNum type="arabicPeriod"/>
            </a:pPr>
            <a:endParaRPr lang="en-US" b="1" dirty="0" smtClean="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3845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984373"/>
          </a:xfrm>
        </p:spPr>
        <p:txBody>
          <a:bodyPr/>
          <a:lstStyle/>
          <a:p>
            <a:pPr algn="ctr"/>
            <a:r>
              <a:rPr lang="en-US" b="1" dirty="0" smtClean="0"/>
              <a:t>LOGICAL DIAGRAMS</a:t>
            </a:r>
            <a:endParaRPr lang="en-US" b="1"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8</a:t>
            </a:fld>
            <a:endParaRPr lang="en-US"/>
          </a:p>
        </p:txBody>
      </p:sp>
    </p:spTree>
    <p:extLst>
      <p:ext uri="{BB962C8B-B14F-4D97-AF65-F5344CB8AC3E}">
        <p14:creationId xmlns:p14="http://schemas.microsoft.com/office/powerpoint/2010/main" val="216767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95" dirty="0">
                <a:solidFill>
                  <a:schemeClr val="tx1"/>
                </a:solidFill>
                <a:latin typeface="Trebuchet MS" panose="020B0603020202020204" pitchFamily="34" charset="0"/>
                <a:cs typeface="Arial"/>
              </a:rPr>
              <a:t>FLOW DIAGRAM</a:t>
            </a:r>
            <a:endParaRPr lang="en-US" dirty="0"/>
          </a:p>
        </p:txBody>
      </p:sp>
      <p:sp>
        <p:nvSpPr>
          <p:cNvPr id="4" name="Date Placeholder 3"/>
          <p:cNvSpPr>
            <a:spLocks noGrp="1"/>
          </p:cNvSpPr>
          <p:nvPr>
            <p:ph type="dt" sz="half" idx="10"/>
          </p:nvPr>
        </p:nvSpPr>
        <p:spPr/>
        <p:txBody>
          <a:bodyPr/>
          <a:lstStyle/>
          <a:p>
            <a:r>
              <a:rPr lang="en-US" dirty="0"/>
              <a:t>Department of Information Technology</a:t>
            </a:r>
          </a:p>
        </p:txBody>
      </p:sp>
      <p:sp>
        <p:nvSpPr>
          <p:cNvPr id="5" name="Footer Placeholder 4"/>
          <p:cNvSpPr>
            <a:spLocks noGrp="1"/>
          </p:cNvSpPr>
          <p:nvPr>
            <p:ph type="ftr" sz="quarter" idx="11"/>
          </p:nvPr>
        </p:nvSpPr>
        <p:spPr/>
        <p:txBody>
          <a:bodyPr/>
          <a:lstStyle/>
          <a:p>
            <a:r>
              <a:rPr lang="en-US" dirty="0"/>
              <a:t>ROBUST SECRITY CAMERA</a:t>
            </a:r>
          </a:p>
        </p:txBody>
      </p:sp>
      <p:sp>
        <p:nvSpPr>
          <p:cNvPr id="6" name="Slide Number Placeholder 5"/>
          <p:cNvSpPr>
            <a:spLocks noGrp="1"/>
          </p:cNvSpPr>
          <p:nvPr>
            <p:ph type="sldNum" sz="quarter" idx="12"/>
          </p:nvPr>
        </p:nvSpPr>
        <p:spPr/>
        <p:txBody>
          <a:bodyPr/>
          <a:lstStyle/>
          <a:p>
            <a:fld id="{52F0BEB2-B4B9-5944-AD6F-2E1360FE7002}" type="slidenum">
              <a:rPr lang="en-US" smtClean="0"/>
              <a:t>9</a:t>
            </a:fld>
            <a:endParaRPr lang="en-US"/>
          </a:p>
        </p:txBody>
      </p:sp>
      <p:pic>
        <p:nvPicPr>
          <p:cNvPr id="7" name="Content Placeholder 6" descr="C:\Users\Fast\Downloads\Robust Security Camera (1).png"/>
          <p:cNvPicPr>
            <a:picLocks noGrp="1"/>
          </p:cNvPicPr>
          <p:nvPr>
            <p:ph idx="1"/>
          </p:nvPr>
        </p:nvPicPr>
        <p:blipFill rotWithShape="1">
          <a:blip r:embed="rId2">
            <a:extLst>
              <a:ext uri="{28A0092B-C50C-407E-A947-70E740481C1C}">
                <a14:useLocalDpi xmlns:a14="http://schemas.microsoft.com/office/drawing/2010/main" val="0"/>
              </a:ext>
            </a:extLst>
          </a:blip>
          <a:srcRect l="10465" t="8227" r="11197"/>
          <a:stretch/>
        </p:blipFill>
        <p:spPr bwMode="auto">
          <a:xfrm>
            <a:off x="3686186" y="1843087"/>
            <a:ext cx="4957752" cy="450056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35672215"/>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335B74"/>
      </a:dk2>
      <a:lt2>
        <a:srgbClr val="DFE3E5"/>
      </a:lt2>
      <a:accent1>
        <a:srgbClr val="FDC402"/>
      </a:accent1>
      <a:accent2>
        <a:srgbClr val="1C0054"/>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4141</TotalTime>
  <Words>742</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Times New Roman</vt:lpstr>
      <vt:lpstr>Trebuchet MS</vt:lpstr>
      <vt:lpstr>Retrospect</vt:lpstr>
      <vt:lpstr>ROBUST SECURITY CAMERA</vt:lpstr>
      <vt:lpstr>OUTLINE</vt:lpstr>
      <vt:lpstr>INTRODUCTION</vt:lpstr>
      <vt:lpstr>Cont’d</vt:lpstr>
      <vt:lpstr>Literature Review</vt:lpstr>
      <vt:lpstr>Cont’d</vt:lpstr>
      <vt:lpstr>METHODOLOGY</vt:lpstr>
      <vt:lpstr>LOGICAL DIAGRAMS</vt:lpstr>
      <vt:lpstr>FLOW DIAGRAM</vt:lpstr>
      <vt:lpstr>USE CASE DIAGRAM</vt:lpstr>
      <vt:lpstr>ER DIAGRAM </vt:lpstr>
      <vt:lpstr>ACTIVITY DIAGRAM (USER)</vt:lpstr>
      <vt:lpstr>ACTIVITY DIAGRAM (ADMIN)</vt:lpstr>
      <vt:lpstr>RESULTS</vt:lpstr>
      <vt:lpstr>FACE MASK DETECTION MODEL</vt:lpstr>
      <vt:lpstr>Cont’d</vt:lpstr>
      <vt:lpstr>Cont’d</vt:lpstr>
      <vt:lpstr>WEB INTERFACE (PROTOTYPE)</vt:lpstr>
      <vt:lpstr>WEB INTERFACE (LOGIN)</vt:lpstr>
      <vt:lpstr>WEB INTERFACE (HOME)</vt:lpstr>
      <vt:lpstr>WORKLOAD OF THE PROJECT</vt:lpstr>
      <vt:lpstr>GANTT CHART</vt:lpstr>
      <vt:lpstr>GANTT CHART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Format</dc:title>
  <dc:creator>Bilal Khan</dc:creator>
  <cp:lastModifiedBy>Pavilion</cp:lastModifiedBy>
  <cp:revision>428</cp:revision>
  <dcterms:created xsi:type="dcterms:W3CDTF">2018-10-17T07:21:18Z</dcterms:created>
  <dcterms:modified xsi:type="dcterms:W3CDTF">2021-04-13T20:06:26Z</dcterms:modified>
</cp:coreProperties>
</file>