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CF4"/>
    <a:srgbClr val="F917B8"/>
    <a:srgbClr val="FED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90" d="100"/>
          <a:sy n="90" d="100"/>
        </p:scale>
        <p:origin x="-18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0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22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10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06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6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7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91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31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29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60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75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916DC-1BAF-4051-937A-44656206BADC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86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ms.fun-mooc.fr/courses/course-v1:InstitutAgroRennesAngers+40001EN+session09/courseware/96e0b006c31a42abbf13c5fa7e05b6fa/6a486240d3d942d298de58cf985b34d3/" TargetMode="Externa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ms.fun-mooc.fr/courses/course-v1:InstitutAgroRennesAngers+40001EN+session09/courseware/94ed28778b6a4a78a633d2f249c59111/73986172298d4d6ca0ffbf159ad1f3a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667" y="3115936"/>
            <a:ext cx="1530229" cy="11583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35" y="3969660"/>
            <a:ext cx="859611" cy="9571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62" y="1019740"/>
            <a:ext cx="1030313" cy="124369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7" name="Image 6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61"/>
          <a:stretch/>
        </p:blipFill>
        <p:spPr>
          <a:xfrm>
            <a:off x="8900597" y="1492221"/>
            <a:ext cx="1158340" cy="10170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8" name="Image 6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38"/>
          <a:stretch/>
        </p:blipFill>
        <p:spPr>
          <a:xfrm>
            <a:off x="4721232" y="1001376"/>
            <a:ext cx="1219306" cy="7742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9" name="ZoneTexte 68"/>
          <p:cNvSpPr txBox="1"/>
          <p:nvPr/>
        </p:nvSpPr>
        <p:spPr>
          <a:xfrm>
            <a:off x="4740845" y="1705118"/>
            <a:ext cx="114339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Audio</a:t>
            </a:r>
            <a:br>
              <a:rPr lang="fr-FR" sz="1400" b="1" dirty="0" smtClean="0"/>
            </a:br>
            <a:r>
              <a:rPr lang="fr-FR" sz="1400" b="1" dirty="0" smtClean="0"/>
              <a:t>transcription</a:t>
            </a:r>
            <a:endParaRPr lang="fr-FR" sz="1400" b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9008352" y="2509284"/>
            <a:ext cx="92788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Computer</a:t>
            </a:r>
            <a:br>
              <a:rPr lang="fr-FR" sz="1400" b="1" dirty="0" smtClean="0"/>
            </a:br>
            <a:r>
              <a:rPr lang="fr-FR" sz="1400" b="1" dirty="0" err="1" smtClean="0"/>
              <a:t>exercise</a:t>
            </a:r>
            <a:endParaRPr lang="fr-FR" sz="1400" b="1" dirty="0"/>
          </a:p>
        </p:txBody>
      </p:sp>
      <p:grpSp>
        <p:nvGrpSpPr>
          <p:cNvPr id="74" name="Groupe 73"/>
          <p:cNvGrpSpPr/>
          <p:nvPr/>
        </p:nvGrpSpPr>
        <p:grpSpPr>
          <a:xfrm>
            <a:off x="3273552" y="5389352"/>
            <a:ext cx="1304657" cy="1243692"/>
            <a:chOff x="3273552" y="5389352"/>
            <a:chExt cx="1304657" cy="1243692"/>
          </a:xfrm>
          <a:solidFill>
            <a:schemeClr val="bg1"/>
          </a:solidFill>
        </p:grpSpPr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552" y="5389352"/>
              <a:ext cx="1304657" cy="1243692"/>
            </a:xfrm>
            <a:prstGeom prst="rect">
              <a:avLst/>
            </a:prstGeom>
            <a:grpFill/>
          </p:spPr>
        </p:pic>
        <p:sp>
          <p:nvSpPr>
            <p:cNvPr id="78" name="ZoneTexte 77"/>
            <p:cNvSpPr txBox="1"/>
            <p:nvPr/>
          </p:nvSpPr>
          <p:spPr>
            <a:xfrm>
              <a:off x="3461254" y="5749588"/>
              <a:ext cx="92925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smtClean="0"/>
                <a:t>Course </a:t>
              </a:r>
              <a:r>
                <a:rPr lang="fr-FR" sz="1400" b="1" dirty="0" err="1" smtClean="0"/>
                <a:t>dataset</a:t>
              </a:r>
              <a:endParaRPr lang="fr-FR" sz="1400" b="1" dirty="0"/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1577731" y="3729000"/>
            <a:ext cx="1876687" cy="1438476"/>
            <a:chOff x="1577731" y="3729000"/>
            <a:chExt cx="1876687" cy="1438476"/>
          </a:xfrm>
          <a:solidFill>
            <a:schemeClr val="bg1"/>
          </a:solidFill>
        </p:grpSpPr>
        <p:pic>
          <p:nvPicPr>
            <p:cNvPr id="86" name="Image 8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731" y="3729000"/>
              <a:ext cx="1876687" cy="1438476"/>
            </a:xfrm>
            <a:prstGeom prst="rect">
              <a:avLst/>
            </a:prstGeom>
            <a:grpFill/>
          </p:spPr>
        </p:pic>
        <p:sp>
          <p:nvSpPr>
            <p:cNvPr id="87" name="ZoneTexte 86"/>
            <p:cNvSpPr txBox="1"/>
            <p:nvPr/>
          </p:nvSpPr>
          <p:spPr>
            <a:xfrm>
              <a:off x="1786270" y="4140460"/>
              <a:ext cx="1487282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smtClean="0"/>
                <a:t>The </a:t>
              </a:r>
              <a:r>
                <a:rPr lang="fr-FR" sz="1400" b="1" dirty="0" err="1" smtClean="0"/>
                <a:t>dataset</a:t>
              </a:r>
              <a:endParaRPr lang="fr-FR" sz="1400" b="1" dirty="0"/>
            </a:p>
          </p:txBody>
        </p:sp>
      </p:grpSp>
      <p:grpSp>
        <p:nvGrpSpPr>
          <p:cNvPr id="88" name="Groupe 87"/>
          <p:cNvGrpSpPr/>
          <p:nvPr/>
        </p:nvGrpSpPr>
        <p:grpSpPr>
          <a:xfrm>
            <a:off x="5188698" y="4619029"/>
            <a:ext cx="1304657" cy="1243692"/>
            <a:chOff x="5188698" y="4619029"/>
            <a:chExt cx="1304657" cy="1243692"/>
          </a:xfrm>
          <a:solidFill>
            <a:schemeClr val="bg1"/>
          </a:solidFill>
        </p:grpSpPr>
        <p:pic>
          <p:nvPicPr>
            <p:cNvPr id="91" name="Image 9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698" y="4619029"/>
              <a:ext cx="1304657" cy="1243692"/>
            </a:xfrm>
            <a:prstGeom prst="rect">
              <a:avLst/>
            </a:prstGeom>
            <a:grpFill/>
          </p:spPr>
        </p:pic>
        <p:sp>
          <p:nvSpPr>
            <p:cNvPr id="102" name="ZoneTexte 101"/>
            <p:cNvSpPr txBox="1"/>
            <p:nvPr/>
          </p:nvSpPr>
          <p:spPr>
            <a:xfrm>
              <a:off x="5188698" y="4926815"/>
              <a:ext cx="77290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smtClean="0"/>
                <a:t>Tutorial </a:t>
              </a:r>
              <a:r>
                <a:rPr lang="fr-FR" sz="1400" b="1" dirty="0" err="1" smtClean="0"/>
                <a:t>dataset</a:t>
              </a:r>
              <a:endParaRPr lang="fr-FR" sz="1400" b="1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940538" y="4979265"/>
              <a:ext cx="552817" cy="1882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6" name="Image 10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07" y="2422296"/>
            <a:ext cx="951058" cy="110956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7" name="Image 1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107" y="3969659"/>
            <a:ext cx="859611" cy="95715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8" name="ZoneTexte 107"/>
          <p:cNvSpPr txBox="1"/>
          <p:nvPr/>
        </p:nvSpPr>
        <p:spPr>
          <a:xfrm>
            <a:off x="9329493" y="4619029"/>
            <a:ext cx="112427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Script of </a:t>
            </a:r>
            <a:br>
              <a:rPr lang="fr-FR" sz="1400" b="1" dirty="0" smtClean="0"/>
            </a:br>
            <a:r>
              <a:rPr lang="fr-FR" sz="1400" b="1" dirty="0" smtClean="0"/>
              <a:t>the course</a:t>
            </a:r>
            <a:endParaRPr lang="fr-FR" sz="1400" b="1" dirty="0"/>
          </a:p>
        </p:txBody>
      </p:sp>
      <p:grpSp>
        <p:nvGrpSpPr>
          <p:cNvPr id="109" name="Groupe 108"/>
          <p:cNvGrpSpPr/>
          <p:nvPr/>
        </p:nvGrpSpPr>
        <p:grpSpPr>
          <a:xfrm>
            <a:off x="3589558" y="2319432"/>
            <a:ext cx="1124274" cy="1180868"/>
            <a:chOff x="3589558" y="2319432"/>
            <a:chExt cx="1124274" cy="1180868"/>
          </a:xfrm>
        </p:grpSpPr>
        <p:pic>
          <p:nvPicPr>
            <p:cNvPr id="110" name="Image 10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3965" y="2319432"/>
              <a:ext cx="957155" cy="110956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1" name="ZoneTexte 110"/>
            <p:cNvSpPr txBox="1"/>
            <p:nvPr/>
          </p:nvSpPr>
          <p:spPr>
            <a:xfrm>
              <a:off x="3589558" y="2977080"/>
              <a:ext cx="112427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smtClean="0"/>
                <a:t>Script of </a:t>
              </a:r>
              <a:br>
                <a:rPr lang="fr-FR" sz="1400" b="1" dirty="0" smtClean="0"/>
              </a:br>
              <a:r>
                <a:rPr lang="fr-FR" sz="1400" b="1" dirty="0" smtClean="0"/>
                <a:t>the tutorial</a:t>
              </a:r>
              <a:endParaRPr lang="fr-FR" sz="1400" b="1" dirty="0"/>
            </a:p>
          </p:txBody>
        </p:sp>
      </p:grpSp>
      <p:pic>
        <p:nvPicPr>
          <p:cNvPr id="112" name="Image 1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195" y="4880639"/>
            <a:ext cx="1524000" cy="1712976"/>
          </a:xfrm>
          <a:prstGeom prst="rect">
            <a:avLst/>
          </a:prstGeom>
        </p:spPr>
      </p:pic>
      <p:grpSp>
        <p:nvGrpSpPr>
          <p:cNvPr id="113" name="Groupe 112"/>
          <p:cNvGrpSpPr/>
          <p:nvPr/>
        </p:nvGrpSpPr>
        <p:grpSpPr>
          <a:xfrm>
            <a:off x="7241006" y="2890948"/>
            <a:ext cx="1296933" cy="1075965"/>
            <a:chOff x="7241006" y="2890948"/>
            <a:chExt cx="1296933" cy="1075965"/>
          </a:xfrm>
        </p:grpSpPr>
        <p:pic>
          <p:nvPicPr>
            <p:cNvPr id="114" name="Image 11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817" y="2890948"/>
              <a:ext cx="1115665" cy="1054699"/>
            </a:xfrm>
            <a:prstGeom prst="rect">
              <a:avLst/>
            </a:prstGeom>
          </p:spPr>
        </p:pic>
        <p:sp>
          <p:nvSpPr>
            <p:cNvPr id="115" name="ZoneTexte 114"/>
            <p:cNvSpPr txBox="1"/>
            <p:nvPr/>
          </p:nvSpPr>
          <p:spPr>
            <a:xfrm>
              <a:off x="7241006" y="3443693"/>
              <a:ext cx="129693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err="1" smtClean="0"/>
                <a:t>Rmarkdown</a:t>
              </a:r>
              <a:r>
                <a:rPr lang="fr-FR" sz="1400" b="1" dirty="0" smtClean="0"/>
                <a:t/>
              </a:r>
              <a:br>
                <a:rPr lang="fr-FR" sz="1400" b="1" dirty="0" smtClean="0"/>
              </a:br>
              <a:r>
                <a:rPr lang="fr-FR" sz="1400" b="1" dirty="0" smtClean="0"/>
                <a:t>of the tutorial</a:t>
              </a:r>
              <a:endParaRPr lang="fr-FR" sz="1400" b="1" dirty="0"/>
            </a:p>
          </p:txBody>
        </p:sp>
      </p:grpSp>
      <p:grpSp>
        <p:nvGrpSpPr>
          <p:cNvPr id="116" name="Groupe 115"/>
          <p:cNvGrpSpPr/>
          <p:nvPr/>
        </p:nvGrpSpPr>
        <p:grpSpPr>
          <a:xfrm>
            <a:off x="6444381" y="1822217"/>
            <a:ext cx="1172391" cy="1083494"/>
            <a:chOff x="6444381" y="1822217"/>
            <a:chExt cx="1172391" cy="1083494"/>
          </a:xfrm>
        </p:grpSpPr>
        <p:pic>
          <p:nvPicPr>
            <p:cNvPr id="117" name="Image 11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979" y="1822217"/>
              <a:ext cx="1115665" cy="1042506"/>
            </a:xfrm>
            <a:prstGeom prst="rect">
              <a:avLst/>
            </a:prstGeom>
          </p:spPr>
        </p:pic>
        <p:sp>
          <p:nvSpPr>
            <p:cNvPr id="118" name="ZoneTexte 117"/>
            <p:cNvSpPr txBox="1"/>
            <p:nvPr/>
          </p:nvSpPr>
          <p:spPr>
            <a:xfrm>
              <a:off x="6444381" y="2382491"/>
              <a:ext cx="117239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err="1" smtClean="0"/>
                <a:t>Rmarkdown</a:t>
              </a:r>
              <a:r>
                <a:rPr lang="fr-FR" sz="1400" b="1" dirty="0" smtClean="0"/>
                <a:t/>
              </a:r>
              <a:br>
                <a:rPr lang="fr-FR" sz="1400" b="1" dirty="0" smtClean="0"/>
              </a:br>
              <a:r>
                <a:rPr lang="fr-FR" sz="1400" b="1" dirty="0" smtClean="0"/>
                <a:t>of the course</a:t>
              </a:r>
              <a:endParaRPr lang="fr-FR" sz="1400" b="1" dirty="0"/>
            </a:p>
          </p:txBody>
        </p:sp>
      </p:grpSp>
      <p:grpSp>
        <p:nvGrpSpPr>
          <p:cNvPr id="119" name="Groupe 118"/>
          <p:cNvGrpSpPr/>
          <p:nvPr/>
        </p:nvGrpSpPr>
        <p:grpSpPr>
          <a:xfrm>
            <a:off x="220804" y="2246713"/>
            <a:ext cx="1530229" cy="1152244"/>
            <a:chOff x="220804" y="2246713"/>
            <a:chExt cx="1530229" cy="1152244"/>
          </a:xfrm>
        </p:grpSpPr>
        <p:pic>
          <p:nvPicPr>
            <p:cNvPr id="120" name="Image 11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804" y="2246713"/>
              <a:ext cx="1530229" cy="1152244"/>
            </a:xfrm>
            <a:prstGeom prst="rect">
              <a:avLst/>
            </a:prstGeom>
          </p:spPr>
        </p:pic>
        <p:sp>
          <p:nvSpPr>
            <p:cNvPr id="121" name="ZoneTexte 120"/>
            <p:cNvSpPr txBox="1"/>
            <p:nvPr/>
          </p:nvSpPr>
          <p:spPr>
            <a:xfrm>
              <a:off x="340559" y="2509284"/>
              <a:ext cx="1211357" cy="2520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b="1" dirty="0" smtClean="0"/>
                <a:t>Software tuto</a:t>
              </a:r>
              <a:endParaRPr lang="fr-FR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293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81" y="209999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1878189" y="2365062"/>
            <a:ext cx="1357597" cy="81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91" y="2147989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5207897" y="2426043"/>
            <a:ext cx="1357597" cy="81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189" y="2092528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 2047"/>
          <p:cNvSpPr/>
          <p:nvPr/>
        </p:nvSpPr>
        <p:spPr>
          <a:xfrm>
            <a:off x="3552198" y="2355896"/>
            <a:ext cx="1357597" cy="81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/>
          <p:cNvGrpSpPr/>
          <p:nvPr/>
        </p:nvGrpSpPr>
        <p:grpSpPr>
          <a:xfrm>
            <a:off x="7005967" y="2128321"/>
            <a:ext cx="1530350" cy="1147827"/>
            <a:chOff x="4391399" y="1901825"/>
            <a:chExt cx="1530350" cy="1489075"/>
          </a:xfrm>
        </p:grpSpPr>
        <p:pic>
          <p:nvPicPr>
            <p:cNvPr id="33" name="Picture 2" descr="Icône Film, jouer, bouton Gratuit de Simpleicon multimedi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399" y="1901825"/>
              <a:ext cx="1530350" cy="148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riangle isocèle 33"/>
            <p:cNvSpPr/>
            <p:nvPr/>
          </p:nvSpPr>
          <p:spPr>
            <a:xfrm rot="5400000">
              <a:off x="4831320" y="2450631"/>
              <a:ext cx="743945" cy="674908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84836" y="2212282"/>
              <a:ext cx="1321061" cy="292388"/>
            </a:xfrm>
            <a:prstGeom prst="rect">
              <a:avLst/>
            </a:prstGeom>
            <a:noFill/>
          </p:spPr>
          <p:txBody>
            <a:bodyPr wrap="square" lIns="36000" rIns="36000">
              <a:spAutoFit/>
            </a:bodyPr>
            <a:lstStyle/>
            <a:p>
              <a:pPr algn="ctr"/>
              <a:r>
                <a:rPr lang="fr-FR" sz="1300" b="1" i="0" dirty="0" smtClean="0">
                  <a:solidFill>
                    <a:srgbClr val="333333"/>
                  </a:solidFill>
                  <a:effectLst/>
                  <a:latin typeface="trebuchet ms" panose="020B0603020202020204" pitchFamily="34" charset="0"/>
                </a:rPr>
                <a:t>Mise en œuvre</a:t>
              </a:r>
            </a:p>
          </p:txBody>
        </p:sp>
      </p:grpSp>
      <p:pic>
        <p:nvPicPr>
          <p:cNvPr id="2054" name="Picture 6" descr="Fichier:R 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390" y="2659372"/>
            <a:ext cx="588333" cy="45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tice.agrocampus-ouest.fr/pluginfile.php/30913/mod_page/intro/Image_tranparent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6" t="6754" r="17835" b="25117"/>
          <a:stretch/>
        </p:blipFill>
        <p:spPr bwMode="auto">
          <a:xfrm>
            <a:off x="2808177" y="4974309"/>
            <a:ext cx="899300" cy="85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ZoneTexte 39"/>
          <p:cNvSpPr txBox="1"/>
          <p:nvPr/>
        </p:nvSpPr>
        <p:spPr>
          <a:xfrm>
            <a:off x="2994735" y="5776468"/>
            <a:ext cx="6335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Slides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Triangle isocèle 55"/>
          <p:cNvSpPr/>
          <p:nvPr/>
        </p:nvSpPr>
        <p:spPr>
          <a:xfrm rot="5400000">
            <a:off x="5633167" y="2490372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5198400" y="2541341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en-US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Aids for interpretation</a:t>
            </a:r>
            <a:endParaRPr lang="fr-FR" sz="1300" b="1" i="0" dirty="0" smtClean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59" name="Triangle isocèle 58"/>
          <p:cNvSpPr/>
          <p:nvPr/>
        </p:nvSpPr>
        <p:spPr>
          <a:xfrm rot="5400000">
            <a:off x="3986965" y="2434911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3514098" y="2335368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en-US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Studying individuals and variables</a:t>
            </a:r>
            <a:endParaRPr lang="fr-FR" sz="1300" b="1" i="0" dirty="0" smtClean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63" name="Triangle isocèle 62"/>
          <p:cNvSpPr/>
          <p:nvPr/>
        </p:nvSpPr>
        <p:spPr>
          <a:xfrm rot="5400000">
            <a:off x="2302457" y="244237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1867690" y="2493344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en-US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Data - Practicalities</a:t>
            </a:r>
            <a:endParaRPr lang="fr-FR" sz="1300" b="1" i="0" dirty="0" smtClean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2498647" y="3507049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1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812907" y="4926736"/>
            <a:ext cx="950142" cy="11421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/>
          <p:cNvSpPr txBox="1"/>
          <p:nvPr/>
        </p:nvSpPr>
        <p:spPr>
          <a:xfrm>
            <a:off x="2835197" y="2975124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11:12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4482614" y="2954029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30:02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6138045" y="3027788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15:05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50400" y="540782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endParaRPr lang="en-US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endParaRPr lang="en-US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r>
              <a:rPr lang="en-US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Software </a:t>
            </a:r>
            <a:r>
              <a:rPr lang="en-US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implementation</a:t>
            </a:r>
            <a:endParaRPr lang="en-US" sz="1300" b="1" dirty="0">
              <a:solidFill>
                <a:srgbClr val="333333"/>
              </a:solidFill>
              <a:latin typeface="trebuchet ms" panose="020B0603020202020204" pitchFamily="34" charset="0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21551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6" y="30929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744714" y="574362"/>
            <a:ext cx="1357597" cy="81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16" y="319189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4074422" y="597243"/>
            <a:ext cx="1357597" cy="81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14" y="301828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 2047"/>
          <p:cNvSpPr/>
          <p:nvPr/>
        </p:nvSpPr>
        <p:spPr>
          <a:xfrm>
            <a:off x="2418723" y="565196"/>
            <a:ext cx="1357597" cy="81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1287694" y="1683790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riangle isocèle 55"/>
          <p:cNvSpPr/>
          <p:nvPr/>
        </p:nvSpPr>
        <p:spPr>
          <a:xfrm rot="5400000">
            <a:off x="4499692" y="661572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4055400" y="560141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Inertia</a:t>
            </a: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 and </a:t>
            </a:r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percentage</a:t>
            </a: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 of </a:t>
            </a:r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inertia</a:t>
            </a:r>
            <a:endParaRPr lang="fr-FR" sz="1300" b="1" i="0" dirty="0" smtClean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59" name="Triangle isocèle 58"/>
          <p:cNvSpPr/>
          <p:nvPr/>
        </p:nvSpPr>
        <p:spPr>
          <a:xfrm rot="5400000">
            <a:off x="2853490" y="644211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468906" y="539266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Visualizing</a:t>
            </a: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 the </a:t>
            </a:r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row</a:t>
            </a: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 and </a:t>
            </a:r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column</a:t>
            </a: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 </a:t>
            </a:r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clouds</a:t>
            </a:r>
            <a:endParaRPr lang="fr-FR" sz="1300" b="1" i="0" dirty="0" smtClean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63" name="Triangle isocèle 62"/>
          <p:cNvSpPr/>
          <p:nvPr/>
        </p:nvSpPr>
        <p:spPr>
          <a:xfrm rot="5400000">
            <a:off x="1168982" y="65167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734215" y="540719"/>
            <a:ext cx="1321061" cy="892552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Data </a:t>
            </a:r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– Introduction &amp; </a:t>
            </a:r>
            <a:r>
              <a:rPr lang="fr-FR" sz="1300" b="1" dirty="0" err="1" smtClean="0">
                <a:solidFill>
                  <a:srgbClr val="333333"/>
                </a:solidFill>
                <a:latin typeface="trebuchet ms" panose="020B0603020202020204" pitchFamily="34" charset="0"/>
              </a:rPr>
              <a:t>independence</a:t>
            </a:r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 </a:t>
            </a: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model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81601" y="1738108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365172" y="1716349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1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2049" name="Rectangle 2048"/>
          <p:cNvSpPr/>
          <p:nvPr/>
        </p:nvSpPr>
        <p:spPr>
          <a:xfrm>
            <a:off x="1293753" y="1683790"/>
            <a:ext cx="697067" cy="7253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2950822" y="1654797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3144729" y="1709115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028300" y="1687356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2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56881" y="1654797"/>
            <a:ext cx="697067" cy="72538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4417690" y="1607943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4611597" y="1662261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4495168" y="1640502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3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23749" y="1607943"/>
            <a:ext cx="697067" cy="72538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/>
          <p:cNvSpPr txBox="1"/>
          <p:nvPr/>
        </p:nvSpPr>
        <p:spPr>
          <a:xfrm>
            <a:off x="1673431" y="1175344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17:51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349139" y="1163329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12:28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5004570" y="1198988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14:29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61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85" y="308324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5831591" y="586378"/>
            <a:ext cx="1357597" cy="81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/>
          <p:cNvSpPr/>
          <p:nvPr/>
        </p:nvSpPr>
        <p:spPr>
          <a:xfrm rot="5400000">
            <a:off x="6256861" y="650707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822094" y="701676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Simultaneous</a:t>
            </a: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 </a:t>
            </a:r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representation</a:t>
            </a:r>
            <a:endParaRPr lang="fr-FR" sz="1300" b="1" i="0" dirty="0" smtClean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68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6174859" y="1597078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6368766" y="1651396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6252337" y="1629637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4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180918" y="1597078"/>
            <a:ext cx="697067" cy="725387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6806040" y="1188123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12:23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7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50" y="301420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7617556" y="579474"/>
            <a:ext cx="1357597" cy="819509"/>
          </a:xfrm>
          <a:prstGeom prst="rect">
            <a:avLst/>
          </a:prstGeom>
          <a:solidFill>
            <a:srgbClr val="FED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riangle isocèle 85"/>
          <p:cNvSpPr/>
          <p:nvPr/>
        </p:nvSpPr>
        <p:spPr>
          <a:xfrm rot="5400000">
            <a:off x="8042826" y="643803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7608059" y="694772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Interpretation</a:t>
            </a: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 </a:t>
            </a:r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aids</a:t>
            </a:r>
            <a:endParaRPr lang="fr-FR" sz="1300" b="1" i="0" dirty="0" smtClean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88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7960824" y="1590174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/>
          <p:cNvSpPr/>
          <p:nvPr/>
        </p:nvSpPr>
        <p:spPr>
          <a:xfrm>
            <a:off x="8154731" y="1644492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8038302" y="1622733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5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966883" y="1590174"/>
            <a:ext cx="697067" cy="725387"/>
          </a:xfrm>
          <a:prstGeom prst="rect">
            <a:avLst/>
          </a:prstGeom>
          <a:noFill/>
          <a:ln w="57150">
            <a:solidFill>
              <a:srgbClr val="F917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8547704" y="1181219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15:49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107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485" y="3838526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 107"/>
          <p:cNvSpPr/>
          <p:nvPr/>
        </p:nvSpPr>
        <p:spPr>
          <a:xfrm>
            <a:off x="5084991" y="4116580"/>
            <a:ext cx="1357597" cy="819509"/>
          </a:xfrm>
          <a:prstGeom prst="rect">
            <a:avLst/>
          </a:prstGeom>
          <a:solidFill>
            <a:srgbClr val="EAD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Triangle isocèle 108"/>
          <p:cNvSpPr/>
          <p:nvPr/>
        </p:nvSpPr>
        <p:spPr>
          <a:xfrm rot="5400000">
            <a:off x="5510261" y="4180909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5085554" y="4178464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Case </a:t>
            </a:r>
            <a:r>
              <a:rPr lang="fr-FR" sz="1300" b="1" i="0" dirty="0" err="1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study</a:t>
            </a:r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pPr algn="ctr"/>
            <a:r>
              <a:rPr lang="fr-FR" sz="1300" b="1" i="0" dirty="0" err="1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text</a:t>
            </a:r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fr-FR" sz="1300" b="1" i="0" dirty="0" err="1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mining</a:t>
            </a:r>
            <a:endParaRPr lang="fr-FR" sz="1300" b="1" i="0" dirty="0" smtClean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6064043" y="4718325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11:36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4483" y="3838526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pPr algn="ctr"/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pPr algn="ctr"/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pPr algn="ctr"/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6" y="30929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744714" y="574362"/>
            <a:ext cx="1357597" cy="81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16" y="319189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4074422" y="597243"/>
            <a:ext cx="1357597" cy="81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14" y="301828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 2047"/>
          <p:cNvSpPr/>
          <p:nvPr/>
        </p:nvSpPr>
        <p:spPr>
          <a:xfrm>
            <a:off x="2418723" y="565196"/>
            <a:ext cx="1357597" cy="81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1287694" y="1683790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riangle isocèle 55"/>
          <p:cNvSpPr/>
          <p:nvPr/>
        </p:nvSpPr>
        <p:spPr>
          <a:xfrm rot="5400000">
            <a:off x="4499692" y="661572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4061577" y="713297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Etude des modalités</a:t>
            </a:r>
          </a:p>
        </p:txBody>
      </p:sp>
      <p:sp>
        <p:nvSpPr>
          <p:cNvPr id="59" name="Triangle isocèle 58"/>
          <p:cNvSpPr/>
          <p:nvPr/>
        </p:nvSpPr>
        <p:spPr>
          <a:xfrm rot="5400000">
            <a:off x="2853490" y="644211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409970" y="670528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Etude des individus</a:t>
            </a:r>
          </a:p>
        </p:txBody>
      </p:sp>
      <p:sp>
        <p:nvSpPr>
          <p:cNvPr id="63" name="Triangle isocèle 62"/>
          <p:cNvSpPr/>
          <p:nvPr/>
        </p:nvSpPr>
        <p:spPr>
          <a:xfrm rot="5400000">
            <a:off x="1168982" y="65167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734215" y="655019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Données – problématiques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481601" y="1738108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365172" y="1716349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1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2049" name="Rectangle 2048"/>
          <p:cNvSpPr/>
          <p:nvPr/>
        </p:nvSpPr>
        <p:spPr>
          <a:xfrm>
            <a:off x="1293753" y="1683790"/>
            <a:ext cx="697067" cy="7253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2950822" y="1654797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3144729" y="1709115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028300" y="1687356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2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56881" y="1654797"/>
            <a:ext cx="697067" cy="72538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4417690" y="1607943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4611597" y="1662261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4495168" y="1640502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3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23749" y="1607943"/>
            <a:ext cx="697067" cy="72538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/>
          <p:cNvSpPr txBox="1"/>
          <p:nvPr/>
        </p:nvSpPr>
        <p:spPr>
          <a:xfrm>
            <a:off x="1673431" y="1175344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14:04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349139" y="1163329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17:29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5004570" y="1198988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11:33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61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85" y="308324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5831591" y="586378"/>
            <a:ext cx="1357597" cy="81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/>
          <p:cNvSpPr/>
          <p:nvPr/>
        </p:nvSpPr>
        <p:spPr>
          <a:xfrm rot="5400000">
            <a:off x="6256861" y="650707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822094" y="701676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Aides à l’interprétation</a:t>
            </a:r>
          </a:p>
        </p:txBody>
      </p:sp>
      <p:pic>
        <p:nvPicPr>
          <p:cNvPr id="68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6174859" y="1597078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6368766" y="1651396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6252337" y="1629637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4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180918" y="1597078"/>
            <a:ext cx="697067" cy="725387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6761739" y="1188123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11:00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76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16" y="439317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4074422" y="4671226"/>
            <a:ext cx="1357597" cy="819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Triangle isocèle 78"/>
          <p:cNvSpPr/>
          <p:nvPr/>
        </p:nvSpPr>
        <p:spPr>
          <a:xfrm rot="5400000">
            <a:off x="4499692" y="473555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4064925" y="4653174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Gestion des données manquantes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5080770" y="5272971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7:20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6" y="30929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744714" y="574362"/>
            <a:ext cx="1357597" cy="81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16" y="319189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4074422" y="597243"/>
            <a:ext cx="1357597" cy="81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14" y="301828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 2047"/>
          <p:cNvSpPr/>
          <p:nvPr/>
        </p:nvSpPr>
        <p:spPr>
          <a:xfrm>
            <a:off x="2418723" y="565196"/>
            <a:ext cx="1357597" cy="81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1287694" y="1683790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riangle isocèle 55"/>
          <p:cNvSpPr/>
          <p:nvPr/>
        </p:nvSpPr>
        <p:spPr>
          <a:xfrm rot="5400000">
            <a:off x="4499692" y="661572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4043098" y="559688"/>
            <a:ext cx="141515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K-</a:t>
            </a:r>
            <a:r>
              <a:rPr lang="fr-FR" sz="1300" b="1" i="0" dirty="0" err="1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mean</a:t>
            </a:r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et complémentarité avec la CAH</a:t>
            </a:r>
          </a:p>
        </p:txBody>
      </p:sp>
      <p:sp>
        <p:nvSpPr>
          <p:cNvPr id="59" name="Triangle isocèle 58"/>
          <p:cNvSpPr/>
          <p:nvPr/>
        </p:nvSpPr>
        <p:spPr>
          <a:xfrm rot="5400000">
            <a:off x="2853490" y="644211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391875" y="528674"/>
            <a:ext cx="1321061" cy="892552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Exemple et choix du nombre de classes</a:t>
            </a:r>
          </a:p>
        </p:txBody>
      </p:sp>
      <p:sp>
        <p:nvSpPr>
          <p:cNvPr id="63" name="Triangle isocèle 62"/>
          <p:cNvSpPr/>
          <p:nvPr/>
        </p:nvSpPr>
        <p:spPr>
          <a:xfrm rot="5400000">
            <a:off x="1168982" y="65167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718484" y="541885"/>
            <a:ext cx="1321061" cy="892552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Classification ascendante hiérarchique (CAH)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481601" y="1738108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365172" y="1716349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1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2049" name="Rectangle 2048"/>
          <p:cNvSpPr/>
          <p:nvPr/>
        </p:nvSpPr>
        <p:spPr>
          <a:xfrm>
            <a:off x="1293753" y="1683790"/>
            <a:ext cx="697067" cy="7253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2950822" y="1654797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3144729" y="1709115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028300" y="1687356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2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56881" y="1654797"/>
            <a:ext cx="697067" cy="72538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4417690" y="1607943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4611597" y="1662261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4495168" y="1640502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3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23749" y="1607943"/>
            <a:ext cx="697067" cy="72538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/>
          <p:cNvSpPr txBox="1"/>
          <p:nvPr/>
        </p:nvSpPr>
        <p:spPr>
          <a:xfrm>
            <a:off x="1673431" y="1175344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17:15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434864" y="1163329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6:57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5090295" y="1198988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8:51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61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85" y="308324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5831591" y="586378"/>
            <a:ext cx="1357597" cy="81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/>
          <p:cNvSpPr/>
          <p:nvPr/>
        </p:nvSpPr>
        <p:spPr>
          <a:xfrm rot="5400000">
            <a:off x="6256861" y="650707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820914" y="567817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Caractérisation des classes d'individus</a:t>
            </a:r>
          </a:p>
        </p:txBody>
      </p:sp>
      <p:pic>
        <p:nvPicPr>
          <p:cNvPr id="68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6174859" y="1597078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6368766" y="1651396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6252337" y="1629637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4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180918" y="1597078"/>
            <a:ext cx="697067" cy="725387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6761739" y="1188123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15:01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6" y="30929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744714" y="574362"/>
            <a:ext cx="1357597" cy="81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16" y="319189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4074422" y="597243"/>
            <a:ext cx="1357597" cy="81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14" y="301828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 2047"/>
          <p:cNvSpPr/>
          <p:nvPr/>
        </p:nvSpPr>
        <p:spPr>
          <a:xfrm>
            <a:off x="2418723" y="565196"/>
            <a:ext cx="1357597" cy="81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1287694" y="1683790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riangle isocèle 55"/>
          <p:cNvSpPr/>
          <p:nvPr/>
        </p:nvSpPr>
        <p:spPr>
          <a:xfrm rot="5400000">
            <a:off x="4499692" y="661572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riangle isocèle 58"/>
          <p:cNvSpPr/>
          <p:nvPr/>
        </p:nvSpPr>
        <p:spPr>
          <a:xfrm rot="5400000">
            <a:off x="2853490" y="644211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410156" y="662931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Equilibre et ACP globale</a:t>
            </a:r>
          </a:p>
        </p:txBody>
      </p:sp>
      <p:sp>
        <p:nvSpPr>
          <p:cNvPr id="63" name="Triangle isocèle 62"/>
          <p:cNvSpPr/>
          <p:nvPr/>
        </p:nvSpPr>
        <p:spPr>
          <a:xfrm rot="5400000">
            <a:off x="1168982" y="65167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718484" y="646660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Données - problématique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481601" y="1738108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365172" y="1716349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1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2049" name="Rectangle 2048"/>
          <p:cNvSpPr/>
          <p:nvPr/>
        </p:nvSpPr>
        <p:spPr>
          <a:xfrm>
            <a:off x="1293753" y="1683790"/>
            <a:ext cx="697067" cy="7253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2950822" y="1654797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3144729" y="1709115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028300" y="1687356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2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56881" y="1654797"/>
            <a:ext cx="697067" cy="72538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4417690" y="1607943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4611597" y="1662261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4495168" y="1640502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3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23749" y="1607943"/>
            <a:ext cx="697067" cy="72538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/>
          <p:cNvSpPr txBox="1"/>
          <p:nvPr/>
        </p:nvSpPr>
        <p:spPr>
          <a:xfrm>
            <a:off x="1673431" y="1175344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8:38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349139" y="1163329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11:30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5004570" y="1198988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19:25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61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85" y="308324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5831591" y="586378"/>
            <a:ext cx="1357597" cy="81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/>
          <p:cNvSpPr/>
          <p:nvPr/>
        </p:nvSpPr>
        <p:spPr>
          <a:xfrm rot="5400000">
            <a:off x="6256861" y="650707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4051523" y="641912"/>
            <a:ext cx="113005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Etude des groupes de variables</a:t>
            </a:r>
          </a:p>
        </p:txBody>
      </p:sp>
      <p:pic>
        <p:nvPicPr>
          <p:cNvPr id="68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6174859" y="1597078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6368766" y="1651396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6252337" y="1629637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4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180918" y="1597078"/>
            <a:ext cx="697067" cy="725387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6761739" y="1188123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16:35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804523" y="562874"/>
            <a:ext cx="1415151" cy="646331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2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Compléments (données </a:t>
            </a:r>
            <a:r>
              <a:rPr lang="fr-FR" sz="1200" b="1" i="0" dirty="0" err="1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quali</a:t>
            </a:r>
            <a:r>
              <a:rPr lang="fr-FR" sz="12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, fréquences, aides)</a:t>
            </a:r>
          </a:p>
        </p:txBody>
      </p:sp>
    </p:spTree>
    <p:extLst>
      <p:ext uri="{BB962C8B-B14F-4D97-AF65-F5344CB8AC3E}">
        <p14:creationId xmlns:p14="http://schemas.microsoft.com/office/powerpoint/2010/main" val="32433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6" y="30929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744714" y="574362"/>
            <a:ext cx="1357597" cy="81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1287694" y="1683790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riangle isocèle 62"/>
          <p:cNvSpPr/>
          <p:nvPr/>
        </p:nvSpPr>
        <p:spPr>
          <a:xfrm rot="5400000">
            <a:off x="1168982" y="65167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867347" y="541885"/>
            <a:ext cx="1272336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Data </a:t>
            </a:r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Analysis</a:t>
            </a: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 </a:t>
            </a:r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method</a:t>
            </a: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 </a:t>
            </a:r>
            <a:r>
              <a:rPr lang="fr-FR" sz="1300" b="1" dirty="0" err="1">
                <a:solidFill>
                  <a:srgbClr val="333333"/>
                </a:solidFill>
                <a:latin typeface="trebuchet ms" panose="020B0603020202020204" pitchFamily="34" charset="0"/>
              </a:rPr>
              <a:t>summary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  <a:hlinkClick r:id="rId4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81601" y="1738108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365172" y="1716349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1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2049" name="Rectangle 2048"/>
          <p:cNvSpPr/>
          <p:nvPr/>
        </p:nvSpPr>
        <p:spPr>
          <a:xfrm>
            <a:off x="1293753" y="1683790"/>
            <a:ext cx="697067" cy="7253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/>
          <p:cNvSpPr txBox="1"/>
          <p:nvPr/>
        </p:nvSpPr>
        <p:spPr>
          <a:xfrm>
            <a:off x="1758495" y="1175344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7:18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7513</TotalTime>
  <Words>201</Words>
  <Application>Microsoft Office PowerPoint</Application>
  <PresentationFormat>Grand écran</PresentationFormat>
  <Paragraphs>84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trebuchet ms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Francois Husson</dc:creator>
  <cp:lastModifiedBy>Francois Husson</cp:lastModifiedBy>
  <cp:revision>32</cp:revision>
  <dcterms:created xsi:type="dcterms:W3CDTF">2020-06-26T07:52:52Z</dcterms:created>
  <dcterms:modified xsi:type="dcterms:W3CDTF">2023-05-16T13:26:12Z</dcterms:modified>
</cp:coreProperties>
</file>