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CF4"/>
    <a:srgbClr val="F917B8"/>
    <a:srgbClr val="FED4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>
        <p:scale>
          <a:sx n="100" d="100"/>
          <a:sy n="100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0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22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10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6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6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7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91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31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29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60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6DC-1BAF-4051-937A-44656206BADC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75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916DC-1BAF-4051-937A-44656206BADC}" type="datetimeFigureOut">
              <a:rPr lang="fr-FR" smtClean="0"/>
              <a:t>26/06/2020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55283-54DC-479E-995B-46B643E850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86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2" descr="https://tice.agrocampus-ouest.fr/pluginfile.php/30905/mod_page/intro/image_lesdonne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4" r="15742" b="13487"/>
          <a:stretch/>
        </p:blipFill>
        <p:spPr bwMode="auto">
          <a:xfrm>
            <a:off x="2201703" y="478854"/>
            <a:ext cx="1304926" cy="124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81" y="20999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1878189" y="23650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91" y="21479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5207897" y="24260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189" y="20925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3552198" y="23558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2421169" y="34744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e 31"/>
          <p:cNvGrpSpPr/>
          <p:nvPr/>
        </p:nvGrpSpPr>
        <p:grpSpPr>
          <a:xfrm>
            <a:off x="7005967" y="2128321"/>
            <a:ext cx="1530350" cy="1147827"/>
            <a:chOff x="4391399" y="1901825"/>
            <a:chExt cx="1530350" cy="1489075"/>
          </a:xfrm>
        </p:grpSpPr>
        <p:pic>
          <p:nvPicPr>
            <p:cNvPr id="33" name="Picture 2" descr="Icône Film, jouer, bouton Gratuit de Simpleicon multimedi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399" y="1901825"/>
              <a:ext cx="1530350" cy="148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riangle isocèle 33"/>
            <p:cNvSpPr/>
            <p:nvPr/>
          </p:nvSpPr>
          <p:spPr>
            <a:xfrm rot="5400000">
              <a:off x="4831320" y="2450631"/>
              <a:ext cx="743945" cy="674908"/>
            </a:xfrm>
            <a:prstGeom prst="triangl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484836" y="2212282"/>
              <a:ext cx="1321061" cy="292388"/>
            </a:xfrm>
            <a:prstGeom prst="rect">
              <a:avLst/>
            </a:prstGeom>
            <a:noFill/>
          </p:spPr>
          <p:txBody>
            <a:bodyPr wrap="square" lIns="36000" rIns="36000">
              <a:spAutoFit/>
            </a:bodyPr>
            <a:lstStyle/>
            <a:p>
              <a:pPr algn="ctr"/>
              <a:r>
                <a:rPr lang="fr-FR" sz="1300" b="1" i="0" dirty="0" smtClean="0">
                  <a:solidFill>
                    <a:srgbClr val="333333"/>
                  </a:solidFill>
                  <a:effectLst/>
                  <a:latin typeface="trebuchet ms" panose="020B0603020202020204" pitchFamily="34" charset="0"/>
                </a:rPr>
                <a:t>Mise en œuvre</a:t>
              </a:r>
            </a:p>
          </p:txBody>
        </p:sp>
      </p:grpSp>
      <p:pic>
        <p:nvPicPr>
          <p:cNvPr id="2054" name="Picture 6" descr="Fichier:R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390" y="2659372"/>
            <a:ext cx="588333" cy="45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tice.agrocampus-ouest.fr/pluginfile.php/30922/mod_page/intro/52875_image_JusOrang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574" y="4199877"/>
            <a:ext cx="1000125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8080715" y="5198348"/>
            <a:ext cx="114326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Exercice sur</a:t>
            </a:r>
            <a:b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ordinateur</a:t>
            </a:r>
          </a:p>
        </p:txBody>
      </p:sp>
      <p:pic>
        <p:nvPicPr>
          <p:cNvPr id="2058" name="Picture 10" descr="https://tice.agrocampus-ouest.fr/pluginfile.php/30913/mod_page/intro/Image_tranparents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6" t="6754" r="17835" b="25117"/>
          <a:stretch/>
        </p:blipFill>
        <p:spPr bwMode="auto">
          <a:xfrm>
            <a:off x="2808177" y="4974309"/>
            <a:ext cx="899300" cy="85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ZoneTexte 39"/>
          <p:cNvSpPr txBox="1"/>
          <p:nvPr/>
        </p:nvSpPr>
        <p:spPr>
          <a:xfrm>
            <a:off x="2808177" y="5776468"/>
            <a:ext cx="10066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Diaporama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1" t="6309" r="7251" b="7979"/>
          <a:stretch/>
        </p:blipFill>
        <p:spPr>
          <a:xfrm>
            <a:off x="6752478" y="4311266"/>
            <a:ext cx="961901" cy="956034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6918023" y="5206478"/>
            <a:ext cx="8531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Exercice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Triangle isocèle 55"/>
          <p:cNvSpPr/>
          <p:nvPr/>
        </p:nvSpPr>
        <p:spPr>
          <a:xfrm rot="5400000">
            <a:off x="5633167" y="24903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5198400" y="2541341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Aides à l’interprétation</a:t>
            </a:r>
          </a:p>
        </p:txBody>
      </p:sp>
      <p:sp>
        <p:nvSpPr>
          <p:cNvPr id="59" name="Triangle isocèle 58"/>
          <p:cNvSpPr/>
          <p:nvPr/>
        </p:nvSpPr>
        <p:spPr>
          <a:xfrm rot="5400000">
            <a:off x="3986965" y="24349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3514098" y="2335368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Etude des individus et </a:t>
            </a:r>
            <a:b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des variables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63" name="Triangle isocèle 62"/>
          <p:cNvSpPr/>
          <p:nvPr/>
        </p:nvSpPr>
        <p:spPr>
          <a:xfrm rot="5400000">
            <a:off x="2302457" y="24423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1867690" y="2493344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Données – problématiques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2060" name="Picture 12" descr="https://tice.agrocampus-ouest.fr/pluginfile.php/30905/mod_page/intro/image_lesdonnees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4" r="15742" b="13511"/>
          <a:stretch/>
        </p:blipFill>
        <p:spPr bwMode="auto">
          <a:xfrm>
            <a:off x="581025" y="575326"/>
            <a:ext cx="1304926" cy="124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cript le vecteur d'icône d'isolement sur le fond blanc, concept de logo d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2" t="3406" r="15358" b="24856"/>
          <a:stretch/>
        </p:blipFill>
        <p:spPr bwMode="auto">
          <a:xfrm>
            <a:off x="10465806" y="2930875"/>
            <a:ext cx="809265" cy="7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10243476" y="3624137"/>
            <a:ext cx="12043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Transcription</a:t>
            </a:r>
            <a:b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de </a:t>
            </a:r>
            <a:r>
              <a:rPr lang="fr-FR" sz="1300" b="1" dirty="0">
                <a:solidFill>
                  <a:srgbClr val="333333"/>
                </a:solidFill>
                <a:latin typeface="trebuchet ms" panose="020B0603020202020204" pitchFamily="34" charset="0"/>
              </a:rPr>
              <a:t>l’audio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15076" y="35288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2498647" y="35070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pic>
        <p:nvPicPr>
          <p:cNvPr id="72" name="Picture 6" descr="Fichier:R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105" y="4581903"/>
            <a:ext cx="826281" cy="64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ZoneTexte 72"/>
          <p:cNvSpPr txBox="1"/>
          <p:nvPr/>
        </p:nvSpPr>
        <p:spPr>
          <a:xfrm>
            <a:off x="10495951" y="5198347"/>
            <a:ext cx="63831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Script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1025" y="885829"/>
            <a:ext cx="130492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Données </a:t>
            </a:r>
          </a:p>
          <a:p>
            <a:pPr algn="ctr"/>
            <a:r>
              <a:rPr lang="fr-FR" sz="14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du cours</a:t>
            </a:r>
            <a:endParaRPr lang="fr-FR" sz="14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201703" y="791232"/>
            <a:ext cx="1304926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>
            <a:spAutoFit/>
          </a:bodyPr>
          <a:lstStyle/>
          <a:p>
            <a:r>
              <a:rPr lang="fr-FR" sz="14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   Données du</a:t>
            </a:r>
            <a:br>
              <a:rPr lang="fr-FR" sz="14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4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  tutoriel</a:t>
            </a:r>
            <a:endParaRPr lang="fr-FR" sz="14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pic>
        <p:nvPicPr>
          <p:cNvPr id="77" name="Picture 6" descr="Fichier:R logo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24" y="1024764"/>
            <a:ext cx="373857" cy="28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Image 3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38"/>
          <a:stretch/>
        </p:blipFill>
        <p:spPr>
          <a:xfrm>
            <a:off x="3918344" y="653947"/>
            <a:ext cx="859611" cy="648586"/>
          </a:xfrm>
          <a:prstGeom prst="rect">
            <a:avLst/>
          </a:prstGeom>
        </p:spPr>
      </p:pic>
      <p:sp>
        <p:nvSpPr>
          <p:cNvPr id="79" name="ZoneTexte 78"/>
          <p:cNvSpPr txBox="1"/>
          <p:nvPr/>
        </p:nvSpPr>
        <p:spPr>
          <a:xfrm>
            <a:off x="3982813" y="1216586"/>
            <a:ext cx="8819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Script du</a:t>
            </a:r>
            <a:b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cours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238"/>
          <a:stretch/>
        </p:blipFill>
        <p:spPr>
          <a:xfrm>
            <a:off x="5103015" y="700471"/>
            <a:ext cx="859611" cy="648586"/>
          </a:xfrm>
          <a:prstGeom prst="rect">
            <a:avLst/>
          </a:prstGeom>
        </p:spPr>
      </p:pic>
      <p:sp>
        <p:nvSpPr>
          <p:cNvPr id="81" name="ZoneTexte 80"/>
          <p:cNvSpPr txBox="1"/>
          <p:nvPr/>
        </p:nvSpPr>
        <p:spPr>
          <a:xfrm>
            <a:off x="5167485" y="1263110"/>
            <a:ext cx="88197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Script du</a:t>
            </a:r>
            <a:b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tutoriel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pic>
        <p:nvPicPr>
          <p:cNvPr id="2068" name="Picture 20" descr="Markdown-mark.sv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37" y="468482"/>
            <a:ext cx="903605" cy="55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ZoneTexte 82"/>
          <p:cNvSpPr txBox="1"/>
          <p:nvPr/>
        </p:nvSpPr>
        <p:spPr>
          <a:xfrm>
            <a:off x="6769349" y="967728"/>
            <a:ext cx="10999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err="1" smtClean="0">
                <a:solidFill>
                  <a:srgbClr val="333333"/>
                </a:solidFill>
                <a:latin typeface="trebuchet ms" panose="020B0603020202020204" pitchFamily="34" charset="0"/>
              </a:rPr>
              <a:t>Rmarkdown</a:t>
            </a:r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/>
            </a:r>
            <a:b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du cours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pic>
        <p:nvPicPr>
          <p:cNvPr id="84" name="Picture 20" descr="Markdown-mark.sv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89" y="468482"/>
            <a:ext cx="903605" cy="556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ZoneTexte 84"/>
          <p:cNvSpPr txBox="1"/>
          <p:nvPr/>
        </p:nvSpPr>
        <p:spPr>
          <a:xfrm>
            <a:off x="7987153" y="977629"/>
            <a:ext cx="10999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err="1" smtClean="0">
                <a:solidFill>
                  <a:srgbClr val="333333"/>
                </a:solidFill>
                <a:latin typeface="trebuchet ms" panose="020B0603020202020204" pitchFamily="34" charset="0"/>
              </a:rPr>
              <a:t>Rmarkdown</a:t>
            </a:r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/>
            </a:r>
            <a:b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</a:br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du tutoriel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2049" name="Rectangle 2048"/>
          <p:cNvSpPr/>
          <p:nvPr/>
        </p:nvSpPr>
        <p:spPr>
          <a:xfrm>
            <a:off x="2427228" y="34744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4084297" y="3445497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4278204" y="3499815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4161775" y="3478056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2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090356" y="3445497"/>
            <a:ext cx="697067" cy="7253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5551165" y="3436743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5745072" y="3491061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5628643" y="3469302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3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5557224" y="3436743"/>
            <a:ext cx="697067" cy="7253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/>
          <p:cNvSpPr/>
          <p:nvPr/>
        </p:nvSpPr>
        <p:spPr>
          <a:xfrm>
            <a:off x="2812907" y="4926736"/>
            <a:ext cx="950142" cy="11421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2902156" y="2975569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8:21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4482614" y="295402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24:48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6138045" y="3027788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13:48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15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" y="3092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44714" y="5743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3191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4074422" y="5972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14" y="3018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2418723" y="5651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1287694" y="16837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riangle isocèle 55"/>
          <p:cNvSpPr/>
          <p:nvPr/>
        </p:nvSpPr>
        <p:spPr>
          <a:xfrm rot="5400000">
            <a:off x="4499692" y="6615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4055400" y="560141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Inertie et pourcentage d'inertie</a:t>
            </a:r>
          </a:p>
        </p:txBody>
      </p:sp>
      <p:sp>
        <p:nvSpPr>
          <p:cNvPr id="59" name="Triangle isocèle 58"/>
          <p:cNvSpPr/>
          <p:nvPr/>
        </p:nvSpPr>
        <p:spPr>
          <a:xfrm rot="5400000">
            <a:off x="2853490" y="6442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523498" y="525618"/>
            <a:ext cx="1321061" cy="892552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Visualisation des nuages de</a:t>
            </a:r>
            <a:b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 lignes et de</a:t>
            </a:r>
            <a:b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colonnes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63" name="Triangle isocèle 62"/>
          <p:cNvSpPr/>
          <p:nvPr/>
        </p:nvSpPr>
        <p:spPr>
          <a:xfrm rot="5400000">
            <a:off x="1168982" y="6516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34215" y="540719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Données – problématique –indépendance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81601" y="17381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365172" y="17163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2049" name="Rectangle 2048"/>
          <p:cNvSpPr/>
          <p:nvPr/>
        </p:nvSpPr>
        <p:spPr>
          <a:xfrm>
            <a:off x="1293753" y="16837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2950822" y="1654797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3144729" y="1709115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028300" y="1687356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2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56881" y="1654797"/>
            <a:ext cx="697067" cy="7253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4417690" y="1607943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4611597" y="1662261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4495168" y="1640502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3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23749" y="1607943"/>
            <a:ext cx="697067" cy="7253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1673431" y="1175344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15:41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349139" y="116332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11:17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5004570" y="1198988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11:55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61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85" y="308324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831591" y="586378"/>
            <a:ext cx="1357597" cy="81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/>
          <p:cNvSpPr/>
          <p:nvPr/>
        </p:nvSpPr>
        <p:spPr>
          <a:xfrm rot="5400000">
            <a:off x="6256861" y="650707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822094" y="701676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Représentation simultanée</a:t>
            </a:r>
          </a:p>
        </p:txBody>
      </p:sp>
      <p:pic>
        <p:nvPicPr>
          <p:cNvPr id="6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6174859" y="1597078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6368766" y="1651396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6252337" y="1629637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4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80918" y="1597078"/>
            <a:ext cx="697067" cy="7253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6837939" y="1188123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9:49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7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50" y="301420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/>
          <p:cNvSpPr/>
          <p:nvPr/>
        </p:nvSpPr>
        <p:spPr>
          <a:xfrm>
            <a:off x="7617556" y="579474"/>
            <a:ext cx="1357597" cy="819509"/>
          </a:xfrm>
          <a:prstGeom prst="rect">
            <a:avLst/>
          </a:prstGeom>
          <a:solidFill>
            <a:srgbClr val="FED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Triangle isocèle 85"/>
          <p:cNvSpPr/>
          <p:nvPr/>
        </p:nvSpPr>
        <p:spPr>
          <a:xfrm rot="5400000">
            <a:off x="8042826" y="643803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7608059" y="694772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Aides à l’interprétation</a:t>
            </a:r>
          </a:p>
        </p:txBody>
      </p:sp>
      <p:pic>
        <p:nvPicPr>
          <p:cNvPr id="8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7960824" y="1590174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 90"/>
          <p:cNvSpPr/>
          <p:nvPr/>
        </p:nvSpPr>
        <p:spPr>
          <a:xfrm>
            <a:off x="8154731" y="1644492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8038302" y="1622733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5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966883" y="1590174"/>
            <a:ext cx="697067" cy="725387"/>
          </a:xfrm>
          <a:prstGeom prst="rect">
            <a:avLst/>
          </a:prstGeom>
          <a:noFill/>
          <a:ln w="57150">
            <a:solidFill>
              <a:srgbClr val="F917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8547704" y="118121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12:26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107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485" y="3838526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107"/>
          <p:cNvSpPr/>
          <p:nvPr/>
        </p:nvSpPr>
        <p:spPr>
          <a:xfrm>
            <a:off x="5084991" y="4116580"/>
            <a:ext cx="1357597" cy="819509"/>
          </a:xfrm>
          <a:prstGeom prst="rect">
            <a:avLst/>
          </a:prstGeom>
          <a:solidFill>
            <a:srgbClr val="EADC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Triangle isocèle 108"/>
          <p:cNvSpPr/>
          <p:nvPr/>
        </p:nvSpPr>
        <p:spPr>
          <a:xfrm rot="5400000">
            <a:off x="5510261" y="4180909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/>
          <p:cNvSpPr/>
          <p:nvPr/>
        </p:nvSpPr>
        <p:spPr>
          <a:xfrm>
            <a:off x="5075494" y="4079478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Etude de cas :</a:t>
            </a:r>
            <a:b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</a:br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données textuelles</a:t>
            </a:r>
          </a:p>
        </p:txBody>
      </p:sp>
      <p:sp>
        <p:nvSpPr>
          <p:cNvPr id="111" name="ZoneTexte 110"/>
          <p:cNvSpPr txBox="1"/>
          <p:nvPr/>
        </p:nvSpPr>
        <p:spPr>
          <a:xfrm>
            <a:off x="6091339" y="4718325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9:03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" y="3092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44714" y="5743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3191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4074422" y="5972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14" y="3018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2418723" y="5651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1287694" y="16837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riangle isocèle 55"/>
          <p:cNvSpPr/>
          <p:nvPr/>
        </p:nvSpPr>
        <p:spPr>
          <a:xfrm rot="5400000">
            <a:off x="4499692" y="6615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4061577" y="713297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Etude des modalités</a:t>
            </a:r>
          </a:p>
        </p:txBody>
      </p:sp>
      <p:sp>
        <p:nvSpPr>
          <p:cNvPr id="59" name="Triangle isocèle 58"/>
          <p:cNvSpPr/>
          <p:nvPr/>
        </p:nvSpPr>
        <p:spPr>
          <a:xfrm rot="5400000">
            <a:off x="2853490" y="6442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409970" y="670528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Etude des individus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63" name="Triangle isocèle 62"/>
          <p:cNvSpPr/>
          <p:nvPr/>
        </p:nvSpPr>
        <p:spPr>
          <a:xfrm rot="5400000">
            <a:off x="1168982" y="6516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34215" y="655019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Données – problématiques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81601" y="17381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365172" y="17163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2049" name="Rectangle 2048"/>
          <p:cNvSpPr/>
          <p:nvPr/>
        </p:nvSpPr>
        <p:spPr>
          <a:xfrm>
            <a:off x="1293753" y="16837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2950822" y="1654797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3144729" y="1709115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028300" y="1687356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2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56881" y="1654797"/>
            <a:ext cx="697067" cy="7253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4417690" y="1607943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4611597" y="1662261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4495168" y="1640502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3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23749" y="1607943"/>
            <a:ext cx="697067" cy="7253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1673431" y="1175344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14:04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349139" y="116332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17:29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5004570" y="1198988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11:33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61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85" y="308324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831591" y="586378"/>
            <a:ext cx="1357597" cy="81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/>
          <p:cNvSpPr/>
          <p:nvPr/>
        </p:nvSpPr>
        <p:spPr>
          <a:xfrm rot="5400000">
            <a:off x="6256861" y="650707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822094" y="701676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Aides à l’interprétation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6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6174859" y="1597078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6368766" y="1651396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6252337" y="1629637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4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80918" y="1597078"/>
            <a:ext cx="697067" cy="7253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6761739" y="1188123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11:00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76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439317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4074422" y="4671226"/>
            <a:ext cx="1357597" cy="8195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Triangle isocèle 78"/>
          <p:cNvSpPr/>
          <p:nvPr/>
        </p:nvSpPr>
        <p:spPr>
          <a:xfrm rot="5400000">
            <a:off x="4499692" y="473555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4064925" y="4653174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Gestion des données manquantes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5080770" y="5272971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7:20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" y="3092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44714" y="5743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3191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4074422" y="5972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14" y="3018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2418723" y="5651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1287694" y="16837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riangle isocèle 55"/>
          <p:cNvSpPr/>
          <p:nvPr/>
        </p:nvSpPr>
        <p:spPr>
          <a:xfrm rot="5400000">
            <a:off x="4499692" y="6615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4043098" y="559688"/>
            <a:ext cx="141515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K-</a:t>
            </a:r>
            <a:r>
              <a:rPr lang="fr-FR" sz="1300" b="1" i="0" dirty="0" err="1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mean</a:t>
            </a:r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 et complémentarité avec la CAH</a:t>
            </a:r>
          </a:p>
        </p:txBody>
      </p:sp>
      <p:sp>
        <p:nvSpPr>
          <p:cNvPr id="59" name="Triangle isocèle 58"/>
          <p:cNvSpPr/>
          <p:nvPr/>
        </p:nvSpPr>
        <p:spPr>
          <a:xfrm rot="5400000">
            <a:off x="2853490" y="6442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391875" y="528674"/>
            <a:ext cx="1321061" cy="892552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Exemple et choix du nombre de classes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63" name="Triangle isocèle 62"/>
          <p:cNvSpPr/>
          <p:nvPr/>
        </p:nvSpPr>
        <p:spPr>
          <a:xfrm rot="5400000">
            <a:off x="1168982" y="6516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18484" y="541885"/>
            <a:ext cx="1321061" cy="892552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Classification ascendante hiérarchique (CAH)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81601" y="17381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365172" y="17163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2049" name="Rectangle 2048"/>
          <p:cNvSpPr/>
          <p:nvPr/>
        </p:nvSpPr>
        <p:spPr>
          <a:xfrm>
            <a:off x="1293753" y="16837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2950822" y="1654797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3144729" y="1709115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028300" y="1687356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2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56881" y="1654797"/>
            <a:ext cx="697067" cy="7253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4417690" y="1607943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4611597" y="1662261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4495168" y="1640502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3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23749" y="1607943"/>
            <a:ext cx="697067" cy="7253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1673431" y="1175344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17:15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434864" y="1163329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6:57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5090295" y="1198988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8:51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61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85" y="308324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831591" y="586378"/>
            <a:ext cx="1357597" cy="81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/>
          <p:cNvSpPr/>
          <p:nvPr/>
        </p:nvSpPr>
        <p:spPr>
          <a:xfrm rot="5400000">
            <a:off x="6256861" y="650707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5820914" y="567817"/>
            <a:ext cx="132106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Caractérisation des classes d'individus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6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6174859" y="1597078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6368766" y="1651396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6252337" y="1629637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4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80918" y="1597078"/>
            <a:ext cx="697067" cy="7253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6761739" y="1188123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15:01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4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06" y="309292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/>
          <p:cNvSpPr/>
          <p:nvPr/>
        </p:nvSpPr>
        <p:spPr>
          <a:xfrm>
            <a:off x="744714" y="574362"/>
            <a:ext cx="1357597" cy="8195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16" y="319189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88"/>
          <p:cNvSpPr/>
          <p:nvPr/>
        </p:nvSpPr>
        <p:spPr>
          <a:xfrm>
            <a:off x="4074422" y="597243"/>
            <a:ext cx="1357597" cy="8195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8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14" y="301828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Rectangle 2047"/>
          <p:cNvSpPr/>
          <p:nvPr/>
        </p:nvSpPr>
        <p:spPr>
          <a:xfrm>
            <a:off x="2418723" y="565196"/>
            <a:ext cx="1357597" cy="8195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1287694" y="1683790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riangle isocèle 55"/>
          <p:cNvSpPr/>
          <p:nvPr/>
        </p:nvSpPr>
        <p:spPr>
          <a:xfrm rot="5400000">
            <a:off x="4499692" y="661572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Triangle isocèle 58"/>
          <p:cNvSpPr/>
          <p:nvPr/>
        </p:nvSpPr>
        <p:spPr>
          <a:xfrm rot="5400000">
            <a:off x="2853490" y="644211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2410156" y="662931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Equilibre et ACP globale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63" name="Triangle isocèle 62"/>
          <p:cNvSpPr/>
          <p:nvPr/>
        </p:nvSpPr>
        <p:spPr>
          <a:xfrm rot="5400000">
            <a:off x="1168982" y="651675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718484" y="646660"/>
            <a:ext cx="1321061" cy="492443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Données - problématique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81601" y="1738108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1365172" y="1716349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1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2049" name="Rectangle 2048"/>
          <p:cNvSpPr/>
          <p:nvPr/>
        </p:nvSpPr>
        <p:spPr>
          <a:xfrm>
            <a:off x="1293753" y="1683790"/>
            <a:ext cx="697067" cy="725387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2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2950822" y="1654797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/>
          <p:cNvSpPr/>
          <p:nvPr/>
        </p:nvSpPr>
        <p:spPr>
          <a:xfrm>
            <a:off x="3144729" y="1709115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028300" y="1687356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2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956881" y="1654797"/>
            <a:ext cx="697067" cy="72538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6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4417690" y="1607943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/>
          <p:cNvSpPr/>
          <p:nvPr/>
        </p:nvSpPr>
        <p:spPr>
          <a:xfrm>
            <a:off x="4611597" y="1662261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4495168" y="1640502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3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4423749" y="1607943"/>
            <a:ext cx="697067" cy="725387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51" name="ZoneTexte 2050"/>
          <p:cNvSpPr txBox="1"/>
          <p:nvPr/>
        </p:nvSpPr>
        <p:spPr>
          <a:xfrm>
            <a:off x="1673431" y="1175344"/>
            <a:ext cx="350023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8:38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349139" y="1163329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11:30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5004570" y="1198988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19:25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61" name="Picture 2" descr="Icône Film, jouer, bouton Gratuit de Simpleicon multi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085" y="308324"/>
            <a:ext cx="1530350" cy="114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/>
          <p:cNvSpPr/>
          <p:nvPr/>
        </p:nvSpPr>
        <p:spPr>
          <a:xfrm>
            <a:off x="5831591" y="586378"/>
            <a:ext cx="1357597" cy="8195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riangle isocèle 65"/>
          <p:cNvSpPr/>
          <p:nvPr/>
        </p:nvSpPr>
        <p:spPr>
          <a:xfrm rot="5400000">
            <a:off x="6256861" y="650707"/>
            <a:ext cx="602159" cy="67490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4051523" y="641912"/>
            <a:ext cx="1130051" cy="692497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3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Etude des groupes de variables</a:t>
            </a:r>
            <a:endParaRPr lang="fr-FR" sz="1300" b="1" i="0" dirty="0" smtClean="0">
              <a:solidFill>
                <a:srgbClr val="333333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68" name="Picture 14" descr="https://tice.agrocampus-ouest.fr/pluginfile.php/31212/mod_page/intro/52867_image_quiz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2"/>
          <a:stretch/>
        </p:blipFill>
        <p:spPr bwMode="auto">
          <a:xfrm>
            <a:off x="6174859" y="1597078"/>
            <a:ext cx="558644" cy="72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68"/>
          <p:cNvSpPr/>
          <p:nvPr/>
        </p:nvSpPr>
        <p:spPr>
          <a:xfrm>
            <a:off x="6368766" y="1651396"/>
            <a:ext cx="323783" cy="172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/>
          <p:cNvSpPr txBox="1"/>
          <p:nvPr/>
        </p:nvSpPr>
        <p:spPr>
          <a:xfrm>
            <a:off x="6252337" y="1629637"/>
            <a:ext cx="68640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300" b="1" dirty="0" smtClean="0">
                <a:solidFill>
                  <a:srgbClr val="333333"/>
                </a:solidFill>
                <a:latin typeface="trebuchet ms" panose="020B0603020202020204" pitchFamily="34" charset="0"/>
              </a:rPr>
              <a:t>Quiz 4</a:t>
            </a:r>
            <a:endParaRPr lang="fr-FR" sz="1300" b="1" dirty="0">
              <a:solidFill>
                <a:srgbClr val="333333"/>
              </a:solidFill>
              <a:latin typeface="trebuchet ms" panose="020B0603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80918" y="1597078"/>
            <a:ext cx="697067" cy="725387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6761739" y="1188123"/>
            <a:ext cx="428570" cy="2210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lIns="36000" tIns="18000" rIns="36000" bIns="18000" rtlCol="0">
            <a:spAutoFit/>
          </a:bodyPr>
          <a:lstStyle/>
          <a:p>
            <a:r>
              <a:rPr lang="fr-FR" sz="1200" dirty="0" smtClean="0">
                <a:solidFill>
                  <a:schemeClr val="bg1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16:35</a:t>
            </a:r>
            <a:endParaRPr lang="fr-FR" sz="1200" dirty="0">
              <a:solidFill>
                <a:schemeClr val="bg1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5804523" y="562874"/>
            <a:ext cx="1415151" cy="646331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 algn="ctr"/>
            <a:r>
              <a:rPr lang="fr-FR" sz="12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Compléments (données </a:t>
            </a:r>
            <a:r>
              <a:rPr lang="fr-FR" sz="1200" b="1" i="0" dirty="0" err="1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quali</a:t>
            </a:r>
            <a:r>
              <a:rPr lang="fr-FR" sz="1200" b="1" i="0" dirty="0" smtClean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, fréquences, aides)</a:t>
            </a:r>
          </a:p>
        </p:txBody>
      </p:sp>
    </p:spTree>
    <p:extLst>
      <p:ext uri="{BB962C8B-B14F-4D97-AF65-F5344CB8AC3E}">
        <p14:creationId xmlns:p14="http://schemas.microsoft.com/office/powerpoint/2010/main" val="324331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208</Words>
  <Application>Microsoft Office PowerPoint</Application>
  <PresentationFormat>Grand écran</PresentationFormat>
  <Paragraphs>77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trebuchet ms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Francois Husson</dc:creator>
  <cp:lastModifiedBy>Francois Husson</cp:lastModifiedBy>
  <cp:revision>26</cp:revision>
  <dcterms:created xsi:type="dcterms:W3CDTF">2020-06-26T07:52:52Z</dcterms:created>
  <dcterms:modified xsi:type="dcterms:W3CDTF">2020-06-26T14:46:12Z</dcterms:modified>
</cp:coreProperties>
</file>