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0" r:id="rId1"/>
  </p:sldMasterIdLst>
  <p:notesMasterIdLst>
    <p:notesMasterId r:id="rId51"/>
  </p:notesMasterIdLst>
  <p:handoutMasterIdLst>
    <p:handoutMasterId r:id="rId52"/>
  </p:handoutMasterIdLst>
  <p:sldIdLst>
    <p:sldId id="263" r:id="rId2"/>
    <p:sldId id="264" r:id="rId3"/>
    <p:sldId id="258" r:id="rId4"/>
    <p:sldId id="259" r:id="rId5"/>
    <p:sldId id="260" r:id="rId6"/>
    <p:sldId id="261" r:id="rId7"/>
    <p:sldId id="262" r:id="rId8"/>
    <p:sldId id="266" r:id="rId9"/>
    <p:sldId id="267" r:id="rId10"/>
    <p:sldId id="269" r:id="rId11"/>
    <p:sldId id="270" r:id="rId12"/>
    <p:sldId id="271" r:id="rId13"/>
    <p:sldId id="272" r:id="rId14"/>
    <p:sldId id="273" r:id="rId15"/>
    <p:sldId id="331" r:id="rId16"/>
    <p:sldId id="332" r:id="rId17"/>
    <p:sldId id="333" r:id="rId18"/>
    <p:sldId id="337" r:id="rId19"/>
    <p:sldId id="338" r:id="rId20"/>
    <p:sldId id="339" r:id="rId21"/>
    <p:sldId id="334" r:id="rId22"/>
    <p:sldId id="340" r:id="rId23"/>
    <p:sldId id="341" r:id="rId24"/>
    <p:sldId id="335" r:id="rId25"/>
    <p:sldId id="336" r:id="rId26"/>
    <p:sldId id="342" r:id="rId27"/>
    <p:sldId id="343" r:id="rId28"/>
    <p:sldId id="353" r:id="rId29"/>
    <p:sldId id="344" r:id="rId30"/>
    <p:sldId id="345" r:id="rId31"/>
    <p:sldId id="346" r:id="rId32"/>
    <p:sldId id="354" r:id="rId33"/>
    <p:sldId id="355" r:id="rId34"/>
    <p:sldId id="347" r:id="rId35"/>
    <p:sldId id="351" r:id="rId36"/>
    <p:sldId id="348" r:id="rId37"/>
    <p:sldId id="349" r:id="rId38"/>
    <p:sldId id="352" r:id="rId39"/>
    <p:sldId id="350" r:id="rId40"/>
    <p:sldId id="356" r:id="rId41"/>
    <p:sldId id="357" r:id="rId42"/>
    <p:sldId id="358" r:id="rId43"/>
    <p:sldId id="359" r:id="rId44"/>
    <p:sldId id="360" r:id="rId45"/>
    <p:sldId id="361" r:id="rId46"/>
    <p:sldId id="362" r:id="rId47"/>
    <p:sldId id="363" r:id="rId48"/>
    <p:sldId id="364" r:id="rId49"/>
    <p:sldId id="365" r:id="rId50"/>
  </p:sldIdLst>
  <p:sldSz cx="10287000" cy="6858000" type="35mm"/>
  <p:notesSz cx="6997700" cy="9271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E48F"/>
    <a:srgbClr val="C8A200"/>
    <a:srgbClr val="004C00"/>
    <a:srgbClr val="006600"/>
    <a:srgbClr val="336600"/>
    <a:srgbClr val="6666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5" autoAdjust="0"/>
    <p:restoredTop sz="95226" autoAdjust="0"/>
  </p:normalViewPr>
  <p:slideViewPr>
    <p:cSldViewPr>
      <p:cViewPr varScale="1">
        <p:scale>
          <a:sx n="82" d="100"/>
          <a:sy n="82" d="100"/>
        </p:scale>
        <p:origin x="456" y="58"/>
      </p:cViewPr>
      <p:guideLst>
        <p:guide orient="horz" pos="2160"/>
        <p:guide pos="32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33713" cy="463550"/>
          </a:xfrm>
          <a:prstGeom prst="rect">
            <a:avLst/>
          </a:prstGeom>
          <a:noFill/>
          <a:ln w="9525">
            <a:noFill/>
            <a:miter lim="800000"/>
            <a:headEnd/>
            <a:tailEnd/>
          </a:ln>
          <a:effectLst/>
        </p:spPr>
        <p:txBody>
          <a:bodyPr vert="horz" wrap="square" lIns="92937" tIns="46468" rIns="92937" bIns="46468" numCol="1" anchor="t" anchorCtr="0" compatLnSpc="1">
            <a:prstTxWarp prst="textNoShape">
              <a:avLst/>
            </a:prstTxWarp>
          </a:bodyPr>
          <a:lstStyle>
            <a:lvl1pPr defTabSz="930275">
              <a:defRPr sz="1200"/>
            </a:lvl1pPr>
          </a:lstStyle>
          <a:p>
            <a:pPr>
              <a:defRPr/>
            </a:pPr>
            <a:endParaRPr lang="en-US"/>
          </a:p>
        </p:txBody>
      </p:sp>
      <p:sp>
        <p:nvSpPr>
          <p:cNvPr id="9219" name="Rectangle 3"/>
          <p:cNvSpPr>
            <a:spLocks noGrp="1" noChangeArrowheads="1"/>
          </p:cNvSpPr>
          <p:nvPr>
            <p:ph type="dt" sz="quarter" idx="1"/>
          </p:nvPr>
        </p:nvSpPr>
        <p:spPr bwMode="auto">
          <a:xfrm>
            <a:off x="3963988" y="0"/>
            <a:ext cx="3033712" cy="463550"/>
          </a:xfrm>
          <a:prstGeom prst="rect">
            <a:avLst/>
          </a:prstGeom>
          <a:noFill/>
          <a:ln w="9525">
            <a:noFill/>
            <a:miter lim="800000"/>
            <a:headEnd/>
            <a:tailEnd/>
          </a:ln>
          <a:effectLst/>
        </p:spPr>
        <p:txBody>
          <a:bodyPr vert="horz" wrap="square" lIns="92937" tIns="46468" rIns="92937" bIns="46468" numCol="1" anchor="t" anchorCtr="0" compatLnSpc="1">
            <a:prstTxWarp prst="textNoShape">
              <a:avLst/>
            </a:prstTxWarp>
          </a:bodyPr>
          <a:lstStyle>
            <a:lvl1pPr algn="r" defTabSz="930275">
              <a:defRPr sz="1200"/>
            </a:lvl1pPr>
          </a:lstStyle>
          <a:p>
            <a:pPr>
              <a:defRPr/>
            </a:pPr>
            <a:endParaRPr lang="en-US"/>
          </a:p>
        </p:txBody>
      </p:sp>
      <p:sp>
        <p:nvSpPr>
          <p:cNvPr id="9220" name="Rectangle 4"/>
          <p:cNvSpPr>
            <a:spLocks noGrp="1" noChangeArrowheads="1"/>
          </p:cNvSpPr>
          <p:nvPr>
            <p:ph type="ftr" sz="quarter" idx="2"/>
          </p:nvPr>
        </p:nvSpPr>
        <p:spPr bwMode="auto">
          <a:xfrm>
            <a:off x="0" y="8807450"/>
            <a:ext cx="3033713" cy="463550"/>
          </a:xfrm>
          <a:prstGeom prst="rect">
            <a:avLst/>
          </a:prstGeom>
          <a:noFill/>
          <a:ln w="9525">
            <a:noFill/>
            <a:miter lim="800000"/>
            <a:headEnd/>
            <a:tailEnd/>
          </a:ln>
          <a:effectLst/>
        </p:spPr>
        <p:txBody>
          <a:bodyPr vert="horz" wrap="square" lIns="92937" tIns="46468" rIns="92937" bIns="46468" numCol="1" anchor="b" anchorCtr="0" compatLnSpc="1">
            <a:prstTxWarp prst="textNoShape">
              <a:avLst/>
            </a:prstTxWarp>
          </a:bodyPr>
          <a:lstStyle>
            <a:lvl1pPr defTabSz="930275">
              <a:defRPr sz="1200"/>
            </a:lvl1pPr>
          </a:lstStyle>
          <a:p>
            <a:pPr>
              <a:defRPr/>
            </a:pPr>
            <a:endParaRPr lang="en-US"/>
          </a:p>
        </p:txBody>
      </p:sp>
      <p:sp>
        <p:nvSpPr>
          <p:cNvPr id="9221" name="Rectangle 5"/>
          <p:cNvSpPr>
            <a:spLocks noGrp="1" noChangeArrowheads="1"/>
          </p:cNvSpPr>
          <p:nvPr>
            <p:ph type="sldNum" sz="quarter" idx="3"/>
          </p:nvPr>
        </p:nvSpPr>
        <p:spPr bwMode="auto">
          <a:xfrm>
            <a:off x="3963988" y="8807450"/>
            <a:ext cx="3033712" cy="463550"/>
          </a:xfrm>
          <a:prstGeom prst="rect">
            <a:avLst/>
          </a:prstGeom>
          <a:noFill/>
          <a:ln w="9525">
            <a:noFill/>
            <a:miter lim="800000"/>
            <a:headEnd/>
            <a:tailEnd/>
          </a:ln>
          <a:effectLst/>
        </p:spPr>
        <p:txBody>
          <a:bodyPr vert="horz" wrap="square" lIns="92937" tIns="46468" rIns="92937" bIns="46468" numCol="1" anchor="b" anchorCtr="0" compatLnSpc="1">
            <a:prstTxWarp prst="textNoShape">
              <a:avLst/>
            </a:prstTxWarp>
          </a:bodyPr>
          <a:lstStyle>
            <a:lvl1pPr algn="r" defTabSz="930275">
              <a:defRPr sz="1200"/>
            </a:lvl1pPr>
          </a:lstStyle>
          <a:p>
            <a:pPr>
              <a:defRPr/>
            </a:pPr>
            <a:fld id="{CEB76400-0A64-42F5-97D4-33DF0134D7E3}" type="slidenum">
              <a:rPr lang="en-US"/>
              <a:pPr>
                <a:defRPr/>
              </a:pPr>
              <a:t>‹#›</a:t>
            </a:fld>
            <a:endParaRPr lang="en-US"/>
          </a:p>
        </p:txBody>
      </p:sp>
    </p:spTree>
    <p:extLst>
      <p:ext uri="{BB962C8B-B14F-4D97-AF65-F5344CB8AC3E}">
        <p14:creationId xmlns:p14="http://schemas.microsoft.com/office/powerpoint/2010/main" val="465726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125" cy="46355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63988" y="0"/>
            <a:ext cx="3032125" cy="463550"/>
          </a:xfrm>
          <a:prstGeom prst="rect">
            <a:avLst/>
          </a:prstGeom>
        </p:spPr>
        <p:txBody>
          <a:bodyPr vert="horz" lIns="91440" tIns="45720" rIns="91440" bIns="45720" rtlCol="0"/>
          <a:lstStyle>
            <a:lvl1pPr algn="r">
              <a:defRPr sz="1200"/>
            </a:lvl1pPr>
          </a:lstStyle>
          <a:p>
            <a:pPr>
              <a:defRPr/>
            </a:pPr>
            <a:fld id="{0639E078-96EC-477F-A514-E231A25C061D}" type="datetimeFigureOut">
              <a:rPr lang="en-US"/>
              <a:pPr>
                <a:defRPr/>
              </a:pPr>
              <a:t>5/10/2023</a:t>
            </a:fld>
            <a:endParaRPr lang="en-US"/>
          </a:p>
        </p:txBody>
      </p:sp>
      <p:sp>
        <p:nvSpPr>
          <p:cNvPr id="4" name="Slide Image Placeholder 3"/>
          <p:cNvSpPr>
            <a:spLocks noGrp="1" noRot="1" noChangeAspect="1"/>
          </p:cNvSpPr>
          <p:nvPr>
            <p:ph type="sldImg" idx="2"/>
          </p:nvPr>
        </p:nvSpPr>
        <p:spPr>
          <a:xfrm>
            <a:off x="892175" y="695325"/>
            <a:ext cx="5213350" cy="34766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0088" y="4403725"/>
            <a:ext cx="5597525" cy="417195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05863"/>
            <a:ext cx="3032125" cy="46355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63988" y="8805863"/>
            <a:ext cx="3032125" cy="463550"/>
          </a:xfrm>
          <a:prstGeom prst="rect">
            <a:avLst/>
          </a:prstGeom>
        </p:spPr>
        <p:txBody>
          <a:bodyPr vert="horz" lIns="91440" tIns="45720" rIns="91440" bIns="45720" rtlCol="0" anchor="b"/>
          <a:lstStyle>
            <a:lvl1pPr algn="r">
              <a:defRPr sz="1200"/>
            </a:lvl1pPr>
          </a:lstStyle>
          <a:p>
            <a:pPr>
              <a:defRPr/>
            </a:pPr>
            <a:fld id="{C2946214-9B05-41F3-AF90-C1754DD84711}" type="slidenum">
              <a:rPr lang="en-US"/>
              <a:pPr>
                <a:defRPr/>
              </a:pPr>
              <a:t>‹#›</a:t>
            </a:fld>
            <a:endParaRPr lang="en-US"/>
          </a:p>
        </p:txBody>
      </p:sp>
    </p:spTree>
    <p:extLst>
      <p:ext uri="{BB962C8B-B14F-4D97-AF65-F5344CB8AC3E}">
        <p14:creationId xmlns:p14="http://schemas.microsoft.com/office/powerpoint/2010/main" val="39389364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2946214-9B05-41F3-AF90-C1754DD84711}" type="slidenum">
              <a:rPr lang="en-US" smtClean="0"/>
              <a:pPr>
                <a:defRPr/>
              </a:pPr>
              <a:t>1</a:t>
            </a:fld>
            <a:endParaRPr lang="en-US"/>
          </a:p>
        </p:txBody>
      </p:sp>
    </p:spTree>
    <p:extLst>
      <p:ext uri="{BB962C8B-B14F-4D97-AF65-F5344CB8AC3E}">
        <p14:creationId xmlns:p14="http://schemas.microsoft.com/office/powerpoint/2010/main" val="2556327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2946214-9B05-41F3-AF90-C1754DD84711}" type="slidenum">
              <a:rPr lang="en-US" smtClean="0"/>
              <a:pPr>
                <a:defRPr/>
              </a:pPr>
              <a:t>2</a:t>
            </a:fld>
            <a:endParaRPr lang="en-US"/>
          </a:p>
        </p:txBody>
      </p:sp>
    </p:spTree>
    <p:extLst>
      <p:ext uri="{BB962C8B-B14F-4D97-AF65-F5344CB8AC3E}">
        <p14:creationId xmlns:p14="http://schemas.microsoft.com/office/powerpoint/2010/main" val="1474249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98442C-1166-43E3-91F7-EBC25BF7646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22350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876800" y="1169931"/>
            <a:ext cx="5416689"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600076" y="533401"/>
            <a:ext cx="6924052"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600075" y="3843868"/>
            <a:ext cx="5573531"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COMSATS University Islamabad, Abbottabad Campus</a:t>
            </a:r>
          </a:p>
        </p:txBody>
      </p:sp>
      <p:sp>
        <p:nvSpPr>
          <p:cNvPr id="6" name="Slide Number Placeholder 5"/>
          <p:cNvSpPr>
            <a:spLocks noGrp="1"/>
          </p:cNvSpPr>
          <p:nvPr>
            <p:ph type="sldNum" sz="quarter" idx="12"/>
          </p:nvPr>
        </p:nvSpPr>
        <p:spPr/>
        <p:txBody>
          <a:bodyPr/>
          <a:lstStyle/>
          <a:p>
            <a:pPr>
              <a:defRPr/>
            </a:pPr>
            <a:fld id="{E70CBA73-C07B-4A6A-A2FE-4FA939DA9110}" type="slidenum">
              <a:rPr lang="en-US" smtClean="0"/>
              <a:pPr>
                <a:defRPr/>
              </a:pPr>
              <a:t>‹#›</a:t>
            </a:fld>
            <a:endParaRPr lang="en-US"/>
          </a:p>
        </p:txBody>
      </p:sp>
    </p:spTree>
    <p:extLst>
      <p:ext uri="{BB962C8B-B14F-4D97-AF65-F5344CB8AC3E}">
        <p14:creationId xmlns:p14="http://schemas.microsoft.com/office/powerpoint/2010/main" val="3691641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076" y="4495800"/>
            <a:ext cx="7374225"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600075" y="533400"/>
            <a:ext cx="908685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857252" y="3843867"/>
            <a:ext cx="8191499"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COMSATS University Islamabad, Abbottabad Campus</a:t>
            </a:r>
          </a:p>
        </p:txBody>
      </p:sp>
      <p:sp>
        <p:nvSpPr>
          <p:cNvPr id="5" name="Slide Number Placeholder 4"/>
          <p:cNvSpPr>
            <a:spLocks noGrp="1"/>
          </p:cNvSpPr>
          <p:nvPr>
            <p:ph type="sldNum" sz="quarter" idx="12"/>
          </p:nvPr>
        </p:nvSpPr>
        <p:spPr/>
        <p:txBody>
          <a:bodyPr/>
          <a:lstStyle/>
          <a:p>
            <a:pPr>
              <a:defRPr/>
            </a:pPr>
            <a:fld id="{002D3051-2742-47C9-BB3F-B9EB9BB872DE}" type="slidenum">
              <a:rPr lang="en-US" smtClean="0"/>
              <a:pPr>
                <a:defRPr/>
              </a:pPr>
              <a:t>‹#›</a:t>
            </a:fld>
            <a:endParaRPr lang="en-US"/>
          </a:p>
        </p:txBody>
      </p:sp>
    </p:spTree>
    <p:extLst>
      <p:ext uri="{BB962C8B-B14F-4D97-AF65-F5344CB8AC3E}">
        <p14:creationId xmlns:p14="http://schemas.microsoft.com/office/powerpoint/2010/main" val="892298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0075" y="533400"/>
            <a:ext cx="908685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600075" y="4114800"/>
            <a:ext cx="7181496"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COMSATS University Islamabad, Abbottabad Campus</a:t>
            </a:r>
          </a:p>
        </p:txBody>
      </p:sp>
      <p:sp>
        <p:nvSpPr>
          <p:cNvPr id="6" name="Slide Number Placeholder 5"/>
          <p:cNvSpPr>
            <a:spLocks noGrp="1"/>
          </p:cNvSpPr>
          <p:nvPr>
            <p:ph type="sldNum" sz="quarter" idx="12"/>
          </p:nvPr>
        </p:nvSpPr>
        <p:spPr/>
        <p:txBody>
          <a:bodyPr/>
          <a:lstStyle/>
          <a:p>
            <a:pPr>
              <a:defRPr/>
            </a:pPr>
            <a:fld id="{002D3051-2742-47C9-BB3F-B9EB9BB872DE}" type="slidenum">
              <a:rPr lang="en-US" smtClean="0"/>
              <a:pPr>
                <a:defRPr/>
              </a:pPr>
              <a:t>‹#›</a:t>
            </a:fld>
            <a:endParaRPr lang="en-US"/>
          </a:p>
        </p:txBody>
      </p:sp>
    </p:spTree>
    <p:extLst>
      <p:ext uri="{BB962C8B-B14F-4D97-AF65-F5344CB8AC3E}">
        <p14:creationId xmlns:p14="http://schemas.microsoft.com/office/powerpoint/2010/main" val="1098294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3319" y="533400"/>
            <a:ext cx="7717260"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00151" y="3429000"/>
            <a:ext cx="7202775"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0076" y="4301070"/>
            <a:ext cx="7180156"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COMSATS University Islamabad, Abbottabad Campus</a:t>
            </a:r>
          </a:p>
        </p:txBody>
      </p:sp>
      <p:sp>
        <p:nvSpPr>
          <p:cNvPr id="6" name="Slide Number Placeholder 5"/>
          <p:cNvSpPr>
            <a:spLocks noGrp="1"/>
          </p:cNvSpPr>
          <p:nvPr>
            <p:ph type="sldNum" sz="quarter" idx="12"/>
          </p:nvPr>
        </p:nvSpPr>
        <p:spPr/>
        <p:txBody>
          <a:bodyPr/>
          <a:lstStyle/>
          <a:p>
            <a:pPr>
              <a:defRPr/>
            </a:pPr>
            <a:fld id="{002D3051-2742-47C9-BB3F-B9EB9BB872DE}" type="slidenum">
              <a:rPr lang="en-US" smtClean="0"/>
              <a:pPr>
                <a:defRPr/>
              </a:pPr>
              <a:t>‹#›</a:t>
            </a:fld>
            <a:endParaRPr lang="en-US"/>
          </a:p>
        </p:txBody>
      </p:sp>
      <p:sp>
        <p:nvSpPr>
          <p:cNvPr id="14" name="TextBox 13"/>
          <p:cNvSpPr txBox="1"/>
          <p:nvPr/>
        </p:nvSpPr>
        <p:spPr>
          <a:xfrm>
            <a:off x="257176" y="710624"/>
            <a:ext cx="514484"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8658226" y="2768601"/>
            <a:ext cx="514484"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96275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0076" y="3429000"/>
            <a:ext cx="7180156"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600075" y="5132981"/>
            <a:ext cx="7181496"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COMSATS University Islamabad, Abbottabad Campus</a:t>
            </a:r>
          </a:p>
        </p:txBody>
      </p:sp>
      <p:sp>
        <p:nvSpPr>
          <p:cNvPr id="6" name="Slide Number Placeholder 5"/>
          <p:cNvSpPr>
            <a:spLocks noGrp="1"/>
          </p:cNvSpPr>
          <p:nvPr>
            <p:ph type="sldNum" sz="quarter" idx="12"/>
          </p:nvPr>
        </p:nvSpPr>
        <p:spPr/>
        <p:txBody>
          <a:bodyPr/>
          <a:lstStyle/>
          <a:p>
            <a:pPr>
              <a:defRPr/>
            </a:pPr>
            <a:fld id="{002D3051-2742-47C9-BB3F-B9EB9BB872DE}" type="slidenum">
              <a:rPr lang="en-US" smtClean="0"/>
              <a:pPr>
                <a:defRPr/>
              </a:pPr>
              <a:t>‹#›</a:t>
            </a:fld>
            <a:endParaRPr lang="en-US"/>
          </a:p>
        </p:txBody>
      </p:sp>
    </p:spTree>
    <p:extLst>
      <p:ext uri="{BB962C8B-B14F-4D97-AF65-F5344CB8AC3E}">
        <p14:creationId xmlns:p14="http://schemas.microsoft.com/office/powerpoint/2010/main" val="914205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63320" y="533400"/>
            <a:ext cx="7717259"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00076" y="3886200"/>
            <a:ext cx="7180156"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00075" y="4953000"/>
            <a:ext cx="7180155"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COMSATS University Islamabad, Abbottabad Campus</a:t>
            </a:r>
          </a:p>
        </p:txBody>
      </p:sp>
      <p:sp>
        <p:nvSpPr>
          <p:cNvPr id="6" name="Slide Number Placeholder 5"/>
          <p:cNvSpPr>
            <a:spLocks noGrp="1"/>
          </p:cNvSpPr>
          <p:nvPr>
            <p:ph type="sldNum" sz="quarter" idx="12"/>
          </p:nvPr>
        </p:nvSpPr>
        <p:spPr/>
        <p:txBody>
          <a:bodyPr/>
          <a:lstStyle/>
          <a:p>
            <a:pPr>
              <a:defRPr/>
            </a:pPr>
            <a:fld id="{002D3051-2742-47C9-BB3F-B9EB9BB872DE}" type="slidenum">
              <a:rPr lang="en-US" smtClean="0"/>
              <a:pPr>
                <a:defRPr/>
              </a:pPr>
              <a:t>‹#›</a:t>
            </a:fld>
            <a:endParaRPr lang="en-US"/>
          </a:p>
        </p:txBody>
      </p:sp>
      <p:sp>
        <p:nvSpPr>
          <p:cNvPr id="14" name="TextBox 13"/>
          <p:cNvSpPr txBox="1"/>
          <p:nvPr/>
        </p:nvSpPr>
        <p:spPr>
          <a:xfrm>
            <a:off x="257176" y="710624"/>
            <a:ext cx="514484"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8658226" y="2768601"/>
            <a:ext cx="514484"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5862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00075" y="533400"/>
            <a:ext cx="8466365"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00076" y="3928534"/>
            <a:ext cx="7180156"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00075" y="4766736"/>
            <a:ext cx="7180155"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COMSATS University Islamabad, Abbottabad Campus</a:t>
            </a:r>
          </a:p>
        </p:txBody>
      </p:sp>
      <p:sp>
        <p:nvSpPr>
          <p:cNvPr id="6" name="Slide Number Placeholder 5"/>
          <p:cNvSpPr>
            <a:spLocks noGrp="1"/>
          </p:cNvSpPr>
          <p:nvPr>
            <p:ph type="sldNum" sz="quarter" idx="12"/>
          </p:nvPr>
        </p:nvSpPr>
        <p:spPr/>
        <p:txBody>
          <a:bodyPr/>
          <a:lstStyle/>
          <a:p>
            <a:pPr>
              <a:defRPr/>
            </a:pPr>
            <a:fld id="{002D3051-2742-47C9-BB3F-B9EB9BB872DE}" type="slidenum">
              <a:rPr lang="en-US" smtClean="0"/>
              <a:pPr>
                <a:defRPr/>
              </a:pPr>
              <a:t>‹#›</a:t>
            </a:fld>
            <a:endParaRPr lang="en-US"/>
          </a:p>
        </p:txBody>
      </p:sp>
    </p:spTree>
    <p:extLst>
      <p:ext uri="{BB962C8B-B14F-4D97-AF65-F5344CB8AC3E}">
        <p14:creationId xmlns:p14="http://schemas.microsoft.com/office/powerpoint/2010/main" val="2995155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0076" y="4495800"/>
            <a:ext cx="7374225"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0076" y="533401"/>
            <a:ext cx="7374225"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COMSATS University Islamabad, Abbottabad Campus</a:t>
            </a:r>
          </a:p>
        </p:txBody>
      </p:sp>
      <p:sp>
        <p:nvSpPr>
          <p:cNvPr id="6" name="Slide Number Placeholder 5"/>
          <p:cNvSpPr>
            <a:spLocks noGrp="1"/>
          </p:cNvSpPr>
          <p:nvPr>
            <p:ph type="sldNum" sz="quarter" idx="12"/>
          </p:nvPr>
        </p:nvSpPr>
        <p:spPr/>
        <p:txBody>
          <a:bodyPr/>
          <a:lstStyle/>
          <a:p>
            <a:pPr>
              <a:defRPr/>
            </a:pPr>
            <a:fld id="{F26FBEBD-FCE5-4BE8-884F-67A4CB0658AF}" type="slidenum">
              <a:rPr lang="en-US" smtClean="0"/>
              <a:pPr>
                <a:defRPr/>
              </a:pPr>
              <a:t>‹#›</a:t>
            </a:fld>
            <a:endParaRPr lang="en-US"/>
          </a:p>
        </p:txBody>
      </p:sp>
    </p:spTree>
    <p:extLst>
      <p:ext uri="{BB962C8B-B14F-4D97-AF65-F5344CB8AC3E}">
        <p14:creationId xmlns:p14="http://schemas.microsoft.com/office/powerpoint/2010/main" val="466606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87207" y="533400"/>
            <a:ext cx="2299718"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0075" y="533400"/>
            <a:ext cx="6581264"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COMSATS University Islamabad, Abbottabad Campus</a:t>
            </a:r>
          </a:p>
        </p:txBody>
      </p:sp>
      <p:sp>
        <p:nvSpPr>
          <p:cNvPr id="6" name="Slide Number Placeholder 5"/>
          <p:cNvSpPr>
            <a:spLocks noGrp="1"/>
          </p:cNvSpPr>
          <p:nvPr>
            <p:ph type="sldNum" sz="quarter" idx="12"/>
          </p:nvPr>
        </p:nvSpPr>
        <p:spPr/>
        <p:txBody>
          <a:bodyPr/>
          <a:lstStyle/>
          <a:p>
            <a:pPr>
              <a:defRPr/>
            </a:pPr>
            <a:fld id="{976B15BC-F221-4748-8C25-BADCF56BF46D}" type="slidenum">
              <a:rPr lang="en-US" smtClean="0"/>
              <a:pPr>
                <a:defRPr/>
              </a:pPr>
              <a:t>‹#›</a:t>
            </a:fld>
            <a:endParaRPr lang="en-US"/>
          </a:p>
        </p:txBody>
      </p:sp>
    </p:spTree>
    <p:extLst>
      <p:ext uri="{BB962C8B-B14F-4D97-AF65-F5344CB8AC3E}">
        <p14:creationId xmlns:p14="http://schemas.microsoft.com/office/powerpoint/2010/main" val="16260009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771525" y="609600"/>
            <a:ext cx="87439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COMSATS University Islamabad, Abbottabad Campus</a:t>
            </a:r>
          </a:p>
        </p:txBody>
      </p:sp>
      <p:sp>
        <p:nvSpPr>
          <p:cNvPr id="5" name="Rectangle 6"/>
          <p:cNvSpPr>
            <a:spLocks noGrp="1" noChangeArrowheads="1"/>
          </p:cNvSpPr>
          <p:nvPr>
            <p:ph type="sldNum" sz="quarter" idx="12"/>
          </p:nvPr>
        </p:nvSpPr>
        <p:spPr>
          <a:ln/>
        </p:spPr>
        <p:txBody>
          <a:bodyPr/>
          <a:lstStyle>
            <a:lvl1pPr>
              <a:defRPr/>
            </a:lvl1pPr>
          </a:lstStyle>
          <a:p>
            <a:pPr>
              <a:defRPr/>
            </a:pPr>
            <a:fld id="{0030A359-2702-42F6-B8CF-17266FAFE905}" type="slidenum">
              <a:rPr lang="en-US"/>
              <a:pPr>
                <a:defRPr/>
              </a:pPr>
              <a:t>‹#›</a:t>
            </a:fld>
            <a:endParaRPr lang="en-US"/>
          </a:p>
        </p:txBody>
      </p:sp>
    </p:spTree>
    <p:extLst>
      <p:ext uri="{BB962C8B-B14F-4D97-AF65-F5344CB8AC3E}">
        <p14:creationId xmlns:p14="http://schemas.microsoft.com/office/powerpoint/2010/main" val="396793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0076" y="4495800"/>
            <a:ext cx="7374225"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600076" y="533400"/>
            <a:ext cx="7374225"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COMSATS University Islamabad, Abbottabad Campus</a:t>
            </a:r>
          </a:p>
        </p:txBody>
      </p:sp>
      <p:sp>
        <p:nvSpPr>
          <p:cNvPr id="6" name="Slide Number Placeholder 5"/>
          <p:cNvSpPr>
            <a:spLocks noGrp="1"/>
          </p:cNvSpPr>
          <p:nvPr>
            <p:ph type="sldNum" sz="quarter" idx="12"/>
          </p:nvPr>
        </p:nvSpPr>
        <p:spPr/>
        <p:txBody>
          <a:bodyPr/>
          <a:lstStyle/>
          <a:p>
            <a:pPr>
              <a:defRPr/>
            </a:pPr>
            <a:fld id="{015F7047-C086-4BEF-97A2-9E33B47365C2}" type="slidenum">
              <a:rPr lang="en-US" smtClean="0"/>
              <a:pPr>
                <a:defRPr/>
              </a:pPr>
              <a:t>‹#›</a:t>
            </a:fld>
            <a:endParaRPr lang="en-US"/>
          </a:p>
        </p:txBody>
      </p:sp>
    </p:spTree>
    <p:extLst>
      <p:ext uri="{BB962C8B-B14F-4D97-AF65-F5344CB8AC3E}">
        <p14:creationId xmlns:p14="http://schemas.microsoft.com/office/powerpoint/2010/main" val="1913713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0075" y="1981200"/>
            <a:ext cx="7202777"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00076" y="4487334"/>
            <a:ext cx="7202775"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COMSATS University Islamabad, Abbottabad Campus</a:t>
            </a:r>
          </a:p>
        </p:txBody>
      </p:sp>
      <p:sp>
        <p:nvSpPr>
          <p:cNvPr id="6" name="Slide Number Placeholder 5"/>
          <p:cNvSpPr>
            <a:spLocks noGrp="1"/>
          </p:cNvSpPr>
          <p:nvPr>
            <p:ph type="sldNum" sz="quarter" idx="12"/>
          </p:nvPr>
        </p:nvSpPr>
        <p:spPr/>
        <p:txBody>
          <a:bodyPr/>
          <a:lstStyle/>
          <a:p>
            <a:pPr>
              <a:defRPr/>
            </a:pPr>
            <a:fld id="{56329847-80A2-4312-9B25-2EDC5183BC27}" type="slidenum">
              <a:rPr lang="en-US" smtClean="0"/>
              <a:pPr>
                <a:defRPr/>
              </a:pPr>
              <a:t>‹#›</a:t>
            </a:fld>
            <a:endParaRPr lang="en-US"/>
          </a:p>
        </p:txBody>
      </p:sp>
    </p:spTree>
    <p:extLst>
      <p:ext uri="{BB962C8B-B14F-4D97-AF65-F5344CB8AC3E}">
        <p14:creationId xmlns:p14="http://schemas.microsoft.com/office/powerpoint/2010/main" val="3491660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0076" y="4495800"/>
            <a:ext cx="7374225"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600076" y="533401"/>
            <a:ext cx="4443713"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5245157" y="533400"/>
            <a:ext cx="444176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COMSATS University Islamabad, Abbottabad Campus</a:t>
            </a:r>
          </a:p>
        </p:txBody>
      </p:sp>
      <p:sp>
        <p:nvSpPr>
          <p:cNvPr id="7" name="Slide Number Placeholder 6"/>
          <p:cNvSpPr>
            <a:spLocks noGrp="1"/>
          </p:cNvSpPr>
          <p:nvPr>
            <p:ph type="sldNum" sz="quarter" idx="12"/>
          </p:nvPr>
        </p:nvSpPr>
        <p:spPr/>
        <p:txBody>
          <a:bodyPr/>
          <a:lstStyle/>
          <a:p>
            <a:pPr>
              <a:defRPr/>
            </a:pPr>
            <a:fld id="{86A59364-7ED7-45B8-9802-A0B5972A7526}" type="slidenum">
              <a:rPr lang="en-US" smtClean="0"/>
              <a:pPr>
                <a:defRPr/>
              </a:pPr>
              <a:t>‹#›</a:t>
            </a:fld>
            <a:endParaRPr lang="en-US"/>
          </a:p>
        </p:txBody>
      </p:sp>
    </p:spTree>
    <p:extLst>
      <p:ext uri="{BB962C8B-B14F-4D97-AF65-F5344CB8AC3E}">
        <p14:creationId xmlns:p14="http://schemas.microsoft.com/office/powerpoint/2010/main" val="434403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0076" y="4495800"/>
            <a:ext cx="7374225"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57251" y="533400"/>
            <a:ext cx="4181474"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0075" y="1143001"/>
            <a:ext cx="4438650"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461894" y="566738"/>
            <a:ext cx="4234557"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245158" y="1143000"/>
            <a:ext cx="4451293"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COMSATS University Islamabad, Abbottabad Campus</a:t>
            </a:r>
          </a:p>
        </p:txBody>
      </p:sp>
      <p:sp>
        <p:nvSpPr>
          <p:cNvPr id="9" name="Slide Number Placeholder 8"/>
          <p:cNvSpPr>
            <a:spLocks noGrp="1"/>
          </p:cNvSpPr>
          <p:nvPr>
            <p:ph type="sldNum" sz="quarter" idx="12"/>
          </p:nvPr>
        </p:nvSpPr>
        <p:spPr/>
        <p:txBody>
          <a:bodyPr/>
          <a:lstStyle/>
          <a:p>
            <a:pPr>
              <a:defRPr/>
            </a:pPr>
            <a:fld id="{9CC5F433-A08B-45DF-A291-A521816900B4}" type="slidenum">
              <a:rPr lang="en-US" smtClean="0"/>
              <a:pPr>
                <a:defRPr/>
              </a:pPr>
              <a:t>‹#›</a:t>
            </a:fld>
            <a:endParaRPr lang="en-US"/>
          </a:p>
        </p:txBody>
      </p:sp>
    </p:spTree>
    <p:extLst>
      <p:ext uri="{BB962C8B-B14F-4D97-AF65-F5344CB8AC3E}">
        <p14:creationId xmlns:p14="http://schemas.microsoft.com/office/powerpoint/2010/main" val="716000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0076" y="4495800"/>
            <a:ext cx="7374225"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COMSATS University Islamabad, Abbottabad Campus</a:t>
            </a:r>
          </a:p>
        </p:txBody>
      </p:sp>
      <p:sp>
        <p:nvSpPr>
          <p:cNvPr id="5" name="Slide Number Placeholder 4"/>
          <p:cNvSpPr>
            <a:spLocks noGrp="1"/>
          </p:cNvSpPr>
          <p:nvPr>
            <p:ph type="sldNum" sz="quarter" idx="12"/>
          </p:nvPr>
        </p:nvSpPr>
        <p:spPr/>
        <p:txBody>
          <a:bodyPr/>
          <a:lstStyle/>
          <a:p>
            <a:pPr>
              <a:defRPr/>
            </a:pPr>
            <a:fld id="{DC94ECD5-007E-4D88-9374-45F29C34B588}" type="slidenum">
              <a:rPr lang="en-US" smtClean="0"/>
              <a:pPr>
                <a:defRPr/>
              </a:pPr>
              <a:t>‹#›</a:t>
            </a:fld>
            <a:endParaRPr lang="en-US"/>
          </a:p>
        </p:txBody>
      </p:sp>
    </p:spTree>
    <p:extLst>
      <p:ext uri="{BB962C8B-B14F-4D97-AF65-F5344CB8AC3E}">
        <p14:creationId xmlns:p14="http://schemas.microsoft.com/office/powerpoint/2010/main" val="3747681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a:t>COMSATS University Islamabad, Abbottabad Campus</a:t>
            </a:r>
          </a:p>
        </p:txBody>
      </p:sp>
      <p:sp>
        <p:nvSpPr>
          <p:cNvPr id="4" name="Slide Number Placeholder 3"/>
          <p:cNvSpPr>
            <a:spLocks noGrp="1"/>
          </p:cNvSpPr>
          <p:nvPr>
            <p:ph type="sldNum" sz="quarter" idx="12"/>
          </p:nvPr>
        </p:nvSpPr>
        <p:spPr/>
        <p:txBody>
          <a:bodyPr/>
          <a:lstStyle/>
          <a:p>
            <a:pPr>
              <a:defRPr/>
            </a:pPr>
            <a:fld id="{7456B3E7-6B89-45D4-A130-1C367A9531F5}" type="slidenum">
              <a:rPr lang="en-US" smtClean="0"/>
              <a:pPr>
                <a:defRPr/>
              </a:pPr>
              <a:t>‹#›</a:t>
            </a:fld>
            <a:endParaRPr lang="en-US"/>
          </a:p>
        </p:txBody>
      </p:sp>
    </p:spTree>
    <p:extLst>
      <p:ext uri="{BB962C8B-B14F-4D97-AF65-F5344CB8AC3E}">
        <p14:creationId xmlns:p14="http://schemas.microsoft.com/office/powerpoint/2010/main" val="1224591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0" y="533400"/>
            <a:ext cx="360045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00075" y="533400"/>
            <a:ext cx="4993599"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00" y="2209803"/>
            <a:ext cx="360045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COMSATS University Islamabad, Abbottabad Campus</a:t>
            </a:r>
          </a:p>
        </p:txBody>
      </p:sp>
      <p:sp>
        <p:nvSpPr>
          <p:cNvPr id="7" name="Slide Number Placeholder 6"/>
          <p:cNvSpPr>
            <a:spLocks noGrp="1"/>
          </p:cNvSpPr>
          <p:nvPr>
            <p:ph type="sldNum" sz="quarter" idx="12"/>
          </p:nvPr>
        </p:nvSpPr>
        <p:spPr/>
        <p:txBody>
          <a:bodyPr/>
          <a:lstStyle/>
          <a:p>
            <a:pPr>
              <a:defRPr/>
            </a:pPr>
            <a:fld id="{D42FD506-60C6-4890-9922-27CE4DCDA597}" type="slidenum">
              <a:rPr lang="en-US" smtClean="0"/>
              <a:pPr>
                <a:defRPr/>
              </a:pPr>
              <a:t>‹#›</a:t>
            </a:fld>
            <a:endParaRPr lang="en-US"/>
          </a:p>
        </p:txBody>
      </p:sp>
    </p:spTree>
    <p:extLst>
      <p:ext uri="{BB962C8B-B14F-4D97-AF65-F5344CB8AC3E}">
        <p14:creationId xmlns:p14="http://schemas.microsoft.com/office/powerpoint/2010/main" val="2445422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57775" y="1447800"/>
            <a:ext cx="4008665"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857250" y="914400"/>
            <a:ext cx="3691096"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058031" y="2743200"/>
            <a:ext cx="4009751"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600075" y="6172201"/>
            <a:ext cx="6538190" cy="365125"/>
          </a:xfrm>
        </p:spPr>
        <p:txBody>
          <a:bodyPr/>
          <a:lstStyle/>
          <a:p>
            <a:pPr>
              <a:defRPr/>
            </a:pPr>
            <a:r>
              <a:rPr lang="en-US"/>
              <a:t>COMSATS University Islamabad, Abbottabad Campus</a:t>
            </a:r>
          </a:p>
        </p:txBody>
      </p:sp>
      <p:sp>
        <p:nvSpPr>
          <p:cNvPr id="7" name="Slide Number Placeholder 6"/>
          <p:cNvSpPr>
            <a:spLocks noGrp="1"/>
          </p:cNvSpPr>
          <p:nvPr>
            <p:ph type="sldNum" sz="quarter" idx="12"/>
          </p:nvPr>
        </p:nvSpPr>
        <p:spPr/>
        <p:txBody>
          <a:bodyPr/>
          <a:lstStyle/>
          <a:p>
            <a:pPr>
              <a:defRPr/>
            </a:pPr>
            <a:fld id="{C369DD9A-18F5-4C96-8A8B-86859FEA4652}" type="slidenum">
              <a:rPr lang="en-US" smtClean="0"/>
              <a:pPr>
                <a:defRPr/>
              </a:pPr>
              <a:t>‹#›</a:t>
            </a:fld>
            <a:endParaRPr lang="en-US"/>
          </a:p>
        </p:txBody>
      </p:sp>
    </p:spTree>
    <p:extLst>
      <p:ext uri="{BB962C8B-B14F-4D97-AF65-F5344CB8AC3E}">
        <p14:creationId xmlns:p14="http://schemas.microsoft.com/office/powerpoint/2010/main" val="1074415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7504509" y="3894668"/>
            <a:ext cx="2779263"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00076" y="4495800"/>
            <a:ext cx="7374225"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0076" y="533401"/>
            <a:ext cx="7374225"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59026" y="6172204"/>
            <a:ext cx="1350521"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a:defRPr/>
            </a:pPr>
            <a:endParaRPr lang="en-US"/>
          </a:p>
        </p:txBody>
      </p:sp>
      <p:sp>
        <p:nvSpPr>
          <p:cNvPr id="5" name="Footer Placeholder 4"/>
          <p:cNvSpPr>
            <a:spLocks noGrp="1"/>
          </p:cNvSpPr>
          <p:nvPr>
            <p:ph type="ftr" sz="quarter" idx="3"/>
          </p:nvPr>
        </p:nvSpPr>
        <p:spPr>
          <a:xfrm>
            <a:off x="600075" y="6172201"/>
            <a:ext cx="653819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a:defRPr/>
            </a:pPr>
            <a:r>
              <a:rPr lang="en-US"/>
              <a:t>COMSATS University Islamabad, Abbottabad Campus</a:t>
            </a:r>
          </a:p>
        </p:txBody>
      </p:sp>
      <p:sp>
        <p:nvSpPr>
          <p:cNvPr id="6" name="Slide Number Placeholder 5"/>
          <p:cNvSpPr>
            <a:spLocks noGrp="1"/>
          </p:cNvSpPr>
          <p:nvPr>
            <p:ph type="sldNum" sz="quarter" idx="4"/>
          </p:nvPr>
        </p:nvSpPr>
        <p:spPr>
          <a:xfrm>
            <a:off x="8746230" y="5578479"/>
            <a:ext cx="964020"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pPr>
              <a:defRPr/>
            </a:pPr>
            <a:fld id="{002D3051-2742-47C9-BB3F-B9EB9BB872DE}" type="slidenum">
              <a:rPr lang="en-US" smtClean="0"/>
              <a:pPr>
                <a:defRPr/>
              </a:pPr>
              <a:t>‹#›</a:t>
            </a:fld>
            <a:endParaRPr lang="en-US"/>
          </a:p>
        </p:txBody>
      </p:sp>
    </p:spTree>
    <p:extLst>
      <p:ext uri="{BB962C8B-B14F-4D97-AF65-F5344CB8AC3E}">
        <p14:creationId xmlns:p14="http://schemas.microsoft.com/office/powerpoint/2010/main" val="2024574496"/>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Lst>
  <p:hf sldNum="0" hdr="0" dt="0"/>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w3schools.com/jsref/event_oncontextmenu.asp" TargetMode="External"/><Relationship Id="rId7" Type="http://schemas.openxmlformats.org/officeDocument/2006/relationships/hyperlink" Target="http://www.w3schools.com/jsref/event_onmouseleave.asp" TargetMode="External"/><Relationship Id="rId2" Type="http://schemas.openxmlformats.org/officeDocument/2006/relationships/hyperlink" Target="http://www.w3schools.com/jsref/event_onclick.asp" TargetMode="External"/><Relationship Id="rId1" Type="http://schemas.openxmlformats.org/officeDocument/2006/relationships/slideLayout" Target="../slideLayouts/slideLayout2.xml"/><Relationship Id="rId6" Type="http://schemas.openxmlformats.org/officeDocument/2006/relationships/hyperlink" Target="http://www.w3schools.com/jsref/event_onmouseenter.asp" TargetMode="External"/><Relationship Id="rId5" Type="http://schemas.openxmlformats.org/officeDocument/2006/relationships/hyperlink" Target="http://www.w3schools.com/jsref/event_onmousedown.asp" TargetMode="External"/><Relationship Id="rId4" Type="http://schemas.openxmlformats.org/officeDocument/2006/relationships/hyperlink" Target="http://www.w3schools.com/jsref/event_ondblclick.asp"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ww.w3schools.com/jsref/event_onkeypress.asp" TargetMode="External"/><Relationship Id="rId2" Type="http://schemas.openxmlformats.org/officeDocument/2006/relationships/hyperlink" Target="http://www.w3schools.com/jsref/event_onkeydown.asp" TargetMode="External"/><Relationship Id="rId1" Type="http://schemas.openxmlformats.org/officeDocument/2006/relationships/slideLayout" Target="../slideLayouts/slideLayout2.xml"/><Relationship Id="rId4" Type="http://schemas.openxmlformats.org/officeDocument/2006/relationships/hyperlink" Target="http://www.w3schools.com/jsref/event_onkeyup.asp"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openxmlformats.org/officeDocument/2006/relationships/hyperlink" Target="http://www.w3schools.com/jsref/event_oninvalid.asp" TargetMode="External"/><Relationship Id="rId3" Type="http://schemas.openxmlformats.org/officeDocument/2006/relationships/hyperlink" Target="http://www.w3schools.com/jsref/event_onchange.asp" TargetMode="External"/><Relationship Id="rId7" Type="http://schemas.openxmlformats.org/officeDocument/2006/relationships/hyperlink" Target="http://www.w3schools.com/jsref/event_oninput.asp" TargetMode="External"/><Relationship Id="rId2" Type="http://schemas.openxmlformats.org/officeDocument/2006/relationships/hyperlink" Target="http://www.w3schools.com/jsref/event_onblur.asp" TargetMode="External"/><Relationship Id="rId1" Type="http://schemas.openxmlformats.org/officeDocument/2006/relationships/slideLayout" Target="../slideLayouts/slideLayout2.xml"/><Relationship Id="rId6" Type="http://schemas.openxmlformats.org/officeDocument/2006/relationships/hyperlink" Target="http://www.w3schools.com/jsref/event_onfocusout.asp" TargetMode="External"/><Relationship Id="rId5" Type="http://schemas.openxmlformats.org/officeDocument/2006/relationships/hyperlink" Target="http://www.w3schools.com/jsref/event_onfocusin.asp" TargetMode="External"/><Relationship Id="rId4" Type="http://schemas.openxmlformats.org/officeDocument/2006/relationships/hyperlink" Target="http://www.w3schools.com/jsref/event_onfocus.as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hyperlink" Target="http://www.w3schools.com/jsref/event_onsearch.asp" TargetMode="External"/><Relationship Id="rId2" Type="http://schemas.openxmlformats.org/officeDocument/2006/relationships/hyperlink" Target="http://www.w3schools.com/jsref/event_onreset.asp" TargetMode="External"/><Relationship Id="rId1" Type="http://schemas.openxmlformats.org/officeDocument/2006/relationships/slideLayout" Target="../slideLayouts/slideLayout2.xml"/><Relationship Id="rId5" Type="http://schemas.openxmlformats.org/officeDocument/2006/relationships/hyperlink" Target="http://www.w3schools.com/jsref/event_onsubmit.asp" TargetMode="External"/><Relationship Id="rId4" Type="http://schemas.openxmlformats.org/officeDocument/2006/relationships/hyperlink" Target="http://www.w3schools.com/jsref/event_onselect.asp"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ChangeArrowheads="1"/>
          </p:cNvSpPr>
          <p:nvPr/>
        </p:nvSpPr>
        <p:spPr bwMode="auto">
          <a:xfrm>
            <a:off x="3733800" y="2459831"/>
            <a:ext cx="60579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eaLnBrk="0" hangingPunct="0"/>
            <a:r>
              <a:rPr kumimoji="1" lang="en-US" sz="4400" dirty="0">
                <a:solidFill>
                  <a:schemeClr val="bg1">
                    <a:lumMod val="95000"/>
                    <a:lumOff val="5000"/>
                  </a:schemeClr>
                </a:solidFill>
                <a:latin typeface="Georgia" pitchFamily="18" charset="0"/>
                <a:cs typeface="Arial" pitchFamily="34" charset="0"/>
              </a:rPr>
              <a:t>Web Technologies </a:t>
            </a:r>
          </a:p>
        </p:txBody>
      </p:sp>
      <p:sp>
        <p:nvSpPr>
          <p:cNvPr id="12" name="TextBox 11"/>
          <p:cNvSpPr txBox="1"/>
          <p:nvPr/>
        </p:nvSpPr>
        <p:spPr>
          <a:xfrm>
            <a:off x="5676900" y="3161280"/>
            <a:ext cx="4109357" cy="830997"/>
          </a:xfrm>
          <a:prstGeom prst="rect">
            <a:avLst/>
          </a:prstGeom>
          <a:noFill/>
        </p:spPr>
        <p:txBody>
          <a:bodyPr wrap="square">
            <a:spAutoFit/>
          </a:bodyPr>
          <a:lstStyle/>
          <a:p>
            <a:pPr algn="r">
              <a:defRPr/>
            </a:pPr>
            <a:r>
              <a:rPr lang="en-US" dirty="0">
                <a:solidFill>
                  <a:schemeClr val="bg1">
                    <a:lumMod val="95000"/>
                    <a:lumOff val="5000"/>
                  </a:schemeClr>
                </a:solidFill>
                <a:latin typeface="Georgia" pitchFamily="18" charset="0"/>
                <a:cs typeface="Arial" pitchFamily="34" charset="0"/>
              </a:rPr>
              <a:t>Lecture -11-[CLO-2]</a:t>
            </a:r>
          </a:p>
          <a:p>
            <a:pPr algn="r">
              <a:defRPr/>
            </a:pPr>
            <a:r>
              <a:rPr lang="en-US" dirty="0">
                <a:solidFill>
                  <a:schemeClr val="bg1">
                    <a:lumMod val="95000"/>
                    <a:lumOff val="5000"/>
                  </a:schemeClr>
                </a:solidFill>
                <a:latin typeface="Georgia" pitchFamily="18" charset="0"/>
                <a:cs typeface="Arial" pitchFamily="34" charset="0"/>
              </a:rPr>
              <a:t> Javascript-Part8</a:t>
            </a:r>
          </a:p>
        </p:txBody>
      </p:sp>
      <p:sp>
        <p:nvSpPr>
          <p:cNvPr id="2054" name="TextBox 40"/>
          <p:cNvSpPr txBox="1">
            <a:spLocks noChangeArrowheads="1"/>
          </p:cNvSpPr>
          <p:nvPr/>
        </p:nvSpPr>
        <p:spPr bwMode="auto">
          <a:xfrm>
            <a:off x="114300" y="1277144"/>
            <a:ext cx="7239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solidFill>
                  <a:schemeClr val="bg1">
                    <a:lumMod val="95000"/>
                    <a:lumOff val="5000"/>
                  </a:schemeClr>
                </a:solidFill>
                <a:latin typeface="Georgia" pitchFamily="18" charset="0"/>
              </a:rPr>
              <a:t>Department of Computer Science</a:t>
            </a:r>
          </a:p>
        </p:txBody>
      </p:sp>
      <p:cxnSp>
        <p:nvCxnSpPr>
          <p:cNvPr id="43" name="Straight Connector 42"/>
          <p:cNvCxnSpPr/>
          <p:nvPr/>
        </p:nvCxnSpPr>
        <p:spPr>
          <a:xfrm>
            <a:off x="190500" y="127683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angle 5"/>
          <p:cNvSpPr>
            <a:spLocks noChangeArrowheads="1"/>
          </p:cNvSpPr>
          <p:nvPr/>
        </p:nvSpPr>
        <p:spPr bwMode="auto">
          <a:xfrm>
            <a:off x="1409700" y="76200"/>
            <a:ext cx="7162800" cy="928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0" hangingPunct="0"/>
            <a:r>
              <a:rPr kumimoji="1" lang="en-US" sz="4800" dirty="0">
                <a:solidFill>
                  <a:schemeClr val="bg1">
                    <a:lumMod val="95000"/>
                    <a:lumOff val="5000"/>
                  </a:schemeClr>
                </a:solidFill>
                <a:latin typeface="Georgia" pitchFamily="18" charset="0"/>
                <a:cs typeface="Arial" pitchFamily="34" charset="0"/>
              </a:rPr>
              <a:t>CUI Abbottabad</a:t>
            </a:r>
          </a:p>
        </p:txBody>
      </p:sp>
      <p:sp>
        <p:nvSpPr>
          <p:cNvPr id="2" name="Footer Placeholder 1"/>
          <p:cNvSpPr>
            <a:spLocks noGrp="1"/>
          </p:cNvSpPr>
          <p:nvPr>
            <p:ph type="ftr" sz="quarter" idx="11"/>
          </p:nvPr>
        </p:nvSpPr>
        <p:spPr/>
        <p:txBody>
          <a:bodyPr/>
          <a:lstStyle/>
          <a:p>
            <a:pPr>
              <a:defRPr/>
            </a:pPr>
            <a:r>
              <a:rPr lang="en-US" sz="1400" b="1" dirty="0">
                <a:solidFill>
                  <a:schemeClr val="bg1">
                    <a:lumMod val="95000"/>
                    <a:lumOff val="5000"/>
                  </a:schemeClr>
                </a:solidFill>
              </a:rPr>
              <a:t>COMSATS University Islamabad, Abbottabad Campus</a:t>
            </a:r>
          </a:p>
        </p:txBody>
      </p:sp>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190500" y="76200"/>
            <a:ext cx="1230086" cy="1079500"/>
          </a:xfrm>
          <a:prstGeom prst="rect">
            <a:avLst/>
          </a:prstGeom>
          <a:effectLst>
            <a:outerShdw blurRad="50800" dist="50800" dir="5400000" sx="1000" sy="1000" algn="ctr" rotWithShape="0">
              <a:srgbClr val="000000"/>
            </a:outerShdw>
            <a:softEdge rad="1778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773" y="275574"/>
            <a:ext cx="7374225" cy="685799"/>
          </a:xfrm>
        </p:spPr>
        <p:txBody>
          <a:bodyPr>
            <a:normAutofit/>
          </a:bodyPr>
          <a:lstStyle/>
          <a:p>
            <a:r>
              <a:rPr lang="en-US" sz="2900" b="1" dirty="0">
                <a:solidFill>
                  <a:srgbClr val="C00000"/>
                </a:solidFill>
                <a:latin typeface="Georgia" panose="02040502050405020303" pitchFamily="18" charset="0"/>
              </a:rPr>
              <a:t>Common HTML Events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5829259"/>
              </p:ext>
            </p:extLst>
          </p:nvPr>
        </p:nvGraphicFramePr>
        <p:xfrm>
          <a:off x="936624" y="1848362"/>
          <a:ext cx="8407401" cy="3380740"/>
        </p:xfrm>
        <a:graphic>
          <a:graphicData uri="http://schemas.openxmlformats.org/drawingml/2006/table">
            <a:tbl>
              <a:tblPr firstRow="1" bandRow="1">
                <a:tableStyleId>{5C22544A-7EE6-4342-B048-85BDC9FD1C3A}</a:tableStyleId>
              </a:tblPr>
              <a:tblGrid>
                <a:gridCol w="2802467">
                  <a:extLst>
                    <a:ext uri="{9D8B030D-6E8A-4147-A177-3AD203B41FA5}">
                      <a16:colId xmlns:a16="http://schemas.microsoft.com/office/drawing/2014/main" val="20000"/>
                    </a:ext>
                  </a:extLst>
                </a:gridCol>
                <a:gridCol w="2802467">
                  <a:extLst>
                    <a:ext uri="{9D8B030D-6E8A-4147-A177-3AD203B41FA5}">
                      <a16:colId xmlns:a16="http://schemas.microsoft.com/office/drawing/2014/main" val="20001"/>
                    </a:ext>
                  </a:extLst>
                </a:gridCol>
                <a:gridCol w="2802467">
                  <a:extLst>
                    <a:ext uri="{9D8B030D-6E8A-4147-A177-3AD203B41FA5}">
                      <a16:colId xmlns:a16="http://schemas.microsoft.com/office/drawing/2014/main" val="20002"/>
                    </a:ext>
                  </a:extLst>
                </a:gridCol>
              </a:tblGrid>
              <a:tr h="370840">
                <a:tc>
                  <a:txBody>
                    <a:bodyPr/>
                    <a:lstStyle/>
                    <a:p>
                      <a:pPr marL="0" marR="0">
                        <a:lnSpc>
                          <a:spcPts val="1690"/>
                        </a:lnSpc>
                        <a:spcBef>
                          <a:spcPts val="1200"/>
                        </a:spcBef>
                        <a:spcAft>
                          <a:spcPts val="1200"/>
                        </a:spcAft>
                      </a:pPr>
                      <a:r>
                        <a:rPr lang="en-US" sz="1150" b="1" dirty="0">
                          <a:solidFill>
                            <a:srgbClr val="000000"/>
                          </a:solidFill>
                          <a:latin typeface="Verdana"/>
                          <a:ea typeface="Calibri"/>
                          <a:cs typeface="Arial"/>
                        </a:rPr>
                        <a:t>Event</a:t>
                      </a:r>
                      <a:endParaRPr lang="en-US" sz="1100" dirty="0">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b="1" dirty="0">
                          <a:solidFill>
                            <a:srgbClr val="000000"/>
                          </a:solidFill>
                          <a:latin typeface="Verdana"/>
                          <a:ea typeface="Calibri"/>
                          <a:cs typeface="Arial"/>
                        </a:rPr>
                        <a:t>Description</a:t>
                      </a:r>
                      <a:endParaRPr lang="en-US" sz="1100" dirty="0">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b="1" dirty="0">
                          <a:solidFill>
                            <a:srgbClr val="000000"/>
                          </a:solidFill>
                          <a:latin typeface="Verdana"/>
                          <a:ea typeface="Calibri"/>
                          <a:cs typeface="Arial"/>
                        </a:rPr>
                        <a:t>Event</a:t>
                      </a:r>
                      <a:endParaRPr lang="en-US" sz="1100" dirty="0">
                        <a:latin typeface="Calibri"/>
                        <a:ea typeface="Calibri"/>
                        <a:cs typeface="Arial"/>
                      </a:endParaRPr>
                    </a:p>
                  </a:txBody>
                  <a:tcPr marL="77846" marR="77846" marT="76200" marB="76200"/>
                </a:tc>
                <a:extLst>
                  <a:ext uri="{0D108BD9-81ED-4DB2-BD59-A6C34878D82A}">
                    <a16:rowId xmlns:a16="http://schemas.microsoft.com/office/drawing/2014/main" val="10000"/>
                  </a:ext>
                </a:extLst>
              </a:tr>
              <a:tr h="370840">
                <a:tc>
                  <a:txBody>
                    <a:bodyPr/>
                    <a:lstStyle/>
                    <a:p>
                      <a:pPr marL="0" marR="0">
                        <a:lnSpc>
                          <a:spcPts val="1690"/>
                        </a:lnSpc>
                        <a:spcBef>
                          <a:spcPts val="1200"/>
                        </a:spcBef>
                        <a:spcAft>
                          <a:spcPts val="1200"/>
                        </a:spcAft>
                      </a:pPr>
                      <a:r>
                        <a:rPr lang="en-US" sz="1150" dirty="0">
                          <a:solidFill>
                            <a:srgbClr val="000000"/>
                          </a:solidFill>
                          <a:latin typeface="Verdana"/>
                          <a:ea typeface="Calibri"/>
                          <a:cs typeface="Arial"/>
                        </a:rPr>
                        <a:t>onchange</a:t>
                      </a:r>
                      <a:endParaRPr lang="en-US" sz="1100" dirty="0">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dirty="0">
                          <a:solidFill>
                            <a:srgbClr val="000000"/>
                          </a:solidFill>
                          <a:latin typeface="Verdana"/>
                          <a:ea typeface="Calibri"/>
                          <a:cs typeface="Arial"/>
                        </a:rPr>
                        <a:t>An HTML element has been changed</a:t>
                      </a:r>
                      <a:endParaRPr lang="en-US" sz="1100" dirty="0">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dirty="0">
                          <a:solidFill>
                            <a:srgbClr val="000000"/>
                          </a:solidFill>
                          <a:latin typeface="Verdana"/>
                          <a:ea typeface="Calibri"/>
                          <a:cs typeface="Arial"/>
                        </a:rPr>
                        <a:t>onchange</a:t>
                      </a:r>
                      <a:endParaRPr lang="en-US" sz="1100" dirty="0">
                        <a:latin typeface="Calibri"/>
                        <a:ea typeface="Calibri"/>
                        <a:cs typeface="Arial"/>
                      </a:endParaRPr>
                    </a:p>
                  </a:txBody>
                  <a:tcPr marL="77846" marR="77846" marT="76200" marB="76200"/>
                </a:tc>
                <a:extLst>
                  <a:ext uri="{0D108BD9-81ED-4DB2-BD59-A6C34878D82A}">
                    <a16:rowId xmlns:a16="http://schemas.microsoft.com/office/drawing/2014/main" val="10001"/>
                  </a:ext>
                </a:extLst>
              </a:tr>
              <a:tr h="370840">
                <a:tc>
                  <a:txBody>
                    <a:bodyPr/>
                    <a:lstStyle/>
                    <a:p>
                      <a:pPr marL="0" marR="0">
                        <a:lnSpc>
                          <a:spcPts val="1690"/>
                        </a:lnSpc>
                        <a:spcBef>
                          <a:spcPts val="1200"/>
                        </a:spcBef>
                        <a:spcAft>
                          <a:spcPts val="1200"/>
                        </a:spcAft>
                      </a:pPr>
                      <a:r>
                        <a:rPr lang="en-US" sz="1150">
                          <a:solidFill>
                            <a:srgbClr val="000000"/>
                          </a:solidFill>
                          <a:latin typeface="Verdana"/>
                          <a:ea typeface="Calibri"/>
                          <a:cs typeface="Arial"/>
                        </a:rPr>
                        <a:t>onclick</a:t>
                      </a:r>
                      <a:endParaRPr lang="en-US" sz="1100">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a:solidFill>
                            <a:srgbClr val="000000"/>
                          </a:solidFill>
                          <a:latin typeface="Verdana"/>
                          <a:ea typeface="Calibri"/>
                          <a:cs typeface="Arial"/>
                        </a:rPr>
                        <a:t>The user clicks an HTML element</a:t>
                      </a:r>
                      <a:endParaRPr lang="en-US" sz="1100">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dirty="0" err="1">
                          <a:solidFill>
                            <a:srgbClr val="000000"/>
                          </a:solidFill>
                          <a:latin typeface="Verdana"/>
                          <a:ea typeface="Calibri"/>
                          <a:cs typeface="Arial"/>
                        </a:rPr>
                        <a:t>Onclick</a:t>
                      </a:r>
                      <a:endParaRPr lang="en-US" sz="1100" dirty="0">
                        <a:latin typeface="Calibri"/>
                        <a:ea typeface="Calibri"/>
                        <a:cs typeface="Arial"/>
                      </a:endParaRPr>
                    </a:p>
                  </a:txBody>
                  <a:tcPr marL="77846" marR="77846" marT="76200" marB="76200"/>
                </a:tc>
                <a:extLst>
                  <a:ext uri="{0D108BD9-81ED-4DB2-BD59-A6C34878D82A}">
                    <a16:rowId xmlns:a16="http://schemas.microsoft.com/office/drawing/2014/main" val="10002"/>
                  </a:ext>
                </a:extLst>
              </a:tr>
              <a:tr h="370840">
                <a:tc>
                  <a:txBody>
                    <a:bodyPr/>
                    <a:lstStyle/>
                    <a:p>
                      <a:pPr marL="0" marR="0">
                        <a:lnSpc>
                          <a:spcPts val="1690"/>
                        </a:lnSpc>
                        <a:spcBef>
                          <a:spcPts val="1200"/>
                        </a:spcBef>
                        <a:spcAft>
                          <a:spcPts val="1200"/>
                        </a:spcAft>
                      </a:pPr>
                      <a:r>
                        <a:rPr lang="en-US" sz="1150" dirty="0" err="1">
                          <a:solidFill>
                            <a:srgbClr val="000000"/>
                          </a:solidFill>
                          <a:latin typeface="Verdana"/>
                          <a:ea typeface="Calibri"/>
                          <a:cs typeface="Arial"/>
                        </a:rPr>
                        <a:t>onmouseover</a:t>
                      </a:r>
                      <a:endParaRPr lang="en-US" sz="1100" dirty="0">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dirty="0">
                          <a:solidFill>
                            <a:srgbClr val="000000"/>
                          </a:solidFill>
                          <a:latin typeface="Verdana"/>
                          <a:ea typeface="Calibri"/>
                          <a:cs typeface="Arial"/>
                        </a:rPr>
                        <a:t>The user moves the mouse over an HTML element</a:t>
                      </a:r>
                      <a:endParaRPr lang="en-US" sz="1100" dirty="0">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dirty="0">
                          <a:solidFill>
                            <a:srgbClr val="000000"/>
                          </a:solidFill>
                          <a:latin typeface="Verdana"/>
                          <a:ea typeface="Calibri"/>
                          <a:cs typeface="Arial"/>
                        </a:rPr>
                        <a:t>Onmouseover</a:t>
                      </a:r>
                      <a:endParaRPr lang="en-US" sz="1100" dirty="0">
                        <a:latin typeface="Calibri"/>
                        <a:ea typeface="Calibri"/>
                        <a:cs typeface="Arial"/>
                      </a:endParaRPr>
                    </a:p>
                  </a:txBody>
                  <a:tcPr marL="77846" marR="77846" marT="76200" marB="76200"/>
                </a:tc>
                <a:extLst>
                  <a:ext uri="{0D108BD9-81ED-4DB2-BD59-A6C34878D82A}">
                    <a16:rowId xmlns:a16="http://schemas.microsoft.com/office/drawing/2014/main" val="10003"/>
                  </a:ext>
                </a:extLst>
              </a:tr>
              <a:tr h="370840">
                <a:tc>
                  <a:txBody>
                    <a:bodyPr/>
                    <a:lstStyle/>
                    <a:p>
                      <a:pPr marL="0" marR="0">
                        <a:lnSpc>
                          <a:spcPts val="1690"/>
                        </a:lnSpc>
                        <a:spcBef>
                          <a:spcPts val="1200"/>
                        </a:spcBef>
                        <a:spcAft>
                          <a:spcPts val="1200"/>
                        </a:spcAft>
                      </a:pPr>
                      <a:r>
                        <a:rPr lang="en-US" sz="1150">
                          <a:solidFill>
                            <a:srgbClr val="000000"/>
                          </a:solidFill>
                          <a:latin typeface="Verdana"/>
                          <a:ea typeface="Calibri"/>
                          <a:cs typeface="Arial"/>
                        </a:rPr>
                        <a:t>onmouseout</a:t>
                      </a:r>
                      <a:endParaRPr lang="en-US" sz="1100">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a:solidFill>
                            <a:srgbClr val="000000"/>
                          </a:solidFill>
                          <a:latin typeface="Verdana"/>
                          <a:ea typeface="Calibri"/>
                          <a:cs typeface="Arial"/>
                        </a:rPr>
                        <a:t>The user moves the mouse away from an HTML element</a:t>
                      </a:r>
                      <a:endParaRPr lang="en-US" sz="1100">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dirty="0" err="1">
                          <a:solidFill>
                            <a:srgbClr val="000000"/>
                          </a:solidFill>
                          <a:latin typeface="Verdana"/>
                          <a:ea typeface="Calibri"/>
                          <a:cs typeface="Arial"/>
                        </a:rPr>
                        <a:t>Onmouseout</a:t>
                      </a:r>
                      <a:endParaRPr lang="en-US" sz="1100" dirty="0">
                        <a:latin typeface="Calibri"/>
                        <a:ea typeface="Calibri"/>
                        <a:cs typeface="Arial"/>
                      </a:endParaRPr>
                    </a:p>
                  </a:txBody>
                  <a:tcPr marL="77846" marR="77846" marT="76200" marB="76200"/>
                </a:tc>
                <a:extLst>
                  <a:ext uri="{0D108BD9-81ED-4DB2-BD59-A6C34878D82A}">
                    <a16:rowId xmlns:a16="http://schemas.microsoft.com/office/drawing/2014/main" val="10004"/>
                  </a:ext>
                </a:extLst>
              </a:tr>
              <a:tr h="370840">
                <a:tc>
                  <a:txBody>
                    <a:bodyPr/>
                    <a:lstStyle/>
                    <a:p>
                      <a:pPr marL="0" marR="0">
                        <a:lnSpc>
                          <a:spcPts val="1690"/>
                        </a:lnSpc>
                        <a:spcBef>
                          <a:spcPts val="1200"/>
                        </a:spcBef>
                        <a:spcAft>
                          <a:spcPts val="1200"/>
                        </a:spcAft>
                      </a:pPr>
                      <a:r>
                        <a:rPr lang="en-US" sz="1150" dirty="0">
                          <a:solidFill>
                            <a:srgbClr val="000000"/>
                          </a:solidFill>
                          <a:latin typeface="Verdana"/>
                          <a:ea typeface="Calibri"/>
                          <a:cs typeface="Arial"/>
                        </a:rPr>
                        <a:t>onkeydown</a:t>
                      </a:r>
                      <a:endParaRPr lang="en-US" sz="1100" dirty="0">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a:solidFill>
                            <a:srgbClr val="000000"/>
                          </a:solidFill>
                          <a:latin typeface="Verdana"/>
                          <a:ea typeface="Calibri"/>
                          <a:cs typeface="Arial"/>
                        </a:rPr>
                        <a:t>The user pushes a keyboard key</a:t>
                      </a:r>
                      <a:endParaRPr lang="en-US" sz="1100">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dirty="0">
                          <a:solidFill>
                            <a:srgbClr val="000000"/>
                          </a:solidFill>
                          <a:latin typeface="Verdana"/>
                          <a:ea typeface="Calibri"/>
                          <a:cs typeface="Arial"/>
                        </a:rPr>
                        <a:t>Onkeydown</a:t>
                      </a:r>
                      <a:endParaRPr lang="en-US" sz="1100" dirty="0">
                        <a:latin typeface="Calibri"/>
                        <a:ea typeface="Calibri"/>
                        <a:cs typeface="Arial"/>
                      </a:endParaRPr>
                    </a:p>
                  </a:txBody>
                  <a:tcPr marL="77846" marR="77846" marT="76200" marB="76200"/>
                </a:tc>
                <a:extLst>
                  <a:ext uri="{0D108BD9-81ED-4DB2-BD59-A6C34878D82A}">
                    <a16:rowId xmlns:a16="http://schemas.microsoft.com/office/drawing/2014/main" val="10005"/>
                  </a:ext>
                </a:extLst>
              </a:tr>
              <a:tr h="370840">
                <a:tc>
                  <a:txBody>
                    <a:bodyPr/>
                    <a:lstStyle/>
                    <a:p>
                      <a:pPr marL="0" marR="0">
                        <a:lnSpc>
                          <a:spcPts val="1690"/>
                        </a:lnSpc>
                        <a:spcBef>
                          <a:spcPts val="1200"/>
                        </a:spcBef>
                        <a:spcAft>
                          <a:spcPts val="1200"/>
                        </a:spcAft>
                      </a:pPr>
                      <a:r>
                        <a:rPr lang="en-US" sz="1150" dirty="0" err="1">
                          <a:solidFill>
                            <a:srgbClr val="000000"/>
                          </a:solidFill>
                          <a:latin typeface="Verdana"/>
                          <a:ea typeface="Calibri"/>
                          <a:cs typeface="Arial"/>
                        </a:rPr>
                        <a:t>onload</a:t>
                      </a:r>
                      <a:endParaRPr lang="en-US" sz="1100" dirty="0">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a:solidFill>
                            <a:srgbClr val="000000"/>
                          </a:solidFill>
                          <a:latin typeface="Verdana"/>
                          <a:ea typeface="Calibri"/>
                          <a:cs typeface="Arial"/>
                        </a:rPr>
                        <a:t>The browser has finished loading the page</a:t>
                      </a:r>
                      <a:endParaRPr lang="en-US" sz="1100">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dirty="0" err="1">
                          <a:solidFill>
                            <a:srgbClr val="000000"/>
                          </a:solidFill>
                          <a:latin typeface="Verdana"/>
                          <a:ea typeface="Calibri"/>
                          <a:cs typeface="Arial"/>
                        </a:rPr>
                        <a:t>Onload</a:t>
                      </a:r>
                      <a:endParaRPr lang="en-US" sz="1100" dirty="0">
                        <a:latin typeface="Calibri"/>
                        <a:ea typeface="Calibri"/>
                        <a:cs typeface="Arial"/>
                      </a:endParaRPr>
                    </a:p>
                  </a:txBody>
                  <a:tcPr marL="77846" marR="77846" marT="76200" marB="7620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10</a:t>
            </a:fld>
            <a:endParaRPr lang="en-US">
              <a:solidFill>
                <a:prstClr val="black">
                  <a:tint val="75000"/>
                </a:prstClr>
              </a:solidFill>
              <a:latin typeface="Calibri" panose="020F0502020204030204"/>
            </a:endParaRPr>
          </a:p>
        </p:txBody>
      </p:sp>
      <p:sp>
        <p:nvSpPr>
          <p:cNvPr id="6" name="TextBox 5"/>
          <p:cNvSpPr txBox="1"/>
          <p:nvPr/>
        </p:nvSpPr>
        <p:spPr>
          <a:xfrm>
            <a:off x="3619500" y="1479030"/>
            <a:ext cx="1257300"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Table-11.1</a:t>
            </a:r>
          </a:p>
        </p:txBody>
      </p:sp>
      <p:cxnSp>
        <p:nvCxnSpPr>
          <p:cNvPr id="7" name="Straight Connector 6">
            <a:extLst>
              <a:ext uri="{FF2B5EF4-FFF2-40B4-BE49-F238E27FC236}">
                <a16:creationId xmlns:a16="http://schemas.microsoft.com/office/drawing/2014/main" id="{813F94A5-9002-4122-09C1-5C3CA5EFBD78}"/>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8" name="Footer Placeholder 1">
            <a:extLst>
              <a:ext uri="{FF2B5EF4-FFF2-40B4-BE49-F238E27FC236}">
                <a16:creationId xmlns:a16="http://schemas.microsoft.com/office/drawing/2014/main" id="{97D29A31-EA52-C549-1566-E6EE4AEC07BE}"/>
              </a:ext>
            </a:extLst>
          </p:cNvPr>
          <p:cNvSpPr>
            <a:spLocks noGrp="1"/>
          </p:cNvSpPr>
          <p:nvPr>
            <p:ph type="ftr" sz="quarter" idx="11"/>
          </p:nvPr>
        </p:nvSpPr>
        <p:spPr>
          <a:xfrm>
            <a:off x="600075" y="6248400"/>
            <a:ext cx="6538190" cy="365125"/>
          </a:xfrm>
        </p:spPr>
        <p:txBody>
          <a:bodyPr/>
          <a:lstStyle/>
          <a:p>
            <a:pPr>
              <a:defRPr/>
            </a:pPr>
            <a:r>
              <a:rPr lang="en-US" sz="1400" b="1" dirty="0">
                <a:solidFill>
                  <a:schemeClr val="bg1">
                    <a:lumMod val="95000"/>
                    <a:lumOff val="5000"/>
                  </a:schemeClr>
                </a:solidFill>
              </a:rPr>
              <a:t>COMSATS University Islamabad, Abbottabad Campus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28600"/>
            <a:ext cx="7374225" cy="533400"/>
          </a:xfrm>
        </p:spPr>
        <p:txBody>
          <a:bodyPr>
            <a:normAutofit fontScale="90000"/>
          </a:bodyPr>
          <a:lstStyle/>
          <a:p>
            <a:r>
              <a:rPr lang="en-US" b="1" dirty="0">
                <a:solidFill>
                  <a:srgbClr val="C00000"/>
                </a:solidFill>
                <a:latin typeface="Georgia" panose="02040502050405020303" pitchFamily="18" charset="0"/>
              </a:rPr>
              <a:t>What can JavaScript Do?</a:t>
            </a:r>
          </a:p>
        </p:txBody>
      </p:sp>
      <p:sp>
        <p:nvSpPr>
          <p:cNvPr id="3" name="Content Placeholder 2"/>
          <p:cNvSpPr>
            <a:spLocks noGrp="1"/>
          </p:cNvSpPr>
          <p:nvPr>
            <p:ph idx="1"/>
          </p:nvPr>
        </p:nvSpPr>
        <p:spPr>
          <a:xfrm>
            <a:off x="600076" y="1066800"/>
            <a:ext cx="9039224" cy="3581396"/>
          </a:xfrm>
        </p:spPr>
        <p:txBody>
          <a:bodyPr>
            <a:normAutofit/>
          </a:bodyPr>
          <a:lstStyle/>
          <a:p>
            <a:pPr>
              <a:buClr>
                <a:schemeClr val="bg1"/>
              </a:buClr>
            </a:pPr>
            <a:r>
              <a:rPr lang="en-US" dirty="0">
                <a:solidFill>
                  <a:schemeClr val="bg1"/>
                </a:solidFill>
                <a:latin typeface="Trebuchet MS" panose="020B0603020202020204" pitchFamily="34" charset="0"/>
              </a:rPr>
              <a:t>Event handlers can be used to handle, and verify, user input, user actions, and browser actions:</a:t>
            </a:r>
          </a:p>
          <a:p>
            <a:pPr lvl="0">
              <a:buClr>
                <a:schemeClr val="bg1"/>
              </a:buClr>
            </a:pPr>
            <a:r>
              <a:rPr lang="en-US" dirty="0">
                <a:solidFill>
                  <a:schemeClr val="bg1"/>
                </a:solidFill>
                <a:latin typeface="Trebuchet MS" panose="020B0603020202020204" pitchFamily="34" charset="0"/>
              </a:rPr>
              <a:t>Things that should be done every time a page loads</a:t>
            </a:r>
          </a:p>
          <a:p>
            <a:pPr lvl="0">
              <a:buClr>
                <a:schemeClr val="bg1"/>
              </a:buClr>
            </a:pPr>
            <a:r>
              <a:rPr lang="en-US" dirty="0">
                <a:solidFill>
                  <a:schemeClr val="bg1"/>
                </a:solidFill>
                <a:latin typeface="Trebuchet MS" panose="020B0603020202020204" pitchFamily="34" charset="0"/>
              </a:rPr>
              <a:t>Things that should be done when the page is closed</a:t>
            </a:r>
          </a:p>
          <a:p>
            <a:pPr lvl="0">
              <a:buClr>
                <a:schemeClr val="bg1"/>
              </a:buClr>
            </a:pPr>
            <a:r>
              <a:rPr lang="en-US" dirty="0">
                <a:solidFill>
                  <a:schemeClr val="bg1"/>
                </a:solidFill>
                <a:latin typeface="Trebuchet MS" panose="020B0603020202020204" pitchFamily="34" charset="0"/>
              </a:rPr>
              <a:t>Action that should be performed when a user clicks a button</a:t>
            </a:r>
          </a:p>
          <a:p>
            <a:pPr lvl="0">
              <a:buClr>
                <a:schemeClr val="bg1"/>
              </a:buClr>
            </a:pPr>
            <a:r>
              <a:rPr lang="en-US" dirty="0">
                <a:solidFill>
                  <a:schemeClr val="bg1"/>
                </a:solidFill>
                <a:latin typeface="Trebuchet MS" panose="020B0603020202020204" pitchFamily="34" charset="0"/>
              </a:rPr>
              <a:t>Content that should be verified when a user inputs data</a:t>
            </a:r>
          </a:p>
          <a:p>
            <a:pPr lvl="0">
              <a:buClr>
                <a:schemeClr val="bg1"/>
              </a:buClr>
            </a:pPr>
            <a:r>
              <a:rPr lang="en-US" dirty="0">
                <a:solidFill>
                  <a:schemeClr val="bg1"/>
                </a:solidFill>
                <a:latin typeface="Trebuchet MS" panose="020B0603020202020204" pitchFamily="34" charset="0"/>
              </a:rPr>
              <a:t>And much more ...</a:t>
            </a:r>
          </a:p>
          <a:p>
            <a:endParaRPr lang="en-US" dirty="0"/>
          </a:p>
        </p:txBody>
      </p:sp>
      <p:sp>
        <p:nvSpPr>
          <p:cNvPr id="5" name="Slide Number Placeholder 4"/>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11</a:t>
            </a:fld>
            <a:endParaRPr lang="en-US">
              <a:solidFill>
                <a:prstClr val="black">
                  <a:tint val="75000"/>
                </a:prstClr>
              </a:solidFill>
              <a:latin typeface="Calibri" panose="020F0502020204030204"/>
            </a:endParaRPr>
          </a:p>
        </p:txBody>
      </p:sp>
      <p:cxnSp>
        <p:nvCxnSpPr>
          <p:cNvPr id="6" name="Straight Connector 5">
            <a:extLst>
              <a:ext uri="{FF2B5EF4-FFF2-40B4-BE49-F238E27FC236}">
                <a16:creationId xmlns:a16="http://schemas.microsoft.com/office/drawing/2014/main" id="{77D68006-7EC9-05F8-BD2F-B1EF258DB845}"/>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1">
            <a:extLst>
              <a:ext uri="{FF2B5EF4-FFF2-40B4-BE49-F238E27FC236}">
                <a16:creationId xmlns:a16="http://schemas.microsoft.com/office/drawing/2014/main" id="{08BB2C34-1F8C-57C4-D764-50D44F7FD678}"/>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0" y="1066800"/>
            <a:ext cx="9067800" cy="3733784"/>
          </a:xfrm>
        </p:spPr>
        <p:txBody>
          <a:bodyPr>
            <a:normAutofit/>
          </a:bodyPr>
          <a:lstStyle/>
          <a:p>
            <a:pPr>
              <a:buClr>
                <a:schemeClr val="bg1"/>
              </a:buClr>
            </a:pPr>
            <a:r>
              <a:rPr lang="en-US" dirty="0">
                <a:solidFill>
                  <a:schemeClr val="bg1"/>
                </a:solidFill>
                <a:latin typeface="Georgia" panose="02040502050405020303" pitchFamily="18" charset="0"/>
              </a:rPr>
              <a:t>Many different methods can be used to let JavaScript work with events:</a:t>
            </a:r>
          </a:p>
          <a:p>
            <a:pPr lvl="0">
              <a:buClr>
                <a:schemeClr val="bg1"/>
              </a:buClr>
            </a:pPr>
            <a:r>
              <a:rPr lang="en-US" dirty="0">
                <a:solidFill>
                  <a:schemeClr val="bg1"/>
                </a:solidFill>
                <a:latin typeface="Georgia" panose="02040502050405020303" pitchFamily="18" charset="0"/>
              </a:rPr>
              <a:t>HTML event attributes can execute JavaScript code directly</a:t>
            </a:r>
          </a:p>
          <a:p>
            <a:pPr lvl="0">
              <a:buClr>
                <a:schemeClr val="bg1"/>
              </a:buClr>
            </a:pPr>
            <a:r>
              <a:rPr lang="en-US" dirty="0">
                <a:solidFill>
                  <a:schemeClr val="bg1"/>
                </a:solidFill>
                <a:latin typeface="Georgia" panose="02040502050405020303" pitchFamily="18" charset="0"/>
              </a:rPr>
              <a:t>HTML event attributes can call JavaScript functions</a:t>
            </a:r>
          </a:p>
          <a:p>
            <a:pPr lvl="0">
              <a:buClr>
                <a:schemeClr val="bg1"/>
              </a:buClr>
            </a:pPr>
            <a:r>
              <a:rPr lang="en-US" dirty="0">
                <a:solidFill>
                  <a:schemeClr val="bg1"/>
                </a:solidFill>
                <a:latin typeface="Georgia" panose="02040502050405020303" pitchFamily="18" charset="0"/>
              </a:rPr>
              <a:t>You can assign your own event handler functions to HTML elements</a:t>
            </a:r>
          </a:p>
          <a:p>
            <a:pPr lvl="0">
              <a:buClr>
                <a:schemeClr val="bg1"/>
              </a:buClr>
            </a:pPr>
            <a:r>
              <a:rPr lang="en-US" dirty="0">
                <a:solidFill>
                  <a:schemeClr val="bg1"/>
                </a:solidFill>
                <a:latin typeface="Georgia" panose="02040502050405020303" pitchFamily="18" charset="0"/>
              </a:rPr>
              <a:t>You can prevent events from being sent or being handled</a:t>
            </a:r>
          </a:p>
          <a:p>
            <a:pPr lvl="0">
              <a:buClr>
                <a:schemeClr val="bg1"/>
              </a:buClr>
            </a:pPr>
            <a:r>
              <a:rPr lang="en-US" dirty="0">
                <a:solidFill>
                  <a:schemeClr val="bg1"/>
                </a:solidFill>
                <a:latin typeface="Georgia" panose="02040502050405020303" pitchFamily="18" charset="0"/>
              </a:rPr>
              <a:t>And much more ...</a:t>
            </a:r>
          </a:p>
          <a:p>
            <a:endParaRPr lang="en-US" dirty="0"/>
          </a:p>
        </p:txBody>
      </p:sp>
      <p:sp>
        <p:nvSpPr>
          <p:cNvPr id="5" name="Slide Number Placeholder 4"/>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12</a:t>
            </a:fld>
            <a:endParaRPr lang="en-US">
              <a:solidFill>
                <a:prstClr val="black">
                  <a:tint val="75000"/>
                </a:prstClr>
              </a:solidFill>
              <a:latin typeface="Calibri" panose="020F0502020204030204"/>
            </a:endParaRPr>
          </a:p>
        </p:txBody>
      </p:sp>
      <p:cxnSp>
        <p:nvCxnSpPr>
          <p:cNvPr id="6" name="Straight Connector 5">
            <a:extLst>
              <a:ext uri="{FF2B5EF4-FFF2-40B4-BE49-F238E27FC236}">
                <a16:creationId xmlns:a16="http://schemas.microsoft.com/office/drawing/2014/main" id="{625679D8-70B9-9E1E-C5CC-82E10553F23D}"/>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1">
            <a:extLst>
              <a:ext uri="{FF2B5EF4-FFF2-40B4-BE49-F238E27FC236}">
                <a16:creationId xmlns:a16="http://schemas.microsoft.com/office/drawing/2014/main" id="{F701CCD0-8AC4-3D28-7B97-2FD4AE0BEBD2}"/>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8" name="Title 1">
            <a:extLst>
              <a:ext uri="{FF2B5EF4-FFF2-40B4-BE49-F238E27FC236}">
                <a16:creationId xmlns:a16="http://schemas.microsoft.com/office/drawing/2014/main" id="{03DE3D59-136C-0A0B-6084-1B02E663316F}"/>
              </a:ext>
            </a:extLst>
          </p:cNvPr>
          <p:cNvSpPr txBox="1">
            <a:spLocks/>
          </p:cNvSpPr>
          <p:nvPr/>
        </p:nvSpPr>
        <p:spPr>
          <a:xfrm>
            <a:off x="495300" y="228600"/>
            <a:ext cx="7374225" cy="533400"/>
          </a:xfrm>
          <a:prstGeom prst="rect">
            <a:avLst/>
          </a:prstGeom>
          <a:effectLst/>
        </p:spPr>
        <p:txBody>
          <a:bodyPr vert="horz" lIns="91440" tIns="45720" rIns="91440" bIns="45720" rtlCol="0" anchor="ctr">
            <a:normAutofit fontScale="82500" lnSpcReduction="1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a:solidFill>
                  <a:srgbClr val="C00000"/>
                </a:solidFill>
                <a:latin typeface="Georgia" panose="02040502050405020303" pitchFamily="18" charset="0"/>
              </a:rPr>
              <a:t>JavaScript and event handling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410872"/>
            <a:ext cx="7374225" cy="533394"/>
          </a:xfrm>
        </p:spPr>
        <p:txBody>
          <a:bodyPr>
            <a:normAutofit fontScale="90000"/>
          </a:bodyPr>
          <a:lstStyle/>
          <a:p>
            <a:r>
              <a:rPr lang="en-US" b="1" dirty="0">
                <a:solidFill>
                  <a:srgbClr val="C00000"/>
                </a:solidFill>
                <a:latin typeface="Georgia" panose="02040502050405020303" pitchFamily="18" charset="0"/>
              </a:rPr>
              <a:t>Mouse Events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36093298"/>
              </p:ext>
            </p:extLst>
          </p:nvPr>
        </p:nvGraphicFramePr>
        <p:xfrm>
          <a:off x="936624" y="1499212"/>
          <a:ext cx="8407401" cy="3773170"/>
        </p:xfrm>
        <a:graphic>
          <a:graphicData uri="http://schemas.openxmlformats.org/drawingml/2006/table">
            <a:tbl>
              <a:tblPr firstRow="1" bandRow="1">
                <a:tableStyleId>{5C22544A-7EE6-4342-B048-85BDC9FD1C3A}</a:tableStyleId>
              </a:tblPr>
              <a:tblGrid>
                <a:gridCol w="1712619">
                  <a:extLst>
                    <a:ext uri="{9D8B030D-6E8A-4147-A177-3AD203B41FA5}">
                      <a16:colId xmlns:a16="http://schemas.microsoft.com/office/drawing/2014/main" val="20000"/>
                    </a:ext>
                  </a:extLst>
                </a:gridCol>
                <a:gridCol w="4015500">
                  <a:extLst>
                    <a:ext uri="{9D8B030D-6E8A-4147-A177-3AD203B41FA5}">
                      <a16:colId xmlns:a16="http://schemas.microsoft.com/office/drawing/2014/main" val="20001"/>
                    </a:ext>
                  </a:extLst>
                </a:gridCol>
                <a:gridCol w="2679282">
                  <a:extLst>
                    <a:ext uri="{9D8B030D-6E8A-4147-A177-3AD203B41FA5}">
                      <a16:colId xmlns:a16="http://schemas.microsoft.com/office/drawing/2014/main" val="20002"/>
                    </a:ext>
                  </a:extLst>
                </a:gridCol>
              </a:tblGrid>
              <a:tr h="370840">
                <a:tc>
                  <a:txBody>
                    <a:bodyPr/>
                    <a:lstStyle/>
                    <a:p>
                      <a:pPr marL="0" marR="0">
                        <a:lnSpc>
                          <a:spcPts val="1690"/>
                        </a:lnSpc>
                        <a:spcBef>
                          <a:spcPts val="1200"/>
                        </a:spcBef>
                        <a:spcAft>
                          <a:spcPts val="1200"/>
                        </a:spcAft>
                      </a:pPr>
                      <a:r>
                        <a:rPr lang="en-US" sz="1200" b="1" dirty="0">
                          <a:solidFill>
                            <a:schemeClr val="tx1"/>
                          </a:solidFill>
                          <a:latin typeface="Verdana"/>
                          <a:ea typeface="Times New Roman"/>
                          <a:cs typeface="Times New Roman"/>
                        </a:rPr>
                        <a:t>Event</a:t>
                      </a:r>
                      <a:endParaRPr lang="en-US" sz="1200" dirty="0">
                        <a:solidFill>
                          <a:schemeClr val="tx1"/>
                        </a:solidFill>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200" b="1" dirty="0">
                          <a:solidFill>
                            <a:schemeClr val="tx1"/>
                          </a:solidFill>
                          <a:latin typeface="Verdana"/>
                          <a:ea typeface="Times New Roman"/>
                          <a:cs typeface="Times New Roman"/>
                        </a:rPr>
                        <a:t>Description</a:t>
                      </a:r>
                      <a:endParaRPr lang="en-US" sz="1200" dirty="0">
                        <a:solidFill>
                          <a:schemeClr val="tx1"/>
                        </a:solidFill>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200" b="1" dirty="0">
                          <a:solidFill>
                            <a:schemeClr val="tx1"/>
                          </a:solidFill>
                          <a:latin typeface="Verdana"/>
                          <a:ea typeface="Times New Roman"/>
                          <a:cs typeface="Times New Roman"/>
                        </a:rPr>
                        <a:t>DOM</a:t>
                      </a:r>
                      <a:endParaRPr lang="en-US" sz="1200" dirty="0">
                        <a:solidFill>
                          <a:schemeClr val="tx1"/>
                        </a:solidFill>
                        <a:latin typeface="Calibri"/>
                        <a:ea typeface="Calibri"/>
                        <a:cs typeface="Arial"/>
                      </a:endParaRPr>
                    </a:p>
                  </a:txBody>
                  <a:tcPr marL="77846" marR="77846" marT="76200" marB="76200"/>
                </a:tc>
                <a:extLst>
                  <a:ext uri="{0D108BD9-81ED-4DB2-BD59-A6C34878D82A}">
                    <a16:rowId xmlns:a16="http://schemas.microsoft.com/office/drawing/2014/main" val="10000"/>
                  </a:ext>
                </a:extLst>
              </a:tr>
              <a:tr h="370840">
                <a:tc>
                  <a:txBody>
                    <a:bodyPr/>
                    <a:lstStyle/>
                    <a:p>
                      <a:pPr marL="0" marR="0">
                        <a:lnSpc>
                          <a:spcPts val="1690"/>
                        </a:lnSpc>
                        <a:spcBef>
                          <a:spcPts val="1200"/>
                        </a:spcBef>
                        <a:spcAft>
                          <a:spcPts val="1200"/>
                        </a:spcAft>
                      </a:pPr>
                      <a:r>
                        <a:rPr lang="en-US" sz="1150" u="sng">
                          <a:solidFill>
                            <a:srgbClr val="0000FF"/>
                          </a:solidFill>
                          <a:latin typeface="Verdana"/>
                          <a:ea typeface="Times New Roman"/>
                          <a:cs typeface="Times New Roman"/>
                          <a:hlinkClick r:id="rId2"/>
                        </a:rPr>
                        <a:t>onclick</a:t>
                      </a:r>
                      <a:endParaRPr lang="en-US" sz="1100">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dirty="0">
                          <a:solidFill>
                            <a:srgbClr val="000000"/>
                          </a:solidFill>
                          <a:latin typeface="Verdana"/>
                          <a:ea typeface="Times New Roman"/>
                          <a:cs typeface="Times New Roman"/>
                        </a:rPr>
                        <a:t>The event occurs when the user clicks on an element</a:t>
                      </a:r>
                      <a:endParaRPr lang="en-US" sz="1100" dirty="0">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a:solidFill>
                            <a:srgbClr val="000000"/>
                          </a:solidFill>
                          <a:latin typeface="Verdana"/>
                          <a:ea typeface="Times New Roman"/>
                          <a:cs typeface="Times New Roman"/>
                        </a:rPr>
                        <a:t>2</a:t>
                      </a:r>
                      <a:endParaRPr lang="en-US" sz="1100">
                        <a:latin typeface="Calibri"/>
                        <a:ea typeface="Calibri"/>
                        <a:cs typeface="Arial"/>
                      </a:endParaRPr>
                    </a:p>
                  </a:txBody>
                  <a:tcPr marL="77846" marR="77846" marT="76200" marB="76200"/>
                </a:tc>
                <a:extLst>
                  <a:ext uri="{0D108BD9-81ED-4DB2-BD59-A6C34878D82A}">
                    <a16:rowId xmlns:a16="http://schemas.microsoft.com/office/drawing/2014/main" val="10001"/>
                  </a:ext>
                </a:extLst>
              </a:tr>
              <a:tr h="370840">
                <a:tc>
                  <a:txBody>
                    <a:bodyPr/>
                    <a:lstStyle/>
                    <a:p>
                      <a:pPr marL="0" marR="0">
                        <a:lnSpc>
                          <a:spcPts val="1690"/>
                        </a:lnSpc>
                        <a:spcBef>
                          <a:spcPts val="1200"/>
                        </a:spcBef>
                        <a:spcAft>
                          <a:spcPts val="1200"/>
                        </a:spcAft>
                      </a:pPr>
                      <a:r>
                        <a:rPr lang="en-US" sz="1150" u="sng" dirty="0">
                          <a:solidFill>
                            <a:srgbClr val="0000FF"/>
                          </a:solidFill>
                          <a:latin typeface="Verdana"/>
                          <a:ea typeface="Times New Roman"/>
                          <a:cs typeface="Times New Roman"/>
                          <a:hlinkClick r:id="rId3"/>
                        </a:rPr>
                        <a:t>oncontextmenu</a:t>
                      </a:r>
                      <a:endParaRPr lang="en-US" sz="1100" dirty="0">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a:solidFill>
                            <a:srgbClr val="000000"/>
                          </a:solidFill>
                          <a:latin typeface="Verdana"/>
                          <a:ea typeface="Times New Roman"/>
                          <a:cs typeface="Times New Roman"/>
                        </a:rPr>
                        <a:t>The event occurs when the user right-clicks on an element to open a context menu</a:t>
                      </a:r>
                      <a:endParaRPr lang="en-US" sz="1100">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dirty="0">
                          <a:solidFill>
                            <a:srgbClr val="000000"/>
                          </a:solidFill>
                          <a:latin typeface="Verdana"/>
                          <a:ea typeface="Times New Roman"/>
                          <a:cs typeface="Times New Roman"/>
                        </a:rPr>
                        <a:t>3</a:t>
                      </a:r>
                      <a:endParaRPr lang="en-US" sz="1100" dirty="0">
                        <a:latin typeface="Calibri"/>
                        <a:ea typeface="Calibri"/>
                        <a:cs typeface="Arial"/>
                      </a:endParaRPr>
                    </a:p>
                  </a:txBody>
                  <a:tcPr marL="77846" marR="77846" marT="76200" marB="76200"/>
                </a:tc>
                <a:extLst>
                  <a:ext uri="{0D108BD9-81ED-4DB2-BD59-A6C34878D82A}">
                    <a16:rowId xmlns:a16="http://schemas.microsoft.com/office/drawing/2014/main" val="10002"/>
                  </a:ext>
                </a:extLst>
              </a:tr>
              <a:tr h="370840">
                <a:tc>
                  <a:txBody>
                    <a:bodyPr/>
                    <a:lstStyle/>
                    <a:p>
                      <a:pPr marL="0" marR="0">
                        <a:lnSpc>
                          <a:spcPts val="1690"/>
                        </a:lnSpc>
                        <a:spcBef>
                          <a:spcPts val="1200"/>
                        </a:spcBef>
                        <a:spcAft>
                          <a:spcPts val="1200"/>
                        </a:spcAft>
                      </a:pPr>
                      <a:r>
                        <a:rPr lang="en-US" sz="1150" u="sng">
                          <a:solidFill>
                            <a:srgbClr val="0000FF"/>
                          </a:solidFill>
                          <a:latin typeface="Verdana"/>
                          <a:ea typeface="Times New Roman"/>
                          <a:cs typeface="Times New Roman"/>
                          <a:hlinkClick r:id="rId4"/>
                        </a:rPr>
                        <a:t>ondblclick</a:t>
                      </a:r>
                      <a:endParaRPr lang="en-US" sz="1100">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a:solidFill>
                            <a:srgbClr val="000000"/>
                          </a:solidFill>
                          <a:latin typeface="Verdana"/>
                          <a:ea typeface="Times New Roman"/>
                          <a:cs typeface="Times New Roman"/>
                        </a:rPr>
                        <a:t>The event occurs when the user double-clicks on an element</a:t>
                      </a:r>
                      <a:endParaRPr lang="en-US" sz="1100">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a:solidFill>
                            <a:srgbClr val="000000"/>
                          </a:solidFill>
                          <a:latin typeface="Verdana"/>
                          <a:ea typeface="Times New Roman"/>
                          <a:cs typeface="Times New Roman"/>
                        </a:rPr>
                        <a:t>2</a:t>
                      </a:r>
                      <a:endParaRPr lang="en-US" sz="1100">
                        <a:latin typeface="Calibri"/>
                        <a:ea typeface="Calibri"/>
                        <a:cs typeface="Arial"/>
                      </a:endParaRPr>
                    </a:p>
                  </a:txBody>
                  <a:tcPr marL="77846" marR="77846" marT="76200" marB="76200"/>
                </a:tc>
                <a:extLst>
                  <a:ext uri="{0D108BD9-81ED-4DB2-BD59-A6C34878D82A}">
                    <a16:rowId xmlns:a16="http://schemas.microsoft.com/office/drawing/2014/main" val="10003"/>
                  </a:ext>
                </a:extLst>
              </a:tr>
              <a:tr h="370840">
                <a:tc>
                  <a:txBody>
                    <a:bodyPr/>
                    <a:lstStyle/>
                    <a:p>
                      <a:pPr marL="0" marR="0">
                        <a:lnSpc>
                          <a:spcPts val="1690"/>
                        </a:lnSpc>
                        <a:spcBef>
                          <a:spcPts val="1200"/>
                        </a:spcBef>
                        <a:spcAft>
                          <a:spcPts val="1200"/>
                        </a:spcAft>
                      </a:pPr>
                      <a:r>
                        <a:rPr lang="en-US" sz="1150" u="sng">
                          <a:solidFill>
                            <a:srgbClr val="0000FF"/>
                          </a:solidFill>
                          <a:latin typeface="Verdana"/>
                          <a:ea typeface="Times New Roman"/>
                          <a:cs typeface="Times New Roman"/>
                          <a:hlinkClick r:id="rId5"/>
                        </a:rPr>
                        <a:t>onmousedown</a:t>
                      </a:r>
                      <a:endParaRPr lang="en-US" sz="1100">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dirty="0">
                          <a:solidFill>
                            <a:srgbClr val="000000"/>
                          </a:solidFill>
                          <a:latin typeface="Verdana"/>
                          <a:ea typeface="Times New Roman"/>
                          <a:cs typeface="Times New Roman"/>
                        </a:rPr>
                        <a:t>The event occurs when the user presses a mouse button over an element</a:t>
                      </a:r>
                      <a:endParaRPr lang="en-US" sz="1100" dirty="0">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a:solidFill>
                            <a:srgbClr val="000000"/>
                          </a:solidFill>
                          <a:latin typeface="Verdana"/>
                          <a:ea typeface="Times New Roman"/>
                          <a:cs typeface="Times New Roman"/>
                        </a:rPr>
                        <a:t>2</a:t>
                      </a:r>
                      <a:endParaRPr lang="en-US" sz="1100">
                        <a:latin typeface="Calibri"/>
                        <a:ea typeface="Calibri"/>
                        <a:cs typeface="Arial"/>
                      </a:endParaRPr>
                    </a:p>
                  </a:txBody>
                  <a:tcPr marL="77846" marR="77846" marT="76200" marB="76200"/>
                </a:tc>
                <a:extLst>
                  <a:ext uri="{0D108BD9-81ED-4DB2-BD59-A6C34878D82A}">
                    <a16:rowId xmlns:a16="http://schemas.microsoft.com/office/drawing/2014/main" val="10004"/>
                  </a:ext>
                </a:extLst>
              </a:tr>
              <a:tr h="370840">
                <a:tc>
                  <a:txBody>
                    <a:bodyPr/>
                    <a:lstStyle/>
                    <a:p>
                      <a:pPr marL="0" marR="0">
                        <a:lnSpc>
                          <a:spcPts val="1690"/>
                        </a:lnSpc>
                        <a:spcBef>
                          <a:spcPts val="1200"/>
                        </a:spcBef>
                        <a:spcAft>
                          <a:spcPts val="1200"/>
                        </a:spcAft>
                      </a:pPr>
                      <a:r>
                        <a:rPr lang="en-US" sz="1150" u="sng" dirty="0">
                          <a:solidFill>
                            <a:srgbClr val="0000FF"/>
                          </a:solidFill>
                          <a:latin typeface="Verdana"/>
                          <a:ea typeface="Times New Roman"/>
                          <a:cs typeface="Times New Roman"/>
                          <a:hlinkClick r:id="rId6"/>
                        </a:rPr>
                        <a:t>onmouseenter</a:t>
                      </a:r>
                      <a:endParaRPr lang="en-US" sz="1100" dirty="0">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a:solidFill>
                            <a:srgbClr val="000000"/>
                          </a:solidFill>
                          <a:latin typeface="Verdana"/>
                          <a:ea typeface="Times New Roman"/>
                          <a:cs typeface="Times New Roman"/>
                        </a:rPr>
                        <a:t>The event occurs when the pointer is moved onto an element</a:t>
                      </a:r>
                      <a:endParaRPr lang="en-US" sz="1100">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a:solidFill>
                            <a:srgbClr val="000000"/>
                          </a:solidFill>
                          <a:latin typeface="Verdana"/>
                          <a:ea typeface="Times New Roman"/>
                          <a:cs typeface="Times New Roman"/>
                        </a:rPr>
                        <a:t>2</a:t>
                      </a:r>
                      <a:endParaRPr lang="en-US" sz="1100">
                        <a:latin typeface="Calibri"/>
                        <a:ea typeface="Calibri"/>
                        <a:cs typeface="Arial"/>
                      </a:endParaRPr>
                    </a:p>
                  </a:txBody>
                  <a:tcPr marL="77846" marR="77846" marT="76200" marB="76200"/>
                </a:tc>
                <a:extLst>
                  <a:ext uri="{0D108BD9-81ED-4DB2-BD59-A6C34878D82A}">
                    <a16:rowId xmlns:a16="http://schemas.microsoft.com/office/drawing/2014/main" val="10005"/>
                  </a:ext>
                </a:extLst>
              </a:tr>
              <a:tr h="370840">
                <a:tc>
                  <a:txBody>
                    <a:bodyPr/>
                    <a:lstStyle/>
                    <a:p>
                      <a:pPr marL="0" marR="0">
                        <a:lnSpc>
                          <a:spcPts val="1690"/>
                        </a:lnSpc>
                        <a:spcBef>
                          <a:spcPts val="1200"/>
                        </a:spcBef>
                        <a:spcAft>
                          <a:spcPts val="1200"/>
                        </a:spcAft>
                      </a:pPr>
                      <a:r>
                        <a:rPr lang="en-US" sz="1150" u="sng" dirty="0">
                          <a:solidFill>
                            <a:srgbClr val="0000FF"/>
                          </a:solidFill>
                          <a:latin typeface="Verdana"/>
                          <a:ea typeface="Times New Roman"/>
                          <a:cs typeface="Times New Roman"/>
                          <a:hlinkClick r:id="rId7"/>
                        </a:rPr>
                        <a:t>onmouseleave</a:t>
                      </a:r>
                      <a:endParaRPr lang="en-US" sz="1100" dirty="0">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a:solidFill>
                            <a:srgbClr val="000000"/>
                          </a:solidFill>
                          <a:latin typeface="Verdana"/>
                          <a:ea typeface="Times New Roman"/>
                          <a:cs typeface="Times New Roman"/>
                        </a:rPr>
                        <a:t>The event occurs when the pointer is moved out of an element</a:t>
                      </a:r>
                      <a:endParaRPr lang="en-US" sz="1100">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dirty="0">
                          <a:solidFill>
                            <a:srgbClr val="000000"/>
                          </a:solidFill>
                          <a:latin typeface="Verdana"/>
                          <a:ea typeface="Times New Roman"/>
                          <a:cs typeface="Times New Roman"/>
                        </a:rPr>
                        <a:t>2</a:t>
                      </a:r>
                      <a:endParaRPr lang="en-US" sz="1100" dirty="0">
                        <a:latin typeface="Calibri"/>
                        <a:ea typeface="Calibri"/>
                        <a:cs typeface="Arial"/>
                      </a:endParaRPr>
                    </a:p>
                  </a:txBody>
                  <a:tcPr marL="77846" marR="77846" marT="76200" marB="7620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13</a:t>
            </a:fld>
            <a:endParaRPr lang="en-US">
              <a:solidFill>
                <a:prstClr val="black">
                  <a:tint val="75000"/>
                </a:prstClr>
              </a:solidFill>
              <a:latin typeface="Calibri" panose="020F0502020204030204"/>
            </a:endParaRPr>
          </a:p>
        </p:txBody>
      </p:sp>
      <p:sp>
        <p:nvSpPr>
          <p:cNvPr id="6" name="TextBox 5"/>
          <p:cNvSpPr txBox="1"/>
          <p:nvPr/>
        </p:nvSpPr>
        <p:spPr>
          <a:xfrm>
            <a:off x="3543300" y="1139211"/>
            <a:ext cx="1257300"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Table-11.2</a:t>
            </a:r>
          </a:p>
        </p:txBody>
      </p:sp>
      <p:cxnSp>
        <p:nvCxnSpPr>
          <p:cNvPr id="7" name="Straight Connector 6">
            <a:extLst>
              <a:ext uri="{FF2B5EF4-FFF2-40B4-BE49-F238E27FC236}">
                <a16:creationId xmlns:a16="http://schemas.microsoft.com/office/drawing/2014/main" id="{82D242C5-23B7-588A-8DD8-EAF54A08291C}"/>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8" name="Footer Placeholder 1">
            <a:extLst>
              <a:ext uri="{FF2B5EF4-FFF2-40B4-BE49-F238E27FC236}">
                <a16:creationId xmlns:a16="http://schemas.microsoft.com/office/drawing/2014/main" id="{76597678-DFC5-2CB0-51C5-6C0284CAA064}"/>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20631669"/>
              </p:ext>
            </p:extLst>
          </p:nvPr>
        </p:nvGraphicFramePr>
        <p:xfrm>
          <a:off x="952500" y="2479040"/>
          <a:ext cx="8407400" cy="1483360"/>
        </p:xfrm>
        <a:graphic>
          <a:graphicData uri="http://schemas.openxmlformats.org/drawingml/2006/table">
            <a:tbl>
              <a:tblPr firstRow="1" bandRow="1">
                <a:tableStyleId>{5C22544A-7EE6-4342-B048-85BDC9FD1C3A}</a:tableStyleId>
              </a:tblPr>
              <a:tblGrid>
                <a:gridCol w="4203700">
                  <a:extLst>
                    <a:ext uri="{9D8B030D-6E8A-4147-A177-3AD203B41FA5}">
                      <a16:colId xmlns:a16="http://schemas.microsoft.com/office/drawing/2014/main" val="20000"/>
                    </a:ext>
                  </a:extLst>
                </a:gridCol>
                <a:gridCol w="4203700">
                  <a:extLst>
                    <a:ext uri="{9D8B030D-6E8A-4147-A177-3AD203B41FA5}">
                      <a16:colId xmlns:a16="http://schemas.microsoft.com/office/drawing/2014/main" val="20001"/>
                    </a:ext>
                  </a:extLst>
                </a:gridCol>
              </a:tblGrid>
              <a:tr h="370840">
                <a:tc>
                  <a:txBody>
                    <a:bodyPr/>
                    <a:lstStyle/>
                    <a:p>
                      <a:pPr marL="0" marR="0">
                        <a:lnSpc>
                          <a:spcPts val="1690"/>
                        </a:lnSpc>
                        <a:spcBef>
                          <a:spcPts val="1200"/>
                        </a:spcBef>
                        <a:spcAft>
                          <a:spcPts val="1200"/>
                        </a:spcAft>
                      </a:pPr>
                      <a:r>
                        <a:rPr lang="en-US" sz="1200" b="1" dirty="0">
                          <a:solidFill>
                            <a:schemeClr val="tx1"/>
                          </a:solidFill>
                          <a:latin typeface="Verdana"/>
                          <a:ea typeface="Times New Roman"/>
                          <a:cs typeface="Times New Roman"/>
                        </a:rPr>
                        <a:t>Event</a:t>
                      </a:r>
                      <a:endParaRPr lang="en-US" sz="1200" dirty="0">
                        <a:solidFill>
                          <a:schemeClr val="tx1"/>
                        </a:solidFill>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200" b="1" dirty="0">
                          <a:solidFill>
                            <a:schemeClr val="tx1"/>
                          </a:solidFill>
                          <a:latin typeface="Verdana"/>
                          <a:ea typeface="Times New Roman"/>
                          <a:cs typeface="Times New Roman"/>
                        </a:rPr>
                        <a:t>Description</a:t>
                      </a:r>
                      <a:endParaRPr lang="en-US" sz="1200" dirty="0">
                        <a:solidFill>
                          <a:schemeClr val="tx1"/>
                        </a:solidFill>
                        <a:latin typeface="Calibri"/>
                        <a:ea typeface="Calibri"/>
                        <a:cs typeface="Arial"/>
                      </a:endParaRPr>
                    </a:p>
                  </a:txBody>
                  <a:tcPr marL="77846" marR="77846" marT="76200" marB="76200"/>
                </a:tc>
                <a:extLst>
                  <a:ext uri="{0D108BD9-81ED-4DB2-BD59-A6C34878D82A}">
                    <a16:rowId xmlns:a16="http://schemas.microsoft.com/office/drawing/2014/main" val="10000"/>
                  </a:ext>
                </a:extLst>
              </a:tr>
              <a:tr h="370840">
                <a:tc>
                  <a:txBody>
                    <a:bodyPr/>
                    <a:lstStyle/>
                    <a:p>
                      <a:pPr marL="0" marR="0">
                        <a:lnSpc>
                          <a:spcPts val="1690"/>
                        </a:lnSpc>
                        <a:spcBef>
                          <a:spcPts val="1200"/>
                        </a:spcBef>
                        <a:spcAft>
                          <a:spcPts val="1200"/>
                        </a:spcAft>
                      </a:pPr>
                      <a:r>
                        <a:rPr lang="en-US" sz="1150" dirty="0">
                          <a:solidFill>
                            <a:srgbClr val="0000FF"/>
                          </a:solidFill>
                          <a:latin typeface="Verdana"/>
                          <a:ea typeface="Times New Roman"/>
                          <a:cs typeface="Times New Roman"/>
                          <a:hlinkClick r:id="rId2"/>
                        </a:rPr>
                        <a:t>onkeydown</a:t>
                      </a:r>
                      <a:endParaRPr lang="en-US" sz="1100" dirty="0">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a:solidFill>
                            <a:srgbClr val="000000"/>
                          </a:solidFill>
                          <a:latin typeface="Verdana"/>
                          <a:ea typeface="Times New Roman"/>
                          <a:cs typeface="Times New Roman"/>
                        </a:rPr>
                        <a:t>The event occurs when the user is pressing a key</a:t>
                      </a:r>
                      <a:endParaRPr lang="en-US" sz="1100">
                        <a:latin typeface="Calibri"/>
                        <a:ea typeface="Calibri"/>
                        <a:cs typeface="Arial"/>
                      </a:endParaRPr>
                    </a:p>
                  </a:txBody>
                  <a:tcPr marL="77846" marR="77846" marT="76200" marB="76200"/>
                </a:tc>
                <a:extLst>
                  <a:ext uri="{0D108BD9-81ED-4DB2-BD59-A6C34878D82A}">
                    <a16:rowId xmlns:a16="http://schemas.microsoft.com/office/drawing/2014/main" val="10001"/>
                  </a:ext>
                </a:extLst>
              </a:tr>
              <a:tr h="370840">
                <a:tc>
                  <a:txBody>
                    <a:bodyPr/>
                    <a:lstStyle/>
                    <a:p>
                      <a:pPr marL="0" marR="0">
                        <a:lnSpc>
                          <a:spcPts val="1690"/>
                        </a:lnSpc>
                        <a:spcBef>
                          <a:spcPts val="1200"/>
                        </a:spcBef>
                        <a:spcAft>
                          <a:spcPts val="1200"/>
                        </a:spcAft>
                      </a:pPr>
                      <a:r>
                        <a:rPr lang="en-US" sz="1150">
                          <a:solidFill>
                            <a:srgbClr val="0000FF"/>
                          </a:solidFill>
                          <a:latin typeface="Verdana"/>
                          <a:ea typeface="Times New Roman"/>
                          <a:cs typeface="Times New Roman"/>
                          <a:hlinkClick r:id="rId3"/>
                        </a:rPr>
                        <a:t>onkeypress</a:t>
                      </a:r>
                      <a:endParaRPr lang="en-US" sz="1100">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a:solidFill>
                            <a:srgbClr val="000000"/>
                          </a:solidFill>
                          <a:latin typeface="Verdana"/>
                          <a:ea typeface="Times New Roman"/>
                          <a:cs typeface="Times New Roman"/>
                        </a:rPr>
                        <a:t>The event occurs when the user presses a key</a:t>
                      </a:r>
                      <a:endParaRPr lang="en-US" sz="1100">
                        <a:latin typeface="Calibri"/>
                        <a:ea typeface="Calibri"/>
                        <a:cs typeface="Arial"/>
                      </a:endParaRPr>
                    </a:p>
                  </a:txBody>
                  <a:tcPr marL="77846" marR="77846" marT="76200" marB="76200"/>
                </a:tc>
                <a:extLst>
                  <a:ext uri="{0D108BD9-81ED-4DB2-BD59-A6C34878D82A}">
                    <a16:rowId xmlns:a16="http://schemas.microsoft.com/office/drawing/2014/main" val="10002"/>
                  </a:ext>
                </a:extLst>
              </a:tr>
              <a:tr h="370840">
                <a:tc>
                  <a:txBody>
                    <a:bodyPr/>
                    <a:lstStyle/>
                    <a:p>
                      <a:pPr marL="0" marR="0">
                        <a:lnSpc>
                          <a:spcPts val="1690"/>
                        </a:lnSpc>
                        <a:spcBef>
                          <a:spcPts val="1200"/>
                        </a:spcBef>
                        <a:spcAft>
                          <a:spcPts val="1200"/>
                        </a:spcAft>
                      </a:pPr>
                      <a:r>
                        <a:rPr lang="en-US" sz="1150">
                          <a:solidFill>
                            <a:srgbClr val="0000FF"/>
                          </a:solidFill>
                          <a:latin typeface="Verdana"/>
                          <a:ea typeface="Times New Roman"/>
                          <a:cs typeface="Times New Roman"/>
                          <a:hlinkClick r:id="rId4"/>
                        </a:rPr>
                        <a:t>onkeyup</a:t>
                      </a:r>
                      <a:endParaRPr lang="en-US" sz="1100">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dirty="0">
                          <a:solidFill>
                            <a:srgbClr val="000000"/>
                          </a:solidFill>
                          <a:latin typeface="Verdana"/>
                          <a:ea typeface="Times New Roman"/>
                          <a:cs typeface="Times New Roman"/>
                        </a:rPr>
                        <a:t>The event occurs when the user releases a key</a:t>
                      </a:r>
                      <a:endParaRPr lang="en-US" sz="1100" dirty="0">
                        <a:latin typeface="Calibri"/>
                        <a:ea typeface="Calibri"/>
                        <a:cs typeface="Arial"/>
                      </a:endParaRPr>
                    </a:p>
                  </a:txBody>
                  <a:tcPr marL="77846" marR="77846" marT="76200" marB="7620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14</a:t>
            </a:fld>
            <a:endParaRPr lang="en-US">
              <a:solidFill>
                <a:prstClr val="black">
                  <a:tint val="75000"/>
                </a:prstClr>
              </a:solidFill>
              <a:latin typeface="Calibri" panose="020F0502020204030204"/>
            </a:endParaRPr>
          </a:p>
        </p:txBody>
      </p:sp>
      <p:sp>
        <p:nvSpPr>
          <p:cNvPr id="6" name="TextBox 5"/>
          <p:cNvSpPr txBox="1"/>
          <p:nvPr/>
        </p:nvSpPr>
        <p:spPr>
          <a:xfrm>
            <a:off x="3619500" y="2069068"/>
            <a:ext cx="1257300"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Table-11.3</a:t>
            </a:r>
          </a:p>
        </p:txBody>
      </p:sp>
      <p:cxnSp>
        <p:nvCxnSpPr>
          <p:cNvPr id="7" name="Straight Connector 6">
            <a:extLst>
              <a:ext uri="{FF2B5EF4-FFF2-40B4-BE49-F238E27FC236}">
                <a16:creationId xmlns:a16="http://schemas.microsoft.com/office/drawing/2014/main" id="{F4C93243-416F-499C-AB34-469B2C754849}"/>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8" name="Footer Placeholder 1">
            <a:extLst>
              <a:ext uri="{FF2B5EF4-FFF2-40B4-BE49-F238E27FC236}">
                <a16:creationId xmlns:a16="http://schemas.microsoft.com/office/drawing/2014/main" id="{1A4FA06B-4D64-28EA-2B9E-9806ADBF74DE}"/>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9" name="Title 1">
            <a:extLst>
              <a:ext uri="{FF2B5EF4-FFF2-40B4-BE49-F238E27FC236}">
                <a16:creationId xmlns:a16="http://schemas.microsoft.com/office/drawing/2014/main" id="{482A8EB2-0090-8E9C-9FB2-75D70D41D25E}"/>
              </a:ext>
            </a:extLst>
          </p:cNvPr>
          <p:cNvSpPr txBox="1">
            <a:spLocks/>
          </p:cNvSpPr>
          <p:nvPr/>
        </p:nvSpPr>
        <p:spPr>
          <a:xfrm>
            <a:off x="342900" y="410872"/>
            <a:ext cx="7374225" cy="533394"/>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a:solidFill>
                  <a:srgbClr val="C00000"/>
                </a:solidFill>
                <a:latin typeface="Georgia" panose="02040502050405020303" pitchFamily="18" charset="0"/>
              </a:rPr>
              <a:t>key Events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7" y="466654"/>
            <a:ext cx="7374225" cy="394109"/>
          </a:xfrm>
        </p:spPr>
        <p:txBody>
          <a:bodyPr>
            <a:normAutofit fontScale="90000"/>
          </a:bodyPr>
          <a:lstStyle/>
          <a:p>
            <a:r>
              <a:rPr lang="en-US" b="1" dirty="0">
                <a:solidFill>
                  <a:srgbClr val="C00000"/>
                </a:solidFill>
                <a:latin typeface="Georgia" panose="02040502050405020303" pitchFamily="18" charset="0"/>
              </a:rPr>
              <a:t>Onkeydown() event</a:t>
            </a:r>
          </a:p>
        </p:txBody>
      </p:sp>
      <p:sp>
        <p:nvSpPr>
          <p:cNvPr id="4" name="Slide Number Placeholder 3"/>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15</a:t>
            </a:fld>
            <a:endParaRPr lang="en-US">
              <a:solidFill>
                <a:prstClr val="black">
                  <a:tint val="75000"/>
                </a:prstClr>
              </a:solidFill>
              <a:latin typeface="Calibri" panose="020F0502020204030204"/>
            </a:endParaRPr>
          </a:p>
        </p:txBody>
      </p:sp>
      <p:sp>
        <p:nvSpPr>
          <p:cNvPr id="6" name="Rounded Rectangular Callout 5"/>
          <p:cNvSpPr/>
          <p:nvPr/>
        </p:nvSpPr>
        <p:spPr>
          <a:xfrm>
            <a:off x="2324100" y="5943600"/>
            <a:ext cx="3048000" cy="5334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dirty="0">
                <a:solidFill>
                  <a:prstClr val="white"/>
                </a:solidFill>
                <a:latin typeface="Calibri" panose="020F0502020204030204"/>
              </a:rPr>
              <a:t>As user presses down any key in text input field</a:t>
            </a:r>
          </a:p>
        </p:txBody>
      </p:sp>
      <p:sp>
        <p:nvSpPr>
          <p:cNvPr id="18" name="TextBox 17"/>
          <p:cNvSpPr txBox="1"/>
          <p:nvPr/>
        </p:nvSpPr>
        <p:spPr>
          <a:xfrm>
            <a:off x="7658100" y="2366126"/>
            <a:ext cx="1828799"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Listing-11-4.html</a:t>
            </a:r>
          </a:p>
        </p:txBody>
      </p:sp>
      <p:sp>
        <p:nvSpPr>
          <p:cNvPr id="19" name="TextBox 18"/>
          <p:cNvSpPr txBox="1"/>
          <p:nvPr/>
        </p:nvSpPr>
        <p:spPr>
          <a:xfrm>
            <a:off x="6710861" y="5688450"/>
            <a:ext cx="1371600"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Output-11.4</a:t>
            </a:r>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1225889"/>
            <a:ext cx="6324601" cy="2593541"/>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Arrow Connector 16">
            <a:extLst>
              <a:ext uri="{FF2B5EF4-FFF2-40B4-BE49-F238E27FC236}">
                <a16:creationId xmlns:a16="http://schemas.microsoft.com/office/drawing/2014/main" id="{1EFCECE0-3FB4-F0BC-DFC2-6183C22F8D00}"/>
              </a:ext>
            </a:extLst>
          </p:cNvPr>
          <p:cNvCxnSpPr/>
          <p:nvPr/>
        </p:nvCxnSpPr>
        <p:spPr>
          <a:xfrm flipH="1" flipV="1">
            <a:off x="2041538" y="5715001"/>
            <a:ext cx="3048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7796CF7B-035B-15C5-71BA-0820B22DCE8E}"/>
              </a:ext>
            </a:extLst>
          </p:cNvPr>
          <p:cNvPicPr>
            <a:picLocks noChangeAspect="1"/>
          </p:cNvPicPr>
          <p:nvPr/>
        </p:nvPicPr>
        <p:blipFill>
          <a:blip r:embed="rId3"/>
          <a:stretch>
            <a:fillRect/>
          </a:stretch>
        </p:blipFill>
        <p:spPr>
          <a:xfrm>
            <a:off x="5342167" y="4327391"/>
            <a:ext cx="4284146" cy="1264551"/>
          </a:xfrm>
          <a:prstGeom prst="rect">
            <a:avLst/>
          </a:prstGeom>
          <a:ln w="12700">
            <a:solidFill>
              <a:schemeClr val="bg1"/>
            </a:solidFill>
          </a:ln>
        </p:spPr>
      </p:pic>
      <p:cxnSp>
        <p:nvCxnSpPr>
          <p:cNvPr id="21" name="Straight Arrow Connector 20">
            <a:extLst>
              <a:ext uri="{FF2B5EF4-FFF2-40B4-BE49-F238E27FC236}">
                <a16:creationId xmlns:a16="http://schemas.microsoft.com/office/drawing/2014/main" id="{191819F3-D6A2-953C-94F6-69A8E3DC79C5}"/>
              </a:ext>
            </a:extLst>
          </p:cNvPr>
          <p:cNvCxnSpPr>
            <a:cxnSpLocks/>
          </p:cNvCxnSpPr>
          <p:nvPr/>
        </p:nvCxnSpPr>
        <p:spPr>
          <a:xfrm flipV="1">
            <a:off x="2040760" y="5347112"/>
            <a:ext cx="3055751" cy="2916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EE5953B7-E951-EF64-E38D-4BBE41C3FF3B}"/>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1">
            <a:extLst>
              <a:ext uri="{FF2B5EF4-FFF2-40B4-BE49-F238E27FC236}">
                <a16:creationId xmlns:a16="http://schemas.microsoft.com/office/drawing/2014/main" id="{A4281C88-36E1-4262-3323-6EC8EBE33044}"/>
              </a:ext>
            </a:extLst>
          </p:cNvPr>
          <p:cNvSpPr txBox="1">
            <a:spLocks/>
          </p:cNvSpPr>
          <p:nvPr/>
        </p:nvSpPr>
        <p:spPr>
          <a:xfrm>
            <a:off x="299539" y="6459262"/>
            <a:ext cx="6538190" cy="365125"/>
          </a:xfrm>
          <a:prstGeom prst="rect">
            <a:avLst/>
          </a:prstGeom>
        </p:spPr>
        <p:txBody>
          <a:bodyPr vert="horz" lIns="91440" tIns="45720" rIns="91440" bIns="45720" rtlCol="0" anchor="t"/>
          <a:lstStyle>
            <a:defPPr>
              <a:defRPr lang="en-US"/>
            </a:defPPr>
            <a:lvl1pPr algn="l" rtl="0" fontAlgn="base">
              <a:spcBef>
                <a:spcPct val="0"/>
              </a:spcBef>
              <a:spcAft>
                <a:spcPct val="0"/>
              </a:spcAft>
              <a:defRPr sz="1000" b="0" i="0" kern="1200">
                <a:solidFill>
                  <a:schemeClr val="bg2">
                    <a:lumMod val="50000"/>
                  </a:schemeClr>
                </a:solidFill>
                <a:effectLst/>
                <a:latin typeface="+mn-lt"/>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1400" b="1" dirty="0">
                <a:solidFill>
                  <a:schemeClr val="bg1">
                    <a:lumMod val="95000"/>
                    <a:lumOff val="5000"/>
                  </a:schemeClr>
                </a:solidFill>
              </a:rPr>
              <a:t>COMSATS University Islamabad, Abbottabad Campus</a:t>
            </a:r>
          </a:p>
        </p:txBody>
      </p:sp>
      <p:cxnSp>
        <p:nvCxnSpPr>
          <p:cNvPr id="12" name="Straight Arrow Connector 11">
            <a:extLst>
              <a:ext uri="{FF2B5EF4-FFF2-40B4-BE49-F238E27FC236}">
                <a16:creationId xmlns:a16="http://schemas.microsoft.com/office/drawing/2014/main" id="{8AE4FBFC-625B-77DA-1BB1-798CE1CA4DDB}"/>
              </a:ext>
            </a:extLst>
          </p:cNvPr>
          <p:cNvCxnSpPr/>
          <p:nvPr/>
        </p:nvCxnSpPr>
        <p:spPr>
          <a:xfrm flipH="1" flipV="1">
            <a:off x="2041537" y="5715002"/>
            <a:ext cx="304800" cy="304800"/>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7C761205-515F-89B9-8274-9E82B9AC82D4}"/>
              </a:ext>
            </a:extLst>
          </p:cNvPr>
          <p:cNvPicPr>
            <a:picLocks noChangeAspect="1"/>
          </p:cNvPicPr>
          <p:nvPr/>
        </p:nvPicPr>
        <p:blipFill>
          <a:blip r:embed="rId4"/>
          <a:stretch>
            <a:fillRect/>
          </a:stretch>
        </p:blipFill>
        <p:spPr>
          <a:xfrm>
            <a:off x="206375" y="3895631"/>
            <a:ext cx="4933950" cy="1904773"/>
          </a:xfrm>
          <a:prstGeom prst="rect">
            <a:avLst/>
          </a:prstGeom>
          <a:ln w="15875">
            <a:solidFill>
              <a:schemeClr val="bg1"/>
            </a:solidFill>
          </a:ln>
        </p:spPr>
      </p:pic>
      <p:cxnSp>
        <p:nvCxnSpPr>
          <p:cNvPr id="9" name="Straight Arrow Connector 8">
            <a:extLst>
              <a:ext uri="{FF2B5EF4-FFF2-40B4-BE49-F238E27FC236}">
                <a16:creationId xmlns:a16="http://schemas.microsoft.com/office/drawing/2014/main" id="{8D884956-1854-0E32-922E-E93BDE0617C0}"/>
              </a:ext>
            </a:extLst>
          </p:cNvPr>
          <p:cNvCxnSpPr>
            <a:cxnSpLocks/>
          </p:cNvCxnSpPr>
          <p:nvPr/>
        </p:nvCxnSpPr>
        <p:spPr>
          <a:xfrm flipV="1">
            <a:off x="2040759" y="5242380"/>
            <a:ext cx="3352736" cy="396421"/>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3E98FDC-9DED-B915-5314-D144152F1AC1}"/>
              </a:ext>
            </a:extLst>
          </p:cNvPr>
          <p:cNvCxnSpPr/>
          <p:nvPr/>
        </p:nvCxnSpPr>
        <p:spPr>
          <a:xfrm flipH="1" flipV="1">
            <a:off x="2041537" y="5715001"/>
            <a:ext cx="304800" cy="304800"/>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16</a:t>
            </a:fld>
            <a:endParaRPr lang="en-US">
              <a:solidFill>
                <a:prstClr val="black">
                  <a:tint val="75000"/>
                </a:prstClr>
              </a:solidFill>
              <a:latin typeface="Calibri" panose="020F0502020204030204"/>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873" y="1174611"/>
            <a:ext cx="7696200" cy="2769535"/>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048500" y="3962400"/>
            <a:ext cx="1371600"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Listing-11.5</a:t>
            </a:r>
          </a:p>
        </p:txBody>
      </p:sp>
      <p:sp>
        <p:nvSpPr>
          <p:cNvPr id="10" name="Rounded Rectangular Callout 9"/>
          <p:cNvSpPr/>
          <p:nvPr/>
        </p:nvSpPr>
        <p:spPr>
          <a:xfrm>
            <a:off x="2671819" y="6172200"/>
            <a:ext cx="2362200" cy="5334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dirty="0">
                <a:solidFill>
                  <a:prstClr val="white"/>
                </a:solidFill>
                <a:latin typeface="Calibri" panose="020F0502020204030204"/>
              </a:rPr>
              <a:t>As user presses any key in text input field</a:t>
            </a:r>
          </a:p>
        </p:txBody>
      </p:sp>
      <p:sp>
        <p:nvSpPr>
          <p:cNvPr id="13" name="TextBox 12"/>
          <p:cNvSpPr txBox="1"/>
          <p:nvPr/>
        </p:nvSpPr>
        <p:spPr>
          <a:xfrm>
            <a:off x="7325255" y="6096000"/>
            <a:ext cx="1371600"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Output-11-5</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3620" y="4917673"/>
            <a:ext cx="3995680" cy="1178327"/>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a:extLst>
              <a:ext uri="{FF2B5EF4-FFF2-40B4-BE49-F238E27FC236}">
                <a16:creationId xmlns:a16="http://schemas.microsoft.com/office/drawing/2014/main" id="{913E9703-CF0B-44AC-E56A-509CA3EF58D5}"/>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05EFE6CD-F2D7-F615-620F-31026F4E7251}"/>
              </a:ext>
            </a:extLst>
          </p:cNvPr>
          <p:cNvSpPr txBox="1">
            <a:spLocks/>
          </p:cNvSpPr>
          <p:nvPr/>
        </p:nvSpPr>
        <p:spPr>
          <a:xfrm>
            <a:off x="160987" y="466654"/>
            <a:ext cx="7374225" cy="394109"/>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err="1">
                <a:solidFill>
                  <a:srgbClr val="C00000"/>
                </a:solidFill>
                <a:latin typeface="Georgia" panose="02040502050405020303" pitchFamily="18" charset="0"/>
              </a:rPr>
              <a:t>Onkeypress</a:t>
            </a:r>
            <a:r>
              <a:rPr lang="en-US" b="1" dirty="0">
                <a:solidFill>
                  <a:srgbClr val="C00000"/>
                </a:solidFill>
                <a:latin typeface="Georgia" panose="02040502050405020303" pitchFamily="18" charset="0"/>
              </a:rPr>
              <a:t>() event</a:t>
            </a:r>
          </a:p>
        </p:txBody>
      </p:sp>
      <p:pic>
        <p:nvPicPr>
          <p:cNvPr id="5" name="Picture 4">
            <a:extLst>
              <a:ext uri="{FF2B5EF4-FFF2-40B4-BE49-F238E27FC236}">
                <a16:creationId xmlns:a16="http://schemas.microsoft.com/office/drawing/2014/main" id="{FE59DBF9-C7EC-65BF-C7D5-20252FE19B24}"/>
              </a:ext>
            </a:extLst>
          </p:cNvPr>
          <p:cNvPicPr>
            <a:picLocks noChangeAspect="1"/>
          </p:cNvPicPr>
          <p:nvPr/>
        </p:nvPicPr>
        <p:blipFill>
          <a:blip r:embed="rId4"/>
          <a:stretch>
            <a:fillRect/>
          </a:stretch>
        </p:blipFill>
        <p:spPr>
          <a:xfrm>
            <a:off x="342900" y="4120391"/>
            <a:ext cx="4948238" cy="1934083"/>
          </a:xfrm>
          <a:prstGeom prst="rect">
            <a:avLst/>
          </a:prstGeom>
          <a:ln w="15875">
            <a:solidFill>
              <a:schemeClr val="bg1"/>
            </a:solidFill>
          </a:ln>
        </p:spPr>
      </p:pic>
      <p:pic>
        <p:nvPicPr>
          <p:cNvPr id="8" name="Picture 7">
            <a:extLst>
              <a:ext uri="{FF2B5EF4-FFF2-40B4-BE49-F238E27FC236}">
                <a16:creationId xmlns:a16="http://schemas.microsoft.com/office/drawing/2014/main" id="{F79ADD05-0230-5122-E1FA-9C01F3A0B561}"/>
              </a:ext>
            </a:extLst>
          </p:cNvPr>
          <p:cNvPicPr>
            <a:picLocks noChangeAspect="1"/>
          </p:cNvPicPr>
          <p:nvPr/>
        </p:nvPicPr>
        <p:blipFill>
          <a:blip r:embed="rId4"/>
          <a:stretch>
            <a:fillRect/>
          </a:stretch>
        </p:blipFill>
        <p:spPr>
          <a:xfrm>
            <a:off x="318105" y="4119952"/>
            <a:ext cx="4948238" cy="1934083"/>
          </a:xfrm>
          <a:prstGeom prst="rect">
            <a:avLst/>
          </a:prstGeom>
          <a:ln w="15875">
            <a:solidFill>
              <a:schemeClr val="bg1"/>
            </a:solidFill>
          </a:ln>
        </p:spPr>
      </p:pic>
      <p:cxnSp>
        <p:nvCxnSpPr>
          <p:cNvPr id="11" name="Straight Arrow Connector 10">
            <a:extLst>
              <a:ext uri="{FF2B5EF4-FFF2-40B4-BE49-F238E27FC236}">
                <a16:creationId xmlns:a16="http://schemas.microsoft.com/office/drawing/2014/main" id="{C4D7F58B-C345-F8BA-AAFD-BBD57E5E600A}"/>
              </a:ext>
            </a:extLst>
          </p:cNvPr>
          <p:cNvCxnSpPr>
            <a:cxnSpLocks/>
          </p:cNvCxnSpPr>
          <p:nvPr/>
        </p:nvCxnSpPr>
        <p:spPr>
          <a:xfrm>
            <a:off x="2171700" y="5867400"/>
            <a:ext cx="3471919" cy="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AD13D0C-2E3A-6F6E-8F96-72C18A406CDA}"/>
              </a:ext>
            </a:extLst>
          </p:cNvPr>
          <p:cNvCxnSpPr>
            <a:cxnSpLocks/>
          </p:cNvCxnSpPr>
          <p:nvPr/>
        </p:nvCxnSpPr>
        <p:spPr>
          <a:xfrm flipH="1" flipV="1">
            <a:off x="2019300" y="5867400"/>
            <a:ext cx="652519" cy="413266"/>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746230" y="5654675"/>
            <a:ext cx="964020" cy="669925"/>
          </a:xfrm>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17</a:t>
            </a:fld>
            <a:endParaRPr lang="en-US">
              <a:solidFill>
                <a:prstClr val="black">
                  <a:tint val="75000"/>
                </a:prstClr>
              </a:solidFill>
              <a:latin typeface="Calibri" panose="020F0502020204030204"/>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986" y="1371600"/>
            <a:ext cx="8434678" cy="3429000"/>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869170" y="4978439"/>
            <a:ext cx="1905000"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Listing-11-6.html</a:t>
            </a:r>
          </a:p>
        </p:txBody>
      </p:sp>
      <p:cxnSp>
        <p:nvCxnSpPr>
          <p:cNvPr id="3" name="Straight Connector 2">
            <a:extLst>
              <a:ext uri="{FF2B5EF4-FFF2-40B4-BE49-F238E27FC236}">
                <a16:creationId xmlns:a16="http://schemas.microsoft.com/office/drawing/2014/main" id="{4C797CD1-D532-080C-51A7-1E31FCAE1090}"/>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1">
            <a:extLst>
              <a:ext uri="{FF2B5EF4-FFF2-40B4-BE49-F238E27FC236}">
                <a16:creationId xmlns:a16="http://schemas.microsoft.com/office/drawing/2014/main" id="{DC052C8A-6436-C206-0E71-98687561D67A}"/>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8" name="Title 1">
            <a:extLst>
              <a:ext uri="{FF2B5EF4-FFF2-40B4-BE49-F238E27FC236}">
                <a16:creationId xmlns:a16="http://schemas.microsoft.com/office/drawing/2014/main" id="{FEBF78FB-7EFE-F769-41A1-0EC60B099E0C}"/>
              </a:ext>
            </a:extLst>
          </p:cNvPr>
          <p:cNvSpPr txBox="1">
            <a:spLocks/>
          </p:cNvSpPr>
          <p:nvPr/>
        </p:nvSpPr>
        <p:spPr>
          <a:xfrm>
            <a:off x="160987" y="466654"/>
            <a:ext cx="7374225" cy="394109"/>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err="1">
                <a:solidFill>
                  <a:srgbClr val="C00000"/>
                </a:solidFill>
                <a:latin typeface="Georgia" panose="02040502050405020303" pitchFamily="18" charset="0"/>
              </a:rPr>
              <a:t>Onkeyup</a:t>
            </a:r>
            <a:r>
              <a:rPr lang="en-US" b="1" dirty="0">
                <a:solidFill>
                  <a:srgbClr val="C00000"/>
                </a:solidFill>
                <a:latin typeface="Georgia" panose="02040502050405020303" pitchFamily="18" charset="0"/>
              </a:rPr>
              <a:t>() event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18</a:t>
            </a:fld>
            <a:endParaRPr lang="en-US">
              <a:solidFill>
                <a:prstClr val="black">
                  <a:tint val="75000"/>
                </a:prstClr>
              </a:solidFill>
              <a:latin typeface="Calibri" panose="020F0502020204030204"/>
            </a:endParaRPr>
          </a:p>
        </p:txBody>
      </p:sp>
      <p:cxnSp>
        <p:nvCxnSpPr>
          <p:cNvPr id="11" name="Straight Arrow Connector 10"/>
          <p:cNvCxnSpPr/>
          <p:nvPr/>
        </p:nvCxnSpPr>
        <p:spPr>
          <a:xfrm>
            <a:off x="1943100" y="3657600"/>
            <a:ext cx="533400" cy="0"/>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6677025" y="3765014"/>
            <a:ext cx="0" cy="953735"/>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58099" y="3421175"/>
            <a:ext cx="2024499"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Output-11-6.html</a:t>
            </a:r>
          </a:p>
        </p:txBody>
      </p:sp>
      <p:cxnSp>
        <p:nvCxnSpPr>
          <p:cNvPr id="16" name="Straight Connector 15">
            <a:extLst>
              <a:ext uri="{FF2B5EF4-FFF2-40B4-BE49-F238E27FC236}">
                <a16:creationId xmlns:a16="http://schemas.microsoft.com/office/drawing/2014/main" id="{A785AC89-F233-081C-6731-D159BA955EC4}"/>
              </a:ext>
            </a:extLst>
          </p:cNvPr>
          <p:cNvCxnSpPr>
            <a:cxnSpLocks/>
          </p:cNvCxnSpPr>
          <p:nvPr/>
        </p:nvCxnSpPr>
        <p:spPr>
          <a:xfrm>
            <a:off x="1943100" y="2752531"/>
            <a:ext cx="0" cy="9144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AE93D43-829D-CC1A-C412-F74EDD359A3D}"/>
              </a:ext>
            </a:extLst>
          </p:cNvPr>
          <p:cNvCxnSpPr>
            <a:cxnSpLocks/>
          </p:cNvCxnSpPr>
          <p:nvPr/>
        </p:nvCxnSpPr>
        <p:spPr>
          <a:xfrm flipV="1">
            <a:off x="5219700" y="3765014"/>
            <a:ext cx="1457325" cy="23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3243DF2-6042-C047-7E87-897CC1E03342}"/>
              </a:ext>
            </a:extLst>
          </p:cNvPr>
          <p:cNvCxnSpPr/>
          <p:nvPr/>
        </p:nvCxnSpPr>
        <p:spPr>
          <a:xfrm>
            <a:off x="225425" y="838200"/>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1">
            <a:extLst>
              <a:ext uri="{FF2B5EF4-FFF2-40B4-BE49-F238E27FC236}">
                <a16:creationId xmlns:a16="http://schemas.microsoft.com/office/drawing/2014/main" id="{B5E3BF75-34AF-2A2B-EFD9-6BF5F07BC8C5}"/>
              </a:ext>
            </a:extLst>
          </p:cNvPr>
          <p:cNvSpPr txBox="1">
            <a:spLocks/>
          </p:cNvSpPr>
          <p:nvPr/>
        </p:nvSpPr>
        <p:spPr>
          <a:xfrm>
            <a:off x="342900" y="6492875"/>
            <a:ext cx="6538190" cy="365125"/>
          </a:xfrm>
          <a:prstGeom prst="rect">
            <a:avLst/>
          </a:prstGeom>
        </p:spPr>
        <p:txBody>
          <a:bodyPr vert="horz" lIns="91440" tIns="45720" rIns="91440" bIns="45720" rtlCol="0" anchor="t"/>
          <a:lstStyle>
            <a:defPPr>
              <a:defRPr lang="en-US"/>
            </a:defPPr>
            <a:lvl1pPr algn="l" rtl="0" fontAlgn="base">
              <a:spcBef>
                <a:spcPct val="0"/>
              </a:spcBef>
              <a:spcAft>
                <a:spcPct val="0"/>
              </a:spcAft>
              <a:defRPr sz="1000" b="0" i="0" kern="1200">
                <a:solidFill>
                  <a:schemeClr val="bg2">
                    <a:lumMod val="50000"/>
                  </a:schemeClr>
                </a:solidFill>
                <a:effectLst/>
                <a:latin typeface="+mn-lt"/>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1400" b="1" dirty="0">
                <a:solidFill>
                  <a:schemeClr val="bg1">
                    <a:lumMod val="95000"/>
                    <a:lumOff val="5000"/>
                  </a:schemeClr>
                </a:solidFill>
              </a:rPr>
              <a:t>COMSATS University Islamabad, Abbottabad Campus</a:t>
            </a:r>
          </a:p>
        </p:txBody>
      </p:sp>
      <p:sp>
        <p:nvSpPr>
          <p:cNvPr id="8" name="Title 1">
            <a:extLst>
              <a:ext uri="{FF2B5EF4-FFF2-40B4-BE49-F238E27FC236}">
                <a16:creationId xmlns:a16="http://schemas.microsoft.com/office/drawing/2014/main" id="{3ADA6316-5638-8C75-3649-C83CDABC2053}"/>
              </a:ext>
            </a:extLst>
          </p:cNvPr>
          <p:cNvSpPr txBox="1">
            <a:spLocks/>
          </p:cNvSpPr>
          <p:nvPr/>
        </p:nvSpPr>
        <p:spPr>
          <a:xfrm>
            <a:off x="160987" y="466654"/>
            <a:ext cx="7374225" cy="394109"/>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err="1">
                <a:solidFill>
                  <a:srgbClr val="C00000"/>
                </a:solidFill>
                <a:latin typeface="Georgia" panose="02040502050405020303" pitchFamily="18" charset="0"/>
              </a:rPr>
              <a:t>Onkeyup</a:t>
            </a:r>
            <a:r>
              <a:rPr lang="en-US" b="1" dirty="0">
                <a:solidFill>
                  <a:srgbClr val="C00000"/>
                </a:solidFill>
                <a:latin typeface="Georgia" panose="02040502050405020303" pitchFamily="18" charset="0"/>
              </a:rPr>
              <a:t>() event</a:t>
            </a:r>
          </a:p>
        </p:txBody>
      </p:sp>
      <p:pic>
        <p:nvPicPr>
          <p:cNvPr id="5" name="Picture 4">
            <a:extLst>
              <a:ext uri="{FF2B5EF4-FFF2-40B4-BE49-F238E27FC236}">
                <a16:creationId xmlns:a16="http://schemas.microsoft.com/office/drawing/2014/main" id="{8539C0B6-2095-D7D7-EFF0-1046CE8B73D4}"/>
              </a:ext>
            </a:extLst>
          </p:cNvPr>
          <p:cNvPicPr>
            <a:picLocks noChangeAspect="1"/>
          </p:cNvPicPr>
          <p:nvPr/>
        </p:nvPicPr>
        <p:blipFill>
          <a:blip r:embed="rId2"/>
          <a:stretch>
            <a:fillRect/>
          </a:stretch>
        </p:blipFill>
        <p:spPr>
          <a:xfrm>
            <a:off x="419100" y="872483"/>
            <a:ext cx="8534396" cy="1972125"/>
          </a:xfrm>
          <a:prstGeom prst="rect">
            <a:avLst/>
          </a:prstGeom>
          <a:ln w="15875">
            <a:solidFill>
              <a:schemeClr val="bg1"/>
            </a:solidFill>
          </a:ln>
        </p:spPr>
      </p:pic>
      <p:pic>
        <p:nvPicPr>
          <p:cNvPr id="9" name="Picture 8">
            <a:extLst>
              <a:ext uri="{FF2B5EF4-FFF2-40B4-BE49-F238E27FC236}">
                <a16:creationId xmlns:a16="http://schemas.microsoft.com/office/drawing/2014/main" id="{F023216E-446D-D9AF-B794-28BA21BF0867}"/>
              </a:ext>
            </a:extLst>
          </p:cNvPr>
          <p:cNvPicPr>
            <a:picLocks noChangeAspect="1"/>
          </p:cNvPicPr>
          <p:nvPr/>
        </p:nvPicPr>
        <p:blipFill>
          <a:blip r:embed="rId3"/>
          <a:stretch>
            <a:fillRect/>
          </a:stretch>
        </p:blipFill>
        <p:spPr>
          <a:xfrm>
            <a:off x="2476499" y="2971800"/>
            <a:ext cx="3088353" cy="1665709"/>
          </a:xfrm>
          <a:prstGeom prst="rect">
            <a:avLst/>
          </a:prstGeom>
          <a:ln w="15875">
            <a:solidFill>
              <a:schemeClr val="bg1"/>
            </a:solidFill>
          </a:ln>
        </p:spPr>
      </p:pic>
      <p:pic>
        <p:nvPicPr>
          <p:cNvPr id="14" name="Picture 13">
            <a:extLst>
              <a:ext uri="{FF2B5EF4-FFF2-40B4-BE49-F238E27FC236}">
                <a16:creationId xmlns:a16="http://schemas.microsoft.com/office/drawing/2014/main" id="{0DA32A30-C2E4-B2C9-124E-80000428F443}"/>
              </a:ext>
            </a:extLst>
          </p:cNvPr>
          <p:cNvPicPr>
            <a:picLocks noChangeAspect="1"/>
          </p:cNvPicPr>
          <p:nvPr/>
        </p:nvPicPr>
        <p:blipFill>
          <a:blip r:embed="rId4"/>
          <a:stretch>
            <a:fillRect/>
          </a:stretch>
        </p:blipFill>
        <p:spPr>
          <a:xfrm>
            <a:off x="459869" y="4764701"/>
            <a:ext cx="8747125" cy="2022662"/>
          </a:xfrm>
          <a:prstGeom prst="rect">
            <a:avLst/>
          </a:prstGeom>
          <a:ln w="15875">
            <a:solidFill>
              <a:schemeClr val="bg1"/>
            </a:solidFill>
          </a:ln>
        </p:spPr>
      </p:pic>
    </p:spTree>
    <p:extLst>
      <p:ext uri="{BB962C8B-B14F-4D97-AF65-F5344CB8AC3E}">
        <p14:creationId xmlns:p14="http://schemas.microsoft.com/office/powerpoint/2010/main" val="167734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864" y="261803"/>
            <a:ext cx="8886824" cy="533397"/>
          </a:xfrm>
        </p:spPr>
        <p:txBody>
          <a:bodyPr>
            <a:normAutofit fontScale="90000"/>
          </a:bodyPr>
          <a:lstStyle/>
          <a:p>
            <a:r>
              <a:rPr lang="en-US" b="1" dirty="0">
                <a:solidFill>
                  <a:srgbClr val="C00000"/>
                </a:solidFill>
                <a:latin typeface="Georgia" panose="02040502050405020303" pitchFamily="18" charset="0"/>
              </a:rPr>
              <a:t>Form Events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29695844"/>
              </p:ext>
            </p:extLst>
          </p:nvPr>
        </p:nvGraphicFramePr>
        <p:xfrm>
          <a:off x="936625" y="1764902"/>
          <a:ext cx="8407400" cy="3771265"/>
        </p:xfrm>
        <a:graphic>
          <a:graphicData uri="http://schemas.openxmlformats.org/drawingml/2006/table">
            <a:tbl>
              <a:tblPr firstRow="1" bandRow="1">
                <a:tableStyleId>{5C22544A-7EE6-4342-B048-85BDC9FD1C3A}</a:tableStyleId>
              </a:tblPr>
              <a:tblGrid>
                <a:gridCol w="4203700">
                  <a:extLst>
                    <a:ext uri="{9D8B030D-6E8A-4147-A177-3AD203B41FA5}">
                      <a16:colId xmlns:a16="http://schemas.microsoft.com/office/drawing/2014/main" val="20000"/>
                    </a:ext>
                  </a:extLst>
                </a:gridCol>
                <a:gridCol w="4203700">
                  <a:extLst>
                    <a:ext uri="{9D8B030D-6E8A-4147-A177-3AD203B41FA5}">
                      <a16:colId xmlns:a16="http://schemas.microsoft.com/office/drawing/2014/main" val="20001"/>
                    </a:ext>
                  </a:extLst>
                </a:gridCol>
              </a:tblGrid>
              <a:tr h="370840">
                <a:tc>
                  <a:txBody>
                    <a:bodyPr/>
                    <a:lstStyle/>
                    <a:p>
                      <a:pPr marL="0" marR="0">
                        <a:lnSpc>
                          <a:spcPts val="1690"/>
                        </a:lnSpc>
                        <a:spcBef>
                          <a:spcPts val="1200"/>
                        </a:spcBef>
                        <a:spcAft>
                          <a:spcPts val="1200"/>
                        </a:spcAft>
                      </a:pPr>
                      <a:r>
                        <a:rPr lang="en-US" sz="1200" b="1" dirty="0">
                          <a:solidFill>
                            <a:schemeClr val="tx1"/>
                          </a:solidFill>
                          <a:latin typeface="Verdana"/>
                          <a:ea typeface="Times New Roman"/>
                          <a:cs typeface="Times New Roman"/>
                        </a:rPr>
                        <a:t>Event</a:t>
                      </a:r>
                      <a:endParaRPr lang="en-US" sz="1200" dirty="0">
                        <a:solidFill>
                          <a:schemeClr val="tx1"/>
                        </a:solidFill>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200" b="1" dirty="0">
                          <a:solidFill>
                            <a:schemeClr val="tx1"/>
                          </a:solidFill>
                          <a:latin typeface="Verdana"/>
                          <a:ea typeface="Times New Roman"/>
                          <a:cs typeface="Times New Roman"/>
                        </a:rPr>
                        <a:t>Description</a:t>
                      </a:r>
                      <a:endParaRPr lang="en-US" sz="1200" dirty="0">
                        <a:solidFill>
                          <a:schemeClr val="tx1"/>
                        </a:solidFill>
                        <a:latin typeface="Calibri"/>
                        <a:ea typeface="Calibri"/>
                        <a:cs typeface="Arial"/>
                      </a:endParaRPr>
                    </a:p>
                  </a:txBody>
                  <a:tcPr marL="77846" marR="77846" marT="76200" marB="76200"/>
                </a:tc>
                <a:extLst>
                  <a:ext uri="{0D108BD9-81ED-4DB2-BD59-A6C34878D82A}">
                    <a16:rowId xmlns:a16="http://schemas.microsoft.com/office/drawing/2014/main" val="10000"/>
                  </a:ext>
                </a:extLst>
              </a:tr>
              <a:tr h="370840">
                <a:tc>
                  <a:txBody>
                    <a:bodyPr/>
                    <a:lstStyle/>
                    <a:p>
                      <a:pPr marL="0" marR="0">
                        <a:lnSpc>
                          <a:spcPts val="1690"/>
                        </a:lnSpc>
                        <a:spcBef>
                          <a:spcPts val="1200"/>
                        </a:spcBef>
                        <a:spcAft>
                          <a:spcPts val="1200"/>
                        </a:spcAft>
                      </a:pPr>
                      <a:r>
                        <a:rPr lang="en-US" sz="1150" u="sng" dirty="0">
                          <a:solidFill>
                            <a:srgbClr val="002060"/>
                          </a:solidFill>
                          <a:latin typeface="Verdana"/>
                          <a:ea typeface="Times New Roman"/>
                          <a:cs typeface="Times New Roman"/>
                          <a:hlinkClick r:id="rId2"/>
                        </a:rPr>
                        <a:t>onblur</a:t>
                      </a:r>
                      <a:endParaRPr lang="en-US" sz="1100" dirty="0">
                        <a:solidFill>
                          <a:srgbClr val="002060"/>
                        </a:solidFill>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a:solidFill>
                            <a:srgbClr val="000000"/>
                          </a:solidFill>
                          <a:latin typeface="Verdana"/>
                          <a:ea typeface="Times New Roman"/>
                          <a:cs typeface="Times New Roman"/>
                        </a:rPr>
                        <a:t>The event occurs when an element loses focus</a:t>
                      </a:r>
                      <a:endParaRPr lang="en-US" sz="1100">
                        <a:latin typeface="Calibri"/>
                        <a:ea typeface="Calibri"/>
                        <a:cs typeface="Arial"/>
                      </a:endParaRPr>
                    </a:p>
                  </a:txBody>
                  <a:tcPr marL="77846" marR="77846" marT="76200" marB="76200"/>
                </a:tc>
                <a:extLst>
                  <a:ext uri="{0D108BD9-81ED-4DB2-BD59-A6C34878D82A}">
                    <a16:rowId xmlns:a16="http://schemas.microsoft.com/office/drawing/2014/main" val="10001"/>
                  </a:ext>
                </a:extLst>
              </a:tr>
              <a:tr h="370840">
                <a:tc>
                  <a:txBody>
                    <a:bodyPr/>
                    <a:lstStyle/>
                    <a:p>
                      <a:pPr marL="0" marR="0">
                        <a:lnSpc>
                          <a:spcPts val="1690"/>
                        </a:lnSpc>
                        <a:spcBef>
                          <a:spcPts val="1200"/>
                        </a:spcBef>
                        <a:spcAft>
                          <a:spcPts val="1200"/>
                        </a:spcAft>
                      </a:pPr>
                      <a:r>
                        <a:rPr lang="en-US" sz="1150" u="sng" dirty="0">
                          <a:solidFill>
                            <a:srgbClr val="002060"/>
                          </a:solidFill>
                          <a:latin typeface="Verdana"/>
                          <a:ea typeface="Times New Roman"/>
                          <a:cs typeface="Times New Roman"/>
                          <a:hlinkClick r:id="rId3"/>
                        </a:rPr>
                        <a:t>onchange</a:t>
                      </a:r>
                      <a:endParaRPr lang="en-US" sz="1100" dirty="0">
                        <a:solidFill>
                          <a:srgbClr val="002060"/>
                        </a:solidFill>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a:solidFill>
                            <a:srgbClr val="000000"/>
                          </a:solidFill>
                          <a:latin typeface="Verdana"/>
                          <a:ea typeface="Times New Roman"/>
                          <a:cs typeface="Times New Roman"/>
                        </a:rPr>
                        <a:t>The event occurs when the content of a form element, the selection, or the checked state have changed (for &lt;input&gt;, &lt;keygen&gt;, &lt;select&gt;, and &lt;textarea&gt;)</a:t>
                      </a:r>
                      <a:endParaRPr lang="en-US" sz="1100">
                        <a:latin typeface="Calibri"/>
                        <a:ea typeface="Calibri"/>
                        <a:cs typeface="Arial"/>
                      </a:endParaRPr>
                    </a:p>
                  </a:txBody>
                  <a:tcPr marL="77846" marR="77846" marT="76200" marB="76200"/>
                </a:tc>
                <a:extLst>
                  <a:ext uri="{0D108BD9-81ED-4DB2-BD59-A6C34878D82A}">
                    <a16:rowId xmlns:a16="http://schemas.microsoft.com/office/drawing/2014/main" val="10002"/>
                  </a:ext>
                </a:extLst>
              </a:tr>
              <a:tr h="370840">
                <a:tc>
                  <a:txBody>
                    <a:bodyPr/>
                    <a:lstStyle/>
                    <a:p>
                      <a:pPr marL="0" marR="0">
                        <a:lnSpc>
                          <a:spcPts val="1690"/>
                        </a:lnSpc>
                        <a:spcBef>
                          <a:spcPts val="1200"/>
                        </a:spcBef>
                        <a:spcAft>
                          <a:spcPts val="1200"/>
                        </a:spcAft>
                      </a:pPr>
                      <a:r>
                        <a:rPr lang="en-US" sz="1150" u="sng" dirty="0">
                          <a:solidFill>
                            <a:srgbClr val="002060"/>
                          </a:solidFill>
                          <a:latin typeface="Verdana"/>
                          <a:ea typeface="Times New Roman"/>
                          <a:cs typeface="Times New Roman"/>
                          <a:hlinkClick r:id="rId4"/>
                        </a:rPr>
                        <a:t>onfocus</a:t>
                      </a:r>
                      <a:endParaRPr lang="en-US" sz="1100" dirty="0">
                        <a:solidFill>
                          <a:srgbClr val="002060"/>
                        </a:solidFill>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a:solidFill>
                            <a:srgbClr val="000000"/>
                          </a:solidFill>
                          <a:latin typeface="Verdana"/>
                          <a:ea typeface="Times New Roman"/>
                          <a:cs typeface="Times New Roman"/>
                        </a:rPr>
                        <a:t>The event occurs when an element gets focus</a:t>
                      </a:r>
                      <a:endParaRPr lang="en-US" sz="1100">
                        <a:latin typeface="Calibri"/>
                        <a:ea typeface="Calibri"/>
                        <a:cs typeface="Arial"/>
                      </a:endParaRPr>
                    </a:p>
                  </a:txBody>
                  <a:tcPr marL="77846" marR="77846" marT="76200" marB="76200"/>
                </a:tc>
                <a:extLst>
                  <a:ext uri="{0D108BD9-81ED-4DB2-BD59-A6C34878D82A}">
                    <a16:rowId xmlns:a16="http://schemas.microsoft.com/office/drawing/2014/main" val="10003"/>
                  </a:ext>
                </a:extLst>
              </a:tr>
              <a:tr h="370840">
                <a:tc>
                  <a:txBody>
                    <a:bodyPr/>
                    <a:lstStyle/>
                    <a:p>
                      <a:pPr marL="0" marR="0">
                        <a:lnSpc>
                          <a:spcPts val="1690"/>
                        </a:lnSpc>
                        <a:spcBef>
                          <a:spcPts val="1200"/>
                        </a:spcBef>
                        <a:spcAft>
                          <a:spcPts val="1200"/>
                        </a:spcAft>
                      </a:pPr>
                      <a:r>
                        <a:rPr lang="en-US" sz="1150" u="sng" dirty="0">
                          <a:solidFill>
                            <a:srgbClr val="002060"/>
                          </a:solidFill>
                          <a:latin typeface="Verdana"/>
                          <a:ea typeface="Times New Roman"/>
                          <a:cs typeface="Times New Roman"/>
                          <a:hlinkClick r:id="rId5"/>
                        </a:rPr>
                        <a:t>onfocusin</a:t>
                      </a:r>
                      <a:endParaRPr lang="en-US" sz="1100" dirty="0">
                        <a:solidFill>
                          <a:srgbClr val="002060"/>
                        </a:solidFill>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a:solidFill>
                            <a:srgbClr val="000000"/>
                          </a:solidFill>
                          <a:latin typeface="Verdana"/>
                          <a:ea typeface="Times New Roman"/>
                          <a:cs typeface="Times New Roman"/>
                        </a:rPr>
                        <a:t>The event occurs when an element is about to get focus</a:t>
                      </a:r>
                      <a:endParaRPr lang="en-US" sz="1100">
                        <a:latin typeface="Calibri"/>
                        <a:ea typeface="Calibri"/>
                        <a:cs typeface="Arial"/>
                      </a:endParaRPr>
                    </a:p>
                  </a:txBody>
                  <a:tcPr marL="77846" marR="77846" marT="76200" marB="76200"/>
                </a:tc>
                <a:extLst>
                  <a:ext uri="{0D108BD9-81ED-4DB2-BD59-A6C34878D82A}">
                    <a16:rowId xmlns:a16="http://schemas.microsoft.com/office/drawing/2014/main" val="10004"/>
                  </a:ext>
                </a:extLst>
              </a:tr>
              <a:tr h="370840">
                <a:tc>
                  <a:txBody>
                    <a:bodyPr/>
                    <a:lstStyle/>
                    <a:p>
                      <a:pPr marL="0" marR="0">
                        <a:lnSpc>
                          <a:spcPts val="1690"/>
                        </a:lnSpc>
                        <a:spcBef>
                          <a:spcPts val="1200"/>
                        </a:spcBef>
                        <a:spcAft>
                          <a:spcPts val="1200"/>
                        </a:spcAft>
                      </a:pPr>
                      <a:r>
                        <a:rPr lang="en-US" sz="1150" u="sng" dirty="0">
                          <a:solidFill>
                            <a:srgbClr val="002060"/>
                          </a:solidFill>
                          <a:latin typeface="Verdana"/>
                          <a:ea typeface="Times New Roman"/>
                          <a:cs typeface="Times New Roman"/>
                          <a:hlinkClick r:id="rId6"/>
                        </a:rPr>
                        <a:t>onfocusout</a:t>
                      </a:r>
                      <a:endParaRPr lang="en-US" sz="1100" dirty="0">
                        <a:solidFill>
                          <a:srgbClr val="002060"/>
                        </a:solidFill>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a:solidFill>
                            <a:srgbClr val="000000"/>
                          </a:solidFill>
                          <a:latin typeface="Verdana"/>
                          <a:ea typeface="Times New Roman"/>
                          <a:cs typeface="Times New Roman"/>
                        </a:rPr>
                        <a:t>The event occurs when an element is about to lose focus</a:t>
                      </a:r>
                      <a:endParaRPr lang="en-US" sz="1100">
                        <a:latin typeface="Calibri"/>
                        <a:ea typeface="Calibri"/>
                        <a:cs typeface="Arial"/>
                      </a:endParaRPr>
                    </a:p>
                  </a:txBody>
                  <a:tcPr marL="77846" marR="77846" marT="76200" marB="76200"/>
                </a:tc>
                <a:extLst>
                  <a:ext uri="{0D108BD9-81ED-4DB2-BD59-A6C34878D82A}">
                    <a16:rowId xmlns:a16="http://schemas.microsoft.com/office/drawing/2014/main" val="10005"/>
                  </a:ext>
                </a:extLst>
              </a:tr>
              <a:tr h="370840">
                <a:tc>
                  <a:txBody>
                    <a:bodyPr/>
                    <a:lstStyle/>
                    <a:p>
                      <a:pPr marL="0" marR="0">
                        <a:lnSpc>
                          <a:spcPts val="1690"/>
                        </a:lnSpc>
                        <a:spcBef>
                          <a:spcPts val="1200"/>
                        </a:spcBef>
                        <a:spcAft>
                          <a:spcPts val="1200"/>
                        </a:spcAft>
                      </a:pPr>
                      <a:r>
                        <a:rPr lang="en-US" sz="1150" u="sng" dirty="0">
                          <a:solidFill>
                            <a:srgbClr val="002060"/>
                          </a:solidFill>
                          <a:latin typeface="Verdana"/>
                          <a:ea typeface="Times New Roman"/>
                          <a:cs typeface="Times New Roman"/>
                          <a:hlinkClick r:id="rId7"/>
                        </a:rPr>
                        <a:t>oninput</a:t>
                      </a:r>
                      <a:endParaRPr lang="en-US" sz="1100" dirty="0">
                        <a:solidFill>
                          <a:srgbClr val="002060"/>
                        </a:solidFill>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a:solidFill>
                            <a:srgbClr val="000000"/>
                          </a:solidFill>
                          <a:latin typeface="Verdana"/>
                          <a:ea typeface="Times New Roman"/>
                          <a:cs typeface="Times New Roman"/>
                        </a:rPr>
                        <a:t>The event occurs when an element gets user input</a:t>
                      </a:r>
                      <a:endParaRPr lang="en-US" sz="1100">
                        <a:latin typeface="Calibri"/>
                        <a:ea typeface="Calibri"/>
                        <a:cs typeface="Arial"/>
                      </a:endParaRPr>
                    </a:p>
                  </a:txBody>
                  <a:tcPr marL="77846" marR="77846" marT="76200" marB="76200"/>
                </a:tc>
                <a:extLst>
                  <a:ext uri="{0D108BD9-81ED-4DB2-BD59-A6C34878D82A}">
                    <a16:rowId xmlns:a16="http://schemas.microsoft.com/office/drawing/2014/main" val="10006"/>
                  </a:ext>
                </a:extLst>
              </a:tr>
              <a:tr h="370840">
                <a:tc>
                  <a:txBody>
                    <a:bodyPr/>
                    <a:lstStyle/>
                    <a:p>
                      <a:pPr marL="0" marR="0">
                        <a:lnSpc>
                          <a:spcPts val="1690"/>
                        </a:lnSpc>
                        <a:spcBef>
                          <a:spcPts val="1200"/>
                        </a:spcBef>
                        <a:spcAft>
                          <a:spcPts val="1200"/>
                        </a:spcAft>
                      </a:pPr>
                      <a:r>
                        <a:rPr lang="en-US" sz="1150" u="sng" dirty="0">
                          <a:solidFill>
                            <a:srgbClr val="002060"/>
                          </a:solidFill>
                          <a:latin typeface="Verdana"/>
                          <a:ea typeface="Times New Roman"/>
                          <a:cs typeface="Times New Roman"/>
                          <a:hlinkClick r:id="rId8"/>
                        </a:rPr>
                        <a:t>oninvalid</a:t>
                      </a:r>
                      <a:endParaRPr lang="en-US" sz="1100" dirty="0">
                        <a:solidFill>
                          <a:srgbClr val="002060"/>
                        </a:solidFill>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dirty="0">
                          <a:solidFill>
                            <a:srgbClr val="000000"/>
                          </a:solidFill>
                          <a:latin typeface="Verdana"/>
                          <a:ea typeface="Times New Roman"/>
                          <a:cs typeface="Times New Roman"/>
                        </a:rPr>
                        <a:t>The event occurs when an element is invalid</a:t>
                      </a:r>
                      <a:endParaRPr lang="en-US" sz="1100" dirty="0">
                        <a:latin typeface="Calibri"/>
                        <a:ea typeface="Calibri"/>
                        <a:cs typeface="Arial"/>
                      </a:endParaRPr>
                    </a:p>
                  </a:txBody>
                  <a:tcPr marL="77846" marR="77846" marT="76200" marB="76200"/>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19</a:t>
            </a:fld>
            <a:endParaRPr lang="en-US">
              <a:solidFill>
                <a:prstClr val="black">
                  <a:tint val="75000"/>
                </a:prstClr>
              </a:solidFill>
              <a:latin typeface="Calibri" panose="020F0502020204030204"/>
            </a:endParaRPr>
          </a:p>
        </p:txBody>
      </p:sp>
      <p:sp>
        <p:nvSpPr>
          <p:cNvPr id="6" name="TextBox 5"/>
          <p:cNvSpPr txBox="1"/>
          <p:nvPr/>
        </p:nvSpPr>
        <p:spPr>
          <a:xfrm>
            <a:off x="3619500" y="1303043"/>
            <a:ext cx="1257300"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Table-11.4</a:t>
            </a:r>
          </a:p>
        </p:txBody>
      </p:sp>
      <p:cxnSp>
        <p:nvCxnSpPr>
          <p:cNvPr id="7" name="Straight Connector 6">
            <a:extLst>
              <a:ext uri="{FF2B5EF4-FFF2-40B4-BE49-F238E27FC236}">
                <a16:creationId xmlns:a16="http://schemas.microsoft.com/office/drawing/2014/main" id="{90EB26B0-8DFF-B831-7C8D-6AE71EC3BCB5}"/>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8" name="Footer Placeholder 1">
            <a:extLst>
              <a:ext uri="{FF2B5EF4-FFF2-40B4-BE49-F238E27FC236}">
                <a16:creationId xmlns:a16="http://schemas.microsoft.com/office/drawing/2014/main" id="{5C4107FC-4AB7-D00A-FFE6-41E2C764BEF7}"/>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ChangeArrowheads="1"/>
          </p:cNvSpPr>
          <p:nvPr/>
        </p:nvSpPr>
        <p:spPr bwMode="auto">
          <a:xfrm>
            <a:off x="225425" y="76203"/>
            <a:ext cx="9836150" cy="86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0" hangingPunct="0"/>
            <a:r>
              <a:rPr kumimoji="1" lang="en-US" sz="5400" dirty="0">
                <a:solidFill>
                  <a:srgbClr val="C00000"/>
                </a:solidFill>
                <a:latin typeface="Georgia" pitchFamily="18" charset="0"/>
              </a:rPr>
              <a:t>Agenda</a:t>
            </a:r>
          </a:p>
        </p:txBody>
      </p:sp>
      <p:sp>
        <p:nvSpPr>
          <p:cNvPr id="18438" name="Rectangle 6"/>
          <p:cNvSpPr>
            <a:spLocks noChangeArrowheads="1"/>
          </p:cNvSpPr>
          <p:nvPr/>
        </p:nvSpPr>
        <p:spPr bwMode="auto">
          <a:xfrm>
            <a:off x="57150" y="1276740"/>
            <a:ext cx="9829800" cy="4314376"/>
          </a:xfrm>
          <a:prstGeom prst="rect">
            <a:avLst/>
          </a:prstGeom>
          <a:noFill/>
          <a:ln w="9525">
            <a:noFill/>
            <a:miter lim="800000"/>
            <a:headEnd/>
            <a:tailEnd/>
          </a:ln>
        </p:spPr>
        <p:txBody>
          <a:bodyPr/>
          <a:lstStyle/>
          <a:p>
            <a:pPr marL="1092200" lvl="1" indent="-411163" eaLnBrk="0" hangingPunct="0">
              <a:spcBef>
                <a:spcPts val="600"/>
              </a:spcBef>
              <a:spcAft>
                <a:spcPts val="600"/>
              </a:spcAft>
              <a:buClr>
                <a:srgbClr val="003300"/>
              </a:buClr>
              <a:buFont typeface="Wingdings" pitchFamily="2" charset="2"/>
              <a:buChar char="§"/>
              <a:defRPr/>
            </a:pPr>
            <a:endParaRPr kumimoji="1" lang="en-US" sz="2600" dirty="0">
              <a:solidFill>
                <a:schemeClr val="bg1"/>
              </a:solidFill>
              <a:latin typeface="Trebuchet MS" panose="020B0603020202020204" pitchFamily="34" charset="0"/>
            </a:endParaRPr>
          </a:p>
          <a:p>
            <a:pPr marL="1092200" lvl="1" indent="-411163" eaLnBrk="0" hangingPunct="0">
              <a:spcBef>
                <a:spcPts val="600"/>
              </a:spcBef>
              <a:spcAft>
                <a:spcPts val="600"/>
              </a:spcAft>
              <a:buClr>
                <a:srgbClr val="003300"/>
              </a:buClr>
              <a:buFont typeface="Wingdings" pitchFamily="2" charset="2"/>
              <a:buChar char="§"/>
              <a:defRPr/>
            </a:pPr>
            <a:endParaRPr kumimoji="1" lang="en-US" sz="2600" dirty="0">
              <a:solidFill>
                <a:schemeClr val="bg1"/>
              </a:solidFill>
              <a:latin typeface="Trebuchet MS" panose="020B0603020202020204" pitchFamily="34" charset="0"/>
            </a:endParaRPr>
          </a:p>
          <a:p>
            <a:pPr marL="457200" indent="-457200" eaLnBrk="0" hangingPunct="0">
              <a:spcBef>
                <a:spcPct val="20000"/>
              </a:spcBef>
              <a:buClr>
                <a:srgbClr val="FFC000"/>
              </a:buClr>
              <a:buFont typeface="Arial" pitchFamily="34" charset="0"/>
              <a:buChar char="•"/>
              <a:defRPr/>
            </a:pPr>
            <a:endParaRPr kumimoji="1" lang="en-US" sz="4800" dirty="0">
              <a:solidFill>
                <a:schemeClr val="bg1"/>
              </a:solidFill>
              <a:latin typeface="Arial" charset="0"/>
            </a:endParaRPr>
          </a:p>
        </p:txBody>
      </p:sp>
      <p:cxnSp>
        <p:nvCxnSpPr>
          <p:cNvPr id="6" name="Straight Connector 5"/>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A39615B3-C46B-4C2E-D5D3-B338B7BDDC4E}"/>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4" name="TextBox 3">
            <a:extLst>
              <a:ext uri="{FF2B5EF4-FFF2-40B4-BE49-F238E27FC236}">
                <a16:creationId xmlns:a16="http://schemas.microsoft.com/office/drawing/2014/main" id="{68EBA284-5718-E56B-CF69-3EAF316AF75A}"/>
              </a:ext>
            </a:extLst>
          </p:cNvPr>
          <p:cNvSpPr txBox="1"/>
          <p:nvPr/>
        </p:nvSpPr>
        <p:spPr>
          <a:xfrm>
            <a:off x="495300" y="1066801"/>
            <a:ext cx="7848600" cy="4524315"/>
          </a:xfrm>
          <a:prstGeom prst="rect">
            <a:avLst/>
          </a:prstGeom>
          <a:noFill/>
        </p:spPr>
        <p:txBody>
          <a:bodyPr wrap="square">
            <a:spAutoFit/>
          </a:bodyPr>
          <a:lstStyle/>
          <a:p>
            <a:pPr marL="342900" indent="-342900">
              <a:buClr>
                <a:srgbClr val="C00000"/>
              </a:buClr>
              <a:buFont typeface="Wingdings" panose="05000000000000000000" pitchFamily="2" charset="2"/>
              <a:buChar char="v"/>
            </a:pPr>
            <a:r>
              <a:rPr lang="en-US" dirty="0">
                <a:solidFill>
                  <a:schemeClr val="bg1"/>
                </a:solidFill>
                <a:latin typeface="Trebuchet MS" panose="020B0603020202020204" pitchFamily="34" charset="0"/>
              </a:rPr>
              <a:t>Events and event handlers</a:t>
            </a:r>
          </a:p>
          <a:p>
            <a:pPr marL="342900" indent="-342900">
              <a:buClr>
                <a:srgbClr val="C00000"/>
              </a:buClr>
              <a:buFont typeface="Wingdings" panose="05000000000000000000" pitchFamily="2" charset="2"/>
              <a:buChar char="v"/>
            </a:pPr>
            <a:r>
              <a:rPr lang="en-US" dirty="0">
                <a:solidFill>
                  <a:schemeClr val="bg1"/>
                </a:solidFill>
                <a:latin typeface="Trebuchet MS" panose="020B0603020202020204" pitchFamily="34" charset="0"/>
              </a:rPr>
              <a:t>HTML Events</a:t>
            </a:r>
          </a:p>
          <a:p>
            <a:pPr marL="342900" indent="-342900">
              <a:buClr>
                <a:srgbClr val="C00000"/>
              </a:buClr>
              <a:buFont typeface="Wingdings" panose="05000000000000000000" pitchFamily="2" charset="2"/>
              <a:buChar char="v"/>
            </a:pPr>
            <a:r>
              <a:rPr lang="en-US" dirty="0">
                <a:solidFill>
                  <a:schemeClr val="bg1"/>
                </a:solidFill>
                <a:latin typeface="Trebuchet MS" panose="020B0603020202020204" pitchFamily="34" charset="0"/>
              </a:rPr>
              <a:t>Basic syntax for event handling</a:t>
            </a:r>
          </a:p>
          <a:p>
            <a:pPr marL="342900" indent="-342900">
              <a:buClr>
                <a:srgbClr val="C00000"/>
              </a:buClr>
              <a:buFont typeface="Wingdings" panose="05000000000000000000" pitchFamily="2" charset="2"/>
              <a:buChar char="v"/>
            </a:pPr>
            <a:r>
              <a:rPr lang="en-US" dirty="0">
                <a:solidFill>
                  <a:schemeClr val="bg1"/>
                </a:solidFill>
                <a:latin typeface="Trebuchet MS" panose="020B0603020202020204" pitchFamily="34" charset="0"/>
              </a:rPr>
              <a:t>Event attributes calling functions</a:t>
            </a:r>
          </a:p>
          <a:p>
            <a:pPr marL="342900" indent="-342900">
              <a:buClr>
                <a:srgbClr val="C00000"/>
              </a:buClr>
              <a:buFont typeface="Wingdings" panose="05000000000000000000" pitchFamily="2" charset="2"/>
              <a:buChar char="v"/>
            </a:pPr>
            <a:r>
              <a:rPr lang="en-US" dirty="0">
                <a:solidFill>
                  <a:schemeClr val="bg1"/>
                </a:solidFill>
                <a:latin typeface="Trebuchet MS" panose="020B0603020202020204" pitchFamily="34" charset="0"/>
              </a:rPr>
              <a:t>Common HTML Events</a:t>
            </a:r>
          </a:p>
          <a:p>
            <a:pPr marL="342900" indent="-342900">
              <a:buClr>
                <a:srgbClr val="C00000"/>
              </a:buClr>
              <a:buFont typeface="Wingdings" panose="05000000000000000000" pitchFamily="2" charset="2"/>
              <a:buChar char="v"/>
            </a:pPr>
            <a:r>
              <a:rPr lang="en-US" dirty="0">
                <a:solidFill>
                  <a:schemeClr val="bg1"/>
                </a:solidFill>
                <a:latin typeface="Trebuchet MS" panose="020B0603020202020204" pitchFamily="34" charset="0"/>
              </a:rPr>
              <a:t>What can JavaScript do</a:t>
            </a:r>
          </a:p>
          <a:p>
            <a:pPr marL="342900" indent="-342900">
              <a:buClr>
                <a:srgbClr val="C00000"/>
              </a:buClr>
              <a:buFont typeface="Wingdings" panose="05000000000000000000" pitchFamily="2" charset="2"/>
              <a:buChar char="v"/>
            </a:pPr>
            <a:r>
              <a:rPr lang="en-US" dirty="0">
                <a:solidFill>
                  <a:schemeClr val="bg1"/>
                </a:solidFill>
                <a:latin typeface="Trebuchet MS" panose="020B0603020202020204" pitchFamily="34" charset="0"/>
              </a:rPr>
              <a:t>Mouse Events</a:t>
            </a:r>
          </a:p>
          <a:p>
            <a:pPr marL="342900" indent="-342900">
              <a:buClr>
                <a:srgbClr val="C00000"/>
              </a:buClr>
              <a:buFont typeface="Wingdings" panose="05000000000000000000" pitchFamily="2" charset="2"/>
              <a:buChar char="v"/>
            </a:pPr>
            <a:r>
              <a:rPr lang="en-US" dirty="0">
                <a:solidFill>
                  <a:schemeClr val="bg1"/>
                </a:solidFill>
                <a:latin typeface="Trebuchet MS" panose="020B0603020202020204" pitchFamily="34" charset="0"/>
              </a:rPr>
              <a:t>Key board Events</a:t>
            </a:r>
          </a:p>
          <a:p>
            <a:pPr marL="342900" indent="-342900">
              <a:buClr>
                <a:srgbClr val="C00000"/>
              </a:buClr>
              <a:buFont typeface="Wingdings" panose="05000000000000000000" pitchFamily="2" charset="2"/>
              <a:buChar char="v"/>
            </a:pPr>
            <a:r>
              <a:rPr lang="en-US" dirty="0">
                <a:solidFill>
                  <a:schemeClr val="bg1"/>
                </a:solidFill>
                <a:latin typeface="Trebuchet MS" panose="020B0603020202020204" pitchFamily="34" charset="0"/>
              </a:rPr>
              <a:t>Form Events</a:t>
            </a:r>
          </a:p>
          <a:p>
            <a:pPr marL="342900" indent="-342900">
              <a:buClr>
                <a:srgbClr val="C00000"/>
              </a:buClr>
              <a:buFont typeface="Wingdings" panose="05000000000000000000" pitchFamily="2" charset="2"/>
              <a:buChar char="v"/>
            </a:pPr>
            <a:r>
              <a:rPr lang="en-US" dirty="0">
                <a:solidFill>
                  <a:schemeClr val="bg1"/>
                </a:solidFill>
                <a:latin typeface="Trebuchet MS" panose="020B0603020202020204" pitchFamily="34" charset="0"/>
              </a:rPr>
              <a:t>Form Validation before submission</a:t>
            </a:r>
          </a:p>
          <a:p>
            <a:pPr marL="342900" indent="-342900">
              <a:buClr>
                <a:srgbClr val="C00000"/>
              </a:buClr>
              <a:buFont typeface="Wingdings" panose="05000000000000000000" pitchFamily="2" charset="2"/>
              <a:buChar char="v"/>
            </a:pPr>
            <a:r>
              <a:rPr lang="en-US" dirty="0">
                <a:solidFill>
                  <a:schemeClr val="bg1"/>
                </a:solidFill>
                <a:latin typeface="Trebuchet MS" panose="020B0603020202020204" pitchFamily="34" charset="0"/>
              </a:rPr>
              <a:t>Example programs for data validation</a:t>
            </a:r>
          </a:p>
          <a:p>
            <a:pPr marL="342900" indent="-342900">
              <a:buClr>
                <a:srgbClr val="C00000"/>
              </a:buClr>
              <a:buFont typeface="Wingdings" panose="05000000000000000000" pitchFamily="2" charset="2"/>
              <a:buChar char="v"/>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952500" y="2367280"/>
          <a:ext cx="8407400" cy="2246630"/>
        </p:xfrm>
        <a:graphic>
          <a:graphicData uri="http://schemas.openxmlformats.org/drawingml/2006/table">
            <a:tbl>
              <a:tblPr firstRow="1" bandRow="1">
                <a:tableStyleId>{5C22544A-7EE6-4342-B048-85BDC9FD1C3A}</a:tableStyleId>
              </a:tblPr>
              <a:tblGrid>
                <a:gridCol w="4203700">
                  <a:extLst>
                    <a:ext uri="{9D8B030D-6E8A-4147-A177-3AD203B41FA5}">
                      <a16:colId xmlns:a16="http://schemas.microsoft.com/office/drawing/2014/main" val="20000"/>
                    </a:ext>
                  </a:extLst>
                </a:gridCol>
                <a:gridCol w="4203700">
                  <a:extLst>
                    <a:ext uri="{9D8B030D-6E8A-4147-A177-3AD203B41FA5}">
                      <a16:colId xmlns:a16="http://schemas.microsoft.com/office/drawing/2014/main" val="20001"/>
                    </a:ext>
                  </a:extLst>
                </a:gridCol>
              </a:tblGrid>
              <a:tr h="370840">
                <a:tc>
                  <a:txBody>
                    <a:bodyPr/>
                    <a:lstStyle/>
                    <a:p>
                      <a:pPr marL="0" marR="0">
                        <a:lnSpc>
                          <a:spcPts val="1690"/>
                        </a:lnSpc>
                        <a:spcBef>
                          <a:spcPts val="1200"/>
                        </a:spcBef>
                        <a:spcAft>
                          <a:spcPts val="1200"/>
                        </a:spcAft>
                      </a:pPr>
                      <a:r>
                        <a:rPr lang="en-US" sz="1400" dirty="0">
                          <a:solidFill>
                            <a:schemeClr val="tx1"/>
                          </a:solidFill>
                          <a:latin typeface="Calibri"/>
                          <a:ea typeface="Calibri"/>
                          <a:cs typeface="Arial"/>
                        </a:rPr>
                        <a:t>Event</a:t>
                      </a:r>
                    </a:p>
                  </a:txBody>
                  <a:tcPr marL="77846" marR="77846" marT="76200" marB="76200"/>
                </a:tc>
                <a:tc>
                  <a:txBody>
                    <a:bodyPr/>
                    <a:lstStyle/>
                    <a:p>
                      <a:pPr marL="0" marR="0">
                        <a:lnSpc>
                          <a:spcPts val="1690"/>
                        </a:lnSpc>
                        <a:spcBef>
                          <a:spcPts val="1200"/>
                        </a:spcBef>
                        <a:spcAft>
                          <a:spcPts val="1200"/>
                        </a:spcAft>
                      </a:pPr>
                      <a:r>
                        <a:rPr lang="en-US" sz="1400" dirty="0">
                          <a:solidFill>
                            <a:schemeClr val="tx1"/>
                          </a:solidFill>
                          <a:latin typeface="Calibri"/>
                          <a:ea typeface="Calibri"/>
                          <a:cs typeface="Arial"/>
                        </a:rPr>
                        <a:t>Description</a:t>
                      </a:r>
                    </a:p>
                  </a:txBody>
                  <a:tcPr marL="77846" marR="77846" marT="76200" marB="76200"/>
                </a:tc>
                <a:extLst>
                  <a:ext uri="{0D108BD9-81ED-4DB2-BD59-A6C34878D82A}">
                    <a16:rowId xmlns:a16="http://schemas.microsoft.com/office/drawing/2014/main" val="10000"/>
                  </a:ext>
                </a:extLst>
              </a:tr>
              <a:tr h="370840">
                <a:tc>
                  <a:txBody>
                    <a:bodyPr/>
                    <a:lstStyle/>
                    <a:p>
                      <a:pPr marL="0" marR="0">
                        <a:lnSpc>
                          <a:spcPts val="1690"/>
                        </a:lnSpc>
                        <a:spcBef>
                          <a:spcPts val="1200"/>
                        </a:spcBef>
                        <a:spcAft>
                          <a:spcPts val="1200"/>
                        </a:spcAft>
                      </a:pPr>
                      <a:r>
                        <a:rPr lang="en-US" sz="1150" dirty="0">
                          <a:solidFill>
                            <a:srgbClr val="0000FF"/>
                          </a:solidFill>
                          <a:latin typeface="Verdana"/>
                          <a:ea typeface="Times New Roman"/>
                          <a:cs typeface="Times New Roman"/>
                          <a:hlinkClick r:id="rId2"/>
                        </a:rPr>
                        <a:t>Onreset</a:t>
                      </a:r>
                      <a:endParaRPr lang="en-US" sz="1100" dirty="0">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dirty="0">
                          <a:solidFill>
                            <a:srgbClr val="000000"/>
                          </a:solidFill>
                          <a:latin typeface="Verdana"/>
                          <a:ea typeface="Times New Roman"/>
                          <a:cs typeface="Times New Roman"/>
                        </a:rPr>
                        <a:t>The event occurs when a form is reset</a:t>
                      </a:r>
                      <a:endParaRPr lang="en-US" sz="1100" dirty="0">
                        <a:latin typeface="Calibri"/>
                        <a:ea typeface="Calibri"/>
                        <a:cs typeface="Arial"/>
                      </a:endParaRPr>
                    </a:p>
                  </a:txBody>
                  <a:tcPr marL="77846" marR="77846" marT="76200" marB="76200"/>
                </a:tc>
                <a:extLst>
                  <a:ext uri="{0D108BD9-81ED-4DB2-BD59-A6C34878D82A}">
                    <a16:rowId xmlns:a16="http://schemas.microsoft.com/office/drawing/2014/main" val="10001"/>
                  </a:ext>
                </a:extLst>
              </a:tr>
              <a:tr h="370840">
                <a:tc>
                  <a:txBody>
                    <a:bodyPr/>
                    <a:lstStyle/>
                    <a:p>
                      <a:pPr marL="0" marR="0">
                        <a:lnSpc>
                          <a:spcPts val="1690"/>
                        </a:lnSpc>
                        <a:spcBef>
                          <a:spcPts val="1200"/>
                        </a:spcBef>
                        <a:spcAft>
                          <a:spcPts val="1200"/>
                        </a:spcAft>
                      </a:pPr>
                      <a:r>
                        <a:rPr lang="en-US" sz="1150" dirty="0">
                          <a:solidFill>
                            <a:srgbClr val="0000FF"/>
                          </a:solidFill>
                          <a:latin typeface="Verdana"/>
                          <a:ea typeface="Times New Roman"/>
                          <a:cs typeface="Times New Roman"/>
                          <a:hlinkClick r:id="rId3"/>
                        </a:rPr>
                        <a:t>Onsearch</a:t>
                      </a:r>
                      <a:endParaRPr lang="en-US" sz="1100" dirty="0">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dirty="0">
                          <a:solidFill>
                            <a:srgbClr val="000000"/>
                          </a:solidFill>
                          <a:latin typeface="Verdana"/>
                          <a:ea typeface="Times New Roman"/>
                          <a:cs typeface="Times New Roman"/>
                        </a:rPr>
                        <a:t>The event occurs when the user writes something in a search field (for &lt;input="search"&gt;)</a:t>
                      </a:r>
                      <a:endParaRPr lang="en-US" sz="1100" dirty="0">
                        <a:latin typeface="Calibri"/>
                        <a:ea typeface="Calibri"/>
                        <a:cs typeface="Arial"/>
                      </a:endParaRPr>
                    </a:p>
                  </a:txBody>
                  <a:tcPr marL="77846" marR="77846" marT="76200" marB="76200"/>
                </a:tc>
                <a:extLst>
                  <a:ext uri="{0D108BD9-81ED-4DB2-BD59-A6C34878D82A}">
                    <a16:rowId xmlns:a16="http://schemas.microsoft.com/office/drawing/2014/main" val="10002"/>
                  </a:ext>
                </a:extLst>
              </a:tr>
              <a:tr h="370840">
                <a:tc>
                  <a:txBody>
                    <a:bodyPr/>
                    <a:lstStyle/>
                    <a:p>
                      <a:pPr marL="0" marR="0">
                        <a:lnSpc>
                          <a:spcPts val="1690"/>
                        </a:lnSpc>
                        <a:spcBef>
                          <a:spcPts val="1200"/>
                        </a:spcBef>
                        <a:spcAft>
                          <a:spcPts val="1200"/>
                        </a:spcAft>
                      </a:pPr>
                      <a:r>
                        <a:rPr lang="en-US" sz="1150" dirty="0">
                          <a:solidFill>
                            <a:srgbClr val="0000FF"/>
                          </a:solidFill>
                          <a:latin typeface="Verdana"/>
                          <a:ea typeface="Times New Roman"/>
                          <a:cs typeface="Times New Roman"/>
                          <a:hlinkClick r:id="rId4"/>
                        </a:rPr>
                        <a:t>onselect</a:t>
                      </a:r>
                      <a:endParaRPr lang="en-US" sz="1100" dirty="0">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dirty="0">
                          <a:solidFill>
                            <a:srgbClr val="000000"/>
                          </a:solidFill>
                          <a:latin typeface="Verdana"/>
                          <a:ea typeface="Times New Roman"/>
                          <a:cs typeface="Times New Roman"/>
                        </a:rPr>
                        <a:t>The event occurs after the user selects some text (for &lt;input&gt; and &lt;</a:t>
                      </a:r>
                      <a:r>
                        <a:rPr lang="en-US" sz="1150" dirty="0" err="1">
                          <a:solidFill>
                            <a:srgbClr val="000000"/>
                          </a:solidFill>
                          <a:latin typeface="Verdana"/>
                          <a:ea typeface="Times New Roman"/>
                          <a:cs typeface="Times New Roman"/>
                        </a:rPr>
                        <a:t>textarea</a:t>
                      </a:r>
                      <a:r>
                        <a:rPr lang="en-US" sz="1150" dirty="0">
                          <a:solidFill>
                            <a:srgbClr val="000000"/>
                          </a:solidFill>
                          <a:latin typeface="Verdana"/>
                          <a:ea typeface="Times New Roman"/>
                          <a:cs typeface="Times New Roman"/>
                        </a:rPr>
                        <a:t>&gt;)</a:t>
                      </a:r>
                      <a:endParaRPr lang="en-US" sz="1100" dirty="0">
                        <a:latin typeface="Calibri"/>
                        <a:ea typeface="Calibri"/>
                        <a:cs typeface="Arial"/>
                      </a:endParaRPr>
                    </a:p>
                  </a:txBody>
                  <a:tcPr marL="77846" marR="77846" marT="76200" marB="76200"/>
                </a:tc>
                <a:extLst>
                  <a:ext uri="{0D108BD9-81ED-4DB2-BD59-A6C34878D82A}">
                    <a16:rowId xmlns:a16="http://schemas.microsoft.com/office/drawing/2014/main" val="10003"/>
                  </a:ext>
                </a:extLst>
              </a:tr>
              <a:tr h="370840">
                <a:tc>
                  <a:txBody>
                    <a:bodyPr/>
                    <a:lstStyle/>
                    <a:p>
                      <a:pPr marL="0" marR="0">
                        <a:lnSpc>
                          <a:spcPts val="1690"/>
                        </a:lnSpc>
                        <a:spcBef>
                          <a:spcPts val="1200"/>
                        </a:spcBef>
                        <a:spcAft>
                          <a:spcPts val="1200"/>
                        </a:spcAft>
                      </a:pPr>
                      <a:r>
                        <a:rPr lang="en-US" sz="1150">
                          <a:solidFill>
                            <a:srgbClr val="0000FF"/>
                          </a:solidFill>
                          <a:latin typeface="Verdana"/>
                          <a:ea typeface="Times New Roman"/>
                          <a:cs typeface="Times New Roman"/>
                          <a:hlinkClick r:id="rId5"/>
                        </a:rPr>
                        <a:t>onsubmit</a:t>
                      </a:r>
                      <a:endParaRPr lang="en-US" sz="1100">
                        <a:latin typeface="Calibri"/>
                        <a:ea typeface="Calibri"/>
                        <a:cs typeface="Arial"/>
                      </a:endParaRPr>
                    </a:p>
                  </a:txBody>
                  <a:tcPr marL="77846" marR="77846" marT="76200" marB="76200"/>
                </a:tc>
                <a:tc>
                  <a:txBody>
                    <a:bodyPr/>
                    <a:lstStyle/>
                    <a:p>
                      <a:pPr marL="0" marR="0">
                        <a:lnSpc>
                          <a:spcPts val="1690"/>
                        </a:lnSpc>
                        <a:spcBef>
                          <a:spcPts val="1200"/>
                        </a:spcBef>
                        <a:spcAft>
                          <a:spcPts val="1200"/>
                        </a:spcAft>
                      </a:pPr>
                      <a:r>
                        <a:rPr lang="en-US" sz="1150" dirty="0">
                          <a:solidFill>
                            <a:srgbClr val="000000"/>
                          </a:solidFill>
                          <a:latin typeface="Verdana"/>
                          <a:ea typeface="Times New Roman"/>
                          <a:cs typeface="Times New Roman"/>
                        </a:rPr>
                        <a:t>The event occurs when a form is submitted</a:t>
                      </a:r>
                      <a:endParaRPr lang="en-US" sz="1100" dirty="0">
                        <a:latin typeface="Calibri"/>
                        <a:ea typeface="Calibri"/>
                        <a:cs typeface="Arial"/>
                      </a:endParaRPr>
                    </a:p>
                  </a:txBody>
                  <a:tcPr marL="77846" marR="77846" marT="76200" marB="7620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20</a:t>
            </a:fld>
            <a:endParaRPr lang="en-US">
              <a:solidFill>
                <a:prstClr val="black">
                  <a:tint val="75000"/>
                </a:prstClr>
              </a:solidFill>
              <a:latin typeface="Calibri" panose="020F0502020204030204"/>
            </a:endParaRPr>
          </a:p>
        </p:txBody>
      </p:sp>
      <p:sp>
        <p:nvSpPr>
          <p:cNvPr id="6" name="TextBox 5"/>
          <p:cNvSpPr txBox="1"/>
          <p:nvPr/>
        </p:nvSpPr>
        <p:spPr>
          <a:xfrm>
            <a:off x="4038600" y="1916668"/>
            <a:ext cx="1257300"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Table-11.4</a:t>
            </a:r>
          </a:p>
        </p:txBody>
      </p:sp>
      <p:cxnSp>
        <p:nvCxnSpPr>
          <p:cNvPr id="7" name="Straight Connector 6">
            <a:extLst>
              <a:ext uri="{FF2B5EF4-FFF2-40B4-BE49-F238E27FC236}">
                <a16:creationId xmlns:a16="http://schemas.microsoft.com/office/drawing/2014/main" id="{6D0C7608-43F8-4ECB-0A3B-065BCA5F3E2E}"/>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8" name="Footer Placeholder 1">
            <a:extLst>
              <a:ext uri="{FF2B5EF4-FFF2-40B4-BE49-F238E27FC236}">
                <a16:creationId xmlns:a16="http://schemas.microsoft.com/office/drawing/2014/main" id="{D3098EB1-1D80-C14C-56EC-804E7D91CFCB}"/>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9" name="Title 1">
            <a:extLst>
              <a:ext uri="{FF2B5EF4-FFF2-40B4-BE49-F238E27FC236}">
                <a16:creationId xmlns:a16="http://schemas.microsoft.com/office/drawing/2014/main" id="{C179489D-E542-4EF9-768F-ECF9A9991155}"/>
              </a:ext>
            </a:extLst>
          </p:cNvPr>
          <p:cNvSpPr txBox="1">
            <a:spLocks/>
          </p:cNvSpPr>
          <p:nvPr/>
        </p:nvSpPr>
        <p:spPr>
          <a:xfrm>
            <a:off x="244864" y="261803"/>
            <a:ext cx="8886824" cy="533397"/>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a:solidFill>
                  <a:srgbClr val="C00000"/>
                </a:solidFill>
                <a:latin typeface="Georgia" panose="02040502050405020303" pitchFamily="18" charset="0"/>
              </a:rPr>
              <a:t>Form Events</a:t>
            </a:r>
            <a:endParaRPr lang="en-US" b="1" dirty="0">
              <a:solidFill>
                <a:srgbClr val="C00000"/>
              </a:solidFill>
              <a:latin typeface="Georgia" panose="02040502050405020303"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21</a:t>
            </a:fld>
            <a:endParaRPr lang="en-US">
              <a:solidFill>
                <a:prstClr val="black">
                  <a:tint val="75000"/>
                </a:prstClr>
              </a:solidFill>
              <a:latin typeface="Calibri" panose="020F0502020204030204"/>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398" y="1535668"/>
            <a:ext cx="9295972" cy="3104312"/>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000500" y="4953000"/>
            <a:ext cx="2209800"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Listing-11-7.html</a:t>
            </a:r>
          </a:p>
        </p:txBody>
      </p:sp>
      <p:cxnSp>
        <p:nvCxnSpPr>
          <p:cNvPr id="3" name="Straight Connector 2">
            <a:extLst>
              <a:ext uri="{FF2B5EF4-FFF2-40B4-BE49-F238E27FC236}">
                <a16:creationId xmlns:a16="http://schemas.microsoft.com/office/drawing/2014/main" id="{63DB2E75-18A9-1489-E88C-E2E2694DFB50}"/>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1">
            <a:extLst>
              <a:ext uri="{FF2B5EF4-FFF2-40B4-BE49-F238E27FC236}">
                <a16:creationId xmlns:a16="http://schemas.microsoft.com/office/drawing/2014/main" id="{83551671-6D2F-8AED-E095-4F8C2A3DB810}"/>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8" name="Title 1">
            <a:extLst>
              <a:ext uri="{FF2B5EF4-FFF2-40B4-BE49-F238E27FC236}">
                <a16:creationId xmlns:a16="http://schemas.microsoft.com/office/drawing/2014/main" id="{47C2446B-FE2C-8874-6B65-3DE1D645C939}"/>
              </a:ext>
            </a:extLst>
          </p:cNvPr>
          <p:cNvSpPr txBox="1">
            <a:spLocks/>
          </p:cNvSpPr>
          <p:nvPr/>
        </p:nvSpPr>
        <p:spPr>
          <a:xfrm>
            <a:off x="244864" y="261803"/>
            <a:ext cx="8886824" cy="533397"/>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err="1">
                <a:solidFill>
                  <a:srgbClr val="C00000"/>
                </a:solidFill>
                <a:latin typeface="Georgia" panose="02040502050405020303" pitchFamily="18" charset="0"/>
              </a:rPr>
              <a:t>onblur</a:t>
            </a:r>
            <a:r>
              <a:rPr lang="en-US" b="1" dirty="0">
                <a:solidFill>
                  <a:srgbClr val="C00000"/>
                </a:solidFill>
                <a:latin typeface="Georgia" panose="02040502050405020303" pitchFamily="18" charset="0"/>
              </a:rPr>
              <a:t> Event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22</a:t>
            </a:fld>
            <a:endParaRPr lang="en-US">
              <a:solidFill>
                <a:prstClr val="black">
                  <a:tint val="75000"/>
                </a:prstClr>
              </a:solidFill>
              <a:latin typeface="Calibri" panose="020F0502020204030204"/>
            </a:endParaRPr>
          </a:p>
        </p:txBody>
      </p:sp>
      <p:sp>
        <p:nvSpPr>
          <p:cNvPr id="7" name="TextBox 6"/>
          <p:cNvSpPr txBox="1"/>
          <p:nvPr/>
        </p:nvSpPr>
        <p:spPr>
          <a:xfrm>
            <a:off x="5676948" y="6260068"/>
            <a:ext cx="1447800"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Output-11.7</a:t>
            </a:r>
          </a:p>
        </p:txBody>
      </p:sp>
      <p:cxnSp>
        <p:nvCxnSpPr>
          <p:cNvPr id="11" name="Straight Arrow Connector 10"/>
          <p:cNvCxnSpPr/>
          <p:nvPr/>
        </p:nvCxnSpPr>
        <p:spPr>
          <a:xfrm>
            <a:off x="723900" y="3385066"/>
            <a:ext cx="762000" cy="0"/>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638300" y="4572000"/>
            <a:ext cx="0" cy="56566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638300" y="5137666"/>
            <a:ext cx="762000" cy="0"/>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12A5729-8712-606C-BF25-34A4B971C88A}"/>
              </a:ext>
            </a:extLst>
          </p:cNvPr>
          <p:cNvCxnSpPr/>
          <p:nvPr/>
        </p:nvCxnSpPr>
        <p:spPr>
          <a:xfrm>
            <a:off x="723900" y="2819400"/>
            <a:ext cx="0" cy="56566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EF2D2828-8690-5B21-103A-EDE60258B887}"/>
              </a:ext>
            </a:extLst>
          </p:cNvPr>
          <p:cNvCxnSpPr/>
          <p:nvPr/>
        </p:nvCxnSpPr>
        <p:spPr>
          <a:xfrm>
            <a:off x="225425" y="685800"/>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8" name="Footer Placeholder 1">
            <a:extLst>
              <a:ext uri="{FF2B5EF4-FFF2-40B4-BE49-F238E27FC236}">
                <a16:creationId xmlns:a16="http://schemas.microsoft.com/office/drawing/2014/main" id="{7F2D87D1-872A-A293-049B-04EC9CECC23D}"/>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10" name="Title 1">
            <a:extLst>
              <a:ext uri="{FF2B5EF4-FFF2-40B4-BE49-F238E27FC236}">
                <a16:creationId xmlns:a16="http://schemas.microsoft.com/office/drawing/2014/main" id="{AC850075-39D9-13D3-B3E2-0B753D162B38}"/>
              </a:ext>
            </a:extLst>
          </p:cNvPr>
          <p:cNvSpPr txBox="1">
            <a:spLocks/>
          </p:cNvSpPr>
          <p:nvPr/>
        </p:nvSpPr>
        <p:spPr>
          <a:xfrm>
            <a:off x="244864" y="261803"/>
            <a:ext cx="8886824" cy="533397"/>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err="1">
                <a:solidFill>
                  <a:srgbClr val="C00000"/>
                </a:solidFill>
                <a:latin typeface="Georgia" panose="02040502050405020303" pitchFamily="18" charset="0"/>
              </a:rPr>
              <a:t>onblur</a:t>
            </a:r>
            <a:r>
              <a:rPr lang="en-US" b="1" dirty="0">
                <a:solidFill>
                  <a:srgbClr val="C00000"/>
                </a:solidFill>
                <a:latin typeface="Georgia" panose="02040502050405020303" pitchFamily="18" charset="0"/>
              </a:rPr>
              <a:t> Event</a:t>
            </a:r>
          </a:p>
        </p:txBody>
      </p:sp>
      <p:pic>
        <p:nvPicPr>
          <p:cNvPr id="5" name="Picture 4">
            <a:extLst>
              <a:ext uri="{FF2B5EF4-FFF2-40B4-BE49-F238E27FC236}">
                <a16:creationId xmlns:a16="http://schemas.microsoft.com/office/drawing/2014/main" id="{FAA9EDBE-B161-47AD-D1DB-F00233A79A68}"/>
              </a:ext>
            </a:extLst>
          </p:cNvPr>
          <p:cNvPicPr>
            <a:picLocks noChangeAspect="1"/>
          </p:cNvPicPr>
          <p:nvPr/>
        </p:nvPicPr>
        <p:blipFill>
          <a:blip r:embed="rId2"/>
          <a:stretch>
            <a:fillRect/>
          </a:stretch>
        </p:blipFill>
        <p:spPr>
          <a:xfrm>
            <a:off x="219982" y="764260"/>
            <a:ext cx="9363075" cy="2047875"/>
          </a:xfrm>
          <a:prstGeom prst="rect">
            <a:avLst/>
          </a:prstGeom>
          <a:ln w="15875">
            <a:solidFill>
              <a:schemeClr val="bg1"/>
            </a:solidFill>
          </a:ln>
        </p:spPr>
      </p:pic>
      <p:pic>
        <p:nvPicPr>
          <p:cNvPr id="9" name="Picture 8">
            <a:extLst>
              <a:ext uri="{FF2B5EF4-FFF2-40B4-BE49-F238E27FC236}">
                <a16:creationId xmlns:a16="http://schemas.microsoft.com/office/drawing/2014/main" id="{C05DB174-878C-2224-B4ED-8237CD497BF5}"/>
              </a:ext>
            </a:extLst>
          </p:cNvPr>
          <p:cNvPicPr>
            <a:picLocks noChangeAspect="1"/>
          </p:cNvPicPr>
          <p:nvPr/>
        </p:nvPicPr>
        <p:blipFill>
          <a:blip r:embed="rId3"/>
          <a:stretch>
            <a:fillRect/>
          </a:stretch>
        </p:blipFill>
        <p:spPr>
          <a:xfrm>
            <a:off x="1509353" y="2856170"/>
            <a:ext cx="8265211" cy="1739156"/>
          </a:xfrm>
          <a:prstGeom prst="rect">
            <a:avLst/>
          </a:prstGeom>
          <a:ln w="15875">
            <a:solidFill>
              <a:schemeClr val="bg1"/>
            </a:solidFill>
          </a:ln>
        </p:spPr>
      </p:pic>
      <p:pic>
        <p:nvPicPr>
          <p:cNvPr id="16" name="Picture 15">
            <a:extLst>
              <a:ext uri="{FF2B5EF4-FFF2-40B4-BE49-F238E27FC236}">
                <a16:creationId xmlns:a16="http://schemas.microsoft.com/office/drawing/2014/main" id="{53DB014E-34A7-3E03-AA09-C7E8A3F4797A}"/>
              </a:ext>
            </a:extLst>
          </p:cNvPr>
          <p:cNvPicPr>
            <a:picLocks noChangeAspect="1"/>
          </p:cNvPicPr>
          <p:nvPr/>
        </p:nvPicPr>
        <p:blipFill>
          <a:blip r:embed="rId4"/>
          <a:stretch>
            <a:fillRect/>
          </a:stretch>
        </p:blipFill>
        <p:spPr>
          <a:xfrm>
            <a:off x="2400300" y="4673546"/>
            <a:ext cx="6906127" cy="1504095"/>
          </a:xfrm>
          <a:prstGeom prst="rect">
            <a:avLst/>
          </a:prstGeom>
          <a:ln w="15875">
            <a:solidFill>
              <a:schemeClr val="bg1"/>
            </a:solidFill>
          </a:ln>
        </p:spPr>
      </p:pic>
    </p:spTree>
    <p:extLst>
      <p:ext uri="{BB962C8B-B14F-4D97-AF65-F5344CB8AC3E}">
        <p14:creationId xmlns:p14="http://schemas.microsoft.com/office/powerpoint/2010/main" val="2916650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23</a:t>
            </a:fld>
            <a:endParaRPr lang="en-US">
              <a:solidFill>
                <a:prstClr val="black">
                  <a:tint val="75000"/>
                </a:prstClr>
              </a:solidFill>
              <a:latin typeface="Calibri" panose="020F0502020204030204"/>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914400"/>
            <a:ext cx="6858000" cy="4502122"/>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695700" y="5424696"/>
            <a:ext cx="2133600"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Listing-11-8.html</a:t>
            </a:r>
          </a:p>
        </p:txBody>
      </p:sp>
      <p:cxnSp>
        <p:nvCxnSpPr>
          <p:cNvPr id="2" name="Straight Connector 1">
            <a:extLst>
              <a:ext uri="{FF2B5EF4-FFF2-40B4-BE49-F238E27FC236}">
                <a16:creationId xmlns:a16="http://schemas.microsoft.com/office/drawing/2014/main" id="{9956ECB2-FF6B-B2B7-02E3-FAA27013746E}"/>
              </a:ext>
            </a:extLst>
          </p:cNvPr>
          <p:cNvCxnSpPr/>
          <p:nvPr/>
        </p:nvCxnSpPr>
        <p:spPr>
          <a:xfrm>
            <a:off x="225425" y="762000"/>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1">
            <a:extLst>
              <a:ext uri="{FF2B5EF4-FFF2-40B4-BE49-F238E27FC236}">
                <a16:creationId xmlns:a16="http://schemas.microsoft.com/office/drawing/2014/main" id="{08B2C8FE-27FA-E802-B516-9B7168495A57}"/>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8" name="Title 1">
            <a:extLst>
              <a:ext uri="{FF2B5EF4-FFF2-40B4-BE49-F238E27FC236}">
                <a16:creationId xmlns:a16="http://schemas.microsoft.com/office/drawing/2014/main" id="{C58E93CD-4DD0-25AD-0915-F2CD43C1EC4B}"/>
              </a:ext>
            </a:extLst>
          </p:cNvPr>
          <p:cNvSpPr txBox="1">
            <a:spLocks/>
          </p:cNvSpPr>
          <p:nvPr/>
        </p:nvSpPr>
        <p:spPr>
          <a:xfrm>
            <a:off x="244864" y="261803"/>
            <a:ext cx="8886824" cy="533397"/>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err="1">
                <a:solidFill>
                  <a:srgbClr val="C00000"/>
                </a:solidFill>
                <a:latin typeface="Georgia" panose="02040502050405020303" pitchFamily="18" charset="0"/>
              </a:rPr>
              <a:t>onchange</a:t>
            </a:r>
            <a:r>
              <a:rPr lang="en-US" b="1" dirty="0">
                <a:solidFill>
                  <a:srgbClr val="C00000"/>
                </a:solidFill>
                <a:latin typeface="Georgia" panose="02040502050405020303" pitchFamily="18" charset="0"/>
              </a:rPr>
              <a:t> Event</a:t>
            </a:r>
          </a:p>
        </p:txBody>
      </p:sp>
    </p:spTree>
    <p:extLst>
      <p:ext uri="{BB962C8B-B14F-4D97-AF65-F5344CB8AC3E}">
        <p14:creationId xmlns:p14="http://schemas.microsoft.com/office/powerpoint/2010/main" val="3428493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24</a:t>
            </a:fld>
            <a:endParaRPr lang="en-US">
              <a:solidFill>
                <a:prstClr val="black">
                  <a:tint val="75000"/>
                </a:prstClr>
              </a:solidFill>
              <a:latin typeface="Calibri" panose="020F0502020204030204"/>
            </a:endParaRPr>
          </a:p>
        </p:txBody>
      </p:sp>
      <p:cxnSp>
        <p:nvCxnSpPr>
          <p:cNvPr id="10" name="Straight Connector 9"/>
          <p:cNvCxnSpPr/>
          <p:nvPr/>
        </p:nvCxnSpPr>
        <p:spPr>
          <a:xfrm>
            <a:off x="2628900" y="2819400"/>
            <a:ext cx="0" cy="56566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628900" y="3385066"/>
            <a:ext cx="762000" cy="0"/>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790699" y="5664279"/>
            <a:ext cx="1904993"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Output-11-8.html</a:t>
            </a:r>
          </a:p>
        </p:txBody>
      </p:sp>
      <p:cxnSp>
        <p:nvCxnSpPr>
          <p:cNvPr id="16" name="Straight Connector 15"/>
          <p:cNvCxnSpPr>
            <a:cxnSpLocks/>
          </p:cNvCxnSpPr>
          <p:nvPr/>
        </p:nvCxnSpPr>
        <p:spPr>
          <a:xfrm>
            <a:off x="3695700" y="4527292"/>
            <a:ext cx="0" cy="73050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695700" y="5257800"/>
            <a:ext cx="762000" cy="0"/>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4FA611D8-99AF-6906-380A-CA8CF5FD1618}"/>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1">
            <a:extLst>
              <a:ext uri="{FF2B5EF4-FFF2-40B4-BE49-F238E27FC236}">
                <a16:creationId xmlns:a16="http://schemas.microsoft.com/office/drawing/2014/main" id="{5FD4DF18-56D8-9998-1241-8797F19B0DEC}"/>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8" name="Title 1">
            <a:extLst>
              <a:ext uri="{FF2B5EF4-FFF2-40B4-BE49-F238E27FC236}">
                <a16:creationId xmlns:a16="http://schemas.microsoft.com/office/drawing/2014/main" id="{D119EF6F-07B5-BA7F-1F8C-50A968163691}"/>
              </a:ext>
            </a:extLst>
          </p:cNvPr>
          <p:cNvSpPr txBox="1">
            <a:spLocks/>
          </p:cNvSpPr>
          <p:nvPr/>
        </p:nvSpPr>
        <p:spPr>
          <a:xfrm>
            <a:off x="244864" y="261803"/>
            <a:ext cx="8886824" cy="533397"/>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err="1">
                <a:solidFill>
                  <a:srgbClr val="C00000"/>
                </a:solidFill>
                <a:latin typeface="Georgia" panose="02040502050405020303" pitchFamily="18" charset="0"/>
              </a:rPr>
              <a:t>onchange</a:t>
            </a:r>
            <a:r>
              <a:rPr lang="en-US" b="1" dirty="0">
                <a:solidFill>
                  <a:srgbClr val="C00000"/>
                </a:solidFill>
                <a:latin typeface="Georgia" panose="02040502050405020303" pitchFamily="18" charset="0"/>
              </a:rPr>
              <a:t> Event</a:t>
            </a:r>
          </a:p>
        </p:txBody>
      </p:sp>
      <p:pic>
        <p:nvPicPr>
          <p:cNvPr id="5" name="Picture 4">
            <a:extLst>
              <a:ext uri="{FF2B5EF4-FFF2-40B4-BE49-F238E27FC236}">
                <a16:creationId xmlns:a16="http://schemas.microsoft.com/office/drawing/2014/main" id="{62295923-5AE8-30BF-E60F-4DEDC792C697}"/>
              </a:ext>
            </a:extLst>
          </p:cNvPr>
          <p:cNvPicPr>
            <a:picLocks noChangeAspect="1"/>
          </p:cNvPicPr>
          <p:nvPr/>
        </p:nvPicPr>
        <p:blipFill>
          <a:blip r:embed="rId2"/>
          <a:stretch>
            <a:fillRect/>
          </a:stretch>
        </p:blipFill>
        <p:spPr>
          <a:xfrm>
            <a:off x="219982" y="1105854"/>
            <a:ext cx="4552950" cy="1647825"/>
          </a:xfrm>
          <a:prstGeom prst="rect">
            <a:avLst/>
          </a:prstGeom>
          <a:ln w="15875">
            <a:solidFill>
              <a:schemeClr val="bg1"/>
            </a:solidFill>
          </a:ln>
        </p:spPr>
      </p:pic>
      <p:pic>
        <p:nvPicPr>
          <p:cNvPr id="9" name="Picture 8">
            <a:extLst>
              <a:ext uri="{FF2B5EF4-FFF2-40B4-BE49-F238E27FC236}">
                <a16:creationId xmlns:a16="http://schemas.microsoft.com/office/drawing/2014/main" id="{4ED2098B-A081-007B-DACA-0830EC93F1B0}"/>
              </a:ext>
            </a:extLst>
          </p:cNvPr>
          <p:cNvPicPr>
            <a:picLocks noChangeAspect="1"/>
          </p:cNvPicPr>
          <p:nvPr/>
        </p:nvPicPr>
        <p:blipFill>
          <a:blip r:embed="rId3"/>
          <a:stretch>
            <a:fillRect/>
          </a:stretch>
        </p:blipFill>
        <p:spPr>
          <a:xfrm>
            <a:off x="3416559" y="2800053"/>
            <a:ext cx="3405908" cy="1811494"/>
          </a:xfrm>
          <a:prstGeom prst="rect">
            <a:avLst/>
          </a:prstGeom>
          <a:ln w="15875">
            <a:solidFill>
              <a:schemeClr val="bg1"/>
            </a:solidFill>
          </a:ln>
        </p:spPr>
      </p:pic>
      <p:pic>
        <p:nvPicPr>
          <p:cNvPr id="13" name="Picture 12">
            <a:extLst>
              <a:ext uri="{FF2B5EF4-FFF2-40B4-BE49-F238E27FC236}">
                <a16:creationId xmlns:a16="http://schemas.microsoft.com/office/drawing/2014/main" id="{542A16FF-4C49-9F14-182E-630A6D05EFC1}"/>
              </a:ext>
            </a:extLst>
          </p:cNvPr>
          <p:cNvPicPr>
            <a:picLocks noChangeAspect="1"/>
          </p:cNvPicPr>
          <p:nvPr/>
        </p:nvPicPr>
        <p:blipFill>
          <a:blip r:embed="rId4"/>
          <a:stretch>
            <a:fillRect/>
          </a:stretch>
        </p:blipFill>
        <p:spPr>
          <a:xfrm>
            <a:off x="4457700" y="4714875"/>
            <a:ext cx="5343525" cy="1533525"/>
          </a:xfrm>
          <a:prstGeom prst="rect">
            <a:avLst/>
          </a:prstGeom>
          <a:ln w="15875">
            <a:solidFill>
              <a:schemeClr val="bg1"/>
            </a:solid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25</a:t>
            </a:fld>
            <a:endParaRPr lang="en-US">
              <a:solidFill>
                <a:prstClr val="black">
                  <a:tint val="75000"/>
                </a:prstClr>
              </a:solidFill>
              <a:latin typeface="Calibri" panose="020F0502020204030204"/>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1487525"/>
            <a:ext cx="9686544" cy="2568914"/>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869170" y="4205514"/>
            <a:ext cx="2057400"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Listing-11-9.html</a:t>
            </a:r>
          </a:p>
        </p:txBody>
      </p:sp>
      <p:cxnSp>
        <p:nvCxnSpPr>
          <p:cNvPr id="3" name="Straight Connector 2">
            <a:extLst>
              <a:ext uri="{FF2B5EF4-FFF2-40B4-BE49-F238E27FC236}">
                <a16:creationId xmlns:a16="http://schemas.microsoft.com/office/drawing/2014/main" id="{0DDB7376-D8FD-244B-932A-57FBD53DD7BD}"/>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1">
            <a:extLst>
              <a:ext uri="{FF2B5EF4-FFF2-40B4-BE49-F238E27FC236}">
                <a16:creationId xmlns:a16="http://schemas.microsoft.com/office/drawing/2014/main" id="{8662DE96-9C6A-4D54-1152-F1436AFFDEE6}"/>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8" name="Title 1">
            <a:extLst>
              <a:ext uri="{FF2B5EF4-FFF2-40B4-BE49-F238E27FC236}">
                <a16:creationId xmlns:a16="http://schemas.microsoft.com/office/drawing/2014/main" id="{AF5D0805-BC9F-D560-0E70-0BC18BDAD35B}"/>
              </a:ext>
            </a:extLst>
          </p:cNvPr>
          <p:cNvSpPr txBox="1">
            <a:spLocks/>
          </p:cNvSpPr>
          <p:nvPr/>
        </p:nvSpPr>
        <p:spPr>
          <a:xfrm>
            <a:off x="244864" y="261803"/>
            <a:ext cx="8886824" cy="533397"/>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err="1">
                <a:solidFill>
                  <a:srgbClr val="C00000"/>
                </a:solidFill>
                <a:latin typeface="Georgia" panose="02040502050405020303" pitchFamily="18" charset="0"/>
              </a:rPr>
              <a:t>onfocus</a:t>
            </a:r>
            <a:r>
              <a:rPr lang="en-US" b="1" dirty="0">
                <a:solidFill>
                  <a:srgbClr val="C00000"/>
                </a:solidFill>
                <a:latin typeface="Georgia" panose="02040502050405020303" pitchFamily="18" charset="0"/>
              </a:rPr>
              <a:t> Event-example-1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26</a:t>
            </a:fld>
            <a:endParaRPr lang="en-US">
              <a:solidFill>
                <a:prstClr val="black">
                  <a:tint val="75000"/>
                </a:prstClr>
              </a:solidFill>
              <a:latin typeface="Calibri" panose="020F0502020204030204"/>
            </a:endParaRPr>
          </a:p>
        </p:txBody>
      </p:sp>
      <p:sp>
        <p:nvSpPr>
          <p:cNvPr id="7" name="TextBox 6"/>
          <p:cNvSpPr txBox="1"/>
          <p:nvPr/>
        </p:nvSpPr>
        <p:spPr>
          <a:xfrm>
            <a:off x="4229100" y="5791200"/>
            <a:ext cx="2057400"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Output-11-9.html</a:t>
            </a:r>
          </a:p>
        </p:txBody>
      </p:sp>
      <p:cxnSp>
        <p:nvCxnSpPr>
          <p:cNvPr id="12" name="Straight Arrow Connector 11"/>
          <p:cNvCxnSpPr/>
          <p:nvPr/>
        </p:nvCxnSpPr>
        <p:spPr>
          <a:xfrm>
            <a:off x="2933700" y="2971800"/>
            <a:ext cx="0" cy="89535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3D76BD6A-E838-4ACC-07A6-345E352DF678}"/>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1">
            <a:extLst>
              <a:ext uri="{FF2B5EF4-FFF2-40B4-BE49-F238E27FC236}">
                <a16:creationId xmlns:a16="http://schemas.microsoft.com/office/drawing/2014/main" id="{DC767262-8FA3-7439-A5BB-91BB0F22285E}"/>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8" name="Title 1">
            <a:extLst>
              <a:ext uri="{FF2B5EF4-FFF2-40B4-BE49-F238E27FC236}">
                <a16:creationId xmlns:a16="http://schemas.microsoft.com/office/drawing/2014/main" id="{C604D221-90E5-CA7E-5B65-FCF867205F2D}"/>
              </a:ext>
            </a:extLst>
          </p:cNvPr>
          <p:cNvSpPr txBox="1">
            <a:spLocks/>
          </p:cNvSpPr>
          <p:nvPr/>
        </p:nvSpPr>
        <p:spPr>
          <a:xfrm>
            <a:off x="244864" y="261803"/>
            <a:ext cx="8886824" cy="533397"/>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err="1">
                <a:solidFill>
                  <a:srgbClr val="C00000"/>
                </a:solidFill>
                <a:latin typeface="Georgia" panose="02040502050405020303" pitchFamily="18" charset="0"/>
              </a:rPr>
              <a:t>onfocus</a:t>
            </a:r>
            <a:r>
              <a:rPr lang="en-US" b="1" dirty="0">
                <a:solidFill>
                  <a:srgbClr val="C00000"/>
                </a:solidFill>
                <a:latin typeface="Georgia" panose="02040502050405020303" pitchFamily="18" charset="0"/>
              </a:rPr>
              <a:t> Event-example-1</a:t>
            </a:r>
          </a:p>
        </p:txBody>
      </p:sp>
      <p:pic>
        <p:nvPicPr>
          <p:cNvPr id="5" name="Picture 4">
            <a:extLst>
              <a:ext uri="{FF2B5EF4-FFF2-40B4-BE49-F238E27FC236}">
                <a16:creationId xmlns:a16="http://schemas.microsoft.com/office/drawing/2014/main" id="{1A61E0B2-A676-E378-5218-70158E04D313}"/>
              </a:ext>
            </a:extLst>
          </p:cNvPr>
          <p:cNvPicPr>
            <a:picLocks noChangeAspect="1"/>
          </p:cNvPicPr>
          <p:nvPr/>
        </p:nvPicPr>
        <p:blipFill>
          <a:blip r:embed="rId2"/>
          <a:stretch>
            <a:fillRect/>
          </a:stretch>
        </p:blipFill>
        <p:spPr>
          <a:xfrm>
            <a:off x="376659" y="968718"/>
            <a:ext cx="9083804" cy="2060721"/>
          </a:xfrm>
          <a:prstGeom prst="rect">
            <a:avLst/>
          </a:prstGeom>
          <a:ln w="15875">
            <a:solidFill>
              <a:schemeClr val="bg1"/>
            </a:solidFill>
          </a:ln>
        </p:spPr>
      </p:pic>
      <p:pic>
        <p:nvPicPr>
          <p:cNvPr id="10" name="Picture 9">
            <a:extLst>
              <a:ext uri="{FF2B5EF4-FFF2-40B4-BE49-F238E27FC236}">
                <a16:creationId xmlns:a16="http://schemas.microsoft.com/office/drawing/2014/main" id="{D629C7CF-E9FD-DD04-8627-8BC8EA30185C}"/>
              </a:ext>
            </a:extLst>
          </p:cNvPr>
          <p:cNvPicPr>
            <a:picLocks noChangeAspect="1"/>
          </p:cNvPicPr>
          <p:nvPr/>
        </p:nvPicPr>
        <p:blipFill>
          <a:blip r:embed="rId3"/>
          <a:stretch>
            <a:fillRect/>
          </a:stretch>
        </p:blipFill>
        <p:spPr>
          <a:xfrm>
            <a:off x="862014" y="3894583"/>
            <a:ext cx="8598450" cy="1926333"/>
          </a:xfrm>
          <a:prstGeom prst="rect">
            <a:avLst/>
          </a:prstGeom>
          <a:ln w="15875">
            <a:solidFill>
              <a:schemeClr val="bg1"/>
            </a:solidFill>
          </a:ln>
        </p:spPr>
      </p:pic>
    </p:spTree>
    <p:extLst>
      <p:ext uri="{BB962C8B-B14F-4D97-AF65-F5344CB8AC3E}">
        <p14:creationId xmlns:p14="http://schemas.microsoft.com/office/powerpoint/2010/main" val="4151996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6750" y="1093333"/>
            <a:ext cx="8910151" cy="5033146"/>
          </a:xfrm>
        </p:spPr>
        <p:txBody>
          <a:bodyPr>
            <a:normAutofit lnSpcReduction="10000"/>
          </a:bodyPr>
          <a:lstStyle/>
          <a:p>
            <a:pPr>
              <a:buClr>
                <a:schemeClr val="bg1"/>
              </a:buClr>
            </a:pPr>
            <a:r>
              <a:rPr lang="en-US" dirty="0">
                <a:solidFill>
                  <a:schemeClr val="bg1"/>
                </a:solidFill>
                <a:latin typeface="Trebuchet MS" panose="020B0603020202020204" pitchFamily="34" charset="0"/>
              </a:rPr>
              <a:t>The </a:t>
            </a:r>
            <a:r>
              <a:rPr lang="en-US" b="1" dirty="0">
                <a:solidFill>
                  <a:schemeClr val="bg1"/>
                </a:solidFill>
                <a:latin typeface="Trebuchet MS" panose="020B0603020202020204" pitchFamily="34" charset="0"/>
              </a:rPr>
              <a:t>focus </a:t>
            </a:r>
            <a:r>
              <a:rPr lang="en-US" dirty="0">
                <a:solidFill>
                  <a:schemeClr val="bg1"/>
                </a:solidFill>
                <a:latin typeface="Trebuchet MS" panose="020B0603020202020204" pitchFamily="34" charset="0"/>
              </a:rPr>
              <a:t>and </a:t>
            </a:r>
            <a:r>
              <a:rPr lang="en-US" b="1" dirty="0">
                <a:solidFill>
                  <a:schemeClr val="bg1"/>
                </a:solidFill>
                <a:latin typeface="Trebuchet MS" panose="020B0603020202020204" pitchFamily="34" charset="0"/>
              </a:rPr>
              <a:t>blur </a:t>
            </a:r>
            <a:r>
              <a:rPr lang="en-US" dirty="0">
                <a:solidFill>
                  <a:schemeClr val="bg1"/>
                </a:solidFill>
                <a:latin typeface="Trebuchet MS" panose="020B0603020202020204" pitchFamily="34" charset="0"/>
              </a:rPr>
              <a:t>events can be useful when dealing with form elements that allow user input. </a:t>
            </a:r>
          </a:p>
          <a:p>
            <a:pPr>
              <a:buClr>
                <a:schemeClr val="bg1"/>
              </a:buClr>
            </a:pPr>
            <a:r>
              <a:rPr lang="en-US" dirty="0">
                <a:solidFill>
                  <a:schemeClr val="bg1"/>
                </a:solidFill>
                <a:latin typeface="Trebuchet MS" panose="020B0603020202020204" pitchFamily="34" charset="0"/>
              </a:rPr>
              <a:t>The focus event fires when an element gains the focus (i.e., when the user clicks a form field or uses the </a:t>
            </a:r>
            <a:r>
              <a:rPr lang="en-US" i="1" dirty="0">
                <a:solidFill>
                  <a:schemeClr val="bg1"/>
                </a:solidFill>
                <a:latin typeface="Trebuchet MS" panose="020B0603020202020204" pitchFamily="34" charset="0"/>
              </a:rPr>
              <a:t>Tab </a:t>
            </a:r>
            <a:r>
              <a:rPr lang="en-US" dirty="0">
                <a:solidFill>
                  <a:schemeClr val="bg1"/>
                </a:solidFill>
                <a:latin typeface="Trebuchet MS" panose="020B0603020202020204" pitchFamily="34" charset="0"/>
              </a:rPr>
              <a:t>key to move between form elements)</a:t>
            </a:r>
          </a:p>
          <a:p>
            <a:pPr>
              <a:buClr>
                <a:schemeClr val="bg1"/>
              </a:buClr>
            </a:pPr>
            <a:r>
              <a:rPr lang="en-US" dirty="0">
                <a:solidFill>
                  <a:schemeClr val="bg1"/>
                </a:solidFill>
                <a:latin typeface="Trebuchet MS" panose="020B0603020202020204" pitchFamily="34" charset="0"/>
              </a:rPr>
              <a:t>blur fires when an element loses the focus, which occurs when another control gains the focus. </a:t>
            </a:r>
          </a:p>
          <a:p>
            <a:pPr>
              <a:buClr>
                <a:schemeClr val="bg1"/>
              </a:buClr>
            </a:pPr>
            <a:r>
              <a:rPr lang="en-US" dirty="0">
                <a:solidFill>
                  <a:schemeClr val="bg1"/>
                </a:solidFill>
                <a:latin typeface="Trebuchet MS" panose="020B0603020202020204" pitchFamily="34" charset="0"/>
              </a:rPr>
              <a:t>The listing-11-10, 11-11 and 11-12 demonstrates these events. </a:t>
            </a:r>
          </a:p>
          <a:p>
            <a:pPr marL="45720" indent="0">
              <a:buNone/>
            </a:pPr>
            <a:r>
              <a:rPr lang="en-US" b="1" u="sng" dirty="0">
                <a:solidFill>
                  <a:srgbClr val="002060"/>
                </a:solidFill>
              </a:rPr>
              <a:t>Listing-11-10</a:t>
            </a:r>
          </a:p>
          <a:p>
            <a:pPr>
              <a:buClr>
                <a:schemeClr val="bg1"/>
              </a:buClr>
            </a:pPr>
            <a:r>
              <a:rPr lang="en-US" dirty="0">
                <a:solidFill>
                  <a:schemeClr val="bg1"/>
                </a:solidFill>
                <a:latin typeface="Trebuchet MS" panose="020B0603020202020204" pitchFamily="34" charset="0"/>
              </a:rPr>
              <a:t>HTML5 document which contains a form followed by a paragraph in which we’ll display help text for the input element that currently has the focus.</a:t>
            </a:r>
          </a:p>
          <a:p>
            <a:pPr marL="45720" indent="0">
              <a:buNone/>
            </a:pPr>
            <a:r>
              <a:rPr lang="en-US" b="1" u="sng" dirty="0">
                <a:solidFill>
                  <a:srgbClr val="002060"/>
                </a:solidFill>
              </a:rPr>
              <a:t>Listing-11-11</a:t>
            </a:r>
            <a:endParaRPr lang="en-US" dirty="0"/>
          </a:p>
          <a:p>
            <a:pPr>
              <a:buClr>
                <a:schemeClr val="bg1"/>
              </a:buClr>
            </a:pPr>
            <a:r>
              <a:rPr lang="en-US" dirty="0">
                <a:solidFill>
                  <a:schemeClr val="bg1"/>
                </a:solidFill>
                <a:latin typeface="Trebuchet MS" panose="020B0603020202020204" pitchFamily="34" charset="0"/>
              </a:rPr>
              <a:t>It is the cascading style sheet for our web page(listing 11-10)</a:t>
            </a:r>
          </a:p>
          <a:p>
            <a:pPr marL="45720" indent="0">
              <a:buNone/>
            </a:pPr>
            <a:endParaRPr lang="en-US" dirty="0"/>
          </a:p>
        </p:txBody>
      </p:sp>
      <p:sp>
        <p:nvSpPr>
          <p:cNvPr id="4" name="Slide Number Placeholder 3"/>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27</a:t>
            </a:fld>
            <a:endParaRPr lang="en-US">
              <a:solidFill>
                <a:prstClr val="black">
                  <a:tint val="75000"/>
                </a:prstClr>
              </a:solidFill>
              <a:latin typeface="Calibri" panose="020F0502020204030204"/>
            </a:endParaRPr>
          </a:p>
        </p:txBody>
      </p:sp>
      <p:cxnSp>
        <p:nvCxnSpPr>
          <p:cNvPr id="6" name="Straight Connector 5">
            <a:extLst>
              <a:ext uri="{FF2B5EF4-FFF2-40B4-BE49-F238E27FC236}">
                <a16:creationId xmlns:a16="http://schemas.microsoft.com/office/drawing/2014/main" id="{5D17EE87-D601-BD59-2B79-340D3D047F9D}"/>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1">
            <a:extLst>
              <a:ext uri="{FF2B5EF4-FFF2-40B4-BE49-F238E27FC236}">
                <a16:creationId xmlns:a16="http://schemas.microsoft.com/office/drawing/2014/main" id="{87C1889F-F4A5-FBBF-A628-5FC23BC3DB84}"/>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8" name="Title 1">
            <a:extLst>
              <a:ext uri="{FF2B5EF4-FFF2-40B4-BE49-F238E27FC236}">
                <a16:creationId xmlns:a16="http://schemas.microsoft.com/office/drawing/2014/main" id="{7D3922C1-1F64-142C-2493-F12D406CC393}"/>
              </a:ext>
            </a:extLst>
          </p:cNvPr>
          <p:cNvSpPr txBox="1">
            <a:spLocks/>
          </p:cNvSpPr>
          <p:nvPr/>
        </p:nvSpPr>
        <p:spPr>
          <a:xfrm>
            <a:off x="244864" y="261803"/>
            <a:ext cx="8886824" cy="533397"/>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err="1">
                <a:solidFill>
                  <a:srgbClr val="C00000"/>
                </a:solidFill>
                <a:latin typeface="Georgia" panose="02040502050405020303" pitchFamily="18" charset="0"/>
              </a:rPr>
              <a:t>Onfocus</a:t>
            </a:r>
            <a:r>
              <a:rPr lang="en-US" b="1" dirty="0">
                <a:solidFill>
                  <a:srgbClr val="C00000"/>
                </a:solidFill>
                <a:latin typeface="Georgia" panose="02040502050405020303" pitchFamily="18" charset="0"/>
              </a:rPr>
              <a:t>/</a:t>
            </a:r>
            <a:r>
              <a:rPr lang="en-US" b="1" dirty="0" err="1">
                <a:solidFill>
                  <a:srgbClr val="C00000"/>
                </a:solidFill>
                <a:latin typeface="Georgia" panose="02040502050405020303" pitchFamily="18" charset="0"/>
              </a:rPr>
              <a:t>onblur</a:t>
            </a:r>
            <a:r>
              <a:rPr lang="en-US" b="1" dirty="0">
                <a:solidFill>
                  <a:srgbClr val="C00000"/>
                </a:solidFill>
                <a:latin typeface="Georgia" panose="02040502050405020303" pitchFamily="18" charset="0"/>
              </a:rPr>
              <a:t> Event-example-2</a:t>
            </a:r>
          </a:p>
        </p:txBody>
      </p:sp>
    </p:spTree>
    <p:extLst>
      <p:ext uri="{BB962C8B-B14F-4D97-AF65-F5344CB8AC3E}">
        <p14:creationId xmlns:p14="http://schemas.microsoft.com/office/powerpoint/2010/main" val="1093253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28</a:t>
            </a:fld>
            <a:endParaRPr lang="en-US">
              <a:solidFill>
                <a:prstClr val="black">
                  <a:tint val="75000"/>
                </a:prstClr>
              </a:solidFill>
              <a:latin typeface="Calibri" panose="020F0502020204030204"/>
            </a:endParaRPr>
          </a:p>
        </p:txBody>
      </p:sp>
      <p:sp>
        <p:nvSpPr>
          <p:cNvPr id="7" name="TextBox 6"/>
          <p:cNvSpPr txBox="1"/>
          <p:nvPr/>
        </p:nvSpPr>
        <p:spPr>
          <a:xfrm>
            <a:off x="7962900" y="2971800"/>
            <a:ext cx="1981200"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Listing-11-10.html</a:t>
            </a:r>
          </a:p>
        </p:txBody>
      </p:sp>
      <p:cxnSp>
        <p:nvCxnSpPr>
          <p:cNvPr id="2" name="Straight Connector 1">
            <a:extLst>
              <a:ext uri="{FF2B5EF4-FFF2-40B4-BE49-F238E27FC236}">
                <a16:creationId xmlns:a16="http://schemas.microsoft.com/office/drawing/2014/main" id="{5B219286-5D23-556A-1C66-6EAD79B99670}"/>
              </a:ext>
            </a:extLst>
          </p:cNvPr>
          <p:cNvCxnSpPr/>
          <p:nvPr/>
        </p:nvCxnSpPr>
        <p:spPr>
          <a:xfrm>
            <a:off x="228600" y="795200"/>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1">
            <a:extLst>
              <a:ext uri="{FF2B5EF4-FFF2-40B4-BE49-F238E27FC236}">
                <a16:creationId xmlns:a16="http://schemas.microsoft.com/office/drawing/2014/main" id="{2AA5D8BA-410F-BC3B-7B32-80CDDD6C9765}"/>
              </a:ext>
            </a:extLst>
          </p:cNvPr>
          <p:cNvSpPr txBox="1">
            <a:spLocks/>
          </p:cNvSpPr>
          <p:nvPr/>
        </p:nvSpPr>
        <p:spPr>
          <a:xfrm>
            <a:off x="495300" y="6264273"/>
            <a:ext cx="6559767" cy="356112"/>
          </a:xfrm>
          <a:prstGeom prst="rect">
            <a:avLst/>
          </a:prstGeom>
        </p:spPr>
        <p:txBody>
          <a:bodyPr vert="horz" lIns="91440" tIns="45720" rIns="91440" bIns="45720" rtlCol="0" anchor="t"/>
          <a:lstStyle>
            <a:defPPr>
              <a:defRPr lang="en-US"/>
            </a:defPPr>
            <a:lvl1pPr algn="l" rtl="0" fontAlgn="base">
              <a:spcBef>
                <a:spcPct val="0"/>
              </a:spcBef>
              <a:spcAft>
                <a:spcPct val="0"/>
              </a:spcAft>
              <a:defRPr sz="1000" b="0" i="0" kern="1200">
                <a:solidFill>
                  <a:schemeClr val="bg2">
                    <a:lumMod val="50000"/>
                  </a:schemeClr>
                </a:solidFill>
                <a:effectLst/>
                <a:latin typeface="+mn-lt"/>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z="1400" b="1" dirty="0">
                <a:solidFill>
                  <a:schemeClr val="bg1">
                    <a:lumMod val="95000"/>
                    <a:lumOff val="5000"/>
                  </a:schemeClr>
                </a:solidFill>
              </a:rPr>
              <a:t>COMSATS University Islamabad, Abbottabad Campus</a:t>
            </a:r>
          </a:p>
        </p:txBody>
      </p:sp>
      <p:sp>
        <p:nvSpPr>
          <p:cNvPr id="8" name="Title 1">
            <a:extLst>
              <a:ext uri="{FF2B5EF4-FFF2-40B4-BE49-F238E27FC236}">
                <a16:creationId xmlns:a16="http://schemas.microsoft.com/office/drawing/2014/main" id="{65DD7BEF-6B69-9FCF-957D-D9276134FB46}"/>
              </a:ext>
            </a:extLst>
          </p:cNvPr>
          <p:cNvSpPr txBox="1">
            <a:spLocks/>
          </p:cNvSpPr>
          <p:nvPr/>
        </p:nvSpPr>
        <p:spPr>
          <a:xfrm>
            <a:off x="244864" y="261803"/>
            <a:ext cx="8886824" cy="533397"/>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err="1">
                <a:solidFill>
                  <a:srgbClr val="C00000"/>
                </a:solidFill>
                <a:latin typeface="Georgia" panose="02040502050405020303" pitchFamily="18" charset="0"/>
              </a:rPr>
              <a:t>onfocus</a:t>
            </a:r>
            <a:r>
              <a:rPr lang="en-US" b="1" dirty="0">
                <a:solidFill>
                  <a:srgbClr val="C00000"/>
                </a:solidFill>
                <a:latin typeface="Georgia" panose="02040502050405020303" pitchFamily="18" charset="0"/>
              </a:rPr>
              <a:t> /</a:t>
            </a:r>
            <a:r>
              <a:rPr lang="en-US" b="1" dirty="0" err="1">
                <a:solidFill>
                  <a:srgbClr val="C00000"/>
                </a:solidFill>
                <a:latin typeface="Georgia" panose="02040502050405020303" pitchFamily="18" charset="0"/>
              </a:rPr>
              <a:t>onblur</a:t>
            </a:r>
            <a:r>
              <a:rPr lang="en-US" b="1" dirty="0">
                <a:solidFill>
                  <a:srgbClr val="C00000"/>
                </a:solidFill>
                <a:latin typeface="Georgia" panose="02040502050405020303" pitchFamily="18" charset="0"/>
              </a:rPr>
              <a:t> Event-example-2-html file</a:t>
            </a:r>
          </a:p>
        </p:txBody>
      </p:sp>
      <p:pic>
        <p:nvPicPr>
          <p:cNvPr id="14" name="Picture 13">
            <a:extLst>
              <a:ext uri="{FF2B5EF4-FFF2-40B4-BE49-F238E27FC236}">
                <a16:creationId xmlns:a16="http://schemas.microsoft.com/office/drawing/2014/main" id="{F5141848-4A7A-12F8-3E57-C8C9D7A1B4E9}"/>
              </a:ext>
            </a:extLst>
          </p:cNvPr>
          <p:cNvPicPr>
            <a:picLocks noChangeAspect="1"/>
          </p:cNvPicPr>
          <p:nvPr/>
        </p:nvPicPr>
        <p:blipFill>
          <a:blip r:embed="rId2"/>
          <a:stretch>
            <a:fillRect/>
          </a:stretch>
        </p:blipFill>
        <p:spPr>
          <a:xfrm>
            <a:off x="178249" y="888196"/>
            <a:ext cx="7784651" cy="5376076"/>
          </a:xfrm>
          <a:prstGeom prst="rect">
            <a:avLst/>
          </a:prstGeom>
          <a:ln w="19050">
            <a:solidFill>
              <a:schemeClr val="bg1"/>
            </a:solidFill>
          </a:ln>
        </p:spPr>
      </p:pic>
    </p:spTree>
    <p:extLst>
      <p:ext uri="{BB962C8B-B14F-4D97-AF65-F5344CB8AC3E}">
        <p14:creationId xmlns:p14="http://schemas.microsoft.com/office/powerpoint/2010/main" val="4278066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29</a:t>
            </a:fld>
            <a:endParaRPr lang="en-US">
              <a:solidFill>
                <a:prstClr val="black">
                  <a:tint val="75000"/>
                </a:prstClr>
              </a:solidFill>
              <a:latin typeface="Calibri" panose="020F0502020204030204"/>
            </a:endParaRPr>
          </a:p>
        </p:txBody>
      </p:sp>
      <p:sp>
        <p:nvSpPr>
          <p:cNvPr id="7" name="TextBox 6"/>
          <p:cNvSpPr txBox="1"/>
          <p:nvPr/>
        </p:nvSpPr>
        <p:spPr>
          <a:xfrm>
            <a:off x="3759271" y="4495800"/>
            <a:ext cx="2590800"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Listing-11-11-style.css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042" y="1808084"/>
            <a:ext cx="5839259" cy="2443162"/>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 name="Straight Connector 1">
            <a:extLst>
              <a:ext uri="{FF2B5EF4-FFF2-40B4-BE49-F238E27FC236}">
                <a16:creationId xmlns:a16="http://schemas.microsoft.com/office/drawing/2014/main" id="{61C0F9CE-2D6B-8FD4-6785-E1FAFB7BA21E}"/>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1">
            <a:extLst>
              <a:ext uri="{FF2B5EF4-FFF2-40B4-BE49-F238E27FC236}">
                <a16:creationId xmlns:a16="http://schemas.microsoft.com/office/drawing/2014/main" id="{7F8C6B21-CA7A-E003-AF1D-7F82B676B3F3}"/>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8" name="Title 1">
            <a:extLst>
              <a:ext uri="{FF2B5EF4-FFF2-40B4-BE49-F238E27FC236}">
                <a16:creationId xmlns:a16="http://schemas.microsoft.com/office/drawing/2014/main" id="{0E4B7851-7559-ED42-2D4D-43A630B0FFE6}"/>
              </a:ext>
            </a:extLst>
          </p:cNvPr>
          <p:cNvSpPr txBox="1">
            <a:spLocks/>
          </p:cNvSpPr>
          <p:nvPr/>
        </p:nvSpPr>
        <p:spPr>
          <a:xfrm>
            <a:off x="244864" y="261803"/>
            <a:ext cx="8886824" cy="533397"/>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err="1">
                <a:solidFill>
                  <a:srgbClr val="C00000"/>
                </a:solidFill>
                <a:latin typeface="Georgia" panose="02040502050405020303" pitchFamily="18" charset="0"/>
              </a:rPr>
              <a:t>onfocus</a:t>
            </a:r>
            <a:r>
              <a:rPr lang="en-US" b="1" dirty="0">
                <a:solidFill>
                  <a:srgbClr val="C00000"/>
                </a:solidFill>
                <a:latin typeface="Georgia" panose="02040502050405020303" pitchFamily="18" charset="0"/>
              </a:rPr>
              <a:t> /</a:t>
            </a:r>
            <a:r>
              <a:rPr lang="en-US" b="1" dirty="0" err="1">
                <a:solidFill>
                  <a:srgbClr val="C00000"/>
                </a:solidFill>
                <a:latin typeface="Georgia" panose="02040502050405020303" pitchFamily="18" charset="0"/>
              </a:rPr>
              <a:t>onblur</a:t>
            </a:r>
            <a:r>
              <a:rPr lang="en-US" b="1" dirty="0">
                <a:solidFill>
                  <a:srgbClr val="C00000"/>
                </a:solidFill>
                <a:latin typeface="Georgia" panose="02040502050405020303" pitchFamily="18" charset="0"/>
              </a:rPr>
              <a:t> Event-example-2-style file</a:t>
            </a:r>
          </a:p>
        </p:txBody>
      </p:sp>
    </p:spTree>
    <p:extLst>
      <p:ext uri="{BB962C8B-B14F-4D97-AF65-F5344CB8AC3E}">
        <p14:creationId xmlns:p14="http://schemas.microsoft.com/office/powerpoint/2010/main" val="3150559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487066"/>
            <a:ext cx="7374225" cy="457200"/>
          </a:xfrm>
        </p:spPr>
        <p:txBody>
          <a:bodyPr>
            <a:normAutofit fontScale="90000"/>
          </a:bodyPr>
          <a:lstStyle/>
          <a:p>
            <a:r>
              <a:rPr lang="en-US" b="1" dirty="0">
                <a:solidFill>
                  <a:srgbClr val="C00000"/>
                </a:solidFill>
                <a:latin typeface="Georgia" panose="02040502050405020303" pitchFamily="18" charset="0"/>
              </a:rPr>
              <a:t>Events and event handler</a:t>
            </a:r>
          </a:p>
        </p:txBody>
      </p:sp>
      <p:sp>
        <p:nvSpPr>
          <p:cNvPr id="3" name="Content Placeholder 2"/>
          <p:cNvSpPr>
            <a:spLocks noGrp="1"/>
          </p:cNvSpPr>
          <p:nvPr>
            <p:ph idx="1"/>
          </p:nvPr>
        </p:nvSpPr>
        <p:spPr>
          <a:xfrm>
            <a:off x="611738" y="1447800"/>
            <a:ext cx="8722762" cy="3767670"/>
          </a:xfrm>
        </p:spPr>
        <p:txBody>
          <a:bodyPr/>
          <a:lstStyle/>
          <a:p>
            <a:pPr>
              <a:buClr>
                <a:schemeClr val="bg1"/>
              </a:buClr>
            </a:pPr>
            <a:r>
              <a:rPr lang="en-US" dirty="0">
                <a:solidFill>
                  <a:schemeClr val="bg1"/>
                </a:solidFill>
                <a:latin typeface="Trebuchet MS" panose="020B0603020202020204" pitchFamily="34" charset="0"/>
              </a:rPr>
              <a:t>An </a:t>
            </a:r>
            <a:r>
              <a:rPr lang="en-US" b="1" dirty="0">
                <a:solidFill>
                  <a:schemeClr val="bg1"/>
                </a:solidFill>
                <a:latin typeface="Trebuchet MS" panose="020B0603020202020204" pitchFamily="34" charset="0"/>
              </a:rPr>
              <a:t>event handler </a:t>
            </a:r>
            <a:r>
              <a:rPr lang="en-US" dirty="0">
                <a:solidFill>
                  <a:schemeClr val="bg1"/>
                </a:solidFill>
                <a:latin typeface="Trebuchet MS" panose="020B0603020202020204" pitchFamily="34" charset="0"/>
              </a:rPr>
              <a:t>is a function that responds to an event. </a:t>
            </a:r>
          </a:p>
          <a:p>
            <a:pPr>
              <a:buClr>
                <a:schemeClr val="bg1"/>
              </a:buClr>
            </a:pPr>
            <a:r>
              <a:rPr lang="en-US" dirty="0">
                <a:solidFill>
                  <a:schemeClr val="bg1"/>
                </a:solidFill>
                <a:latin typeface="Trebuchet MS" panose="020B0603020202020204" pitchFamily="34" charset="0"/>
              </a:rPr>
              <a:t>Assigning an event handler to an event for a DOM node is called </a:t>
            </a:r>
            <a:r>
              <a:rPr lang="en-US" b="1" dirty="0">
                <a:solidFill>
                  <a:schemeClr val="bg1"/>
                </a:solidFill>
                <a:latin typeface="Trebuchet MS" panose="020B0603020202020204" pitchFamily="34" charset="0"/>
              </a:rPr>
              <a:t>registering an event handler</a:t>
            </a:r>
            <a:r>
              <a:rPr lang="en-US" dirty="0">
                <a:solidFill>
                  <a:schemeClr val="bg1"/>
                </a:solidFill>
                <a:latin typeface="Trebuchet MS" panose="020B0603020202020204" pitchFamily="34" charset="0"/>
              </a:rPr>
              <a:t>.</a:t>
            </a:r>
          </a:p>
          <a:p>
            <a:pPr>
              <a:buClr>
                <a:schemeClr val="bg1"/>
              </a:buClr>
            </a:pPr>
            <a:r>
              <a:rPr lang="en-US" dirty="0">
                <a:solidFill>
                  <a:schemeClr val="bg1"/>
                </a:solidFill>
                <a:latin typeface="Trebuchet MS" panose="020B0603020202020204" pitchFamily="34" charset="0"/>
              </a:rPr>
              <a:t>DOM---Document Object Model</a:t>
            </a:r>
          </a:p>
          <a:p>
            <a:endParaRPr lang="en-US" dirty="0"/>
          </a:p>
        </p:txBody>
      </p:sp>
      <p:sp>
        <p:nvSpPr>
          <p:cNvPr id="5" name="Slide Number Placeholder 4"/>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3</a:t>
            </a:fld>
            <a:endParaRPr lang="en-US">
              <a:solidFill>
                <a:prstClr val="black">
                  <a:tint val="75000"/>
                </a:prstClr>
              </a:solidFill>
              <a:latin typeface="Calibri" panose="020F0502020204030204"/>
            </a:endParaRPr>
          </a:p>
        </p:txBody>
      </p:sp>
      <p:cxnSp>
        <p:nvCxnSpPr>
          <p:cNvPr id="6" name="Straight Connector 5">
            <a:extLst>
              <a:ext uri="{FF2B5EF4-FFF2-40B4-BE49-F238E27FC236}">
                <a16:creationId xmlns:a16="http://schemas.microsoft.com/office/drawing/2014/main" id="{D5D8FDF2-7203-685B-EEC4-5CE455A6675E}"/>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1">
            <a:extLst>
              <a:ext uri="{FF2B5EF4-FFF2-40B4-BE49-F238E27FC236}">
                <a16:creationId xmlns:a16="http://schemas.microsoft.com/office/drawing/2014/main" id="{FAE53EB0-C7EB-E8C2-3844-8DCC87F6FEEE}"/>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30</a:t>
            </a:fld>
            <a:endParaRPr lang="en-US">
              <a:solidFill>
                <a:prstClr val="black">
                  <a:tint val="75000"/>
                </a:prstClr>
              </a:solidFill>
              <a:latin typeface="Calibri" panose="020F0502020204030204"/>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855" y="827124"/>
            <a:ext cx="7019925" cy="5419725"/>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165256" y="2890655"/>
            <a:ext cx="1524000" cy="646331"/>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Listing-11-12-</a:t>
            </a:r>
          </a:p>
          <a:p>
            <a:pPr fontAlgn="auto">
              <a:spcBef>
                <a:spcPts val="0"/>
              </a:spcBef>
              <a:spcAft>
                <a:spcPts val="0"/>
              </a:spcAft>
            </a:pPr>
            <a:r>
              <a:rPr lang="en-US" sz="1800" dirty="0">
                <a:solidFill>
                  <a:prstClr val="black"/>
                </a:solidFill>
                <a:latin typeface="Calibri" panose="020F0502020204030204"/>
              </a:rPr>
              <a:t>focusblur.js</a:t>
            </a:r>
          </a:p>
        </p:txBody>
      </p:sp>
      <p:cxnSp>
        <p:nvCxnSpPr>
          <p:cNvPr id="2" name="Straight Connector 1">
            <a:extLst>
              <a:ext uri="{FF2B5EF4-FFF2-40B4-BE49-F238E27FC236}">
                <a16:creationId xmlns:a16="http://schemas.microsoft.com/office/drawing/2014/main" id="{D186687E-4654-2930-3525-B45DEC24FCCE}"/>
              </a:ext>
            </a:extLst>
          </p:cNvPr>
          <p:cNvCxnSpPr/>
          <p:nvPr/>
        </p:nvCxnSpPr>
        <p:spPr>
          <a:xfrm>
            <a:off x="225425" y="762000"/>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1">
            <a:extLst>
              <a:ext uri="{FF2B5EF4-FFF2-40B4-BE49-F238E27FC236}">
                <a16:creationId xmlns:a16="http://schemas.microsoft.com/office/drawing/2014/main" id="{5FDBB9F1-B32C-1230-487B-0EA9495B2A1A}"/>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8" name="Title 1">
            <a:extLst>
              <a:ext uri="{FF2B5EF4-FFF2-40B4-BE49-F238E27FC236}">
                <a16:creationId xmlns:a16="http://schemas.microsoft.com/office/drawing/2014/main" id="{60F613D2-AF22-25A1-036D-CF6DBD51CEAF}"/>
              </a:ext>
            </a:extLst>
          </p:cNvPr>
          <p:cNvSpPr txBox="1">
            <a:spLocks/>
          </p:cNvSpPr>
          <p:nvPr/>
        </p:nvSpPr>
        <p:spPr>
          <a:xfrm>
            <a:off x="244864" y="261803"/>
            <a:ext cx="8886824" cy="533397"/>
          </a:xfrm>
          <a:prstGeom prst="rect">
            <a:avLst/>
          </a:prstGeom>
          <a:effectLst/>
        </p:spPr>
        <p:txBody>
          <a:bodyPr vert="horz" lIns="91440" tIns="45720" rIns="91440" bIns="45720" rtlCol="0" anchor="ctr">
            <a:normAutofit fontScale="60000" lnSpcReduction="2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err="1">
                <a:solidFill>
                  <a:srgbClr val="C00000"/>
                </a:solidFill>
                <a:latin typeface="Georgia" panose="02040502050405020303" pitchFamily="18" charset="0"/>
              </a:rPr>
              <a:t>onfocus</a:t>
            </a:r>
            <a:r>
              <a:rPr lang="en-US" b="1" dirty="0">
                <a:solidFill>
                  <a:srgbClr val="C00000"/>
                </a:solidFill>
                <a:latin typeface="Georgia" panose="02040502050405020303" pitchFamily="18" charset="0"/>
              </a:rPr>
              <a:t> /</a:t>
            </a:r>
            <a:r>
              <a:rPr lang="en-US" b="1" dirty="0" err="1">
                <a:solidFill>
                  <a:srgbClr val="C00000"/>
                </a:solidFill>
                <a:latin typeface="Georgia" panose="02040502050405020303" pitchFamily="18" charset="0"/>
              </a:rPr>
              <a:t>onblur</a:t>
            </a:r>
            <a:r>
              <a:rPr lang="en-US" b="1" dirty="0">
                <a:solidFill>
                  <a:srgbClr val="C00000"/>
                </a:solidFill>
                <a:latin typeface="Georgia" panose="02040502050405020303" pitchFamily="18" charset="0"/>
              </a:rPr>
              <a:t> Event-example-2-javascript file</a:t>
            </a:r>
          </a:p>
        </p:txBody>
      </p:sp>
    </p:spTree>
    <p:extLst>
      <p:ext uri="{BB962C8B-B14F-4D97-AF65-F5344CB8AC3E}">
        <p14:creationId xmlns:p14="http://schemas.microsoft.com/office/powerpoint/2010/main" val="4050302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746230" y="5562600"/>
            <a:ext cx="964020" cy="669925"/>
          </a:xfrm>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31</a:t>
            </a:fld>
            <a:endParaRPr lang="en-US">
              <a:solidFill>
                <a:prstClr val="black">
                  <a:tint val="75000"/>
                </a:prstClr>
              </a:solidFill>
              <a:latin typeface="Calibri" panose="020F0502020204030204"/>
            </a:endParaRPr>
          </a:p>
        </p:txBody>
      </p:sp>
      <p:sp>
        <p:nvSpPr>
          <p:cNvPr id="2" name="Rounded Rectangular Callout 1"/>
          <p:cNvSpPr/>
          <p:nvPr/>
        </p:nvSpPr>
        <p:spPr>
          <a:xfrm>
            <a:off x="1790700" y="5486400"/>
            <a:ext cx="2362200" cy="762000"/>
          </a:xfrm>
          <a:prstGeom prst="wedgeRoundRectCallou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a:solidFill>
                  <a:schemeClr val="tx1"/>
                </a:solidFill>
                <a:latin typeface="Calibri" panose="020F0502020204030204"/>
              </a:rPr>
              <a:t>As the user focus on name field, it display  the </a:t>
            </a:r>
            <a:r>
              <a:rPr lang="en-US" sz="1400" dirty="0" err="1">
                <a:solidFill>
                  <a:schemeClr val="tx1"/>
                </a:solidFill>
                <a:latin typeface="Calibri" panose="020F0502020204030204"/>
              </a:rPr>
              <a:t>helptext</a:t>
            </a:r>
            <a:r>
              <a:rPr lang="en-US" sz="1400" dirty="0">
                <a:solidFill>
                  <a:schemeClr val="tx1"/>
                </a:solidFill>
                <a:latin typeface="Calibri" panose="020F0502020204030204"/>
              </a:rPr>
              <a:t> at bottom of web page</a:t>
            </a:r>
          </a:p>
        </p:txBody>
      </p:sp>
      <p:sp>
        <p:nvSpPr>
          <p:cNvPr id="10" name="TextBox 9"/>
          <p:cNvSpPr txBox="1"/>
          <p:nvPr/>
        </p:nvSpPr>
        <p:spPr>
          <a:xfrm>
            <a:off x="5372100" y="5486400"/>
            <a:ext cx="3048000"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Output-Listing-11-10.html</a:t>
            </a:r>
          </a:p>
        </p:txBody>
      </p:sp>
      <p:cxnSp>
        <p:nvCxnSpPr>
          <p:cNvPr id="6" name="Straight Connector 5">
            <a:extLst>
              <a:ext uri="{FF2B5EF4-FFF2-40B4-BE49-F238E27FC236}">
                <a16:creationId xmlns:a16="http://schemas.microsoft.com/office/drawing/2014/main" id="{A4DBA7A5-DF4B-A887-61BE-2807FDE9A168}"/>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8" name="Footer Placeholder 1">
            <a:extLst>
              <a:ext uri="{FF2B5EF4-FFF2-40B4-BE49-F238E27FC236}">
                <a16:creationId xmlns:a16="http://schemas.microsoft.com/office/drawing/2014/main" id="{8DCBA3E6-6AEC-1EF3-D517-F9ABFF4D3D5B}"/>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23" name="Title 1">
            <a:extLst>
              <a:ext uri="{FF2B5EF4-FFF2-40B4-BE49-F238E27FC236}">
                <a16:creationId xmlns:a16="http://schemas.microsoft.com/office/drawing/2014/main" id="{DB2F0475-6F3D-31CD-8866-5B42D5A0F1EA}"/>
              </a:ext>
            </a:extLst>
          </p:cNvPr>
          <p:cNvSpPr txBox="1">
            <a:spLocks/>
          </p:cNvSpPr>
          <p:nvPr/>
        </p:nvSpPr>
        <p:spPr>
          <a:xfrm>
            <a:off x="225425" y="228600"/>
            <a:ext cx="8886824" cy="533397"/>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a:solidFill>
                  <a:srgbClr val="C00000"/>
                </a:solidFill>
                <a:latin typeface="Georgia" panose="02040502050405020303" pitchFamily="18" charset="0"/>
              </a:rPr>
              <a:t>Output </a:t>
            </a:r>
            <a:r>
              <a:rPr lang="en-US" b="1" dirty="0" err="1">
                <a:solidFill>
                  <a:srgbClr val="C00000"/>
                </a:solidFill>
                <a:latin typeface="Georgia" panose="02040502050405020303" pitchFamily="18" charset="0"/>
              </a:rPr>
              <a:t>onfocus</a:t>
            </a:r>
            <a:r>
              <a:rPr lang="en-US" b="1" dirty="0">
                <a:solidFill>
                  <a:srgbClr val="C00000"/>
                </a:solidFill>
                <a:latin typeface="Georgia" panose="02040502050405020303" pitchFamily="18" charset="0"/>
              </a:rPr>
              <a:t> /</a:t>
            </a:r>
            <a:r>
              <a:rPr lang="en-US" b="1" dirty="0" err="1">
                <a:solidFill>
                  <a:srgbClr val="C00000"/>
                </a:solidFill>
                <a:latin typeface="Georgia" panose="02040502050405020303" pitchFamily="18" charset="0"/>
              </a:rPr>
              <a:t>onblur</a:t>
            </a:r>
            <a:r>
              <a:rPr lang="en-US" b="1" dirty="0">
                <a:solidFill>
                  <a:srgbClr val="C00000"/>
                </a:solidFill>
                <a:latin typeface="Georgia" panose="02040502050405020303" pitchFamily="18" charset="0"/>
              </a:rPr>
              <a:t> Event-example-2</a:t>
            </a:r>
          </a:p>
        </p:txBody>
      </p:sp>
      <p:pic>
        <p:nvPicPr>
          <p:cNvPr id="5" name="Picture 4">
            <a:extLst>
              <a:ext uri="{FF2B5EF4-FFF2-40B4-BE49-F238E27FC236}">
                <a16:creationId xmlns:a16="http://schemas.microsoft.com/office/drawing/2014/main" id="{43150663-4BB9-3889-9FBF-BCE730D4F916}"/>
              </a:ext>
            </a:extLst>
          </p:cNvPr>
          <p:cNvPicPr>
            <a:picLocks noChangeAspect="1"/>
          </p:cNvPicPr>
          <p:nvPr/>
        </p:nvPicPr>
        <p:blipFill>
          <a:blip r:embed="rId2"/>
          <a:stretch>
            <a:fillRect/>
          </a:stretch>
        </p:blipFill>
        <p:spPr>
          <a:xfrm>
            <a:off x="808865" y="1170540"/>
            <a:ext cx="3381375" cy="4019550"/>
          </a:xfrm>
          <a:prstGeom prst="rect">
            <a:avLst/>
          </a:prstGeom>
          <a:ln w="15875">
            <a:solidFill>
              <a:srgbClr val="002060"/>
            </a:solidFill>
          </a:ln>
        </p:spPr>
      </p:pic>
      <p:pic>
        <p:nvPicPr>
          <p:cNvPr id="9" name="Picture 8">
            <a:extLst>
              <a:ext uri="{FF2B5EF4-FFF2-40B4-BE49-F238E27FC236}">
                <a16:creationId xmlns:a16="http://schemas.microsoft.com/office/drawing/2014/main" id="{77793E69-EB27-5E4C-D361-8A3A3FC49251}"/>
              </a:ext>
            </a:extLst>
          </p:cNvPr>
          <p:cNvPicPr>
            <a:picLocks noChangeAspect="1"/>
          </p:cNvPicPr>
          <p:nvPr/>
        </p:nvPicPr>
        <p:blipFill>
          <a:blip r:embed="rId3"/>
          <a:stretch>
            <a:fillRect/>
          </a:stretch>
        </p:blipFill>
        <p:spPr>
          <a:xfrm>
            <a:off x="4644733" y="1043633"/>
            <a:ext cx="4076700" cy="4343400"/>
          </a:xfrm>
          <a:prstGeom prst="rect">
            <a:avLst/>
          </a:prstGeom>
          <a:ln w="15875">
            <a:solidFill>
              <a:srgbClr val="002060"/>
            </a:solidFill>
          </a:ln>
        </p:spPr>
      </p:pic>
      <p:cxnSp>
        <p:nvCxnSpPr>
          <p:cNvPr id="11" name="Straight Arrow Connector 10">
            <a:extLst>
              <a:ext uri="{FF2B5EF4-FFF2-40B4-BE49-F238E27FC236}">
                <a16:creationId xmlns:a16="http://schemas.microsoft.com/office/drawing/2014/main" id="{9F98A9B9-F611-CE3C-6602-A46DC542C4B6}"/>
              </a:ext>
            </a:extLst>
          </p:cNvPr>
          <p:cNvCxnSpPr>
            <a:cxnSpLocks/>
          </p:cNvCxnSpPr>
          <p:nvPr/>
        </p:nvCxnSpPr>
        <p:spPr>
          <a:xfrm flipV="1">
            <a:off x="4152900" y="2567634"/>
            <a:ext cx="1786760" cy="3299766"/>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E274835-4431-20C5-E492-A4053524CFBF}"/>
              </a:ext>
            </a:extLst>
          </p:cNvPr>
          <p:cNvCxnSpPr>
            <a:cxnSpLocks/>
          </p:cNvCxnSpPr>
          <p:nvPr/>
        </p:nvCxnSpPr>
        <p:spPr>
          <a:xfrm flipV="1">
            <a:off x="4152900" y="5334000"/>
            <a:ext cx="1676400" cy="533400"/>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609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7070" y="1001241"/>
            <a:ext cx="9133180" cy="5018557"/>
          </a:xfrm>
        </p:spPr>
        <p:txBody>
          <a:bodyPr>
            <a:normAutofit fontScale="62500" lnSpcReduction="20000"/>
          </a:bodyPr>
          <a:lstStyle/>
          <a:p>
            <a:pPr marL="45720" indent="0">
              <a:buNone/>
            </a:pPr>
            <a:r>
              <a:rPr lang="en-US" sz="2700" b="1" u="sng" dirty="0">
                <a:solidFill>
                  <a:srgbClr val="002060"/>
                </a:solidFill>
                <a:latin typeface="Trebuchet MS" panose="020B0603020202020204" pitchFamily="34" charset="0"/>
              </a:rPr>
              <a:t>Listing-11-12----------focusblur.js</a:t>
            </a:r>
          </a:p>
          <a:p>
            <a:pPr>
              <a:buClr>
                <a:schemeClr val="bg1"/>
              </a:buClr>
            </a:pPr>
            <a:r>
              <a:rPr lang="en-US" sz="2400" dirty="0">
                <a:solidFill>
                  <a:schemeClr val="bg1"/>
                </a:solidFill>
                <a:latin typeface="Trebuchet MS" panose="020B0603020202020204" pitchFamily="34" charset="0"/>
              </a:rPr>
              <a:t>The </a:t>
            </a:r>
            <a:r>
              <a:rPr lang="en-US" sz="2400" dirty="0" err="1">
                <a:solidFill>
                  <a:schemeClr val="bg1"/>
                </a:solidFill>
                <a:latin typeface="Trebuchet MS" panose="020B0603020202020204" pitchFamily="34" charset="0"/>
              </a:rPr>
              <a:t>javaScript</a:t>
            </a:r>
            <a:r>
              <a:rPr lang="en-US" sz="2400" dirty="0">
                <a:solidFill>
                  <a:schemeClr val="bg1"/>
                </a:solidFill>
                <a:latin typeface="Trebuchet MS" panose="020B0603020202020204" pitchFamily="34" charset="0"/>
              </a:rPr>
              <a:t> code  registers the event handlers for the window’s load event (line 30) and for the form elements’ focus and blur events.</a:t>
            </a:r>
          </a:p>
          <a:p>
            <a:pPr marL="45720" indent="0">
              <a:buNone/>
            </a:pPr>
            <a:r>
              <a:rPr lang="en-US" sz="2700" b="1" dirty="0">
                <a:solidFill>
                  <a:srgbClr val="C00000"/>
                </a:solidFill>
                <a:latin typeface="Trebuchet MS" panose="020B0603020202020204" pitchFamily="34" charset="0"/>
              </a:rPr>
              <a:t>Script-Level Variables</a:t>
            </a:r>
          </a:p>
          <a:p>
            <a:pPr>
              <a:buClr>
                <a:schemeClr val="bg1"/>
              </a:buClr>
            </a:pPr>
            <a:r>
              <a:rPr lang="en-US" sz="2700" dirty="0">
                <a:solidFill>
                  <a:schemeClr val="bg1"/>
                </a:solidFill>
                <a:latin typeface="Trebuchet MS" panose="020B0603020202020204" pitchFamily="34" charset="0"/>
              </a:rPr>
              <a:t>The </a:t>
            </a:r>
            <a:r>
              <a:rPr lang="en-US" sz="2700" dirty="0" err="1">
                <a:solidFill>
                  <a:schemeClr val="bg1"/>
                </a:solidFill>
                <a:latin typeface="Trebuchet MS" panose="020B0603020202020204" pitchFamily="34" charset="0"/>
              </a:rPr>
              <a:t>helpArray</a:t>
            </a:r>
            <a:r>
              <a:rPr lang="en-US" sz="2700" dirty="0">
                <a:solidFill>
                  <a:schemeClr val="bg1"/>
                </a:solidFill>
                <a:latin typeface="Trebuchet MS" panose="020B0603020202020204" pitchFamily="34" charset="0"/>
              </a:rPr>
              <a:t> (lines 1–6) contains the messages that are displayed when each input element receives the focus.</a:t>
            </a:r>
          </a:p>
          <a:p>
            <a:pPr>
              <a:buClr>
                <a:schemeClr val="bg1"/>
              </a:buClr>
            </a:pPr>
            <a:r>
              <a:rPr lang="en-US" sz="2700" dirty="0">
                <a:solidFill>
                  <a:schemeClr val="bg1"/>
                </a:solidFill>
                <a:latin typeface="Trebuchet MS" panose="020B0603020202020204" pitchFamily="34" charset="0"/>
              </a:rPr>
              <a:t> Variable </a:t>
            </a:r>
            <a:r>
              <a:rPr lang="en-US" sz="2700" dirty="0" err="1">
                <a:solidFill>
                  <a:schemeClr val="bg1"/>
                </a:solidFill>
                <a:latin typeface="Trebuchet MS" panose="020B0603020202020204" pitchFamily="34" charset="0"/>
              </a:rPr>
              <a:t>helpText</a:t>
            </a:r>
            <a:r>
              <a:rPr lang="en-US" sz="2700" dirty="0">
                <a:solidFill>
                  <a:schemeClr val="bg1"/>
                </a:solidFill>
                <a:latin typeface="Trebuchet MS" panose="020B0603020202020204" pitchFamily="34" charset="0"/>
              </a:rPr>
              <a:t> (line 7) will refer to the paragraph in which the help text will be displayed.</a:t>
            </a:r>
          </a:p>
          <a:p>
            <a:pPr marL="45720" indent="0">
              <a:buNone/>
            </a:pPr>
            <a:r>
              <a:rPr lang="en-US" sz="2700" b="1" dirty="0">
                <a:solidFill>
                  <a:srgbClr val="C00000"/>
                </a:solidFill>
                <a:latin typeface="Trebuchet MS" panose="020B0603020202020204" pitchFamily="34" charset="0"/>
              </a:rPr>
              <a:t>Function </a:t>
            </a:r>
            <a:r>
              <a:rPr lang="en-US" sz="2700" b="1" dirty="0" err="1">
                <a:solidFill>
                  <a:srgbClr val="C00000"/>
                </a:solidFill>
                <a:latin typeface="Trebuchet MS" panose="020B0603020202020204" pitchFamily="34" charset="0"/>
              </a:rPr>
              <a:t>init</a:t>
            </a:r>
            <a:endParaRPr lang="en-US" sz="2700" b="1" dirty="0">
              <a:solidFill>
                <a:srgbClr val="C00000"/>
              </a:solidFill>
              <a:latin typeface="Trebuchet MS" panose="020B0603020202020204" pitchFamily="34" charset="0"/>
            </a:endParaRPr>
          </a:p>
          <a:p>
            <a:pPr>
              <a:buClr>
                <a:schemeClr val="bg1"/>
              </a:buClr>
            </a:pPr>
            <a:r>
              <a:rPr lang="en-US" sz="2700" dirty="0">
                <a:solidFill>
                  <a:schemeClr val="bg1"/>
                </a:solidFill>
                <a:latin typeface="Trebuchet MS" panose="020B0603020202020204" pitchFamily="34" charset="0"/>
              </a:rPr>
              <a:t>When the window’s load event occurs, function </a:t>
            </a:r>
            <a:r>
              <a:rPr lang="en-US" sz="2700" dirty="0" err="1">
                <a:solidFill>
                  <a:schemeClr val="bg1"/>
                </a:solidFill>
                <a:latin typeface="Trebuchet MS" panose="020B0603020202020204" pitchFamily="34" charset="0"/>
              </a:rPr>
              <a:t>init</a:t>
            </a:r>
            <a:r>
              <a:rPr lang="en-US" sz="2700" dirty="0">
                <a:solidFill>
                  <a:schemeClr val="bg1"/>
                </a:solidFill>
                <a:latin typeface="Trebuchet MS" panose="020B0603020202020204" pitchFamily="34" charset="0"/>
              </a:rPr>
              <a:t> (lines 10–20) executes.</a:t>
            </a:r>
          </a:p>
          <a:p>
            <a:pPr>
              <a:buClr>
                <a:schemeClr val="bg1"/>
              </a:buClr>
            </a:pPr>
            <a:r>
              <a:rPr lang="en-US" sz="2700" dirty="0">
                <a:solidFill>
                  <a:schemeClr val="bg1"/>
                </a:solidFill>
                <a:latin typeface="Trebuchet MS" panose="020B0603020202020204" pitchFamily="34" charset="0"/>
              </a:rPr>
              <a:t> Line 11 gets the </a:t>
            </a:r>
            <a:r>
              <a:rPr lang="en-US" sz="2700" dirty="0" err="1">
                <a:solidFill>
                  <a:schemeClr val="bg1"/>
                </a:solidFill>
                <a:latin typeface="Trebuchet MS" panose="020B0603020202020204" pitchFamily="34" charset="0"/>
              </a:rPr>
              <a:t>helpText</a:t>
            </a:r>
            <a:r>
              <a:rPr lang="en-US" sz="2700" dirty="0">
                <a:solidFill>
                  <a:schemeClr val="bg1"/>
                </a:solidFill>
                <a:latin typeface="Trebuchet MS" panose="020B0603020202020204" pitchFamily="34" charset="0"/>
              </a:rPr>
              <a:t> paragraph element from the document.</a:t>
            </a:r>
          </a:p>
          <a:p>
            <a:pPr>
              <a:buClr>
                <a:schemeClr val="bg1"/>
              </a:buClr>
            </a:pPr>
            <a:r>
              <a:rPr lang="en-US" sz="2700" dirty="0">
                <a:solidFill>
                  <a:schemeClr val="bg1"/>
                </a:solidFill>
                <a:latin typeface="Trebuchet MS" panose="020B0603020202020204" pitchFamily="34" charset="0"/>
              </a:rPr>
              <a:t> Then, lines 14–19 call the function </a:t>
            </a:r>
            <a:r>
              <a:rPr lang="en-US" sz="2700" dirty="0" err="1">
                <a:solidFill>
                  <a:schemeClr val="bg1"/>
                </a:solidFill>
                <a:latin typeface="Trebuchet MS" panose="020B0603020202020204" pitchFamily="34" charset="0"/>
              </a:rPr>
              <a:t>registerListeners</a:t>
            </a:r>
            <a:r>
              <a:rPr lang="en-US" sz="2700" dirty="0">
                <a:solidFill>
                  <a:schemeClr val="bg1"/>
                </a:solidFill>
                <a:latin typeface="Trebuchet MS" panose="020B0603020202020204" pitchFamily="34" charset="0"/>
              </a:rPr>
              <a:t> (lines 23–29) once for each element in the form.</a:t>
            </a:r>
          </a:p>
          <a:p>
            <a:pPr marL="285750" lvl="1">
              <a:buClr>
                <a:schemeClr val="bg1"/>
              </a:buClr>
            </a:pPr>
            <a:r>
              <a:rPr lang="en-US" sz="2700" dirty="0">
                <a:solidFill>
                  <a:schemeClr val="bg1"/>
                </a:solidFill>
                <a:latin typeface="Trebuchet MS" panose="020B0603020202020204" pitchFamily="34" charset="0"/>
              </a:rPr>
              <a:t> The first argument in each call is the element for which we’ll register the focus and blur events, and </a:t>
            </a:r>
          </a:p>
          <a:p>
            <a:pPr marL="285750" lvl="1">
              <a:buClr>
                <a:schemeClr val="bg1"/>
              </a:buClr>
            </a:pPr>
            <a:r>
              <a:rPr lang="en-US" sz="2700" dirty="0">
                <a:solidFill>
                  <a:schemeClr val="bg1"/>
                </a:solidFill>
                <a:latin typeface="Trebuchet MS" panose="020B0603020202020204" pitchFamily="34" charset="0"/>
              </a:rPr>
              <a:t>the second argument a </a:t>
            </a:r>
            <a:r>
              <a:rPr lang="en-US" sz="2700" dirty="0" err="1">
                <a:solidFill>
                  <a:schemeClr val="bg1"/>
                </a:solidFill>
                <a:latin typeface="Trebuchet MS" panose="020B0603020202020204" pitchFamily="34" charset="0"/>
              </a:rPr>
              <a:t>helpArray</a:t>
            </a:r>
            <a:r>
              <a:rPr lang="en-US" sz="2700" dirty="0">
                <a:solidFill>
                  <a:schemeClr val="bg1"/>
                </a:solidFill>
                <a:latin typeface="Trebuchet MS" panose="020B0603020202020204" pitchFamily="34" charset="0"/>
              </a:rPr>
              <a:t> index that indicates which message to display for the element.</a:t>
            </a:r>
          </a:p>
        </p:txBody>
      </p:sp>
      <p:sp>
        <p:nvSpPr>
          <p:cNvPr id="4" name="Slide Number Placeholder 3"/>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32</a:t>
            </a:fld>
            <a:endParaRPr lang="en-US">
              <a:solidFill>
                <a:prstClr val="black">
                  <a:tint val="75000"/>
                </a:prstClr>
              </a:solidFill>
              <a:latin typeface="Calibri" panose="020F0502020204030204"/>
            </a:endParaRPr>
          </a:p>
        </p:txBody>
      </p:sp>
      <p:cxnSp>
        <p:nvCxnSpPr>
          <p:cNvPr id="6" name="Straight Connector 5">
            <a:extLst>
              <a:ext uri="{FF2B5EF4-FFF2-40B4-BE49-F238E27FC236}">
                <a16:creationId xmlns:a16="http://schemas.microsoft.com/office/drawing/2014/main" id="{22A0BC46-E8BB-7D4C-B2E0-FF951F28779D}"/>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1">
            <a:extLst>
              <a:ext uri="{FF2B5EF4-FFF2-40B4-BE49-F238E27FC236}">
                <a16:creationId xmlns:a16="http://schemas.microsoft.com/office/drawing/2014/main" id="{D4927F83-FFB7-2087-AE02-B564EBD9C9FB}"/>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8" name="Title 1">
            <a:extLst>
              <a:ext uri="{FF2B5EF4-FFF2-40B4-BE49-F238E27FC236}">
                <a16:creationId xmlns:a16="http://schemas.microsoft.com/office/drawing/2014/main" id="{06A8C485-1023-7D8D-3050-8282ABC9E254}"/>
              </a:ext>
            </a:extLst>
          </p:cNvPr>
          <p:cNvSpPr txBox="1">
            <a:spLocks/>
          </p:cNvSpPr>
          <p:nvPr/>
        </p:nvSpPr>
        <p:spPr>
          <a:xfrm>
            <a:off x="225425" y="304803"/>
            <a:ext cx="8886824" cy="533397"/>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err="1">
                <a:solidFill>
                  <a:srgbClr val="C00000"/>
                </a:solidFill>
                <a:latin typeface="Georgia" panose="02040502050405020303" pitchFamily="18" charset="0"/>
              </a:rPr>
              <a:t>onfocus</a:t>
            </a:r>
            <a:r>
              <a:rPr lang="en-US" b="1" dirty="0">
                <a:solidFill>
                  <a:srgbClr val="C00000"/>
                </a:solidFill>
                <a:latin typeface="Georgia" panose="02040502050405020303" pitchFamily="18" charset="0"/>
              </a:rPr>
              <a:t> /</a:t>
            </a:r>
            <a:r>
              <a:rPr lang="en-US" b="1" dirty="0" err="1">
                <a:solidFill>
                  <a:srgbClr val="C00000"/>
                </a:solidFill>
                <a:latin typeface="Georgia" panose="02040502050405020303" pitchFamily="18" charset="0"/>
              </a:rPr>
              <a:t>onblur</a:t>
            </a:r>
            <a:r>
              <a:rPr lang="en-US" b="1" dirty="0">
                <a:solidFill>
                  <a:srgbClr val="C00000"/>
                </a:solidFill>
                <a:latin typeface="Georgia" panose="02040502050405020303" pitchFamily="18" charset="0"/>
              </a:rPr>
              <a:t> Event-example-2</a:t>
            </a:r>
          </a:p>
        </p:txBody>
      </p:sp>
    </p:spTree>
    <p:extLst>
      <p:ext uri="{BB962C8B-B14F-4D97-AF65-F5344CB8AC3E}">
        <p14:creationId xmlns:p14="http://schemas.microsoft.com/office/powerpoint/2010/main" val="1262894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7848" y="1126535"/>
            <a:ext cx="9290052" cy="4955465"/>
          </a:xfrm>
        </p:spPr>
        <p:txBody>
          <a:bodyPr>
            <a:normAutofit lnSpcReduction="10000"/>
          </a:bodyPr>
          <a:lstStyle/>
          <a:p>
            <a:pPr marL="45720" indent="0">
              <a:buNone/>
            </a:pPr>
            <a:r>
              <a:rPr lang="en-US" sz="2200" b="1" dirty="0">
                <a:solidFill>
                  <a:srgbClr val="C00000"/>
                </a:solidFill>
                <a:latin typeface="Trebuchet MS" panose="020B0603020202020204" pitchFamily="34" charset="0"/>
              </a:rPr>
              <a:t>Function </a:t>
            </a:r>
            <a:r>
              <a:rPr lang="en-US" sz="2200" b="1" dirty="0" err="1">
                <a:solidFill>
                  <a:srgbClr val="C00000"/>
                </a:solidFill>
                <a:latin typeface="Trebuchet MS" panose="020B0603020202020204" pitchFamily="34" charset="0"/>
              </a:rPr>
              <a:t>registerListeners</a:t>
            </a:r>
            <a:r>
              <a:rPr lang="en-US" sz="2200" b="1" dirty="0">
                <a:solidFill>
                  <a:srgbClr val="C00000"/>
                </a:solidFill>
                <a:latin typeface="Trebuchet MS" panose="020B0603020202020204" pitchFamily="34" charset="0"/>
              </a:rPr>
              <a:t>—Using Anonymous functions</a:t>
            </a:r>
          </a:p>
          <a:p>
            <a:pPr>
              <a:buClr>
                <a:schemeClr val="bg1"/>
              </a:buClr>
            </a:pPr>
            <a:r>
              <a:rPr lang="en-US" dirty="0">
                <a:solidFill>
                  <a:schemeClr val="bg1"/>
                </a:solidFill>
                <a:latin typeface="Trebuchet MS" panose="020B0603020202020204" pitchFamily="34" charset="0"/>
              </a:rPr>
              <a:t>Function </a:t>
            </a:r>
            <a:r>
              <a:rPr lang="en-US" dirty="0" err="1">
                <a:solidFill>
                  <a:schemeClr val="bg1"/>
                </a:solidFill>
                <a:latin typeface="Trebuchet MS" panose="020B0603020202020204" pitchFamily="34" charset="0"/>
              </a:rPr>
              <a:t>registerListeners</a:t>
            </a:r>
            <a:r>
              <a:rPr lang="en-US" dirty="0">
                <a:solidFill>
                  <a:schemeClr val="bg1"/>
                </a:solidFill>
                <a:latin typeface="Trebuchet MS" panose="020B0603020202020204" pitchFamily="34" charset="0"/>
              </a:rPr>
              <a:t>:</a:t>
            </a:r>
          </a:p>
          <a:p>
            <a:pPr lvl="1">
              <a:buClr>
                <a:schemeClr val="bg1"/>
              </a:buClr>
            </a:pPr>
            <a:r>
              <a:rPr lang="en-US" dirty="0">
                <a:solidFill>
                  <a:schemeClr val="bg1"/>
                </a:solidFill>
                <a:latin typeface="Trebuchet MS" panose="020B0603020202020204" pitchFamily="34" charset="0"/>
              </a:rPr>
              <a:t> registers the focus and blur events for the object it receives as its first argument. </a:t>
            </a:r>
          </a:p>
          <a:p>
            <a:pPr lvl="1">
              <a:buClr>
                <a:schemeClr val="bg1"/>
              </a:buClr>
            </a:pPr>
            <a:r>
              <a:rPr lang="en-US" dirty="0">
                <a:solidFill>
                  <a:schemeClr val="bg1"/>
                </a:solidFill>
                <a:latin typeface="Trebuchet MS" panose="020B0603020202020204" pitchFamily="34" charset="0"/>
              </a:rPr>
              <a:t>In each case, we define an </a:t>
            </a:r>
            <a:r>
              <a:rPr lang="en-US" b="1" dirty="0">
                <a:solidFill>
                  <a:schemeClr val="bg1"/>
                </a:solidFill>
                <a:latin typeface="Trebuchet MS" panose="020B0603020202020204" pitchFamily="34" charset="0"/>
              </a:rPr>
              <a:t>anonymous function </a:t>
            </a:r>
            <a:r>
              <a:rPr lang="en-US" dirty="0">
                <a:solidFill>
                  <a:schemeClr val="bg1"/>
                </a:solidFill>
                <a:latin typeface="Trebuchet MS" panose="020B0603020202020204" pitchFamily="34" charset="0"/>
              </a:rPr>
              <a:t>to handle the event. An anonymous function is defined with no name—it’s created in nearly the same way as any other function, but with no identifier after the keyword function. This notation is useful when creating a function for the sole purpose of assigning it to an event handler. We never call the function ourselves, so we don’t need to give it a name, and it’s more concise to create the function and register it as an event handler at the same time. For example, </a:t>
            </a:r>
            <a:r>
              <a:rPr lang="en-US" b="1" dirty="0">
                <a:solidFill>
                  <a:schemeClr val="bg1"/>
                </a:solidFill>
                <a:latin typeface="Trebuchet MS" panose="020B0603020202020204" pitchFamily="34" charset="0"/>
              </a:rPr>
              <a:t>line 25</a:t>
            </a:r>
          </a:p>
          <a:p>
            <a:pPr marL="45720" indent="0">
              <a:buNone/>
            </a:pPr>
            <a:r>
              <a:rPr lang="en-US" dirty="0">
                <a:solidFill>
                  <a:schemeClr val="bg1"/>
                </a:solidFill>
                <a:highlight>
                  <a:srgbClr val="FFE48F"/>
                </a:highlight>
                <a:latin typeface="Trebuchet MS" panose="020B0603020202020204" pitchFamily="34" charset="0"/>
              </a:rPr>
              <a:t>function() { </a:t>
            </a:r>
            <a:r>
              <a:rPr lang="en-US" dirty="0" err="1">
                <a:solidFill>
                  <a:schemeClr val="bg1"/>
                </a:solidFill>
                <a:highlight>
                  <a:srgbClr val="FFE48F"/>
                </a:highlight>
                <a:latin typeface="Trebuchet MS" panose="020B0603020202020204" pitchFamily="34" charset="0"/>
              </a:rPr>
              <a:t>helpText.innerHTML</a:t>
            </a:r>
            <a:r>
              <a:rPr lang="en-US" dirty="0">
                <a:solidFill>
                  <a:schemeClr val="bg1"/>
                </a:solidFill>
                <a:highlight>
                  <a:srgbClr val="FFE48F"/>
                </a:highlight>
                <a:latin typeface="Trebuchet MS" panose="020B0603020202020204" pitchFamily="34" charset="0"/>
              </a:rPr>
              <a:t> = </a:t>
            </a:r>
            <a:r>
              <a:rPr lang="en-US" dirty="0" err="1">
                <a:solidFill>
                  <a:schemeClr val="bg1"/>
                </a:solidFill>
                <a:highlight>
                  <a:srgbClr val="FFE48F"/>
                </a:highlight>
                <a:latin typeface="Trebuchet MS" panose="020B0603020202020204" pitchFamily="34" charset="0"/>
              </a:rPr>
              <a:t>helpArray</a:t>
            </a:r>
            <a:r>
              <a:rPr lang="en-US" dirty="0">
                <a:solidFill>
                  <a:schemeClr val="bg1"/>
                </a:solidFill>
                <a:highlight>
                  <a:srgbClr val="FFE48F"/>
                </a:highlight>
                <a:latin typeface="Trebuchet MS" panose="020B0603020202020204" pitchFamily="34" charset="0"/>
              </a:rPr>
              <a:t>[ </a:t>
            </a:r>
            <a:r>
              <a:rPr lang="en-US" dirty="0" err="1">
                <a:solidFill>
                  <a:schemeClr val="bg1"/>
                </a:solidFill>
                <a:highlight>
                  <a:srgbClr val="FFE48F"/>
                </a:highlight>
                <a:latin typeface="Trebuchet MS" panose="020B0603020202020204" pitchFamily="34" charset="0"/>
              </a:rPr>
              <a:t>messageNumber</a:t>
            </a:r>
            <a:r>
              <a:rPr lang="en-US" dirty="0">
                <a:solidFill>
                  <a:schemeClr val="bg1"/>
                </a:solidFill>
                <a:highlight>
                  <a:srgbClr val="FFE48F"/>
                </a:highlight>
                <a:latin typeface="Trebuchet MS" panose="020B0603020202020204" pitchFamily="34" charset="0"/>
              </a:rPr>
              <a:t> ]; }</a:t>
            </a:r>
          </a:p>
          <a:p>
            <a:pPr marL="320040" lvl="1" indent="0">
              <a:buNone/>
            </a:pPr>
            <a:r>
              <a:rPr lang="en-US" dirty="0">
                <a:solidFill>
                  <a:schemeClr val="bg1"/>
                </a:solidFill>
                <a:latin typeface="Trebuchet MS" panose="020B0603020202020204" pitchFamily="34" charset="0"/>
              </a:rPr>
              <a:t>defines an anonymous function that sets the </a:t>
            </a:r>
            <a:r>
              <a:rPr lang="en-US" dirty="0" err="1">
                <a:solidFill>
                  <a:schemeClr val="bg1"/>
                </a:solidFill>
                <a:latin typeface="Trebuchet MS" panose="020B0603020202020204" pitchFamily="34" charset="0"/>
              </a:rPr>
              <a:t>helpText</a:t>
            </a:r>
            <a:r>
              <a:rPr lang="en-US" dirty="0">
                <a:solidFill>
                  <a:schemeClr val="bg1"/>
                </a:solidFill>
                <a:latin typeface="Trebuchet MS" panose="020B0603020202020204" pitchFamily="34" charset="0"/>
              </a:rPr>
              <a:t> paragraph’s </a:t>
            </a:r>
            <a:r>
              <a:rPr lang="en-US" dirty="0" err="1">
                <a:solidFill>
                  <a:schemeClr val="bg1"/>
                </a:solidFill>
                <a:latin typeface="Trebuchet MS" panose="020B0603020202020204" pitchFamily="34" charset="0"/>
              </a:rPr>
              <a:t>innerHTML</a:t>
            </a:r>
            <a:r>
              <a:rPr lang="en-US" dirty="0">
                <a:solidFill>
                  <a:schemeClr val="bg1"/>
                </a:solidFill>
                <a:latin typeface="Trebuchet MS" panose="020B0603020202020204" pitchFamily="34" charset="0"/>
              </a:rPr>
              <a:t> property to the string in </a:t>
            </a:r>
            <a:r>
              <a:rPr lang="en-US" dirty="0" err="1">
                <a:solidFill>
                  <a:schemeClr val="bg1"/>
                </a:solidFill>
                <a:latin typeface="Trebuchet MS" panose="020B0603020202020204" pitchFamily="34" charset="0"/>
              </a:rPr>
              <a:t>helpArray</a:t>
            </a:r>
            <a:r>
              <a:rPr lang="en-US" dirty="0">
                <a:solidFill>
                  <a:schemeClr val="bg1"/>
                </a:solidFill>
                <a:latin typeface="Trebuchet MS" panose="020B0603020202020204" pitchFamily="34" charset="0"/>
              </a:rPr>
              <a:t> at index </a:t>
            </a:r>
            <a:r>
              <a:rPr lang="en-US" dirty="0" err="1">
                <a:solidFill>
                  <a:schemeClr val="bg1"/>
                </a:solidFill>
                <a:latin typeface="Trebuchet MS" panose="020B0603020202020204" pitchFamily="34" charset="0"/>
              </a:rPr>
              <a:t>messageNumber</a:t>
            </a:r>
            <a:r>
              <a:rPr lang="en-US" dirty="0">
                <a:solidFill>
                  <a:schemeClr val="bg1"/>
                </a:solidFill>
                <a:latin typeface="Trebuchet MS" panose="020B0603020202020204" pitchFamily="34" charset="0"/>
              </a:rPr>
              <a:t>.</a:t>
            </a:r>
          </a:p>
          <a:p>
            <a:pPr marL="320040" lvl="1" indent="0">
              <a:buNone/>
            </a:pPr>
            <a:r>
              <a:rPr lang="en-US" dirty="0">
                <a:solidFill>
                  <a:schemeClr val="bg1"/>
                </a:solidFill>
                <a:latin typeface="Trebuchet MS" panose="020B0603020202020204" pitchFamily="34" charset="0"/>
              </a:rPr>
              <a:t> For the blur event handler,</a:t>
            </a:r>
            <a:r>
              <a:rPr lang="en-US" b="1" dirty="0">
                <a:solidFill>
                  <a:schemeClr val="bg1"/>
                </a:solidFill>
                <a:latin typeface="Trebuchet MS" panose="020B0603020202020204" pitchFamily="34" charset="0"/>
              </a:rPr>
              <a:t> </a:t>
            </a:r>
            <a:r>
              <a:rPr lang="en-US" b="1" dirty="0">
                <a:solidFill>
                  <a:srgbClr val="C00000"/>
                </a:solidFill>
                <a:latin typeface="Trebuchet MS" panose="020B0603020202020204" pitchFamily="34" charset="0"/>
              </a:rPr>
              <a:t>line 28</a:t>
            </a:r>
            <a:r>
              <a:rPr lang="en-US" dirty="0">
                <a:solidFill>
                  <a:schemeClr val="bg1"/>
                </a:solidFill>
                <a:latin typeface="Trebuchet MS" panose="020B0603020202020204" pitchFamily="34" charset="0"/>
              </a:rPr>
              <a:t> defines an anonymous function that sets the </a:t>
            </a:r>
            <a:r>
              <a:rPr lang="en-US" dirty="0" err="1">
                <a:solidFill>
                  <a:schemeClr val="bg1"/>
                </a:solidFill>
                <a:latin typeface="Trebuchet MS" panose="020B0603020202020204" pitchFamily="34" charset="0"/>
              </a:rPr>
              <a:t>helpText</a:t>
            </a:r>
            <a:r>
              <a:rPr lang="en-US" dirty="0">
                <a:solidFill>
                  <a:schemeClr val="bg1"/>
                </a:solidFill>
                <a:latin typeface="Trebuchet MS" panose="020B0603020202020204" pitchFamily="34" charset="0"/>
              </a:rPr>
              <a:t> paragraph’s </a:t>
            </a:r>
            <a:r>
              <a:rPr lang="en-US" dirty="0" err="1">
                <a:solidFill>
                  <a:schemeClr val="bg1"/>
                </a:solidFill>
                <a:latin typeface="Trebuchet MS" panose="020B0603020202020204" pitchFamily="34" charset="0"/>
              </a:rPr>
              <a:t>innerHTML</a:t>
            </a:r>
            <a:r>
              <a:rPr lang="en-US" dirty="0">
                <a:solidFill>
                  <a:schemeClr val="bg1"/>
                </a:solidFill>
                <a:latin typeface="Trebuchet MS" panose="020B0603020202020204" pitchFamily="34" charset="0"/>
              </a:rPr>
              <a:t> property to the empty string in </a:t>
            </a:r>
            <a:r>
              <a:rPr lang="en-US" dirty="0" err="1">
                <a:solidFill>
                  <a:schemeClr val="bg1"/>
                </a:solidFill>
                <a:latin typeface="Trebuchet MS" panose="020B0603020202020204" pitchFamily="34" charset="0"/>
              </a:rPr>
              <a:t>helpArray</a:t>
            </a:r>
            <a:r>
              <a:rPr lang="en-US" dirty="0">
                <a:solidFill>
                  <a:schemeClr val="bg1"/>
                </a:solidFill>
                <a:latin typeface="Trebuchet MS" panose="020B0603020202020204" pitchFamily="34" charset="0"/>
              </a:rPr>
              <a:t>[6].</a:t>
            </a:r>
          </a:p>
        </p:txBody>
      </p:sp>
      <p:sp>
        <p:nvSpPr>
          <p:cNvPr id="4" name="Slide Number Placeholder 3"/>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33</a:t>
            </a:fld>
            <a:endParaRPr lang="en-US">
              <a:solidFill>
                <a:prstClr val="black">
                  <a:tint val="75000"/>
                </a:prstClr>
              </a:solidFill>
              <a:latin typeface="Calibri" panose="020F0502020204030204"/>
            </a:endParaRPr>
          </a:p>
        </p:txBody>
      </p:sp>
      <p:cxnSp>
        <p:nvCxnSpPr>
          <p:cNvPr id="6" name="Straight Connector 5">
            <a:extLst>
              <a:ext uri="{FF2B5EF4-FFF2-40B4-BE49-F238E27FC236}">
                <a16:creationId xmlns:a16="http://schemas.microsoft.com/office/drawing/2014/main" id="{7789D20F-B84C-FEAD-61BC-C93A13708B8E}"/>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1">
            <a:extLst>
              <a:ext uri="{FF2B5EF4-FFF2-40B4-BE49-F238E27FC236}">
                <a16:creationId xmlns:a16="http://schemas.microsoft.com/office/drawing/2014/main" id="{AA1F63B6-6B8D-2378-480A-15ADCD825896}"/>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8" name="Title 1">
            <a:extLst>
              <a:ext uri="{FF2B5EF4-FFF2-40B4-BE49-F238E27FC236}">
                <a16:creationId xmlns:a16="http://schemas.microsoft.com/office/drawing/2014/main" id="{76C40017-1F68-8771-8B0B-307D337376CC}"/>
              </a:ext>
            </a:extLst>
          </p:cNvPr>
          <p:cNvSpPr txBox="1">
            <a:spLocks/>
          </p:cNvSpPr>
          <p:nvPr/>
        </p:nvSpPr>
        <p:spPr>
          <a:xfrm>
            <a:off x="225425" y="228600"/>
            <a:ext cx="8886824" cy="533397"/>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a:solidFill>
                  <a:srgbClr val="C00000"/>
                </a:solidFill>
                <a:latin typeface="Georgia" panose="02040502050405020303" pitchFamily="18" charset="0"/>
              </a:rPr>
              <a:t>Output </a:t>
            </a:r>
            <a:r>
              <a:rPr lang="en-US" b="1" dirty="0" err="1">
                <a:solidFill>
                  <a:srgbClr val="C00000"/>
                </a:solidFill>
                <a:latin typeface="Georgia" panose="02040502050405020303" pitchFamily="18" charset="0"/>
              </a:rPr>
              <a:t>onfocus</a:t>
            </a:r>
            <a:r>
              <a:rPr lang="en-US" b="1" dirty="0">
                <a:solidFill>
                  <a:srgbClr val="C00000"/>
                </a:solidFill>
                <a:latin typeface="Georgia" panose="02040502050405020303" pitchFamily="18" charset="0"/>
              </a:rPr>
              <a:t> /</a:t>
            </a:r>
            <a:r>
              <a:rPr lang="en-US" b="1" dirty="0" err="1">
                <a:solidFill>
                  <a:srgbClr val="C00000"/>
                </a:solidFill>
                <a:latin typeface="Georgia" panose="02040502050405020303" pitchFamily="18" charset="0"/>
              </a:rPr>
              <a:t>onblur</a:t>
            </a:r>
            <a:r>
              <a:rPr lang="en-US" b="1" dirty="0">
                <a:solidFill>
                  <a:srgbClr val="C00000"/>
                </a:solidFill>
                <a:latin typeface="Georgia" panose="02040502050405020303" pitchFamily="18" charset="0"/>
              </a:rPr>
              <a:t> Event-example-2</a:t>
            </a:r>
          </a:p>
        </p:txBody>
      </p:sp>
    </p:spTree>
    <p:extLst>
      <p:ext uri="{BB962C8B-B14F-4D97-AF65-F5344CB8AC3E}">
        <p14:creationId xmlns:p14="http://schemas.microsoft.com/office/powerpoint/2010/main" val="602012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944266"/>
            <a:ext cx="9144001" cy="5182213"/>
          </a:xfrm>
        </p:spPr>
        <p:txBody>
          <a:bodyPr>
            <a:normAutofit/>
          </a:bodyPr>
          <a:lstStyle/>
          <a:p>
            <a:pPr>
              <a:buClr>
                <a:schemeClr val="bg1"/>
              </a:buClr>
            </a:pPr>
            <a:r>
              <a:rPr lang="en-US" sz="1800" dirty="0">
                <a:solidFill>
                  <a:schemeClr val="bg1"/>
                </a:solidFill>
                <a:latin typeface="Trebuchet MS" panose="020B0603020202020204" pitchFamily="34" charset="0"/>
              </a:rPr>
              <a:t>Two more events for processing forms are submit (which you’ve seen in earlier chapters) and </a:t>
            </a:r>
            <a:r>
              <a:rPr lang="en-US" sz="1800" b="1" dirty="0">
                <a:solidFill>
                  <a:schemeClr val="bg1"/>
                </a:solidFill>
                <a:latin typeface="Trebuchet MS" panose="020B0603020202020204" pitchFamily="34" charset="0"/>
              </a:rPr>
              <a:t>reset</a:t>
            </a:r>
            <a:r>
              <a:rPr lang="en-US" sz="1800" dirty="0">
                <a:solidFill>
                  <a:schemeClr val="bg1"/>
                </a:solidFill>
                <a:latin typeface="Trebuchet MS" panose="020B0603020202020204" pitchFamily="34" charset="0"/>
              </a:rPr>
              <a:t>. </a:t>
            </a:r>
          </a:p>
          <a:p>
            <a:pPr>
              <a:buClr>
                <a:schemeClr val="bg1"/>
              </a:buClr>
            </a:pPr>
            <a:r>
              <a:rPr lang="en-US" sz="1800" dirty="0">
                <a:solidFill>
                  <a:schemeClr val="bg1"/>
                </a:solidFill>
                <a:latin typeface="Trebuchet MS" panose="020B0603020202020204" pitchFamily="34" charset="0"/>
              </a:rPr>
              <a:t>These events fire when a form is submitted or reset, respectively </a:t>
            </a:r>
          </a:p>
          <a:p>
            <a:pPr>
              <a:buClr>
                <a:schemeClr val="bg1"/>
              </a:buClr>
            </a:pPr>
            <a:r>
              <a:rPr lang="en-US" sz="1800" dirty="0">
                <a:solidFill>
                  <a:schemeClr val="bg1"/>
                </a:solidFill>
                <a:latin typeface="Trebuchet MS" panose="020B0603020202020204" pitchFamily="34" charset="0"/>
              </a:rPr>
              <a:t>Listing-11-14-focusblur_modified.js enhances the one in Listing-11-12.js. The HTML5 document is identical, only we put Listing-11-14-focusblur_modified.js </a:t>
            </a:r>
            <a:r>
              <a:rPr lang="en-US" sz="1800" dirty="0" err="1">
                <a:solidFill>
                  <a:schemeClr val="bg1"/>
                </a:solidFill>
                <a:latin typeface="Trebuchet MS" panose="020B0603020202020204" pitchFamily="34" charset="0"/>
              </a:rPr>
              <a:t>javascript</a:t>
            </a:r>
            <a:r>
              <a:rPr lang="en-US" sz="1800" dirty="0">
                <a:solidFill>
                  <a:schemeClr val="bg1"/>
                </a:solidFill>
                <a:latin typeface="Trebuchet MS" panose="020B0603020202020204" pitchFamily="34" charset="0"/>
              </a:rPr>
              <a:t> file in line-7 listing-11-13.</a:t>
            </a:r>
          </a:p>
          <a:p>
            <a:pPr>
              <a:buClr>
                <a:schemeClr val="bg1"/>
              </a:buClr>
            </a:pPr>
            <a:r>
              <a:rPr lang="en-US" sz="1800" dirty="0">
                <a:solidFill>
                  <a:schemeClr val="bg1"/>
                </a:solidFill>
                <a:latin typeface="Trebuchet MS" panose="020B0603020202020204" pitchFamily="34" charset="0"/>
              </a:rPr>
              <a:t> The new JavaScript code(Listing-11-14-focusblur_modified.js ) for this example is in lines 19-31, which register event handlers for the form’s submit and reset events.</a:t>
            </a:r>
          </a:p>
          <a:p>
            <a:pPr>
              <a:buClr>
                <a:schemeClr val="bg1"/>
              </a:buClr>
            </a:pPr>
            <a:r>
              <a:rPr lang="en-US" sz="1800" dirty="0">
                <a:solidFill>
                  <a:schemeClr val="bg1"/>
                </a:solidFill>
                <a:latin typeface="Trebuchet MS" panose="020B0603020202020204" pitchFamily="34" charset="0"/>
              </a:rPr>
              <a:t>Line 21 gets the form element ("</a:t>
            </a:r>
            <a:r>
              <a:rPr lang="en-US" sz="1800" dirty="0" err="1">
                <a:solidFill>
                  <a:schemeClr val="bg1"/>
                </a:solidFill>
                <a:latin typeface="Trebuchet MS" panose="020B0603020202020204" pitchFamily="34" charset="0"/>
              </a:rPr>
              <a:t>myForm</a:t>
            </a:r>
            <a:r>
              <a:rPr lang="en-US" sz="1800" dirty="0">
                <a:solidFill>
                  <a:schemeClr val="bg1"/>
                </a:solidFill>
                <a:latin typeface="Trebuchet MS" panose="020B0603020202020204" pitchFamily="34" charset="0"/>
              </a:rPr>
              <a:t>"), then lines 22–27 register an anonymous</a:t>
            </a:r>
          </a:p>
          <a:p>
            <a:pPr>
              <a:buClr>
                <a:schemeClr val="bg1"/>
              </a:buClr>
            </a:pPr>
            <a:r>
              <a:rPr lang="en-US" sz="1800" dirty="0">
                <a:solidFill>
                  <a:schemeClr val="bg1"/>
                </a:solidFill>
                <a:latin typeface="Trebuchet MS" panose="020B0603020202020204" pitchFamily="34" charset="0"/>
              </a:rPr>
              <a:t>function for its submit event. The anonymous function executes in response to the user’s</a:t>
            </a:r>
          </a:p>
        </p:txBody>
      </p:sp>
      <p:sp>
        <p:nvSpPr>
          <p:cNvPr id="4" name="Slide Number Placeholder 3"/>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34</a:t>
            </a:fld>
            <a:endParaRPr lang="en-US">
              <a:solidFill>
                <a:prstClr val="black">
                  <a:tint val="75000"/>
                </a:prstClr>
              </a:solidFill>
              <a:latin typeface="Calibri" panose="020F0502020204030204"/>
            </a:endParaRPr>
          </a:p>
        </p:txBody>
      </p:sp>
      <p:cxnSp>
        <p:nvCxnSpPr>
          <p:cNvPr id="6" name="Straight Connector 5">
            <a:extLst>
              <a:ext uri="{FF2B5EF4-FFF2-40B4-BE49-F238E27FC236}">
                <a16:creationId xmlns:a16="http://schemas.microsoft.com/office/drawing/2014/main" id="{98C27406-DE55-CB8F-30E5-0BB623D40D11}"/>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1">
            <a:extLst>
              <a:ext uri="{FF2B5EF4-FFF2-40B4-BE49-F238E27FC236}">
                <a16:creationId xmlns:a16="http://schemas.microsoft.com/office/drawing/2014/main" id="{23182469-7F3D-A2E1-C373-B6B14A956501}"/>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3" name="Title 1">
            <a:extLst>
              <a:ext uri="{FF2B5EF4-FFF2-40B4-BE49-F238E27FC236}">
                <a16:creationId xmlns:a16="http://schemas.microsoft.com/office/drawing/2014/main" id="{92829A5D-24C1-3B79-DBBF-BC982E69BD50}"/>
              </a:ext>
            </a:extLst>
          </p:cNvPr>
          <p:cNvSpPr txBox="1">
            <a:spLocks/>
          </p:cNvSpPr>
          <p:nvPr/>
        </p:nvSpPr>
        <p:spPr>
          <a:xfrm>
            <a:off x="225425" y="228600"/>
            <a:ext cx="8886824" cy="533397"/>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err="1">
                <a:solidFill>
                  <a:srgbClr val="C00000"/>
                </a:solidFill>
                <a:latin typeface="Georgia" panose="02040502050405020303" pitchFamily="18" charset="0"/>
              </a:rPr>
              <a:t>onfocus</a:t>
            </a:r>
            <a:r>
              <a:rPr lang="en-US" b="1" dirty="0">
                <a:solidFill>
                  <a:srgbClr val="C00000"/>
                </a:solidFill>
                <a:latin typeface="Georgia" panose="02040502050405020303" pitchFamily="18" charset="0"/>
              </a:rPr>
              <a:t> /</a:t>
            </a:r>
            <a:r>
              <a:rPr lang="en-US" b="1" dirty="0" err="1">
                <a:solidFill>
                  <a:srgbClr val="C00000"/>
                </a:solidFill>
                <a:latin typeface="Georgia" panose="02040502050405020303" pitchFamily="18" charset="0"/>
              </a:rPr>
              <a:t>onblur</a:t>
            </a:r>
            <a:r>
              <a:rPr lang="en-US" b="1" dirty="0">
                <a:solidFill>
                  <a:srgbClr val="C00000"/>
                </a:solidFill>
                <a:latin typeface="Georgia" panose="02040502050405020303" pitchFamily="18" charset="0"/>
              </a:rPr>
              <a:t> Event-example-3</a:t>
            </a:r>
          </a:p>
        </p:txBody>
      </p:sp>
    </p:spTree>
    <p:extLst>
      <p:ext uri="{BB962C8B-B14F-4D97-AF65-F5344CB8AC3E}">
        <p14:creationId xmlns:p14="http://schemas.microsoft.com/office/powerpoint/2010/main" val="2984246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7848" y="1057669"/>
            <a:ext cx="9132402" cy="4338530"/>
          </a:xfrm>
        </p:spPr>
        <p:txBody>
          <a:bodyPr>
            <a:normAutofit/>
          </a:bodyPr>
          <a:lstStyle/>
          <a:p>
            <a:pPr marL="45720" indent="0">
              <a:buNone/>
            </a:pPr>
            <a:r>
              <a:rPr lang="en-US" dirty="0">
                <a:solidFill>
                  <a:schemeClr val="bg1"/>
                </a:solidFill>
                <a:highlight>
                  <a:srgbClr val="FFCC00"/>
                </a:highlight>
                <a:latin typeface="Trebuchet MS" panose="020B0603020202020204" pitchFamily="34" charset="0"/>
              </a:rPr>
              <a:t>Key Points of Example-3</a:t>
            </a:r>
          </a:p>
          <a:p>
            <a:pPr>
              <a:buClr>
                <a:schemeClr val="bg1"/>
              </a:buClr>
            </a:pPr>
            <a:r>
              <a:rPr lang="en-US" dirty="0">
                <a:solidFill>
                  <a:schemeClr val="bg1"/>
                </a:solidFill>
                <a:latin typeface="Trebuchet MS" panose="020B0603020202020204" pitchFamily="34" charset="0"/>
              </a:rPr>
              <a:t>submitting the form by clicking the </a:t>
            </a:r>
            <a:r>
              <a:rPr lang="en-US" b="1" dirty="0">
                <a:solidFill>
                  <a:schemeClr val="bg1"/>
                </a:solidFill>
                <a:latin typeface="Trebuchet MS" panose="020B0603020202020204" pitchFamily="34" charset="0"/>
              </a:rPr>
              <a:t>Submit </a:t>
            </a:r>
            <a:r>
              <a:rPr lang="en-US" dirty="0">
                <a:solidFill>
                  <a:schemeClr val="bg1"/>
                </a:solidFill>
                <a:latin typeface="Trebuchet MS" panose="020B0603020202020204" pitchFamily="34" charset="0"/>
              </a:rPr>
              <a:t>button or pressing the </a:t>
            </a:r>
            <a:r>
              <a:rPr lang="en-US" i="1" dirty="0">
                <a:solidFill>
                  <a:schemeClr val="bg1"/>
                </a:solidFill>
                <a:latin typeface="Trebuchet MS" panose="020B0603020202020204" pitchFamily="34" charset="0"/>
              </a:rPr>
              <a:t>Enter </a:t>
            </a:r>
            <a:r>
              <a:rPr lang="en-US" dirty="0">
                <a:solidFill>
                  <a:schemeClr val="bg1"/>
                </a:solidFill>
                <a:latin typeface="Trebuchet MS" panose="020B0603020202020204" pitchFamily="34" charset="0"/>
              </a:rPr>
              <a:t>key. Line 23</a:t>
            </a:r>
          </a:p>
          <a:p>
            <a:pPr>
              <a:buClr>
                <a:schemeClr val="bg1"/>
              </a:buClr>
            </a:pPr>
            <a:r>
              <a:rPr lang="en-US" dirty="0">
                <a:solidFill>
                  <a:schemeClr val="bg1"/>
                </a:solidFill>
                <a:latin typeface="Trebuchet MS" panose="020B0603020202020204" pitchFamily="34" charset="0"/>
              </a:rPr>
              <a:t>In focusblur_modified.js: introduces the window object’s </a:t>
            </a:r>
            <a:r>
              <a:rPr lang="en-US" b="1" dirty="0">
                <a:solidFill>
                  <a:schemeClr val="bg1"/>
                </a:solidFill>
                <a:latin typeface="Trebuchet MS" panose="020B0603020202020204" pitchFamily="34" charset="0"/>
              </a:rPr>
              <a:t>confirm method</a:t>
            </a:r>
            <a:r>
              <a:rPr lang="en-US" dirty="0">
                <a:solidFill>
                  <a:schemeClr val="bg1"/>
                </a:solidFill>
                <a:latin typeface="Trebuchet MS" panose="020B0603020202020204" pitchFamily="34" charset="0"/>
              </a:rPr>
              <a:t>. As with alert and prompt, we do </a:t>
            </a:r>
            <a:r>
              <a:rPr lang="en-US" i="1" dirty="0">
                <a:solidFill>
                  <a:schemeClr val="bg1"/>
                </a:solidFill>
                <a:latin typeface="Trebuchet MS" panose="020B0603020202020204" pitchFamily="34" charset="0"/>
              </a:rPr>
              <a:t>not </a:t>
            </a:r>
            <a:r>
              <a:rPr lang="en-US" dirty="0">
                <a:solidFill>
                  <a:schemeClr val="bg1"/>
                </a:solidFill>
                <a:latin typeface="Trebuchet MS" panose="020B0603020202020204" pitchFamily="34" charset="0"/>
              </a:rPr>
              <a:t>need to prefix the call with window and a dot (.). The confirm dialog asks the users a question, presenting them with an </a:t>
            </a:r>
            <a:r>
              <a:rPr lang="en-US" b="1" dirty="0">
                <a:solidFill>
                  <a:schemeClr val="bg1"/>
                </a:solidFill>
                <a:latin typeface="Trebuchet MS" panose="020B0603020202020204" pitchFamily="34" charset="0"/>
              </a:rPr>
              <a:t>OK </a:t>
            </a:r>
            <a:r>
              <a:rPr lang="en-US" dirty="0">
                <a:solidFill>
                  <a:schemeClr val="bg1"/>
                </a:solidFill>
                <a:latin typeface="Trebuchet MS" panose="020B0603020202020204" pitchFamily="34" charset="0"/>
              </a:rPr>
              <a:t>button and a </a:t>
            </a:r>
            <a:r>
              <a:rPr lang="en-US" b="1" dirty="0">
                <a:solidFill>
                  <a:schemeClr val="bg1"/>
                </a:solidFill>
                <a:latin typeface="Trebuchet MS" panose="020B0603020202020204" pitchFamily="34" charset="0"/>
              </a:rPr>
              <a:t>Cancel </a:t>
            </a:r>
            <a:r>
              <a:rPr lang="en-US" dirty="0">
                <a:solidFill>
                  <a:schemeClr val="bg1"/>
                </a:solidFill>
                <a:latin typeface="Trebuchet MS" panose="020B0603020202020204" pitchFamily="34" charset="0"/>
              </a:rPr>
              <a:t>button. If the user clicks </a:t>
            </a:r>
            <a:r>
              <a:rPr lang="en-US" b="1" dirty="0">
                <a:solidFill>
                  <a:schemeClr val="bg1"/>
                </a:solidFill>
                <a:latin typeface="Trebuchet MS" panose="020B0603020202020204" pitchFamily="34" charset="0"/>
              </a:rPr>
              <a:t>OK</a:t>
            </a:r>
            <a:r>
              <a:rPr lang="en-US" dirty="0">
                <a:solidFill>
                  <a:schemeClr val="bg1"/>
                </a:solidFill>
                <a:latin typeface="Trebuchet MS" panose="020B0603020202020204" pitchFamily="34" charset="0"/>
              </a:rPr>
              <a:t>, confirm returns true; otherwise, confirm returns false</a:t>
            </a:r>
          </a:p>
        </p:txBody>
      </p:sp>
      <p:sp>
        <p:nvSpPr>
          <p:cNvPr id="4" name="Slide Number Placeholder 3"/>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35</a:t>
            </a:fld>
            <a:endParaRPr lang="en-US">
              <a:solidFill>
                <a:prstClr val="black">
                  <a:tint val="75000"/>
                </a:prstClr>
              </a:solidFill>
              <a:latin typeface="Calibri" panose="020F0502020204030204"/>
            </a:endParaRPr>
          </a:p>
        </p:txBody>
      </p:sp>
      <p:cxnSp>
        <p:nvCxnSpPr>
          <p:cNvPr id="6" name="Straight Connector 5">
            <a:extLst>
              <a:ext uri="{FF2B5EF4-FFF2-40B4-BE49-F238E27FC236}">
                <a16:creationId xmlns:a16="http://schemas.microsoft.com/office/drawing/2014/main" id="{912D6C65-07A1-99E3-94F6-497B667324C7}"/>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1">
            <a:extLst>
              <a:ext uri="{FF2B5EF4-FFF2-40B4-BE49-F238E27FC236}">
                <a16:creationId xmlns:a16="http://schemas.microsoft.com/office/drawing/2014/main" id="{9A1594C2-87E4-0A11-7216-1C8E44A35910}"/>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3" name="Title 1">
            <a:extLst>
              <a:ext uri="{FF2B5EF4-FFF2-40B4-BE49-F238E27FC236}">
                <a16:creationId xmlns:a16="http://schemas.microsoft.com/office/drawing/2014/main" id="{962F92D2-0F2C-57CA-986D-B1172A3F54C1}"/>
              </a:ext>
            </a:extLst>
          </p:cNvPr>
          <p:cNvSpPr txBox="1">
            <a:spLocks/>
          </p:cNvSpPr>
          <p:nvPr/>
        </p:nvSpPr>
        <p:spPr>
          <a:xfrm>
            <a:off x="225425" y="228600"/>
            <a:ext cx="8886824" cy="533397"/>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err="1">
                <a:solidFill>
                  <a:srgbClr val="C00000"/>
                </a:solidFill>
                <a:latin typeface="Georgia" panose="02040502050405020303" pitchFamily="18" charset="0"/>
              </a:rPr>
              <a:t>onfocus</a:t>
            </a:r>
            <a:r>
              <a:rPr lang="en-US" b="1" dirty="0">
                <a:solidFill>
                  <a:srgbClr val="C00000"/>
                </a:solidFill>
                <a:latin typeface="Georgia" panose="02040502050405020303" pitchFamily="18" charset="0"/>
              </a:rPr>
              <a:t> /</a:t>
            </a:r>
            <a:r>
              <a:rPr lang="en-US" b="1" dirty="0" err="1">
                <a:solidFill>
                  <a:srgbClr val="C00000"/>
                </a:solidFill>
                <a:latin typeface="Georgia" panose="02040502050405020303" pitchFamily="18" charset="0"/>
              </a:rPr>
              <a:t>onblur</a:t>
            </a:r>
            <a:r>
              <a:rPr lang="en-US" b="1" dirty="0">
                <a:solidFill>
                  <a:srgbClr val="C00000"/>
                </a:solidFill>
                <a:latin typeface="Georgia" panose="02040502050405020303" pitchFamily="18" charset="0"/>
              </a:rPr>
              <a:t> Event-example-3</a:t>
            </a:r>
          </a:p>
        </p:txBody>
      </p:sp>
    </p:spTree>
    <p:extLst>
      <p:ext uri="{BB962C8B-B14F-4D97-AF65-F5344CB8AC3E}">
        <p14:creationId xmlns:p14="http://schemas.microsoft.com/office/powerpoint/2010/main" val="947785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36</a:t>
            </a:fld>
            <a:endParaRPr lang="en-US">
              <a:solidFill>
                <a:prstClr val="black">
                  <a:tint val="75000"/>
                </a:prstClr>
              </a:solidFill>
              <a:latin typeface="Calibri" panose="020F0502020204030204"/>
            </a:endParaRPr>
          </a:p>
        </p:txBody>
      </p:sp>
      <p:sp>
        <p:nvSpPr>
          <p:cNvPr id="7" name="TextBox 6"/>
          <p:cNvSpPr txBox="1"/>
          <p:nvPr/>
        </p:nvSpPr>
        <p:spPr>
          <a:xfrm>
            <a:off x="8267700" y="2895600"/>
            <a:ext cx="1887985"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Listing-11-13.html</a:t>
            </a:r>
          </a:p>
        </p:txBody>
      </p:sp>
      <p:cxnSp>
        <p:nvCxnSpPr>
          <p:cNvPr id="2" name="Straight Connector 1">
            <a:extLst>
              <a:ext uri="{FF2B5EF4-FFF2-40B4-BE49-F238E27FC236}">
                <a16:creationId xmlns:a16="http://schemas.microsoft.com/office/drawing/2014/main" id="{3D97D026-F065-8466-1FBE-173AB6CE40F8}"/>
              </a:ext>
            </a:extLst>
          </p:cNvPr>
          <p:cNvCxnSpPr/>
          <p:nvPr/>
        </p:nvCxnSpPr>
        <p:spPr>
          <a:xfrm>
            <a:off x="225425" y="763871"/>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1">
            <a:extLst>
              <a:ext uri="{FF2B5EF4-FFF2-40B4-BE49-F238E27FC236}">
                <a16:creationId xmlns:a16="http://schemas.microsoft.com/office/drawing/2014/main" id="{CE4D37C9-D0C0-A739-A2CB-67365227699A}"/>
              </a:ext>
            </a:extLst>
          </p:cNvPr>
          <p:cNvSpPr>
            <a:spLocks noGrp="1"/>
          </p:cNvSpPr>
          <p:nvPr>
            <p:ph type="ftr" sz="quarter" idx="11"/>
          </p:nvPr>
        </p:nvSpPr>
        <p:spPr>
          <a:xfrm>
            <a:off x="266700" y="64166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3" name="Title 1">
            <a:extLst>
              <a:ext uri="{FF2B5EF4-FFF2-40B4-BE49-F238E27FC236}">
                <a16:creationId xmlns:a16="http://schemas.microsoft.com/office/drawing/2014/main" id="{1DCB1733-5025-2389-7C80-222B54FD6B6E}"/>
              </a:ext>
            </a:extLst>
          </p:cNvPr>
          <p:cNvSpPr txBox="1">
            <a:spLocks/>
          </p:cNvSpPr>
          <p:nvPr/>
        </p:nvSpPr>
        <p:spPr>
          <a:xfrm>
            <a:off x="225425" y="228600"/>
            <a:ext cx="8886824" cy="533397"/>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err="1">
                <a:solidFill>
                  <a:srgbClr val="C00000"/>
                </a:solidFill>
                <a:latin typeface="Georgia" panose="02040502050405020303" pitchFamily="18" charset="0"/>
              </a:rPr>
              <a:t>onfocus</a:t>
            </a:r>
            <a:r>
              <a:rPr lang="en-US" b="1" dirty="0">
                <a:solidFill>
                  <a:srgbClr val="C00000"/>
                </a:solidFill>
                <a:latin typeface="Georgia" panose="02040502050405020303" pitchFamily="18" charset="0"/>
              </a:rPr>
              <a:t> /</a:t>
            </a:r>
            <a:r>
              <a:rPr lang="en-US" b="1" dirty="0" err="1">
                <a:solidFill>
                  <a:srgbClr val="C00000"/>
                </a:solidFill>
                <a:latin typeface="Georgia" panose="02040502050405020303" pitchFamily="18" charset="0"/>
              </a:rPr>
              <a:t>onblur</a:t>
            </a:r>
            <a:r>
              <a:rPr lang="en-US" b="1" dirty="0">
                <a:solidFill>
                  <a:srgbClr val="C00000"/>
                </a:solidFill>
                <a:latin typeface="Georgia" panose="02040502050405020303" pitchFamily="18" charset="0"/>
              </a:rPr>
              <a:t> Event-example-3 html file</a:t>
            </a:r>
          </a:p>
        </p:txBody>
      </p:sp>
      <p:pic>
        <p:nvPicPr>
          <p:cNvPr id="13" name="Picture 12">
            <a:extLst>
              <a:ext uri="{FF2B5EF4-FFF2-40B4-BE49-F238E27FC236}">
                <a16:creationId xmlns:a16="http://schemas.microsoft.com/office/drawing/2014/main" id="{D42F236A-FE21-B3DE-3DCF-D71E4FA07BBD}"/>
              </a:ext>
            </a:extLst>
          </p:cNvPr>
          <p:cNvPicPr>
            <a:picLocks noChangeAspect="1"/>
          </p:cNvPicPr>
          <p:nvPr/>
        </p:nvPicPr>
        <p:blipFill>
          <a:blip r:embed="rId2"/>
          <a:stretch>
            <a:fillRect/>
          </a:stretch>
        </p:blipFill>
        <p:spPr>
          <a:xfrm>
            <a:off x="161638" y="855801"/>
            <a:ext cx="8106061" cy="5544999"/>
          </a:xfrm>
          <a:prstGeom prst="rect">
            <a:avLst/>
          </a:prstGeom>
          <a:ln w="12700">
            <a:solidFill>
              <a:schemeClr val="accent1"/>
            </a:solidFill>
          </a:ln>
        </p:spPr>
      </p:pic>
    </p:spTree>
    <p:extLst>
      <p:ext uri="{BB962C8B-B14F-4D97-AF65-F5344CB8AC3E}">
        <p14:creationId xmlns:p14="http://schemas.microsoft.com/office/powerpoint/2010/main" val="13493448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37</a:t>
            </a:fld>
            <a:endParaRPr lang="en-US">
              <a:solidFill>
                <a:prstClr val="black">
                  <a:tint val="75000"/>
                </a:prstClr>
              </a:solidFill>
              <a:latin typeface="Calibri" panose="020F0502020204030204"/>
            </a:endParaRPr>
          </a:p>
        </p:txBody>
      </p:sp>
      <p:sp>
        <p:nvSpPr>
          <p:cNvPr id="7" name="TextBox 6"/>
          <p:cNvSpPr txBox="1"/>
          <p:nvPr/>
        </p:nvSpPr>
        <p:spPr>
          <a:xfrm>
            <a:off x="7962900" y="2971800"/>
            <a:ext cx="1524000" cy="923330"/>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Listing-11-14</a:t>
            </a:r>
          </a:p>
          <a:p>
            <a:pPr fontAlgn="auto">
              <a:spcBef>
                <a:spcPts val="0"/>
              </a:spcBef>
              <a:spcAft>
                <a:spcPts val="0"/>
              </a:spcAft>
            </a:pPr>
            <a:r>
              <a:rPr lang="en-US" sz="1800" dirty="0">
                <a:solidFill>
                  <a:prstClr val="black"/>
                </a:solidFill>
                <a:latin typeface="Calibri" panose="020F0502020204030204"/>
              </a:rPr>
              <a:t>focusblur_modified.js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761997"/>
            <a:ext cx="6324600" cy="5520531"/>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 name="Straight Connector 1">
            <a:extLst>
              <a:ext uri="{FF2B5EF4-FFF2-40B4-BE49-F238E27FC236}">
                <a16:creationId xmlns:a16="http://schemas.microsoft.com/office/drawing/2014/main" id="{EAD65236-4337-9B10-C811-B201E8F4A175}"/>
              </a:ext>
            </a:extLst>
          </p:cNvPr>
          <p:cNvCxnSpPr/>
          <p:nvPr/>
        </p:nvCxnSpPr>
        <p:spPr>
          <a:xfrm>
            <a:off x="225425" y="685800"/>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1">
            <a:extLst>
              <a:ext uri="{FF2B5EF4-FFF2-40B4-BE49-F238E27FC236}">
                <a16:creationId xmlns:a16="http://schemas.microsoft.com/office/drawing/2014/main" id="{F6159F7B-BC72-F610-96DF-849A6086F76D}"/>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3" name="Title 1">
            <a:extLst>
              <a:ext uri="{FF2B5EF4-FFF2-40B4-BE49-F238E27FC236}">
                <a16:creationId xmlns:a16="http://schemas.microsoft.com/office/drawing/2014/main" id="{AE87F871-CAFA-8BF2-61DC-AC5968628872}"/>
              </a:ext>
            </a:extLst>
          </p:cNvPr>
          <p:cNvSpPr txBox="1">
            <a:spLocks/>
          </p:cNvSpPr>
          <p:nvPr/>
        </p:nvSpPr>
        <p:spPr>
          <a:xfrm>
            <a:off x="225425" y="228600"/>
            <a:ext cx="8886824" cy="533397"/>
          </a:xfrm>
          <a:prstGeom prst="rect">
            <a:avLst/>
          </a:prstGeom>
          <a:effectLst/>
        </p:spPr>
        <p:txBody>
          <a:bodyPr vert="horz" lIns="91440" tIns="45720" rIns="91440" bIns="45720" rtlCol="0" anchor="ctr">
            <a:normAutofit fontScale="60000" lnSpcReduction="2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err="1">
                <a:solidFill>
                  <a:srgbClr val="C00000"/>
                </a:solidFill>
                <a:latin typeface="Georgia" panose="02040502050405020303" pitchFamily="18" charset="0"/>
              </a:rPr>
              <a:t>onfocus</a:t>
            </a:r>
            <a:r>
              <a:rPr lang="en-US" b="1" dirty="0">
                <a:solidFill>
                  <a:srgbClr val="C00000"/>
                </a:solidFill>
                <a:latin typeface="Georgia" panose="02040502050405020303" pitchFamily="18" charset="0"/>
              </a:rPr>
              <a:t> /</a:t>
            </a:r>
            <a:r>
              <a:rPr lang="en-US" b="1" dirty="0" err="1">
                <a:solidFill>
                  <a:srgbClr val="C00000"/>
                </a:solidFill>
                <a:latin typeface="Georgia" panose="02040502050405020303" pitchFamily="18" charset="0"/>
              </a:rPr>
              <a:t>onblur</a:t>
            </a:r>
            <a:r>
              <a:rPr lang="en-US" b="1" dirty="0">
                <a:solidFill>
                  <a:srgbClr val="C00000"/>
                </a:solidFill>
                <a:latin typeface="Georgia" panose="02040502050405020303" pitchFamily="18" charset="0"/>
              </a:rPr>
              <a:t> Event-example-3 </a:t>
            </a:r>
            <a:r>
              <a:rPr lang="en-US" b="1" dirty="0" err="1">
                <a:solidFill>
                  <a:srgbClr val="C00000"/>
                </a:solidFill>
                <a:latin typeface="Georgia" panose="02040502050405020303" pitchFamily="18" charset="0"/>
              </a:rPr>
              <a:t>javascript</a:t>
            </a:r>
            <a:r>
              <a:rPr lang="en-US" b="1" dirty="0">
                <a:solidFill>
                  <a:srgbClr val="C00000"/>
                </a:solidFill>
                <a:latin typeface="Georgia" panose="02040502050405020303" pitchFamily="18" charset="0"/>
              </a:rPr>
              <a:t> file</a:t>
            </a:r>
          </a:p>
        </p:txBody>
      </p:sp>
    </p:spTree>
    <p:extLst>
      <p:ext uri="{BB962C8B-B14F-4D97-AF65-F5344CB8AC3E}">
        <p14:creationId xmlns:p14="http://schemas.microsoft.com/office/powerpoint/2010/main" val="1171349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38</a:t>
            </a:fld>
            <a:endParaRPr lang="en-US">
              <a:solidFill>
                <a:prstClr val="black">
                  <a:tint val="75000"/>
                </a:prstClr>
              </a:solidFill>
              <a:latin typeface="Calibri" panose="020F0502020204030204"/>
            </a:endParaRPr>
          </a:p>
        </p:txBody>
      </p:sp>
      <p:sp>
        <p:nvSpPr>
          <p:cNvPr id="7" name="TextBox 6"/>
          <p:cNvSpPr txBox="1"/>
          <p:nvPr/>
        </p:nvSpPr>
        <p:spPr>
          <a:xfrm>
            <a:off x="3006724" y="3944198"/>
            <a:ext cx="3813175"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Listing-11-14-focusblur_modified.js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1" y="1905001"/>
            <a:ext cx="7058025" cy="1952625"/>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 name="Straight Connector 1">
            <a:extLst>
              <a:ext uri="{FF2B5EF4-FFF2-40B4-BE49-F238E27FC236}">
                <a16:creationId xmlns:a16="http://schemas.microsoft.com/office/drawing/2014/main" id="{4238EC21-998A-D7E3-40B8-4EF2784170C2}"/>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1">
            <a:extLst>
              <a:ext uri="{FF2B5EF4-FFF2-40B4-BE49-F238E27FC236}">
                <a16:creationId xmlns:a16="http://schemas.microsoft.com/office/drawing/2014/main" id="{C319351B-2BA8-73E6-891C-0ADE62D86CDE}"/>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3" name="Title 1">
            <a:extLst>
              <a:ext uri="{FF2B5EF4-FFF2-40B4-BE49-F238E27FC236}">
                <a16:creationId xmlns:a16="http://schemas.microsoft.com/office/drawing/2014/main" id="{A4419601-A8F1-6F80-2C1B-026E369DDD47}"/>
              </a:ext>
            </a:extLst>
          </p:cNvPr>
          <p:cNvSpPr txBox="1">
            <a:spLocks/>
          </p:cNvSpPr>
          <p:nvPr/>
        </p:nvSpPr>
        <p:spPr>
          <a:xfrm>
            <a:off x="225425" y="228600"/>
            <a:ext cx="8886824" cy="533397"/>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err="1">
                <a:solidFill>
                  <a:srgbClr val="C00000"/>
                </a:solidFill>
                <a:latin typeface="Georgia" panose="02040502050405020303" pitchFamily="18" charset="0"/>
              </a:rPr>
              <a:t>onfocus</a:t>
            </a:r>
            <a:r>
              <a:rPr lang="en-US" b="1" dirty="0">
                <a:solidFill>
                  <a:srgbClr val="C00000"/>
                </a:solidFill>
                <a:latin typeface="Georgia" panose="02040502050405020303" pitchFamily="18" charset="0"/>
              </a:rPr>
              <a:t> /</a:t>
            </a:r>
            <a:r>
              <a:rPr lang="en-US" b="1" dirty="0" err="1">
                <a:solidFill>
                  <a:srgbClr val="C00000"/>
                </a:solidFill>
                <a:latin typeface="Georgia" panose="02040502050405020303" pitchFamily="18" charset="0"/>
              </a:rPr>
              <a:t>onblur</a:t>
            </a:r>
            <a:r>
              <a:rPr lang="en-US" b="1" dirty="0">
                <a:solidFill>
                  <a:srgbClr val="C00000"/>
                </a:solidFill>
                <a:latin typeface="Georgia" panose="02040502050405020303" pitchFamily="18" charset="0"/>
              </a:rPr>
              <a:t> Event-example-3</a:t>
            </a:r>
          </a:p>
        </p:txBody>
      </p:sp>
    </p:spTree>
    <p:extLst>
      <p:ext uri="{BB962C8B-B14F-4D97-AF65-F5344CB8AC3E}">
        <p14:creationId xmlns:p14="http://schemas.microsoft.com/office/powerpoint/2010/main" val="39798399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39</a:t>
            </a:fld>
            <a:endParaRPr lang="en-US">
              <a:solidFill>
                <a:prstClr val="black">
                  <a:tint val="75000"/>
                </a:prstClr>
              </a:solidFill>
              <a:latin typeface="Calibri" panose="020F0502020204030204"/>
            </a:endParaRPr>
          </a:p>
        </p:txBody>
      </p:sp>
      <p:sp>
        <p:nvSpPr>
          <p:cNvPr id="2" name="Rounded Rectangular Callout 1"/>
          <p:cNvSpPr/>
          <p:nvPr/>
        </p:nvSpPr>
        <p:spPr>
          <a:xfrm>
            <a:off x="1104900" y="4772026"/>
            <a:ext cx="3048000" cy="942975"/>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a:solidFill>
                  <a:prstClr val="white"/>
                </a:solidFill>
                <a:latin typeface="Calibri" panose="020F0502020204030204"/>
              </a:rPr>
              <a:t>As the user focus on submit button, it display  the </a:t>
            </a:r>
            <a:r>
              <a:rPr lang="en-US" sz="1400" dirty="0" err="1">
                <a:solidFill>
                  <a:prstClr val="white"/>
                </a:solidFill>
                <a:latin typeface="Calibri" panose="020F0502020204030204"/>
              </a:rPr>
              <a:t>helptext</a:t>
            </a:r>
            <a:r>
              <a:rPr lang="en-US" sz="1400" dirty="0">
                <a:solidFill>
                  <a:prstClr val="white"/>
                </a:solidFill>
                <a:latin typeface="Calibri" panose="020F0502020204030204"/>
              </a:rPr>
              <a:t> at bottom of web page, also display alert message</a:t>
            </a:r>
          </a:p>
        </p:txBody>
      </p:sp>
      <p:sp>
        <p:nvSpPr>
          <p:cNvPr id="10" name="TextBox 9"/>
          <p:cNvSpPr txBox="1"/>
          <p:nvPr/>
        </p:nvSpPr>
        <p:spPr>
          <a:xfrm>
            <a:off x="2400300" y="5879068"/>
            <a:ext cx="2286000"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Output-listing-11-13</a:t>
            </a:r>
          </a:p>
        </p:txBody>
      </p:sp>
      <p:pic>
        <p:nvPicPr>
          <p:cNvPr id="11" name="Picture 10">
            <a:extLst>
              <a:ext uri="{FF2B5EF4-FFF2-40B4-BE49-F238E27FC236}">
                <a16:creationId xmlns:a16="http://schemas.microsoft.com/office/drawing/2014/main" id="{62B9E8AE-0B73-8FDE-81B4-F195171EF161}"/>
              </a:ext>
            </a:extLst>
          </p:cNvPr>
          <p:cNvPicPr>
            <a:picLocks noChangeAspect="1"/>
          </p:cNvPicPr>
          <p:nvPr/>
        </p:nvPicPr>
        <p:blipFill>
          <a:blip r:embed="rId2"/>
          <a:stretch>
            <a:fillRect/>
          </a:stretch>
        </p:blipFill>
        <p:spPr>
          <a:xfrm>
            <a:off x="4897878" y="5029201"/>
            <a:ext cx="4763009" cy="1383905"/>
          </a:xfrm>
          <a:prstGeom prst="rect">
            <a:avLst/>
          </a:prstGeom>
          <a:ln w="15875">
            <a:solidFill>
              <a:schemeClr val="bg1"/>
            </a:solidFill>
          </a:ln>
        </p:spPr>
      </p:pic>
      <p:cxnSp>
        <p:nvCxnSpPr>
          <p:cNvPr id="6" name="Straight Connector 5">
            <a:extLst>
              <a:ext uri="{FF2B5EF4-FFF2-40B4-BE49-F238E27FC236}">
                <a16:creationId xmlns:a16="http://schemas.microsoft.com/office/drawing/2014/main" id="{27B80B9C-833D-2E78-C2BB-4AF111D19234}"/>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8" name="Footer Placeholder 1">
            <a:extLst>
              <a:ext uri="{FF2B5EF4-FFF2-40B4-BE49-F238E27FC236}">
                <a16:creationId xmlns:a16="http://schemas.microsoft.com/office/drawing/2014/main" id="{84C76BC9-AC56-A0A6-26F1-A145120C7FFE}"/>
              </a:ext>
            </a:extLst>
          </p:cNvPr>
          <p:cNvSpPr>
            <a:spLocks noGrp="1"/>
          </p:cNvSpPr>
          <p:nvPr>
            <p:ph type="ftr" sz="quarter" idx="11"/>
          </p:nvPr>
        </p:nvSpPr>
        <p:spPr>
          <a:xfrm>
            <a:off x="600075" y="6248400"/>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3" name="Title 1">
            <a:extLst>
              <a:ext uri="{FF2B5EF4-FFF2-40B4-BE49-F238E27FC236}">
                <a16:creationId xmlns:a16="http://schemas.microsoft.com/office/drawing/2014/main" id="{F0C4F877-6A7D-348B-7473-BB6A967F25E9}"/>
              </a:ext>
            </a:extLst>
          </p:cNvPr>
          <p:cNvSpPr txBox="1">
            <a:spLocks/>
          </p:cNvSpPr>
          <p:nvPr/>
        </p:nvSpPr>
        <p:spPr>
          <a:xfrm>
            <a:off x="225425" y="228600"/>
            <a:ext cx="8886824" cy="533397"/>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err="1">
                <a:solidFill>
                  <a:srgbClr val="C00000"/>
                </a:solidFill>
                <a:latin typeface="Georgia" panose="02040502050405020303" pitchFamily="18" charset="0"/>
              </a:rPr>
              <a:t>onfocus</a:t>
            </a:r>
            <a:r>
              <a:rPr lang="en-US" b="1" dirty="0">
                <a:solidFill>
                  <a:srgbClr val="C00000"/>
                </a:solidFill>
                <a:latin typeface="Georgia" panose="02040502050405020303" pitchFamily="18" charset="0"/>
              </a:rPr>
              <a:t> /</a:t>
            </a:r>
            <a:r>
              <a:rPr lang="en-US" b="1" dirty="0" err="1">
                <a:solidFill>
                  <a:srgbClr val="C00000"/>
                </a:solidFill>
                <a:latin typeface="Georgia" panose="02040502050405020303" pitchFamily="18" charset="0"/>
              </a:rPr>
              <a:t>onblur</a:t>
            </a:r>
            <a:r>
              <a:rPr lang="en-US" b="1" dirty="0">
                <a:solidFill>
                  <a:srgbClr val="C00000"/>
                </a:solidFill>
                <a:latin typeface="Georgia" panose="02040502050405020303" pitchFamily="18" charset="0"/>
              </a:rPr>
              <a:t> Event-example-3 output</a:t>
            </a:r>
          </a:p>
        </p:txBody>
      </p:sp>
      <p:cxnSp>
        <p:nvCxnSpPr>
          <p:cNvPr id="23" name="Straight Arrow Connector 22">
            <a:extLst>
              <a:ext uri="{FF2B5EF4-FFF2-40B4-BE49-F238E27FC236}">
                <a16:creationId xmlns:a16="http://schemas.microsoft.com/office/drawing/2014/main" id="{DE11200D-0502-D4C5-D3CB-4F46DAE44958}"/>
              </a:ext>
            </a:extLst>
          </p:cNvPr>
          <p:cNvCxnSpPr>
            <a:cxnSpLocks/>
          </p:cNvCxnSpPr>
          <p:nvPr/>
        </p:nvCxnSpPr>
        <p:spPr>
          <a:xfrm>
            <a:off x="4152900" y="5334000"/>
            <a:ext cx="723900" cy="285750"/>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C6087B3-7C42-A963-3A03-C387703663CC}"/>
              </a:ext>
            </a:extLst>
          </p:cNvPr>
          <p:cNvPicPr>
            <a:picLocks noChangeAspect="1"/>
          </p:cNvPicPr>
          <p:nvPr/>
        </p:nvPicPr>
        <p:blipFill>
          <a:blip r:embed="rId3"/>
          <a:stretch>
            <a:fillRect/>
          </a:stretch>
        </p:blipFill>
        <p:spPr>
          <a:xfrm>
            <a:off x="670719" y="1108334"/>
            <a:ext cx="2801652" cy="3538038"/>
          </a:xfrm>
          <a:prstGeom prst="rect">
            <a:avLst/>
          </a:prstGeom>
          <a:ln w="15875">
            <a:solidFill>
              <a:schemeClr val="bg1"/>
            </a:solidFill>
          </a:ln>
        </p:spPr>
      </p:pic>
      <p:pic>
        <p:nvPicPr>
          <p:cNvPr id="12" name="Picture 11">
            <a:extLst>
              <a:ext uri="{FF2B5EF4-FFF2-40B4-BE49-F238E27FC236}">
                <a16:creationId xmlns:a16="http://schemas.microsoft.com/office/drawing/2014/main" id="{14A7519C-C85E-BF33-C866-582E804900E2}"/>
              </a:ext>
            </a:extLst>
          </p:cNvPr>
          <p:cNvPicPr>
            <a:picLocks noChangeAspect="1"/>
          </p:cNvPicPr>
          <p:nvPr/>
        </p:nvPicPr>
        <p:blipFill>
          <a:blip r:embed="rId4"/>
          <a:stretch>
            <a:fillRect/>
          </a:stretch>
        </p:blipFill>
        <p:spPr>
          <a:xfrm>
            <a:off x="4418313" y="1013430"/>
            <a:ext cx="4763009" cy="3815352"/>
          </a:xfrm>
          <a:prstGeom prst="rect">
            <a:avLst/>
          </a:prstGeom>
          <a:ln w="15875">
            <a:solidFill>
              <a:schemeClr val="bg1"/>
            </a:solidFill>
          </a:ln>
        </p:spPr>
      </p:pic>
      <p:cxnSp>
        <p:nvCxnSpPr>
          <p:cNvPr id="13" name="Straight Arrow Connector 12">
            <a:extLst>
              <a:ext uri="{FF2B5EF4-FFF2-40B4-BE49-F238E27FC236}">
                <a16:creationId xmlns:a16="http://schemas.microsoft.com/office/drawing/2014/main" id="{4C6333C2-465D-CF42-83D8-DC5E1EC889AB}"/>
              </a:ext>
            </a:extLst>
          </p:cNvPr>
          <p:cNvCxnSpPr>
            <a:cxnSpLocks/>
          </p:cNvCxnSpPr>
          <p:nvPr/>
        </p:nvCxnSpPr>
        <p:spPr>
          <a:xfrm flipV="1">
            <a:off x="4152900" y="4406901"/>
            <a:ext cx="533400" cy="927099"/>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C62C479-D8A9-6E21-1F94-930E8836F732}"/>
              </a:ext>
            </a:extLst>
          </p:cNvPr>
          <p:cNvCxnSpPr>
            <a:cxnSpLocks/>
          </p:cNvCxnSpPr>
          <p:nvPr/>
        </p:nvCxnSpPr>
        <p:spPr>
          <a:xfrm flipV="1">
            <a:off x="4152900" y="4646372"/>
            <a:ext cx="1219200" cy="687629"/>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9349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075" y="1154530"/>
            <a:ext cx="8963025" cy="3722270"/>
          </a:xfrm>
        </p:spPr>
        <p:txBody>
          <a:bodyPr>
            <a:normAutofit/>
          </a:bodyPr>
          <a:lstStyle/>
          <a:p>
            <a:pPr>
              <a:buClr>
                <a:schemeClr val="bg1"/>
              </a:buClr>
            </a:pPr>
            <a:r>
              <a:rPr lang="en-US" dirty="0">
                <a:solidFill>
                  <a:schemeClr val="bg1"/>
                </a:solidFill>
                <a:latin typeface="Trebuchet MS" panose="020B0603020202020204" pitchFamily="34" charset="0"/>
              </a:rPr>
              <a:t>An HTML event can be something the </a:t>
            </a:r>
            <a:r>
              <a:rPr lang="en-US" b="1" dirty="0">
                <a:solidFill>
                  <a:schemeClr val="bg1"/>
                </a:solidFill>
                <a:latin typeface="Trebuchet MS" panose="020B0603020202020204" pitchFamily="34" charset="0"/>
              </a:rPr>
              <a:t>browser does</a:t>
            </a:r>
            <a:r>
              <a:rPr lang="en-US" dirty="0">
                <a:solidFill>
                  <a:schemeClr val="bg1"/>
                </a:solidFill>
                <a:latin typeface="Trebuchet MS" panose="020B0603020202020204" pitchFamily="34" charset="0"/>
              </a:rPr>
              <a:t>, or something a </a:t>
            </a:r>
            <a:r>
              <a:rPr lang="en-US" b="1" dirty="0">
                <a:solidFill>
                  <a:schemeClr val="bg1"/>
                </a:solidFill>
                <a:latin typeface="Trebuchet MS" panose="020B0603020202020204" pitchFamily="34" charset="0"/>
              </a:rPr>
              <a:t>user does</a:t>
            </a:r>
            <a:r>
              <a:rPr lang="en-US" dirty="0">
                <a:solidFill>
                  <a:schemeClr val="bg1"/>
                </a:solidFill>
                <a:latin typeface="Trebuchet MS" panose="020B0603020202020204" pitchFamily="34" charset="0"/>
              </a:rPr>
              <a:t>.</a:t>
            </a:r>
          </a:p>
          <a:p>
            <a:pPr>
              <a:buClr>
                <a:schemeClr val="bg1"/>
              </a:buClr>
            </a:pPr>
            <a:r>
              <a:rPr lang="en-US" dirty="0">
                <a:solidFill>
                  <a:schemeClr val="bg1"/>
                </a:solidFill>
                <a:latin typeface="Trebuchet MS" panose="020B0603020202020204" pitchFamily="34" charset="0"/>
              </a:rPr>
              <a:t>Here are some examples of HTML events:</a:t>
            </a:r>
          </a:p>
          <a:p>
            <a:pPr lvl="1">
              <a:buClr>
                <a:schemeClr val="bg1"/>
              </a:buClr>
            </a:pPr>
            <a:r>
              <a:rPr lang="en-US" dirty="0">
                <a:solidFill>
                  <a:schemeClr val="bg1"/>
                </a:solidFill>
                <a:latin typeface="Trebuchet MS" panose="020B0603020202020204" pitchFamily="34" charset="0"/>
              </a:rPr>
              <a:t>An HTML web page has finished loading</a:t>
            </a:r>
          </a:p>
          <a:p>
            <a:pPr lvl="1">
              <a:buClr>
                <a:schemeClr val="bg1"/>
              </a:buClr>
            </a:pPr>
            <a:r>
              <a:rPr lang="en-US" dirty="0">
                <a:solidFill>
                  <a:schemeClr val="bg1"/>
                </a:solidFill>
                <a:latin typeface="Trebuchet MS" panose="020B0603020202020204" pitchFamily="34" charset="0"/>
              </a:rPr>
              <a:t>An HTML input field was changed</a:t>
            </a:r>
          </a:p>
          <a:p>
            <a:pPr lvl="1">
              <a:buClr>
                <a:schemeClr val="bg1"/>
              </a:buClr>
            </a:pPr>
            <a:r>
              <a:rPr lang="en-US" dirty="0">
                <a:solidFill>
                  <a:schemeClr val="bg1"/>
                </a:solidFill>
                <a:latin typeface="Trebuchet MS" panose="020B0603020202020204" pitchFamily="34" charset="0"/>
              </a:rPr>
              <a:t>An HTML button was clicked</a:t>
            </a:r>
          </a:p>
          <a:p>
            <a:pPr>
              <a:buClr>
                <a:schemeClr val="bg1"/>
              </a:buClr>
            </a:pPr>
            <a:r>
              <a:rPr lang="en-US" dirty="0">
                <a:solidFill>
                  <a:schemeClr val="bg1"/>
                </a:solidFill>
                <a:latin typeface="Trebuchet MS" panose="020B0603020202020204" pitchFamily="34" charset="0"/>
              </a:rPr>
              <a:t>Often, when events happen, you may want to do something.</a:t>
            </a:r>
          </a:p>
          <a:p>
            <a:pPr>
              <a:buClr>
                <a:schemeClr val="bg1"/>
              </a:buClr>
            </a:pPr>
            <a:r>
              <a:rPr lang="en-US" dirty="0">
                <a:solidFill>
                  <a:schemeClr val="bg1"/>
                </a:solidFill>
                <a:latin typeface="Trebuchet MS" panose="020B0603020202020204" pitchFamily="34" charset="0"/>
              </a:rPr>
              <a:t>JavaScript lets you execute code when events are detected.</a:t>
            </a:r>
          </a:p>
          <a:p>
            <a:endParaRPr lang="en-US" dirty="0"/>
          </a:p>
        </p:txBody>
      </p:sp>
      <p:sp>
        <p:nvSpPr>
          <p:cNvPr id="5" name="Slide Number Placeholder 4"/>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4</a:t>
            </a:fld>
            <a:endParaRPr lang="en-US">
              <a:solidFill>
                <a:prstClr val="black">
                  <a:tint val="75000"/>
                </a:prstClr>
              </a:solidFill>
              <a:latin typeface="Calibri" panose="020F0502020204030204"/>
            </a:endParaRPr>
          </a:p>
        </p:txBody>
      </p:sp>
      <p:cxnSp>
        <p:nvCxnSpPr>
          <p:cNvPr id="6" name="Straight Connector 5">
            <a:extLst>
              <a:ext uri="{FF2B5EF4-FFF2-40B4-BE49-F238E27FC236}">
                <a16:creationId xmlns:a16="http://schemas.microsoft.com/office/drawing/2014/main" id="{8981259D-06DD-D2E5-4C35-0D3F8AFDAC7C}"/>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1">
            <a:extLst>
              <a:ext uri="{FF2B5EF4-FFF2-40B4-BE49-F238E27FC236}">
                <a16:creationId xmlns:a16="http://schemas.microsoft.com/office/drawing/2014/main" id="{C5567994-0EEF-77E1-AD4E-46503B9DD345}"/>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8" name="Title 1">
            <a:extLst>
              <a:ext uri="{FF2B5EF4-FFF2-40B4-BE49-F238E27FC236}">
                <a16:creationId xmlns:a16="http://schemas.microsoft.com/office/drawing/2014/main" id="{3592AB83-1971-C5B0-DACA-7797D7C08736}"/>
              </a:ext>
            </a:extLst>
          </p:cNvPr>
          <p:cNvSpPr txBox="1">
            <a:spLocks/>
          </p:cNvSpPr>
          <p:nvPr/>
        </p:nvSpPr>
        <p:spPr>
          <a:xfrm>
            <a:off x="419100" y="487066"/>
            <a:ext cx="7374225" cy="457200"/>
          </a:xfrm>
          <a:prstGeom prst="rect">
            <a:avLst/>
          </a:prstGeom>
          <a:effectLst/>
        </p:spPr>
        <p:txBody>
          <a:bodyPr vert="horz" lIns="91440" tIns="45720" rIns="91440" bIns="45720" rtlCol="0" anchor="ctr">
            <a:normAutofit fontScale="90000" lnSpcReduction="2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a:solidFill>
                  <a:srgbClr val="C00000"/>
                </a:solidFill>
                <a:latin typeface="Georgia" panose="02040502050405020303" pitchFamily="18" charset="0"/>
              </a:rPr>
              <a:t>Html Events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1636" y="1126535"/>
            <a:ext cx="9085264" cy="4955467"/>
          </a:xfrm>
        </p:spPr>
        <p:txBody>
          <a:bodyPr>
            <a:noAutofit/>
          </a:bodyPr>
          <a:lstStyle/>
          <a:p>
            <a:pPr>
              <a:buClr>
                <a:schemeClr val="bg1"/>
              </a:buClr>
            </a:pPr>
            <a:r>
              <a:rPr lang="en-US" sz="1800" dirty="0">
                <a:solidFill>
                  <a:schemeClr val="bg1"/>
                </a:solidFill>
                <a:latin typeface="Trebuchet MS" panose="020B0603020202020204" pitchFamily="34" charset="0"/>
              </a:rPr>
              <a:t>Here we are presenting a simple example program in which we validate mobile number on click of submit button before final form submission to another document.</a:t>
            </a:r>
          </a:p>
          <a:p>
            <a:pPr>
              <a:buClr>
                <a:schemeClr val="bg1"/>
              </a:buClr>
            </a:pPr>
            <a:r>
              <a:rPr lang="en-US" sz="1800" dirty="0">
                <a:solidFill>
                  <a:schemeClr val="bg1"/>
                </a:solidFill>
                <a:latin typeface="Trebuchet MS" panose="020B0603020202020204" pitchFamily="34" charset="0"/>
              </a:rPr>
              <a:t>For above task we created three documents:</a:t>
            </a:r>
          </a:p>
          <a:p>
            <a:pPr lvl="1">
              <a:buClr>
                <a:schemeClr val="bg1"/>
              </a:buClr>
            </a:pPr>
            <a:r>
              <a:rPr lang="en-US" sz="1600" dirty="0">
                <a:solidFill>
                  <a:schemeClr val="bg1"/>
                </a:solidFill>
                <a:latin typeface="Trebuchet MS" panose="020B0603020202020204" pitchFamily="34" charset="0"/>
              </a:rPr>
              <a:t> Listing-11-15-mobilenumberValidation.html</a:t>
            </a:r>
          </a:p>
          <a:p>
            <a:pPr lvl="1">
              <a:buClr>
                <a:schemeClr val="bg1"/>
              </a:buClr>
            </a:pPr>
            <a:r>
              <a:rPr lang="en-US" sz="1600" dirty="0">
                <a:solidFill>
                  <a:schemeClr val="bg1"/>
                </a:solidFill>
                <a:latin typeface="Trebuchet MS" panose="020B0603020202020204" pitchFamily="34" charset="0"/>
              </a:rPr>
              <a:t> Listing-11-16-mobilenumberValidation.js</a:t>
            </a:r>
          </a:p>
          <a:p>
            <a:pPr lvl="1">
              <a:buClr>
                <a:schemeClr val="bg1"/>
              </a:buClr>
            </a:pPr>
            <a:r>
              <a:rPr lang="en-US" sz="1600" dirty="0">
                <a:solidFill>
                  <a:schemeClr val="bg1"/>
                </a:solidFill>
                <a:latin typeface="Trebuchet MS" panose="020B0603020202020204" pitchFamily="34" charset="0"/>
              </a:rPr>
              <a:t> Listing-11-17-acceptForm.html</a:t>
            </a:r>
          </a:p>
          <a:p>
            <a:pPr>
              <a:buClr>
                <a:schemeClr val="bg1"/>
              </a:buClr>
            </a:pPr>
            <a:r>
              <a:rPr lang="en-US" sz="1800" dirty="0">
                <a:solidFill>
                  <a:schemeClr val="bg1"/>
                </a:solidFill>
                <a:latin typeface="Trebuchet MS" panose="020B0603020202020204" pitchFamily="34" charset="0"/>
              </a:rPr>
              <a:t>In Listing-11-15-mobilenumberValidation.html there is a form (line#12-19) in this form there is text box(line#14) to input any mobile number in Pakistan.</a:t>
            </a:r>
          </a:p>
          <a:p>
            <a:pPr>
              <a:buClr>
                <a:schemeClr val="bg1"/>
              </a:buClr>
            </a:pPr>
            <a:r>
              <a:rPr lang="en-US" sz="1800" dirty="0">
                <a:solidFill>
                  <a:schemeClr val="bg1"/>
                </a:solidFill>
                <a:latin typeface="Trebuchet MS" panose="020B0603020202020204" pitchFamily="34" charset="0"/>
              </a:rPr>
              <a:t>There is a span element in front of text box to show relevant error message on wrong input when the user click the submit button(line#17)</a:t>
            </a:r>
          </a:p>
          <a:p>
            <a:pPr>
              <a:buClr>
                <a:schemeClr val="bg1"/>
              </a:buClr>
            </a:pPr>
            <a:r>
              <a:rPr lang="en-US" sz="1800" dirty="0">
                <a:solidFill>
                  <a:schemeClr val="bg1"/>
                </a:solidFill>
                <a:latin typeface="Trebuchet MS" panose="020B0603020202020204" pitchFamily="34" charset="0"/>
              </a:rPr>
              <a:t>Note that in form tag(line#12) there is a return function call to </a:t>
            </a:r>
            <a:r>
              <a:rPr lang="en-US" sz="1800" dirty="0" err="1">
                <a:solidFill>
                  <a:schemeClr val="bg1"/>
                </a:solidFill>
                <a:latin typeface="Trebuchet MS" panose="020B0603020202020204" pitchFamily="34" charset="0"/>
              </a:rPr>
              <a:t>valCheck</a:t>
            </a:r>
            <a:r>
              <a:rPr lang="en-US" sz="1800" dirty="0">
                <a:solidFill>
                  <a:schemeClr val="bg1"/>
                </a:solidFill>
                <a:latin typeface="Trebuchet MS" panose="020B0603020202020204" pitchFamily="34" charset="0"/>
              </a:rPr>
              <a:t>() which will happened </a:t>
            </a:r>
            <a:r>
              <a:rPr lang="en-US" sz="1800" dirty="0" err="1">
                <a:solidFill>
                  <a:schemeClr val="bg1"/>
                </a:solidFill>
                <a:latin typeface="Trebuchet MS" panose="020B0603020202020204" pitchFamily="34" charset="0"/>
              </a:rPr>
              <a:t>onSubmit</a:t>
            </a:r>
            <a:r>
              <a:rPr lang="en-US" sz="1800" dirty="0">
                <a:solidFill>
                  <a:schemeClr val="bg1"/>
                </a:solidFill>
                <a:latin typeface="Trebuchet MS" panose="020B0603020202020204" pitchFamily="34" charset="0"/>
              </a:rPr>
              <a:t> event occur on submit button, so that before actual form submission to acceptForm.html</a:t>
            </a:r>
          </a:p>
        </p:txBody>
      </p:sp>
      <p:sp>
        <p:nvSpPr>
          <p:cNvPr id="4" name="Slide Number Placeholder 3"/>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40</a:t>
            </a:fld>
            <a:endParaRPr lang="en-US">
              <a:solidFill>
                <a:prstClr val="black">
                  <a:tint val="75000"/>
                </a:prstClr>
              </a:solidFill>
              <a:latin typeface="Calibri" panose="020F0502020204030204"/>
            </a:endParaRPr>
          </a:p>
        </p:txBody>
      </p:sp>
      <p:cxnSp>
        <p:nvCxnSpPr>
          <p:cNvPr id="6" name="Straight Connector 5">
            <a:extLst>
              <a:ext uri="{FF2B5EF4-FFF2-40B4-BE49-F238E27FC236}">
                <a16:creationId xmlns:a16="http://schemas.microsoft.com/office/drawing/2014/main" id="{0FC48A60-571B-24A3-9F18-945E187BF864}"/>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1">
            <a:extLst>
              <a:ext uri="{FF2B5EF4-FFF2-40B4-BE49-F238E27FC236}">
                <a16:creationId xmlns:a16="http://schemas.microsoft.com/office/drawing/2014/main" id="{39EBBA8B-9D67-8F09-33AF-58EF14F2CBFE}"/>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3" name="Title 1">
            <a:extLst>
              <a:ext uri="{FF2B5EF4-FFF2-40B4-BE49-F238E27FC236}">
                <a16:creationId xmlns:a16="http://schemas.microsoft.com/office/drawing/2014/main" id="{AE5ECCA3-3E39-3609-E8E7-D520B9DCF1D1}"/>
              </a:ext>
            </a:extLst>
          </p:cNvPr>
          <p:cNvSpPr txBox="1">
            <a:spLocks/>
          </p:cNvSpPr>
          <p:nvPr/>
        </p:nvSpPr>
        <p:spPr>
          <a:xfrm>
            <a:off x="225425" y="228600"/>
            <a:ext cx="8886824" cy="533397"/>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a:solidFill>
                  <a:srgbClr val="C00000"/>
                </a:solidFill>
                <a:latin typeface="Georgia" panose="02040502050405020303" pitchFamily="18" charset="0"/>
              </a:rPr>
              <a:t>Form validation before submission</a:t>
            </a:r>
          </a:p>
        </p:txBody>
      </p:sp>
    </p:spTree>
    <p:extLst>
      <p:ext uri="{BB962C8B-B14F-4D97-AF65-F5344CB8AC3E}">
        <p14:creationId xmlns:p14="http://schemas.microsoft.com/office/powerpoint/2010/main" val="1671493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7848" y="1057668"/>
            <a:ext cx="9132402" cy="4733531"/>
          </a:xfrm>
        </p:spPr>
        <p:txBody>
          <a:bodyPr>
            <a:normAutofit/>
          </a:bodyPr>
          <a:lstStyle/>
          <a:p>
            <a:pPr>
              <a:buClr>
                <a:schemeClr val="bg1"/>
              </a:buClr>
            </a:pPr>
            <a:r>
              <a:rPr lang="en-US" dirty="0">
                <a:solidFill>
                  <a:schemeClr val="bg1"/>
                </a:solidFill>
                <a:latin typeface="Trebuchet MS" panose="020B0603020202020204" pitchFamily="34" charset="0"/>
              </a:rPr>
              <a:t>Note that here we only take informal html document to form submission, in later lectures when we study server side scripting then we submit form to actual server side document.</a:t>
            </a:r>
          </a:p>
          <a:p>
            <a:pPr>
              <a:buClr>
                <a:schemeClr val="bg1"/>
              </a:buClr>
            </a:pPr>
            <a:r>
              <a:rPr lang="en-US" dirty="0">
                <a:solidFill>
                  <a:schemeClr val="bg1"/>
                </a:solidFill>
                <a:latin typeface="Trebuchet MS" panose="020B0603020202020204" pitchFamily="34" charset="0"/>
              </a:rPr>
              <a:t>The </a:t>
            </a:r>
            <a:r>
              <a:rPr lang="en-US" dirty="0" err="1">
                <a:solidFill>
                  <a:schemeClr val="bg1"/>
                </a:solidFill>
                <a:latin typeface="Trebuchet MS" panose="020B0603020202020204" pitchFamily="34" charset="0"/>
              </a:rPr>
              <a:t>valCheck</a:t>
            </a:r>
            <a:r>
              <a:rPr lang="en-US" dirty="0">
                <a:solidFill>
                  <a:schemeClr val="bg1"/>
                </a:solidFill>
                <a:latin typeface="Trebuchet MS" panose="020B0603020202020204" pitchFamily="34" charset="0"/>
              </a:rPr>
              <a:t>() method is defined in the mobilenumberValidation.js file (Listing-11-16-mobilenumberValidation.js)which is included as external file in the script tag on line#5</a:t>
            </a:r>
          </a:p>
          <a:p>
            <a:pPr>
              <a:buClr>
                <a:schemeClr val="bg1"/>
              </a:buClr>
            </a:pPr>
            <a:r>
              <a:rPr lang="en-US" dirty="0">
                <a:solidFill>
                  <a:schemeClr val="bg1"/>
                </a:solidFill>
                <a:latin typeface="Trebuchet MS" panose="020B0603020202020204" pitchFamily="34" charset="0"/>
              </a:rPr>
              <a:t>There are 5 validation checks in the mobilenumberValidation.js file:</a:t>
            </a:r>
          </a:p>
          <a:p>
            <a:pPr lvl="1">
              <a:buClr>
                <a:schemeClr val="bg1"/>
              </a:buClr>
            </a:pPr>
            <a:r>
              <a:rPr lang="en-US" dirty="0">
                <a:solidFill>
                  <a:schemeClr val="bg1"/>
                </a:solidFill>
                <a:latin typeface="Trebuchet MS" panose="020B0603020202020204" pitchFamily="34" charset="0"/>
              </a:rPr>
              <a:t>Line#4-6: if user does not enter any value in textbox then the error message displayed “**Please fill the mobile number” in place of  right side span element and system will return false so that form cannot be submitted to relevant document</a:t>
            </a:r>
          </a:p>
        </p:txBody>
      </p:sp>
      <p:sp>
        <p:nvSpPr>
          <p:cNvPr id="4" name="Slide Number Placeholder 3"/>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41</a:t>
            </a:fld>
            <a:endParaRPr lang="en-US">
              <a:solidFill>
                <a:prstClr val="black">
                  <a:tint val="75000"/>
                </a:prstClr>
              </a:solidFill>
              <a:latin typeface="Calibri" panose="020F0502020204030204"/>
            </a:endParaRPr>
          </a:p>
        </p:txBody>
      </p:sp>
      <p:cxnSp>
        <p:nvCxnSpPr>
          <p:cNvPr id="6" name="Straight Connector 5">
            <a:extLst>
              <a:ext uri="{FF2B5EF4-FFF2-40B4-BE49-F238E27FC236}">
                <a16:creationId xmlns:a16="http://schemas.microsoft.com/office/drawing/2014/main" id="{C97E88F6-8401-8ABF-D995-40E141219949}"/>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1">
            <a:extLst>
              <a:ext uri="{FF2B5EF4-FFF2-40B4-BE49-F238E27FC236}">
                <a16:creationId xmlns:a16="http://schemas.microsoft.com/office/drawing/2014/main" id="{2DFCF639-0303-CB7B-10F8-8005232C2E45}"/>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3" name="Title 1">
            <a:extLst>
              <a:ext uri="{FF2B5EF4-FFF2-40B4-BE49-F238E27FC236}">
                <a16:creationId xmlns:a16="http://schemas.microsoft.com/office/drawing/2014/main" id="{40D4E8AA-0D5A-B0DE-AB68-E19B63E6035A}"/>
              </a:ext>
            </a:extLst>
          </p:cNvPr>
          <p:cNvSpPr txBox="1">
            <a:spLocks/>
          </p:cNvSpPr>
          <p:nvPr/>
        </p:nvSpPr>
        <p:spPr>
          <a:xfrm>
            <a:off x="225425" y="228600"/>
            <a:ext cx="8886824" cy="533397"/>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a:solidFill>
                  <a:srgbClr val="C00000"/>
                </a:solidFill>
                <a:latin typeface="Georgia" panose="02040502050405020303" pitchFamily="18" charset="0"/>
              </a:rPr>
              <a:t>Form validation before submission</a:t>
            </a:r>
          </a:p>
        </p:txBody>
      </p:sp>
    </p:spTree>
    <p:extLst>
      <p:ext uri="{BB962C8B-B14F-4D97-AF65-F5344CB8AC3E}">
        <p14:creationId xmlns:p14="http://schemas.microsoft.com/office/powerpoint/2010/main" val="10948230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42</a:t>
            </a:fld>
            <a:endParaRPr lang="en-US">
              <a:solidFill>
                <a:prstClr val="black">
                  <a:tint val="75000"/>
                </a:prstClr>
              </a:solidFill>
              <a:latin typeface="Calibri" panose="020F0502020204030204"/>
            </a:endParaRPr>
          </a:p>
        </p:txBody>
      </p:sp>
      <p:sp>
        <p:nvSpPr>
          <p:cNvPr id="8" name="TextBox 7"/>
          <p:cNvSpPr txBox="1"/>
          <p:nvPr/>
        </p:nvSpPr>
        <p:spPr>
          <a:xfrm>
            <a:off x="2400300" y="5879068"/>
            <a:ext cx="4572000"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Listing-11-15-mobilenumberValidation.html</a:t>
            </a:r>
          </a:p>
        </p:txBody>
      </p:sp>
      <p:cxnSp>
        <p:nvCxnSpPr>
          <p:cNvPr id="2" name="Straight Connector 1">
            <a:extLst>
              <a:ext uri="{FF2B5EF4-FFF2-40B4-BE49-F238E27FC236}">
                <a16:creationId xmlns:a16="http://schemas.microsoft.com/office/drawing/2014/main" id="{851E1EF6-4FAA-08CA-E508-EC3A23024E04}"/>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1">
            <a:extLst>
              <a:ext uri="{FF2B5EF4-FFF2-40B4-BE49-F238E27FC236}">
                <a16:creationId xmlns:a16="http://schemas.microsoft.com/office/drawing/2014/main" id="{8DFE1426-B579-14B8-418D-D14EE4A36109}"/>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3" name="Title 1">
            <a:extLst>
              <a:ext uri="{FF2B5EF4-FFF2-40B4-BE49-F238E27FC236}">
                <a16:creationId xmlns:a16="http://schemas.microsoft.com/office/drawing/2014/main" id="{6A810746-2FA4-73E4-D2C1-F8EC1F187E15}"/>
              </a:ext>
            </a:extLst>
          </p:cNvPr>
          <p:cNvSpPr txBox="1">
            <a:spLocks/>
          </p:cNvSpPr>
          <p:nvPr/>
        </p:nvSpPr>
        <p:spPr>
          <a:xfrm>
            <a:off x="225425" y="228600"/>
            <a:ext cx="8886824" cy="533397"/>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a:solidFill>
                  <a:srgbClr val="C00000"/>
                </a:solidFill>
                <a:latin typeface="Georgia" panose="02040502050405020303" pitchFamily="18" charset="0"/>
              </a:rPr>
              <a:t>Form validation before submission</a:t>
            </a:r>
          </a:p>
        </p:txBody>
      </p:sp>
      <p:pic>
        <p:nvPicPr>
          <p:cNvPr id="13" name="Picture 12">
            <a:extLst>
              <a:ext uri="{FF2B5EF4-FFF2-40B4-BE49-F238E27FC236}">
                <a16:creationId xmlns:a16="http://schemas.microsoft.com/office/drawing/2014/main" id="{DF53069A-9FE0-AFAC-1C7C-176240B5A2DB}"/>
              </a:ext>
            </a:extLst>
          </p:cNvPr>
          <p:cNvPicPr>
            <a:picLocks noChangeAspect="1"/>
          </p:cNvPicPr>
          <p:nvPr/>
        </p:nvPicPr>
        <p:blipFill>
          <a:blip r:embed="rId2"/>
          <a:stretch>
            <a:fillRect/>
          </a:stretch>
        </p:blipFill>
        <p:spPr>
          <a:xfrm>
            <a:off x="0" y="1148422"/>
            <a:ext cx="10287000" cy="4561156"/>
          </a:xfrm>
          <a:prstGeom prst="rect">
            <a:avLst/>
          </a:prstGeom>
          <a:ln w="12700">
            <a:solidFill>
              <a:schemeClr val="bg1"/>
            </a:solidFill>
          </a:ln>
        </p:spPr>
      </p:pic>
    </p:spTree>
    <p:extLst>
      <p:ext uri="{BB962C8B-B14F-4D97-AF65-F5344CB8AC3E}">
        <p14:creationId xmlns:p14="http://schemas.microsoft.com/office/powerpoint/2010/main" val="3599162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43</a:t>
            </a:fld>
            <a:endParaRPr lang="en-US">
              <a:solidFill>
                <a:prstClr val="black">
                  <a:tint val="75000"/>
                </a:prstClr>
              </a:solidFill>
              <a:latin typeface="Calibri" panose="020F050202020403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144808"/>
            <a:ext cx="8915400" cy="3750894"/>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552700" y="4911577"/>
            <a:ext cx="4648200"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Listing-11-16--mobilenumberValidation.js</a:t>
            </a:r>
          </a:p>
        </p:txBody>
      </p:sp>
      <p:cxnSp>
        <p:nvCxnSpPr>
          <p:cNvPr id="2" name="Straight Connector 1">
            <a:extLst>
              <a:ext uri="{FF2B5EF4-FFF2-40B4-BE49-F238E27FC236}">
                <a16:creationId xmlns:a16="http://schemas.microsoft.com/office/drawing/2014/main" id="{ECBC1395-F321-9F61-7923-5A20BC5C090F}"/>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1">
            <a:extLst>
              <a:ext uri="{FF2B5EF4-FFF2-40B4-BE49-F238E27FC236}">
                <a16:creationId xmlns:a16="http://schemas.microsoft.com/office/drawing/2014/main" id="{73506A0F-800B-717B-0802-D38D5C41B269}"/>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3" name="Title 1">
            <a:extLst>
              <a:ext uri="{FF2B5EF4-FFF2-40B4-BE49-F238E27FC236}">
                <a16:creationId xmlns:a16="http://schemas.microsoft.com/office/drawing/2014/main" id="{C4F304BC-0748-D867-AB58-C55E7AE4AEE1}"/>
              </a:ext>
            </a:extLst>
          </p:cNvPr>
          <p:cNvSpPr txBox="1">
            <a:spLocks/>
          </p:cNvSpPr>
          <p:nvPr/>
        </p:nvSpPr>
        <p:spPr>
          <a:xfrm>
            <a:off x="225425" y="228600"/>
            <a:ext cx="8886824" cy="533397"/>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a:solidFill>
                  <a:srgbClr val="C00000"/>
                </a:solidFill>
                <a:latin typeface="Georgia" panose="02040502050405020303" pitchFamily="18" charset="0"/>
              </a:rPr>
              <a:t>Form validation before submission</a:t>
            </a:r>
          </a:p>
        </p:txBody>
      </p:sp>
    </p:spTree>
    <p:extLst>
      <p:ext uri="{BB962C8B-B14F-4D97-AF65-F5344CB8AC3E}">
        <p14:creationId xmlns:p14="http://schemas.microsoft.com/office/powerpoint/2010/main" val="256800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44</a:t>
            </a:fld>
            <a:endParaRPr lang="en-US">
              <a:solidFill>
                <a:prstClr val="black">
                  <a:tint val="75000"/>
                </a:prstClr>
              </a:solidFill>
              <a:latin typeface="Calibri" panose="020F0502020204030204"/>
            </a:endParaRPr>
          </a:p>
        </p:txBody>
      </p:sp>
      <p:sp>
        <p:nvSpPr>
          <p:cNvPr id="6" name="TextBox 5"/>
          <p:cNvSpPr txBox="1"/>
          <p:nvPr/>
        </p:nvSpPr>
        <p:spPr>
          <a:xfrm>
            <a:off x="2705100" y="4342163"/>
            <a:ext cx="4648200"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Listing-11-17-acceptForm.html</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 y="2690814"/>
            <a:ext cx="8934450" cy="1476375"/>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 name="Straight Connector 1">
            <a:extLst>
              <a:ext uri="{FF2B5EF4-FFF2-40B4-BE49-F238E27FC236}">
                <a16:creationId xmlns:a16="http://schemas.microsoft.com/office/drawing/2014/main" id="{127BBE65-950B-7BAD-2F77-B446A1ECA759}"/>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1">
            <a:extLst>
              <a:ext uri="{FF2B5EF4-FFF2-40B4-BE49-F238E27FC236}">
                <a16:creationId xmlns:a16="http://schemas.microsoft.com/office/drawing/2014/main" id="{3F5F26CC-9C6E-BED6-A230-326029D64A8E}"/>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3" name="Title 1">
            <a:extLst>
              <a:ext uri="{FF2B5EF4-FFF2-40B4-BE49-F238E27FC236}">
                <a16:creationId xmlns:a16="http://schemas.microsoft.com/office/drawing/2014/main" id="{7A5DD133-3B20-8597-08EC-67BC57D68E19}"/>
              </a:ext>
            </a:extLst>
          </p:cNvPr>
          <p:cNvSpPr txBox="1">
            <a:spLocks/>
          </p:cNvSpPr>
          <p:nvPr/>
        </p:nvSpPr>
        <p:spPr>
          <a:xfrm>
            <a:off x="225425" y="228600"/>
            <a:ext cx="8886824" cy="533397"/>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a:solidFill>
                  <a:srgbClr val="C00000"/>
                </a:solidFill>
                <a:latin typeface="Georgia" panose="02040502050405020303" pitchFamily="18" charset="0"/>
              </a:rPr>
              <a:t>Form validation before submission</a:t>
            </a:r>
          </a:p>
        </p:txBody>
      </p:sp>
    </p:spTree>
    <p:extLst>
      <p:ext uri="{BB962C8B-B14F-4D97-AF65-F5344CB8AC3E}">
        <p14:creationId xmlns:p14="http://schemas.microsoft.com/office/powerpoint/2010/main" val="25823403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45</a:t>
            </a:fld>
            <a:endParaRPr lang="en-US">
              <a:solidFill>
                <a:prstClr val="black">
                  <a:tint val="75000"/>
                </a:prstClr>
              </a:solidFill>
              <a:latin typeface="Calibri" panose="020F0502020204030204"/>
            </a:endParaRPr>
          </a:p>
        </p:txBody>
      </p:sp>
      <p:sp>
        <p:nvSpPr>
          <p:cNvPr id="8" name="TextBox 7"/>
          <p:cNvSpPr txBox="1"/>
          <p:nvPr/>
        </p:nvSpPr>
        <p:spPr>
          <a:xfrm>
            <a:off x="2400300" y="5879068"/>
            <a:ext cx="5638800"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Output-Listing-11-15-mobilenumberValidation.html</a:t>
            </a:r>
          </a:p>
        </p:txBody>
      </p:sp>
      <p:sp>
        <p:nvSpPr>
          <p:cNvPr id="2" name="Rectangular Callout 1"/>
          <p:cNvSpPr/>
          <p:nvPr/>
        </p:nvSpPr>
        <p:spPr>
          <a:xfrm>
            <a:off x="2400300" y="4648200"/>
            <a:ext cx="4419600" cy="7620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dirty="0">
                <a:solidFill>
                  <a:prstClr val="white"/>
                </a:solidFill>
                <a:latin typeface="Calibri" panose="020F0502020204030204"/>
              </a:rPr>
              <a:t>When text field is empty then error message displayed at right side on submit button click</a:t>
            </a:r>
          </a:p>
        </p:txBody>
      </p:sp>
      <p:sp>
        <p:nvSpPr>
          <p:cNvPr id="3" name="Title 1">
            <a:extLst>
              <a:ext uri="{FF2B5EF4-FFF2-40B4-BE49-F238E27FC236}">
                <a16:creationId xmlns:a16="http://schemas.microsoft.com/office/drawing/2014/main" id="{1C7B65D6-4AFB-1D2E-3FEC-F5A4636A0C61}"/>
              </a:ext>
            </a:extLst>
          </p:cNvPr>
          <p:cNvSpPr txBox="1">
            <a:spLocks/>
          </p:cNvSpPr>
          <p:nvPr/>
        </p:nvSpPr>
        <p:spPr>
          <a:xfrm>
            <a:off x="225425" y="228600"/>
            <a:ext cx="8886824" cy="533397"/>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a:solidFill>
                  <a:srgbClr val="C00000"/>
                </a:solidFill>
                <a:latin typeface="Georgia" panose="02040502050405020303" pitchFamily="18" charset="0"/>
              </a:rPr>
              <a:t>Form validation before submission</a:t>
            </a:r>
          </a:p>
        </p:txBody>
      </p:sp>
      <p:pic>
        <p:nvPicPr>
          <p:cNvPr id="7" name="Picture 6">
            <a:extLst>
              <a:ext uri="{FF2B5EF4-FFF2-40B4-BE49-F238E27FC236}">
                <a16:creationId xmlns:a16="http://schemas.microsoft.com/office/drawing/2014/main" id="{BFB4C5E4-0119-6FF0-EE8B-269A615269BA}"/>
              </a:ext>
            </a:extLst>
          </p:cNvPr>
          <p:cNvPicPr>
            <a:picLocks noChangeAspect="1"/>
          </p:cNvPicPr>
          <p:nvPr/>
        </p:nvPicPr>
        <p:blipFill>
          <a:blip r:embed="rId2"/>
          <a:stretch>
            <a:fillRect/>
          </a:stretch>
        </p:blipFill>
        <p:spPr>
          <a:xfrm>
            <a:off x="76200" y="1657958"/>
            <a:ext cx="10210800" cy="2482325"/>
          </a:xfrm>
          <a:prstGeom prst="rect">
            <a:avLst/>
          </a:prstGeom>
          <a:ln w="15875">
            <a:solidFill>
              <a:schemeClr val="accent1"/>
            </a:solidFill>
          </a:ln>
        </p:spPr>
      </p:pic>
      <p:cxnSp>
        <p:nvCxnSpPr>
          <p:cNvPr id="9" name="Straight Arrow Connector 8">
            <a:extLst>
              <a:ext uri="{FF2B5EF4-FFF2-40B4-BE49-F238E27FC236}">
                <a16:creationId xmlns:a16="http://schemas.microsoft.com/office/drawing/2014/main" id="{550A1F31-0B8F-1DBA-7B1B-C96B5E83A05B}"/>
              </a:ext>
            </a:extLst>
          </p:cNvPr>
          <p:cNvCxnSpPr>
            <a:cxnSpLocks/>
          </p:cNvCxnSpPr>
          <p:nvPr/>
        </p:nvCxnSpPr>
        <p:spPr>
          <a:xfrm flipH="1" flipV="1">
            <a:off x="615820" y="4020381"/>
            <a:ext cx="1784480" cy="932619"/>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E004053-5F55-9189-D112-50A2A695F394}"/>
              </a:ext>
            </a:extLst>
          </p:cNvPr>
          <p:cNvCxnSpPr>
            <a:cxnSpLocks/>
          </p:cNvCxnSpPr>
          <p:nvPr/>
        </p:nvCxnSpPr>
        <p:spPr>
          <a:xfrm flipV="1">
            <a:off x="723900" y="3736348"/>
            <a:ext cx="2673220" cy="284033"/>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9068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46</a:t>
            </a:fld>
            <a:endParaRPr lang="en-US">
              <a:solidFill>
                <a:prstClr val="black">
                  <a:tint val="75000"/>
                </a:prstClr>
              </a:solidFill>
              <a:latin typeface="Calibri" panose="020F0502020204030204"/>
            </a:endParaRPr>
          </a:p>
        </p:txBody>
      </p:sp>
      <p:sp>
        <p:nvSpPr>
          <p:cNvPr id="8" name="TextBox 7"/>
          <p:cNvSpPr txBox="1"/>
          <p:nvPr/>
        </p:nvSpPr>
        <p:spPr>
          <a:xfrm>
            <a:off x="2400300" y="5879068"/>
            <a:ext cx="5410200"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Output-Listing-11-15-mobilenumberValidation.html</a:t>
            </a:r>
          </a:p>
        </p:txBody>
      </p:sp>
      <p:sp>
        <p:nvSpPr>
          <p:cNvPr id="7" name="Rectangular Callout 6"/>
          <p:cNvSpPr/>
          <p:nvPr/>
        </p:nvSpPr>
        <p:spPr>
          <a:xfrm>
            <a:off x="2400300" y="4953000"/>
            <a:ext cx="4419600" cy="7620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dirty="0">
                <a:solidFill>
                  <a:prstClr val="white"/>
                </a:solidFill>
                <a:latin typeface="Calibri" panose="020F0502020204030204"/>
              </a:rPr>
              <a:t>When non number value input in text field then error message displayed at right side on submit button click</a:t>
            </a:r>
          </a:p>
        </p:txBody>
      </p:sp>
      <p:cxnSp>
        <p:nvCxnSpPr>
          <p:cNvPr id="2" name="Straight Connector 1">
            <a:extLst>
              <a:ext uri="{FF2B5EF4-FFF2-40B4-BE49-F238E27FC236}">
                <a16:creationId xmlns:a16="http://schemas.microsoft.com/office/drawing/2014/main" id="{F9326B41-812E-E5F4-D9C2-6D6D0B9E456C}"/>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1">
            <a:extLst>
              <a:ext uri="{FF2B5EF4-FFF2-40B4-BE49-F238E27FC236}">
                <a16:creationId xmlns:a16="http://schemas.microsoft.com/office/drawing/2014/main" id="{B73CDE14-0082-E22A-26BC-BB7F32F01C3E}"/>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3" name="Title 1">
            <a:extLst>
              <a:ext uri="{FF2B5EF4-FFF2-40B4-BE49-F238E27FC236}">
                <a16:creationId xmlns:a16="http://schemas.microsoft.com/office/drawing/2014/main" id="{7E4D359B-0112-1956-48ED-98A23218AA12}"/>
              </a:ext>
            </a:extLst>
          </p:cNvPr>
          <p:cNvSpPr txBox="1">
            <a:spLocks/>
          </p:cNvSpPr>
          <p:nvPr/>
        </p:nvSpPr>
        <p:spPr>
          <a:xfrm>
            <a:off x="225425" y="228600"/>
            <a:ext cx="8886824" cy="533397"/>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a:solidFill>
                  <a:srgbClr val="C00000"/>
                </a:solidFill>
                <a:latin typeface="Georgia" panose="02040502050405020303" pitchFamily="18" charset="0"/>
              </a:rPr>
              <a:t>Form validation before submission</a:t>
            </a:r>
          </a:p>
        </p:txBody>
      </p:sp>
      <p:pic>
        <p:nvPicPr>
          <p:cNvPr id="12" name="Picture 11">
            <a:extLst>
              <a:ext uri="{FF2B5EF4-FFF2-40B4-BE49-F238E27FC236}">
                <a16:creationId xmlns:a16="http://schemas.microsoft.com/office/drawing/2014/main" id="{0AE7BF04-E109-2E80-5420-3A8C61E748BA}"/>
              </a:ext>
            </a:extLst>
          </p:cNvPr>
          <p:cNvPicPr>
            <a:picLocks noChangeAspect="1"/>
          </p:cNvPicPr>
          <p:nvPr/>
        </p:nvPicPr>
        <p:blipFill>
          <a:blip r:embed="rId2"/>
          <a:stretch>
            <a:fillRect/>
          </a:stretch>
        </p:blipFill>
        <p:spPr>
          <a:xfrm>
            <a:off x="2333" y="1946029"/>
            <a:ext cx="10287000" cy="2522086"/>
          </a:xfrm>
          <a:prstGeom prst="rect">
            <a:avLst/>
          </a:prstGeom>
          <a:ln w="15875">
            <a:solidFill>
              <a:srgbClr val="002060"/>
            </a:solidFill>
          </a:ln>
        </p:spPr>
      </p:pic>
      <p:cxnSp>
        <p:nvCxnSpPr>
          <p:cNvPr id="13" name="Straight Arrow Connector 12">
            <a:extLst>
              <a:ext uri="{FF2B5EF4-FFF2-40B4-BE49-F238E27FC236}">
                <a16:creationId xmlns:a16="http://schemas.microsoft.com/office/drawing/2014/main" id="{2B42FCA6-EADE-AD16-A003-3E3722D02149}"/>
              </a:ext>
            </a:extLst>
          </p:cNvPr>
          <p:cNvCxnSpPr/>
          <p:nvPr/>
        </p:nvCxnSpPr>
        <p:spPr>
          <a:xfrm flipH="1" flipV="1">
            <a:off x="600075" y="4343400"/>
            <a:ext cx="1800225" cy="609600"/>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C7D8D82-ED63-9894-A8AD-97100863E305}"/>
              </a:ext>
            </a:extLst>
          </p:cNvPr>
          <p:cNvCxnSpPr>
            <a:cxnSpLocks/>
          </p:cNvCxnSpPr>
          <p:nvPr/>
        </p:nvCxnSpPr>
        <p:spPr>
          <a:xfrm flipV="1">
            <a:off x="600075" y="4038600"/>
            <a:ext cx="2562225" cy="304800"/>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1735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746230" y="5410200"/>
            <a:ext cx="964020" cy="669925"/>
          </a:xfrm>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47</a:t>
            </a:fld>
            <a:endParaRPr lang="en-US">
              <a:solidFill>
                <a:prstClr val="black">
                  <a:tint val="75000"/>
                </a:prstClr>
              </a:solidFill>
              <a:latin typeface="Calibri" panose="020F0502020204030204"/>
            </a:endParaRPr>
          </a:p>
        </p:txBody>
      </p:sp>
      <p:sp>
        <p:nvSpPr>
          <p:cNvPr id="8" name="TextBox 7"/>
          <p:cNvSpPr txBox="1"/>
          <p:nvPr/>
        </p:nvSpPr>
        <p:spPr>
          <a:xfrm>
            <a:off x="2324100" y="5510837"/>
            <a:ext cx="5410200"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Output-Listing-11-15-mobilenumberValidation.html</a:t>
            </a:r>
          </a:p>
        </p:txBody>
      </p:sp>
      <p:cxnSp>
        <p:nvCxnSpPr>
          <p:cNvPr id="2" name="Straight Connector 1">
            <a:extLst>
              <a:ext uri="{FF2B5EF4-FFF2-40B4-BE49-F238E27FC236}">
                <a16:creationId xmlns:a16="http://schemas.microsoft.com/office/drawing/2014/main" id="{757CDCEE-656E-AB23-336E-52BD598F24E1}"/>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1">
            <a:extLst>
              <a:ext uri="{FF2B5EF4-FFF2-40B4-BE49-F238E27FC236}">
                <a16:creationId xmlns:a16="http://schemas.microsoft.com/office/drawing/2014/main" id="{51295ED0-18A3-BF7D-6B7D-E742E7DD302B}"/>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3" name="Title 1">
            <a:extLst>
              <a:ext uri="{FF2B5EF4-FFF2-40B4-BE49-F238E27FC236}">
                <a16:creationId xmlns:a16="http://schemas.microsoft.com/office/drawing/2014/main" id="{9351D36C-CA1D-51CC-8568-58483742F875}"/>
              </a:ext>
            </a:extLst>
          </p:cNvPr>
          <p:cNvSpPr txBox="1">
            <a:spLocks/>
          </p:cNvSpPr>
          <p:nvPr/>
        </p:nvSpPr>
        <p:spPr>
          <a:xfrm>
            <a:off x="225425" y="228600"/>
            <a:ext cx="8886824" cy="533397"/>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a:solidFill>
                  <a:srgbClr val="C00000"/>
                </a:solidFill>
                <a:latin typeface="Georgia" panose="02040502050405020303" pitchFamily="18" charset="0"/>
              </a:rPr>
              <a:t>Form validation before submission</a:t>
            </a:r>
          </a:p>
        </p:txBody>
      </p:sp>
      <p:sp>
        <p:nvSpPr>
          <p:cNvPr id="16" name="Rectangular Callout 6">
            <a:extLst>
              <a:ext uri="{FF2B5EF4-FFF2-40B4-BE49-F238E27FC236}">
                <a16:creationId xmlns:a16="http://schemas.microsoft.com/office/drawing/2014/main" id="{096E1525-469E-1057-6A05-CD55E8302023}"/>
              </a:ext>
            </a:extLst>
          </p:cNvPr>
          <p:cNvSpPr/>
          <p:nvPr/>
        </p:nvSpPr>
        <p:spPr>
          <a:xfrm>
            <a:off x="1866900" y="4364731"/>
            <a:ext cx="4953000" cy="7620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dirty="0">
                <a:solidFill>
                  <a:prstClr val="white"/>
                </a:solidFill>
                <a:latin typeface="Calibri" panose="020F0502020204030204"/>
              </a:rPr>
              <a:t>When entered number of digits are less than 11 or greater than 11 then error message displayed at right side on submit button click</a:t>
            </a:r>
          </a:p>
        </p:txBody>
      </p:sp>
      <p:pic>
        <p:nvPicPr>
          <p:cNvPr id="7" name="Picture 6">
            <a:extLst>
              <a:ext uri="{FF2B5EF4-FFF2-40B4-BE49-F238E27FC236}">
                <a16:creationId xmlns:a16="http://schemas.microsoft.com/office/drawing/2014/main" id="{05B6B1DD-DF38-6005-1374-F5DC7AE9FE88}"/>
              </a:ext>
            </a:extLst>
          </p:cNvPr>
          <p:cNvPicPr>
            <a:picLocks noChangeAspect="1"/>
          </p:cNvPicPr>
          <p:nvPr/>
        </p:nvPicPr>
        <p:blipFill>
          <a:blip r:embed="rId2"/>
          <a:stretch>
            <a:fillRect/>
          </a:stretch>
        </p:blipFill>
        <p:spPr>
          <a:xfrm>
            <a:off x="11663" y="1660938"/>
            <a:ext cx="10287000" cy="2505035"/>
          </a:xfrm>
          <a:prstGeom prst="rect">
            <a:avLst/>
          </a:prstGeom>
          <a:ln w="15875">
            <a:solidFill>
              <a:srgbClr val="002060"/>
            </a:solidFill>
          </a:ln>
        </p:spPr>
      </p:pic>
      <p:cxnSp>
        <p:nvCxnSpPr>
          <p:cNvPr id="9" name="Straight Arrow Connector 8">
            <a:extLst>
              <a:ext uri="{FF2B5EF4-FFF2-40B4-BE49-F238E27FC236}">
                <a16:creationId xmlns:a16="http://schemas.microsoft.com/office/drawing/2014/main" id="{3E7EF2B0-64DB-9AB9-5226-F8C05751C89D}"/>
              </a:ext>
            </a:extLst>
          </p:cNvPr>
          <p:cNvCxnSpPr>
            <a:cxnSpLocks/>
          </p:cNvCxnSpPr>
          <p:nvPr/>
        </p:nvCxnSpPr>
        <p:spPr>
          <a:xfrm flipH="1" flipV="1">
            <a:off x="647700" y="3981699"/>
            <a:ext cx="1219200" cy="383032"/>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4274A7B-0F80-AFD4-76EA-5131FEF95F93}"/>
              </a:ext>
            </a:extLst>
          </p:cNvPr>
          <p:cNvCxnSpPr>
            <a:cxnSpLocks/>
          </p:cNvCxnSpPr>
          <p:nvPr/>
        </p:nvCxnSpPr>
        <p:spPr>
          <a:xfrm flipV="1">
            <a:off x="706016" y="3765612"/>
            <a:ext cx="2570584" cy="215013"/>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39596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48</a:t>
            </a:fld>
            <a:endParaRPr lang="en-US">
              <a:solidFill>
                <a:prstClr val="black">
                  <a:tint val="75000"/>
                </a:prstClr>
              </a:solidFill>
              <a:latin typeface="Calibri" panose="020F0502020204030204"/>
            </a:endParaRPr>
          </a:p>
        </p:txBody>
      </p:sp>
      <p:sp>
        <p:nvSpPr>
          <p:cNvPr id="8" name="TextBox 7"/>
          <p:cNvSpPr txBox="1"/>
          <p:nvPr/>
        </p:nvSpPr>
        <p:spPr>
          <a:xfrm>
            <a:off x="2400300" y="5879068"/>
            <a:ext cx="5410200"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Output-Listing-11-15-mobilenumberValidation.html</a:t>
            </a:r>
          </a:p>
        </p:txBody>
      </p:sp>
      <p:cxnSp>
        <p:nvCxnSpPr>
          <p:cNvPr id="2" name="Straight Connector 1">
            <a:extLst>
              <a:ext uri="{FF2B5EF4-FFF2-40B4-BE49-F238E27FC236}">
                <a16:creationId xmlns:a16="http://schemas.microsoft.com/office/drawing/2014/main" id="{F457DA2E-811A-3645-B677-BE3EB29EA5A1}"/>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1">
            <a:extLst>
              <a:ext uri="{FF2B5EF4-FFF2-40B4-BE49-F238E27FC236}">
                <a16:creationId xmlns:a16="http://schemas.microsoft.com/office/drawing/2014/main" id="{664BA03B-E0C9-CFE6-A9A7-D670556CB76A}"/>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3" name="Title 1">
            <a:extLst>
              <a:ext uri="{FF2B5EF4-FFF2-40B4-BE49-F238E27FC236}">
                <a16:creationId xmlns:a16="http://schemas.microsoft.com/office/drawing/2014/main" id="{0840BCA2-F026-0EA0-54EC-C25607F3F4B5}"/>
              </a:ext>
            </a:extLst>
          </p:cNvPr>
          <p:cNvSpPr txBox="1">
            <a:spLocks/>
          </p:cNvSpPr>
          <p:nvPr/>
        </p:nvSpPr>
        <p:spPr>
          <a:xfrm>
            <a:off x="225425" y="228600"/>
            <a:ext cx="8886824" cy="533397"/>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a:solidFill>
                  <a:srgbClr val="C00000"/>
                </a:solidFill>
                <a:latin typeface="Georgia" panose="02040502050405020303" pitchFamily="18" charset="0"/>
              </a:rPr>
              <a:t>Form validation before submission</a:t>
            </a:r>
          </a:p>
        </p:txBody>
      </p:sp>
      <p:sp>
        <p:nvSpPr>
          <p:cNvPr id="16" name="Rectangular Callout 6">
            <a:extLst>
              <a:ext uri="{FF2B5EF4-FFF2-40B4-BE49-F238E27FC236}">
                <a16:creationId xmlns:a16="http://schemas.microsoft.com/office/drawing/2014/main" id="{0C735C7D-7D75-67B0-B71E-E283AC2D2ADC}"/>
              </a:ext>
            </a:extLst>
          </p:cNvPr>
          <p:cNvSpPr/>
          <p:nvPr/>
        </p:nvSpPr>
        <p:spPr>
          <a:xfrm>
            <a:off x="1790700" y="4565611"/>
            <a:ext cx="4953000" cy="7620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dirty="0">
                <a:solidFill>
                  <a:prstClr val="white"/>
                </a:solidFill>
                <a:latin typeface="Calibri" panose="020F0502020204030204"/>
              </a:rPr>
              <a:t>When entered </a:t>
            </a:r>
            <a:r>
              <a:rPr lang="en-US" sz="1800" dirty="0" err="1">
                <a:solidFill>
                  <a:prstClr val="white"/>
                </a:solidFill>
                <a:latin typeface="Calibri" panose="020F0502020204030204"/>
              </a:rPr>
              <a:t>mobilenumber</a:t>
            </a:r>
            <a:r>
              <a:rPr lang="en-US" sz="1800" dirty="0">
                <a:solidFill>
                  <a:prstClr val="white"/>
                </a:solidFill>
                <a:latin typeface="Calibri" panose="020F0502020204030204"/>
              </a:rPr>
              <a:t> does not start with 0 or 9 then error message displayed at right side on submit button click</a:t>
            </a:r>
          </a:p>
        </p:txBody>
      </p:sp>
      <p:pic>
        <p:nvPicPr>
          <p:cNvPr id="7" name="Picture 6">
            <a:extLst>
              <a:ext uri="{FF2B5EF4-FFF2-40B4-BE49-F238E27FC236}">
                <a16:creationId xmlns:a16="http://schemas.microsoft.com/office/drawing/2014/main" id="{D3D84B77-144A-5BC2-2EEF-BDB53F2C0EFA}"/>
              </a:ext>
            </a:extLst>
          </p:cNvPr>
          <p:cNvPicPr>
            <a:picLocks noChangeAspect="1"/>
          </p:cNvPicPr>
          <p:nvPr/>
        </p:nvPicPr>
        <p:blipFill>
          <a:blip r:embed="rId2"/>
          <a:stretch>
            <a:fillRect/>
          </a:stretch>
        </p:blipFill>
        <p:spPr>
          <a:xfrm>
            <a:off x="0" y="1615593"/>
            <a:ext cx="10287000" cy="2502710"/>
          </a:xfrm>
          <a:prstGeom prst="rect">
            <a:avLst/>
          </a:prstGeom>
          <a:ln w="15875">
            <a:solidFill>
              <a:srgbClr val="002060"/>
            </a:solidFill>
          </a:ln>
        </p:spPr>
      </p:pic>
      <p:cxnSp>
        <p:nvCxnSpPr>
          <p:cNvPr id="9" name="Straight Arrow Connector 8">
            <a:extLst>
              <a:ext uri="{FF2B5EF4-FFF2-40B4-BE49-F238E27FC236}">
                <a16:creationId xmlns:a16="http://schemas.microsoft.com/office/drawing/2014/main" id="{82B61D2D-64DD-E871-7EFE-EDA405BDE8F9}"/>
              </a:ext>
            </a:extLst>
          </p:cNvPr>
          <p:cNvCxnSpPr>
            <a:cxnSpLocks/>
          </p:cNvCxnSpPr>
          <p:nvPr/>
        </p:nvCxnSpPr>
        <p:spPr>
          <a:xfrm flipH="1" flipV="1">
            <a:off x="571500" y="4044157"/>
            <a:ext cx="1219200" cy="521455"/>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F723099-DDF2-4243-1681-F3B43566D948}"/>
              </a:ext>
            </a:extLst>
          </p:cNvPr>
          <p:cNvCxnSpPr>
            <a:cxnSpLocks/>
          </p:cNvCxnSpPr>
          <p:nvPr/>
        </p:nvCxnSpPr>
        <p:spPr>
          <a:xfrm flipV="1">
            <a:off x="647700" y="3777146"/>
            <a:ext cx="2667000" cy="234157"/>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6493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49</a:t>
            </a:fld>
            <a:endParaRPr lang="en-US">
              <a:solidFill>
                <a:prstClr val="black">
                  <a:tint val="75000"/>
                </a:prstClr>
              </a:solidFill>
              <a:latin typeface="Calibri" panose="020F0502020204030204"/>
            </a:endParaRPr>
          </a:p>
        </p:txBody>
      </p:sp>
      <p:sp>
        <p:nvSpPr>
          <p:cNvPr id="8" name="TextBox 7"/>
          <p:cNvSpPr txBox="1"/>
          <p:nvPr/>
        </p:nvSpPr>
        <p:spPr>
          <a:xfrm>
            <a:off x="2400300" y="6183868"/>
            <a:ext cx="5410200"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Output-Listing-11-15-mobilenumberValidation.html</a:t>
            </a:r>
          </a:p>
        </p:txBody>
      </p:sp>
      <p:sp>
        <p:nvSpPr>
          <p:cNvPr id="7" name="Rectangular Callout 6"/>
          <p:cNvSpPr/>
          <p:nvPr/>
        </p:nvSpPr>
        <p:spPr>
          <a:xfrm>
            <a:off x="2324100" y="3352800"/>
            <a:ext cx="4953000" cy="7620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dirty="0">
                <a:solidFill>
                  <a:prstClr val="white"/>
                </a:solidFill>
                <a:latin typeface="Calibri" panose="020F0502020204030204"/>
              </a:rPr>
              <a:t>When correct number entered then on click of submit button the form submit to target page</a:t>
            </a:r>
          </a:p>
        </p:txBody>
      </p:sp>
      <p:cxnSp>
        <p:nvCxnSpPr>
          <p:cNvPr id="2" name="Straight Connector 1">
            <a:extLst>
              <a:ext uri="{FF2B5EF4-FFF2-40B4-BE49-F238E27FC236}">
                <a16:creationId xmlns:a16="http://schemas.microsoft.com/office/drawing/2014/main" id="{F533877D-B272-C244-6C5B-CF3A58CAC599}"/>
              </a:ext>
            </a:extLst>
          </p:cNvPr>
          <p:cNvCxnSpPr/>
          <p:nvPr/>
        </p:nvCxnSpPr>
        <p:spPr>
          <a:xfrm>
            <a:off x="225425" y="685800"/>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502C67D5-DACE-514F-02CB-2183B587A3BF}"/>
              </a:ext>
            </a:extLst>
          </p:cNvPr>
          <p:cNvSpPr txBox="1">
            <a:spLocks/>
          </p:cNvSpPr>
          <p:nvPr/>
        </p:nvSpPr>
        <p:spPr>
          <a:xfrm>
            <a:off x="225425" y="228600"/>
            <a:ext cx="8886824" cy="533397"/>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a:solidFill>
                  <a:srgbClr val="C00000"/>
                </a:solidFill>
                <a:latin typeface="Georgia" panose="02040502050405020303" pitchFamily="18" charset="0"/>
              </a:rPr>
              <a:t>Form validation before submission</a:t>
            </a:r>
          </a:p>
        </p:txBody>
      </p:sp>
      <p:pic>
        <p:nvPicPr>
          <p:cNvPr id="6" name="Picture 5">
            <a:extLst>
              <a:ext uri="{FF2B5EF4-FFF2-40B4-BE49-F238E27FC236}">
                <a16:creationId xmlns:a16="http://schemas.microsoft.com/office/drawing/2014/main" id="{5D8083E3-0430-0AC3-75DA-B3C88C623DB6}"/>
              </a:ext>
            </a:extLst>
          </p:cNvPr>
          <p:cNvPicPr>
            <a:picLocks noChangeAspect="1"/>
          </p:cNvPicPr>
          <p:nvPr/>
        </p:nvPicPr>
        <p:blipFill>
          <a:blip r:embed="rId3"/>
          <a:stretch>
            <a:fillRect/>
          </a:stretch>
        </p:blipFill>
        <p:spPr>
          <a:xfrm>
            <a:off x="41275" y="817952"/>
            <a:ext cx="10055225" cy="2427414"/>
          </a:xfrm>
          <a:prstGeom prst="rect">
            <a:avLst/>
          </a:prstGeom>
          <a:ln w="15875">
            <a:solidFill>
              <a:schemeClr val="bg1"/>
            </a:solidFill>
          </a:ln>
        </p:spPr>
      </p:pic>
      <p:cxnSp>
        <p:nvCxnSpPr>
          <p:cNvPr id="15" name="Straight Arrow Connector 14">
            <a:extLst>
              <a:ext uri="{FF2B5EF4-FFF2-40B4-BE49-F238E27FC236}">
                <a16:creationId xmlns:a16="http://schemas.microsoft.com/office/drawing/2014/main" id="{3BA17F15-30E2-DF75-624C-A1DCE859A3DC}"/>
              </a:ext>
            </a:extLst>
          </p:cNvPr>
          <p:cNvCxnSpPr>
            <a:cxnSpLocks/>
          </p:cNvCxnSpPr>
          <p:nvPr/>
        </p:nvCxnSpPr>
        <p:spPr>
          <a:xfrm flipH="1" flipV="1">
            <a:off x="513410" y="3084007"/>
            <a:ext cx="1800225" cy="649793"/>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9CDDF7B0-C556-D6FB-931E-18683C604038}"/>
              </a:ext>
            </a:extLst>
          </p:cNvPr>
          <p:cNvPicPr>
            <a:picLocks noChangeAspect="1"/>
          </p:cNvPicPr>
          <p:nvPr/>
        </p:nvPicPr>
        <p:blipFill>
          <a:blip r:embed="rId4"/>
          <a:stretch>
            <a:fillRect/>
          </a:stretch>
        </p:blipFill>
        <p:spPr>
          <a:xfrm>
            <a:off x="622500" y="4502713"/>
            <a:ext cx="9087750" cy="1669487"/>
          </a:xfrm>
          <a:prstGeom prst="rect">
            <a:avLst/>
          </a:prstGeom>
          <a:ln w="15875">
            <a:solidFill>
              <a:schemeClr val="bg1"/>
            </a:solidFill>
          </a:ln>
        </p:spPr>
      </p:pic>
      <p:cxnSp>
        <p:nvCxnSpPr>
          <p:cNvPr id="21" name="Straight Arrow Connector 20">
            <a:extLst>
              <a:ext uri="{FF2B5EF4-FFF2-40B4-BE49-F238E27FC236}">
                <a16:creationId xmlns:a16="http://schemas.microsoft.com/office/drawing/2014/main" id="{2E8295A8-9439-254D-B1F3-CFC85C3CCAC1}"/>
              </a:ext>
            </a:extLst>
          </p:cNvPr>
          <p:cNvCxnSpPr>
            <a:cxnSpLocks/>
          </p:cNvCxnSpPr>
          <p:nvPr/>
        </p:nvCxnSpPr>
        <p:spPr>
          <a:xfrm>
            <a:off x="608659" y="3173491"/>
            <a:ext cx="3163241" cy="2617709"/>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770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076" y="1182522"/>
            <a:ext cx="7374225" cy="3767670"/>
          </a:xfrm>
        </p:spPr>
        <p:txBody>
          <a:bodyPr>
            <a:normAutofit/>
          </a:bodyPr>
          <a:lstStyle/>
          <a:p>
            <a:pPr>
              <a:buClr>
                <a:schemeClr val="bg1"/>
              </a:buClr>
            </a:pPr>
            <a:r>
              <a:rPr lang="en-US" dirty="0">
                <a:solidFill>
                  <a:schemeClr val="bg1"/>
                </a:solidFill>
                <a:latin typeface="Trebuchet MS" panose="020B0603020202020204" pitchFamily="34" charset="0"/>
              </a:rPr>
              <a:t>HTML allows event handler attributes, </a:t>
            </a:r>
            <a:r>
              <a:rPr lang="en-US" b="1" dirty="0">
                <a:solidFill>
                  <a:schemeClr val="bg1"/>
                </a:solidFill>
                <a:latin typeface="Trebuchet MS" panose="020B0603020202020204" pitchFamily="34" charset="0"/>
              </a:rPr>
              <a:t>with JavaScript code</a:t>
            </a:r>
            <a:r>
              <a:rPr lang="en-US" dirty="0">
                <a:solidFill>
                  <a:schemeClr val="bg1"/>
                </a:solidFill>
                <a:latin typeface="Trebuchet MS" panose="020B0603020202020204" pitchFamily="34" charset="0"/>
              </a:rPr>
              <a:t>, to be added to HTML elements.</a:t>
            </a:r>
          </a:p>
          <a:p>
            <a:pPr>
              <a:buClr>
                <a:schemeClr val="bg1"/>
              </a:buClr>
            </a:pPr>
            <a:endParaRPr lang="en-US" dirty="0">
              <a:solidFill>
                <a:schemeClr val="bg1"/>
              </a:solidFill>
              <a:latin typeface="Trebuchet MS" panose="020B0603020202020204" pitchFamily="34" charset="0"/>
            </a:endParaRPr>
          </a:p>
          <a:p>
            <a:pPr>
              <a:buClr>
                <a:schemeClr val="bg1"/>
              </a:buClr>
            </a:pPr>
            <a:r>
              <a:rPr lang="en-US" dirty="0">
                <a:solidFill>
                  <a:schemeClr val="bg1"/>
                </a:solidFill>
                <a:latin typeface="Trebuchet MS" panose="020B0603020202020204" pitchFamily="34" charset="0"/>
              </a:rPr>
              <a:t>With single quotes:</a:t>
            </a:r>
          </a:p>
          <a:p>
            <a:pPr marL="45720" indent="0">
              <a:buNone/>
            </a:pPr>
            <a:r>
              <a:rPr lang="en-US" dirty="0">
                <a:solidFill>
                  <a:srgbClr val="C00000"/>
                </a:solidFill>
              </a:rPr>
              <a:t>&lt;</a:t>
            </a:r>
            <a:r>
              <a:rPr lang="en-US" i="1" dirty="0">
                <a:solidFill>
                  <a:srgbClr val="C00000"/>
                </a:solidFill>
              </a:rPr>
              <a:t>some-HTML-element</a:t>
            </a:r>
            <a:r>
              <a:rPr lang="en-US" dirty="0">
                <a:solidFill>
                  <a:srgbClr val="C00000"/>
                </a:solidFill>
              </a:rPr>
              <a:t>  </a:t>
            </a:r>
            <a:r>
              <a:rPr lang="en-US" b="1" i="1" dirty="0">
                <a:solidFill>
                  <a:srgbClr val="002060"/>
                </a:solidFill>
              </a:rPr>
              <a:t>some-event</a:t>
            </a:r>
            <a:r>
              <a:rPr lang="en-US" dirty="0">
                <a:solidFill>
                  <a:srgbClr val="C00000"/>
                </a:solidFill>
              </a:rPr>
              <a:t>=</a:t>
            </a:r>
            <a:r>
              <a:rPr lang="en-US" b="1" dirty="0">
                <a:solidFill>
                  <a:srgbClr val="C00000"/>
                </a:solidFill>
              </a:rPr>
              <a:t>'</a:t>
            </a:r>
            <a:r>
              <a:rPr lang="en-US" b="1" i="1" dirty="0">
                <a:solidFill>
                  <a:srgbClr val="C00000"/>
                </a:solidFill>
              </a:rPr>
              <a:t>some JavaScript</a:t>
            </a:r>
            <a:r>
              <a:rPr lang="en-US" b="1" dirty="0">
                <a:solidFill>
                  <a:srgbClr val="C00000"/>
                </a:solidFill>
              </a:rPr>
              <a:t>'</a:t>
            </a:r>
            <a:r>
              <a:rPr lang="en-US" dirty="0">
                <a:solidFill>
                  <a:srgbClr val="C00000"/>
                </a:solidFill>
              </a:rPr>
              <a:t>&gt;</a:t>
            </a:r>
          </a:p>
          <a:p>
            <a:pPr marL="45720" indent="0">
              <a:buNone/>
            </a:pPr>
            <a:endParaRPr lang="en-US" dirty="0">
              <a:solidFill>
                <a:srgbClr val="C00000"/>
              </a:solidFill>
            </a:endParaRPr>
          </a:p>
          <a:p>
            <a:pPr>
              <a:buClr>
                <a:schemeClr val="bg1"/>
              </a:buClr>
            </a:pPr>
            <a:r>
              <a:rPr lang="en-US" dirty="0">
                <a:solidFill>
                  <a:schemeClr val="bg1"/>
                </a:solidFill>
                <a:latin typeface="Trebuchet MS" panose="020B0603020202020204" pitchFamily="34" charset="0"/>
              </a:rPr>
              <a:t>With double quotes:</a:t>
            </a:r>
          </a:p>
          <a:p>
            <a:pPr marL="45720" indent="0">
              <a:buNone/>
            </a:pPr>
            <a:r>
              <a:rPr lang="en-US" dirty="0">
                <a:solidFill>
                  <a:srgbClr val="C00000"/>
                </a:solidFill>
              </a:rPr>
              <a:t>&lt;</a:t>
            </a:r>
            <a:r>
              <a:rPr lang="en-US" i="1" dirty="0">
                <a:solidFill>
                  <a:srgbClr val="C00000"/>
                </a:solidFill>
              </a:rPr>
              <a:t>some-HTML-element </a:t>
            </a:r>
            <a:r>
              <a:rPr lang="en-US" dirty="0">
                <a:solidFill>
                  <a:srgbClr val="C00000"/>
                </a:solidFill>
              </a:rPr>
              <a:t> </a:t>
            </a:r>
            <a:r>
              <a:rPr lang="en-US" b="1" i="1" dirty="0">
                <a:solidFill>
                  <a:srgbClr val="002060"/>
                </a:solidFill>
              </a:rPr>
              <a:t>some-event</a:t>
            </a:r>
            <a:r>
              <a:rPr lang="en-US" dirty="0">
                <a:solidFill>
                  <a:srgbClr val="C00000"/>
                </a:solidFill>
              </a:rPr>
              <a:t>=</a:t>
            </a:r>
            <a:r>
              <a:rPr lang="en-US" b="1" dirty="0">
                <a:solidFill>
                  <a:srgbClr val="C00000"/>
                </a:solidFill>
              </a:rPr>
              <a:t>"</a:t>
            </a:r>
            <a:r>
              <a:rPr lang="en-US" b="1" i="1" dirty="0">
                <a:solidFill>
                  <a:srgbClr val="C00000"/>
                </a:solidFill>
              </a:rPr>
              <a:t>some JavaScript</a:t>
            </a:r>
            <a:r>
              <a:rPr lang="en-US" b="1" dirty="0">
                <a:solidFill>
                  <a:srgbClr val="C00000"/>
                </a:solidFill>
              </a:rPr>
              <a:t>"</a:t>
            </a:r>
            <a:r>
              <a:rPr lang="en-US" dirty="0">
                <a:solidFill>
                  <a:srgbClr val="C00000"/>
                </a:solidFill>
              </a:rPr>
              <a:t>&gt;</a:t>
            </a:r>
          </a:p>
          <a:p>
            <a:endParaRPr lang="en-US" dirty="0"/>
          </a:p>
        </p:txBody>
      </p:sp>
      <p:sp>
        <p:nvSpPr>
          <p:cNvPr id="5" name="Slide Number Placeholder 4"/>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5</a:t>
            </a:fld>
            <a:endParaRPr lang="en-US">
              <a:solidFill>
                <a:prstClr val="black">
                  <a:tint val="75000"/>
                </a:prstClr>
              </a:solidFill>
              <a:latin typeface="Calibri" panose="020F0502020204030204"/>
            </a:endParaRPr>
          </a:p>
        </p:txBody>
      </p:sp>
      <p:cxnSp>
        <p:nvCxnSpPr>
          <p:cNvPr id="6" name="Straight Connector 5">
            <a:extLst>
              <a:ext uri="{FF2B5EF4-FFF2-40B4-BE49-F238E27FC236}">
                <a16:creationId xmlns:a16="http://schemas.microsoft.com/office/drawing/2014/main" id="{3685F7C8-F382-5B16-CD3A-1C1018A46424}"/>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1">
            <a:extLst>
              <a:ext uri="{FF2B5EF4-FFF2-40B4-BE49-F238E27FC236}">
                <a16:creationId xmlns:a16="http://schemas.microsoft.com/office/drawing/2014/main" id="{C1E99A86-A187-91BB-0222-DB30E66D3767}"/>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8" name="Title 1">
            <a:extLst>
              <a:ext uri="{FF2B5EF4-FFF2-40B4-BE49-F238E27FC236}">
                <a16:creationId xmlns:a16="http://schemas.microsoft.com/office/drawing/2014/main" id="{751005DF-6A98-85BB-FDB3-1D7B5B59C978}"/>
              </a:ext>
            </a:extLst>
          </p:cNvPr>
          <p:cNvSpPr txBox="1">
            <a:spLocks/>
          </p:cNvSpPr>
          <p:nvPr/>
        </p:nvSpPr>
        <p:spPr>
          <a:xfrm>
            <a:off x="419100" y="487066"/>
            <a:ext cx="7374225" cy="457200"/>
          </a:xfrm>
          <a:prstGeom prst="rect">
            <a:avLst/>
          </a:prstGeom>
          <a:effectLst/>
        </p:spPr>
        <p:txBody>
          <a:bodyPr vert="horz" lIns="91440" tIns="45720" rIns="91440" bIns="45720" rtlCol="0" anchor="ctr">
            <a:normAutofit fontScale="82500" lnSpcReduction="1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a:solidFill>
                  <a:srgbClr val="C00000"/>
                </a:solidFill>
                <a:latin typeface="Georgia" panose="02040502050405020303" pitchFamily="18" charset="0"/>
              </a:rPr>
              <a:t>Basic syntax for Events handling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2625" y="1188741"/>
            <a:ext cx="8940475" cy="3764249"/>
          </a:xfrm>
        </p:spPr>
        <p:txBody>
          <a:bodyPr/>
          <a:lstStyle/>
          <a:p>
            <a:pPr>
              <a:buClr>
                <a:schemeClr val="bg1"/>
              </a:buClr>
            </a:pPr>
            <a:r>
              <a:rPr lang="en-US" dirty="0">
                <a:solidFill>
                  <a:schemeClr val="bg1"/>
                </a:solidFill>
                <a:latin typeface="Trebuchet MS" panose="020B0603020202020204" pitchFamily="34" charset="0"/>
              </a:rPr>
              <a:t>In the following example, an </a:t>
            </a:r>
            <a:r>
              <a:rPr lang="en-US" dirty="0" err="1">
                <a:solidFill>
                  <a:schemeClr val="bg1"/>
                </a:solidFill>
                <a:latin typeface="Trebuchet MS" panose="020B0603020202020204" pitchFamily="34" charset="0"/>
              </a:rPr>
              <a:t>onclick</a:t>
            </a:r>
            <a:r>
              <a:rPr lang="en-US" dirty="0">
                <a:solidFill>
                  <a:schemeClr val="bg1"/>
                </a:solidFill>
                <a:latin typeface="Trebuchet MS" panose="020B0603020202020204" pitchFamily="34" charset="0"/>
              </a:rPr>
              <a:t> attribute (with code), is added to a button element:</a:t>
            </a:r>
          </a:p>
          <a:p>
            <a:pPr>
              <a:buClr>
                <a:schemeClr val="bg1"/>
              </a:buClr>
            </a:pPr>
            <a:r>
              <a:rPr lang="en-US" dirty="0">
                <a:solidFill>
                  <a:schemeClr val="bg1"/>
                </a:solidFill>
                <a:latin typeface="Trebuchet MS" panose="020B0603020202020204" pitchFamily="34" charset="0"/>
              </a:rPr>
              <a:t>Example</a:t>
            </a:r>
          </a:p>
          <a:p>
            <a:pPr>
              <a:buClr>
                <a:schemeClr val="bg1"/>
              </a:buClr>
            </a:pPr>
            <a:endParaRPr lang="en-US" b="1" dirty="0">
              <a:solidFill>
                <a:schemeClr val="bg1"/>
              </a:solidFill>
              <a:latin typeface="Trebuchet MS" panose="020B0603020202020204" pitchFamily="34" charset="0"/>
            </a:endParaRPr>
          </a:p>
          <a:p>
            <a:pPr marL="45720" indent="0">
              <a:buNone/>
            </a:pPr>
            <a:r>
              <a:rPr lang="en-US" dirty="0">
                <a:solidFill>
                  <a:srgbClr val="C00000"/>
                </a:solidFill>
              </a:rPr>
              <a:t>&lt;button </a:t>
            </a:r>
            <a:r>
              <a:rPr lang="en-US" b="1" dirty="0">
                <a:solidFill>
                  <a:srgbClr val="002060"/>
                </a:solidFill>
              </a:rPr>
              <a:t>onclick</a:t>
            </a:r>
            <a:r>
              <a:rPr lang="en-US" dirty="0">
                <a:solidFill>
                  <a:srgbClr val="C00000"/>
                </a:solidFill>
              </a:rPr>
              <a:t>='</a:t>
            </a:r>
            <a:r>
              <a:rPr lang="en-US" dirty="0" err="1">
                <a:solidFill>
                  <a:srgbClr val="C00000"/>
                </a:solidFill>
              </a:rPr>
              <a:t>getElementById</a:t>
            </a:r>
            <a:r>
              <a:rPr lang="en-US" dirty="0">
                <a:solidFill>
                  <a:srgbClr val="C00000"/>
                </a:solidFill>
              </a:rPr>
              <a:t>("demo").</a:t>
            </a:r>
            <a:r>
              <a:rPr lang="en-US" dirty="0" err="1">
                <a:solidFill>
                  <a:srgbClr val="C00000"/>
                </a:solidFill>
              </a:rPr>
              <a:t>innerHTML</a:t>
            </a:r>
            <a:r>
              <a:rPr lang="en-US" dirty="0">
                <a:solidFill>
                  <a:srgbClr val="C00000"/>
                </a:solidFill>
              </a:rPr>
              <a:t>=Date()'&gt;</a:t>
            </a:r>
            <a:r>
              <a:rPr lang="en-US" dirty="0">
                <a:solidFill>
                  <a:schemeClr val="tx1"/>
                </a:solidFill>
              </a:rPr>
              <a:t>The time is?</a:t>
            </a:r>
            <a:r>
              <a:rPr lang="en-US" dirty="0">
                <a:solidFill>
                  <a:srgbClr val="C00000"/>
                </a:solidFill>
              </a:rPr>
              <a:t>&lt;/button&gt;</a:t>
            </a:r>
          </a:p>
          <a:p>
            <a:pPr marL="388620" indent="-342900">
              <a:buClr>
                <a:schemeClr val="bg1"/>
              </a:buClr>
            </a:pPr>
            <a:r>
              <a:rPr lang="en-US" dirty="0">
                <a:solidFill>
                  <a:schemeClr val="bg1"/>
                </a:solidFill>
                <a:latin typeface="Trebuchet MS" panose="020B0603020202020204" pitchFamily="34" charset="0"/>
              </a:rPr>
              <a:t>In the example above, the JavaScript code changes the content of the element with id="demo".</a:t>
            </a:r>
          </a:p>
          <a:p>
            <a:pPr marL="45720" indent="0">
              <a:buNone/>
            </a:pPr>
            <a:endParaRPr lang="en-US" dirty="0">
              <a:solidFill>
                <a:srgbClr val="C00000"/>
              </a:solidFill>
            </a:endParaRPr>
          </a:p>
          <a:p>
            <a:endParaRPr lang="en-US" dirty="0"/>
          </a:p>
          <a:p>
            <a:endParaRPr lang="en-US" dirty="0"/>
          </a:p>
        </p:txBody>
      </p:sp>
      <p:sp>
        <p:nvSpPr>
          <p:cNvPr id="5" name="Slide Number Placeholder 4"/>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6</a:t>
            </a:fld>
            <a:endParaRPr lang="en-US">
              <a:solidFill>
                <a:prstClr val="black">
                  <a:tint val="75000"/>
                </a:prstClr>
              </a:solidFill>
              <a:latin typeface="Calibri" panose="020F0502020204030204"/>
            </a:endParaRPr>
          </a:p>
        </p:txBody>
      </p:sp>
      <p:cxnSp>
        <p:nvCxnSpPr>
          <p:cNvPr id="6" name="Straight Connector 5">
            <a:extLst>
              <a:ext uri="{FF2B5EF4-FFF2-40B4-BE49-F238E27FC236}">
                <a16:creationId xmlns:a16="http://schemas.microsoft.com/office/drawing/2014/main" id="{F20DC3DB-8843-A5E2-2236-813976FEB46A}"/>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1">
            <a:extLst>
              <a:ext uri="{FF2B5EF4-FFF2-40B4-BE49-F238E27FC236}">
                <a16:creationId xmlns:a16="http://schemas.microsoft.com/office/drawing/2014/main" id="{B02B02AC-1EA1-12A2-6954-9EC3AA668986}"/>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8" name="Title 1">
            <a:extLst>
              <a:ext uri="{FF2B5EF4-FFF2-40B4-BE49-F238E27FC236}">
                <a16:creationId xmlns:a16="http://schemas.microsoft.com/office/drawing/2014/main" id="{E412CA3F-D986-0182-60C8-B93CD4E433FC}"/>
              </a:ext>
            </a:extLst>
          </p:cNvPr>
          <p:cNvSpPr txBox="1">
            <a:spLocks/>
          </p:cNvSpPr>
          <p:nvPr/>
        </p:nvSpPr>
        <p:spPr>
          <a:xfrm>
            <a:off x="419100" y="487066"/>
            <a:ext cx="7374225" cy="457200"/>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a:solidFill>
                  <a:srgbClr val="C00000"/>
                </a:solidFill>
                <a:latin typeface="Georgia" panose="02040502050405020303" pitchFamily="18" charset="0"/>
              </a:rPr>
              <a:t>Events and event handler-example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8" y="215625"/>
            <a:ext cx="9267824" cy="555148"/>
          </a:xfrm>
        </p:spPr>
        <p:txBody>
          <a:bodyPr>
            <a:normAutofit fontScale="90000"/>
          </a:bodyPr>
          <a:lstStyle/>
          <a:p>
            <a:r>
              <a:rPr lang="en-US" b="1" dirty="0">
                <a:solidFill>
                  <a:srgbClr val="C00000"/>
                </a:solidFill>
                <a:latin typeface="Georgia" panose="02040502050405020303" pitchFamily="18" charset="0"/>
              </a:rPr>
              <a:t>EXAmple-1-Event handling</a:t>
            </a:r>
          </a:p>
        </p:txBody>
      </p:sp>
      <p:sp>
        <p:nvSpPr>
          <p:cNvPr id="5" name="Slide Number Placeholder 4"/>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7</a:t>
            </a:fld>
            <a:endParaRPr lang="en-US">
              <a:solidFill>
                <a:prstClr val="black">
                  <a:tint val="75000"/>
                </a:prstClr>
              </a:solidFill>
              <a:latin typeface="Calibri" panose="020F0502020204030204"/>
            </a:endParaRPr>
          </a:p>
        </p:txBody>
      </p:sp>
      <p:sp>
        <p:nvSpPr>
          <p:cNvPr id="7" name="TextBox 6"/>
          <p:cNvSpPr txBox="1"/>
          <p:nvPr/>
        </p:nvSpPr>
        <p:spPr>
          <a:xfrm>
            <a:off x="3771900" y="2991612"/>
            <a:ext cx="2057400"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Listing-11-1.html</a:t>
            </a:r>
          </a:p>
        </p:txBody>
      </p:sp>
      <p:sp>
        <p:nvSpPr>
          <p:cNvPr id="9" name="TextBox 8"/>
          <p:cNvSpPr txBox="1"/>
          <p:nvPr/>
        </p:nvSpPr>
        <p:spPr>
          <a:xfrm>
            <a:off x="-2063465" y="6543090"/>
            <a:ext cx="1371600" cy="369332"/>
          </a:xfrm>
          <a:prstGeom prst="rect">
            <a:avLst/>
          </a:prstGeom>
          <a:noFill/>
          <a:ln w="15875">
            <a:solidFill>
              <a:schemeClr val="accent1"/>
            </a:solidFill>
          </a:ln>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Output</a:t>
            </a:r>
          </a:p>
        </p:txBody>
      </p:sp>
      <p:sp>
        <p:nvSpPr>
          <p:cNvPr id="10" name="TextBox 9"/>
          <p:cNvSpPr txBox="1"/>
          <p:nvPr/>
        </p:nvSpPr>
        <p:spPr>
          <a:xfrm>
            <a:off x="5905500" y="5726668"/>
            <a:ext cx="1828800"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Output-11-1.html</a:t>
            </a:r>
          </a:p>
        </p:txBody>
      </p:sp>
      <p:cxnSp>
        <p:nvCxnSpPr>
          <p:cNvPr id="3" name="Straight Connector 2">
            <a:extLst>
              <a:ext uri="{FF2B5EF4-FFF2-40B4-BE49-F238E27FC236}">
                <a16:creationId xmlns:a16="http://schemas.microsoft.com/office/drawing/2014/main" id="{11405CBA-0A6C-0289-8C04-154E4C2CAFFC}"/>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8" name="Footer Placeholder 1">
            <a:extLst>
              <a:ext uri="{FF2B5EF4-FFF2-40B4-BE49-F238E27FC236}">
                <a16:creationId xmlns:a16="http://schemas.microsoft.com/office/drawing/2014/main" id="{276C324C-93DE-4D91-C605-DF5AA5389181}"/>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pic>
        <p:nvPicPr>
          <p:cNvPr id="11" name="Picture 4">
            <a:extLst>
              <a:ext uri="{FF2B5EF4-FFF2-40B4-BE49-F238E27FC236}">
                <a16:creationId xmlns:a16="http://schemas.microsoft.com/office/drawing/2014/main" id="{910098F5-4455-6BFC-9108-91A3A4C943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326" y="1125157"/>
            <a:ext cx="8086725" cy="1847850"/>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ular Callout 7">
            <a:extLst>
              <a:ext uri="{FF2B5EF4-FFF2-40B4-BE49-F238E27FC236}">
                <a16:creationId xmlns:a16="http://schemas.microsoft.com/office/drawing/2014/main" id="{632EF35E-2891-1D08-D8C3-FA388DC18E5C}"/>
              </a:ext>
            </a:extLst>
          </p:cNvPr>
          <p:cNvSpPr/>
          <p:nvPr/>
        </p:nvSpPr>
        <p:spPr>
          <a:xfrm>
            <a:off x="2019300" y="5636929"/>
            <a:ext cx="1981200" cy="6096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dirty="0">
                <a:solidFill>
                  <a:prstClr val="white"/>
                </a:solidFill>
                <a:latin typeface="Calibri" panose="020F0502020204030204"/>
              </a:rPr>
              <a:t>When user click the button </a:t>
            </a:r>
          </a:p>
        </p:txBody>
      </p:sp>
      <p:pic>
        <p:nvPicPr>
          <p:cNvPr id="6" name="Picture 5">
            <a:extLst>
              <a:ext uri="{FF2B5EF4-FFF2-40B4-BE49-F238E27FC236}">
                <a16:creationId xmlns:a16="http://schemas.microsoft.com/office/drawing/2014/main" id="{8B56C250-C6D3-485A-1083-B983459FD555}"/>
              </a:ext>
            </a:extLst>
          </p:cNvPr>
          <p:cNvPicPr>
            <a:picLocks noChangeAspect="1"/>
          </p:cNvPicPr>
          <p:nvPr/>
        </p:nvPicPr>
        <p:blipFill>
          <a:blip r:embed="rId3"/>
          <a:stretch>
            <a:fillRect/>
          </a:stretch>
        </p:blipFill>
        <p:spPr>
          <a:xfrm>
            <a:off x="576750" y="3409057"/>
            <a:ext cx="3152775" cy="2085975"/>
          </a:xfrm>
          <a:prstGeom prst="rect">
            <a:avLst/>
          </a:prstGeom>
          <a:ln w="15875">
            <a:solidFill>
              <a:schemeClr val="accent1"/>
            </a:solidFill>
          </a:ln>
        </p:spPr>
      </p:pic>
      <p:cxnSp>
        <p:nvCxnSpPr>
          <p:cNvPr id="12" name="Straight Arrow Connector 11">
            <a:extLst>
              <a:ext uri="{FF2B5EF4-FFF2-40B4-BE49-F238E27FC236}">
                <a16:creationId xmlns:a16="http://schemas.microsoft.com/office/drawing/2014/main" id="{8B0CBA56-B2BD-7871-DD71-D9A7F4888AD1}"/>
              </a:ext>
            </a:extLst>
          </p:cNvPr>
          <p:cNvCxnSpPr>
            <a:cxnSpLocks/>
          </p:cNvCxnSpPr>
          <p:nvPr/>
        </p:nvCxnSpPr>
        <p:spPr>
          <a:xfrm flipH="1" flipV="1">
            <a:off x="1485900" y="4873698"/>
            <a:ext cx="685800" cy="769861"/>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A9E196BF-98BA-2DF6-A131-B06E06ED07A8}"/>
              </a:ext>
            </a:extLst>
          </p:cNvPr>
          <p:cNvPicPr>
            <a:picLocks noChangeAspect="1"/>
          </p:cNvPicPr>
          <p:nvPr/>
        </p:nvPicPr>
        <p:blipFill>
          <a:blip r:embed="rId4"/>
          <a:stretch>
            <a:fillRect/>
          </a:stretch>
        </p:blipFill>
        <p:spPr>
          <a:xfrm>
            <a:off x="4351472" y="3313671"/>
            <a:ext cx="4840321" cy="2255935"/>
          </a:xfrm>
          <a:prstGeom prst="rect">
            <a:avLst/>
          </a:prstGeom>
          <a:ln w="15875">
            <a:solidFill>
              <a:schemeClr val="bg1"/>
            </a:solidFill>
          </a:ln>
        </p:spPr>
      </p:pic>
      <p:cxnSp>
        <p:nvCxnSpPr>
          <p:cNvPr id="17" name="Straight Arrow Connector 16">
            <a:extLst>
              <a:ext uri="{FF2B5EF4-FFF2-40B4-BE49-F238E27FC236}">
                <a16:creationId xmlns:a16="http://schemas.microsoft.com/office/drawing/2014/main" id="{E4853D6B-14C4-46ED-F5F1-B13958C4DCBE}"/>
              </a:ext>
            </a:extLst>
          </p:cNvPr>
          <p:cNvCxnSpPr>
            <a:cxnSpLocks/>
          </p:cNvCxnSpPr>
          <p:nvPr/>
        </p:nvCxnSpPr>
        <p:spPr>
          <a:xfrm>
            <a:off x="1592542" y="4834243"/>
            <a:ext cx="2834716" cy="581779"/>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8</a:t>
            </a:fld>
            <a:endParaRPr lang="en-US">
              <a:solidFill>
                <a:prstClr val="black">
                  <a:tint val="75000"/>
                </a:prstClr>
              </a:solidFill>
              <a:latin typeface="Calibri" panose="020F0502020204030204"/>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1752601"/>
            <a:ext cx="5981700" cy="1533525"/>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848100" y="3352800"/>
            <a:ext cx="1905000"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Listing-11-2.html</a:t>
            </a:r>
          </a:p>
        </p:txBody>
      </p:sp>
      <p:sp>
        <p:nvSpPr>
          <p:cNvPr id="8" name="TextBox 7"/>
          <p:cNvSpPr txBox="1"/>
          <p:nvPr/>
        </p:nvSpPr>
        <p:spPr>
          <a:xfrm>
            <a:off x="1051002" y="3777734"/>
            <a:ext cx="1371600"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Output</a:t>
            </a:r>
          </a:p>
        </p:txBody>
      </p:sp>
      <p:sp>
        <p:nvSpPr>
          <p:cNvPr id="9" name="TextBox 8"/>
          <p:cNvSpPr txBox="1"/>
          <p:nvPr/>
        </p:nvSpPr>
        <p:spPr>
          <a:xfrm>
            <a:off x="5905499" y="5943600"/>
            <a:ext cx="2068801"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Output-11-2.html</a:t>
            </a:r>
          </a:p>
        </p:txBody>
      </p:sp>
      <p:cxnSp>
        <p:nvCxnSpPr>
          <p:cNvPr id="3" name="Straight Connector 2">
            <a:extLst>
              <a:ext uri="{FF2B5EF4-FFF2-40B4-BE49-F238E27FC236}">
                <a16:creationId xmlns:a16="http://schemas.microsoft.com/office/drawing/2014/main" id="{A337E825-E017-A439-5129-B392350B54AA}"/>
              </a:ext>
            </a:extLst>
          </p:cNvPr>
          <p:cNvCxnSpPr/>
          <p:nvPr/>
        </p:nvCxnSpPr>
        <p:spPr>
          <a:xfrm>
            <a:off x="225425" y="944266"/>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Footer Placeholder 1">
            <a:extLst>
              <a:ext uri="{FF2B5EF4-FFF2-40B4-BE49-F238E27FC236}">
                <a16:creationId xmlns:a16="http://schemas.microsoft.com/office/drawing/2014/main" id="{30DEEB9A-C384-AB3B-5222-416964B4035F}"/>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sp>
        <p:nvSpPr>
          <p:cNvPr id="12" name="TextBox 11">
            <a:extLst>
              <a:ext uri="{FF2B5EF4-FFF2-40B4-BE49-F238E27FC236}">
                <a16:creationId xmlns:a16="http://schemas.microsoft.com/office/drawing/2014/main" id="{77C7D61E-9C1B-9C97-C0E1-4E5F2B511022}"/>
              </a:ext>
            </a:extLst>
          </p:cNvPr>
          <p:cNvSpPr txBox="1"/>
          <p:nvPr/>
        </p:nvSpPr>
        <p:spPr>
          <a:xfrm>
            <a:off x="369726" y="953477"/>
            <a:ext cx="9340524" cy="707886"/>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bg1"/>
                </a:solidFill>
                <a:latin typeface="Trebuchet MS" panose="020B0603020202020204" pitchFamily="34" charset="0"/>
              </a:rPr>
              <a:t>In the following example-Listing-11-2.html, the code changes the content of its own element (using </a:t>
            </a:r>
            <a:r>
              <a:rPr lang="en-US" sz="2000" b="1" dirty="0" err="1">
                <a:solidFill>
                  <a:schemeClr val="bg1"/>
                </a:solidFill>
                <a:latin typeface="Trebuchet MS" panose="020B0603020202020204" pitchFamily="34" charset="0"/>
              </a:rPr>
              <a:t>this</a:t>
            </a:r>
            <a:r>
              <a:rPr lang="en-US" sz="2000" dirty="0" err="1">
                <a:solidFill>
                  <a:schemeClr val="bg1"/>
                </a:solidFill>
                <a:latin typeface="Trebuchet MS" panose="020B0603020202020204" pitchFamily="34" charset="0"/>
              </a:rPr>
              <a:t>.innerHTML</a:t>
            </a:r>
            <a:r>
              <a:rPr lang="en-US" sz="2000" dirty="0">
                <a:solidFill>
                  <a:schemeClr val="bg1"/>
                </a:solidFill>
                <a:latin typeface="Trebuchet MS" panose="020B0603020202020204" pitchFamily="34" charset="0"/>
              </a:rPr>
              <a:t>):</a:t>
            </a:r>
          </a:p>
        </p:txBody>
      </p:sp>
      <p:sp>
        <p:nvSpPr>
          <p:cNvPr id="14" name="Title 1">
            <a:extLst>
              <a:ext uri="{FF2B5EF4-FFF2-40B4-BE49-F238E27FC236}">
                <a16:creationId xmlns:a16="http://schemas.microsoft.com/office/drawing/2014/main" id="{1F54DBEE-6884-F436-5872-FF5FF87A098B}"/>
              </a:ext>
            </a:extLst>
          </p:cNvPr>
          <p:cNvSpPr txBox="1">
            <a:spLocks/>
          </p:cNvSpPr>
          <p:nvPr/>
        </p:nvSpPr>
        <p:spPr>
          <a:xfrm>
            <a:off x="435428" y="215625"/>
            <a:ext cx="9267824" cy="555148"/>
          </a:xfrm>
          <a:prstGeom prst="rect">
            <a:avLst/>
          </a:prstGeom>
          <a:effectLst/>
        </p:spPr>
        <p:txBody>
          <a:bodyPr vert="horz" lIns="91440" tIns="45720" rIns="91440" bIns="45720" rtlCol="0" anchor="ctr">
            <a:normAutofit fontScale="97500" lnSpcReduction="1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dirty="0">
                <a:solidFill>
                  <a:srgbClr val="C00000"/>
                </a:solidFill>
                <a:latin typeface="Georgia" panose="02040502050405020303" pitchFamily="18" charset="0"/>
              </a:rPr>
              <a:t>EXAmple-2-Event handling</a:t>
            </a:r>
          </a:p>
        </p:txBody>
      </p:sp>
      <p:pic>
        <p:nvPicPr>
          <p:cNvPr id="4" name="Picture 3">
            <a:extLst>
              <a:ext uri="{FF2B5EF4-FFF2-40B4-BE49-F238E27FC236}">
                <a16:creationId xmlns:a16="http://schemas.microsoft.com/office/drawing/2014/main" id="{D46E3965-1AEB-D901-CBCC-F47E3018BB65}"/>
              </a:ext>
            </a:extLst>
          </p:cNvPr>
          <p:cNvPicPr>
            <a:picLocks noChangeAspect="1"/>
          </p:cNvPicPr>
          <p:nvPr/>
        </p:nvPicPr>
        <p:blipFill>
          <a:blip r:embed="rId3"/>
          <a:stretch>
            <a:fillRect/>
          </a:stretch>
        </p:blipFill>
        <p:spPr>
          <a:xfrm>
            <a:off x="556484" y="4164249"/>
            <a:ext cx="3076575" cy="1781175"/>
          </a:xfrm>
          <a:prstGeom prst="rect">
            <a:avLst/>
          </a:prstGeom>
          <a:ln w="15875">
            <a:solidFill>
              <a:schemeClr val="bg1"/>
            </a:solidFill>
          </a:ln>
        </p:spPr>
      </p:pic>
      <p:pic>
        <p:nvPicPr>
          <p:cNvPr id="11" name="Picture 10">
            <a:extLst>
              <a:ext uri="{FF2B5EF4-FFF2-40B4-BE49-F238E27FC236}">
                <a16:creationId xmlns:a16="http://schemas.microsoft.com/office/drawing/2014/main" id="{3FC7D299-6837-A259-DE0F-5F3D5C072FCE}"/>
              </a:ext>
            </a:extLst>
          </p:cNvPr>
          <p:cNvPicPr>
            <a:picLocks noChangeAspect="1"/>
          </p:cNvPicPr>
          <p:nvPr/>
        </p:nvPicPr>
        <p:blipFill>
          <a:blip r:embed="rId4"/>
          <a:stretch>
            <a:fillRect/>
          </a:stretch>
        </p:blipFill>
        <p:spPr>
          <a:xfrm>
            <a:off x="4229100" y="4179888"/>
            <a:ext cx="5019675" cy="1695450"/>
          </a:xfrm>
          <a:prstGeom prst="rect">
            <a:avLst/>
          </a:prstGeom>
          <a:ln w="15875">
            <a:solidFill>
              <a:schemeClr val="bg1"/>
            </a:solidFill>
          </a:ln>
        </p:spPr>
      </p:pic>
      <p:cxnSp>
        <p:nvCxnSpPr>
          <p:cNvPr id="15" name="Straight Arrow Connector 14">
            <a:extLst>
              <a:ext uri="{FF2B5EF4-FFF2-40B4-BE49-F238E27FC236}">
                <a16:creationId xmlns:a16="http://schemas.microsoft.com/office/drawing/2014/main" id="{E5A5E7F6-C167-698B-C157-B90760F0C4AD}"/>
              </a:ext>
            </a:extLst>
          </p:cNvPr>
          <p:cNvCxnSpPr>
            <a:cxnSpLocks/>
          </p:cNvCxnSpPr>
          <p:nvPr/>
        </p:nvCxnSpPr>
        <p:spPr>
          <a:xfrm>
            <a:off x="1779333" y="5486400"/>
            <a:ext cx="2590799" cy="92079"/>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425" y="258466"/>
            <a:ext cx="9455149" cy="685800"/>
          </a:xfrm>
        </p:spPr>
        <p:txBody>
          <a:bodyPr>
            <a:normAutofit/>
          </a:bodyPr>
          <a:lstStyle/>
          <a:p>
            <a:r>
              <a:rPr lang="en-US" sz="2400" b="1" dirty="0">
                <a:solidFill>
                  <a:srgbClr val="C00000"/>
                </a:solidFill>
                <a:latin typeface="Georgia" panose="02040502050405020303" pitchFamily="18" charset="0"/>
              </a:rPr>
              <a:t>User defined function/s for event handling</a:t>
            </a:r>
          </a:p>
        </p:txBody>
      </p:sp>
      <p:sp>
        <p:nvSpPr>
          <p:cNvPr id="3" name="Content Placeholder 2"/>
          <p:cNvSpPr>
            <a:spLocks noGrp="1"/>
          </p:cNvSpPr>
          <p:nvPr>
            <p:ph idx="1"/>
          </p:nvPr>
        </p:nvSpPr>
        <p:spPr>
          <a:xfrm>
            <a:off x="225425" y="898402"/>
            <a:ext cx="9484825" cy="589260"/>
          </a:xfrm>
        </p:spPr>
        <p:txBody>
          <a:bodyPr>
            <a:normAutofit fontScale="92500" lnSpcReduction="20000"/>
          </a:bodyPr>
          <a:lstStyle/>
          <a:p>
            <a:pPr>
              <a:buClr>
                <a:schemeClr val="bg1"/>
              </a:buClr>
            </a:pPr>
            <a:r>
              <a:rPr lang="en-US" dirty="0">
                <a:solidFill>
                  <a:schemeClr val="bg1"/>
                </a:solidFill>
                <a:latin typeface="Trebuchet MS" panose="020B0603020202020204" pitchFamily="34" charset="0"/>
              </a:rPr>
              <a:t>JavaScript code is often several lines long. It is more common to see event attributes calling functions:</a:t>
            </a:r>
          </a:p>
        </p:txBody>
      </p:sp>
      <p:sp>
        <p:nvSpPr>
          <p:cNvPr id="5" name="Slide Number Placeholder 4"/>
          <p:cNvSpPr>
            <a:spLocks noGrp="1"/>
          </p:cNvSpPr>
          <p:nvPr>
            <p:ph type="sldNum" sz="quarter" idx="12"/>
          </p:nvPr>
        </p:nvSpPr>
        <p:spPr/>
        <p:txBody>
          <a:bodyPr/>
          <a:lstStyle/>
          <a:p>
            <a:pPr fontAlgn="auto">
              <a:spcBef>
                <a:spcPts val="0"/>
              </a:spcBef>
              <a:spcAft>
                <a:spcPts val="0"/>
              </a:spcAft>
            </a:pPr>
            <a:fld id="{B6F15528-21DE-4FAA-801E-634DDDAF4B2B}" type="slidenum">
              <a:rPr lang="en-US">
                <a:solidFill>
                  <a:prstClr val="black">
                    <a:tint val="75000"/>
                  </a:prstClr>
                </a:solidFill>
                <a:latin typeface="Calibri" panose="020F0502020204030204"/>
              </a:rPr>
              <a:pPr fontAlgn="auto">
                <a:spcBef>
                  <a:spcPts val="0"/>
                </a:spcBef>
                <a:spcAft>
                  <a:spcPts val="0"/>
                </a:spcAft>
              </a:pPr>
              <a:t>9</a:t>
            </a:fld>
            <a:endParaRPr lang="en-US">
              <a:solidFill>
                <a:prstClr val="black">
                  <a:tint val="75000"/>
                </a:prstClr>
              </a:solidFill>
              <a:latin typeface="Calibri" panose="020F0502020204030204"/>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45" y="1460345"/>
            <a:ext cx="6172200" cy="3026176"/>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138265" y="1302996"/>
            <a:ext cx="2689460" cy="369332"/>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panose="020F0502020204030204"/>
              </a:rPr>
              <a:t>Output-Listing-11-3.html</a:t>
            </a:r>
          </a:p>
        </p:txBody>
      </p:sp>
      <p:cxnSp>
        <p:nvCxnSpPr>
          <p:cNvPr id="6" name="Straight Connector 5">
            <a:extLst>
              <a:ext uri="{FF2B5EF4-FFF2-40B4-BE49-F238E27FC236}">
                <a16:creationId xmlns:a16="http://schemas.microsoft.com/office/drawing/2014/main" id="{4EF4F222-A707-2006-6DB8-3F3EA32E9DF9}"/>
              </a:ext>
            </a:extLst>
          </p:cNvPr>
          <p:cNvCxnSpPr/>
          <p:nvPr/>
        </p:nvCxnSpPr>
        <p:spPr>
          <a:xfrm>
            <a:off x="225425" y="762000"/>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8" name="Footer Placeholder 1">
            <a:extLst>
              <a:ext uri="{FF2B5EF4-FFF2-40B4-BE49-F238E27FC236}">
                <a16:creationId xmlns:a16="http://schemas.microsoft.com/office/drawing/2014/main" id="{BD24404E-C8EA-7B6B-F07C-F1136DC87486}"/>
              </a:ext>
            </a:extLst>
          </p:cNvPr>
          <p:cNvSpPr>
            <a:spLocks noGrp="1"/>
          </p:cNvSpPr>
          <p:nvPr>
            <p:ph type="ftr" sz="quarter" idx="11"/>
          </p:nvPr>
        </p:nvSpPr>
        <p:spPr>
          <a:xfrm>
            <a:off x="600075" y="6264275"/>
            <a:ext cx="6538190" cy="365125"/>
          </a:xfrm>
        </p:spPr>
        <p:txBody>
          <a:bodyPr/>
          <a:lstStyle/>
          <a:p>
            <a:pPr>
              <a:defRPr/>
            </a:pPr>
            <a:r>
              <a:rPr lang="en-US" sz="1400" b="1" dirty="0">
                <a:solidFill>
                  <a:schemeClr val="bg1">
                    <a:lumMod val="95000"/>
                    <a:lumOff val="5000"/>
                  </a:schemeClr>
                </a:solidFill>
              </a:rPr>
              <a:t>COMSATS University Islamabad, Abbottabad Campus</a:t>
            </a:r>
          </a:p>
        </p:txBody>
      </p:sp>
      <p:pic>
        <p:nvPicPr>
          <p:cNvPr id="9" name="Picture 8">
            <a:extLst>
              <a:ext uri="{FF2B5EF4-FFF2-40B4-BE49-F238E27FC236}">
                <a16:creationId xmlns:a16="http://schemas.microsoft.com/office/drawing/2014/main" id="{188F6DD5-74A3-5A67-7384-975520BF712C}"/>
              </a:ext>
            </a:extLst>
          </p:cNvPr>
          <p:cNvPicPr>
            <a:picLocks noChangeAspect="1"/>
          </p:cNvPicPr>
          <p:nvPr/>
        </p:nvPicPr>
        <p:blipFill>
          <a:blip r:embed="rId3"/>
          <a:stretch>
            <a:fillRect/>
          </a:stretch>
        </p:blipFill>
        <p:spPr>
          <a:xfrm>
            <a:off x="6650428" y="1679032"/>
            <a:ext cx="3181350" cy="2085975"/>
          </a:xfrm>
          <a:prstGeom prst="rect">
            <a:avLst/>
          </a:prstGeom>
          <a:ln w="15875">
            <a:solidFill>
              <a:schemeClr val="bg1"/>
            </a:solidFill>
          </a:ln>
        </p:spPr>
      </p:pic>
      <p:pic>
        <p:nvPicPr>
          <p:cNvPr id="13" name="Picture 12">
            <a:extLst>
              <a:ext uri="{FF2B5EF4-FFF2-40B4-BE49-F238E27FC236}">
                <a16:creationId xmlns:a16="http://schemas.microsoft.com/office/drawing/2014/main" id="{B89517B2-9445-DA98-8A89-9B11D513F819}"/>
              </a:ext>
            </a:extLst>
          </p:cNvPr>
          <p:cNvPicPr>
            <a:picLocks noChangeAspect="1"/>
          </p:cNvPicPr>
          <p:nvPr/>
        </p:nvPicPr>
        <p:blipFill>
          <a:blip r:embed="rId4"/>
          <a:stretch>
            <a:fillRect/>
          </a:stretch>
        </p:blipFill>
        <p:spPr>
          <a:xfrm>
            <a:off x="4276355" y="4598497"/>
            <a:ext cx="4202587" cy="2014526"/>
          </a:xfrm>
          <a:prstGeom prst="rect">
            <a:avLst/>
          </a:prstGeom>
          <a:ln w="15875">
            <a:solidFill>
              <a:schemeClr val="bg1"/>
            </a:solidFill>
          </a:ln>
        </p:spPr>
      </p:pic>
      <p:cxnSp>
        <p:nvCxnSpPr>
          <p:cNvPr id="15" name="Straight Arrow Connector 14">
            <a:extLst>
              <a:ext uri="{FF2B5EF4-FFF2-40B4-BE49-F238E27FC236}">
                <a16:creationId xmlns:a16="http://schemas.microsoft.com/office/drawing/2014/main" id="{FB0FDD73-5831-C51D-E5AE-EF0552B646D3}"/>
              </a:ext>
            </a:extLst>
          </p:cNvPr>
          <p:cNvCxnSpPr>
            <a:cxnSpLocks/>
          </p:cNvCxnSpPr>
          <p:nvPr/>
        </p:nvCxnSpPr>
        <p:spPr>
          <a:xfrm flipH="1">
            <a:off x="6253628" y="3714229"/>
            <a:ext cx="1144555" cy="2610371"/>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9086</TotalTime>
  <Words>2470</Words>
  <Application>Microsoft Office PowerPoint</Application>
  <PresentationFormat>35mm Slides</PresentationFormat>
  <Paragraphs>373</Paragraphs>
  <Slides>49</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Arial</vt:lpstr>
      <vt:lpstr>Calibri</vt:lpstr>
      <vt:lpstr>Century Gothic</vt:lpstr>
      <vt:lpstr>Georgia</vt:lpstr>
      <vt:lpstr>Times New Roman</vt:lpstr>
      <vt:lpstr>Trebuchet MS</vt:lpstr>
      <vt:lpstr>Verdana</vt:lpstr>
      <vt:lpstr>Wingdings</vt:lpstr>
      <vt:lpstr>Wingdings 3</vt:lpstr>
      <vt:lpstr>Slice</vt:lpstr>
      <vt:lpstr>PowerPoint Presentation</vt:lpstr>
      <vt:lpstr>PowerPoint Presentation</vt:lpstr>
      <vt:lpstr>Events and event handler</vt:lpstr>
      <vt:lpstr>PowerPoint Presentation</vt:lpstr>
      <vt:lpstr>PowerPoint Presentation</vt:lpstr>
      <vt:lpstr>PowerPoint Presentation</vt:lpstr>
      <vt:lpstr>EXAmple-1-Event handling</vt:lpstr>
      <vt:lpstr>PowerPoint Presentation</vt:lpstr>
      <vt:lpstr>User defined function/s for event handling</vt:lpstr>
      <vt:lpstr>Common HTML Events</vt:lpstr>
      <vt:lpstr>What can JavaScript Do?</vt:lpstr>
      <vt:lpstr>PowerPoint Presentation</vt:lpstr>
      <vt:lpstr>Mouse Events</vt:lpstr>
      <vt:lpstr>PowerPoint Presentation</vt:lpstr>
      <vt:lpstr>Onkeydown() event</vt:lpstr>
      <vt:lpstr>PowerPoint Presentation</vt:lpstr>
      <vt:lpstr>PowerPoint Presentation</vt:lpstr>
      <vt:lpstr>PowerPoint Presentation</vt:lpstr>
      <vt:lpstr>Form Events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NDSU-Graphics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Grindahl</dc:creator>
  <cp:lastModifiedBy>Bushra Mushtaq</cp:lastModifiedBy>
  <cp:revision>428</cp:revision>
  <dcterms:created xsi:type="dcterms:W3CDTF">2001-05-02T20:38:31Z</dcterms:created>
  <dcterms:modified xsi:type="dcterms:W3CDTF">2023-05-10T08:24:39Z</dcterms:modified>
</cp:coreProperties>
</file>