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9" r:id="rId2"/>
    <p:sldId id="566" r:id="rId3"/>
    <p:sldId id="620" r:id="rId4"/>
    <p:sldId id="621" r:id="rId5"/>
    <p:sldId id="622" r:id="rId6"/>
    <p:sldId id="623" r:id="rId7"/>
    <p:sldId id="624" r:id="rId8"/>
    <p:sldId id="625" r:id="rId9"/>
    <p:sldId id="619" r:id="rId10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ong yufei" initials="xy" lastIdx="1" clrIdx="0">
    <p:extLst>
      <p:ext uri="{19B8F6BF-5375-455C-9EA6-DF929625EA0E}">
        <p15:presenceInfo xmlns:p15="http://schemas.microsoft.com/office/powerpoint/2012/main" userId="195e80ab0fe7de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B9BD5"/>
    <a:srgbClr val="ED7D31"/>
    <a:srgbClr val="61ABD1"/>
    <a:srgbClr val="0033CC"/>
    <a:srgbClr val="004A82"/>
    <a:srgbClr val="9C4A09"/>
    <a:srgbClr val="BF8C61"/>
    <a:srgbClr val="FF33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07" autoAdjust="0"/>
    <p:restoredTop sz="96420" autoAdjust="0"/>
  </p:normalViewPr>
  <p:slideViewPr>
    <p:cSldViewPr showGuides="1">
      <p:cViewPr varScale="1">
        <p:scale>
          <a:sx n="93" d="100"/>
          <a:sy n="93" d="100"/>
        </p:scale>
        <p:origin x="102" y="312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6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34556" y="4818591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16" name="标题 1"/>
          <p:cNvSpPr txBox="1"/>
          <p:nvPr/>
        </p:nvSpPr>
        <p:spPr>
          <a:xfrm>
            <a:off x="1843670" y="618124"/>
            <a:ext cx="5513809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4000" b="0" dirty="0">
                <a:solidFill>
                  <a:srgbClr val="C00000"/>
                </a:solidFill>
              </a:rPr>
              <a:t>武汉光电国家研究中心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4580" y="4203517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熊宇飞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2019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129" y="2852936"/>
            <a:ext cx="5098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0070C0"/>
                </a:solidFill>
              </a:rPr>
              <a:t>论文写作技巧展示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4"/>
    </mc:Choice>
    <mc:Fallback xmlns="">
      <p:transition spd="slow" advTm="244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Cognitive load theory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916832"/>
            <a:ext cx="784887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由于人的大脑能够处理的信息量是有限的，所以在写作的时候应尽量使得句子凝练。可以从两方面入手：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避免在一个句子中出现太多信息点。研究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表明人们一次只能处理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个新的信息，因此论文中的句子包含的信息量不应超过这个阈值。通常情况下，一个句子只需包含一个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在不损害句意的前提下，尽量使句子简短易懂。句子长度控制在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个单词左右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u="sng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Cognitive bias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916832"/>
            <a:ext cx="7848872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不能想当然地假定读者了解你的工作。论文作者在讲述自己工作的时候需要提供足够的上下文信息，以免知识的跳跃性太大而给读者理解造成困难。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885" y="3556666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的时候要表述清晰。尤其使用指代词时需要保证没有歧义，否则应写出完整的主语。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2195736" y="5022863"/>
            <a:ext cx="2016224" cy="86409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7359" y="5177912"/>
            <a:ext cx="2088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Unclear subjects</a:t>
            </a: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04048" y="5022863"/>
            <a:ext cx="2160240" cy="914400"/>
            <a:chOff x="4860032" y="4529767"/>
            <a:chExt cx="2160240" cy="914400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4860032" y="4529767"/>
              <a:ext cx="1944216" cy="914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276225" marR="0" indent="-276225" algn="l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75000"/>
                <a:buFont typeface="Wingdings" panose="05000000000000000000" pitchFamily="2" charset="2"/>
                <a:buNone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63663" y="4549179"/>
              <a:ext cx="20566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This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that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these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those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they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it</a:t>
              </a:r>
              <a:endParaRPr lang="zh-CN" alt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58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Linking words/phrases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2128025"/>
            <a:ext cx="309634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ED1C24"/>
                </a:solidFill>
                <a:latin typeface="Calibri-Italic"/>
              </a:rPr>
              <a:t>Contrast</a:t>
            </a:r>
            <a:br>
              <a:rPr lang="en-US" altLang="zh-CN" sz="2800" i="1" dirty="0">
                <a:solidFill>
                  <a:srgbClr val="ED1C24"/>
                </a:solidFill>
                <a:latin typeface="Calibri-Italic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However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Whereas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On the other hand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Nevertheless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Although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Yet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Despite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In contrast to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By contrast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82461" y="2132856"/>
            <a:ext cx="19860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ED1C24"/>
                </a:solidFill>
                <a:latin typeface="Calibri-Italic"/>
              </a:rPr>
              <a:t>Similar</a:t>
            </a:r>
            <a:br>
              <a:rPr lang="en-US" altLang="zh-CN" sz="2800" i="1" dirty="0">
                <a:solidFill>
                  <a:srgbClr val="ED1C24"/>
                </a:solidFill>
                <a:latin typeface="Calibri-Italic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Likewise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Similarly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Also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As well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sz="2800" i="1" dirty="0">
                <a:solidFill>
                  <a:srgbClr val="ED1C24"/>
                </a:solidFill>
                <a:latin typeface="Calibri-Italic"/>
              </a:rPr>
              <a:t>Addition</a:t>
            </a:r>
            <a:br>
              <a:rPr lang="en-US" altLang="zh-CN" sz="2800" i="1" dirty="0">
                <a:solidFill>
                  <a:srgbClr val="ED1C24"/>
                </a:solidFill>
                <a:latin typeface="Calibri-Italic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Additionally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Furthermore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Moreover</a:t>
            </a:r>
          </a:p>
        </p:txBody>
      </p:sp>
      <p:sp>
        <p:nvSpPr>
          <p:cNvPr id="13" name="矩形 12"/>
          <p:cNvSpPr/>
          <p:nvPr/>
        </p:nvSpPr>
        <p:spPr>
          <a:xfrm>
            <a:off x="6584734" y="2128025"/>
            <a:ext cx="197924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ED1C24"/>
                </a:solidFill>
                <a:latin typeface="Calibri-Italic"/>
              </a:rPr>
              <a:t>Result</a:t>
            </a:r>
            <a:br>
              <a:rPr lang="en-US" altLang="zh-CN" sz="2800" i="1" dirty="0">
                <a:solidFill>
                  <a:srgbClr val="ED1C24"/>
                </a:solidFill>
                <a:latin typeface="Calibri-Italic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Therefore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Consequently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Thus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As a result (of)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Due to</a:t>
            </a:r>
            <a:b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</a:br>
            <a:r>
              <a:rPr lang="en-US" altLang="zh-CN" dirty="0">
                <a:solidFill>
                  <a:srgbClr val="ED1C24"/>
                </a:solidFill>
                <a:latin typeface="ArialMT"/>
              </a:rPr>
              <a:t>• </a:t>
            </a:r>
            <a:r>
              <a:rPr lang="en-US" altLang="zh-CN" dirty="0">
                <a:solidFill>
                  <a:srgbClr val="424344"/>
                </a:solidFill>
                <a:latin typeface="Calibri" panose="020F0502020204030204" pitchFamily="34" charset="0"/>
              </a:rPr>
              <a:t>Because of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0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Use more active voice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552" y="191683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尽管被动句型在英文表达中更加正式，但是建议多使用主动句型，主动句型更加简单，直接，容易读懂，尤其对于非英语母语的学生简单易学。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352" y="3573016"/>
            <a:ext cx="7848872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相对于被动句型，主动句型还有一个好处是可以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拉近主语和动词之间的距离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Common mistakes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060848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作为数据意思的时候是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datum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的复数形式，作信息的时候是单数形式。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907704" y="3356992"/>
            <a:ext cx="4824536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15816" y="3315036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data </a:t>
            </a:r>
            <a:r>
              <a:rPr lang="en-US" altLang="zh-CN" b="1" dirty="0"/>
              <a:t>was </a:t>
            </a:r>
            <a:r>
              <a:rPr lang="en-US" altLang="zh-CN" dirty="0">
                <a:solidFill>
                  <a:schemeClr val="tx1"/>
                </a:solidFill>
              </a:rPr>
              <a:t>analyzed...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en-US" altLang="zh-CN" dirty="0"/>
              <a:t> </a:t>
            </a:r>
            <a:r>
              <a:rPr lang="en-US" altLang="zh-CN" b="1" dirty="0"/>
              <a:t>suggests</a:t>
            </a:r>
            <a:r>
              <a:rPr lang="en-US" altLang="zh-CN" dirty="0"/>
              <a:t>…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139952" y="4526833"/>
            <a:ext cx="360040" cy="504056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935948" y="5309121"/>
            <a:ext cx="4824536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5816" y="5238125"/>
            <a:ext cx="3642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data </a:t>
            </a:r>
            <a:r>
              <a:rPr lang="en-US" altLang="zh-CN" dirty="0">
                <a:solidFill>
                  <a:srgbClr val="FF0000"/>
                </a:solidFill>
              </a:rPr>
              <a:t>were</a:t>
            </a:r>
            <a:r>
              <a:rPr lang="en-US" altLang="zh-CN" dirty="0">
                <a:solidFill>
                  <a:schemeClr val="tx1"/>
                </a:solidFill>
              </a:rPr>
              <a:t> analyzed…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These</a:t>
            </a:r>
            <a:r>
              <a:rPr lang="en-US" altLang="zh-CN" dirty="0">
                <a:solidFill>
                  <a:schemeClr val="tx1"/>
                </a:solidFill>
              </a:rPr>
              <a:t> data </a:t>
            </a:r>
            <a:r>
              <a:rPr lang="en-US" altLang="zh-CN" dirty="0">
                <a:solidFill>
                  <a:srgbClr val="FF0000"/>
                </a:solidFill>
              </a:rPr>
              <a:t>suggest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19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Common mistakes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1837703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Compared with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表示比较相似的事物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Compared to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表示比较不同的事物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9552" y="3356992"/>
            <a:ext cx="7848872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081" y="3323600"/>
            <a:ext cx="7311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ratings of British employees were higher </a:t>
            </a:r>
            <a:r>
              <a:rPr lang="en-US" altLang="zh-CN" dirty="0" smtClean="0">
                <a:solidFill>
                  <a:schemeClr val="tx1"/>
                </a:solidFill>
              </a:rPr>
              <a:t>when compared </a:t>
            </a:r>
            <a:r>
              <a:rPr lang="en-US" altLang="zh-CN" b="1" dirty="0"/>
              <a:t>to </a:t>
            </a:r>
            <a:r>
              <a:rPr lang="en-US" altLang="zh-CN" dirty="0">
                <a:solidFill>
                  <a:schemeClr val="tx1"/>
                </a:solidFill>
              </a:rPr>
              <a:t>those of </a:t>
            </a:r>
            <a:r>
              <a:rPr lang="en-US" altLang="zh-CN" dirty="0" smtClean="0">
                <a:solidFill>
                  <a:schemeClr val="tx1"/>
                </a:solidFill>
              </a:rPr>
              <a:t>American employees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139952" y="4526833"/>
            <a:ext cx="360040" cy="504056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39552" y="5309121"/>
            <a:ext cx="7848872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3081" y="5238125"/>
            <a:ext cx="7311327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ratings of British employees were higher when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compared</a:t>
            </a:r>
            <a:r>
              <a:rPr lang="en-US" altLang="zh-CN" dirty="0"/>
              <a:t> </a:t>
            </a:r>
            <a:r>
              <a:rPr lang="en-US" altLang="zh-CN" b="1" dirty="0"/>
              <a:t>with </a:t>
            </a:r>
            <a:r>
              <a:rPr lang="en-US" altLang="zh-CN" dirty="0">
                <a:solidFill>
                  <a:schemeClr val="tx1"/>
                </a:solidFill>
              </a:rPr>
              <a:t>those of American employees.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539552" y="961096"/>
            <a:ext cx="633670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地引导读者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505618" y="2348880"/>
            <a:ext cx="2808312" cy="86409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592" y="2503929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研究问题是什么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82847" y="3645024"/>
            <a:ext cx="2808312" cy="86409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6821" y="3800073"/>
            <a:ext cx="2160240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目标是什么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82847" y="4941168"/>
            <a:ext cx="2808312" cy="86409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76821" y="5096217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</a:t>
            </a:r>
            <a:endParaRPr lang="zh-CN" altLang="en-US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518974" y="2335909"/>
            <a:ext cx="4068452" cy="8640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28675" y="231926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研究问题为何重要？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unknown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limitation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controversy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520307" y="3661670"/>
            <a:ext cx="4068452" cy="8640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30008" y="364502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计划实现什么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is it directly related to the problem?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517285" y="4941609"/>
            <a:ext cx="4068452" cy="8640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6986" y="492496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结论可以回答研究的问题吗？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does it advance the field?</a:t>
            </a:r>
            <a:endParaRPr lang="zh-CN" altLang="en-US" sz="1800" dirty="0" smtClean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92"/>
    </mc:Choice>
    <mc:Fallback xmlns="">
      <p:transition spd="slow" advTm="2024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9C73AE0-009F-48C0-9F94-9417DD3E01BF}"/>
              </a:ext>
            </a:extLst>
          </p:cNvPr>
          <p:cNvSpPr txBox="1"/>
          <p:nvPr/>
        </p:nvSpPr>
        <p:spPr>
          <a:xfrm>
            <a:off x="3419872" y="3429000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accent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4000" b="1" dirty="0">
              <a:solidFill>
                <a:schemeClr val="accent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89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96"/>
    </mc:Choice>
    <mc:Fallback xmlns="">
      <p:transition spd="slow" advTm="85696"/>
    </mc:Fallback>
  </mc:AlternateContent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F0"/>
        </a:solidFill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rtlCol="0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50000"/>
          </a:lnSpc>
          <a:defRPr dirty="0" smtClean="0">
            <a:solidFill>
              <a:schemeClr val="tx1"/>
            </a:solidFill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415</Words>
  <Application>Microsoft Office PowerPoint</Application>
  <PresentationFormat>全屏显示(4:3)</PresentationFormat>
  <Paragraphs>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ArialMT</vt:lpstr>
      <vt:lpstr>Calibri-Italic</vt:lpstr>
      <vt:lpstr>黑体</vt:lpstr>
      <vt:lpstr>楷体_GB2312</vt:lpstr>
      <vt:lpstr>宋体</vt:lpstr>
      <vt:lpstr>微软雅黑</vt:lpstr>
      <vt:lpstr>Arial</vt:lpstr>
      <vt:lpstr>Berlin Sans FB</vt:lpstr>
      <vt:lpstr>Calibri</vt:lpstr>
      <vt:lpstr>Comic Sans MS</vt:lpstr>
      <vt:lpstr>Lucida Sans</vt:lpstr>
      <vt:lpstr>Tahoma</vt:lpstr>
      <vt:lpstr>Times</vt:lpstr>
      <vt:lpstr>Times New Roman</vt:lpstr>
      <vt:lpstr>Wingdings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xiong yufei</cp:lastModifiedBy>
  <cp:revision>1164</cp:revision>
  <dcterms:created xsi:type="dcterms:W3CDTF">2007-06-21T01:14:00Z</dcterms:created>
  <dcterms:modified xsi:type="dcterms:W3CDTF">2019-06-25T03:35:21Z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