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79" r:id="rId2"/>
    <p:sldId id="406" r:id="rId3"/>
    <p:sldId id="490" r:id="rId4"/>
    <p:sldId id="494" r:id="rId5"/>
    <p:sldId id="478" r:id="rId6"/>
    <p:sldId id="491" r:id="rId7"/>
    <p:sldId id="492" r:id="rId8"/>
    <p:sldId id="493" r:id="rId9"/>
    <p:sldId id="495" r:id="rId10"/>
    <p:sldId id="496" r:id="rId11"/>
  </p:sldIdLst>
  <p:sldSz cx="9144000" cy="6858000" type="screen4x3"/>
  <p:notesSz cx="7099300" cy="10234613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7">
          <p15:clr>
            <a:srgbClr val="A4A3A4"/>
          </p15:clr>
        </p15:guide>
        <p15:guide id="2" pos="28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33CCFF"/>
    <a:srgbClr val="FF0000"/>
    <a:srgbClr val="FFFF66"/>
    <a:srgbClr val="0033CC"/>
    <a:srgbClr val="FFCC00"/>
    <a:srgbClr val="000000"/>
    <a:srgbClr val="FF3399"/>
    <a:srgbClr val="0000CC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82" autoAdjust="0"/>
    <p:restoredTop sz="95481" autoAdjust="0"/>
  </p:normalViewPr>
  <p:slideViewPr>
    <p:cSldViewPr showGuides="1">
      <p:cViewPr varScale="1">
        <p:scale>
          <a:sx n="111" d="100"/>
          <a:sy n="111" d="100"/>
        </p:scale>
        <p:origin x="1230" y="96"/>
      </p:cViewPr>
      <p:guideLst>
        <p:guide orient="horz" pos="2127"/>
        <p:guide pos="28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1542B31-73EC-40E4-BA2E-3718341A1938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53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9180F7-3713-4556-8363-0F6EEBB166EB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2451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en-US" altLang="zh-CN" sz="13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fld>
            <a:endParaRPr lang="en-US" altLang="zh-CN" sz="13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7417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034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958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307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en-US" altLang="zh-CN" sz="1300" dirty="0">
                <a:solidFill>
                  <a:schemeClr val="tx1"/>
                </a:solidFill>
                <a:ea typeface="宋体" panose="02010600030101010101" pitchFamily="2" charset="-122"/>
              </a:rPr>
              <a:t>6</a:t>
            </a:fld>
            <a:endParaRPr lang="en-US" altLang="zh-CN" sz="13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89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494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en-US" altLang="zh-CN" sz="1300" dirty="0">
                <a:solidFill>
                  <a:schemeClr val="tx1"/>
                </a:solidFill>
                <a:ea typeface="宋体" panose="02010600030101010101" pitchFamily="2" charset="-122"/>
              </a:rPr>
              <a:t>8</a:t>
            </a:fld>
            <a:endParaRPr lang="en-US" altLang="zh-CN" sz="13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8307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997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596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8" y="9525"/>
            <a:ext cx="9144000" cy="684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 23"/>
          <p:cNvSpPr>
            <a:spLocks noChangeArrowheads="1"/>
          </p:cNvSpPr>
          <p:nvPr/>
        </p:nvSpPr>
        <p:spPr bwMode="auto">
          <a:xfrm flipV="1">
            <a:off x="315913" y="3589338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1" lang="zh-CN" altLang="en-US" sz="2000" b="0" i="0" u="none" strike="noStrike" kern="1200" cap="none" spc="0" normalizeH="0" baseline="0" noProof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1">
                <a:solidFill>
                  <a:srgbClr val="0000CC"/>
                </a:solidFill>
                <a:latin typeface="Times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485775" y="908720"/>
            <a:ext cx="8229600" cy="8636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6350"/>
            <a:ext cx="9144000" cy="684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6613"/>
            <a:ext cx="82296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模板</a:t>
            </a:r>
            <a:r>
              <a:rPr lang="en-US" altLang="zh-CN" dirty="0" smtClean="0"/>
              <a:t>Chapter</a:t>
            </a:r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>
          <a:xfrm>
            <a:off x="457200" y="1916113"/>
            <a:ext cx="8229600" cy="45259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第一级</a:t>
            </a:r>
            <a:r>
              <a:rPr lang="en-US" altLang="zh-CN" dirty="0"/>
              <a:t>abcd</a:t>
            </a:r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adb</a:t>
            </a:r>
          </a:p>
          <a:p>
            <a:pPr lvl="2"/>
            <a:r>
              <a:rPr lang="zh-CN" altLang="en-US" dirty="0"/>
              <a:t>第三级</a:t>
            </a:r>
            <a:r>
              <a:rPr lang="en-US" altLang="zh-CN" dirty="0"/>
              <a:t>kljaskf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90D09A-ED5D-47CC-A45F-D492BA9A6C1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17"/>
          <p:cNvSpPr>
            <a:spLocks noChangeArrowheads="1"/>
          </p:cNvSpPr>
          <p:nvPr/>
        </p:nvSpPr>
        <p:spPr bwMode="gray">
          <a:xfrm>
            <a:off x="442913" y="1668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0" kern="1200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SzPct val="75000"/>
        <a:buFont typeface="Wingdings" panose="05000000000000000000" pitchFamily="2" charset="2"/>
        <a:buChar char="ª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80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 b="1" kern="1200">
          <a:solidFill>
            <a:schemeClr val="tx1"/>
          </a:solidFill>
          <a:latin typeface="Comic Sans MS" panose="030F0702030302020204" pitchFamily="66" charset="0"/>
          <a:ea typeface="楷体_GB2312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68" b="30623"/>
          <a:stretch>
            <a:fillRect/>
          </a:stretch>
        </p:blipFill>
        <p:spPr>
          <a:xfrm>
            <a:off x="0" y="0"/>
            <a:ext cx="9144000" cy="2716252"/>
          </a:xfrm>
          <a:custGeom>
            <a:avLst/>
            <a:gdLst>
              <a:gd name="connsiteX0" fmla="*/ 0 w 9144000"/>
              <a:gd name="connsiteY0" fmla="*/ 0 h 2716252"/>
              <a:gd name="connsiteX1" fmla="*/ 9144000 w 9144000"/>
              <a:gd name="connsiteY1" fmla="*/ 0 h 2716252"/>
              <a:gd name="connsiteX2" fmla="*/ 9144000 w 9144000"/>
              <a:gd name="connsiteY2" fmla="*/ 2206406 h 2716252"/>
              <a:gd name="connsiteX3" fmla="*/ 0 w 9144000"/>
              <a:gd name="connsiteY3" fmla="*/ 2569427 h 271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2716252">
                <a:moveTo>
                  <a:pt x="0" y="0"/>
                </a:moveTo>
                <a:lnTo>
                  <a:pt x="9144000" y="0"/>
                </a:lnTo>
                <a:lnTo>
                  <a:pt x="9144000" y="2206406"/>
                </a:lnTo>
                <a:cubicBezTo>
                  <a:pt x="4572000" y="2206406"/>
                  <a:pt x="4572000" y="3047087"/>
                  <a:pt x="0" y="2569427"/>
                </a:cubicBezTo>
                <a:close/>
              </a:path>
            </a:pathLst>
          </a:custGeom>
        </p:spPr>
      </p:pic>
      <p:sp>
        <p:nvSpPr>
          <p:cNvPr id="16" name="标题 1"/>
          <p:cNvSpPr txBox="1"/>
          <p:nvPr/>
        </p:nvSpPr>
        <p:spPr>
          <a:xfrm>
            <a:off x="1843670" y="618124"/>
            <a:ext cx="5513809" cy="650636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ctr"/>
            <a:r>
              <a:rPr lang="zh-CN" altLang="en-US" sz="4000" b="0" dirty="0" smtClean="0">
                <a:solidFill>
                  <a:srgbClr val="C00000"/>
                </a:solidFill>
              </a:rPr>
              <a:t>武汉光电国家研究中心</a:t>
            </a:r>
            <a:endParaRPr lang="zh-CN" altLang="en-US" sz="4000" b="0" dirty="0">
              <a:solidFill>
                <a:srgbClr val="C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37787" y="4149080"/>
            <a:ext cx="8725571" cy="863600"/>
          </a:xfrm>
        </p:spPr>
        <p:txBody>
          <a:bodyPr/>
          <a:lstStyle/>
          <a:p>
            <a:r>
              <a:rPr lang="zh-CN" altLang="en-US" sz="4000" dirty="0" smtClean="0">
                <a:solidFill>
                  <a:srgbClr val="002060"/>
                </a:solidFill>
              </a:rPr>
              <a:t>论文写作</a:t>
            </a:r>
            <a:r>
              <a:rPr lang="en-US" altLang="zh-CN" sz="4000" dirty="0" smtClean="0">
                <a:solidFill>
                  <a:srgbClr val="002060"/>
                </a:solidFill>
              </a:rPr>
              <a:t>Workshop</a:t>
            </a:r>
            <a:r>
              <a:rPr lang="zh-CN" altLang="en-US" sz="4000" dirty="0" smtClean="0">
                <a:solidFill>
                  <a:srgbClr val="002060"/>
                </a:solidFill>
              </a:rPr>
              <a:t>分享</a:t>
            </a:r>
            <a:endParaRPr lang="zh-CN" altLang="en-US" sz="40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90708" y="5733256"/>
            <a:ext cx="1819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赵</a:t>
            </a: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子威</a:t>
            </a:r>
            <a:endParaRPr lang="en-US" altLang="zh-CN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2019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29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310" y="2360613"/>
            <a:ext cx="8229600" cy="863600"/>
          </a:xfrm>
        </p:spPr>
        <p:txBody>
          <a:bodyPr/>
          <a:lstStyle/>
          <a:p>
            <a:r>
              <a:rPr lang="zh-CN" altLang="en-US" sz="4400" dirty="0" smtClean="0">
                <a:solidFill>
                  <a:srgbClr val="002060"/>
                </a:solidFill>
              </a:rPr>
              <a:t>谢谢</a:t>
            </a:r>
            <a:endParaRPr lang="zh-CN" altLang="en-US" sz="4400" dirty="0">
              <a:solidFill>
                <a:srgbClr val="00206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FC3E-D4A9-4331-A431-894B06C02CB9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714375" y="4048941"/>
            <a:ext cx="7772400" cy="7710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ctr"/>
            <a:r>
              <a:rPr lang="zh-CN" altLang="en-US" b="0" dirty="0">
                <a:solidFill>
                  <a:srgbClr val="002060"/>
                </a:solidFill>
              </a:rPr>
              <a:t>武汉光电国家研究中心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719138" y="3371850"/>
            <a:ext cx="7705725" cy="0"/>
          </a:xfrm>
          <a:prstGeom prst="line">
            <a:avLst/>
          </a:prstGeom>
          <a:ln w="63500" cap="flat"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53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39" b="27598"/>
          <a:stretch>
            <a:fillRect/>
          </a:stretch>
        </p:blipFill>
        <p:spPr>
          <a:xfrm>
            <a:off x="0" y="4843452"/>
            <a:ext cx="9144000" cy="2014548"/>
          </a:xfrm>
          <a:custGeom>
            <a:avLst/>
            <a:gdLst>
              <a:gd name="connsiteX0" fmla="*/ 6704242 w 9144000"/>
              <a:gd name="connsiteY0" fmla="*/ 12 h 2014548"/>
              <a:gd name="connsiteX1" fmla="*/ 9144000 w 9144000"/>
              <a:gd name="connsiteY1" fmla="*/ 108895 h 2014548"/>
              <a:gd name="connsiteX2" fmla="*/ 9144000 w 9144000"/>
              <a:gd name="connsiteY2" fmla="*/ 2014548 h 2014548"/>
              <a:gd name="connsiteX3" fmla="*/ 0 w 9144000"/>
              <a:gd name="connsiteY3" fmla="*/ 2014548 h 2014548"/>
              <a:gd name="connsiteX4" fmla="*/ 0 w 9144000"/>
              <a:gd name="connsiteY4" fmla="*/ 378136 h 2014548"/>
              <a:gd name="connsiteX5" fmla="*/ 6704242 w 9144000"/>
              <a:gd name="connsiteY5" fmla="*/ 12 h 201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2014548">
                <a:moveTo>
                  <a:pt x="6704242" y="12"/>
                </a:moveTo>
                <a:cubicBezTo>
                  <a:pt x="7362528" y="693"/>
                  <a:pt x="8143875" y="31400"/>
                  <a:pt x="9144000" y="108895"/>
                </a:cubicBezTo>
                <a:lnTo>
                  <a:pt x="9144000" y="2014548"/>
                </a:lnTo>
                <a:lnTo>
                  <a:pt x="0" y="2014548"/>
                </a:lnTo>
                <a:lnTo>
                  <a:pt x="0" y="378136"/>
                </a:lnTo>
                <a:cubicBezTo>
                  <a:pt x="3571875" y="378136"/>
                  <a:pt x="4353223" y="-2420"/>
                  <a:pt x="6704242" y="1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538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文本框 55"/>
          <p:cNvSpPr txBox="1"/>
          <p:nvPr/>
        </p:nvSpPr>
        <p:spPr>
          <a:xfrm>
            <a:off x="395536" y="1124744"/>
            <a:ext cx="523748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kumimoji="1" lang="en-US" altLang="zh-CN" sz="320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Content</a:t>
            </a:r>
            <a:endParaRPr kumimoji="1" lang="zh-CN" altLang="en-US" sz="32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2420888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论文写作</a:t>
            </a:r>
            <a:r>
              <a:rPr lang="zh-CN" alt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to achieve effective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cademic writing ?</a:t>
            </a:r>
            <a:r>
              <a:rPr lang="zh-CN" alt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学术</a:t>
            </a:r>
            <a:r>
              <a:rPr lang="zh-CN" alt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诚信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Publishing Ethics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投稿选择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to choose journal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？）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54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5"/>
          <p:cNvSpPr txBox="1"/>
          <p:nvPr/>
        </p:nvSpPr>
        <p:spPr>
          <a:xfrm>
            <a:off x="377048" y="1196752"/>
            <a:ext cx="4843024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论文写作技巧</a:t>
            </a:r>
            <a:endParaRPr kumimoji="1" lang="zh-CN" altLang="en-US" sz="28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内容占位符 6">
            <a:extLst>
              <a:ext uri="{FF2B5EF4-FFF2-40B4-BE49-F238E27FC236}">
                <a16:creationId xmlns:a16="http://schemas.microsoft.com/office/drawing/2014/main" id="{0158646F-31AA-4479-84CC-8A84DC005AA0}"/>
              </a:ext>
            </a:extLst>
          </p:cNvPr>
          <p:cNvSpPr txBox="1">
            <a:spLocks/>
          </p:cNvSpPr>
          <p:nvPr/>
        </p:nvSpPr>
        <p:spPr>
          <a:xfrm>
            <a:off x="467544" y="1916832"/>
            <a:ext cx="8587440" cy="237626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Char char="ª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 b="1" kern="120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句子结构</a:t>
            </a:r>
            <a:endParaRPr lang="en-US" altLang="zh-CN" sz="2000" dirty="0" smtClean="0"/>
          </a:p>
          <a:p>
            <a:pPr marL="857250" lvl="1" indent="-400050">
              <a:lnSpc>
                <a:spcPct val="114000"/>
              </a:lnSpc>
              <a:buClr>
                <a:srgbClr val="92D050"/>
              </a:buClr>
              <a:buFont typeface="+mj-lt"/>
              <a:buAutoNum type="romanUcPeriod"/>
            </a:pP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zh-CN" altLang="en-US" sz="1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短句子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No more than 20 words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6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57250" lvl="1" indent="-400050">
              <a:lnSpc>
                <a:spcPct val="114000"/>
              </a:lnSpc>
              <a:buClr>
                <a:srgbClr val="92D050"/>
              </a:buClr>
              <a:buFont typeface="+mj-lt"/>
              <a:buAutoNum type="romanUcPeriod"/>
            </a:pP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多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主动句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active 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voice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，第一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第三人称；</a:t>
            </a:r>
            <a:endParaRPr lang="en-US" altLang="zh-CN" sz="16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57250" lvl="1" indent="-400050">
              <a:lnSpc>
                <a:spcPct val="114000"/>
              </a:lnSpc>
              <a:buClr>
                <a:srgbClr val="92D050"/>
              </a:buClr>
              <a:buFont typeface="+mj-lt"/>
              <a:buAutoNum type="romanUcPeriod"/>
            </a:pP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句子中的</a:t>
            </a:r>
            <a:r>
              <a:rPr lang="zh-CN" altLang="en-US" sz="1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1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动词尽可能靠近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，便于快速读懂；</a:t>
            </a:r>
            <a:endParaRPr lang="en-US" altLang="zh-CN" sz="16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57250" lvl="1" indent="-400050">
              <a:lnSpc>
                <a:spcPct val="114000"/>
              </a:lnSpc>
              <a:buClr>
                <a:srgbClr val="92D050"/>
              </a:buClr>
              <a:buFont typeface="+mj-lt"/>
              <a:buAutoNum type="romanUcPeriod"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句子</a:t>
            </a:r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中心语（描述对象）要明确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，减少修饰词数量，在关键处使用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6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57250" lvl="1" indent="-400050">
              <a:lnSpc>
                <a:spcPct val="114000"/>
              </a:lnSpc>
              <a:buClr>
                <a:srgbClr val="92D050"/>
              </a:buClr>
              <a:buFont typeface="+mj-lt"/>
              <a:buAutoNum type="romanUcPeriod"/>
            </a:pPr>
            <a:r>
              <a:rPr lang="en-US" altLang="zh-CN" sz="1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strong verb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eg.decide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is better than make a decision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，还能减少单词数；</a:t>
            </a:r>
            <a:endParaRPr lang="en-US" altLang="zh-CN" sz="16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57250" lvl="1" indent="-400050">
              <a:lnSpc>
                <a:spcPct val="114000"/>
              </a:lnSpc>
              <a:buClr>
                <a:srgbClr val="92D050"/>
              </a:buClr>
              <a:buFont typeface="+mj-lt"/>
              <a:buAutoNum type="romanUcPeriod"/>
            </a:pP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一句话中的</a:t>
            </a:r>
            <a:r>
              <a:rPr lang="zh-CN" altLang="en-US" sz="1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对比数据应靠近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，提高可读性</a:t>
            </a:r>
            <a:endParaRPr lang="en-US" altLang="zh-CN" sz="16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4904812"/>
            <a:ext cx="3068131" cy="11890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4437112"/>
            <a:ext cx="4176464" cy="212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5"/>
          <p:cNvSpPr txBox="1"/>
          <p:nvPr/>
        </p:nvSpPr>
        <p:spPr>
          <a:xfrm>
            <a:off x="377048" y="1196752"/>
            <a:ext cx="4843024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论文写作技巧</a:t>
            </a:r>
            <a:endParaRPr kumimoji="1" lang="zh-CN" altLang="en-US" sz="28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内容占位符 6">
            <a:extLst>
              <a:ext uri="{FF2B5EF4-FFF2-40B4-BE49-F238E27FC236}">
                <a16:creationId xmlns:a16="http://schemas.microsoft.com/office/drawing/2014/main" id="{0158646F-31AA-4479-84CC-8A84DC005AA0}"/>
              </a:ext>
            </a:extLst>
          </p:cNvPr>
          <p:cNvSpPr txBox="1">
            <a:spLocks/>
          </p:cNvSpPr>
          <p:nvPr/>
        </p:nvSpPr>
        <p:spPr>
          <a:xfrm>
            <a:off x="402288" y="1811214"/>
            <a:ext cx="8424936" cy="47581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Char char="ª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 b="1" kern="120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语义清楚</a:t>
            </a:r>
            <a:endParaRPr lang="en-US" altLang="zh-CN" sz="2000" dirty="0" smtClean="0"/>
          </a:p>
          <a:p>
            <a:pPr marL="857250" lvl="1" indent="-400050">
              <a:lnSpc>
                <a:spcPct val="150000"/>
              </a:lnSpc>
              <a:buClr>
                <a:srgbClr val="92D050"/>
              </a:buClr>
              <a:buFont typeface="+mj-lt"/>
              <a:buAutoNum type="romanUcPeriod"/>
            </a:pPr>
            <a:r>
              <a:rPr lang="en-US" altLang="zh-CN" sz="16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simple </a:t>
            </a:r>
            <a:r>
              <a:rPr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language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，审稿人不关注复杂的写作技巧，简单明了快速的描述意思；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57250" lvl="1" indent="-400050">
              <a:lnSpc>
                <a:spcPct val="150000"/>
              </a:lnSpc>
              <a:buClr>
                <a:srgbClr val="92D050"/>
              </a:buClr>
              <a:buFont typeface="+mj-lt"/>
              <a:buAutoNum type="romanUcPeriod"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合理使用</a:t>
            </a:r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量词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代词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修饰语气词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以及句子间的连接词；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57250" lvl="1" indent="-400050">
              <a:lnSpc>
                <a:spcPct val="150000"/>
              </a:lnSpc>
              <a:buClr>
                <a:srgbClr val="92D050"/>
              </a:buClr>
              <a:buFont typeface="+mj-lt"/>
              <a:buAutoNum type="romanUcPeriod"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拒绝多个句子重复讲同样的问题；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57250" lvl="1" indent="-400050">
              <a:lnSpc>
                <a:spcPct val="150000"/>
              </a:lnSpc>
              <a:buClr>
                <a:srgbClr val="92D050"/>
              </a:buClr>
              <a:buFont typeface="+mj-lt"/>
              <a:buAutoNum type="romanUcPeriod"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站在读者的角度，提供足够的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key knowledge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57250" lvl="1" indent="-400050">
              <a:lnSpc>
                <a:spcPct val="150000"/>
              </a:lnSpc>
              <a:buClr>
                <a:srgbClr val="92D050"/>
              </a:buClr>
              <a:buFont typeface="+mj-lt"/>
              <a:buAutoNum type="romanUcPeriod"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用句子结构引导读者，</a:t>
            </a:r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前后衔接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6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554" y="5746246"/>
            <a:ext cx="3432591" cy="8114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943" y="4509120"/>
            <a:ext cx="3821729" cy="19270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0234" y="4190278"/>
            <a:ext cx="3189233" cy="13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2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5"/>
          <p:cNvSpPr txBox="1"/>
          <p:nvPr/>
        </p:nvSpPr>
        <p:spPr>
          <a:xfrm>
            <a:off x="377048" y="1196752"/>
            <a:ext cx="4843024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论文写作技巧</a:t>
            </a:r>
            <a:endParaRPr kumimoji="1" lang="zh-CN" altLang="en-US" sz="28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内容占位符 6">
            <a:extLst>
              <a:ext uri="{FF2B5EF4-FFF2-40B4-BE49-F238E27FC236}">
                <a16:creationId xmlns:a16="http://schemas.microsoft.com/office/drawing/2014/main" id="{0158646F-31AA-4479-84CC-8A84DC005AA0}"/>
              </a:ext>
            </a:extLst>
          </p:cNvPr>
          <p:cNvSpPr txBox="1">
            <a:spLocks/>
          </p:cNvSpPr>
          <p:nvPr/>
        </p:nvSpPr>
        <p:spPr>
          <a:xfrm>
            <a:off x="611560" y="3815130"/>
            <a:ext cx="8424936" cy="28803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Char char="ª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 b="1" kern="120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逻辑结构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57250" lvl="1" indent="-400050">
              <a:lnSpc>
                <a:spcPct val="120000"/>
              </a:lnSpc>
              <a:buClr>
                <a:srgbClr val="92D050"/>
              </a:buClr>
              <a:buFont typeface="+mj-lt"/>
              <a:buAutoNum type="romanUcPeriod"/>
            </a:pPr>
            <a:r>
              <a:rPr lang="zh-CN" altLang="en-US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写之前思考你的观点对当前领域为什么重要，</a:t>
            </a: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idea-&gt;blueprint-&gt;paper</a:t>
            </a:r>
            <a:r>
              <a:rPr lang="zh-CN" altLang="en-US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1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57250" lvl="1" indent="-400050">
              <a:lnSpc>
                <a:spcPct val="120000"/>
              </a:lnSpc>
              <a:buClr>
                <a:srgbClr val="92D050"/>
              </a:buClr>
              <a:buFont typeface="+mj-lt"/>
              <a:buAutoNum type="romanUcPeriod"/>
            </a:pP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Clearly introduce the filed;</a:t>
            </a:r>
          </a:p>
          <a:p>
            <a:pPr marL="857250" lvl="1" indent="-400050">
              <a:lnSpc>
                <a:spcPct val="120000"/>
              </a:lnSpc>
              <a:buClr>
                <a:srgbClr val="92D050"/>
              </a:buClr>
              <a:buFont typeface="+mj-lt"/>
              <a:buAutoNum type="romanUcPeriod"/>
            </a:pP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What is the problem in this filed?</a:t>
            </a:r>
          </a:p>
          <a:p>
            <a:pPr marL="857250" lvl="1" indent="-400050">
              <a:lnSpc>
                <a:spcPct val="120000"/>
              </a:lnSpc>
              <a:buClr>
                <a:srgbClr val="92D050"/>
              </a:buClr>
              <a:buFont typeface="+mj-lt"/>
              <a:buAutoNum type="romanUcPeriod"/>
            </a:pP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hat you did? What did you find</a:t>
            </a:r>
            <a:r>
              <a:rPr lang="zh-CN" altLang="en-US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sz="1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57250" lvl="1" indent="-400050">
              <a:lnSpc>
                <a:spcPct val="120000"/>
              </a:lnSpc>
              <a:buClr>
                <a:srgbClr val="92D050"/>
              </a:buClr>
              <a:buFont typeface="+mj-lt"/>
              <a:buAutoNum type="romanUcPeriod"/>
            </a:pP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hy your topic is important to this filed?</a:t>
            </a:r>
          </a:p>
          <a:p>
            <a:pPr marL="857250" lvl="1" indent="-400050">
              <a:lnSpc>
                <a:spcPct val="120000"/>
              </a:lnSpc>
              <a:buClr>
                <a:srgbClr val="92D050"/>
              </a:buClr>
              <a:buFont typeface="+mj-lt"/>
              <a:buAutoNum type="romanUcPeriod"/>
            </a:pP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Describe in right method(</a:t>
            </a:r>
            <a:r>
              <a:rPr lang="zh-CN" altLang="en-US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清楚的介绍实验方法、创新性、实验数据、实验结论</a:t>
            </a: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857250" lvl="1" indent="-400050">
              <a:lnSpc>
                <a:spcPct val="120000"/>
              </a:lnSpc>
              <a:buClr>
                <a:srgbClr val="92D050"/>
              </a:buClr>
              <a:buFont typeface="+mj-lt"/>
              <a:buAutoNum type="romanUcPeriod"/>
            </a:pP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Good conclusion</a:t>
            </a:r>
            <a:r>
              <a:rPr lang="zh-CN" altLang="en-US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main conclusion</a:t>
            </a:r>
            <a:r>
              <a:rPr lang="zh-CN" altLang="en-US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keyfindings</a:t>
            </a:r>
            <a:r>
              <a:rPr lang="zh-CN" altLang="en-US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implication</a:t>
            </a:r>
            <a:r>
              <a:rPr lang="zh-CN" altLang="en-US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future direction</a:t>
            </a:r>
            <a:r>
              <a:rPr lang="zh-CN" altLang="en-US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57250" lvl="1" indent="-400050">
              <a:lnSpc>
                <a:spcPct val="120000"/>
              </a:lnSpc>
              <a:buClr>
                <a:srgbClr val="92D050"/>
              </a:buClr>
              <a:buFont typeface="+mj-lt"/>
              <a:buAutoNum type="romanUcPeriod"/>
            </a:pPr>
            <a:r>
              <a:rPr lang="zh-CN" altLang="en-US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一个小</a:t>
            </a:r>
            <a:r>
              <a:rPr lang="zh-CN" altLang="en-US" sz="1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技巧</a:t>
            </a:r>
            <a:r>
              <a:rPr lang="zh-CN" altLang="en-US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：写完后分表找几个不同程度了解该领域的读者帮助</a:t>
            </a: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review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061" y="1844824"/>
            <a:ext cx="4371934" cy="229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89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文本框 55"/>
          <p:cNvSpPr txBox="1"/>
          <p:nvPr/>
        </p:nvSpPr>
        <p:spPr>
          <a:xfrm>
            <a:off x="395536" y="1124744"/>
            <a:ext cx="523748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kumimoji="1" lang="en-US" altLang="zh-CN" sz="320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Content</a:t>
            </a:r>
            <a:endParaRPr kumimoji="1" lang="zh-CN" altLang="en-US" sz="32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2420888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论文写作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to achieve effective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cademic writing ?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学术</a:t>
            </a:r>
            <a:r>
              <a:rPr lang="zh-CN" alt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诚信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Publishing Ethics</a:t>
            </a:r>
            <a:r>
              <a:rPr lang="zh-CN" alt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投稿选择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to choose journal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？）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9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5"/>
          <p:cNvSpPr txBox="1"/>
          <p:nvPr/>
        </p:nvSpPr>
        <p:spPr>
          <a:xfrm>
            <a:off x="377048" y="1196752"/>
            <a:ext cx="4843024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kumimoji="1" lang="en-US" altLang="zh-CN" sz="280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Publication Ethics</a:t>
            </a:r>
            <a:endParaRPr kumimoji="1" lang="zh-CN" altLang="en-US" sz="28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内容占位符 6">
            <a:extLst>
              <a:ext uri="{FF2B5EF4-FFF2-40B4-BE49-F238E27FC236}">
                <a16:creationId xmlns:a16="http://schemas.microsoft.com/office/drawing/2014/main" id="{0158646F-31AA-4479-84CC-8A84DC005AA0}"/>
              </a:ext>
            </a:extLst>
          </p:cNvPr>
          <p:cNvSpPr txBox="1">
            <a:spLocks/>
          </p:cNvSpPr>
          <p:nvPr/>
        </p:nvSpPr>
        <p:spPr>
          <a:xfrm>
            <a:off x="1043608" y="1844824"/>
            <a:ext cx="7416824" cy="194421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Char char="ª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 b="1" kern="120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Authorship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No gift authorship</a:t>
            </a:r>
            <a:endParaRPr lang="en-US" altLang="zh-CN" sz="20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No data falsification</a:t>
            </a:r>
            <a:endParaRPr lang="en-US" altLang="zh-CN" sz="2000" dirty="0"/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Tansparency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所有的结果都应该完整的披露给读者，即使是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negative data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对于该领域也可能是有用的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926380"/>
            <a:ext cx="5468078" cy="262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2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文本框 55"/>
          <p:cNvSpPr txBox="1"/>
          <p:nvPr/>
        </p:nvSpPr>
        <p:spPr>
          <a:xfrm>
            <a:off x="395536" y="1124744"/>
            <a:ext cx="523748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kumimoji="1" lang="en-US" altLang="zh-CN" sz="320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Content</a:t>
            </a:r>
            <a:endParaRPr kumimoji="1" lang="zh-CN" altLang="en-US" sz="32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2420888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论文写作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to achieve effective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cademic writing ?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学术</a:t>
            </a:r>
            <a:r>
              <a:rPr lang="zh-CN" alt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诚信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Publishing Ethics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投稿选择 </a:t>
            </a:r>
            <a:r>
              <a:rPr lang="zh-CN" alt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to choose journal</a:t>
            </a:r>
            <a:r>
              <a:rPr lang="zh-CN" alt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？）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85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5"/>
          <p:cNvSpPr txBox="1"/>
          <p:nvPr/>
        </p:nvSpPr>
        <p:spPr>
          <a:xfrm>
            <a:off x="377048" y="1196752"/>
            <a:ext cx="4843024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kumimoji="1" lang="zh-CN" altLang="en-US" sz="280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投稿选择</a:t>
            </a:r>
            <a:endParaRPr kumimoji="1" lang="zh-CN" altLang="en-US" sz="28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内容占位符 6">
            <a:extLst>
              <a:ext uri="{FF2B5EF4-FFF2-40B4-BE49-F238E27FC236}">
                <a16:creationId xmlns:a16="http://schemas.microsoft.com/office/drawing/2014/main" id="{0158646F-31AA-4479-84CC-8A84DC005AA0}"/>
              </a:ext>
            </a:extLst>
          </p:cNvPr>
          <p:cNvSpPr txBox="1">
            <a:spLocks/>
          </p:cNvSpPr>
          <p:nvPr/>
        </p:nvSpPr>
        <p:spPr>
          <a:xfrm>
            <a:off x="539552" y="1844824"/>
            <a:ext cx="8424936" cy="47581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Char char="ª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 b="1" kern="1200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期刊</a:t>
            </a:r>
            <a:r>
              <a:rPr lang="zh-CN" altLang="en-US" sz="2000" dirty="0"/>
              <a:t>选择</a:t>
            </a:r>
            <a:endParaRPr lang="en-US" altLang="zh-CN" sz="2000" dirty="0" smtClean="0"/>
          </a:p>
          <a:p>
            <a:pPr marL="857250" lvl="1" indent="-400050">
              <a:lnSpc>
                <a:spcPct val="120000"/>
              </a:lnSpc>
              <a:buClr>
                <a:srgbClr val="92D050"/>
              </a:buClr>
              <a:buFont typeface="+mj-lt"/>
              <a:buAutoNum type="romanUcPeriod"/>
            </a:pP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Impact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factor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并不是最重要的考虑对象，注重领域相关性；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57250" lvl="1" indent="-400050">
              <a:lnSpc>
                <a:spcPct val="120000"/>
              </a:lnSpc>
              <a:buClr>
                <a:srgbClr val="92D050"/>
              </a:buClr>
              <a:buFont typeface="+mj-lt"/>
              <a:buAutoNum type="romanUcPeriod"/>
            </a:pP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初始选定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10-12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个相关领域的期刊；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57250" lvl="1" indent="-400050">
              <a:lnSpc>
                <a:spcPct val="120000"/>
              </a:lnSpc>
              <a:buClr>
                <a:srgbClr val="92D050"/>
              </a:buClr>
              <a:buFont typeface="+mj-lt"/>
              <a:buAutoNum type="romanUcPeriod"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参考以往投稿列表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确定编辑是否乐意接受你的论文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57250" lvl="1" indent="-400050">
              <a:lnSpc>
                <a:spcPct val="120000"/>
              </a:lnSpc>
              <a:buClr>
                <a:srgbClr val="92D050"/>
              </a:buClr>
              <a:buFont typeface="+mj-lt"/>
              <a:buAutoNum type="romanUcPeriod"/>
            </a:pP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综合考虑</a:t>
            </a:r>
            <a:r>
              <a:rPr lang="en-US" altLang="zh-CN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aims</a:t>
            </a:r>
            <a:r>
              <a:rPr lang="zh-CN" altLang="en-US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scope</a:t>
            </a:r>
            <a:r>
              <a:rPr lang="zh-CN" altLang="en-US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recent publication</a:t>
            </a:r>
            <a:r>
              <a:rPr lang="zh-CN" altLang="en-US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indexing</a:t>
            </a:r>
            <a:r>
              <a:rPr lang="zh-CN" altLang="en-US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publication speed</a:t>
            </a:r>
            <a:r>
              <a:rPr lang="zh-CN" altLang="en-US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impact factor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，选择最相关和适合的第一、第二、第三选择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00B0F0"/>
              </a:buClr>
              <a:buSzPct val="75000"/>
            </a:pPr>
            <a:r>
              <a:rPr kumimoji="1" lang="zh-CN" altLang="en-US" sz="2000" dirty="0" smtClean="0">
                <a:latin typeface="+mn-lt"/>
              </a:rPr>
              <a:t>应对</a:t>
            </a:r>
            <a:r>
              <a:rPr kumimoji="1" lang="en-US" altLang="zh-CN" sz="2000" dirty="0" smtClean="0">
                <a:latin typeface="+mn-lt"/>
              </a:rPr>
              <a:t>peer reviewer</a:t>
            </a:r>
          </a:p>
          <a:p>
            <a:pPr marL="857250" lvl="1" indent="-400050">
              <a:lnSpc>
                <a:spcPct val="120000"/>
              </a:lnSpc>
              <a:buClr>
                <a:srgbClr val="92D050"/>
              </a:buClr>
              <a:buFont typeface="+mj-lt"/>
              <a:buAutoNum type="romanUcPeriod"/>
            </a:pP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Reviewer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实际上是作为</a:t>
            </a:r>
            <a:r>
              <a:rPr lang="en-US" altLang="zh-CN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partner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帮助你提升论文质量，他们会着重评估你的研究对象、方法、发现以及结论等部分；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57250" lvl="1" indent="-400050">
              <a:lnSpc>
                <a:spcPct val="120000"/>
              </a:lnSpc>
              <a:buClr>
                <a:srgbClr val="92D050"/>
              </a:buClr>
              <a:buFont typeface="+mj-lt"/>
              <a:buAutoNum type="romanUcPeriod"/>
            </a:pP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仔细阅读编辑的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decision letter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来决定下一步；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57250" lvl="1" indent="-400050">
              <a:lnSpc>
                <a:spcPct val="120000"/>
              </a:lnSpc>
              <a:buClr>
                <a:srgbClr val="92D050"/>
              </a:buClr>
              <a:buFont typeface="+mj-lt"/>
              <a:buAutoNum type="romanUcPeriod"/>
            </a:pP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zh-CN" altLang="en-US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同意</a:t>
            </a:r>
            <a:r>
              <a:rPr lang="en-US" altLang="zh-CN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reviewer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看法，要给出为什么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同意，以及那些部分可以做出修改；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57250" lvl="1" indent="-400050">
              <a:lnSpc>
                <a:spcPct val="120000"/>
              </a:lnSpc>
              <a:buClr>
                <a:srgbClr val="92D050"/>
              </a:buClr>
              <a:buFont typeface="+mj-lt"/>
              <a:buAutoNum type="romanUcPeriod"/>
            </a:pP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zh-CN" altLang="en-US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不同意</a:t>
            </a:r>
            <a:r>
              <a:rPr lang="en-US" altLang="zh-CN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reviewer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的看法，也要清楚地解释为什么不同意，并拿出有力证据支持你的结论；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57250" lvl="1" indent="-400050">
              <a:lnSpc>
                <a:spcPct val="120000"/>
              </a:lnSpc>
              <a:buClr>
                <a:srgbClr val="92D050"/>
              </a:buClr>
              <a:buFont typeface="+mj-lt"/>
              <a:buAutoNum type="romanUcPeriod"/>
            </a:pP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决定</a:t>
            </a:r>
            <a:r>
              <a:rPr lang="en-US" altLang="zh-CN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revise</a:t>
            </a:r>
            <a:r>
              <a:rPr lang="zh-CN" altLang="en-US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</a:t>
            </a:r>
            <a:r>
              <a:rPr lang="en-US" altLang="zh-CN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resubmit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时，在回复邮件中清楚的描述修改部分，以及在哪可以找到这些修改；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57250" lvl="1" indent="-400050">
              <a:lnSpc>
                <a:spcPct val="120000"/>
              </a:lnSpc>
              <a:buClr>
                <a:srgbClr val="92D050"/>
              </a:buClr>
              <a:buFont typeface="+mj-lt"/>
              <a:buAutoNum type="romanUcPeriod"/>
            </a:pP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碰到认为不公平、不清楚、冲突的评论，或者需要延长重新提交的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deadline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，联系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journal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编辑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9035763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Lucida Sans"/>
        <a:ea typeface="黑体"/>
        <a:cs typeface=""/>
      </a:majorFont>
      <a:minorFont>
        <a:latin typeface="Berlin Sans FB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t" anchorCtr="0" compatLnSpc="1"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t" anchorCtr="0" compatLnSpc="1"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4187</TotalTime>
  <Words>608</Words>
  <Application>Microsoft Office PowerPoint</Application>
  <PresentationFormat>全屏显示(4:3)</PresentationFormat>
  <Paragraphs>70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黑体</vt:lpstr>
      <vt:lpstr>楷体_GB2312</vt:lpstr>
      <vt:lpstr>宋体</vt:lpstr>
      <vt:lpstr>微软雅黑</vt:lpstr>
      <vt:lpstr>Arial</vt:lpstr>
      <vt:lpstr>Berlin Sans FB</vt:lpstr>
      <vt:lpstr>Comic Sans MS</vt:lpstr>
      <vt:lpstr>Lucida Sans</vt:lpstr>
      <vt:lpstr>Tahoma</vt:lpstr>
      <vt:lpstr>Times</vt:lpstr>
      <vt:lpstr>Times New Roman</vt:lpstr>
      <vt:lpstr>Wingdings</vt:lpstr>
      <vt:lpstr>1_自定义设计方案</vt:lpstr>
      <vt:lpstr>论文写作Workshop分享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Company>WNLO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热烈欢迎各位领导莅临指导</dc:title>
  <dc:creator>Yans</dc:creator>
  <cp:lastModifiedBy>zzw</cp:lastModifiedBy>
  <cp:revision>879</cp:revision>
  <dcterms:created xsi:type="dcterms:W3CDTF">2007-06-21T01:14:00Z</dcterms:created>
  <dcterms:modified xsi:type="dcterms:W3CDTF">2019-06-26T12:04:38Z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