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7"/>
  </p:notesMasterIdLst>
  <p:handoutMasterIdLst>
    <p:handoutMasterId r:id="rId26"/>
  </p:handoutMasterIdLst>
  <p:sldIdLst>
    <p:sldId id="372" r:id="rId3"/>
    <p:sldId id="618" r:id="rId4"/>
    <p:sldId id="642" r:id="rId5"/>
    <p:sldId id="505" r:id="rId6"/>
    <p:sldId id="619" r:id="rId8"/>
    <p:sldId id="620" r:id="rId9"/>
    <p:sldId id="621" r:id="rId10"/>
    <p:sldId id="622" r:id="rId11"/>
    <p:sldId id="623" r:id="rId12"/>
    <p:sldId id="624" r:id="rId13"/>
    <p:sldId id="645" r:id="rId14"/>
    <p:sldId id="643" r:id="rId15"/>
    <p:sldId id="644" r:id="rId16"/>
    <p:sldId id="646" r:id="rId17"/>
    <p:sldId id="647" r:id="rId18"/>
    <p:sldId id="650" r:id="rId19"/>
    <p:sldId id="648" r:id="rId20"/>
    <p:sldId id="651" r:id="rId21"/>
    <p:sldId id="652" r:id="rId22"/>
    <p:sldId id="653" r:id="rId23"/>
    <p:sldId id="625" r:id="rId24"/>
    <p:sldId id="501" r:id="rId25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SimHei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1AF6"/>
    <a:srgbClr val="004BE2"/>
    <a:srgbClr val="268ECB"/>
    <a:srgbClr val="2A91CC"/>
    <a:srgbClr val="277EB0"/>
    <a:srgbClr val="005D89"/>
    <a:srgbClr val="004662"/>
    <a:srgbClr val="FBFBFB"/>
    <a:srgbClr val="8D75E7"/>
    <a:srgbClr val="5D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682" autoAdjust="0"/>
  </p:normalViewPr>
  <p:slideViewPr>
    <p:cSldViewPr>
      <p:cViewPr varScale="1">
        <p:scale>
          <a:sx n="128" d="100"/>
          <a:sy n="128" d="100"/>
        </p:scale>
        <p:origin x="150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54F01EB-2673-4AE7-AA2E-D2583A3F258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97444476-27F4-43B1-8383-420B129B19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SimSun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 noChangeArrowheads="1"/>
          </p:cNvSpPr>
          <p:nvPr userDrawn="1"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/>
              <a:t>模板</a:t>
            </a:r>
            <a:r>
              <a:rPr lang="en-US" altLang="zh-CN" noProof="0"/>
              <a:t>Biomedical photonics</a:t>
            </a:r>
            <a:endParaRPr lang="en-US" altLang="zh-CN" noProof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BEAAA-B392-4B4B-A870-C36B85D34B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7DED2-C933-48B6-88B5-6E2F5B04FE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929AC-0895-4976-ABD4-CD68C062EA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65B6E-D4E6-4032-BB2C-3673BA33E2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EFEA6-0853-46DE-9590-0C6A2CEA12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E6019D-14FA-457C-8F4E-68FAD8D08C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EAF31-F792-4EF3-8E5E-A8E2FEDA0A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04814-6FA3-4A43-B254-8E237D13F7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FB9AD-AD77-4B64-8EF2-FFBC10C857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21C14-81AA-4746-AC3D-75ED3F444B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CDB04-3A12-41E9-A2DB-0E263D31A5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模板</a:t>
            </a:r>
            <a:r>
              <a:rPr lang="en-US" altLang="zh-CN"/>
              <a:t>Chapter</a:t>
            </a:r>
            <a:endParaRPr lang="en-US" altLang="zh-CN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第一级</a:t>
            </a:r>
            <a:r>
              <a:rPr lang="en-US" altLang="zh-CN"/>
              <a:t>abcd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r>
              <a:rPr lang="en-US" altLang="zh-CN"/>
              <a:t>adb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kljaskf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400">
                <a:solidFill>
                  <a:schemeClr val="tx1"/>
                </a:solidFill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E1B4B757-BAA4-4AF4-8226-9C91346FC7E9}" type="slidenum">
              <a:rPr lang="en-US" altLang="zh-CN"/>
            </a:fld>
            <a:endParaRPr lang="en-US" altLang="zh-CN"/>
          </a:p>
        </p:txBody>
      </p:sp>
      <p:sp>
        <p:nvSpPr>
          <p:cNvPr id="1032" name="Rectangle 17"/>
          <p:cNvSpPr>
            <a:spLocks noChangeArrowheads="1"/>
          </p:cNvSpPr>
          <p:nvPr userDrawn="1"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SimHei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SimHei" panose="02010609060101010101" pitchFamily="49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SimHei" panose="02010609060101010101" pitchFamily="49" charset="-122"/>
          <a:cs typeface="SimHei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SimHei" panose="02010609060101010101" pitchFamily="49" charset="-122"/>
          <a:cs typeface="SimHei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SimHei" panose="02010609060101010101" pitchFamily="49" charset="-122"/>
          <a:cs typeface="SimHei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SimHei" panose="02010609060101010101" pitchFamily="49" charset="-122"/>
          <a:cs typeface="SimHei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SimHei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SimHei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SimHei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SimHei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3600" kern="1200">
          <a:solidFill>
            <a:schemeClr val="tx1"/>
          </a:solidFill>
          <a:latin typeface="+mn-lt"/>
          <a:ea typeface="+mn-ea"/>
          <a:cs typeface="SimHei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SimHei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SimSun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077072"/>
            <a:ext cx="8351837" cy="1800548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pc="8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分享者：张 猛</a:t>
            </a:r>
            <a:endParaRPr lang="en-US" altLang="zh-CN" spc="8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pc="8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2020</a:t>
            </a:r>
            <a:r>
              <a:rPr lang="zh-CN" altLang="en-US" spc="8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pc="8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pc="8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pc="8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spc="8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endParaRPr lang="en-US" altLang="zh-CN" spc="80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</a:t>
            </a:r>
            <a:endParaRPr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kern="1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r>
              <a:rPr lang="zh-CN" altLang="en-US" kern="13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611560" y="3212976"/>
            <a:ext cx="4104456" cy="288032"/>
          </a:xfrm>
          <a:prstGeom prst="round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t" anchorCtr="0" compatLnSpc="1"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SimHei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79513" y="1862799"/>
            <a:ext cx="8784976" cy="173814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lang="zh-CN" altLang="en-US" sz="4000" b="1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学术论文写作经验交流</a:t>
            </a:r>
            <a:endParaRPr lang="en-US" altLang="zh-CN" sz="4000" b="1" dirty="0" smtClean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76225" indent="-276225" algn="ctr" eaLnBrk="1" hangingPunct="1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</a:pPr>
            <a:r>
              <a:rPr lang="zh-CN" altLang="en-US" sz="4000" b="1" dirty="0" smtClean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（仅供参考）</a:t>
            </a:r>
            <a:endParaRPr kumimoji="1" lang="zh-CN" altLang="en-US" sz="40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 advTm="6818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729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致谢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Acknowledgements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参考文献（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References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528" y="836712"/>
            <a:ext cx="9649072" cy="863600"/>
          </a:xfrm>
        </p:spPr>
        <p:txBody>
          <a:bodyPr/>
          <a:lstStyle/>
          <a:p>
            <a:pPr algn="l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致谢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和参考文献</a:t>
            </a:r>
            <a:endParaRPr lang="zh-CN" altLang="en-US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9773" y="1868799"/>
            <a:ext cx="7128792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基金项目（感谢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reviewers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1890" y="4126468"/>
            <a:ext cx="712879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格式统一且正确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避免把作者姓名</a:t>
            </a:r>
            <a:r>
              <a:rPr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写错</a:t>
            </a:r>
            <a:endParaRPr lang="zh-CN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91285"/>
            <a:ext cx="8509000" cy="4957445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文章</a:t>
            </a:r>
            <a:r>
              <a:rPr lang="en-US" altLang="zh-CN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idea 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新颖性</a:t>
            </a:r>
            <a:endParaRPr lang="zh-CN" altLang="en-US" sz="2000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合理安排文章结构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注意逻辑表达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前后语句的连贯性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使用一些连接词（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However, Therefore, Furthermore, Moreover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避免使用太长的句子，保证语法正确且易懂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避免拼写错误（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Grammaly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检查）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图表美观（结构图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Visio,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数据图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Origin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Matlab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公式凝练美观（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Mathtype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u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文章写作规范、排版整齐（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Latex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Texstudio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Overleaf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215" y="1065530"/>
            <a:ext cx="9648825" cy="635000"/>
          </a:xfrm>
        </p:spPr>
        <p:txBody>
          <a:bodyPr/>
          <a:lstStyle/>
          <a:p>
            <a:pPr algn="l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论文写作总结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700212"/>
            <a:ext cx="8748464" cy="4537099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论文写作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论文投稿（会议和期刊论文）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Review 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9460" y="2343150"/>
            <a:ext cx="5424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题目、摘要、引言、背景、动机、设计、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实验、结果、讨论、总结、致谢、参考文献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7291"/>
          </a:xfrm>
        </p:spPr>
        <p:txBody>
          <a:bodyPr/>
          <a:lstStyle/>
          <a:p>
            <a:pPr marL="0" indent="0"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查询会议的网站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www.myhuiban.com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相关会议投稿时间：</a:t>
            </a: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FAST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9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月投稿）</a:t>
            </a: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DAC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11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月）</a:t>
            </a: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ATC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月）</a:t>
            </a: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DATE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9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月）</a:t>
            </a: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ICCD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5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或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6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月）</a:t>
            </a: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Esweek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月）</a:t>
            </a: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MSST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（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月）等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了解会议的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call for papers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PC Members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阅读提交指南（网站、格式、页数等）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注意时间节点（会议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deadline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反复多次检查文章是否有逻辑表达错误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根据</a:t>
            </a:r>
            <a:r>
              <a:rPr lang="en-US" altLang="zh-CN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idea 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新颖性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、工作量和主题相关性选择所投会议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提前准备出国开会的相关材料（如果文章被接收）</a:t>
            </a:r>
            <a:endParaRPr lang="zh-CN" altLang="en-US" sz="2000" dirty="0" smtClean="0">
              <a:solidFill>
                <a:srgbClr val="2A1AF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215" y="1082040"/>
            <a:ext cx="9648825" cy="618490"/>
          </a:xfrm>
        </p:spPr>
        <p:txBody>
          <a:bodyPr/>
          <a:lstStyle/>
          <a:p>
            <a:pPr algn="l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会议论文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445" y="1273175"/>
            <a:ext cx="8855075" cy="4957445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直接投期刊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会议转期刊</a:t>
            </a: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相关期刊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TOS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TDPS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TC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TCAD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TECS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TACO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215" y="1082040"/>
            <a:ext cx="9648825" cy="618490"/>
          </a:xfrm>
        </p:spPr>
        <p:txBody>
          <a:bodyPr/>
          <a:lstStyle/>
          <a:p>
            <a:pPr algn="l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期刊论文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7540" y="2062480"/>
            <a:ext cx="8745855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idea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新颖（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Trans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系列的期刊）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文章内容较全面且工作量大（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idea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相对弱，也可尝试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Trans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系列的期刊）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cover letter</a:t>
            </a: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中概括文章主要内容及声明该成果没有被发表</a:t>
            </a:r>
            <a:endParaRPr lang="zh-CN" altLang="en-US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8483" y="4121144"/>
            <a:ext cx="7128792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至少大于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30%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的新内容（新的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idea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在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cover letter 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中说明是会议扩展版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列出新增加的内容（与会议版的区别所在）</a:t>
            </a:r>
            <a:endParaRPr lang="zh-CN" altLang="en-US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4558"/>
            <a:ext cx="8229600" cy="8636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700212"/>
            <a:ext cx="8748464" cy="4537099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论文写作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论文投稿（会议和期刊文章）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Review 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2420620"/>
            <a:ext cx="5424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题目、摘要、引言、背景、动机、设计、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实验、结果、讨论、总结、致谢、参考文献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445" y="1273175"/>
            <a:ext cx="8855075" cy="4957445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Review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周期</a:t>
            </a: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Review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</a:t>
            </a: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215" y="1082040"/>
            <a:ext cx="9648825" cy="618490"/>
          </a:xfrm>
        </p:spPr>
        <p:txBody>
          <a:bodyPr/>
          <a:lstStyle/>
          <a:p>
            <a:pPr algn="l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Review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周期与结果</a:t>
            </a:r>
            <a:r>
              <a:rPr lang="zh-CN" altLang="en-US" sz="32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（以</a:t>
            </a:r>
            <a:r>
              <a:rPr lang="en-US" altLang="zh-CN" sz="32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TCAD</a:t>
            </a:r>
            <a:r>
              <a:rPr lang="zh-CN" altLang="en-US" sz="32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期刊为例）</a:t>
            </a:r>
            <a:endParaRPr lang="en-US" altLang="zh-CN" sz="32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5805" y="2090420"/>
            <a:ext cx="8658225" cy="332295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从投稿到接收至少</a:t>
            </a: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半年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第一轮 三个月左右 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Major Revision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第二轮两个月左右（可能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Major Revision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第三轮一个月左右（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Minor Revision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最后（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Accept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2458" y="5010779"/>
            <a:ext cx="7128792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文章新颖性方面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文章技术方面（包括补充实验等）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文章细节（图表规范性、写作表达和拼写错误等）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445" y="1273175"/>
            <a:ext cx="8855075" cy="4957445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论文修改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r>
              <a:rPr lang="zh-CN" altLang="en-US" sz="24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撰写</a:t>
            </a:r>
            <a:r>
              <a:rPr lang="en-US" altLang="zh-CN" sz="24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response letter</a:t>
            </a: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215" y="1082040"/>
            <a:ext cx="9648825" cy="618490"/>
          </a:xfrm>
        </p:spPr>
        <p:txBody>
          <a:bodyPr/>
          <a:lstStyle/>
          <a:p>
            <a:pPr algn="l"/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Review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回复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5805" y="2115820"/>
            <a:ext cx="8658225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针对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review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逐条修改（尽最大努力修改）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修改部分用</a:t>
            </a:r>
            <a:r>
              <a:rPr lang="zh-CN" altLang="en-US" b="1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蓝色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或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红色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字体标注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5805" y="3592195"/>
            <a:ext cx="7864475" cy="23996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Wingdings 2" panose="05020102010507070707" pitchFamily="18" charset="2"/>
              </a:rPr>
              <a:t>①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表达对主编、副主编和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reviewers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的感谢；</a:t>
            </a:r>
            <a:r>
              <a:rPr lang="zh-CN" altLang="en-US" dirty="0" smtClean="0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Wingdings 2" panose="05020102010507070707" pitchFamily="18" charset="2"/>
              </a:rPr>
              <a:t>②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说明仔细考虑了每个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review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并认真做了修改；</a:t>
            </a:r>
            <a:r>
              <a:rPr lang="zh-CN" altLang="en-US" dirty="0" smtClean="0">
                <a:solidFill>
                  <a:schemeClr val="tx1"/>
                </a:solidFill>
                <a:latin typeface="Calibri" panose="020F0502020204030204" charset="0"/>
                <a:ea typeface="Microsoft YaHei" panose="020B0503020204020204" pitchFamily="34" charset="-122"/>
                <a:sym typeface="Wingdings 2" panose="05020102010507070707" pitchFamily="18" charset="2"/>
              </a:rPr>
              <a:t>③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说明文章修改的部分是用什么颜色标注的，等等（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Word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对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review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意见逐条回复（修改部分位于哪一页哪一行）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语气委婉、态度谦逊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4558"/>
            <a:ext cx="8229600" cy="8636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700212"/>
            <a:ext cx="8748464" cy="4537099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论文写作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论文投稿（会议和期刊文章）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Review 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2420620"/>
            <a:ext cx="5424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题目、摘要、引言、背景、动机、设计、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实验、结果、讨论、总结、致谢、参考文献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190" y="1273175"/>
            <a:ext cx="9498330" cy="4957445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：怎样能够快速找到某一个方向上的比较完善的相关文献？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：通过谷歌学术关键词索引（例如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LDPC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Flash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），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IEEE/ACM </a:t>
            </a:r>
            <a:endParaRPr lang="en-US" altLang="zh-CN" sz="2000" dirty="0" smtClean="0">
              <a:solidFill>
                <a:srgbClr val="2A1AF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digital liabrary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关键词索引，根据文章参考文献查找相关文献。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：如何让文章中的图更好看？对于彩色的图（例如实验结果的图）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应该如何选择配色？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：使用专门的画图软件（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Origin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Matlab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等），可以参考别人</a:t>
            </a:r>
            <a:endParaRPr lang="zh-CN" altLang="en-US" sz="2000" dirty="0" smtClean="0">
              <a:solidFill>
                <a:srgbClr val="2A1AF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文章中比较好的图的配色，仔细揣摩研究，形成自己的色彩搭配风格。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：英语基础一般的情况下，写论文时是直接写英文还是先写中文再翻译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比较好呢？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：建议直接写英文，可以培养英文思维。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215" y="1082040"/>
            <a:ext cx="9648825" cy="618490"/>
          </a:xfrm>
        </p:spPr>
        <p:txBody>
          <a:bodyPr/>
          <a:lstStyle/>
          <a:p>
            <a:pPr algn="l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700212"/>
            <a:ext cx="8748464" cy="4537099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论文写作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论文投稿（会议和期刊文章）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Review 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2420620"/>
            <a:ext cx="5424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题目、摘要、引言、背景、动机、设计、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实验、结果、讨论、总结、致谢、参考文献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445" y="1273175"/>
            <a:ext cx="9498330" cy="4957445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：有什么建议能让初学者快速上手写paper？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：建议看些顶会文章，学习别人文章的结构和表达方式，仔细研读，</a:t>
            </a:r>
            <a:endParaRPr lang="zh-CN" altLang="en-US" sz="2000" dirty="0" smtClean="0">
              <a:solidFill>
                <a:srgbClr val="2A1AF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逐渐积累与总结。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：除了CCF推荐的A类和B类期刊和会议，目前有什么其他值得关注的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期刊和会议？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ISSCC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、IEDM和VLSI Symposium等（电子电路领域会议），</a:t>
            </a:r>
            <a:endParaRPr lang="zh-CN" altLang="en-US" sz="2000" dirty="0" smtClean="0">
              <a:solidFill>
                <a:srgbClr val="2A1AF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TED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TCAS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等（电子器件和电路系统领域期刊）。</a:t>
            </a: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en-US" altLang="zh-CN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：相关工作如何写，在何处写，重点突出什么？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-US" altLang="zh-CN" sz="2000" b="1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：可以在引言、背景及结论的前一节写，重点突出你和别人工作</a:t>
            </a:r>
            <a:endParaRPr lang="zh-CN" altLang="en-US" sz="2000" dirty="0" smtClean="0">
              <a:solidFill>
                <a:srgbClr val="2A1AF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2A1AF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的区别和你工作的新颖性。</a:t>
            </a:r>
            <a:endParaRPr lang="zh-CN" altLang="en-US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n"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n"/>
            </a:pP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atinLnBrk="0">
              <a:lnSpc>
                <a:spcPct val="150000"/>
              </a:lnSpc>
              <a:spcBef>
                <a:spcPts val="0"/>
              </a:spcBef>
            </a:pPr>
            <a:endParaRPr lang="zh-CN" alt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215" y="1082040"/>
            <a:ext cx="9648825" cy="618490"/>
          </a:xfrm>
        </p:spPr>
        <p:txBody>
          <a:bodyPr/>
          <a:lstStyle/>
          <a:p>
            <a:pPr algn="l"/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850" y="2780030"/>
            <a:ext cx="8839200" cy="158496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预祝各位多发高质量的论文</a:t>
            </a:r>
            <a:endParaRPr lang="zh-CN" altLang="en-US" sz="4800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zh-CN" alt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身体健康、工作顺利、家庭幸福</a:t>
            </a:r>
            <a:endParaRPr lang="zh-CN" alt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779713"/>
            <a:ext cx="8568952" cy="1584895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谢谢聆听！</a:t>
            </a:r>
            <a:endParaRPr lang="en-US" altLang="zh-CN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altLang="zh-CN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Q&amp;A</a:t>
            </a:r>
            <a:endParaRPr lang="zh-CN" altLang="en-US" sz="4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700212"/>
            <a:ext cx="8748464" cy="4537099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论文写作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lnSpc>
                <a:spcPct val="150000"/>
              </a:lnSpc>
              <a:buClrTx/>
              <a:buFont typeface="Wingdings" panose="05000000000000000000" pitchFamily="2" charset="2"/>
              <a:buNone/>
            </a:pP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论文投稿（会议和期刊文章）</a:t>
            </a:r>
            <a:endParaRPr lang="zh-CN" altLang="en-US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Review 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en-US" altLang="zh-CN" sz="2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07720" y="2420620"/>
            <a:ext cx="54248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题目、摘要、引言、背景、动机、设计、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latinLnBrk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004BE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实验、结果、讨论、总结、致谢、参考文献</a:t>
            </a:r>
            <a:endParaRPr lang="zh-CN" altLang="en-US">
              <a:solidFill>
                <a:srgbClr val="004BE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729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Title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摘要（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标题和摘要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0888" y="4011265"/>
            <a:ext cx="7128792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现象（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1-2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句话）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问题 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句话提炼）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方法和原理</a:t>
            </a:r>
            <a:endParaRPr lang="en-US" altLang="zh-CN" b="1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结论（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句话）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实验效果（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句话）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7540" y="2311400"/>
            <a:ext cx="863854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不要太长、简单明了（最好不要超过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20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个字）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体现目的和解决问题的方法（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Using xx to xx// xx by/via xx to/for xx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729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一段：描述现象和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提炼问题</a:t>
            </a:r>
            <a:endParaRPr lang="en-US" altLang="zh-CN" sz="2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20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第二段：前人的研究（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给出和别人的区别、突出你工作的新颖性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第三段：</a:t>
            </a:r>
            <a:r>
              <a:rPr lang="zh-CN" altLang="en-US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你的工作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（给出方法、原理和结论）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第四段：列举和提炼文章的贡献（</a:t>
            </a:r>
            <a:r>
              <a:rPr lang="en-US" altLang="zh-CN" sz="2000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contributions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第五段：文章的结构安排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1725251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引言（</a:t>
            </a:r>
            <a:r>
              <a:rPr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729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动机（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Motivation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836930"/>
            <a:ext cx="9168765" cy="863600"/>
          </a:xfrm>
        </p:spPr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背景和动机</a:t>
            </a:r>
            <a:endParaRPr lang="zh-CN" altLang="en-US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285359"/>
            <a:ext cx="7128792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和你的研究非常相关的背景知识（不宜过多）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长文（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页）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短文（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页）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4581128"/>
            <a:ext cx="712879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为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什么做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和“</a:t>
            </a:r>
            <a:r>
              <a:rPr lang="zh-CN" altLang="en-US" b="1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怎样做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”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最好增加图表支撑你的观点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729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先总后分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先分后总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其他结构</a:t>
            </a:r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设计（</a:t>
            </a:r>
            <a:r>
              <a:rPr lang="en-US" altLang="zh-CN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Design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70280" y="2227580"/>
            <a:ext cx="753554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方案 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overview 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（给出设计结构图）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针对结构图中的子模块给出细节（流程图、公式、伪代码等）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0335" y="4065508"/>
            <a:ext cx="712879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先给出实现方案的每个细节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最后给出方案的架构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729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实验和结果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285359"/>
            <a:ext cx="7128792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2A1AF6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介绍实验环境和平台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2A1AF6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给出实验参数配置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2A1AF6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给出实验方案和流程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370" y="4590653"/>
            <a:ext cx="7128792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2A1AF6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描述实验结果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2A1AF6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分析实验结果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457200" indent="-457200">
              <a:lnSpc>
                <a:spcPct val="150000"/>
              </a:lnSpc>
              <a:buClr>
                <a:srgbClr val="2A1AF6"/>
              </a:buClr>
              <a:buFont typeface="+mj-ea"/>
              <a:buAutoNum type="circleNumDbPlain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评估方案开销和敏感性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57291"/>
          </a:xfrm>
        </p:spPr>
        <p:txBody>
          <a:bodyPr/>
          <a:lstStyle/>
          <a:p>
            <a:pPr marL="0" indent="0">
              <a:buNone/>
            </a:pPr>
            <a:endParaRPr lang="en-US" altLang="zh-CN" sz="1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Discussion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sz="1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20276" y="924397"/>
            <a:ext cx="474662" cy="560387"/>
          </a:xfrm>
          <a:custGeom>
            <a:avLst/>
            <a:gdLst>
              <a:gd name="T0" fmla="*/ 99232 w 574"/>
              <a:gd name="T1" fmla="*/ 362894 h 681"/>
              <a:gd name="T2" fmla="*/ 169522 w 574"/>
              <a:gd name="T3" fmla="*/ 391695 h 681"/>
              <a:gd name="T4" fmla="*/ 321679 w 574"/>
              <a:gd name="T5" fmla="*/ 270730 h 681"/>
              <a:gd name="T6" fmla="*/ 314236 w 574"/>
              <a:gd name="T7" fmla="*/ 237815 h 681"/>
              <a:gd name="T8" fmla="*/ 324159 w 574"/>
              <a:gd name="T9" fmla="*/ 198316 h 681"/>
              <a:gd name="T10" fmla="*/ 223273 w 574"/>
              <a:gd name="T11" fmla="*/ 113559 h 681"/>
              <a:gd name="T12" fmla="*/ 179445 w 574"/>
              <a:gd name="T13" fmla="*/ 130839 h 681"/>
              <a:gd name="T14" fmla="*/ 113290 w 574"/>
              <a:gd name="T15" fmla="*/ 65008 h 681"/>
              <a:gd name="T16" fmla="*/ 179445 w 574"/>
              <a:gd name="T17" fmla="*/ 0 h 681"/>
              <a:gd name="T18" fmla="*/ 244773 w 574"/>
              <a:gd name="T19" fmla="*/ 65008 h 681"/>
              <a:gd name="T20" fmla="*/ 238985 w 574"/>
              <a:gd name="T21" fmla="*/ 92986 h 681"/>
              <a:gd name="T22" fmla="*/ 340698 w 574"/>
              <a:gd name="T23" fmla="*/ 178567 h 681"/>
              <a:gd name="T24" fmla="*/ 394449 w 574"/>
              <a:gd name="T25" fmla="*/ 157995 h 681"/>
              <a:gd name="T26" fmla="*/ 474662 w 574"/>
              <a:gd name="T27" fmla="*/ 237815 h 681"/>
              <a:gd name="T28" fmla="*/ 394449 w 574"/>
              <a:gd name="T29" fmla="*/ 317635 h 681"/>
              <a:gd name="T30" fmla="*/ 335737 w 574"/>
              <a:gd name="T31" fmla="*/ 292125 h 681"/>
              <a:gd name="T32" fmla="*/ 185234 w 574"/>
              <a:gd name="T33" fmla="*/ 412267 h 681"/>
              <a:gd name="T34" fmla="*/ 198465 w 574"/>
              <a:gd name="T35" fmla="*/ 461640 h 681"/>
              <a:gd name="T36" fmla="*/ 99232 w 574"/>
              <a:gd name="T37" fmla="*/ 560387 h 681"/>
              <a:gd name="T38" fmla="*/ 0 w 574"/>
              <a:gd name="T39" fmla="*/ 461640 h 681"/>
              <a:gd name="T40" fmla="*/ 99232 w 574"/>
              <a:gd name="T41" fmla="*/ 362894 h 68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836613"/>
            <a:ext cx="8507288" cy="863600"/>
          </a:xfrm>
        </p:spPr>
        <p:txBody>
          <a:bodyPr/>
          <a:lstStyle/>
          <a:p>
            <a:pPr algn="l"/>
            <a:r>
              <a:rPr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讨论</a:t>
            </a:r>
            <a:r>
              <a:rPr lang="zh-CN" altLang="en-US" sz="36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和总结</a:t>
            </a:r>
            <a:endParaRPr lang="zh-CN" altLang="en-US" sz="36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3568" y="2265674"/>
            <a:ext cx="7128792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方案适用场景和范围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方案的扩展性（还能够应用于哪些领域）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方案的优点和不足（哪些因素没有考虑）</a:t>
            </a:r>
            <a:endParaRPr lang="zh-CN" altLang="en-US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3315" y="4515088"/>
            <a:ext cx="712879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避免和</a:t>
            </a:r>
            <a:r>
              <a:rPr lang="en-US" altLang="zh-CN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abstract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重复</a:t>
            </a:r>
            <a:endParaRPr lang="en-US" altLang="zh-CN" dirty="0" smtClean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概括文章提出了</a:t>
            </a: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什么方案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解决什么问题</a:t>
            </a:r>
            <a:r>
              <a:rPr lang="zh-CN" altLang="en-US" dirty="0" smtClean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Wingdings 2" panose="05020102010507070707" pitchFamily="18" charset="2"/>
              </a:rPr>
              <a:t>效果怎么样</a:t>
            </a:r>
            <a:endParaRPr lang="zh-CN" altLang="en-US" dirty="0" smtClean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SimHei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SimHei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2775</Words>
  <Application>WPS 演示</Application>
  <PresentationFormat>全屏显示(4:3)</PresentationFormat>
  <Paragraphs>396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2" baseType="lpstr">
      <vt:lpstr>Arial</vt:lpstr>
      <vt:lpstr>SimSun</vt:lpstr>
      <vt:lpstr>Wingdings</vt:lpstr>
      <vt:lpstr>SimHei</vt:lpstr>
      <vt:lpstr>Tahoma</vt:lpstr>
      <vt:lpstr>Lucida Sans</vt:lpstr>
      <vt:lpstr>Comic Sans MS</vt:lpstr>
      <vt:lpstr>楷体_GB2312</vt:lpstr>
      <vt:lpstr>楷体_GB2312</vt:lpstr>
      <vt:lpstr>Cooper Black</vt:lpstr>
      <vt:lpstr>Times</vt:lpstr>
      <vt:lpstr>Microsoft YaHei</vt:lpstr>
      <vt:lpstr>Wingdings</vt:lpstr>
      <vt:lpstr>Wingdings 2</vt:lpstr>
      <vt:lpstr>Arial Unicode MS</vt:lpstr>
      <vt:lpstr>Times New Roman</vt:lpstr>
      <vt:lpstr>Calibri</vt:lpstr>
      <vt:lpstr>NSimSun</vt:lpstr>
      <vt:lpstr>Berlin Sans FB</vt:lpstr>
      <vt:lpstr>1_自定义设计方案</vt:lpstr>
      <vt:lpstr>PowerPoint 演示文稿</vt:lpstr>
      <vt:lpstr>目录</vt:lpstr>
      <vt:lpstr>目录</vt:lpstr>
      <vt:lpstr>标题和摘要</vt:lpstr>
      <vt:lpstr>引言（Introduction）</vt:lpstr>
      <vt:lpstr>背景和动机</vt:lpstr>
      <vt:lpstr>设计（Design）</vt:lpstr>
      <vt:lpstr>实验和结果</vt:lpstr>
      <vt:lpstr>讨论和总结</vt:lpstr>
      <vt:lpstr>致谢和参考文献</vt:lpstr>
      <vt:lpstr>论文写作总结</vt:lpstr>
      <vt:lpstr>目录</vt:lpstr>
      <vt:lpstr>会议论文</vt:lpstr>
      <vt:lpstr>期刊论文</vt:lpstr>
      <vt:lpstr>目录</vt:lpstr>
      <vt:lpstr>Review周期与结果（以TCAD期刊为例）</vt:lpstr>
      <vt:lpstr>Review回复</vt:lpstr>
      <vt:lpstr>目录</vt:lpstr>
      <vt:lpstr>Q&amp;A</vt:lpstr>
      <vt:lpstr>Q&amp;A</vt:lpstr>
      <vt:lpstr>PowerPoint 演示文稿</vt:lpstr>
      <vt:lpstr>PowerPoint 演示文稿</vt:lpstr>
    </vt:vector>
  </TitlesOfParts>
  <Company>WNLO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Optical Storage: An emerging option for digital long term preservation</dc:title>
  <dc:creator>Yu Wang</dc:creator>
  <cp:lastModifiedBy>zgmen</cp:lastModifiedBy>
  <cp:revision>2022</cp:revision>
  <dcterms:created xsi:type="dcterms:W3CDTF">2007-06-21T01:14:00Z</dcterms:created>
  <dcterms:modified xsi:type="dcterms:W3CDTF">2020-03-21T05:46:29Z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2052-10.1.0.7670</vt:lpwstr>
  </property>
  <property fmtid="{D5CDD505-2E9C-101B-9397-08002B2CF9AE}" pid="3" name="KSORubyTemplateID">
    <vt:lpwstr>8</vt:lpwstr>
  </property>
</Properties>
</file>