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95" r:id="rId4"/>
    <p:sldId id="305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8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1152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072" userDrawn="1">
          <p15:clr>
            <a:srgbClr val="A4A3A4"/>
          </p15:clr>
        </p15:guide>
        <p15:guide id="6" orient="horz" pos="432" userDrawn="1">
          <p15:clr>
            <a:srgbClr val="A4A3A4"/>
          </p15:clr>
        </p15:guide>
        <p15:guide id="7" orient="horz" pos="3648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75" userDrawn="1">
          <p15:clr>
            <a:srgbClr val="A4A3A4"/>
          </p15:clr>
        </p15:guide>
        <p15:guide id="10" pos="5185" userDrawn="1">
          <p15:clr>
            <a:srgbClr val="A4A3A4"/>
          </p15:clr>
        </p15:guide>
        <p15:guide id="11" pos="4284" userDrawn="1">
          <p15:clr>
            <a:srgbClr val="A4A3A4"/>
          </p15:clr>
        </p15:guide>
        <p15:guide id="12" pos="5437" userDrawn="1">
          <p15:clr>
            <a:srgbClr val="A4A3A4"/>
          </p15:clr>
        </p15:guide>
        <p15:guide id="13" pos="2772" userDrawn="1">
          <p15:clr>
            <a:srgbClr val="A4A3A4"/>
          </p15:clr>
        </p15:guide>
        <p15:guide id="14" pos="323" userDrawn="1">
          <p15:clr>
            <a:srgbClr val="A4A3A4"/>
          </p15:clr>
        </p15:guide>
        <p15:guide id="15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87" d="100"/>
          <a:sy n="87" d="100"/>
        </p:scale>
        <p:origin x="1358" y="77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2880"/>
        <p:guide pos="575"/>
        <p:guide pos="5185"/>
        <p:guide pos="4284"/>
        <p:guide pos="5437"/>
        <p:guide pos="2772"/>
        <p:guide pos="32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3/22/2020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t>2020/3/22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990600"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90600"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90600"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90600"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9F321BA8-71F3-4ED3-9BD2-2CE46CC93BE1}" type="slidenum">
              <a:rPr kumimoji="0" lang="en-US" altLang="zh-CN" sz="13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7</a:t>
            </a:fld>
            <a:endParaRPr kumimoji="0" lang="en-US" altLang="zh-CN" sz="130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4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-396" y="0"/>
            <a:ext cx="9144792" cy="57332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3448" y="1828800"/>
            <a:ext cx="7317105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3449" y="5029200"/>
            <a:ext cx="5887983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sp>
        <p:nvSpPr>
          <p:cNvPr id="6" name="任意多边形: 形状 8">
            <a:extLst>
              <a:ext uri="{FF2B5EF4-FFF2-40B4-BE49-F238E27FC236}">
                <a16:creationId xmlns:a16="http://schemas.microsoft.com/office/drawing/2014/main" id="{367E0627-513D-4340-8F3E-57B2DF36C463}"/>
              </a:ext>
            </a:extLst>
          </p:cNvPr>
          <p:cNvSpPr/>
          <p:nvPr userDrawn="1"/>
        </p:nvSpPr>
        <p:spPr>
          <a:xfrm>
            <a:off x="-1" y="5093091"/>
            <a:ext cx="9106371" cy="1634189"/>
          </a:xfrm>
          <a:custGeom>
            <a:avLst/>
            <a:gdLst>
              <a:gd name="connsiteX0" fmla="*/ 908123 w 12192000"/>
              <a:gd name="connsiteY0" fmla="*/ 320 h 2218133"/>
              <a:gd name="connsiteX1" fmla="*/ 1138602 w 12192000"/>
              <a:gd name="connsiteY1" fmla="*/ 2145 h 2218133"/>
              <a:gd name="connsiteX2" fmla="*/ 5603459 w 12192000"/>
              <a:gd name="connsiteY2" fmla="*/ 998388 h 2218133"/>
              <a:gd name="connsiteX3" fmla="*/ 11322057 w 12192000"/>
              <a:gd name="connsiteY3" fmla="*/ 39043 h 2218133"/>
              <a:gd name="connsiteX4" fmla="*/ 12192000 w 12192000"/>
              <a:gd name="connsiteY4" fmla="*/ 174335 h 2218133"/>
              <a:gd name="connsiteX5" fmla="*/ 12192000 w 12192000"/>
              <a:gd name="connsiteY5" fmla="*/ 2218133 h 2218133"/>
              <a:gd name="connsiteX6" fmla="*/ 0 w 12192000"/>
              <a:gd name="connsiteY6" fmla="*/ 2218133 h 2218133"/>
              <a:gd name="connsiteX7" fmla="*/ 0 w 12192000"/>
              <a:gd name="connsiteY7" fmla="*/ 100540 h 2218133"/>
              <a:gd name="connsiteX8" fmla="*/ 908123 w 12192000"/>
              <a:gd name="connsiteY8" fmla="*/ 320 h 2218133"/>
              <a:gd name="connsiteX0" fmla="*/ 908123 w 12192000"/>
              <a:gd name="connsiteY0" fmla="*/ 95324 h 2313137"/>
              <a:gd name="connsiteX1" fmla="*/ 1138602 w 12192000"/>
              <a:gd name="connsiteY1" fmla="*/ 97149 h 2313137"/>
              <a:gd name="connsiteX2" fmla="*/ 6546887 w 12192000"/>
              <a:gd name="connsiteY2" fmla="*/ 1398192 h 2313137"/>
              <a:gd name="connsiteX3" fmla="*/ 11322057 w 12192000"/>
              <a:gd name="connsiteY3" fmla="*/ 134047 h 2313137"/>
              <a:gd name="connsiteX4" fmla="*/ 12192000 w 12192000"/>
              <a:gd name="connsiteY4" fmla="*/ 269339 h 2313137"/>
              <a:gd name="connsiteX5" fmla="*/ 12192000 w 12192000"/>
              <a:gd name="connsiteY5" fmla="*/ 2313137 h 2313137"/>
              <a:gd name="connsiteX6" fmla="*/ 0 w 12192000"/>
              <a:gd name="connsiteY6" fmla="*/ 2313137 h 2313137"/>
              <a:gd name="connsiteX7" fmla="*/ 0 w 12192000"/>
              <a:gd name="connsiteY7" fmla="*/ 195544 h 2313137"/>
              <a:gd name="connsiteX8" fmla="*/ 908123 w 12192000"/>
              <a:gd name="connsiteY8" fmla="*/ 95324 h 2313137"/>
              <a:gd name="connsiteX0" fmla="*/ 908123 w 12192000"/>
              <a:gd name="connsiteY0" fmla="*/ 95324 h 2313137"/>
              <a:gd name="connsiteX1" fmla="*/ 1138602 w 12192000"/>
              <a:gd name="connsiteY1" fmla="*/ 97149 h 2313137"/>
              <a:gd name="connsiteX2" fmla="*/ 6546887 w 12192000"/>
              <a:gd name="connsiteY2" fmla="*/ 1398192 h 2313137"/>
              <a:gd name="connsiteX3" fmla="*/ 11322057 w 12192000"/>
              <a:gd name="connsiteY3" fmla="*/ 134047 h 2313137"/>
              <a:gd name="connsiteX4" fmla="*/ 12192000 w 12192000"/>
              <a:gd name="connsiteY4" fmla="*/ 269339 h 2313137"/>
              <a:gd name="connsiteX5" fmla="*/ 12192000 w 12192000"/>
              <a:gd name="connsiteY5" fmla="*/ 2313137 h 2313137"/>
              <a:gd name="connsiteX6" fmla="*/ 0 w 12192000"/>
              <a:gd name="connsiteY6" fmla="*/ 2313137 h 2313137"/>
              <a:gd name="connsiteX7" fmla="*/ 0 w 12192000"/>
              <a:gd name="connsiteY7" fmla="*/ 195544 h 2313137"/>
              <a:gd name="connsiteX8" fmla="*/ 908123 w 12192000"/>
              <a:gd name="connsiteY8" fmla="*/ 95324 h 2313137"/>
              <a:gd name="connsiteX0" fmla="*/ 0 w 12192000"/>
              <a:gd name="connsiteY0" fmla="*/ 262990 h 2380583"/>
              <a:gd name="connsiteX1" fmla="*/ 1138602 w 12192000"/>
              <a:gd name="connsiteY1" fmla="*/ 164595 h 2380583"/>
              <a:gd name="connsiteX2" fmla="*/ 6546887 w 12192000"/>
              <a:gd name="connsiteY2" fmla="*/ 1465638 h 2380583"/>
              <a:gd name="connsiteX3" fmla="*/ 11322057 w 12192000"/>
              <a:gd name="connsiteY3" fmla="*/ 201493 h 2380583"/>
              <a:gd name="connsiteX4" fmla="*/ 12192000 w 12192000"/>
              <a:gd name="connsiteY4" fmla="*/ 336785 h 2380583"/>
              <a:gd name="connsiteX5" fmla="*/ 12192000 w 12192000"/>
              <a:gd name="connsiteY5" fmla="*/ 2380583 h 2380583"/>
              <a:gd name="connsiteX6" fmla="*/ 0 w 12192000"/>
              <a:gd name="connsiteY6" fmla="*/ 2380583 h 2380583"/>
              <a:gd name="connsiteX7" fmla="*/ 0 w 12192000"/>
              <a:gd name="connsiteY7" fmla="*/ 262990 h 2380583"/>
              <a:gd name="connsiteX0" fmla="*/ 0 w 12192000"/>
              <a:gd name="connsiteY0" fmla="*/ 201454 h 2319047"/>
              <a:gd name="connsiteX1" fmla="*/ 1138602 w 12192000"/>
              <a:gd name="connsiteY1" fmla="*/ 103059 h 2319047"/>
              <a:gd name="connsiteX2" fmla="*/ 6546887 w 12192000"/>
              <a:gd name="connsiteY2" fmla="*/ 1404102 h 2319047"/>
              <a:gd name="connsiteX3" fmla="*/ 11322057 w 12192000"/>
              <a:gd name="connsiteY3" fmla="*/ 139957 h 2319047"/>
              <a:gd name="connsiteX4" fmla="*/ 12192000 w 12192000"/>
              <a:gd name="connsiteY4" fmla="*/ 275249 h 2319047"/>
              <a:gd name="connsiteX5" fmla="*/ 12192000 w 12192000"/>
              <a:gd name="connsiteY5" fmla="*/ 2319047 h 2319047"/>
              <a:gd name="connsiteX6" fmla="*/ 0 w 12192000"/>
              <a:gd name="connsiteY6" fmla="*/ 2319047 h 2319047"/>
              <a:gd name="connsiteX7" fmla="*/ 0 w 12192000"/>
              <a:gd name="connsiteY7" fmla="*/ 201454 h 2319047"/>
              <a:gd name="connsiteX0" fmla="*/ 0 w 12192000"/>
              <a:gd name="connsiteY0" fmla="*/ 131737 h 2249330"/>
              <a:gd name="connsiteX1" fmla="*/ 1138602 w 12192000"/>
              <a:gd name="connsiteY1" fmla="*/ 33342 h 2249330"/>
              <a:gd name="connsiteX2" fmla="*/ 6546887 w 12192000"/>
              <a:gd name="connsiteY2" fmla="*/ 1334385 h 2249330"/>
              <a:gd name="connsiteX3" fmla="*/ 11322057 w 12192000"/>
              <a:gd name="connsiteY3" fmla="*/ 70240 h 2249330"/>
              <a:gd name="connsiteX4" fmla="*/ 12192000 w 12192000"/>
              <a:gd name="connsiteY4" fmla="*/ 205532 h 2249330"/>
              <a:gd name="connsiteX5" fmla="*/ 12192000 w 12192000"/>
              <a:gd name="connsiteY5" fmla="*/ 2249330 h 2249330"/>
              <a:gd name="connsiteX6" fmla="*/ 0 w 12192000"/>
              <a:gd name="connsiteY6" fmla="*/ 2249330 h 2249330"/>
              <a:gd name="connsiteX7" fmla="*/ 0 w 12192000"/>
              <a:gd name="connsiteY7" fmla="*/ 131737 h 2249330"/>
              <a:gd name="connsiteX0" fmla="*/ 0 w 12192000"/>
              <a:gd name="connsiteY0" fmla="*/ 126077 h 2243670"/>
              <a:gd name="connsiteX1" fmla="*/ 1138602 w 12192000"/>
              <a:gd name="connsiteY1" fmla="*/ 27682 h 2243670"/>
              <a:gd name="connsiteX2" fmla="*/ 6546887 w 12192000"/>
              <a:gd name="connsiteY2" fmla="*/ 1328725 h 2243670"/>
              <a:gd name="connsiteX3" fmla="*/ 11322057 w 12192000"/>
              <a:gd name="connsiteY3" fmla="*/ 64580 h 2243670"/>
              <a:gd name="connsiteX4" fmla="*/ 12192000 w 12192000"/>
              <a:gd name="connsiteY4" fmla="*/ 199872 h 2243670"/>
              <a:gd name="connsiteX5" fmla="*/ 12192000 w 12192000"/>
              <a:gd name="connsiteY5" fmla="*/ 2243670 h 2243670"/>
              <a:gd name="connsiteX6" fmla="*/ 0 w 12192000"/>
              <a:gd name="connsiteY6" fmla="*/ 2243670 h 2243670"/>
              <a:gd name="connsiteX7" fmla="*/ 0 w 12192000"/>
              <a:gd name="connsiteY7" fmla="*/ 126077 h 2243670"/>
              <a:gd name="connsiteX0" fmla="*/ 0 w 12192000"/>
              <a:gd name="connsiteY0" fmla="*/ 126077 h 2243670"/>
              <a:gd name="connsiteX1" fmla="*/ 1138602 w 12192000"/>
              <a:gd name="connsiteY1" fmla="*/ 27682 h 2243670"/>
              <a:gd name="connsiteX2" fmla="*/ 6546887 w 12192000"/>
              <a:gd name="connsiteY2" fmla="*/ 1328725 h 2243670"/>
              <a:gd name="connsiteX3" fmla="*/ 11322057 w 12192000"/>
              <a:gd name="connsiteY3" fmla="*/ 64580 h 2243670"/>
              <a:gd name="connsiteX4" fmla="*/ 12192000 w 12192000"/>
              <a:gd name="connsiteY4" fmla="*/ 199872 h 2243670"/>
              <a:gd name="connsiteX5" fmla="*/ 12192000 w 12192000"/>
              <a:gd name="connsiteY5" fmla="*/ 2243670 h 2243670"/>
              <a:gd name="connsiteX6" fmla="*/ 0 w 12192000"/>
              <a:gd name="connsiteY6" fmla="*/ 2243670 h 2243670"/>
              <a:gd name="connsiteX7" fmla="*/ 0 w 12192000"/>
              <a:gd name="connsiteY7" fmla="*/ 126077 h 2243670"/>
              <a:gd name="connsiteX0" fmla="*/ 0 w 12192000"/>
              <a:gd name="connsiteY0" fmla="*/ 126077 h 2243670"/>
              <a:gd name="connsiteX1" fmla="*/ 1138602 w 12192000"/>
              <a:gd name="connsiteY1" fmla="*/ 27682 h 2243670"/>
              <a:gd name="connsiteX2" fmla="*/ 6546887 w 12192000"/>
              <a:gd name="connsiteY2" fmla="*/ 1328725 h 2243670"/>
              <a:gd name="connsiteX3" fmla="*/ 11322057 w 12192000"/>
              <a:gd name="connsiteY3" fmla="*/ 64580 h 2243670"/>
              <a:gd name="connsiteX4" fmla="*/ 12192000 w 12192000"/>
              <a:gd name="connsiteY4" fmla="*/ 199872 h 2243670"/>
              <a:gd name="connsiteX5" fmla="*/ 12192000 w 12192000"/>
              <a:gd name="connsiteY5" fmla="*/ 2243670 h 2243670"/>
              <a:gd name="connsiteX6" fmla="*/ 0 w 12192000"/>
              <a:gd name="connsiteY6" fmla="*/ 2243670 h 2243670"/>
              <a:gd name="connsiteX7" fmla="*/ 0 w 12192000"/>
              <a:gd name="connsiteY7" fmla="*/ 126077 h 2243670"/>
              <a:gd name="connsiteX0" fmla="*/ 0 w 12192000"/>
              <a:gd name="connsiteY0" fmla="*/ 104448 h 2222041"/>
              <a:gd name="connsiteX1" fmla="*/ 1138602 w 12192000"/>
              <a:gd name="connsiteY1" fmla="*/ 6053 h 2222041"/>
              <a:gd name="connsiteX2" fmla="*/ 6546887 w 12192000"/>
              <a:gd name="connsiteY2" fmla="*/ 1307096 h 2222041"/>
              <a:gd name="connsiteX3" fmla="*/ 11322057 w 12192000"/>
              <a:gd name="connsiteY3" fmla="*/ 42951 h 2222041"/>
              <a:gd name="connsiteX4" fmla="*/ 12192000 w 12192000"/>
              <a:gd name="connsiteY4" fmla="*/ 178243 h 2222041"/>
              <a:gd name="connsiteX5" fmla="*/ 12192000 w 12192000"/>
              <a:gd name="connsiteY5" fmla="*/ 2222041 h 2222041"/>
              <a:gd name="connsiteX6" fmla="*/ 0 w 12192000"/>
              <a:gd name="connsiteY6" fmla="*/ 2222041 h 2222041"/>
              <a:gd name="connsiteX7" fmla="*/ 0 w 12192000"/>
              <a:gd name="connsiteY7" fmla="*/ 104448 h 2222041"/>
              <a:gd name="connsiteX0" fmla="*/ 0 w 12192000"/>
              <a:gd name="connsiteY0" fmla="*/ 104448 h 2222041"/>
              <a:gd name="connsiteX1" fmla="*/ 1138602 w 12192000"/>
              <a:gd name="connsiteY1" fmla="*/ 6053 h 2222041"/>
              <a:gd name="connsiteX2" fmla="*/ 6546887 w 12192000"/>
              <a:gd name="connsiteY2" fmla="*/ 1307096 h 2222041"/>
              <a:gd name="connsiteX3" fmla="*/ 11322057 w 12192000"/>
              <a:gd name="connsiteY3" fmla="*/ 42951 h 2222041"/>
              <a:gd name="connsiteX4" fmla="*/ 12192000 w 12192000"/>
              <a:gd name="connsiteY4" fmla="*/ 178243 h 2222041"/>
              <a:gd name="connsiteX5" fmla="*/ 12192000 w 12192000"/>
              <a:gd name="connsiteY5" fmla="*/ 2222041 h 2222041"/>
              <a:gd name="connsiteX6" fmla="*/ 0 w 12192000"/>
              <a:gd name="connsiteY6" fmla="*/ 2222041 h 2222041"/>
              <a:gd name="connsiteX7" fmla="*/ 0 w 12192000"/>
              <a:gd name="connsiteY7" fmla="*/ 104448 h 2222041"/>
              <a:gd name="connsiteX0" fmla="*/ 0 w 12192000"/>
              <a:gd name="connsiteY0" fmla="*/ 104448 h 2222041"/>
              <a:gd name="connsiteX1" fmla="*/ 1138602 w 12192000"/>
              <a:gd name="connsiteY1" fmla="*/ 6053 h 2222041"/>
              <a:gd name="connsiteX2" fmla="*/ 6546887 w 12192000"/>
              <a:gd name="connsiteY2" fmla="*/ 1307096 h 2222041"/>
              <a:gd name="connsiteX3" fmla="*/ 11322057 w 12192000"/>
              <a:gd name="connsiteY3" fmla="*/ 42951 h 2222041"/>
              <a:gd name="connsiteX4" fmla="*/ 12192000 w 12192000"/>
              <a:gd name="connsiteY4" fmla="*/ 178243 h 2222041"/>
              <a:gd name="connsiteX5" fmla="*/ 12192000 w 12192000"/>
              <a:gd name="connsiteY5" fmla="*/ 2222041 h 2222041"/>
              <a:gd name="connsiteX6" fmla="*/ 0 w 12192000"/>
              <a:gd name="connsiteY6" fmla="*/ 2222041 h 2222041"/>
              <a:gd name="connsiteX7" fmla="*/ 0 w 12192000"/>
              <a:gd name="connsiteY7" fmla="*/ 104448 h 2222041"/>
              <a:gd name="connsiteX0" fmla="*/ 0 w 12192000"/>
              <a:gd name="connsiteY0" fmla="*/ 104448 h 2222041"/>
              <a:gd name="connsiteX1" fmla="*/ 1138602 w 12192000"/>
              <a:gd name="connsiteY1" fmla="*/ 6053 h 2222041"/>
              <a:gd name="connsiteX2" fmla="*/ 6546887 w 12192000"/>
              <a:gd name="connsiteY2" fmla="*/ 1307096 h 2222041"/>
              <a:gd name="connsiteX3" fmla="*/ 11322057 w 12192000"/>
              <a:gd name="connsiteY3" fmla="*/ 42951 h 2222041"/>
              <a:gd name="connsiteX4" fmla="*/ 12192000 w 12192000"/>
              <a:gd name="connsiteY4" fmla="*/ 178243 h 2222041"/>
              <a:gd name="connsiteX5" fmla="*/ 12192000 w 12192000"/>
              <a:gd name="connsiteY5" fmla="*/ 2222041 h 2222041"/>
              <a:gd name="connsiteX6" fmla="*/ 0 w 12192000"/>
              <a:gd name="connsiteY6" fmla="*/ 2222041 h 2222041"/>
              <a:gd name="connsiteX7" fmla="*/ 0 w 12192000"/>
              <a:gd name="connsiteY7" fmla="*/ 104448 h 2222041"/>
              <a:gd name="connsiteX0" fmla="*/ 0 w 12192000"/>
              <a:gd name="connsiteY0" fmla="*/ 104448 h 2222041"/>
              <a:gd name="connsiteX1" fmla="*/ 1138602 w 12192000"/>
              <a:gd name="connsiteY1" fmla="*/ 6053 h 2222041"/>
              <a:gd name="connsiteX2" fmla="*/ 6546887 w 12192000"/>
              <a:gd name="connsiteY2" fmla="*/ 1307096 h 2222041"/>
              <a:gd name="connsiteX3" fmla="*/ 11322057 w 12192000"/>
              <a:gd name="connsiteY3" fmla="*/ 42951 h 2222041"/>
              <a:gd name="connsiteX4" fmla="*/ 12192000 w 12192000"/>
              <a:gd name="connsiteY4" fmla="*/ 178243 h 2222041"/>
              <a:gd name="connsiteX5" fmla="*/ 12192000 w 12192000"/>
              <a:gd name="connsiteY5" fmla="*/ 2222041 h 2222041"/>
              <a:gd name="connsiteX6" fmla="*/ 0 w 12192000"/>
              <a:gd name="connsiteY6" fmla="*/ 2222041 h 2222041"/>
              <a:gd name="connsiteX7" fmla="*/ 0 w 12192000"/>
              <a:gd name="connsiteY7" fmla="*/ 104448 h 2222041"/>
              <a:gd name="connsiteX0" fmla="*/ 0 w 12192000"/>
              <a:gd name="connsiteY0" fmla="*/ 98865 h 2216458"/>
              <a:gd name="connsiteX1" fmla="*/ 1138602 w 12192000"/>
              <a:gd name="connsiteY1" fmla="*/ 470 h 2216458"/>
              <a:gd name="connsiteX2" fmla="*/ 6546887 w 12192000"/>
              <a:gd name="connsiteY2" fmla="*/ 1301513 h 2216458"/>
              <a:gd name="connsiteX3" fmla="*/ 11322057 w 12192000"/>
              <a:gd name="connsiteY3" fmla="*/ 37368 h 2216458"/>
              <a:gd name="connsiteX4" fmla="*/ 12192000 w 12192000"/>
              <a:gd name="connsiteY4" fmla="*/ 172660 h 2216458"/>
              <a:gd name="connsiteX5" fmla="*/ 12192000 w 12192000"/>
              <a:gd name="connsiteY5" fmla="*/ 2216458 h 2216458"/>
              <a:gd name="connsiteX6" fmla="*/ 0 w 12192000"/>
              <a:gd name="connsiteY6" fmla="*/ 2216458 h 2216458"/>
              <a:gd name="connsiteX7" fmla="*/ 0 w 12192000"/>
              <a:gd name="connsiteY7" fmla="*/ 98865 h 2216458"/>
              <a:gd name="connsiteX0" fmla="*/ 0 w 12192000"/>
              <a:gd name="connsiteY0" fmla="*/ 98865 h 2216458"/>
              <a:gd name="connsiteX1" fmla="*/ 1071927 w 12192000"/>
              <a:gd name="connsiteY1" fmla="*/ 470 h 2216458"/>
              <a:gd name="connsiteX2" fmla="*/ 6546887 w 12192000"/>
              <a:gd name="connsiteY2" fmla="*/ 1301513 h 2216458"/>
              <a:gd name="connsiteX3" fmla="*/ 11322057 w 12192000"/>
              <a:gd name="connsiteY3" fmla="*/ 37368 h 2216458"/>
              <a:gd name="connsiteX4" fmla="*/ 12192000 w 12192000"/>
              <a:gd name="connsiteY4" fmla="*/ 172660 h 2216458"/>
              <a:gd name="connsiteX5" fmla="*/ 12192000 w 12192000"/>
              <a:gd name="connsiteY5" fmla="*/ 2216458 h 2216458"/>
              <a:gd name="connsiteX6" fmla="*/ 0 w 12192000"/>
              <a:gd name="connsiteY6" fmla="*/ 2216458 h 2216458"/>
              <a:gd name="connsiteX7" fmla="*/ 0 w 12192000"/>
              <a:gd name="connsiteY7" fmla="*/ 98865 h 2216458"/>
              <a:gd name="connsiteX0" fmla="*/ 0 w 12192000"/>
              <a:gd name="connsiteY0" fmla="*/ 98452 h 2216045"/>
              <a:gd name="connsiteX1" fmla="*/ 1071927 w 12192000"/>
              <a:gd name="connsiteY1" fmla="*/ 57 h 2216045"/>
              <a:gd name="connsiteX2" fmla="*/ 6546887 w 12192000"/>
              <a:gd name="connsiteY2" fmla="*/ 1301100 h 2216045"/>
              <a:gd name="connsiteX3" fmla="*/ 11322057 w 12192000"/>
              <a:gd name="connsiteY3" fmla="*/ 36955 h 2216045"/>
              <a:gd name="connsiteX4" fmla="*/ 12192000 w 12192000"/>
              <a:gd name="connsiteY4" fmla="*/ 172247 h 2216045"/>
              <a:gd name="connsiteX5" fmla="*/ 12192000 w 12192000"/>
              <a:gd name="connsiteY5" fmla="*/ 2216045 h 2216045"/>
              <a:gd name="connsiteX6" fmla="*/ 0 w 12192000"/>
              <a:gd name="connsiteY6" fmla="*/ 2216045 h 2216045"/>
              <a:gd name="connsiteX7" fmla="*/ 0 w 12192000"/>
              <a:gd name="connsiteY7" fmla="*/ 98452 h 2216045"/>
              <a:gd name="connsiteX0" fmla="*/ 0 w 12192000"/>
              <a:gd name="connsiteY0" fmla="*/ 108394 h 2225987"/>
              <a:gd name="connsiteX1" fmla="*/ 1071927 w 12192000"/>
              <a:gd name="connsiteY1" fmla="*/ 9999 h 2225987"/>
              <a:gd name="connsiteX2" fmla="*/ 6546887 w 12192000"/>
              <a:gd name="connsiteY2" fmla="*/ 1311042 h 2225987"/>
              <a:gd name="connsiteX3" fmla="*/ 11322057 w 12192000"/>
              <a:gd name="connsiteY3" fmla="*/ 46897 h 2225987"/>
              <a:gd name="connsiteX4" fmla="*/ 12192000 w 12192000"/>
              <a:gd name="connsiteY4" fmla="*/ 182189 h 2225987"/>
              <a:gd name="connsiteX5" fmla="*/ 12192000 w 12192000"/>
              <a:gd name="connsiteY5" fmla="*/ 2225987 h 2225987"/>
              <a:gd name="connsiteX6" fmla="*/ 0 w 12192000"/>
              <a:gd name="connsiteY6" fmla="*/ 2225987 h 2225987"/>
              <a:gd name="connsiteX7" fmla="*/ 0 w 12192000"/>
              <a:gd name="connsiteY7" fmla="*/ 108394 h 222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25987">
                <a:moveTo>
                  <a:pt x="0" y="108394"/>
                </a:moveTo>
                <a:cubicBezTo>
                  <a:pt x="503185" y="18009"/>
                  <a:pt x="544630" y="-19755"/>
                  <a:pt x="1071927" y="9999"/>
                </a:cubicBezTo>
                <a:cubicBezTo>
                  <a:pt x="1739550" y="47671"/>
                  <a:pt x="4838532" y="1304892"/>
                  <a:pt x="6546887" y="1311042"/>
                </a:cubicBezTo>
                <a:cubicBezTo>
                  <a:pt x="8255242" y="1317192"/>
                  <a:pt x="10886030" y="73114"/>
                  <a:pt x="11322057" y="46897"/>
                </a:cubicBezTo>
                <a:cubicBezTo>
                  <a:pt x="11758084" y="20680"/>
                  <a:pt x="11930873" y="70417"/>
                  <a:pt x="12192000" y="182189"/>
                </a:cubicBezTo>
                <a:lnTo>
                  <a:pt x="12192000" y="2225987"/>
                </a:lnTo>
                <a:lnTo>
                  <a:pt x="0" y="2225987"/>
                </a:lnTo>
                <a:lnTo>
                  <a:pt x="0" y="108394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81000"/>
                </a:schemeClr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9">
            <a:extLst>
              <a:ext uri="{FF2B5EF4-FFF2-40B4-BE49-F238E27FC236}">
                <a16:creationId xmlns:a16="http://schemas.microsoft.com/office/drawing/2014/main" id="{C079274C-88D4-4F69-B131-3F61C9D5CCC9}"/>
              </a:ext>
            </a:extLst>
          </p:cNvPr>
          <p:cNvSpPr/>
          <p:nvPr userDrawn="1"/>
        </p:nvSpPr>
        <p:spPr>
          <a:xfrm>
            <a:off x="-76202" y="5373216"/>
            <a:ext cx="9220202" cy="1649552"/>
          </a:xfrm>
          <a:custGeom>
            <a:avLst/>
            <a:gdLst>
              <a:gd name="connsiteX0" fmla="*/ 908123 w 12192000"/>
              <a:gd name="connsiteY0" fmla="*/ 320 h 2218133"/>
              <a:gd name="connsiteX1" fmla="*/ 1138602 w 12192000"/>
              <a:gd name="connsiteY1" fmla="*/ 2145 h 2218133"/>
              <a:gd name="connsiteX2" fmla="*/ 5603459 w 12192000"/>
              <a:gd name="connsiteY2" fmla="*/ 998388 h 2218133"/>
              <a:gd name="connsiteX3" fmla="*/ 11322057 w 12192000"/>
              <a:gd name="connsiteY3" fmla="*/ 39043 h 2218133"/>
              <a:gd name="connsiteX4" fmla="*/ 12192000 w 12192000"/>
              <a:gd name="connsiteY4" fmla="*/ 174335 h 2218133"/>
              <a:gd name="connsiteX5" fmla="*/ 12192000 w 12192000"/>
              <a:gd name="connsiteY5" fmla="*/ 2218133 h 2218133"/>
              <a:gd name="connsiteX6" fmla="*/ 0 w 12192000"/>
              <a:gd name="connsiteY6" fmla="*/ 2218133 h 2218133"/>
              <a:gd name="connsiteX7" fmla="*/ 0 w 12192000"/>
              <a:gd name="connsiteY7" fmla="*/ 100540 h 2218133"/>
              <a:gd name="connsiteX8" fmla="*/ 908123 w 12192000"/>
              <a:gd name="connsiteY8" fmla="*/ 320 h 2218133"/>
              <a:gd name="connsiteX0" fmla="*/ 908123 w 12192000"/>
              <a:gd name="connsiteY0" fmla="*/ 0 h 2217813"/>
              <a:gd name="connsiteX1" fmla="*/ 1138602 w 12192000"/>
              <a:gd name="connsiteY1" fmla="*/ 1825 h 2217813"/>
              <a:gd name="connsiteX2" fmla="*/ 5603459 w 12192000"/>
              <a:gd name="connsiteY2" fmla="*/ 998068 h 2217813"/>
              <a:gd name="connsiteX3" fmla="*/ 11322057 w 12192000"/>
              <a:gd name="connsiteY3" fmla="*/ 38723 h 2217813"/>
              <a:gd name="connsiteX4" fmla="*/ 12192000 w 12192000"/>
              <a:gd name="connsiteY4" fmla="*/ 174015 h 2217813"/>
              <a:gd name="connsiteX5" fmla="*/ 12192000 w 12192000"/>
              <a:gd name="connsiteY5" fmla="*/ 2217813 h 2217813"/>
              <a:gd name="connsiteX6" fmla="*/ 0 w 12192000"/>
              <a:gd name="connsiteY6" fmla="*/ 2217813 h 2217813"/>
              <a:gd name="connsiteX7" fmla="*/ 0 w 12192000"/>
              <a:gd name="connsiteY7" fmla="*/ 100220 h 2217813"/>
              <a:gd name="connsiteX8" fmla="*/ 908123 w 12192000"/>
              <a:gd name="connsiteY8" fmla="*/ 0 h 2217813"/>
              <a:gd name="connsiteX0" fmla="*/ 870023 w 12192000"/>
              <a:gd name="connsiteY0" fmla="*/ 27892 h 2309205"/>
              <a:gd name="connsiteX1" fmla="*/ 1138602 w 12192000"/>
              <a:gd name="connsiteY1" fmla="*/ 93217 h 2309205"/>
              <a:gd name="connsiteX2" fmla="*/ 5603459 w 12192000"/>
              <a:gd name="connsiteY2" fmla="*/ 1089460 h 2309205"/>
              <a:gd name="connsiteX3" fmla="*/ 11322057 w 12192000"/>
              <a:gd name="connsiteY3" fmla="*/ 130115 h 2309205"/>
              <a:gd name="connsiteX4" fmla="*/ 12192000 w 12192000"/>
              <a:gd name="connsiteY4" fmla="*/ 265407 h 2309205"/>
              <a:gd name="connsiteX5" fmla="*/ 12192000 w 12192000"/>
              <a:gd name="connsiteY5" fmla="*/ 2309205 h 2309205"/>
              <a:gd name="connsiteX6" fmla="*/ 0 w 12192000"/>
              <a:gd name="connsiteY6" fmla="*/ 2309205 h 2309205"/>
              <a:gd name="connsiteX7" fmla="*/ 0 w 12192000"/>
              <a:gd name="connsiteY7" fmla="*/ 191612 h 2309205"/>
              <a:gd name="connsiteX8" fmla="*/ 870023 w 12192000"/>
              <a:gd name="connsiteY8" fmla="*/ 27892 h 2309205"/>
              <a:gd name="connsiteX0" fmla="*/ 0 w 12192000"/>
              <a:gd name="connsiteY0" fmla="*/ 243906 h 2361499"/>
              <a:gd name="connsiteX1" fmla="*/ 1138602 w 12192000"/>
              <a:gd name="connsiteY1" fmla="*/ 145511 h 2361499"/>
              <a:gd name="connsiteX2" fmla="*/ 5603459 w 12192000"/>
              <a:gd name="connsiteY2" fmla="*/ 1141754 h 2361499"/>
              <a:gd name="connsiteX3" fmla="*/ 11322057 w 12192000"/>
              <a:gd name="connsiteY3" fmla="*/ 182409 h 2361499"/>
              <a:gd name="connsiteX4" fmla="*/ 12192000 w 12192000"/>
              <a:gd name="connsiteY4" fmla="*/ 317701 h 2361499"/>
              <a:gd name="connsiteX5" fmla="*/ 12192000 w 12192000"/>
              <a:gd name="connsiteY5" fmla="*/ 2361499 h 2361499"/>
              <a:gd name="connsiteX6" fmla="*/ 0 w 12192000"/>
              <a:gd name="connsiteY6" fmla="*/ 2361499 h 2361499"/>
              <a:gd name="connsiteX7" fmla="*/ 0 w 12192000"/>
              <a:gd name="connsiteY7" fmla="*/ 243906 h 2361499"/>
              <a:gd name="connsiteX0" fmla="*/ 0 w 12192000"/>
              <a:gd name="connsiteY0" fmla="*/ 197151 h 2314744"/>
              <a:gd name="connsiteX1" fmla="*/ 1138602 w 12192000"/>
              <a:gd name="connsiteY1" fmla="*/ 98756 h 2314744"/>
              <a:gd name="connsiteX2" fmla="*/ 5603459 w 12192000"/>
              <a:gd name="connsiteY2" fmla="*/ 1094999 h 2314744"/>
              <a:gd name="connsiteX3" fmla="*/ 11322057 w 12192000"/>
              <a:gd name="connsiteY3" fmla="*/ 135654 h 2314744"/>
              <a:gd name="connsiteX4" fmla="*/ 12192000 w 12192000"/>
              <a:gd name="connsiteY4" fmla="*/ 270946 h 2314744"/>
              <a:gd name="connsiteX5" fmla="*/ 12192000 w 12192000"/>
              <a:gd name="connsiteY5" fmla="*/ 2314744 h 2314744"/>
              <a:gd name="connsiteX6" fmla="*/ 0 w 12192000"/>
              <a:gd name="connsiteY6" fmla="*/ 2314744 h 2314744"/>
              <a:gd name="connsiteX7" fmla="*/ 0 w 12192000"/>
              <a:gd name="connsiteY7" fmla="*/ 197151 h 2314744"/>
              <a:gd name="connsiteX0" fmla="*/ 0 w 12192000"/>
              <a:gd name="connsiteY0" fmla="*/ 108746 h 2226339"/>
              <a:gd name="connsiteX1" fmla="*/ 1138602 w 12192000"/>
              <a:gd name="connsiteY1" fmla="*/ 10351 h 2226339"/>
              <a:gd name="connsiteX2" fmla="*/ 5603459 w 12192000"/>
              <a:gd name="connsiteY2" fmla="*/ 1006594 h 2226339"/>
              <a:gd name="connsiteX3" fmla="*/ 11322057 w 12192000"/>
              <a:gd name="connsiteY3" fmla="*/ 47249 h 2226339"/>
              <a:gd name="connsiteX4" fmla="*/ 12192000 w 12192000"/>
              <a:gd name="connsiteY4" fmla="*/ 182541 h 2226339"/>
              <a:gd name="connsiteX5" fmla="*/ 12192000 w 12192000"/>
              <a:gd name="connsiteY5" fmla="*/ 2226339 h 2226339"/>
              <a:gd name="connsiteX6" fmla="*/ 0 w 12192000"/>
              <a:gd name="connsiteY6" fmla="*/ 2226339 h 2226339"/>
              <a:gd name="connsiteX7" fmla="*/ 0 w 12192000"/>
              <a:gd name="connsiteY7" fmla="*/ 108746 h 2226339"/>
              <a:gd name="connsiteX0" fmla="*/ 0 w 12192000"/>
              <a:gd name="connsiteY0" fmla="*/ 99543 h 2217136"/>
              <a:gd name="connsiteX1" fmla="*/ 1138602 w 12192000"/>
              <a:gd name="connsiteY1" fmla="*/ 1148 h 2217136"/>
              <a:gd name="connsiteX2" fmla="*/ 5603459 w 12192000"/>
              <a:gd name="connsiteY2" fmla="*/ 997391 h 2217136"/>
              <a:gd name="connsiteX3" fmla="*/ 11322057 w 12192000"/>
              <a:gd name="connsiteY3" fmla="*/ 38046 h 2217136"/>
              <a:gd name="connsiteX4" fmla="*/ 12192000 w 12192000"/>
              <a:gd name="connsiteY4" fmla="*/ 173338 h 2217136"/>
              <a:gd name="connsiteX5" fmla="*/ 12192000 w 12192000"/>
              <a:gd name="connsiteY5" fmla="*/ 2217136 h 2217136"/>
              <a:gd name="connsiteX6" fmla="*/ 0 w 12192000"/>
              <a:gd name="connsiteY6" fmla="*/ 2217136 h 2217136"/>
              <a:gd name="connsiteX7" fmla="*/ 0 w 12192000"/>
              <a:gd name="connsiteY7" fmla="*/ 99543 h 2217136"/>
              <a:gd name="connsiteX0" fmla="*/ 0 w 12192000"/>
              <a:gd name="connsiteY0" fmla="*/ 162476 h 2280069"/>
              <a:gd name="connsiteX1" fmla="*/ 1189402 w 12192000"/>
              <a:gd name="connsiteY1" fmla="*/ 581 h 2280069"/>
              <a:gd name="connsiteX2" fmla="*/ 5603459 w 12192000"/>
              <a:gd name="connsiteY2" fmla="*/ 1060324 h 2280069"/>
              <a:gd name="connsiteX3" fmla="*/ 11322057 w 12192000"/>
              <a:gd name="connsiteY3" fmla="*/ 100979 h 2280069"/>
              <a:gd name="connsiteX4" fmla="*/ 12192000 w 12192000"/>
              <a:gd name="connsiteY4" fmla="*/ 236271 h 2280069"/>
              <a:gd name="connsiteX5" fmla="*/ 12192000 w 12192000"/>
              <a:gd name="connsiteY5" fmla="*/ 2280069 h 2280069"/>
              <a:gd name="connsiteX6" fmla="*/ 0 w 12192000"/>
              <a:gd name="connsiteY6" fmla="*/ 2280069 h 2280069"/>
              <a:gd name="connsiteX7" fmla="*/ 0 w 12192000"/>
              <a:gd name="connsiteY7" fmla="*/ 162476 h 2280069"/>
              <a:gd name="connsiteX0" fmla="*/ 0 w 12192000"/>
              <a:gd name="connsiteY0" fmla="*/ 99543 h 2217136"/>
              <a:gd name="connsiteX1" fmla="*/ 1176702 w 12192000"/>
              <a:gd name="connsiteY1" fmla="*/ 1148 h 2217136"/>
              <a:gd name="connsiteX2" fmla="*/ 5603459 w 12192000"/>
              <a:gd name="connsiteY2" fmla="*/ 997391 h 2217136"/>
              <a:gd name="connsiteX3" fmla="*/ 11322057 w 12192000"/>
              <a:gd name="connsiteY3" fmla="*/ 38046 h 2217136"/>
              <a:gd name="connsiteX4" fmla="*/ 12192000 w 12192000"/>
              <a:gd name="connsiteY4" fmla="*/ 173338 h 2217136"/>
              <a:gd name="connsiteX5" fmla="*/ 12192000 w 12192000"/>
              <a:gd name="connsiteY5" fmla="*/ 2217136 h 2217136"/>
              <a:gd name="connsiteX6" fmla="*/ 0 w 12192000"/>
              <a:gd name="connsiteY6" fmla="*/ 2217136 h 2217136"/>
              <a:gd name="connsiteX7" fmla="*/ 0 w 12192000"/>
              <a:gd name="connsiteY7" fmla="*/ 99543 h 2217136"/>
              <a:gd name="connsiteX0" fmla="*/ 0 w 12192000"/>
              <a:gd name="connsiteY0" fmla="*/ 101580 h 2219173"/>
              <a:gd name="connsiteX1" fmla="*/ 1176702 w 12192000"/>
              <a:gd name="connsiteY1" fmla="*/ 3185 h 2219173"/>
              <a:gd name="connsiteX2" fmla="*/ 5603459 w 12192000"/>
              <a:gd name="connsiteY2" fmla="*/ 999428 h 2219173"/>
              <a:gd name="connsiteX3" fmla="*/ 11322057 w 12192000"/>
              <a:gd name="connsiteY3" fmla="*/ 40083 h 2219173"/>
              <a:gd name="connsiteX4" fmla="*/ 12192000 w 12192000"/>
              <a:gd name="connsiteY4" fmla="*/ 175375 h 2219173"/>
              <a:gd name="connsiteX5" fmla="*/ 12192000 w 12192000"/>
              <a:gd name="connsiteY5" fmla="*/ 2219173 h 2219173"/>
              <a:gd name="connsiteX6" fmla="*/ 0 w 12192000"/>
              <a:gd name="connsiteY6" fmla="*/ 2219173 h 2219173"/>
              <a:gd name="connsiteX7" fmla="*/ 0 w 12192000"/>
              <a:gd name="connsiteY7" fmla="*/ 101580 h 221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19173">
                <a:moveTo>
                  <a:pt x="0" y="101580"/>
                </a:moveTo>
                <a:cubicBezTo>
                  <a:pt x="507267" y="49749"/>
                  <a:pt x="547782" y="-15199"/>
                  <a:pt x="1176702" y="3185"/>
                </a:cubicBezTo>
                <a:cubicBezTo>
                  <a:pt x="2122407" y="30829"/>
                  <a:pt x="3912567" y="993278"/>
                  <a:pt x="5603459" y="999428"/>
                </a:cubicBezTo>
                <a:cubicBezTo>
                  <a:pt x="7294351" y="1005578"/>
                  <a:pt x="10215196" y="71508"/>
                  <a:pt x="11322057" y="40083"/>
                </a:cubicBezTo>
                <a:cubicBezTo>
                  <a:pt x="11703723" y="29247"/>
                  <a:pt x="11940398" y="130278"/>
                  <a:pt x="12192000" y="175375"/>
                </a:cubicBezTo>
                <a:lnTo>
                  <a:pt x="12192000" y="2219173"/>
                </a:lnTo>
                <a:lnTo>
                  <a:pt x="0" y="2219173"/>
                </a:lnTo>
                <a:lnTo>
                  <a:pt x="0" y="10158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F5F5F5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00506" y="685800"/>
            <a:ext cx="4230202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2020/3/22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2020/3/22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1601153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3448" y="685800"/>
            <a:ext cx="5563552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2020/3/22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759381677"/>
              </p:ext>
            </p:extLst>
          </p:nvPr>
        </p:nvGraphicFramePr>
        <p:xfrm>
          <a:off x="0" y="6316078"/>
          <a:ext cx="9144000" cy="569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Visio" r:id="rId3" imgW="10925397" imgH="647601" progId="Visio.Drawing.11">
                  <p:embed/>
                </p:oleObj>
              </mc:Choice>
              <mc:Fallback>
                <p:oleObj name="Visio" r:id="rId3" imgW="10925397" imgH="647601" progId="Visio.Drawing.11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16078"/>
                        <a:ext cx="9144000" cy="569306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BBE0E3"/>
                          </a:gs>
                          <a:gs pos="100000">
                            <a:srgbClr val="FFFFFF"/>
                          </a:gs>
                        </a:gsLst>
                        <a:path path="rect">
                          <a:fillToRect t="100000" r="100000"/>
                        </a:path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2020/3/22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449" y="3429001"/>
            <a:ext cx="7317105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00" y="685802"/>
            <a:ext cx="5891331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2020/3/22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25200" y="1828800"/>
            <a:ext cx="3532470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8083" y="1828800"/>
            <a:ext cx="3532470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2020/3/22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448" y="1828800"/>
            <a:ext cx="353279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3448" y="2743201"/>
            <a:ext cx="353279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7764" y="1828800"/>
            <a:ext cx="353279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7764" y="2743201"/>
            <a:ext cx="353279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2020/3/22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2020/3/22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2020/3/22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0506" y="685800"/>
            <a:ext cx="4230202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2020/3/22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88" y="280395"/>
            <a:ext cx="609680" cy="812613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8" y="292889"/>
            <a:ext cx="609680" cy="812613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84804" y="532033"/>
            <a:ext cx="4339650" cy="46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91440" tIns="45722" rIns="91440" bIns="45722">
            <a:spAutoFit/>
          </a:bodyPr>
          <a:lstStyle>
            <a:lvl1pPr>
              <a:defRPr lang="zh-CN" altLang="en-US" sz="27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cs typeface="+mn-cs"/>
              </a:defRPr>
            </a:lvl1pPr>
          </a:lstStyle>
          <a:p>
            <a:pPr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9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449" y="1196752"/>
            <a:ext cx="7317105" cy="497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15452" y="6448427"/>
            <a:ext cx="1047467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pPr/>
              <a:t>2020/3/22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06863" y="6448427"/>
            <a:ext cx="497992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3079" y="6448427"/>
            <a:ext cx="857474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oqiang@hust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1459" y="1381053"/>
            <a:ext cx="7317105" cy="1384176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学术论文写作探讨</a:t>
            </a:r>
            <a:endParaRPr lang="zh-CN" sz="5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5696" y="2765229"/>
            <a:ext cx="5760640" cy="1143000"/>
          </a:xfrm>
        </p:spPr>
        <p:txBody>
          <a:bodyPr>
            <a:normAutofit/>
          </a:bodyPr>
          <a:lstStyle/>
          <a:p>
            <a:pPr algn="ctr"/>
            <a:endParaRPr lang="zh-CN" sz="3600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591779" y="3717032"/>
            <a:ext cx="4176464" cy="23042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曹强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武汉光电国家研究中心存储部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华中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科技大学计算机学院存储所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caoqiang@hust.edu.cn</a:t>
            </a:r>
            <a:endParaRPr lang="en-US" altLang="zh-CN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492">
        <p:fade/>
      </p:transition>
    </mc:Choice>
    <mc:Fallback xmlns="">
      <p:transition spd="med" advTm="664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效果分析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效果明显（</a:t>
            </a:r>
            <a:r>
              <a:rPr lang="en-US" altLang="zh-CN" b="1" smtClean="0">
                <a:solidFill>
                  <a:srgbClr val="FF0000"/>
                </a:solidFill>
              </a:rPr>
              <a:t>Benefit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整体不差，一个（若干）突出</a:t>
            </a:r>
            <a:endParaRPr lang="en-US" altLang="zh-CN" smtClean="0"/>
          </a:p>
          <a:p>
            <a:pPr lvl="1"/>
            <a:r>
              <a:rPr lang="zh-CN" altLang="en-US" smtClean="0"/>
              <a:t>显示最好和评价的效果</a:t>
            </a:r>
            <a:endParaRPr lang="en-US" altLang="zh-CN" smtClean="0"/>
          </a:p>
          <a:p>
            <a:r>
              <a:rPr lang="zh-CN" altLang="en-US" smtClean="0"/>
              <a:t>设计空间讨论</a:t>
            </a:r>
            <a:endParaRPr lang="en-US" altLang="zh-CN" smtClean="0"/>
          </a:p>
          <a:p>
            <a:pPr lvl="1"/>
            <a:r>
              <a:rPr lang="zh-CN" altLang="en-US" smtClean="0"/>
              <a:t>受那些因素影响，如何影响</a:t>
            </a:r>
            <a:endParaRPr lang="en-US" altLang="zh-CN" smtClean="0"/>
          </a:p>
          <a:p>
            <a:pPr lvl="1"/>
            <a:r>
              <a:rPr lang="zh-CN" altLang="en-US" smtClean="0"/>
              <a:t>给出一致性的理由</a:t>
            </a:r>
            <a:endParaRPr lang="en-US" altLang="zh-CN" smtClean="0"/>
          </a:p>
          <a:p>
            <a:r>
              <a:rPr lang="zh-CN" altLang="en-US" smtClean="0"/>
              <a:t>给出应用边界和限制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2211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表述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81013" y="171132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逻辑！逻辑！逻辑！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切入点（</a:t>
            </a:r>
            <a:r>
              <a:rPr lang="en-US" altLang="zh-CN" dirty="0" smtClean="0"/>
              <a:t>interesting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easily follow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金字塔结构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抽象和具体结合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用词准确、精炼、具体（数据说话）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艺术品（精心雕琢）图表形式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不要让审稿人和读者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痛苦（前后不一致）！脑补（理所当然）！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153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6" y="1700808"/>
            <a:ext cx="9001125" cy="2035175"/>
          </a:xfrm>
          <a:prstGeom prst="rect">
            <a:avLst/>
          </a:prstGeom>
          <a:solidFill>
            <a:srgbClr val="FFD860"/>
          </a:solidFill>
          <a:ln w="88900" cap="sq"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文本框 49"/>
          <p:cNvSpPr txBox="1"/>
          <p:nvPr/>
        </p:nvSpPr>
        <p:spPr>
          <a:xfrm>
            <a:off x="327775" y="3905761"/>
            <a:ext cx="8712968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EA5E66"/>
                </a:solidFill>
                <a:latin typeface="+mn-lt"/>
                <a:ea typeface="+mn-ea"/>
                <a:cs typeface="+mn-ea"/>
                <a:sym typeface="+mn-lt"/>
              </a:rPr>
              <a:t>祝大家都能写出好论文</a:t>
            </a:r>
            <a:r>
              <a:rPr lang="zh-CN" altLang="en-US" sz="6000" b="1" dirty="0" smtClean="0">
                <a:solidFill>
                  <a:schemeClr val="accent6"/>
                </a:solidFill>
                <a:latin typeface="+mn-lt"/>
                <a:ea typeface="+mn-ea"/>
                <a:cs typeface="+mn-ea"/>
                <a:sym typeface="+mn-lt"/>
              </a:rPr>
              <a:t>！</a:t>
            </a:r>
            <a:endParaRPr lang="zh-CN" altLang="en-US" sz="6000" b="1" dirty="0">
              <a:solidFill>
                <a:srgbClr val="7030A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29"/>
          <p:cNvSpPr>
            <a:spLocks noChangeArrowheads="1"/>
          </p:cNvSpPr>
          <p:nvPr/>
        </p:nvSpPr>
        <p:spPr bwMode="auto">
          <a:xfrm>
            <a:off x="3640937" y="5231159"/>
            <a:ext cx="19688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latin typeface="+mn-lt"/>
                <a:ea typeface="+mn-ea"/>
                <a:cs typeface="+mn-ea"/>
                <a:sym typeface="+mn-lt"/>
              </a:rPr>
              <a:t>Q&amp;A</a:t>
            </a:r>
          </a:p>
          <a:p>
            <a:pPr algn="ctr"/>
            <a:r>
              <a:rPr lang="en-US" altLang="zh-CN" sz="3600" b="1" dirty="0" smtClean="0">
                <a:latin typeface="+mn-lt"/>
                <a:ea typeface="+mn-ea"/>
                <a:cs typeface="+mn-ea"/>
                <a:sym typeface="+mn-lt"/>
              </a:rPr>
              <a:t>THE </a:t>
            </a:r>
            <a:r>
              <a:rPr lang="en-US" altLang="zh-CN" sz="3600" b="1" dirty="0">
                <a:latin typeface="+mn-lt"/>
                <a:ea typeface="+mn-ea"/>
                <a:cs typeface="+mn-ea"/>
                <a:sym typeface="+mn-lt"/>
              </a:rPr>
              <a:t>END</a:t>
            </a:r>
            <a:endParaRPr lang="zh-CN" altLang="en-US" sz="36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077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323">
        <p:fade/>
      </p:transition>
    </mc:Choice>
    <mc:Fallback xmlns="">
      <p:transition spd="med" advTm="223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393676"/>
            <a:ext cx="2448272" cy="594916"/>
          </a:xfrm>
        </p:spPr>
        <p:txBody>
          <a:bodyPr/>
          <a:lstStyle/>
          <a:p>
            <a:r>
              <a:rPr lang="zh-CN" altLang="en-US" dirty="0" smtClean="0"/>
              <a:t>科学研究的目的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24744"/>
            <a:ext cx="7034359" cy="55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4804" y="532033"/>
            <a:ext cx="1915909" cy="466286"/>
          </a:xfrm>
        </p:spPr>
        <p:txBody>
          <a:bodyPr/>
          <a:lstStyle/>
          <a:p>
            <a:r>
              <a:rPr lang="zh-CN" altLang="en-US" dirty="0" smtClean="0"/>
              <a:t>研究和论文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775302"/>
            <a:ext cx="5033795" cy="26915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436" y="3518104"/>
            <a:ext cx="5033795" cy="2572896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323528" y="1268760"/>
            <a:ext cx="8229600" cy="518457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研究</a:t>
            </a:r>
          </a:p>
          <a:p>
            <a:pPr lvl="1"/>
            <a:r>
              <a:rPr lang="zh-CN" altLang="en-US" sz="2400" dirty="0" smtClean="0"/>
              <a:t>挖掘</a:t>
            </a:r>
          </a:p>
          <a:p>
            <a:pPr lvl="1"/>
            <a:r>
              <a:rPr lang="zh-CN" altLang="en-US" sz="2400" dirty="0" smtClean="0"/>
              <a:t>推进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新</a:t>
            </a:r>
            <a:r>
              <a:rPr lang="zh-CN" altLang="en-US" sz="2400" dirty="0" smtClean="0"/>
              <a:t>知识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新技术</a:t>
            </a:r>
            <a:endParaRPr lang="en-US" altLang="zh-CN" sz="2800" dirty="0"/>
          </a:p>
          <a:p>
            <a:r>
              <a:rPr lang="zh-CN" altLang="en-US" sz="2800" dirty="0" smtClean="0"/>
              <a:t>论文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构建知识体系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理论实验验证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符合公认范式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通俗易懂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60126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50672"/>
            <a:ext cx="8229600" cy="8636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计算机系统学术论文要素</a:t>
            </a:r>
            <a:endParaRPr lang="zh-CN" altLang="en-US" dirty="0"/>
          </a:p>
        </p:txBody>
      </p:sp>
      <p:grpSp>
        <p:nvGrpSpPr>
          <p:cNvPr id="13315" name="组合 22"/>
          <p:cNvGrpSpPr>
            <a:grpSpLocks/>
          </p:cNvGrpSpPr>
          <p:nvPr/>
        </p:nvGrpSpPr>
        <p:grpSpPr bwMode="auto">
          <a:xfrm>
            <a:off x="1247353" y="1268760"/>
            <a:ext cx="6276975" cy="5040312"/>
            <a:chOff x="1103617" y="1020583"/>
            <a:chExt cx="7068783" cy="5936809"/>
          </a:xfrm>
        </p:grpSpPr>
        <p:sp>
          <p:nvSpPr>
            <p:cNvPr id="4" name="椭圆 3"/>
            <p:cNvSpPr/>
            <p:nvPr/>
          </p:nvSpPr>
          <p:spPr>
            <a:xfrm rot="5629728">
              <a:off x="933462" y="1308538"/>
              <a:ext cx="3922969" cy="358266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  <a:shade val="30000"/>
                    <a:satMod val="115000"/>
                  </a:sysClr>
                </a:gs>
                <a:gs pos="100000">
                  <a:sysClr val="window" lastClr="FFFFFF">
                    <a:lumMod val="50000"/>
                    <a:shade val="100000"/>
                    <a:satMod val="115000"/>
                    <a:alpha val="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749497">
              <a:off x="4419585" y="1426340"/>
              <a:ext cx="3922969" cy="358266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  <a:shade val="30000"/>
                    <a:satMod val="115000"/>
                  </a:sysClr>
                </a:gs>
                <a:gs pos="100000">
                  <a:sysClr val="window" lastClr="FFFFFF">
                    <a:lumMod val="50000"/>
                    <a:shade val="100000"/>
                    <a:satMod val="115000"/>
                    <a:alpha val="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569576" y="3374738"/>
              <a:ext cx="4108261" cy="358265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  <a:shade val="30000"/>
                    <a:satMod val="115000"/>
                  </a:sysClr>
                </a:gs>
                <a:gs pos="100000">
                  <a:sysClr val="window" lastClr="FFFFFF">
                    <a:lumMod val="50000"/>
                    <a:shade val="100000"/>
                    <a:satMod val="115000"/>
                    <a:alpha val="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7" name="椭圆 14"/>
            <p:cNvSpPr/>
            <p:nvPr/>
          </p:nvSpPr>
          <p:spPr>
            <a:xfrm>
              <a:off x="2525500" y="2849552"/>
              <a:ext cx="4152025" cy="3982173"/>
            </a:xfrm>
            <a:custGeom>
              <a:avLst/>
              <a:gdLst/>
              <a:ahLst/>
              <a:cxnLst/>
              <a:rect l="l" t="t" r="r" b="b"/>
              <a:pathLst>
                <a:path w="3374613" h="3236563">
                  <a:moveTo>
                    <a:pt x="995527" y="0"/>
                  </a:moveTo>
                  <a:cubicBezTo>
                    <a:pt x="985799" y="67986"/>
                    <a:pt x="981504" y="137392"/>
                    <a:pt x="981504" y="207801"/>
                  </a:cubicBezTo>
                  <a:cubicBezTo>
                    <a:pt x="981504" y="1143547"/>
                    <a:pt x="1740076" y="1902119"/>
                    <a:pt x="2675822" y="1902119"/>
                  </a:cubicBezTo>
                  <a:cubicBezTo>
                    <a:pt x="2925223" y="1902119"/>
                    <a:pt x="3162037" y="1848233"/>
                    <a:pt x="3374613" y="1750046"/>
                  </a:cubicBezTo>
                  <a:cubicBezTo>
                    <a:pt x="3273477" y="2587852"/>
                    <a:pt x="2559655" y="3236563"/>
                    <a:pt x="1694318" y="3236563"/>
                  </a:cubicBezTo>
                  <a:cubicBezTo>
                    <a:pt x="758572" y="3236563"/>
                    <a:pt x="0" y="2477991"/>
                    <a:pt x="0" y="1542245"/>
                  </a:cubicBezTo>
                  <a:cubicBezTo>
                    <a:pt x="0" y="855900"/>
                    <a:pt x="408100" y="264871"/>
                    <a:pt x="995527" y="0"/>
                  </a:cubicBezTo>
                  <a:close/>
                </a:path>
              </a:pathLst>
            </a:custGeom>
            <a:gradFill flip="none" rotWithShape="1">
              <a:gsLst>
                <a:gs pos="18000">
                  <a:srgbClr val="B3621F"/>
                </a:gs>
                <a:gs pos="81000">
                  <a:srgbClr val="FFAC61"/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8" name="椭圆 16"/>
            <p:cNvSpPr/>
            <p:nvPr/>
          </p:nvSpPr>
          <p:spPr>
            <a:xfrm>
              <a:off x="4638067" y="1020583"/>
              <a:ext cx="3264325" cy="4169279"/>
            </a:xfrm>
            <a:custGeom>
              <a:avLst/>
              <a:gdLst/>
              <a:ahLst/>
              <a:cxnLst/>
              <a:rect l="l" t="t" r="r" b="b"/>
              <a:pathLst>
                <a:path w="2653122" h="3388636">
                  <a:moveTo>
                    <a:pt x="958804" y="0"/>
                  </a:moveTo>
                  <a:cubicBezTo>
                    <a:pt x="1894550" y="0"/>
                    <a:pt x="2653122" y="758572"/>
                    <a:pt x="2653122" y="1694318"/>
                  </a:cubicBezTo>
                  <a:cubicBezTo>
                    <a:pt x="2653122" y="2630064"/>
                    <a:pt x="1894550" y="3388636"/>
                    <a:pt x="958804" y="3388636"/>
                  </a:cubicBezTo>
                  <a:cubicBezTo>
                    <a:pt x="602758" y="3388636"/>
                    <a:pt x="272363" y="3278813"/>
                    <a:pt x="0" y="3090678"/>
                  </a:cubicBezTo>
                  <a:cubicBezTo>
                    <a:pt x="444384" y="2785721"/>
                    <a:pt x="735514" y="2274018"/>
                    <a:pt x="735514" y="1694318"/>
                  </a:cubicBezTo>
                  <a:cubicBezTo>
                    <a:pt x="735514" y="1114618"/>
                    <a:pt x="444384" y="602915"/>
                    <a:pt x="0" y="297959"/>
                  </a:cubicBezTo>
                  <a:cubicBezTo>
                    <a:pt x="272363" y="109823"/>
                    <a:pt x="602758" y="0"/>
                    <a:pt x="958804" y="0"/>
                  </a:cubicBezTo>
                  <a:close/>
                </a:path>
              </a:pathLst>
            </a:custGeom>
            <a:gradFill flip="none" rotWithShape="1">
              <a:gsLst>
                <a:gs pos="14000">
                  <a:srgbClr val="4BACC6">
                    <a:shade val="67500"/>
                    <a:satMod val="115000"/>
                  </a:srgbClr>
                </a:gs>
                <a:gs pos="84000">
                  <a:srgbClr val="87CEE1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9" name="椭圆 17"/>
            <p:cNvSpPr/>
            <p:nvPr/>
          </p:nvSpPr>
          <p:spPr>
            <a:xfrm>
              <a:off x="1392188" y="1020584"/>
              <a:ext cx="4157114" cy="3948835"/>
            </a:xfrm>
            <a:custGeom>
              <a:avLst/>
              <a:gdLst/>
              <a:ahLst/>
              <a:cxnLst/>
              <a:rect l="l" t="t" r="r" b="b"/>
              <a:pathLst>
                <a:path w="3378749" h="3209467">
                  <a:moveTo>
                    <a:pt x="1694318" y="0"/>
                  </a:moveTo>
                  <a:cubicBezTo>
                    <a:pt x="2569009" y="0"/>
                    <a:pt x="3288892" y="662811"/>
                    <a:pt x="3378749" y="1513614"/>
                  </a:cubicBezTo>
                  <a:cubicBezTo>
                    <a:pt x="3152023" y="1398361"/>
                    <a:pt x="2895330" y="1334445"/>
                    <a:pt x="2623709" y="1334445"/>
                  </a:cubicBezTo>
                  <a:cubicBezTo>
                    <a:pt x="1687963" y="1334445"/>
                    <a:pt x="929391" y="2093017"/>
                    <a:pt x="929391" y="3028763"/>
                  </a:cubicBezTo>
                  <a:cubicBezTo>
                    <a:pt x="929391" y="3089819"/>
                    <a:pt x="932621" y="3150120"/>
                    <a:pt x="939279" y="3209467"/>
                  </a:cubicBezTo>
                  <a:cubicBezTo>
                    <a:pt x="382103" y="2933323"/>
                    <a:pt x="0" y="2358443"/>
                    <a:pt x="0" y="1694318"/>
                  </a:cubicBezTo>
                  <a:cubicBezTo>
                    <a:pt x="0" y="758572"/>
                    <a:pt x="758572" y="0"/>
                    <a:pt x="1694318" y="0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rgbClr val="C1A47D">
                    <a:shade val="67500"/>
                    <a:satMod val="115000"/>
                  </a:srgbClr>
                </a:gs>
                <a:gs pos="87000">
                  <a:srgbClr val="E2D0B8"/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41909" y="2451550"/>
              <a:ext cx="2403505" cy="240350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177800">
                <a:prstClr val="black"/>
              </a:inn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1" name="椭圆 14"/>
            <p:cNvSpPr/>
            <p:nvPr/>
          </p:nvSpPr>
          <p:spPr>
            <a:xfrm>
              <a:off x="2528457" y="2853047"/>
              <a:ext cx="4152955" cy="3982805"/>
            </a:xfrm>
            <a:custGeom>
              <a:avLst/>
              <a:gdLst/>
              <a:ahLst/>
              <a:cxnLst/>
              <a:rect l="l" t="t" r="r" b="b"/>
              <a:pathLst>
                <a:path w="3374613" h="3236563">
                  <a:moveTo>
                    <a:pt x="995527" y="0"/>
                  </a:moveTo>
                  <a:cubicBezTo>
                    <a:pt x="985799" y="67986"/>
                    <a:pt x="981504" y="137392"/>
                    <a:pt x="981504" y="207801"/>
                  </a:cubicBezTo>
                  <a:cubicBezTo>
                    <a:pt x="981504" y="1143547"/>
                    <a:pt x="1740076" y="1902119"/>
                    <a:pt x="2675822" y="1902119"/>
                  </a:cubicBezTo>
                  <a:cubicBezTo>
                    <a:pt x="2925223" y="1902119"/>
                    <a:pt x="3162037" y="1848233"/>
                    <a:pt x="3374613" y="1750046"/>
                  </a:cubicBezTo>
                  <a:cubicBezTo>
                    <a:pt x="3273477" y="2587852"/>
                    <a:pt x="2559655" y="3236563"/>
                    <a:pt x="1694318" y="3236563"/>
                  </a:cubicBezTo>
                  <a:cubicBezTo>
                    <a:pt x="758572" y="3236563"/>
                    <a:pt x="0" y="2477991"/>
                    <a:pt x="0" y="1542245"/>
                  </a:cubicBezTo>
                  <a:cubicBezTo>
                    <a:pt x="0" y="855900"/>
                    <a:pt x="408100" y="264871"/>
                    <a:pt x="9955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alpha val="0"/>
                  </a:sysClr>
                </a:gs>
                <a:gs pos="100000">
                  <a:srgbClr val="FFFF00">
                    <a:alpha val="12000"/>
                  </a:srgbClr>
                </a:gs>
              </a:gsLst>
              <a:lin ang="135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141009" y="2144904"/>
              <a:ext cx="3034375" cy="3034375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alpha val="0"/>
                  </a:sysClr>
                </a:gs>
                <a:gs pos="100000">
                  <a:sysClr val="window" lastClr="FFFFFF">
                    <a:shade val="100000"/>
                    <a:satMod val="115000"/>
                    <a:alpha val="26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solidFill>
                <a:srgbClr val="FFFFFF">
                  <a:alpha val="43137"/>
                </a:srgbClr>
              </a:solidFill>
              <a:prstDash val="sysDash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3" name="TextBox 29"/>
            <p:cNvSpPr txBox="1"/>
            <p:nvPr/>
          </p:nvSpPr>
          <p:spPr>
            <a:xfrm>
              <a:off x="3650494" y="3217671"/>
              <a:ext cx="2191007" cy="707886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relaxedInset"/>
              </a:sp3d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400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</a:rPr>
                <a:t>表达</a:t>
              </a:r>
              <a:endParaRPr kumimoji="0" lang="zh-CN" altLang="en-US" sz="4000" dirty="0">
                <a:solidFill>
                  <a:sysClr val="windowText" lastClr="000000">
                    <a:lumMod val="75000"/>
                    <a:lumOff val="25000"/>
                  </a:sysClr>
                </a:solidFill>
              </a:endParaRPr>
            </a:p>
          </p:txBody>
        </p:sp>
        <p:sp>
          <p:nvSpPr>
            <p:cNvPr id="14" name="TextBox 30"/>
            <p:cNvSpPr txBox="1"/>
            <p:nvPr/>
          </p:nvSpPr>
          <p:spPr>
            <a:xfrm>
              <a:off x="4186842" y="1724099"/>
              <a:ext cx="942707" cy="707886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relaxedInset"/>
              </a:sp3d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4000" dirty="0" smtClean="0">
                  <a:solidFill>
                    <a:srgbClr val="61523D"/>
                  </a:solidFill>
                </a:rPr>
                <a:t>01</a:t>
              </a:r>
              <a:endParaRPr kumimoji="0" lang="zh-CN" altLang="en-US" sz="4000" dirty="0">
                <a:solidFill>
                  <a:srgbClr val="61523D"/>
                </a:solidFill>
              </a:endParaRPr>
            </a:p>
          </p:txBody>
        </p:sp>
        <p:sp>
          <p:nvSpPr>
            <p:cNvPr id="15" name="TextBox 31"/>
            <p:cNvSpPr txBox="1"/>
            <p:nvPr/>
          </p:nvSpPr>
          <p:spPr>
            <a:xfrm>
              <a:off x="2648219" y="3645024"/>
              <a:ext cx="942707" cy="707886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relaxedInset"/>
              </a:sp3d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4000" dirty="0" smtClean="0">
                  <a:solidFill>
                    <a:srgbClr val="705500"/>
                  </a:solidFill>
                </a:rPr>
                <a:t>02</a:t>
              </a:r>
              <a:endParaRPr kumimoji="0" lang="zh-CN" altLang="en-US" sz="4000" dirty="0">
                <a:solidFill>
                  <a:srgbClr val="705500"/>
                </a:solidFill>
              </a:endParaRPr>
            </a:p>
          </p:txBody>
        </p:sp>
        <p:sp>
          <p:nvSpPr>
            <p:cNvPr id="16" name="TextBox 32"/>
            <p:cNvSpPr txBox="1"/>
            <p:nvPr/>
          </p:nvSpPr>
          <p:spPr>
            <a:xfrm>
              <a:off x="5362269" y="4409137"/>
              <a:ext cx="942707" cy="707886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relaxedInset"/>
              </a:sp3d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4000" dirty="0" smtClean="0">
                  <a:solidFill>
                    <a:srgbClr val="4BACC6">
                      <a:lumMod val="50000"/>
                    </a:srgbClr>
                  </a:solidFill>
                </a:rPr>
                <a:t>03</a:t>
              </a:r>
              <a:endParaRPr kumimoji="0" lang="zh-CN" altLang="en-US" sz="4000" dirty="0">
                <a:solidFill>
                  <a:srgbClr val="4BACC6">
                    <a:lumMod val="50000"/>
                  </a:srgbClr>
                </a:solidFill>
              </a:endParaRPr>
            </a:p>
          </p:txBody>
        </p:sp>
        <p:sp>
          <p:nvSpPr>
            <p:cNvPr id="17" name="TextBox 33"/>
            <p:cNvSpPr txBox="1"/>
            <p:nvPr/>
          </p:nvSpPr>
          <p:spPr>
            <a:xfrm>
              <a:off x="1631004" y="2060226"/>
              <a:ext cx="1728760" cy="10359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3200" dirty="0" smtClean="0">
                  <a:solidFill>
                    <a:srgbClr val="61523D"/>
                  </a:solidFill>
                  <a:effectLst>
                    <a:outerShdw dist="38100" dir="5400000" algn="t" rotWithShape="0">
                      <a:sysClr val="window" lastClr="FFFFFF">
                        <a:alpha val="55000"/>
                      </a:sysClr>
                    </a:outerShdw>
                  </a:effectLst>
                  <a:cs typeface="Times New Roman" pitchFamily="18" charset="0"/>
                </a:rPr>
                <a:t>发现</a:t>
              </a:r>
              <a:endParaRPr kumimoji="0" lang="en-US" altLang="zh-CN" sz="3200" dirty="0" smtClean="0">
                <a:solidFill>
                  <a:srgbClr val="61523D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cs typeface="Times New Roman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3200" dirty="0" smtClean="0">
                  <a:solidFill>
                    <a:srgbClr val="61523D"/>
                  </a:solidFill>
                  <a:effectLst>
                    <a:outerShdw dist="38100" dir="5400000" algn="t" rotWithShape="0">
                      <a:sysClr val="window" lastClr="FFFFFF">
                        <a:alpha val="55000"/>
                      </a:sysClr>
                    </a:outerShdw>
                  </a:effectLst>
                  <a:cs typeface="Times New Roman" pitchFamily="18" charset="0"/>
                </a:rPr>
                <a:t>问题</a:t>
              </a:r>
              <a:endParaRPr kumimoji="0" lang="zh-CN" altLang="en-US" sz="3200" dirty="0">
                <a:solidFill>
                  <a:srgbClr val="61523D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8" name="TextBox 34"/>
            <p:cNvSpPr txBox="1"/>
            <p:nvPr/>
          </p:nvSpPr>
          <p:spPr>
            <a:xfrm rot="6546">
              <a:off x="1620278" y="2802560"/>
              <a:ext cx="1610768" cy="3627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4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ea typeface="微软雅黑" pitchFamily="34" charset="-122"/>
                  <a:cs typeface="Arial" pitchFamily="34" charset="0"/>
                </a:rPr>
                <a:t>. </a:t>
              </a:r>
            </a:p>
          </p:txBody>
        </p:sp>
        <p:sp>
          <p:nvSpPr>
            <p:cNvPr id="19" name="TextBox 35"/>
            <p:cNvSpPr txBox="1"/>
            <p:nvPr/>
          </p:nvSpPr>
          <p:spPr>
            <a:xfrm>
              <a:off x="6084302" y="2492163"/>
              <a:ext cx="1728758" cy="10359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3200" dirty="0" smtClean="0">
                  <a:solidFill>
                    <a:srgbClr val="4BACC6">
                      <a:lumMod val="50000"/>
                    </a:srgbClr>
                  </a:solidFill>
                  <a:effectLst>
                    <a:outerShdw dist="38100" dir="5400000" algn="t" rotWithShape="0">
                      <a:sysClr val="window" lastClr="FFFFFF">
                        <a:alpha val="55000"/>
                      </a:sysClr>
                    </a:outerShdw>
                  </a:effectLst>
                  <a:cs typeface="Times New Roman" pitchFamily="18" charset="0"/>
                </a:rPr>
                <a:t>展示</a:t>
              </a:r>
              <a:endParaRPr kumimoji="0" lang="en-US" altLang="zh-CN" sz="3200" dirty="0" smtClean="0">
                <a:solidFill>
                  <a:srgbClr val="4BACC6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cs typeface="Times New Roman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3200" dirty="0" smtClean="0">
                  <a:solidFill>
                    <a:srgbClr val="4BACC6">
                      <a:lumMod val="50000"/>
                    </a:srgbClr>
                  </a:solidFill>
                  <a:effectLst>
                    <a:outerShdw dist="38100" dir="5400000" algn="t" rotWithShape="0">
                      <a:sysClr val="window" lastClr="FFFFFF">
                        <a:alpha val="55000"/>
                      </a:sysClr>
                    </a:outerShdw>
                  </a:effectLst>
                  <a:cs typeface="Times New Roman" pitchFamily="18" charset="0"/>
                </a:rPr>
                <a:t>效果</a:t>
              </a:r>
              <a:endParaRPr kumimoji="0" lang="zh-CN" altLang="en-US" sz="3200" dirty="0">
                <a:solidFill>
                  <a:srgbClr val="4BACC6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20" name="TextBox 36"/>
            <p:cNvSpPr txBox="1"/>
            <p:nvPr/>
          </p:nvSpPr>
          <p:spPr>
            <a:xfrm rot="6546">
              <a:off x="6189779" y="3255067"/>
              <a:ext cx="1621494" cy="3627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CN" sz="14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1" name="TextBox 37"/>
            <p:cNvSpPr txBox="1"/>
            <p:nvPr/>
          </p:nvSpPr>
          <p:spPr>
            <a:xfrm>
              <a:off x="3769159" y="5351182"/>
              <a:ext cx="1726971" cy="10359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3200" dirty="0" smtClean="0">
                  <a:solidFill>
                    <a:srgbClr val="704B1A"/>
                  </a:solidFill>
                  <a:effectLst>
                    <a:outerShdw dist="38100" dir="5400000" algn="t" rotWithShape="0">
                      <a:sysClr val="window" lastClr="FFFFFF">
                        <a:alpha val="55000"/>
                      </a:sysClr>
                    </a:outerShdw>
                  </a:effectLst>
                  <a:cs typeface="Times New Roman" pitchFamily="18" charset="0"/>
                </a:rPr>
                <a:t>给出</a:t>
              </a:r>
              <a:endParaRPr kumimoji="0" lang="en-US" altLang="zh-CN" sz="3200" dirty="0" smtClean="0">
                <a:solidFill>
                  <a:srgbClr val="704B1A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cs typeface="Times New Roman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3200" dirty="0" smtClean="0">
                  <a:solidFill>
                    <a:srgbClr val="704B1A"/>
                  </a:solidFill>
                  <a:effectLst>
                    <a:outerShdw dist="38100" dir="5400000" algn="t" rotWithShape="0">
                      <a:sysClr val="window" lastClr="FFFFFF">
                        <a:alpha val="55000"/>
                      </a:sysClr>
                    </a:outerShdw>
                  </a:effectLst>
                  <a:cs typeface="Times New Roman" pitchFamily="18" charset="0"/>
                </a:rPr>
                <a:t>方案</a:t>
              </a:r>
              <a:endParaRPr kumimoji="0" lang="zh-CN" altLang="en-US" sz="3200" dirty="0">
                <a:solidFill>
                  <a:srgbClr val="704B1A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37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50775"/>
            <a:ext cx="2038052" cy="20380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发现问题</a:t>
            </a:r>
            <a:endParaRPr lang="zh-CN" altLang="en-US" dirty="0"/>
          </a:p>
        </p:txBody>
      </p:sp>
      <p:sp>
        <p:nvSpPr>
          <p:cNvPr id="14340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意义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工业界（应用情况和前景）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学术界（未讨论）</a:t>
            </a:r>
            <a:endParaRPr lang="en-US" altLang="zh-CN" sz="2400" dirty="0" smtClean="0"/>
          </a:p>
          <a:p>
            <a:r>
              <a:rPr lang="zh-CN" altLang="en-US" sz="2800" dirty="0" smtClean="0"/>
              <a:t>动机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新应用（</a:t>
            </a:r>
            <a:r>
              <a:rPr lang="en-US" altLang="zh-CN" sz="2400" dirty="0" smtClean="0"/>
              <a:t>New wave</a:t>
            </a:r>
            <a:r>
              <a:rPr lang="zh-CN" altLang="en-US" sz="2400" dirty="0" smtClean="0"/>
              <a:t>）   新功能需求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新器件（</a:t>
            </a:r>
            <a:r>
              <a:rPr lang="en-US" altLang="zh-CN" sz="2400" dirty="0" smtClean="0"/>
              <a:t> Emerging Device</a:t>
            </a:r>
            <a:r>
              <a:rPr lang="zh-CN" altLang="en-US" sz="2400" dirty="0" smtClean="0"/>
              <a:t>）  系统整体优化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新技术（</a:t>
            </a:r>
            <a:r>
              <a:rPr lang="en-US" altLang="zh-CN" sz="2400" dirty="0" smtClean="0"/>
              <a:t>Techniques</a:t>
            </a:r>
            <a:r>
              <a:rPr lang="zh-CN" altLang="en-US" sz="2400" dirty="0" smtClean="0"/>
              <a:t>）    增量提升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新观察（</a:t>
            </a:r>
            <a:r>
              <a:rPr lang="en-US" altLang="zh-CN" sz="2400" dirty="0" smtClean="0"/>
              <a:t>Insight</a:t>
            </a:r>
            <a:r>
              <a:rPr lang="zh-CN" altLang="en-US" sz="2400" dirty="0" smtClean="0"/>
              <a:t>）     增量提升</a:t>
            </a:r>
            <a:endParaRPr lang="en-US" altLang="zh-CN" sz="2400" dirty="0" smtClean="0"/>
          </a:p>
          <a:p>
            <a:r>
              <a:rPr lang="zh-CN" altLang="en-US" sz="2800" dirty="0" smtClean="0"/>
              <a:t>边界 （</a:t>
            </a:r>
            <a:r>
              <a:rPr lang="en-US" altLang="zh-CN" sz="2800" dirty="0" smtClean="0"/>
              <a:t>State-of-the-art works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用数据，图表说话</a:t>
            </a:r>
            <a:endParaRPr lang="en-US" altLang="zh-CN" sz="2400" dirty="0" smtClean="0"/>
          </a:p>
          <a:p>
            <a:r>
              <a:rPr lang="zh-CN" altLang="en-US" sz="2800" dirty="0" smtClean="0"/>
              <a:t>问题要吸引人（问题的价值）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7441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刻画问题</a:t>
            </a:r>
            <a:endParaRPr lang="zh-CN" altLang="en-US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从一般到具体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整体应用背景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大方向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针对问题的研究   现有方法和成果总结分类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现有方法的不足（具体描述反面）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具体问题精确称述（具体描述正面）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1-2</a:t>
            </a:r>
            <a:r>
              <a:rPr lang="zh-CN" altLang="en-US" dirty="0" smtClean="0"/>
              <a:t>句能够精简正确的描述问题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问题要和解决方案、最终效果</a:t>
            </a:r>
            <a:r>
              <a:rPr lang="zh-CN" altLang="en-US" b="1" dirty="0" smtClean="0">
                <a:solidFill>
                  <a:srgbClr val="FF0000"/>
                </a:solidFill>
              </a:rPr>
              <a:t>匹配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描述的</a:t>
            </a:r>
            <a:r>
              <a:rPr lang="zh-CN" altLang="en-US" b="1" dirty="0" smtClean="0">
                <a:solidFill>
                  <a:srgbClr val="FF0000"/>
                </a:solidFill>
              </a:rPr>
              <a:t>问题</a:t>
            </a:r>
            <a:r>
              <a:rPr lang="zh-CN" altLang="en-US" dirty="0" smtClean="0"/>
              <a:t>是本项工作能够解决的</a:t>
            </a:r>
            <a:r>
              <a:rPr lang="zh-CN" altLang="en-US" b="1" dirty="0" smtClean="0">
                <a:solidFill>
                  <a:srgbClr val="7030A0"/>
                </a:solidFill>
              </a:rPr>
              <a:t>问题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评估部分要能明确地反应 </a:t>
            </a:r>
            <a:r>
              <a:rPr lang="zh-CN" altLang="en-US" b="1" dirty="0" smtClean="0">
                <a:solidFill>
                  <a:srgbClr val="FF0000"/>
                </a:solidFill>
              </a:rPr>
              <a:t>问题</a:t>
            </a:r>
            <a:r>
              <a:rPr lang="zh-CN" altLang="en-US" dirty="0" smtClean="0"/>
              <a:t>被解决了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</p:txBody>
      </p:sp>
      <p:pic>
        <p:nvPicPr>
          <p:cNvPr id="1536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822325"/>
            <a:ext cx="2016125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58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92263"/>
            <a:ext cx="305593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设计方案</a:t>
            </a:r>
            <a:endParaRPr lang="zh-CN" altLang="en-US" dirty="0"/>
          </a:p>
        </p:txBody>
      </p:sp>
      <p:sp>
        <p:nvSpPr>
          <p:cNvPr id="16388" name="内容占位符 2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52596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200" smtClean="0"/>
              <a:t>解决思路、整体方案</a:t>
            </a:r>
            <a:endParaRPr lang="en-US" altLang="zh-CN" sz="3200" smtClean="0"/>
          </a:p>
          <a:p>
            <a:r>
              <a:rPr lang="zh-CN" altLang="en-US" sz="3200" smtClean="0"/>
              <a:t>系统整体结构和关键部件</a:t>
            </a:r>
            <a:endParaRPr lang="en-US" altLang="zh-CN" sz="3200" smtClean="0"/>
          </a:p>
          <a:p>
            <a:r>
              <a:rPr lang="zh-CN" altLang="en-US" sz="3200" smtClean="0"/>
              <a:t>构建概念体系，阐述关键概念</a:t>
            </a:r>
            <a:endParaRPr lang="en-US" altLang="zh-CN" sz="3200" smtClean="0"/>
          </a:p>
          <a:p>
            <a:r>
              <a:rPr lang="zh-CN" altLang="en-US" sz="3200" smtClean="0"/>
              <a:t>层层展开</a:t>
            </a:r>
            <a:endParaRPr lang="en-US" altLang="zh-CN" sz="3200" smtClean="0"/>
          </a:p>
          <a:p>
            <a:pPr lvl="1"/>
            <a:r>
              <a:rPr lang="zh-CN" altLang="en-US" smtClean="0"/>
              <a:t>新方案引入的新问题如何解决</a:t>
            </a:r>
            <a:endParaRPr lang="en-US" altLang="zh-CN" smtClean="0"/>
          </a:p>
          <a:p>
            <a:pPr lvl="1"/>
            <a:r>
              <a:rPr lang="zh-CN" altLang="en-US" smtClean="0"/>
              <a:t>若干个</a:t>
            </a:r>
            <a:r>
              <a:rPr lang="en-US" altLang="zh-CN" smtClean="0"/>
              <a:t>tricks</a:t>
            </a:r>
          </a:p>
          <a:p>
            <a:pPr lvl="1"/>
            <a:r>
              <a:rPr lang="zh-CN" altLang="en-US" smtClean="0"/>
              <a:t>各种考虑和选择（</a:t>
            </a:r>
            <a:r>
              <a:rPr lang="zh-CN" altLang="en-US" b="1" smtClean="0">
                <a:solidFill>
                  <a:srgbClr val="FF0000"/>
                </a:solidFill>
              </a:rPr>
              <a:t>细节决定成败！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z="3200" smtClean="0"/>
              <a:t>设计空间的讨论</a:t>
            </a:r>
            <a:endParaRPr lang="en-US" altLang="zh-CN" sz="3200" smtClean="0"/>
          </a:p>
          <a:p>
            <a:r>
              <a:rPr lang="zh-CN" altLang="en-US" sz="3200" smtClean="0"/>
              <a:t>创新点（</a:t>
            </a:r>
            <a:r>
              <a:rPr lang="en-US" altLang="zh-CN" sz="3200" smtClean="0"/>
              <a:t>3</a:t>
            </a:r>
            <a:r>
              <a:rPr lang="zh-CN" altLang="en-US" sz="3200" smtClean="0"/>
              <a:t>点）通过对比 </a:t>
            </a:r>
            <a:r>
              <a:rPr lang="en-US" altLang="zh-CN" sz="3200" b="1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zh-CN" altLang="en-US" sz="3200" smtClean="0"/>
              <a:t>与众不同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405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928813"/>
            <a:ext cx="2051050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系统实现</a:t>
            </a:r>
            <a:endParaRPr lang="zh-CN" altLang="en-US" dirty="0"/>
          </a:p>
        </p:txBody>
      </p:sp>
      <p:sp>
        <p:nvSpPr>
          <p:cNvPr id="1843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与现有整体系统的对接和融合</a:t>
            </a:r>
            <a:endParaRPr lang="en-US" altLang="zh-CN" dirty="0" smtClean="0"/>
          </a:p>
          <a:p>
            <a:r>
              <a:rPr lang="zh-CN" altLang="en-US" dirty="0" smtClean="0"/>
              <a:t>新设计导致那些新工程性问题</a:t>
            </a:r>
            <a:endParaRPr lang="en-US" altLang="zh-CN" dirty="0" smtClean="0"/>
          </a:p>
          <a:p>
            <a:r>
              <a:rPr lang="zh-CN" altLang="en-US" dirty="0" smtClean="0"/>
              <a:t>如何构建新算法、模块满足新需求</a:t>
            </a:r>
            <a:endParaRPr lang="en-US" altLang="zh-CN" dirty="0" smtClean="0"/>
          </a:p>
          <a:p>
            <a:r>
              <a:rPr lang="zh-CN" altLang="en-US" dirty="0" smtClean="0"/>
              <a:t>若干可选方案</a:t>
            </a:r>
            <a:endParaRPr lang="en-US" altLang="zh-CN" dirty="0" smtClean="0"/>
          </a:p>
          <a:p>
            <a:r>
              <a:rPr lang="zh-CN" altLang="en-US" dirty="0" smtClean="0"/>
              <a:t>代码开源（</a:t>
            </a:r>
            <a:r>
              <a:rPr lang="en-US" altLang="zh-CN" dirty="0" smtClean="0"/>
              <a:t>show me codes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可能的实现限制</a:t>
            </a:r>
          </a:p>
        </p:txBody>
      </p:sp>
    </p:spTree>
    <p:extLst>
      <p:ext uri="{BB962C8B-B14F-4D97-AF65-F5344CB8AC3E}">
        <p14:creationId xmlns:p14="http://schemas.microsoft.com/office/powerpoint/2010/main" val="252986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评价方法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执行典型</a:t>
            </a:r>
            <a:r>
              <a:rPr lang="zh-CN" altLang="en-US" b="1" smtClean="0">
                <a:solidFill>
                  <a:srgbClr val="FF0000"/>
                </a:solidFill>
              </a:rPr>
              <a:t>合理</a:t>
            </a:r>
            <a:r>
              <a:rPr lang="zh-CN" altLang="en-US" smtClean="0"/>
              <a:t>的负载</a:t>
            </a:r>
            <a:endParaRPr lang="en-US" altLang="zh-CN" smtClean="0"/>
          </a:p>
          <a:p>
            <a:pPr lvl="1"/>
            <a:r>
              <a:rPr lang="zh-CN" altLang="en-US" smtClean="0"/>
              <a:t>真实负载</a:t>
            </a:r>
            <a:r>
              <a:rPr lang="en-US" altLang="zh-CN" b="1" smtClean="0">
                <a:solidFill>
                  <a:srgbClr val="FF0000"/>
                </a:solidFill>
              </a:rPr>
              <a:t>&gt;</a:t>
            </a:r>
            <a:r>
              <a:rPr lang="en-US" altLang="zh-CN" smtClean="0"/>
              <a:t>trace</a:t>
            </a:r>
            <a:r>
              <a:rPr lang="en-US" altLang="zh-CN" b="1" smtClean="0">
                <a:solidFill>
                  <a:srgbClr val="FF0000"/>
                </a:solidFill>
              </a:rPr>
              <a:t> &gt; </a:t>
            </a:r>
            <a:r>
              <a:rPr lang="en-US" altLang="zh-CN" smtClean="0"/>
              <a:t>benchmark</a:t>
            </a:r>
            <a:r>
              <a:rPr lang="en-US" altLang="zh-CN" b="1" smtClean="0">
                <a:solidFill>
                  <a:srgbClr val="FF0000"/>
                </a:solidFill>
              </a:rPr>
              <a:t> &gt; </a:t>
            </a:r>
            <a:r>
              <a:rPr lang="zh-CN" altLang="en-US" smtClean="0"/>
              <a:t>理论分析</a:t>
            </a:r>
            <a:endParaRPr lang="en-US" altLang="zh-CN" smtClean="0"/>
          </a:p>
          <a:p>
            <a:r>
              <a:rPr lang="zh-CN" altLang="en-US" smtClean="0"/>
              <a:t>构建原型系统，确定</a:t>
            </a:r>
            <a:r>
              <a:rPr lang="zh-CN" altLang="en-US" b="1" smtClean="0">
                <a:solidFill>
                  <a:srgbClr val="FF0000"/>
                </a:solidFill>
              </a:rPr>
              <a:t>适当</a:t>
            </a:r>
            <a:r>
              <a:rPr lang="zh-CN" altLang="en-US" smtClean="0"/>
              <a:t>的配置</a:t>
            </a:r>
            <a:endParaRPr lang="en-US" altLang="zh-CN" smtClean="0"/>
          </a:p>
          <a:p>
            <a:pPr lvl="1"/>
            <a:r>
              <a:rPr lang="zh-CN" altLang="en-US" smtClean="0"/>
              <a:t>实际系统</a:t>
            </a:r>
            <a:r>
              <a:rPr lang="en-US" altLang="zh-CN" smtClean="0"/>
              <a:t>&gt;</a:t>
            </a:r>
            <a:r>
              <a:rPr lang="zh-CN" altLang="en-US" smtClean="0"/>
              <a:t>半仿真</a:t>
            </a:r>
            <a:r>
              <a:rPr lang="en-US" altLang="zh-CN" smtClean="0"/>
              <a:t>&gt;</a:t>
            </a:r>
            <a:r>
              <a:rPr lang="zh-CN" altLang="en-US" smtClean="0"/>
              <a:t>仿真</a:t>
            </a:r>
            <a:r>
              <a:rPr lang="en-US" altLang="zh-CN" smtClean="0"/>
              <a:t>&gt;</a:t>
            </a:r>
            <a:r>
              <a:rPr lang="zh-CN" altLang="en-US" smtClean="0"/>
              <a:t>理论分析</a:t>
            </a:r>
            <a:endParaRPr lang="en-US" altLang="zh-CN" smtClean="0"/>
          </a:p>
          <a:p>
            <a:r>
              <a:rPr lang="zh-CN" altLang="en-US" smtClean="0"/>
              <a:t>设计测试方案，从整到细</a:t>
            </a:r>
            <a:endParaRPr lang="en-US" altLang="zh-CN" smtClean="0"/>
          </a:p>
          <a:p>
            <a:r>
              <a:rPr lang="en-US" altLang="zh-CN" smtClean="0"/>
              <a:t>Baseline</a:t>
            </a:r>
          </a:p>
          <a:p>
            <a:pPr lvl="1"/>
            <a:r>
              <a:rPr lang="en-US" altLang="zh-CN" smtClean="0"/>
              <a:t> State-of-the-art works</a:t>
            </a:r>
          </a:p>
          <a:p>
            <a:pPr lvl="1"/>
            <a:r>
              <a:rPr lang="zh-CN" altLang="en-US" smtClean="0"/>
              <a:t>公认的</a:t>
            </a:r>
            <a:r>
              <a:rPr lang="en-US" altLang="zh-CN" smtClean="0"/>
              <a:t>legacy</a:t>
            </a:r>
            <a:r>
              <a:rPr lang="zh-CN" altLang="en-US" smtClean="0"/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25843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465</Words>
  <Application>Microsoft Office PowerPoint</Application>
  <PresentationFormat>全屏显示(4:3)</PresentationFormat>
  <Paragraphs>103</Paragraphs>
  <Slides>12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华文行楷</vt:lpstr>
      <vt:lpstr>宋体</vt:lpstr>
      <vt:lpstr>微软雅黑</vt:lpstr>
      <vt:lpstr>Agency FB</vt:lpstr>
      <vt:lpstr>Arial</vt:lpstr>
      <vt:lpstr>Calibri</vt:lpstr>
      <vt:lpstr>Century Gothic</vt:lpstr>
      <vt:lpstr>Courier New</vt:lpstr>
      <vt:lpstr>Symbol</vt:lpstr>
      <vt:lpstr>Times New Roman</vt:lpstr>
      <vt:lpstr>Wingdings</vt:lpstr>
      <vt:lpstr>Continental_Asia_16x9</vt:lpstr>
      <vt:lpstr>Visio</vt:lpstr>
      <vt:lpstr>学术论文写作探讨</vt:lpstr>
      <vt:lpstr>科学研究的目的</vt:lpstr>
      <vt:lpstr>研究和论文</vt:lpstr>
      <vt:lpstr>计算机系统学术论文要素</vt:lpstr>
      <vt:lpstr>发现问题</vt:lpstr>
      <vt:lpstr>刻画问题</vt:lpstr>
      <vt:lpstr>设计方案</vt:lpstr>
      <vt:lpstr>系统实现</vt:lpstr>
      <vt:lpstr>评价方法</vt:lpstr>
      <vt:lpstr>效果分析</vt:lpstr>
      <vt:lpstr>表述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2018-09-27T11:50:17Z</dcterms:created>
  <dcterms:modified xsi:type="dcterms:W3CDTF">2020-03-22T02:20:37Z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