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Lst>
  <p:notesMasterIdLst>
    <p:notesMasterId r:id="rId15"/>
  </p:notesMasterIdLst>
  <p:sldIdLst>
    <p:sldId id="263" r:id="rId2"/>
    <p:sldId id="261" r:id="rId3"/>
    <p:sldId id="264" r:id="rId4"/>
    <p:sldId id="265" r:id="rId5"/>
    <p:sldId id="277" r:id="rId6"/>
    <p:sldId id="266" r:id="rId7"/>
    <p:sldId id="279" r:id="rId8"/>
    <p:sldId id="267" r:id="rId9"/>
    <p:sldId id="268" r:id="rId10"/>
    <p:sldId id="276" r:id="rId11"/>
    <p:sldId id="269" r:id="rId12"/>
    <p:sldId id="280" r:id="rId13"/>
    <p:sldId id="275"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50" autoAdjust="0"/>
    <p:restoredTop sz="75373" autoAdjust="0"/>
  </p:normalViewPr>
  <p:slideViewPr>
    <p:cSldViewPr snapToGrid="0">
      <p:cViewPr varScale="1">
        <p:scale>
          <a:sx n="64" d="100"/>
          <a:sy n="64" d="100"/>
        </p:scale>
        <p:origin x="154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4C2F5D-91FE-490B-9590-26D7709A1508}" type="datetimeFigureOut">
              <a:rPr lang="zh-CN" altLang="en-US" smtClean="0"/>
              <a:t>2016/11/14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F1D863-C271-46F3-B350-3221645E5CC1}" type="slidenum">
              <a:rPr lang="zh-CN" altLang="en-US" smtClean="0"/>
              <a:t>‹#›</a:t>
            </a:fld>
            <a:endParaRPr lang="zh-CN" altLang="en-US"/>
          </a:p>
        </p:txBody>
      </p:sp>
    </p:spTree>
    <p:extLst>
      <p:ext uri="{BB962C8B-B14F-4D97-AF65-F5344CB8AC3E}">
        <p14:creationId xmlns:p14="http://schemas.microsoft.com/office/powerpoint/2010/main" val="29005724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Master</a:t>
            </a:r>
            <a:r>
              <a:rPr lang="zh-CN" altLang="en-US" sz="1200" b="0" i="0" kern="1200" dirty="0">
                <a:solidFill>
                  <a:schemeClr val="tx1"/>
                </a:solidFill>
                <a:effectLst/>
                <a:latin typeface="+mn-lt"/>
                <a:ea typeface="+mn-ea"/>
                <a:cs typeface="+mn-cs"/>
              </a:rPr>
              <a:t>节点上主要有四种组件：</a:t>
            </a:r>
            <a:endParaRPr lang="en-US" altLang="zh-CN" sz="1200" b="0" i="0" kern="1200" dirty="0">
              <a:solidFill>
                <a:schemeClr val="tx1"/>
              </a:solidFill>
              <a:effectLst/>
              <a:latin typeface="+mn-lt"/>
              <a:ea typeface="+mn-ea"/>
              <a:cs typeface="+mn-cs"/>
            </a:endParaRPr>
          </a:p>
          <a:p>
            <a:r>
              <a:rPr lang="en-US" altLang="zh-CN" sz="1200" b="0" i="0" kern="1200" dirty="0" err="1">
                <a:solidFill>
                  <a:schemeClr val="tx1"/>
                </a:solidFill>
                <a:effectLst/>
                <a:latin typeface="+mn-lt"/>
                <a:ea typeface="+mn-ea"/>
                <a:cs typeface="+mn-cs"/>
              </a:rPr>
              <a:t>etcd</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作为配置中心和存储服务（架构图中的</a:t>
            </a:r>
            <a:r>
              <a:rPr lang="en-US" altLang="zh-CN" sz="1200" b="0" i="0" kern="1200" dirty="0">
                <a:solidFill>
                  <a:schemeClr val="tx1"/>
                </a:solidFill>
                <a:effectLst/>
                <a:latin typeface="+mn-lt"/>
                <a:ea typeface="+mn-ea"/>
                <a:cs typeface="+mn-cs"/>
              </a:rPr>
              <a:t>Distributed Watchable Storage</a:t>
            </a:r>
            <a:r>
              <a:rPr lang="zh-CN" altLang="en-US" sz="1200" b="0" i="0" kern="1200" dirty="0">
                <a:solidFill>
                  <a:schemeClr val="tx1"/>
                </a:solidFill>
                <a:effectLst/>
                <a:latin typeface="+mn-lt"/>
                <a:ea typeface="+mn-ea"/>
                <a:cs typeface="+mn-cs"/>
              </a:rPr>
              <a:t>），保存了所有组件的定义以及状态，</a:t>
            </a:r>
            <a:r>
              <a:rPr lang="en-US" altLang="zh-CN" sz="1200" b="0" i="0" kern="1200" dirty="0">
                <a:solidFill>
                  <a:schemeClr val="tx1"/>
                </a:solidFill>
                <a:effectLst/>
                <a:latin typeface="+mn-lt"/>
                <a:ea typeface="+mn-ea"/>
                <a:cs typeface="+mn-cs"/>
              </a:rPr>
              <a:t>Kubernetes</a:t>
            </a:r>
            <a:r>
              <a:rPr lang="zh-CN" altLang="en-US" sz="1200" b="0" i="0" kern="1200" dirty="0">
                <a:solidFill>
                  <a:schemeClr val="tx1"/>
                </a:solidFill>
                <a:effectLst/>
                <a:latin typeface="+mn-lt"/>
                <a:ea typeface="+mn-ea"/>
                <a:cs typeface="+mn-cs"/>
              </a:rPr>
              <a:t>的多个组件之间的互相交互也主要通过</a:t>
            </a:r>
            <a:r>
              <a:rPr lang="en-US" altLang="zh-CN" sz="1200" b="0" i="0" kern="1200" dirty="0" err="1">
                <a:solidFill>
                  <a:schemeClr val="tx1"/>
                </a:solidFill>
                <a:effectLst/>
                <a:latin typeface="+mn-lt"/>
                <a:ea typeface="+mn-ea"/>
                <a:cs typeface="+mn-cs"/>
              </a:rPr>
              <a:t>etcd</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r>
              <a:rPr lang="en-US" altLang="zh-CN" sz="1200" b="0" i="0" kern="1200" dirty="0" err="1">
                <a:solidFill>
                  <a:schemeClr val="tx1"/>
                </a:solidFill>
                <a:effectLst/>
                <a:latin typeface="+mn-lt"/>
                <a:ea typeface="+mn-ea"/>
                <a:cs typeface="+mn-cs"/>
              </a:rPr>
              <a:t>APIserver</a:t>
            </a:r>
            <a:r>
              <a:rPr lang="zh-CN" altLang="en-US" sz="1200" b="0" i="0" kern="1200" dirty="0">
                <a:solidFill>
                  <a:schemeClr val="tx1"/>
                </a:solidFill>
                <a:effectLst/>
                <a:latin typeface="+mn-lt"/>
                <a:ea typeface="+mn-ea"/>
                <a:cs typeface="+mn-cs"/>
              </a:rPr>
              <a:t> 提供和外部交互的接口，提供授权、安全机制，大多数接口都是直接读写</a:t>
            </a:r>
            <a:r>
              <a:rPr lang="en-US" altLang="zh-CN" sz="1200" b="0" i="0" kern="1200" dirty="0" err="1">
                <a:solidFill>
                  <a:schemeClr val="tx1"/>
                </a:solidFill>
                <a:effectLst/>
                <a:latin typeface="+mn-lt"/>
                <a:ea typeface="+mn-ea"/>
                <a:cs typeface="+mn-cs"/>
              </a:rPr>
              <a:t>etcd</a:t>
            </a:r>
            <a:r>
              <a:rPr lang="zh-CN" altLang="en-US" sz="1200" b="0" i="0" kern="1200" dirty="0">
                <a:solidFill>
                  <a:schemeClr val="tx1"/>
                </a:solidFill>
                <a:effectLst/>
                <a:latin typeface="+mn-lt"/>
                <a:ea typeface="+mn-ea"/>
                <a:cs typeface="+mn-cs"/>
              </a:rPr>
              <a:t>中的数据；</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scheduler</a:t>
            </a:r>
            <a:r>
              <a:rPr lang="zh-CN" altLang="en-US" sz="1200" b="0" i="0" kern="1200" dirty="0">
                <a:solidFill>
                  <a:schemeClr val="tx1"/>
                </a:solidFill>
                <a:effectLst/>
                <a:latin typeface="+mn-lt"/>
                <a:ea typeface="+mn-ea"/>
                <a:cs typeface="+mn-cs"/>
              </a:rPr>
              <a:t>调度器：监听</a:t>
            </a:r>
            <a:r>
              <a:rPr lang="en-US" altLang="zh-CN" sz="1200" b="0" i="0" kern="1200" dirty="0" err="1">
                <a:solidFill>
                  <a:schemeClr val="tx1"/>
                </a:solidFill>
                <a:effectLst/>
                <a:latin typeface="+mn-lt"/>
                <a:ea typeface="+mn-ea"/>
                <a:cs typeface="+mn-cs"/>
              </a:rPr>
              <a:t>etcd</a:t>
            </a:r>
            <a:r>
              <a:rPr lang="zh-CN" altLang="en-US" sz="1200" b="0" i="0" kern="1200" dirty="0">
                <a:solidFill>
                  <a:schemeClr val="tx1"/>
                </a:solidFill>
                <a:effectLst/>
                <a:latin typeface="+mn-lt"/>
                <a:ea typeface="+mn-ea"/>
                <a:cs typeface="+mn-cs"/>
              </a:rPr>
              <a:t>中的</a:t>
            </a:r>
            <a:r>
              <a:rPr lang="en-US" altLang="zh-CN" sz="1200" b="0" i="0" kern="1200" dirty="0">
                <a:solidFill>
                  <a:schemeClr val="tx1"/>
                </a:solidFill>
                <a:effectLst/>
                <a:latin typeface="+mn-lt"/>
                <a:ea typeface="+mn-ea"/>
                <a:cs typeface="+mn-cs"/>
              </a:rPr>
              <a:t>pod</a:t>
            </a:r>
            <a:r>
              <a:rPr lang="zh-CN" altLang="en-US" sz="1200" b="0" i="0" kern="1200" dirty="0">
                <a:solidFill>
                  <a:schemeClr val="tx1"/>
                </a:solidFill>
                <a:effectLst/>
                <a:latin typeface="+mn-lt"/>
                <a:ea typeface="+mn-ea"/>
                <a:cs typeface="+mn-cs"/>
              </a:rPr>
              <a:t>目录变更，然后通过调度算法分配</a:t>
            </a:r>
            <a:r>
              <a:rPr lang="en-US" altLang="zh-CN" sz="1200" b="0" i="0" kern="1200" dirty="0">
                <a:solidFill>
                  <a:schemeClr val="tx1"/>
                </a:solidFill>
                <a:effectLst/>
                <a:latin typeface="+mn-lt"/>
                <a:ea typeface="+mn-ea"/>
                <a:cs typeface="+mn-cs"/>
              </a:rPr>
              <a:t>node</a:t>
            </a:r>
            <a:r>
              <a:rPr lang="zh-CN" altLang="en-US" sz="1200" b="0" i="0" kern="1200" dirty="0">
                <a:solidFill>
                  <a:schemeClr val="tx1"/>
                </a:solidFill>
                <a:effectLst/>
                <a:latin typeface="+mn-lt"/>
                <a:ea typeface="+mn-ea"/>
                <a:cs typeface="+mn-cs"/>
              </a:rPr>
              <a:t>，最后调用</a:t>
            </a:r>
            <a:r>
              <a:rPr lang="en-US" altLang="zh-CN" sz="1200" b="0" i="0" kern="1200" dirty="0" err="1">
                <a:solidFill>
                  <a:schemeClr val="tx1"/>
                </a:solidFill>
                <a:effectLst/>
                <a:latin typeface="+mn-lt"/>
                <a:ea typeface="+mn-ea"/>
                <a:cs typeface="+mn-cs"/>
              </a:rPr>
              <a:t>apiserver</a:t>
            </a:r>
            <a:r>
              <a:rPr lang="zh-CN" altLang="en-US" sz="1200" b="0" i="0" kern="1200" dirty="0">
                <a:solidFill>
                  <a:schemeClr val="tx1"/>
                </a:solidFill>
                <a:effectLst/>
                <a:latin typeface="+mn-lt"/>
                <a:ea typeface="+mn-ea"/>
                <a:cs typeface="+mn-cs"/>
              </a:rPr>
              <a:t>的</a:t>
            </a:r>
            <a:r>
              <a:rPr lang="en-US" altLang="zh-CN" sz="1200" b="0" i="0" kern="1200" dirty="0">
                <a:solidFill>
                  <a:schemeClr val="tx1"/>
                </a:solidFill>
                <a:effectLst/>
                <a:latin typeface="+mn-lt"/>
                <a:ea typeface="+mn-ea"/>
                <a:cs typeface="+mn-cs"/>
              </a:rPr>
              <a:t>bind</a:t>
            </a:r>
            <a:r>
              <a:rPr lang="zh-CN" altLang="en-US" sz="1200" b="0" i="0" kern="1200" dirty="0">
                <a:solidFill>
                  <a:schemeClr val="tx1"/>
                </a:solidFill>
                <a:effectLst/>
                <a:latin typeface="+mn-lt"/>
                <a:ea typeface="+mn-ea"/>
                <a:cs typeface="+mn-cs"/>
              </a:rPr>
              <a:t>接口将分配的</a:t>
            </a:r>
            <a:r>
              <a:rPr lang="en-US" altLang="zh-CN" sz="1200" b="0" i="0" kern="1200" dirty="0">
                <a:solidFill>
                  <a:schemeClr val="tx1"/>
                </a:solidFill>
                <a:effectLst/>
                <a:latin typeface="+mn-lt"/>
                <a:ea typeface="+mn-ea"/>
                <a:cs typeface="+mn-cs"/>
              </a:rPr>
              <a:t>node</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pod</a:t>
            </a:r>
            <a:r>
              <a:rPr lang="zh-CN" altLang="en-US" sz="1200" b="0" i="0" kern="1200" dirty="0">
                <a:solidFill>
                  <a:schemeClr val="tx1"/>
                </a:solidFill>
                <a:effectLst/>
                <a:latin typeface="+mn-lt"/>
                <a:ea typeface="+mn-ea"/>
                <a:cs typeface="+mn-cs"/>
              </a:rPr>
              <a:t>进行关联（修改</a:t>
            </a:r>
            <a:r>
              <a:rPr lang="en-US" altLang="zh-CN" sz="1200" b="0" i="0" kern="1200" dirty="0">
                <a:solidFill>
                  <a:schemeClr val="tx1"/>
                </a:solidFill>
                <a:effectLst/>
                <a:latin typeface="+mn-lt"/>
                <a:ea typeface="+mn-ea"/>
                <a:cs typeface="+mn-cs"/>
              </a:rPr>
              <a:t>pod</a:t>
            </a:r>
            <a:r>
              <a:rPr lang="zh-CN" altLang="en-US" sz="1200" b="0" i="0" kern="1200" dirty="0">
                <a:solidFill>
                  <a:schemeClr val="tx1"/>
                </a:solidFill>
                <a:effectLst/>
                <a:latin typeface="+mn-lt"/>
                <a:ea typeface="+mn-ea"/>
                <a:cs typeface="+mn-cs"/>
              </a:rPr>
              <a:t>节点中的</a:t>
            </a:r>
            <a:r>
              <a:rPr lang="en-US" altLang="zh-CN" sz="1200" b="0" i="0" kern="1200" dirty="0" err="1">
                <a:solidFill>
                  <a:schemeClr val="tx1"/>
                </a:solidFill>
                <a:effectLst/>
                <a:latin typeface="+mn-lt"/>
                <a:ea typeface="+mn-ea"/>
                <a:cs typeface="+mn-cs"/>
              </a:rPr>
              <a:t>nodeName</a:t>
            </a:r>
            <a:r>
              <a:rPr lang="zh-CN" altLang="en-US" sz="1200" b="0" i="0" kern="1200" dirty="0">
                <a:solidFill>
                  <a:schemeClr val="tx1"/>
                </a:solidFill>
                <a:effectLst/>
                <a:latin typeface="+mn-lt"/>
                <a:ea typeface="+mn-ea"/>
                <a:cs typeface="+mn-cs"/>
              </a:rPr>
              <a:t>属性）；</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Controller</a:t>
            </a:r>
            <a:r>
              <a:rPr lang="en-US" altLang="zh-CN" sz="1200" b="0" i="0" kern="1200" baseline="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manager </a:t>
            </a:r>
            <a:r>
              <a:rPr lang="zh-CN" altLang="en-US" sz="1200" b="0" i="0" kern="1200" dirty="0">
                <a:solidFill>
                  <a:schemeClr val="tx1"/>
                </a:solidFill>
                <a:effectLst/>
                <a:latin typeface="+mn-lt"/>
                <a:ea typeface="+mn-ea"/>
                <a:cs typeface="+mn-cs"/>
              </a:rPr>
              <a:t>承担了</a:t>
            </a:r>
            <a:r>
              <a:rPr lang="en-US" altLang="zh-CN" sz="1200" b="0" i="0" kern="1200" dirty="0">
                <a:solidFill>
                  <a:schemeClr val="tx1"/>
                </a:solidFill>
                <a:effectLst/>
                <a:latin typeface="+mn-lt"/>
                <a:ea typeface="+mn-ea"/>
                <a:cs typeface="+mn-cs"/>
              </a:rPr>
              <a:t>master</a:t>
            </a:r>
            <a:r>
              <a:rPr lang="zh-CN" altLang="en-US" sz="1200" b="0" i="0" kern="1200" dirty="0">
                <a:solidFill>
                  <a:schemeClr val="tx1"/>
                </a:solidFill>
                <a:effectLst/>
                <a:latin typeface="+mn-lt"/>
                <a:ea typeface="+mn-ea"/>
                <a:cs typeface="+mn-cs"/>
              </a:rPr>
              <a:t>的主要功能，比如和</a:t>
            </a:r>
            <a:r>
              <a:rPr lang="en-US" altLang="zh-CN" sz="1200" b="0" i="0" kern="1200" dirty="0" err="1">
                <a:solidFill>
                  <a:schemeClr val="tx1"/>
                </a:solidFill>
                <a:effectLst/>
                <a:latin typeface="+mn-lt"/>
                <a:ea typeface="+mn-ea"/>
                <a:cs typeface="+mn-cs"/>
              </a:rPr>
              <a:t>CloudProvider</a:t>
            </a:r>
            <a:r>
              <a:rPr lang="en-US" altLang="zh-CN" sz="1200" b="0" i="0" kern="1200" dirty="0">
                <a:solidFill>
                  <a:schemeClr val="tx1"/>
                </a:solidFill>
                <a:effectLst/>
                <a:latin typeface="+mn-lt"/>
                <a:ea typeface="+mn-ea"/>
                <a:cs typeface="+mn-cs"/>
              </a:rPr>
              <a:t>(IaaS)</a:t>
            </a:r>
            <a:r>
              <a:rPr lang="zh-CN" altLang="en-US" sz="1200" b="0" i="0" kern="1200" dirty="0">
                <a:solidFill>
                  <a:schemeClr val="tx1"/>
                </a:solidFill>
                <a:effectLst/>
                <a:latin typeface="+mn-lt"/>
                <a:ea typeface="+mn-ea"/>
                <a:cs typeface="+mn-cs"/>
              </a:rPr>
              <a:t>交互，管理</a:t>
            </a:r>
            <a:r>
              <a:rPr lang="en-US" altLang="zh-CN" sz="1200" b="0" i="0" kern="1200" dirty="0">
                <a:solidFill>
                  <a:schemeClr val="tx1"/>
                </a:solidFill>
                <a:effectLst/>
                <a:latin typeface="+mn-lt"/>
                <a:ea typeface="+mn-ea"/>
                <a:cs typeface="+mn-cs"/>
              </a:rPr>
              <a:t>node</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pod</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replication</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service</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namespace</a:t>
            </a:r>
            <a:r>
              <a:rPr lang="zh-CN" altLang="en-US" sz="1200" b="0" i="0" kern="1200" dirty="0">
                <a:solidFill>
                  <a:schemeClr val="tx1"/>
                </a:solidFill>
                <a:effectLst/>
                <a:latin typeface="+mn-lt"/>
                <a:ea typeface="+mn-ea"/>
                <a:cs typeface="+mn-cs"/>
              </a:rPr>
              <a:t>等。实现的基本机制是监听</a:t>
            </a:r>
            <a:r>
              <a:rPr lang="en-US" altLang="zh-CN" sz="1200" b="0" i="0" kern="1200" dirty="0" err="1">
                <a:solidFill>
                  <a:schemeClr val="tx1"/>
                </a:solidFill>
                <a:effectLst/>
                <a:latin typeface="+mn-lt"/>
                <a:ea typeface="+mn-ea"/>
                <a:cs typeface="+mn-cs"/>
              </a:rPr>
              <a:t>etcd</a:t>
            </a:r>
            <a:r>
              <a:rPr lang="en-US" altLang="zh-CN" sz="1200" b="0" i="0" kern="1200" dirty="0">
                <a:solidFill>
                  <a:schemeClr val="tx1"/>
                </a:solidFill>
                <a:effectLst/>
                <a:latin typeface="+mn-lt"/>
                <a:ea typeface="+mn-ea"/>
                <a:cs typeface="+mn-cs"/>
              </a:rPr>
              <a:t>/registry/events</a:t>
            </a:r>
            <a:r>
              <a:rPr lang="zh-CN" altLang="en-US" sz="1200" b="0" i="0" kern="1200" dirty="0">
                <a:solidFill>
                  <a:schemeClr val="tx1"/>
                </a:solidFill>
                <a:effectLst/>
                <a:latin typeface="+mn-lt"/>
                <a:ea typeface="+mn-ea"/>
                <a:cs typeface="+mn-cs"/>
              </a:rPr>
              <a:t>下对应的事件，进行处理。</a:t>
            </a:r>
            <a:endParaRPr lang="en-US" altLang="zh-CN" sz="1200" b="0" i="0" kern="1200" dirty="0">
              <a:solidFill>
                <a:schemeClr val="tx1"/>
              </a:solidFill>
              <a:effectLst/>
              <a:latin typeface="+mn-lt"/>
              <a:ea typeface="+mn-ea"/>
              <a:cs typeface="+mn-cs"/>
            </a:endParaRPr>
          </a:p>
          <a:p>
            <a:r>
              <a:rPr lang="en-US" altLang="zh-CN" dirty="0"/>
              <a:t>Minion</a:t>
            </a:r>
            <a:r>
              <a:rPr lang="zh-CN" altLang="en-US" dirty="0"/>
              <a:t>节点上主要有两种组件：</a:t>
            </a:r>
            <a:endParaRPr lang="en-US" altLang="zh-CN" dirty="0"/>
          </a:p>
          <a:p>
            <a:r>
              <a:rPr lang="en-US" altLang="zh-CN" sz="1200" b="0" i="0" kern="1200" dirty="0" err="1">
                <a:solidFill>
                  <a:schemeClr val="tx1"/>
                </a:solidFill>
                <a:effectLst/>
                <a:latin typeface="+mn-lt"/>
                <a:ea typeface="+mn-ea"/>
                <a:cs typeface="+mn-cs"/>
              </a:rPr>
              <a:t>kubelet</a:t>
            </a:r>
            <a:r>
              <a:rPr lang="zh-CN" altLang="en-US" sz="1200" b="0" i="0" kern="1200" dirty="0">
                <a:solidFill>
                  <a:schemeClr val="tx1"/>
                </a:solidFill>
                <a:effectLst/>
                <a:latin typeface="+mn-lt"/>
                <a:ea typeface="+mn-ea"/>
                <a:cs typeface="+mn-cs"/>
              </a:rPr>
              <a:t>主要包含容器管理，镜像管理，</a:t>
            </a:r>
            <a:r>
              <a:rPr lang="en-US" altLang="zh-CN" sz="1200" b="0" i="0" kern="1200" dirty="0">
                <a:solidFill>
                  <a:schemeClr val="tx1"/>
                </a:solidFill>
                <a:effectLst/>
                <a:latin typeface="+mn-lt"/>
                <a:ea typeface="+mn-ea"/>
                <a:cs typeface="+mn-cs"/>
              </a:rPr>
              <a:t>Volume</a:t>
            </a:r>
            <a:r>
              <a:rPr lang="zh-CN" altLang="en-US" sz="1200" b="0" i="0" kern="1200" dirty="0">
                <a:solidFill>
                  <a:schemeClr val="tx1"/>
                </a:solidFill>
                <a:effectLst/>
                <a:latin typeface="+mn-lt"/>
                <a:ea typeface="+mn-ea"/>
                <a:cs typeface="+mn-cs"/>
              </a:rPr>
              <a:t>管理等。同时</a:t>
            </a:r>
            <a:r>
              <a:rPr lang="en-US" altLang="zh-CN" sz="1200" b="0" i="0" kern="1200" dirty="0" err="1">
                <a:solidFill>
                  <a:schemeClr val="tx1"/>
                </a:solidFill>
                <a:effectLst/>
                <a:latin typeface="+mn-lt"/>
                <a:ea typeface="+mn-ea"/>
                <a:cs typeface="+mn-cs"/>
              </a:rPr>
              <a:t>kubelet</a:t>
            </a:r>
            <a:r>
              <a:rPr lang="zh-CN" altLang="en-US" sz="1200" b="0" i="0" kern="1200" dirty="0">
                <a:solidFill>
                  <a:schemeClr val="tx1"/>
                </a:solidFill>
                <a:effectLst/>
                <a:latin typeface="+mn-lt"/>
                <a:ea typeface="+mn-ea"/>
                <a:cs typeface="+mn-cs"/>
              </a:rPr>
              <a:t>也是一个</a:t>
            </a:r>
            <a:r>
              <a:rPr lang="en-US" altLang="zh-CN" sz="1200" b="0" i="0" kern="1200" dirty="0">
                <a:solidFill>
                  <a:schemeClr val="tx1"/>
                </a:solidFill>
                <a:effectLst/>
                <a:latin typeface="+mn-lt"/>
                <a:ea typeface="+mn-ea"/>
                <a:cs typeface="+mn-cs"/>
              </a:rPr>
              <a:t>rest</a:t>
            </a:r>
            <a:r>
              <a:rPr lang="zh-CN" altLang="en-US" sz="1200" b="0" i="0" kern="1200" dirty="0">
                <a:solidFill>
                  <a:schemeClr val="tx1"/>
                </a:solidFill>
                <a:effectLst/>
                <a:latin typeface="+mn-lt"/>
                <a:ea typeface="+mn-ea"/>
                <a:cs typeface="+mn-cs"/>
              </a:rPr>
              <a:t>服务，和</a:t>
            </a:r>
            <a:r>
              <a:rPr lang="en-US" altLang="zh-CN" sz="1200" b="0" i="0" kern="1200" dirty="0">
                <a:solidFill>
                  <a:schemeClr val="tx1"/>
                </a:solidFill>
                <a:effectLst/>
                <a:latin typeface="+mn-lt"/>
                <a:ea typeface="+mn-ea"/>
                <a:cs typeface="+mn-cs"/>
              </a:rPr>
              <a:t>pod</a:t>
            </a:r>
            <a:r>
              <a:rPr lang="zh-CN" altLang="en-US" sz="1200" b="0" i="0" kern="1200" dirty="0">
                <a:solidFill>
                  <a:schemeClr val="tx1"/>
                </a:solidFill>
                <a:effectLst/>
                <a:latin typeface="+mn-lt"/>
                <a:ea typeface="+mn-ea"/>
                <a:cs typeface="+mn-cs"/>
              </a:rPr>
              <a:t>相关的命令操作都是通过调用</a:t>
            </a:r>
            <a:r>
              <a:rPr lang="en-US" altLang="zh-CN" sz="1200" b="0" i="0" kern="1200" dirty="0" err="1">
                <a:solidFill>
                  <a:schemeClr val="tx1"/>
                </a:solidFill>
                <a:effectLst/>
                <a:latin typeface="+mn-lt"/>
                <a:ea typeface="+mn-ea"/>
                <a:cs typeface="+mn-cs"/>
              </a:rPr>
              <a:t>APIserver</a:t>
            </a:r>
            <a:r>
              <a:rPr lang="zh-CN" altLang="en-US" sz="1200" b="0" i="0" kern="1200" dirty="0">
                <a:solidFill>
                  <a:schemeClr val="tx1"/>
                </a:solidFill>
                <a:effectLst/>
                <a:latin typeface="+mn-lt"/>
                <a:ea typeface="+mn-ea"/>
                <a:cs typeface="+mn-cs"/>
              </a:rPr>
              <a:t>接口实现。</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proxy</a:t>
            </a:r>
            <a:r>
              <a:rPr lang="zh-CN" altLang="en-US" sz="1200" b="0" i="0" kern="1200" dirty="0">
                <a:solidFill>
                  <a:schemeClr val="tx1"/>
                </a:solidFill>
                <a:effectLst/>
                <a:latin typeface="+mn-lt"/>
                <a:ea typeface="+mn-ea"/>
                <a:cs typeface="+mn-cs"/>
              </a:rPr>
              <a:t>主要用于实现</a:t>
            </a:r>
            <a:r>
              <a:rPr lang="en-US" altLang="zh-CN" sz="1200" b="0" i="0" kern="1200" dirty="0">
                <a:solidFill>
                  <a:schemeClr val="tx1"/>
                </a:solidFill>
                <a:effectLst/>
                <a:latin typeface="+mn-lt"/>
                <a:ea typeface="+mn-ea"/>
                <a:cs typeface="+mn-cs"/>
              </a:rPr>
              <a:t>Kubernetes</a:t>
            </a:r>
            <a:r>
              <a:rPr lang="zh-CN" altLang="en-US" sz="1200" b="0" i="0" kern="1200" dirty="0">
                <a:solidFill>
                  <a:schemeClr val="tx1"/>
                </a:solidFill>
                <a:effectLst/>
                <a:latin typeface="+mn-lt"/>
                <a:ea typeface="+mn-ea"/>
                <a:cs typeface="+mn-cs"/>
              </a:rPr>
              <a:t>的</a:t>
            </a:r>
            <a:r>
              <a:rPr lang="en-US" altLang="zh-CN" sz="1200" b="0" i="0" kern="1200" dirty="0">
                <a:solidFill>
                  <a:schemeClr val="tx1"/>
                </a:solidFill>
                <a:effectLst/>
                <a:latin typeface="+mn-lt"/>
                <a:ea typeface="+mn-ea"/>
                <a:cs typeface="+mn-cs"/>
              </a:rPr>
              <a:t>service</a:t>
            </a:r>
            <a:r>
              <a:rPr lang="zh-CN" altLang="en-US" sz="1200" b="0" i="0" kern="1200" dirty="0">
                <a:solidFill>
                  <a:schemeClr val="tx1"/>
                </a:solidFill>
                <a:effectLst/>
                <a:latin typeface="+mn-lt"/>
                <a:ea typeface="+mn-ea"/>
                <a:cs typeface="+mn-cs"/>
              </a:rPr>
              <a:t>机制</a:t>
            </a: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0CF1D863-C271-46F3-B350-3221645E5CC1}" type="slidenum">
              <a:rPr lang="zh-CN" altLang="en-US" smtClean="0"/>
              <a:t>12</a:t>
            </a:fld>
            <a:endParaRPr lang="zh-CN" altLang="en-US"/>
          </a:p>
        </p:txBody>
      </p:sp>
    </p:spTree>
    <p:extLst>
      <p:ext uri="{BB962C8B-B14F-4D97-AF65-F5344CB8AC3E}">
        <p14:creationId xmlns:p14="http://schemas.microsoft.com/office/powerpoint/2010/main" val="736166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F7033D-7F9B-4259-8664-B105F8DC7AD3}" type="slidenum">
              <a:rPr lang="zh-CN" altLang="en-US" smtClean="0"/>
              <a:t>13</a:t>
            </a:fld>
            <a:endParaRPr lang="zh-CN" altLang="en-US"/>
          </a:p>
        </p:txBody>
      </p:sp>
    </p:spTree>
    <p:extLst>
      <p:ext uri="{BB962C8B-B14F-4D97-AF65-F5344CB8AC3E}">
        <p14:creationId xmlns:p14="http://schemas.microsoft.com/office/powerpoint/2010/main" val="26064214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122363"/>
            <a:ext cx="7772400" cy="2387600"/>
          </a:xfrm>
        </p:spPr>
        <p:txBody>
          <a:bodyPr anchor="b"/>
          <a:lstStyle>
            <a:lvl1pPr algn="ctr">
              <a:defRPr sz="6000"/>
            </a:lvl1pPr>
          </a:lstStyle>
          <a:p>
            <a:r>
              <a:rPr lang="zh-CN" altLang="en-US" dirty="0"/>
              <a:t>单击此处编辑标题</a:t>
            </a:r>
            <a:endParaRPr lang="en-US" dirty="0"/>
          </a:p>
        </p:txBody>
      </p:sp>
      <p:sp>
        <p:nvSpPr>
          <p:cNvPr id="3" name="Subtitle 2"/>
          <p:cNvSpPr>
            <a:spLocks noGrp="1"/>
          </p:cNvSpPr>
          <p:nvPr>
            <p:ph type="subTitle" idx="1" hasCustomPrompt="1"/>
          </p:nvPr>
        </p:nvSpPr>
        <p:spPr>
          <a:xfrm>
            <a:off x="1143000" y="3602038"/>
            <a:ext cx="6858000" cy="1655762"/>
          </a:xfrm>
        </p:spPr>
        <p:txBody>
          <a:bodyPr>
            <a:normAutofit/>
          </a:bodyPr>
          <a:lstStyle>
            <a:lvl1pPr marL="0" indent="0" algn="ctr">
              <a:buNone/>
              <a:defRPr sz="4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单击以编辑副标题</a:t>
            </a:r>
            <a:endParaRPr lang="en-US" dirty="0"/>
          </a:p>
        </p:txBody>
      </p:sp>
    </p:spTree>
    <p:extLst>
      <p:ext uri="{BB962C8B-B14F-4D97-AF65-F5344CB8AC3E}">
        <p14:creationId xmlns:p14="http://schemas.microsoft.com/office/powerpoint/2010/main" val="3355928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zh-CN" altLang="en-US" dirty="0"/>
              <a:t>单击此处编辑标题</a:t>
            </a:r>
            <a:endParaRPr lang="en-US" dirty="0"/>
          </a:p>
        </p:txBody>
      </p:sp>
      <p:sp>
        <p:nvSpPr>
          <p:cNvPr id="3" name="Content Placeholder 2"/>
          <p:cNvSpPr>
            <a:spLocks noGrp="1"/>
          </p:cNvSpPr>
          <p:nvPr>
            <p:ph idx="1" hasCustomPrompt="1"/>
          </p:nvPr>
        </p:nvSpPr>
        <p:spPr/>
        <p:txBody>
          <a:bodyPr/>
          <a:lstStyle>
            <a:lvl1pPr marL="457200" indent="-457200">
              <a:lnSpc>
                <a:spcPct val="100000"/>
              </a:lnSpc>
              <a:buFont typeface="Wingdings" panose="05000000000000000000" pitchFamily="2" charset="2"/>
              <a:buChar char="u"/>
              <a:defRPr>
                <a:latin typeface="Times New Roman" panose="02020603050405020304" pitchFamily="18" charset="0"/>
                <a:ea typeface="黑体" panose="02010609060101010101" pitchFamily="49" charset="-122"/>
                <a:cs typeface="Times New Roman" panose="02020603050405020304" pitchFamily="18" charset="0"/>
              </a:defRPr>
            </a:lvl1pPr>
            <a:lvl2pPr marL="800100" indent="-342900">
              <a:lnSpc>
                <a:spcPct val="100000"/>
              </a:lnSpc>
              <a:buFont typeface="Wingdings" panose="05000000000000000000" pitchFamily="2" charset="2"/>
              <a:buChar char="u"/>
              <a:defRPr>
                <a:latin typeface="Times New Roman" panose="02020603050405020304" pitchFamily="18" charset="0"/>
                <a:ea typeface="黑体" panose="02010609060101010101" pitchFamily="49" charset="-122"/>
                <a:cs typeface="Times New Roman" panose="02020603050405020304" pitchFamily="18" charset="0"/>
              </a:defRPr>
            </a:lvl2pPr>
            <a:lvl3pPr marL="1257300" indent="-342900">
              <a:lnSpc>
                <a:spcPct val="100000"/>
              </a:lnSpc>
              <a:buFont typeface="Wingdings" panose="05000000000000000000" pitchFamily="2" charset="2"/>
              <a:buChar char="u"/>
              <a:defRPr>
                <a:latin typeface="Times New Roman" panose="02020603050405020304" pitchFamily="18" charset="0"/>
                <a:ea typeface="黑体" panose="02010609060101010101" pitchFamily="49" charset="-122"/>
                <a:cs typeface="Times New Roman" panose="02020603050405020304" pitchFamily="18" charset="0"/>
              </a:defRPr>
            </a:lvl3pPr>
            <a:lvl4pPr marL="1657350" indent="-285750">
              <a:lnSpc>
                <a:spcPct val="100000"/>
              </a:lnSpc>
              <a:buFont typeface="Wingdings" panose="05000000000000000000" pitchFamily="2" charset="2"/>
              <a:buChar char="u"/>
              <a:defRPr>
                <a:latin typeface="Times New Roman" panose="02020603050405020304" pitchFamily="18" charset="0"/>
                <a:ea typeface="黑体" panose="02010609060101010101" pitchFamily="49" charset="-122"/>
                <a:cs typeface="Times New Roman" panose="02020603050405020304" pitchFamily="18" charset="0"/>
              </a:defRPr>
            </a:lvl4pPr>
            <a:lvl5pPr marL="2114550" indent="-285750">
              <a:lnSpc>
                <a:spcPct val="100000"/>
              </a:lnSpc>
              <a:buFont typeface="Wingdings" panose="05000000000000000000" pitchFamily="2" charset="2"/>
              <a:buChar char="u"/>
              <a:defRPr>
                <a:latin typeface="Times New Roman" panose="02020603050405020304" pitchFamily="18" charset="0"/>
                <a:ea typeface="黑体" panose="02010609060101010101" pitchFamily="49" charset="-122"/>
                <a:cs typeface="Times New Roman" panose="02020603050405020304" pitchFamily="18" charset="0"/>
              </a:defRPr>
            </a:lvl5pPr>
          </a:lstStyle>
          <a:p>
            <a:pPr lvl="0"/>
            <a:r>
              <a:rPr lang="zh-CN" altLang="en-US" dirty="0"/>
              <a:t>编辑文本</a:t>
            </a:r>
          </a:p>
          <a:p>
            <a:pPr lvl="1"/>
            <a:r>
              <a:rPr lang="zh-CN" altLang="en-US" dirty="0"/>
              <a:t>第</a:t>
            </a:r>
            <a:r>
              <a:rPr lang="en-US" altLang="zh-CN" dirty="0"/>
              <a:t>2</a:t>
            </a:r>
            <a:r>
              <a:rPr lang="zh-CN" altLang="en-US" dirty="0"/>
              <a:t>级</a:t>
            </a:r>
          </a:p>
          <a:p>
            <a:pPr lvl="2"/>
            <a:r>
              <a:rPr lang="zh-CN" altLang="en-US" dirty="0"/>
              <a:t>第</a:t>
            </a:r>
            <a:r>
              <a:rPr lang="en-US" altLang="zh-CN" dirty="0"/>
              <a:t>3</a:t>
            </a:r>
            <a:r>
              <a:rPr lang="zh-CN" altLang="en-US" dirty="0"/>
              <a:t>级</a:t>
            </a:r>
          </a:p>
          <a:p>
            <a:pPr lvl="3"/>
            <a:r>
              <a:rPr lang="zh-CN" altLang="en-US" dirty="0"/>
              <a:t>第</a:t>
            </a:r>
            <a:r>
              <a:rPr lang="en-US" altLang="zh-CN" dirty="0"/>
              <a:t>4</a:t>
            </a:r>
            <a:r>
              <a:rPr lang="zh-CN" altLang="en-US" dirty="0"/>
              <a:t>级</a:t>
            </a:r>
          </a:p>
          <a:p>
            <a:pPr lvl="4"/>
            <a:r>
              <a:rPr lang="zh-CN" altLang="en-US" dirty="0"/>
              <a:t>第</a:t>
            </a:r>
            <a:r>
              <a:rPr lang="en-US" altLang="zh-CN" dirty="0"/>
              <a:t>5</a:t>
            </a:r>
            <a:r>
              <a:rPr lang="zh-CN" altLang="en-US" dirty="0"/>
              <a:t>级</a:t>
            </a:r>
            <a:endParaRPr lang="en-US" dirty="0"/>
          </a:p>
        </p:txBody>
      </p:sp>
      <p:sp>
        <p:nvSpPr>
          <p:cNvPr id="4" name="Date Placeholder 3"/>
          <p:cNvSpPr>
            <a:spLocks noGrp="1"/>
          </p:cNvSpPr>
          <p:nvPr>
            <p:ph type="dt" sz="half" idx="10"/>
          </p:nvPr>
        </p:nvSpPr>
        <p:spPr/>
        <p:txBody>
          <a:bodyPr/>
          <a:lstStyle/>
          <a:p>
            <a:fld id="{E44A7634-3776-4907-8768-6ADBF5B4D967}" type="datetime1">
              <a:rPr lang="zh-CN" altLang="en-US" smtClean="0"/>
              <a:t>2016/11/14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FDAF220-20E3-401A-BC3C-2E37F034329D}" type="slidenum">
              <a:rPr lang="zh-CN" altLang="en-US" smtClean="0"/>
              <a:t>‹#›</a:t>
            </a:fld>
            <a:endParaRPr lang="zh-CN" altLang="en-US"/>
          </a:p>
        </p:txBody>
      </p:sp>
      <p:sp>
        <p:nvSpPr>
          <p:cNvPr id="7" name="Rectangle 6"/>
          <p:cNvSpPr/>
          <p:nvPr userDrawn="1"/>
        </p:nvSpPr>
        <p:spPr>
          <a:xfrm>
            <a:off x="0" y="1720057"/>
            <a:ext cx="9144000" cy="7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defRPr/>
            </a:pPr>
            <a:endParaRPr lang="en-US" sz="1350">
              <a:solidFill>
                <a:prstClr val="white"/>
              </a:solidFill>
            </a:endParaRPr>
          </a:p>
        </p:txBody>
      </p:sp>
    </p:spTree>
    <p:extLst>
      <p:ext uri="{BB962C8B-B14F-4D97-AF65-F5344CB8AC3E}">
        <p14:creationId xmlns:p14="http://schemas.microsoft.com/office/powerpoint/2010/main" val="257133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3888" y="1709739"/>
            <a:ext cx="7886700" cy="2852737"/>
          </a:xfrm>
        </p:spPr>
        <p:txBody>
          <a:bodyPr anchor="b"/>
          <a:lstStyle>
            <a:lvl1pPr>
              <a:defRPr sz="6000"/>
            </a:lvl1pPr>
          </a:lstStyle>
          <a:p>
            <a:r>
              <a:rPr lang="zh-CN" altLang="en-US" dirty="0"/>
              <a:t>单击此处编辑标题</a:t>
            </a:r>
            <a:endParaRPr lang="en-US" dirty="0"/>
          </a:p>
        </p:txBody>
      </p:sp>
      <p:sp>
        <p:nvSpPr>
          <p:cNvPr id="3" name="Text Placeholder 2"/>
          <p:cNvSpPr>
            <a:spLocks noGrp="1"/>
          </p:cNvSpPr>
          <p:nvPr>
            <p:ph type="body" idx="1" hasCustomPrompt="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编辑文本</a:t>
            </a:r>
          </a:p>
        </p:txBody>
      </p:sp>
      <p:sp>
        <p:nvSpPr>
          <p:cNvPr id="4" name="Date Placeholder 3"/>
          <p:cNvSpPr>
            <a:spLocks noGrp="1"/>
          </p:cNvSpPr>
          <p:nvPr>
            <p:ph type="dt" sz="half" idx="10"/>
          </p:nvPr>
        </p:nvSpPr>
        <p:spPr/>
        <p:txBody>
          <a:bodyPr/>
          <a:lstStyle/>
          <a:p>
            <a:fld id="{E3155CCC-3B13-410A-9181-08549304CD6F}" type="datetime1">
              <a:rPr lang="zh-CN" altLang="en-US" smtClean="0"/>
              <a:t>2016/11/14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FDAF220-20E3-401A-BC3C-2E37F034329D}" type="slidenum">
              <a:rPr lang="zh-CN" altLang="en-US" smtClean="0"/>
              <a:t>‹#›</a:t>
            </a:fld>
            <a:endParaRPr lang="zh-CN" altLang="en-US"/>
          </a:p>
        </p:txBody>
      </p:sp>
    </p:spTree>
    <p:extLst>
      <p:ext uri="{BB962C8B-B14F-4D97-AF65-F5344CB8AC3E}">
        <p14:creationId xmlns:p14="http://schemas.microsoft.com/office/powerpoint/2010/main" val="2097202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zh-CN" altLang="en-US" dirty="0"/>
              <a:t>单击此处编辑标题</a:t>
            </a:r>
            <a:endParaRPr lang="en-US" dirty="0"/>
          </a:p>
        </p:txBody>
      </p:sp>
      <p:sp>
        <p:nvSpPr>
          <p:cNvPr id="3" name="Content Placeholder 2"/>
          <p:cNvSpPr>
            <a:spLocks noGrp="1"/>
          </p:cNvSpPr>
          <p:nvPr>
            <p:ph sz="half" idx="1" hasCustomPrompt="1"/>
          </p:nvPr>
        </p:nvSpPr>
        <p:spPr>
          <a:xfrm>
            <a:off x="628650" y="1825625"/>
            <a:ext cx="3886200" cy="4351338"/>
          </a:xfrm>
        </p:spPr>
        <p:txBody>
          <a:bodyPr/>
          <a:lstStyle/>
          <a:p>
            <a:pPr lvl="0"/>
            <a:r>
              <a:rPr lang="zh-CN" altLang="en-US" dirty="0"/>
              <a:t>编辑文本</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Content Placeholder 3"/>
          <p:cNvSpPr>
            <a:spLocks noGrp="1"/>
          </p:cNvSpPr>
          <p:nvPr>
            <p:ph sz="half" idx="2" hasCustomPrompt="1"/>
          </p:nvPr>
        </p:nvSpPr>
        <p:spPr>
          <a:xfrm>
            <a:off x="4629150" y="1825625"/>
            <a:ext cx="3886200" cy="4351338"/>
          </a:xfrm>
        </p:spPr>
        <p:txBody>
          <a:bodyPr/>
          <a:lstStyle/>
          <a:p>
            <a:pPr lvl="0"/>
            <a:r>
              <a:rPr lang="zh-CN" altLang="en-US" dirty="0"/>
              <a:t>编辑文本</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Date Placeholder 4"/>
          <p:cNvSpPr>
            <a:spLocks noGrp="1"/>
          </p:cNvSpPr>
          <p:nvPr>
            <p:ph type="dt" sz="half" idx="10"/>
          </p:nvPr>
        </p:nvSpPr>
        <p:spPr/>
        <p:txBody>
          <a:bodyPr/>
          <a:lstStyle/>
          <a:p>
            <a:fld id="{29D8B730-F475-4B4F-BE52-631AC713B8BA}" type="datetime1">
              <a:rPr lang="zh-CN" altLang="en-US" smtClean="0"/>
              <a:t>2016/11/14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FDAF220-20E3-401A-BC3C-2E37F034329D}" type="slidenum">
              <a:rPr lang="zh-CN" altLang="en-US" smtClean="0"/>
              <a:t>‹#›</a:t>
            </a:fld>
            <a:endParaRPr lang="zh-CN" altLang="en-US"/>
          </a:p>
        </p:txBody>
      </p:sp>
      <p:sp>
        <p:nvSpPr>
          <p:cNvPr id="8" name="Rectangle 6"/>
          <p:cNvSpPr/>
          <p:nvPr userDrawn="1"/>
        </p:nvSpPr>
        <p:spPr>
          <a:xfrm>
            <a:off x="0" y="1720057"/>
            <a:ext cx="9144000" cy="7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defRPr/>
            </a:pPr>
            <a:endParaRPr lang="en-US" sz="1350">
              <a:solidFill>
                <a:prstClr val="white"/>
              </a:solidFill>
            </a:endParaRPr>
          </a:p>
        </p:txBody>
      </p:sp>
    </p:spTree>
    <p:extLst>
      <p:ext uri="{BB962C8B-B14F-4D97-AF65-F5344CB8AC3E}">
        <p14:creationId xmlns:p14="http://schemas.microsoft.com/office/powerpoint/2010/main" val="2950793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9841" y="365126"/>
            <a:ext cx="7886700" cy="1325563"/>
          </a:xfrm>
        </p:spPr>
        <p:txBody>
          <a:bodyPr/>
          <a:lstStyle/>
          <a:p>
            <a:r>
              <a:rPr lang="zh-CN" altLang="en-US" dirty="0"/>
              <a:t>单击此处编辑标题</a:t>
            </a:r>
            <a:endParaRPr lang="en-US" dirty="0"/>
          </a:p>
        </p:txBody>
      </p:sp>
      <p:sp>
        <p:nvSpPr>
          <p:cNvPr id="3" name="Text Placeholder 2"/>
          <p:cNvSpPr>
            <a:spLocks noGrp="1"/>
          </p:cNvSpPr>
          <p:nvPr>
            <p:ph type="body" idx="1" hasCustomPrompt="1"/>
          </p:nvPr>
        </p:nvSpPr>
        <p:spPr>
          <a:xfrm>
            <a:off x="629842" y="1681163"/>
            <a:ext cx="3868340"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编辑文本</a:t>
            </a:r>
          </a:p>
        </p:txBody>
      </p:sp>
      <p:sp>
        <p:nvSpPr>
          <p:cNvPr id="4" name="Content Placeholder 3"/>
          <p:cNvSpPr>
            <a:spLocks noGrp="1"/>
          </p:cNvSpPr>
          <p:nvPr>
            <p:ph sz="half" idx="2" hasCustomPrompt="1"/>
          </p:nvPr>
        </p:nvSpPr>
        <p:spPr>
          <a:xfrm>
            <a:off x="629842" y="2505075"/>
            <a:ext cx="3868340" cy="3684588"/>
          </a:xfrm>
        </p:spPr>
        <p:txBody>
          <a:bodyPr/>
          <a:lstStyle/>
          <a:p>
            <a:pPr lvl="0"/>
            <a:r>
              <a:rPr lang="zh-CN" altLang="en-US" dirty="0"/>
              <a:t>编辑文本</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Text Placeholder 4"/>
          <p:cNvSpPr>
            <a:spLocks noGrp="1"/>
          </p:cNvSpPr>
          <p:nvPr>
            <p:ph type="body" sz="quarter" idx="3" hasCustomPrompt="1"/>
          </p:nvPr>
        </p:nvSpPr>
        <p:spPr>
          <a:xfrm>
            <a:off x="4629150" y="1681163"/>
            <a:ext cx="3887391"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编辑文本</a:t>
            </a:r>
          </a:p>
        </p:txBody>
      </p:sp>
      <p:sp>
        <p:nvSpPr>
          <p:cNvPr id="6" name="Content Placeholder 5"/>
          <p:cNvSpPr>
            <a:spLocks noGrp="1"/>
          </p:cNvSpPr>
          <p:nvPr>
            <p:ph sz="quarter" idx="4" hasCustomPrompt="1"/>
          </p:nvPr>
        </p:nvSpPr>
        <p:spPr>
          <a:xfrm>
            <a:off x="4629150" y="2505075"/>
            <a:ext cx="3887391" cy="3684588"/>
          </a:xfrm>
        </p:spPr>
        <p:txBody>
          <a:bodyPr/>
          <a:lstStyle/>
          <a:p>
            <a:pPr lvl="0"/>
            <a:r>
              <a:rPr lang="zh-CN" altLang="en-US" dirty="0"/>
              <a:t>编辑文本</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7" name="Date Placeholder 6"/>
          <p:cNvSpPr>
            <a:spLocks noGrp="1"/>
          </p:cNvSpPr>
          <p:nvPr>
            <p:ph type="dt" sz="half" idx="10"/>
          </p:nvPr>
        </p:nvSpPr>
        <p:spPr/>
        <p:txBody>
          <a:bodyPr/>
          <a:lstStyle/>
          <a:p>
            <a:fld id="{5951010A-A8EB-4654-A2B4-A480BBFD77C6}" type="datetime1">
              <a:rPr lang="zh-CN" altLang="en-US" smtClean="0"/>
              <a:t>2016/11/14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FDAF220-20E3-401A-BC3C-2E37F034329D}" type="slidenum">
              <a:rPr lang="zh-CN" altLang="en-US" smtClean="0"/>
              <a:t>‹#›</a:t>
            </a:fld>
            <a:endParaRPr lang="zh-CN" altLang="en-US"/>
          </a:p>
        </p:txBody>
      </p:sp>
      <p:sp>
        <p:nvSpPr>
          <p:cNvPr id="10" name="Rectangle 6"/>
          <p:cNvSpPr/>
          <p:nvPr userDrawn="1"/>
        </p:nvSpPr>
        <p:spPr>
          <a:xfrm>
            <a:off x="0" y="1681163"/>
            <a:ext cx="9144000" cy="7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defRPr/>
            </a:pPr>
            <a:endParaRPr lang="en-US" sz="1350">
              <a:solidFill>
                <a:prstClr val="white"/>
              </a:solidFill>
            </a:endParaRPr>
          </a:p>
        </p:txBody>
      </p:sp>
    </p:spTree>
    <p:extLst>
      <p:ext uri="{BB962C8B-B14F-4D97-AF65-F5344CB8AC3E}">
        <p14:creationId xmlns:p14="http://schemas.microsoft.com/office/powerpoint/2010/main" val="2469792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zh-CN" altLang="en-US" dirty="0"/>
              <a:t>单击此处编辑标题</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dirty="0"/>
              <a:t>编辑文本</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fld id="{09C7A160-1A8E-4320-BEC7-E49157E10D24}" type="datetime1">
              <a:rPr lang="zh-CN" altLang="en-US" smtClean="0"/>
              <a:t>2016/11/14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FDAF220-20E3-401A-BC3C-2E37F034329D}" type="slidenum">
              <a:rPr lang="zh-CN" altLang="en-US" smtClean="0"/>
              <a:t>‹#›</a:t>
            </a:fld>
            <a:endParaRPr lang="zh-CN" altLang="en-US"/>
          </a:p>
        </p:txBody>
      </p:sp>
      <p:sp>
        <p:nvSpPr>
          <p:cNvPr id="7" name="Rectangle 6"/>
          <p:cNvSpPr/>
          <p:nvPr userDrawn="1"/>
        </p:nvSpPr>
        <p:spPr>
          <a:xfrm>
            <a:off x="0" y="1724985"/>
            <a:ext cx="9144000" cy="7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defRPr/>
            </a:pPr>
            <a:endParaRPr lang="en-US" sz="1350">
              <a:solidFill>
                <a:prstClr val="white"/>
              </a:solidFill>
            </a:endParaRPr>
          </a:p>
        </p:txBody>
      </p:sp>
    </p:spTree>
    <p:extLst>
      <p:ext uri="{BB962C8B-B14F-4D97-AF65-F5344CB8AC3E}">
        <p14:creationId xmlns:p14="http://schemas.microsoft.com/office/powerpoint/2010/main" val="2054260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sp>
        <p:nvSpPr>
          <p:cNvPr id="4" name="标题 3"/>
          <p:cNvSpPr>
            <a:spLocks noGrp="1"/>
          </p:cNvSpPr>
          <p:nvPr>
            <p:ph type="title" hasCustomPrompt="1"/>
          </p:nvPr>
        </p:nvSpPr>
        <p:spPr/>
        <p:txBody>
          <a:bodyPr/>
          <a:lstStyle/>
          <a:p>
            <a:r>
              <a:rPr lang="zh-CN" altLang="en-US" dirty="0"/>
              <a:t>单击此处编辑标题</a:t>
            </a:r>
          </a:p>
        </p:txBody>
      </p:sp>
      <p:sp>
        <p:nvSpPr>
          <p:cNvPr id="5" name="日期占位符 4"/>
          <p:cNvSpPr>
            <a:spLocks noGrp="1"/>
          </p:cNvSpPr>
          <p:nvPr>
            <p:ph type="dt" sz="half" idx="10"/>
          </p:nvPr>
        </p:nvSpPr>
        <p:spPr/>
        <p:txBody>
          <a:bodyPr/>
          <a:lstStyle/>
          <a:p>
            <a:fld id="{19FE7D0B-9444-4AAC-84B6-E5F089C0C084}" type="datetime1">
              <a:rPr lang="zh-CN" altLang="en-US" smtClean="0"/>
              <a:t>2016/11/14</a:t>
            </a:fld>
            <a:endParaRPr lang="zh-CN" altLang="en-US" dirty="0"/>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FDAF220-20E3-401A-BC3C-2E37F034329D}" type="slidenum">
              <a:rPr lang="zh-CN" altLang="en-US" smtClean="0"/>
              <a:t>‹#›</a:t>
            </a:fld>
            <a:endParaRPr lang="zh-CN" altLang="en-US"/>
          </a:p>
        </p:txBody>
      </p:sp>
      <p:sp>
        <p:nvSpPr>
          <p:cNvPr id="8" name="Title 1"/>
          <p:cNvSpPr txBox="1">
            <a:spLocks/>
          </p:cNvSpPr>
          <p:nvPr userDrawn="1"/>
        </p:nvSpPr>
        <p:spPr>
          <a:xfrm>
            <a:off x="628650" y="365126"/>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单击此处编辑</a:t>
            </a:r>
            <a:endParaRPr lang="en-US" dirty="0"/>
          </a:p>
        </p:txBody>
      </p:sp>
      <p:sp>
        <p:nvSpPr>
          <p:cNvPr id="9" name="Date Placeholder 2"/>
          <p:cNvSpPr txBox="1">
            <a:spLocks/>
          </p:cNvSpPr>
          <p:nvPr userDrawn="1"/>
        </p:nvSpPr>
        <p:spPr>
          <a:xfrm>
            <a:off x="628650" y="6356351"/>
            <a:ext cx="20574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48FFFC1-FE1C-478F-B5CF-D8308D74E8C6}" type="datetimeFigureOut">
              <a:rPr lang="zh-CN" altLang="en-US" smtClean="0"/>
              <a:pPr/>
              <a:t>2016/11/14</a:t>
            </a:fld>
            <a:endParaRPr lang="zh-CN" altLang="en-US"/>
          </a:p>
        </p:txBody>
      </p:sp>
      <p:sp>
        <p:nvSpPr>
          <p:cNvPr id="10" name="Slide Number Placeholder 4"/>
          <p:cNvSpPr txBox="1">
            <a:spLocks/>
          </p:cNvSpPr>
          <p:nvPr userDrawn="1"/>
        </p:nvSpPr>
        <p:spPr>
          <a:xfrm>
            <a:off x="6457950" y="6356351"/>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FDAF220-20E3-401A-BC3C-2E37F034329D}" type="slidenum">
              <a:rPr lang="zh-CN" altLang="en-US" smtClean="0"/>
              <a:pPr/>
              <a:t>‹#›</a:t>
            </a:fld>
            <a:endParaRPr lang="zh-CN" altLang="en-US"/>
          </a:p>
        </p:txBody>
      </p:sp>
      <p:sp>
        <p:nvSpPr>
          <p:cNvPr id="11" name="Rectangle 6"/>
          <p:cNvSpPr/>
          <p:nvPr userDrawn="1"/>
        </p:nvSpPr>
        <p:spPr>
          <a:xfrm>
            <a:off x="0" y="1722588"/>
            <a:ext cx="9144000" cy="7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defRPr/>
            </a:pPr>
            <a:endParaRPr lang="en-US" sz="1350">
              <a:solidFill>
                <a:prstClr val="white"/>
              </a:solidFill>
            </a:endParaRPr>
          </a:p>
        </p:txBody>
      </p:sp>
    </p:spTree>
    <p:extLst>
      <p:ext uri="{BB962C8B-B14F-4D97-AF65-F5344CB8AC3E}">
        <p14:creationId xmlns:p14="http://schemas.microsoft.com/office/powerpoint/2010/main" val="1351072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dirty="0"/>
              <a:t>单击此处编辑标题</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dirty="0"/>
              <a:t>编辑文本</a:t>
            </a:r>
          </a:p>
          <a:p>
            <a:pPr lvl="1"/>
            <a:r>
              <a:rPr lang="zh-CN" altLang="en-US" dirty="0"/>
              <a:t>第</a:t>
            </a:r>
            <a:r>
              <a:rPr lang="en-US" altLang="zh-CN" dirty="0"/>
              <a:t>2</a:t>
            </a:r>
            <a:r>
              <a:rPr lang="zh-CN" altLang="en-US" dirty="0"/>
              <a:t>级</a:t>
            </a:r>
          </a:p>
          <a:p>
            <a:pPr lvl="2"/>
            <a:r>
              <a:rPr lang="zh-CN" altLang="en-US" dirty="0"/>
              <a:t>第</a:t>
            </a:r>
            <a:r>
              <a:rPr lang="en-US" altLang="zh-CN" dirty="0"/>
              <a:t>3</a:t>
            </a:r>
            <a:r>
              <a:rPr lang="zh-CN" altLang="en-US" dirty="0"/>
              <a:t>级</a:t>
            </a:r>
          </a:p>
          <a:p>
            <a:pPr lvl="3"/>
            <a:r>
              <a:rPr lang="zh-CN" altLang="en-US" dirty="0"/>
              <a:t>第</a:t>
            </a:r>
            <a:r>
              <a:rPr lang="en-US" altLang="zh-CN" dirty="0"/>
              <a:t>4</a:t>
            </a:r>
            <a:r>
              <a:rPr lang="zh-CN" altLang="en-US" dirty="0"/>
              <a:t>级</a:t>
            </a:r>
          </a:p>
          <a:p>
            <a:pPr lvl="4"/>
            <a:r>
              <a:rPr lang="zh-CN" altLang="en-US" dirty="0"/>
              <a:t>第</a:t>
            </a:r>
            <a:r>
              <a:rPr lang="en-US" altLang="zh-CN" dirty="0"/>
              <a:t>5</a:t>
            </a:r>
            <a:r>
              <a:rPr lang="zh-CN" altLang="en-US" dirty="0"/>
              <a:t>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44E9E7-9711-4370-BF64-FBDDB424E822}" type="datetime1">
              <a:rPr lang="zh-CN" altLang="en-US" smtClean="0"/>
              <a:t>2016/11/14</a:t>
            </a:fld>
            <a:endParaRPr lang="zh-CN" alt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DAF220-20E3-401A-BC3C-2E37F034329D}" type="slidenum">
              <a:rPr lang="zh-CN" altLang="en-US" smtClean="0"/>
              <a:t>‹#›</a:t>
            </a:fld>
            <a:endParaRPr lang="zh-CN" altLang="en-US"/>
          </a:p>
        </p:txBody>
      </p:sp>
    </p:spTree>
    <p:extLst>
      <p:ext uri="{BB962C8B-B14F-4D97-AF65-F5344CB8AC3E}">
        <p14:creationId xmlns:p14="http://schemas.microsoft.com/office/powerpoint/2010/main" val="394730145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71" r:id="rId6"/>
    <p:sldLayoutId id="2147483673" r:id="rId7"/>
  </p:sldLayoutIdLst>
  <p:hf hdr="0" ftr="0"/>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黑体" panose="02010609060101010101" pitchFamily="49" charset="-122"/>
          <a:cs typeface="Arial" panose="020B0604020202020204" pitchFamily="34" charset="0"/>
        </a:defRPr>
      </a:lvl1pPr>
    </p:titleStyle>
    <p:bodyStyle>
      <a:lvl1pPr marL="228600" indent="-228600" algn="just" defTabSz="914400" rtl="0" eaLnBrk="1" latinLnBrk="0" hangingPunct="1">
        <a:lnSpc>
          <a:spcPct val="125000"/>
        </a:lnSpc>
        <a:spcBef>
          <a:spcPts val="1000"/>
        </a:spcBef>
        <a:buClr>
          <a:srgbClr val="0070C0"/>
        </a:buClr>
        <a:buSzPct val="75000"/>
        <a:buFont typeface="Wingdings" panose="05000000000000000000" pitchFamily="2" charset="2"/>
        <a:buChar char="u"/>
        <a:defRPr sz="2800" kern="1200">
          <a:solidFill>
            <a:schemeClr val="tx1"/>
          </a:solidFill>
          <a:latin typeface="Arial" panose="020B0604020202020204" pitchFamily="34" charset="0"/>
          <a:ea typeface="黑体" panose="02010609060101010101" pitchFamily="49" charset="-122"/>
          <a:cs typeface="Arial" panose="020B0604020202020204" pitchFamily="34" charset="0"/>
        </a:defRPr>
      </a:lvl1pPr>
      <a:lvl2pPr marL="685800" indent="-228600" algn="just" defTabSz="914400" rtl="0" eaLnBrk="1" latinLnBrk="0" hangingPunct="1">
        <a:lnSpc>
          <a:spcPct val="125000"/>
        </a:lnSpc>
        <a:spcBef>
          <a:spcPts val="500"/>
        </a:spcBef>
        <a:buClr>
          <a:srgbClr val="C00000"/>
        </a:buClr>
        <a:buSzPct val="75000"/>
        <a:buFont typeface="Wingdings" panose="05000000000000000000" pitchFamily="2" charset="2"/>
        <a:buChar char="u"/>
        <a:defRPr sz="2400" kern="1200">
          <a:solidFill>
            <a:schemeClr val="tx1"/>
          </a:solidFill>
          <a:latin typeface="Arial" panose="020B0604020202020204" pitchFamily="34" charset="0"/>
          <a:ea typeface="黑体" panose="02010609060101010101" pitchFamily="49" charset="-122"/>
          <a:cs typeface="Arial" panose="020B0604020202020204" pitchFamily="34" charset="0"/>
        </a:defRPr>
      </a:lvl2pPr>
      <a:lvl3pPr marL="1143000" indent="-228600" algn="just" defTabSz="914400" rtl="0" eaLnBrk="1" latinLnBrk="0" hangingPunct="1">
        <a:lnSpc>
          <a:spcPct val="125000"/>
        </a:lnSpc>
        <a:spcBef>
          <a:spcPts val="500"/>
        </a:spcBef>
        <a:buClr>
          <a:srgbClr val="0070C0"/>
        </a:buClr>
        <a:buSzPct val="75000"/>
        <a:buFont typeface="Wingdings" panose="05000000000000000000" pitchFamily="2" charset="2"/>
        <a:buChar char="u"/>
        <a:defRPr sz="2000" kern="1200">
          <a:solidFill>
            <a:schemeClr val="tx1"/>
          </a:solidFill>
          <a:latin typeface="Arial" panose="020B0604020202020204" pitchFamily="34" charset="0"/>
          <a:ea typeface="黑体" panose="02010609060101010101" pitchFamily="49" charset="-122"/>
          <a:cs typeface="Arial" panose="020B0604020202020204" pitchFamily="34" charset="0"/>
        </a:defRPr>
      </a:lvl3pPr>
      <a:lvl4pPr marL="1600200" indent="-228600" algn="just" defTabSz="914400" rtl="0" eaLnBrk="1" latinLnBrk="0" hangingPunct="1">
        <a:lnSpc>
          <a:spcPct val="125000"/>
        </a:lnSpc>
        <a:spcBef>
          <a:spcPts val="500"/>
        </a:spcBef>
        <a:buClr>
          <a:srgbClr val="C00000"/>
        </a:buClr>
        <a:buSzPct val="75000"/>
        <a:buFont typeface="Wingdings" panose="05000000000000000000" pitchFamily="2" charset="2"/>
        <a:buChar char="u"/>
        <a:defRPr sz="1800" kern="1200">
          <a:solidFill>
            <a:schemeClr val="tx1"/>
          </a:solidFill>
          <a:latin typeface="Arial" panose="020B0604020202020204" pitchFamily="34" charset="0"/>
          <a:ea typeface="黑体" panose="02010609060101010101" pitchFamily="49" charset="-122"/>
          <a:cs typeface="Arial" panose="020B0604020202020204" pitchFamily="34" charset="0"/>
        </a:defRPr>
      </a:lvl4pPr>
      <a:lvl5pPr marL="2057400" indent="-228600" algn="just" defTabSz="914400" rtl="0" eaLnBrk="1" latinLnBrk="0" hangingPunct="1">
        <a:lnSpc>
          <a:spcPct val="125000"/>
        </a:lnSpc>
        <a:spcBef>
          <a:spcPts val="500"/>
        </a:spcBef>
        <a:buClr>
          <a:srgbClr val="0070C0"/>
        </a:buClr>
        <a:buSzPct val="75000"/>
        <a:buFont typeface="Wingdings" panose="05000000000000000000" pitchFamily="2" charset="2"/>
        <a:buChar char="u"/>
        <a:defRPr sz="1800" kern="1200">
          <a:solidFill>
            <a:schemeClr val="tx1"/>
          </a:solidFill>
          <a:latin typeface="Arial" panose="020B0604020202020204" pitchFamily="34" charset="0"/>
          <a:ea typeface="黑体" panose="02010609060101010101" pitchFamily="49"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4.xml"/><Relationship Id="rId1" Type="http://schemas.openxmlformats.org/officeDocument/2006/relationships/vmlDrawing" Target="../drawings/vmlDrawing2.vml"/><Relationship Id="rId4"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685800" y="1122363"/>
            <a:ext cx="7772400" cy="1810842"/>
          </a:xfrm>
        </p:spPr>
        <p:txBody>
          <a:bodyPr/>
          <a:lstStyle/>
          <a:p>
            <a:r>
              <a:rPr lang="zh-CN" altLang="en-US" dirty="0">
                <a:latin typeface="+mn-ea"/>
              </a:rPr>
              <a:t>开源的容器</a:t>
            </a:r>
            <a:r>
              <a:rPr lang="en-US" altLang="zh-CN"/>
              <a:t>C/R</a:t>
            </a:r>
            <a:r>
              <a:rPr lang="zh-CN" altLang="en-US" dirty="0">
                <a:latin typeface="+mn-ea"/>
              </a:rPr>
              <a:t>方案以及</a:t>
            </a:r>
            <a:r>
              <a:rPr lang="en-US" altLang="zh-CN" dirty="0"/>
              <a:t>Kubernetes</a:t>
            </a:r>
            <a:r>
              <a:rPr lang="zh-CN" altLang="en-US" dirty="0">
                <a:latin typeface="+mn-ea"/>
              </a:rPr>
              <a:t>简介</a:t>
            </a:r>
            <a:endParaRPr lang="zh-CN" altLang="en-US" dirty="0"/>
          </a:p>
        </p:txBody>
      </p:sp>
      <p:sp>
        <p:nvSpPr>
          <p:cNvPr id="5" name="副标题 4"/>
          <p:cNvSpPr>
            <a:spLocks noGrp="1"/>
          </p:cNvSpPr>
          <p:nvPr>
            <p:ph type="subTitle" idx="1"/>
          </p:nvPr>
        </p:nvSpPr>
        <p:spPr/>
        <p:txBody>
          <a:bodyPr>
            <a:normAutofit lnSpcReduction="10000"/>
          </a:bodyPr>
          <a:lstStyle/>
          <a:p>
            <a:r>
              <a:rPr lang="zh-CN" altLang="en-US" dirty="0">
                <a:latin typeface="+mn-ea"/>
              </a:rPr>
              <a:t>于金玉</a:t>
            </a:r>
            <a:endParaRPr lang="en-US" altLang="zh-CN" dirty="0">
              <a:latin typeface="+mn-ea"/>
            </a:endParaRPr>
          </a:p>
          <a:p>
            <a:fld id="{0BDD9640-4DA6-4CA2-B9ED-E80F354632CA}" type="datetime3">
              <a:rPr lang="zh-CN" altLang="en-US" smtClean="0">
                <a:latin typeface="Arial" panose="020B0604020202020204" pitchFamily="34" charset="0"/>
                <a:cs typeface="Arial" panose="020B0604020202020204" pitchFamily="34" charset="0"/>
              </a:rPr>
              <a:pPr/>
              <a:t>2016年11月14日星期一</a:t>
            </a:fld>
            <a:endParaRPr lang="zh-CN"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2481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小结</a:t>
            </a:r>
          </a:p>
        </p:txBody>
      </p:sp>
      <p:sp>
        <p:nvSpPr>
          <p:cNvPr id="8" name="内容占位符 7"/>
          <p:cNvSpPr>
            <a:spLocks noGrp="1"/>
          </p:cNvSpPr>
          <p:nvPr>
            <p:ph idx="1"/>
          </p:nvPr>
        </p:nvSpPr>
        <p:spPr/>
        <p:txBody>
          <a:bodyPr/>
          <a:lstStyle/>
          <a:p>
            <a:r>
              <a:rPr lang="zh-CN" altLang="en-US" dirty="0"/>
              <a:t>目前的方案都是基于</a:t>
            </a:r>
            <a:r>
              <a:rPr lang="en-US" altLang="zh-CN" dirty="0"/>
              <a:t>CRIU</a:t>
            </a:r>
            <a:r>
              <a:rPr lang="zh-CN" altLang="en-US" dirty="0"/>
              <a:t>实现容器</a:t>
            </a:r>
            <a:r>
              <a:rPr lang="en-US" altLang="zh-CN" dirty="0"/>
              <a:t>C/R</a:t>
            </a:r>
          </a:p>
          <a:p>
            <a:pPr lvl="1"/>
            <a:r>
              <a:rPr lang="zh-CN" altLang="en-US" dirty="0"/>
              <a:t>当前</a:t>
            </a:r>
            <a:r>
              <a:rPr lang="en-US" altLang="zh-CN" dirty="0"/>
              <a:t>CRIU</a:t>
            </a:r>
            <a:r>
              <a:rPr lang="zh-CN" altLang="en-US" dirty="0"/>
              <a:t>并不完善（如不支持</a:t>
            </a:r>
            <a:r>
              <a:rPr lang="en-US" altLang="zh-CN" dirty="0" err="1"/>
              <a:t>seccomp</a:t>
            </a:r>
            <a:r>
              <a:rPr lang="zh-CN" altLang="en-US" dirty="0"/>
              <a:t>、不支持外部终端、挂载的文件系统可读等）</a:t>
            </a:r>
            <a:endParaRPr lang="en-US" altLang="zh-CN" dirty="0"/>
          </a:p>
          <a:p>
            <a:pPr lvl="1"/>
            <a:r>
              <a:rPr lang="zh-CN" altLang="en-US" dirty="0"/>
              <a:t>创建容器时需要使用特定命令格式，否则</a:t>
            </a:r>
            <a:r>
              <a:rPr lang="en-US" altLang="zh-CN" dirty="0"/>
              <a:t>C/R</a:t>
            </a:r>
            <a:r>
              <a:rPr lang="zh-CN" altLang="en-US" dirty="0"/>
              <a:t>失败（</a:t>
            </a:r>
            <a:r>
              <a:rPr lang="en-US" altLang="zh-CN" dirty="0" err="1"/>
              <a:t>criu</a:t>
            </a:r>
            <a:r>
              <a:rPr lang="en-US" altLang="zh-CN" dirty="0"/>
              <a:t> failed: type NOTIFY </a:t>
            </a:r>
            <a:r>
              <a:rPr lang="en-US" altLang="zh-CN" dirty="0" err="1"/>
              <a:t>errno</a:t>
            </a:r>
            <a:r>
              <a:rPr lang="en-US" altLang="zh-CN" dirty="0"/>
              <a:t> 0</a:t>
            </a:r>
            <a:r>
              <a:rPr lang="zh-CN" altLang="en-US" dirty="0"/>
              <a:t>）；</a:t>
            </a:r>
            <a:endParaRPr lang="en-US" altLang="zh-CN" dirty="0"/>
          </a:p>
          <a:p>
            <a:pPr lvl="2"/>
            <a:r>
              <a:rPr lang="zh-CN" altLang="en-US" dirty="0"/>
              <a:t>如</a:t>
            </a:r>
            <a:r>
              <a:rPr lang="en-US" altLang="zh-CN" dirty="0" err="1"/>
              <a:t>docker</a:t>
            </a:r>
            <a:r>
              <a:rPr lang="zh-CN" altLang="en-US" dirty="0"/>
              <a:t>中：</a:t>
            </a:r>
            <a:r>
              <a:rPr lang="en-US" altLang="zh-CN" dirty="0" err="1"/>
              <a:t>docker</a:t>
            </a:r>
            <a:r>
              <a:rPr lang="en-US" altLang="zh-CN" dirty="0"/>
              <a:t> run -d </a:t>
            </a:r>
            <a:r>
              <a:rPr lang="en-US" altLang="zh-CN" dirty="0" err="1"/>
              <a:t>centos:latest</a:t>
            </a:r>
            <a:r>
              <a:rPr lang="en-US" altLang="zh-CN" dirty="0"/>
              <a:t>  /bin/</a:t>
            </a:r>
            <a:r>
              <a:rPr lang="en-US" altLang="zh-CN" dirty="0" err="1"/>
              <a:t>sh</a:t>
            </a:r>
            <a:r>
              <a:rPr lang="en-US" altLang="zh-CN" dirty="0"/>
              <a:t> -c '</a:t>
            </a:r>
            <a:r>
              <a:rPr lang="en-US" altLang="zh-CN" dirty="0" err="1"/>
              <a:t>i</a:t>
            </a:r>
            <a:r>
              <a:rPr lang="en-US" altLang="zh-CN" dirty="0"/>
              <a:t>=0; while true; do echo $</a:t>
            </a:r>
            <a:r>
              <a:rPr lang="en-US" altLang="zh-CN" dirty="0" err="1"/>
              <a:t>i;date</a:t>
            </a:r>
            <a:r>
              <a:rPr lang="en-US" altLang="zh-CN" dirty="0"/>
              <a:t> +%</a:t>
            </a:r>
            <a:r>
              <a:rPr lang="en-US" altLang="zh-CN" dirty="0" err="1"/>
              <a:t>s.%N</a:t>
            </a:r>
            <a:r>
              <a:rPr lang="en-US" altLang="zh-CN" dirty="0"/>
              <a:t>; </a:t>
            </a:r>
            <a:r>
              <a:rPr lang="en-US" altLang="zh-CN" dirty="0" err="1"/>
              <a:t>i</a:t>
            </a:r>
            <a:r>
              <a:rPr lang="en-US" altLang="zh-CN" dirty="0"/>
              <a:t>=$(expr $</a:t>
            </a:r>
            <a:r>
              <a:rPr lang="en-US" altLang="zh-CN" dirty="0" err="1"/>
              <a:t>i</a:t>
            </a:r>
            <a:r>
              <a:rPr lang="en-US" altLang="zh-CN" dirty="0"/>
              <a:t> + 1); sleep 1; done'</a:t>
            </a:r>
          </a:p>
          <a:p>
            <a:r>
              <a:rPr lang="zh-CN" altLang="zh-CN" dirty="0"/>
              <a:t>很多资料</a:t>
            </a:r>
            <a:r>
              <a:rPr lang="zh-CN" altLang="en-US" dirty="0"/>
              <a:t>认为</a:t>
            </a:r>
            <a:r>
              <a:rPr lang="zh-CN" altLang="zh-CN" dirty="0"/>
              <a:t>：</a:t>
            </a:r>
            <a:r>
              <a:rPr lang="zh-CN" altLang="en-US" dirty="0"/>
              <a:t>容器在线</a:t>
            </a:r>
            <a:r>
              <a:rPr lang="zh-CN" altLang="zh-CN" dirty="0"/>
              <a:t>迁移即是实现容器的</a:t>
            </a:r>
            <a:r>
              <a:rPr lang="en-US" altLang="zh-CN" dirty="0"/>
              <a:t>Checkpoint &amp; Restore</a:t>
            </a:r>
            <a:r>
              <a:rPr lang="zh-CN" altLang="zh-CN" dirty="0"/>
              <a:t>。</a:t>
            </a:r>
          </a:p>
        </p:txBody>
      </p:sp>
      <p:sp>
        <p:nvSpPr>
          <p:cNvPr id="5" name="日期占位符 4"/>
          <p:cNvSpPr>
            <a:spLocks noGrp="1"/>
          </p:cNvSpPr>
          <p:nvPr>
            <p:ph type="dt" sz="half" idx="10"/>
          </p:nvPr>
        </p:nvSpPr>
        <p:spPr/>
        <p:txBody>
          <a:bodyPr/>
          <a:lstStyle/>
          <a:p>
            <a:fld id="{29D8B730-F475-4B4F-BE52-631AC713B8BA}" type="datetime1">
              <a:rPr lang="zh-CN" altLang="en-US" smtClean="0"/>
              <a:t>2016/11/14</a:t>
            </a:fld>
            <a:endParaRPr lang="zh-CN" altLang="en-US"/>
          </a:p>
        </p:txBody>
      </p:sp>
      <p:sp>
        <p:nvSpPr>
          <p:cNvPr id="6" name="灯片编号占位符 5"/>
          <p:cNvSpPr>
            <a:spLocks noGrp="1"/>
          </p:cNvSpPr>
          <p:nvPr>
            <p:ph type="sldNum" sz="quarter" idx="12"/>
          </p:nvPr>
        </p:nvSpPr>
        <p:spPr/>
        <p:txBody>
          <a:bodyPr/>
          <a:lstStyle/>
          <a:p>
            <a:fld id="{9FDAF220-20E3-401A-BC3C-2E37F034329D}" type="slidenum">
              <a:rPr lang="zh-CN" altLang="en-US" smtClean="0"/>
              <a:t>10</a:t>
            </a:fld>
            <a:endParaRPr lang="zh-CN" altLang="en-US"/>
          </a:p>
        </p:txBody>
      </p:sp>
    </p:spTree>
    <p:extLst>
      <p:ext uri="{BB962C8B-B14F-4D97-AF65-F5344CB8AC3E}">
        <p14:creationId xmlns:p14="http://schemas.microsoft.com/office/powerpoint/2010/main" val="3436888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Kubernetes</a:t>
            </a:r>
            <a:r>
              <a:rPr lang="zh-CN" altLang="en-US" dirty="0"/>
              <a:t>概要</a:t>
            </a:r>
          </a:p>
        </p:txBody>
      </p:sp>
      <p:sp>
        <p:nvSpPr>
          <p:cNvPr id="6" name="内容占位符 5"/>
          <p:cNvSpPr>
            <a:spLocks noGrp="1"/>
          </p:cNvSpPr>
          <p:nvPr>
            <p:ph idx="1"/>
          </p:nvPr>
        </p:nvSpPr>
        <p:spPr>
          <a:xfrm>
            <a:off x="628650" y="1825624"/>
            <a:ext cx="7886700" cy="4895851"/>
          </a:xfrm>
        </p:spPr>
        <p:txBody>
          <a:bodyPr>
            <a:normAutofit/>
          </a:bodyPr>
          <a:lstStyle/>
          <a:p>
            <a:r>
              <a:rPr lang="zh-CN" altLang="en-US" dirty="0"/>
              <a:t>管理跨主机容器化应用的系统</a:t>
            </a:r>
            <a:endParaRPr lang="en-US" altLang="zh-CN" dirty="0"/>
          </a:p>
          <a:p>
            <a:pPr lvl="1"/>
            <a:r>
              <a:rPr lang="zh-CN" altLang="en-US" dirty="0"/>
              <a:t>实现了包括部署、扩展、高可用管理和应用弹性伸缩在内的一系列基础功能并封装成一套完整、简单易用的</a:t>
            </a:r>
            <a:r>
              <a:rPr lang="en-US" altLang="zh-CN" dirty="0"/>
              <a:t>RESTful API</a:t>
            </a:r>
            <a:r>
              <a:rPr lang="zh-CN" altLang="en-US" dirty="0"/>
              <a:t>对外提供服务。</a:t>
            </a:r>
            <a:endParaRPr lang="en-US" altLang="zh-CN" dirty="0"/>
          </a:p>
          <a:p>
            <a:pPr lvl="1"/>
            <a:r>
              <a:rPr lang="zh-CN" altLang="en-US" dirty="0"/>
              <a:t>主要瞄准的服务对象是由多个容器组合而成的复杂应用，如弹性计算、分布式服务架构。</a:t>
            </a:r>
            <a:endParaRPr lang="en-US" altLang="zh-CN" dirty="0"/>
          </a:p>
          <a:p>
            <a:pPr lvl="2"/>
            <a:r>
              <a:rPr lang="en-US" altLang="zh-CN" dirty="0"/>
              <a:t>Pod:</a:t>
            </a:r>
            <a:r>
              <a:rPr lang="zh-CN" altLang="en-US" dirty="0"/>
              <a:t>实现某一应用的容器组，是</a:t>
            </a:r>
            <a:r>
              <a:rPr lang="en-US" altLang="zh-CN" dirty="0"/>
              <a:t>Kubernetes</a:t>
            </a:r>
            <a:r>
              <a:rPr lang="zh-CN" altLang="en-US" dirty="0"/>
              <a:t>最基本的部署调度单元，</a:t>
            </a:r>
            <a:r>
              <a:rPr lang="en-US" altLang="zh-CN" dirty="0"/>
              <a:t>Pod</a:t>
            </a:r>
            <a:r>
              <a:rPr lang="zh-CN" altLang="en-US" dirty="0"/>
              <a:t>中的容器是共享网络和存储的。</a:t>
            </a:r>
            <a:endParaRPr lang="en-US" altLang="zh-CN" dirty="0"/>
          </a:p>
          <a:p>
            <a:pPr lvl="1"/>
            <a:r>
              <a:rPr lang="zh-CN" altLang="en-US" dirty="0"/>
              <a:t>由</a:t>
            </a:r>
            <a:r>
              <a:rPr lang="en-US" altLang="zh-CN" dirty="0"/>
              <a:t>master</a:t>
            </a:r>
            <a:r>
              <a:rPr lang="zh-CN" altLang="en-US" dirty="0"/>
              <a:t>节点和</a:t>
            </a:r>
            <a:r>
              <a:rPr lang="en-US" altLang="zh-CN" dirty="0"/>
              <a:t>minion</a:t>
            </a:r>
            <a:r>
              <a:rPr lang="zh-CN" altLang="en-US" dirty="0"/>
              <a:t>节点组成</a:t>
            </a:r>
            <a:endParaRPr lang="en-US" altLang="zh-CN" dirty="0"/>
          </a:p>
          <a:p>
            <a:pPr lvl="2"/>
            <a:r>
              <a:rPr lang="en-US" altLang="zh-CN" dirty="0"/>
              <a:t>Master</a:t>
            </a:r>
            <a:r>
              <a:rPr lang="zh-CN" altLang="en-US" dirty="0"/>
              <a:t>节点是管理节点，主要是相应用户请求、进行容器管理等工作；</a:t>
            </a:r>
            <a:endParaRPr lang="en-US" altLang="zh-CN" dirty="0"/>
          </a:p>
          <a:p>
            <a:pPr lvl="2"/>
            <a:r>
              <a:rPr lang="en-US" altLang="zh-CN" dirty="0"/>
              <a:t>Minion</a:t>
            </a:r>
            <a:r>
              <a:rPr lang="zh-CN" altLang="en-US" dirty="0"/>
              <a:t>节点是容器运行的工作节点</a:t>
            </a:r>
          </a:p>
        </p:txBody>
      </p:sp>
      <p:sp>
        <p:nvSpPr>
          <p:cNvPr id="2" name="日期占位符 1"/>
          <p:cNvSpPr>
            <a:spLocks noGrp="1"/>
          </p:cNvSpPr>
          <p:nvPr>
            <p:ph type="dt" sz="half" idx="10"/>
          </p:nvPr>
        </p:nvSpPr>
        <p:spPr/>
        <p:txBody>
          <a:bodyPr/>
          <a:lstStyle/>
          <a:p>
            <a:fld id="{2050B3F7-084F-4762-A1B1-390EF286E819}" type="datetime1">
              <a:rPr lang="zh-CN" altLang="en-US" smtClean="0"/>
              <a:t>2016/11/14</a:t>
            </a:fld>
            <a:endParaRPr lang="zh-CN" altLang="en-US"/>
          </a:p>
        </p:txBody>
      </p:sp>
      <p:sp>
        <p:nvSpPr>
          <p:cNvPr id="3" name="灯片编号占位符 2"/>
          <p:cNvSpPr>
            <a:spLocks noGrp="1"/>
          </p:cNvSpPr>
          <p:nvPr>
            <p:ph type="sldNum" sz="quarter" idx="12"/>
          </p:nvPr>
        </p:nvSpPr>
        <p:spPr/>
        <p:txBody>
          <a:bodyPr/>
          <a:lstStyle/>
          <a:p>
            <a:fld id="{9FDAF220-20E3-401A-BC3C-2E37F034329D}" type="slidenum">
              <a:rPr lang="zh-CN" altLang="en-US" smtClean="0"/>
              <a:t>11</a:t>
            </a:fld>
            <a:endParaRPr lang="zh-CN" altLang="en-US"/>
          </a:p>
        </p:txBody>
      </p:sp>
    </p:spTree>
    <p:extLst>
      <p:ext uri="{BB962C8B-B14F-4D97-AF65-F5344CB8AC3E}">
        <p14:creationId xmlns:p14="http://schemas.microsoft.com/office/powerpoint/2010/main" val="4250891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a:ln w="19050">
            <a:noFill/>
          </a:ln>
        </p:spPr>
        <p:txBody>
          <a:bodyPr/>
          <a:lstStyle/>
          <a:p>
            <a:r>
              <a:rPr lang="en-US" altLang="zh-CN" dirty="0"/>
              <a:t>Kubernetes</a:t>
            </a:r>
            <a:r>
              <a:rPr lang="zh-CN" altLang="en-US" dirty="0"/>
              <a:t>架构图</a:t>
            </a:r>
          </a:p>
        </p:txBody>
      </p:sp>
      <p:pic>
        <p:nvPicPr>
          <p:cNvPr id="14" name="内容占位符 13"/>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628650" y="658299"/>
            <a:ext cx="7361995" cy="6063177"/>
          </a:xfrm>
          <a:ln w="19050">
            <a:noFill/>
          </a:ln>
        </p:spPr>
      </p:pic>
      <p:sp>
        <p:nvSpPr>
          <p:cNvPr id="4" name="日期占位符 3"/>
          <p:cNvSpPr>
            <a:spLocks noGrp="1"/>
          </p:cNvSpPr>
          <p:nvPr>
            <p:ph type="dt" sz="half" idx="10"/>
          </p:nvPr>
        </p:nvSpPr>
        <p:spPr>
          <a:ln w="19050">
            <a:noFill/>
          </a:ln>
        </p:spPr>
        <p:txBody>
          <a:bodyPr/>
          <a:lstStyle/>
          <a:p>
            <a:fld id="{E44A7634-3776-4907-8768-6ADBF5B4D967}" type="datetime1">
              <a:rPr lang="zh-CN" altLang="en-US" smtClean="0"/>
              <a:t>2016/11/14</a:t>
            </a:fld>
            <a:endParaRPr lang="zh-CN" altLang="en-US"/>
          </a:p>
        </p:txBody>
      </p:sp>
      <p:sp>
        <p:nvSpPr>
          <p:cNvPr id="5" name="灯片编号占位符 4"/>
          <p:cNvSpPr>
            <a:spLocks noGrp="1"/>
          </p:cNvSpPr>
          <p:nvPr>
            <p:ph type="sldNum" sz="quarter" idx="12"/>
          </p:nvPr>
        </p:nvSpPr>
        <p:spPr>
          <a:ln w="19050">
            <a:noFill/>
          </a:ln>
        </p:spPr>
        <p:txBody>
          <a:bodyPr/>
          <a:lstStyle/>
          <a:p>
            <a:fld id="{9FDAF220-20E3-401A-BC3C-2E37F034329D}" type="slidenum">
              <a:rPr lang="zh-CN" altLang="en-US" smtClean="0"/>
              <a:t>12</a:t>
            </a:fld>
            <a:endParaRPr lang="zh-CN" altLang="en-US"/>
          </a:p>
        </p:txBody>
      </p:sp>
      <p:sp>
        <p:nvSpPr>
          <p:cNvPr id="19" name="矩形 18"/>
          <p:cNvSpPr/>
          <p:nvPr/>
        </p:nvSpPr>
        <p:spPr>
          <a:xfrm>
            <a:off x="2424112" y="4672013"/>
            <a:ext cx="1068595" cy="72444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FF0000"/>
                </a:solidFill>
              </a:ln>
              <a:solidFill>
                <a:schemeClr val="bg1"/>
              </a:solidFill>
            </a:endParaRPr>
          </a:p>
        </p:txBody>
      </p:sp>
      <p:sp>
        <p:nvSpPr>
          <p:cNvPr id="20" name="矩形 19"/>
          <p:cNvSpPr/>
          <p:nvPr/>
        </p:nvSpPr>
        <p:spPr>
          <a:xfrm>
            <a:off x="734518" y="3117954"/>
            <a:ext cx="2068643" cy="106430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FF0000"/>
                </a:solidFill>
              </a:ln>
              <a:solidFill>
                <a:schemeClr val="bg1"/>
              </a:solidFill>
            </a:endParaRPr>
          </a:p>
        </p:txBody>
      </p:sp>
      <p:sp>
        <p:nvSpPr>
          <p:cNvPr id="21" name="矩形 20"/>
          <p:cNvSpPr/>
          <p:nvPr/>
        </p:nvSpPr>
        <p:spPr>
          <a:xfrm>
            <a:off x="904875" y="4272197"/>
            <a:ext cx="647700" cy="41886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FF0000"/>
                </a:solidFill>
              </a:ln>
              <a:solidFill>
                <a:schemeClr val="bg1"/>
              </a:solidFill>
            </a:endParaRPr>
          </a:p>
        </p:txBody>
      </p:sp>
      <p:sp>
        <p:nvSpPr>
          <p:cNvPr id="22" name="矩形 21"/>
          <p:cNvSpPr/>
          <p:nvPr/>
        </p:nvSpPr>
        <p:spPr>
          <a:xfrm>
            <a:off x="1602581" y="4272197"/>
            <a:ext cx="1104900" cy="37475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FF0000"/>
                </a:solidFill>
              </a:ln>
              <a:solidFill>
                <a:schemeClr val="bg1"/>
              </a:solidFill>
            </a:endParaRPr>
          </a:p>
        </p:txBody>
      </p:sp>
      <p:sp>
        <p:nvSpPr>
          <p:cNvPr id="23" name="矩形 22"/>
          <p:cNvSpPr/>
          <p:nvPr/>
        </p:nvSpPr>
        <p:spPr>
          <a:xfrm>
            <a:off x="4819650" y="4810125"/>
            <a:ext cx="468519" cy="33337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FF0000"/>
                </a:solidFill>
              </a:ln>
              <a:solidFill>
                <a:schemeClr val="bg1"/>
              </a:solidFill>
            </a:endParaRPr>
          </a:p>
        </p:txBody>
      </p:sp>
      <p:sp>
        <p:nvSpPr>
          <p:cNvPr id="24" name="矩形 23"/>
          <p:cNvSpPr/>
          <p:nvPr/>
        </p:nvSpPr>
        <p:spPr>
          <a:xfrm>
            <a:off x="6014831" y="4775200"/>
            <a:ext cx="468519" cy="33337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FF0000"/>
                </a:solidFill>
              </a:ln>
              <a:solidFill>
                <a:schemeClr val="bg1"/>
              </a:solidFill>
            </a:endParaRPr>
          </a:p>
        </p:txBody>
      </p:sp>
      <p:sp>
        <p:nvSpPr>
          <p:cNvPr id="26" name="矩形 25"/>
          <p:cNvSpPr/>
          <p:nvPr/>
        </p:nvSpPr>
        <p:spPr>
          <a:xfrm>
            <a:off x="4829175" y="2274888"/>
            <a:ext cx="468519" cy="33337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FF0000"/>
                </a:solidFill>
              </a:ln>
              <a:solidFill>
                <a:schemeClr val="bg1"/>
              </a:solidFill>
            </a:endParaRPr>
          </a:p>
        </p:txBody>
      </p:sp>
      <p:sp>
        <p:nvSpPr>
          <p:cNvPr id="27" name="矩形 26"/>
          <p:cNvSpPr/>
          <p:nvPr/>
        </p:nvSpPr>
        <p:spPr>
          <a:xfrm>
            <a:off x="6021181" y="2231283"/>
            <a:ext cx="468519" cy="33337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FF0000"/>
                </a:solidFill>
              </a:ln>
              <a:solidFill>
                <a:schemeClr val="bg1"/>
              </a:solidFill>
            </a:endParaRPr>
          </a:p>
        </p:txBody>
      </p:sp>
    </p:spTree>
    <p:extLst>
      <p:ext uri="{BB962C8B-B14F-4D97-AF65-F5344CB8AC3E}">
        <p14:creationId xmlns:p14="http://schemas.microsoft.com/office/powerpoint/2010/main" val="368329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grpId="1" nodeType="clickEffect">
                                  <p:stCondLst>
                                    <p:cond delay="0"/>
                                  </p:stCondLst>
                                  <p:childTnLst>
                                    <p:animEffect transition="out" filter="fade">
                                      <p:cBhvr>
                                        <p:cTn id="13" dur="500"/>
                                        <p:tgtEl>
                                          <p:spTgt spid="19"/>
                                        </p:tgtEl>
                                      </p:cBhvr>
                                    </p:animEffect>
                                    <p:set>
                                      <p:cBhvr>
                                        <p:cTn id="14" dur="1" fill="hold">
                                          <p:stCondLst>
                                            <p:cond delay="499"/>
                                          </p:stCondLst>
                                        </p:cTn>
                                        <p:tgtEl>
                                          <p:spTgt spid="19"/>
                                        </p:tgtEl>
                                        <p:attrNameLst>
                                          <p:attrName>style.visibility</p:attrName>
                                        </p:attrNameLst>
                                      </p:cBhvr>
                                      <p:to>
                                        <p:strVal val="hidden"/>
                                      </p:to>
                                    </p:set>
                                  </p:childTnLst>
                                </p:cTn>
                              </p:par>
                              <p:par>
                                <p:cTn id="15" presetID="42"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1000"/>
                                        <p:tgtEl>
                                          <p:spTgt spid="20"/>
                                        </p:tgtEl>
                                      </p:cBhvr>
                                    </p:animEffect>
                                    <p:anim calcmode="lin" valueType="num">
                                      <p:cBhvr>
                                        <p:cTn id="18" dur="1000" fill="hold"/>
                                        <p:tgtEl>
                                          <p:spTgt spid="20"/>
                                        </p:tgtEl>
                                        <p:attrNameLst>
                                          <p:attrName>ppt_x</p:attrName>
                                        </p:attrNameLst>
                                      </p:cBhvr>
                                      <p:tavLst>
                                        <p:tav tm="0">
                                          <p:val>
                                            <p:strVal val="#ppt_x"/>
                                          </p:val>
                                        </p:tav>
                                        <p:tav tm="100000">
                                          <p:val>
                                            <p:strVal val="#ppt_x"/>
                                          </p:val>
                                        </p:tav>
                                      </p:tavLst>
                                    </p:anim>
                                    <p:anim calcmode="lin" valueType="num">
                                      <p:cBhvr>
                                        <p:cTn id="1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1" nodeType="clickEffect">
                                  <p:stCondLst>
                                    <p:cond delay="0"/>
                                  </p:stCondLst>
                                  <p:childTnLst>
                                    <p:animEffect transition="out" filter="fade">
                                      <p:cBhvr>
                                        <p:cTn id="23" dur="500"/>
                                        <p:tgtEl>
                                          <p:spTgt spid="20"/>
                                        </p:tgtEl>
                                      </p:cBhvr>
                                    </p:animEffect>
                                    <p:set>
                                      <p:cBhvr>
                                        <p:cTn id="24" dur="1" fill="hold">
                                          <p:stCondLst>
                                            <p:cond delay="499"/>
                                          </p:stCondLst>
                                        </p:cTn>
                                        <p:tgtEl>
                                          <p:spTgt spid="20"/>
                                        </p:tgtEl>
                                        <p:attrNameLst>
                                          <p:attrName>style.visibility</p:attrName>
                                        </p:attrNameLst>
                                      </p:cBhvr>
                                      <p:to>
                                        <p:strVal val="hidden"/>
                                      </p:to>
                                    </p:set>
                                  </p:childTnLst>
                                </p:cTn>
                              </p:par>
                              <p:par>
                                <p:cTn id="25" presetID="42"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1000"/>
                                        <p:tgtEl>
                                          <p:spTgt spid="21"/>
                                        </p:tgtEl>
                                      </p:cBhvr>
                                    </p:animEffect>
                                    <p:anim calcmode="lin" valueType="num">
                                      <p:cBhvr>
                                        <p:cTn id="28" dur="1000" fill="hold"/>
                                        <p:tgtEl>
                                          <p:spTgt spid="21"/>
                                        </p:tgtEl>
                                        <p:attrNameLst>
                                          <p:attrName>ppt_x</p:attrName>
                                        </p:attrNameLst>
                                      </p:cBhvr>
                                      <p:tavLst>
                                        <p:tav tm="0">
                                          <p:val>
                                            <p:strVal val="#ppt_x"/>
                                          </p:val>
                                        </p:tav>
                                        <p:tav tm="100000">
                                          <p:val>
                                            <p:strVal val="#ppt_x"/>
                                          </p:val>
                                        </p:tav>
                                      </p:tavLst>
                                    </p:anim>
                                    <p:anim calcmode="lin" valueType="num">
                                      <p:cBhvr>
                                        <p:cTn id="2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grpId="1" nodeType="clickEffect">
                                  <p:stCondLst>
                                    <p:cond delay="0"/>
                                  </p:stCondLst>
                                  <p:childTnLst>
                                    <p:animEffect transition="out" filter="fade">
                                      <p:cBhvr>
                                        <p:cTn id="33" dur="500"/>
                                        <p:tgtEl>
                                          <p:spTgt spid="21"/>
                                        </p:tgtEl>
                                      </p:cBhvr>
                                    </p:animEffect>
                                    <p:set>
                                      <p:cBhvr>
                                        <p:cTn id="34" dur="1" fill="hold">
                                          <p:stCondLst>
                                            <p:cond delay="499"/>
                                          </p:stCondLst>
                                        </p:cTn>
                                        <p:tgtEl>
                                          <p:spTgt spid="21"/>
                                        </p:tgtEl>
                                        <p:attrNameLst>
                                          <p:attrName>style.visibility</p:attrName>
                                        </p:attrNameLst>
                                      </p:cBhvr>
                                      <p:to>
                                        <p:strVal val="hidden"/>
                                      </p:to>
                                    </p:set>
                                  </p:childTnLst>
                                </p:cTn>
                              </p:par>
                              <p:par>
                                <p:cTn id="35" presetID="42"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1000"/>
                                        <p:tgtEl>
                                          <p:spTgt spid="22"/>
                                        </p:tgtEl>
                                      </p:cBhvr>
                                    </p:animEffect>
                                    <p:anim calcmode="lin" valueType="num">
                                      <p:cBhvr>
                                        <p:cTn id="38" dur="1000" fill="hold"/>
                                        <p:tgtEl>
                                          <p:spTgt spid="22"/>
                                        </p:tgtEl>
                                        <p:attrNameLst>
                                          <p:attrName>ppt_x</p:attrName>
                                        </p:attrNameLst>
                                      </p:cBhvr>
                                      <p:tavLst>
                                        <p:tav tm="0">
                                          <p:val>
                                            <p:strVal val="#ppt_x"/>
                                          </p:val>
                                        </p:tav>
                                        <p:tav tm="100000">
                                          <p:val>
                                            <p:strVal val="#ppt_x"/>
                                          </p:val>
                                        </p:tav>
                                      </p:tavLst>
                                    </p:anim>
                                    <p:anim calcmode="lin" valueType="num">
                                      <p:cBhvr>
                                        <p:cTn id="39"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0" presetClass="exit" presetSubtype="0" fill="hold" grpId="2" nodeType="clickEffect">
                                  <p:stCondLst>
                                    <p:cond delay="0"/>
                                  </p:stCondLst>
                                  <p:childTnLst>
                                    <p:animEffect transition="out" filter="fade">
                                      <p:cBhvr>
                                        <p:cTn id="43" dur="500"/>
                                        <p:tgtEl>
                                          <p:spTgt spid="22"/>
                                        </p:tgtEl>
                                      </p:cBhvr>
                                    </p:animEffect>
                                    <p:set>
                                      <p:cBhvr>
                                        <p:cTn id="44" dur="1" fill="hold">
                                          <p:stCondLst>
                                            <p:cond delay="499"/>
                                          </p:stCondLst>
                                        </p:cTn>
                                        <p:tgtEl>
                                          <p:spTgt spid="22"/>
                                        </p:tgtEl>
                                        <p:attrNameLst>
                                          <p:attrName>style.visibility</p:attrName>
                                        </p:attrNameLst>
                                      </p:cBhvr>
                                      <p:to>
                                        <p:strVal val="hidden"/>
                                      </p:to>
                                    </p:set>
                                  </p:childTnLst>
                                </p:cTn>
                              </p:par>
                              <p:par>
                                <p:cTn id="45" presetID="42" presetClass="entr" presetSubtype="0" fill="hold" grpId="0" nodeType="with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fade">
                                      <p:cBhvr>
                                        <p:cTn id="47" dur="1000"/>
                                        <p:tgtEl>
                                          <p:spTgt spid="23"/>
                                        </p:tgtEl>
                                      </p:cBhvr>
                                    </p:animEffect>
                                    <p:anim calcmode="lin" valueType="num">
                                      <p:cBhvr>
                                        <p:cTn id="48" dur="1000" fill="hold"/>
                                        <p:tgtEl>
                                          <p:spTgt spid="23"/>
                                        </p:tgtEl>
                                        <p:attrNameLst>
                                          <p:attrName>ppt_x</p:attrName>
                                        </p:attrNameLst>
                                      </p:cBhvr>
                                      <p:tavLst>
                                        <p:tav tm="0">
                                          <p:val>
                                            <p:strVal val="#ppt_x"/>
                                          </p:val>
                                        </p:tav>
                                        <p:tav tm="100000">
                                          <p:val>
                                            <p:strVal val="#ppt_x"/>
                                          </p:val>
                                        </p:tav>
                                      </p:tavLst>
                                    </p:anim>
                                    <p:anim calcmode="lin" valueType="num">
                                      <p:cBhvr>
                                        <p:cTn id="49" dur="1000" fill="hold"/>
                                        <p:tgtEl>
                                          <p:spTgt spid="23"/>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fade">
                                      <p:cBhvr>
                                        <p:cTn id="52" dur="1000"/>
                                        <p:tgtEl>
                                          <p:spTgt spid="26"/>
                                        </p:tgtEl>
                                      </p:cBhvr>
                                    </p:animEffect>
                                    <p:anim calcmode="lin" valueType="num">
                                      <p:cBhvr>
                                        <p:cTn id="53" dur="1000" fill="hold"/>
                                        <p:tgtEl>
                                          <p:spTgt spid="26"/>
                                        </p:tgtEl>
                                        <p:attrNameLst>
                                          <p:attrName>ppt_x</p:attrName>
                                        </p:attrNameLst>
                                      </p:cBhvr>
                                      <p:tavLst>
                                        <p:tav tm="0">
                                          <p:val>
                                            <p:strVal val="#ppt_x"/>
                                          </p:val>
                                        </p:tav>
                                        <p:tav tm="100000">
                                          <p:val>
                                            <p:strVal val="#ppt_x"/>
                                          </p:val>
                                        </p:tav>
                                      </p:tavLst>
                                    </p:anim>
                                    <p:anim calcmode="lin" valueType="num">
                                      <p:cBhvr>
                                        <p:cTn id="54"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0" presetClass="exit" presetSubtype="0" fill="hold" grpId="1" nodeType="clickEffect">
                                  <p:stCondLst>
                                    <p:cond delay="0"/>
                                  </p:stCondLst>
                                  <p:childTnLst>
                                    <p:animEffect transition="out" filter="fade">
                                      <p:cBhvr>
                                        <p:cTn id="58" dur="500"/>
                                        <p:tgtEl>
                                          <p:spTgt spid="23"/>
                                        </p:tgtEl>
                                      </p:cBhvr>
                                    </p:animEffect>
                                    <p:set>
                                      <p:cBhvr>
                                        <p:cTn id="59" dur="1" fill="hold">
                                          <p:stCondLst>
                                            <p:cond delay="499"/>
                                          </p:stCondLst>
                                        </p:cTn>
                                        <p:tgtEl>
                                          <p:spTgt spid="23"/>
                                        </p:tgtEl>
                                        <p:attrNameLst>
                                          <p:attrName>style.visibility</p:attrName>
                                        </p:attrNameLst>
                                      </p:cBhvr>
                                      <p:to>
                                        <p:strVal val="hidden"/>
                                      </p:to>
                                    </p:set>
                                  </p:childTnLst>
                                </p:cTn>
                              </p:par>
                              <p:par>
                                <p:cTn id="60" presetID="10" presetClass="exit" presetSubtype="0" fill="hold" grpId="2" nodeType="withEffect">
                                  <p:stCondLst>
                                    <p:cond delay="0"/>
                                  </p:stCondLst>
                                  <p:childTnLst>
                                    <p:animEffect transition="out" filter="fade">
                                      <p:cBhvr>
                                        <p:cTn id="61" dur="500"/>
                                        <p:tgtEl>
                                          <p:spTgt spid="26"/>
                                        </p:tgtEl>
                                      </p:cBhvr>
                                    </p:animEffect>
                                    <p:set>
                                      <p:cBhvr>
                                        <p:cTn id="62" dur="1" fill="hold">
                                          <p:stCondLst>
                                            <p:cond delay="499"/>
                                          </p:stCondLst>
                                        </p:cTn>
                                        <p:tgtEl>
                                          <p:spTgt spid="26"/>
                                        </p:tgtEl>
                                        <p:attrNameLst>
                                          <p:attrName>style.visibility</p:attrName>
                                        </p:attrNameLst>
                                      </p:cBhvr>
                                      <p:to>
                                        <p:strVal val="hidden"/>
                                      </p:to>
                                    </p:set>
                                  </p:childTnLst>
                                </p:cTn>
                              </p:par>
                              <p:par>
                                <p:cTn id="63" presetID="42" presetClass="entr" presetSubtype="0" fill="hold" grpId="0" nodeType="withEffect">
                                  <p:stCondLst>
                                    <p:cond delay="0"/>
                                  </p:stCondLst>
                                  <p:childTnLst>
                                    <p:set>
                                      <p:cBhvr>
                                        <p:cTn id="64" dur="1" fill="hold">
                                          <p:stCondLst>
                                            <p:cond delay="0"/>
                                          </p:stCondLst>
                                        </p:cTn>
                                        <p:tgtEl>
                                          <p:spTgt spid="24"/>
                                        </p:tgtEl>
                                        <p:attrNameLst>
                                          <p:attrName>style.visibility</p:attrName>
                                        </p:attrNameLst>
                                      </p:cBhvr>
                                      <p:to>
                                        <p:strVal val="visible"/>
                                      </p:to>
                                    </p:set>
                                    <p:animEffect transition="in" filter="fade">
                                      <p:cBhvr>
                                        <p:cTn id="65" dur="1000"/>
                                        <p:tgtEl>
                                          <p:spTgt spid="24"/>
                                        </p:tgtEl>
                                      </p:cBhvr>
                                    </p:animEffect>
                                    <p:anim calcmode="lin" valueType="num">
                                      <p:cBhvr>
                                        <p:cTn id="66" dur="1000" fill="hold"/>
                                        <p:tgtEl>
                                          <p:spTgt spid="24"/>
                                        </p:tgtEl>
                                        <p:attrNameLst>
                                          <p:attrName>ppt_x</p:attrName>
                                        </p:attrNameLst>
                                      </p:cBhvr>
                                      <p:tavLst>
                                        <p:tav tm="0">
                                          <p:val>
                                            <p:strVal val="#ppt_x"/>
                                          </p:val>
                                        </p:tav>
                                        <p:tav tm="100000">
                                          <p:val>
                                            <p:strVal val="#ppt_x"/>
                                          </p:val>
                                        </p:tav>
                                      </p:tavLst>
                                    </p:anim>
                                    <p:anim calcmode="lin" valueType="num">
                                      <p:cBhvr>
                                        <p:cTn id="67" dur="1000" fill="hold"/>
                                        <p:tgtEl>
                                          <p:spTgt spid="24"/>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27"/>
                                        </p:tgtEl>
                                        <p:attrNameLst>
                                          <p:attrName>style.visibility</p:attrName>
                                        </p:attrNameLst>
                                      </p:cBhvr>
                                      <p:to>
                                        <p:strVal val="visible"/>
                                      </p:to>
                                    </p:set>
                                    <p:animEffect transition="in" filter="fade">
                                      <p:cBhvr>
                                        <p:cTn id="70" dur="1000"/>
                                        <p:tgtEl>
                                          <p:spTgt spid="27"/>
                                        </p:tgtEl>
                                      </p:cBhvr>
                                    </p:animEffect>
                                    <p:anim calcmode="lin" valueType="num">
                                      <p:cBhvr>
                                        <p:cTn id="71" dur="1000" fill="hold"/>
                                        <p:tgtEl>
                                          <p:spTgt spid="27"/>
                                        </p:tgtEl>
                                        <p:attrNameLst>
                                          <p:attrName>ppt_x</p:attrName>
                                        </p:attrNameLst>
                                      </p:cBhvr>
                                      <p:tavLst>
                                        <p:tav tm="0">
                                          <p:val>
                                            <p:strVal val="#ppt_x"/>
                                          </p:val>
                                        </p:tav>
                                        <p:tav tm="100000">
                                          <p:val>
                                            <p:strVal val="#ppt_x"/>
                                          </p:val>
                                        </p:tav>
                                      </p:tavLst>
                                    </p:anim>
                                    <p:anim calcmode="lin" valueType="num">
                                      <p:cBhvr>
                                        <p:cTn id="72"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20" grpId="0" animBg="1"/>
      <p:bldP spid="20" grpId="1" animBg="1"/>
      <p:bldP spid="21" grpId="0" animBg="1"/>
      <p:bldP spid="21" grpId="1" animBg="1"/>
      <p:bldP spid="22" grpId="0" animBg="1"/>
      <p:bldP spid="22" grpId="2" animBg="1"/>
      <p:bldP spid="23" grpId="0" animBg="1"/>
      <p:bldP spid="23" grpId="1" animBg="1"/>
      <p:bldP spid="24" grpId="0" animBg="1"/>
      <p:bldP spid="26" grpId="0" animBg="1"/>
      <p:bldP spid="26" grpId="2" animBg="1"/>
      <p:bldP spid="2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872138" y="1851467"/>
            <a:ext cx="5827236" cy="3231654"/>
          </a:xfrm>
          <a:prstGeom prst="rect">
            <a:avLst/>
          </a:prstGeom>
          <a:noFill/>
        </p:spPr>
        <p:txBody>
          <a:bodyPr wrap="none" lIns="91440" tIns="45720" rIns="91440" bIns="45720">
            <a:spAutoFit/>
          </a:bodyPr>
          <a:lstStyle/>
          <a:p>
            <a:pPr algn="ctr"/>
            <a:r>
              <a:rPr lang="en-US" altLang="zh-CN" sz="6000" dirty="0">
                <a:latin typeface="Comic Sans MS" panose="030F0702030302020204" pitchFamily="66" charset="0"/>
                <a:cs typeface="Times New Roman" panose="02020603050405020304" pitchFamily="18" charset="0"/>
              </a:rPr>
              <a:t>THANK YOU </a:t>
            </a:r>
          </a:p>
          <a:p>
            <a:pPr algn="ctr"/>
            <a:r>
              <a:rPr lang="en-US" altLang="zh-CN" sz="6000" dirty="0">
                <a:latin typeface="Comic Sans MS" panose="030F0702030302020204" pitchFamily="66" charset="0"/>
                <a:cs typeface="Times New Roman" panose="02020603050405020304" pitchFamily="18" charset="0"/>
              </a:rPr>
              <a:t>FOR </a:t>
            </a:r>
          </a:p>
          <a:p>
            <a:pPr algn="ctr"/>
            <a:r>
              <a:rPr lang="en-US" altLang="zh-CN" sz="2400" dirty="0">
                <a:latin typeface="Comic Sans MS" panose="030F0702030302020204" pitchFamily="66" charset="0"/>
                <a:cs typeface="Times New Roman" panose="02020603050405020304" pitchFamily="18" charset="0"/>
              </a:rPr>
              <a:t>YOUR</a:t>
            </a:r>
            <a:endParaRPr lang="en-US" altLang="zh-CN" sz="6000" dirty="0">
              <a:latin typeface="Comic Sans MS" panose="030F0702030302020204" pitchFamily="66" charset="0"/>
              <a:cs typeface="Times New Roman" panose="02020603050405020304" pitchFamily="18" charset="0"/>
            </a:endParaRPr>
          </a:p>
          <a:p>
            <a:pPr algn="ctr"/>
            <a:r>
              <a:rPr lang="en-US" altLang="zh-CN" sz="6000" dirty="0">
                <a:latin typeface="Comic Sans MS" panose="030F0702030302020204" pitchFamily="66" charset="0"/>
                <a:cs typeface="Times New Roman" panose="02020603050405020304" pitchFamily="18" charset="0"/>
              </a:rPr>
              <a:t>ATTENTION</a:t>
            </a:r>
            <a:r>
              <a:rPr lang="zh-CN" altLang="en-US" sz="6000" dirty="0">
                <a:latin typeface="Comic Sans MS" panose="030F0702030302020204" pitchFamily="66" charset="0"/>
                <a:cs typeface="Times New Roman" panose="02020603050405020304" pitchFamily="18" charset="0"/>
              </a:rPr>
              <a:t>！</a:t>
            </a:r>
          </a:p>
        </p:txBody>
      </p:sp>
    </p:spTree>
    <p:extLst>
      <p:ext uri="{BB962C8B-B14F-4D97-AF65-F5344CB8AC3E}">
        <p14:creationId xmlns:p14="http://schemas.microsoft.com/office/powerpoint/2010/main" val="659687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内容纲要</a:t>
            </a:r>
          </a:p>
        </p:txBody>
      </p:sp>
      <p:sp>
        <p:nvSpPr>
          <p:cNvPr id="5" name="内容占位符 4"/>
          <p:cNvSpPr>
            <a:spLocks noGrp="1"/>
          </p:cNvSpPr>
          <p:nvPr>
            <p:ph idx="1"/>
          </p:nvPr>
        </p:nvSpPr>
        <p:spPr/>
        <p:txBody>
          <a:bodyPr>
            <a:normAutofit/>
          </a:bodyPr>
          <a:lstStyle/>
          <a:p>
            <a:pPr>
              <a:lnSpc>
                <a:spcPct val="125000"/>
              </a:lnSpc>
            </a:pPr>
            <a:r>
              <a:rPr lang="zh-CN" altLang="en-US" dirty="0">
                <a:latin typeface="Arial" panose="020B0604020202020204" pitchFamily="34" charset="0"/>
                <a:cs typeface="Arial" panose="020B0604020202020204" pitchFamily="34" charset="0"/>
              </a:rPr>
              <a:t>容器进程</a:t>
            </a:r>
            <a:r>
              <a:rPr lang="en-US" altLang="zh-CN" dirty="0">
                <a:latin typeface="Arial" panose="020B0604020202020204" pitchFamily="34" charset="0"/>
                <a:cs typeface="Arial" panose="020B0604020202020204" pitchFamily="34" charset="0"/>
              </a:rPr>
              <a:t>Checkpoint/Restore</a:t>
            </a:r>
            <a:r>
              <a:rPr lang="zh-CN" altLang="en-US" dirty="0">
                <a:latin typeface="Arial" panose="020B0604020202020204" pitchFamily="34" charset="0"/>
                <a:cs typeface="Arial" panose="020B0604020202020204" pitchFamily="34" charset="0"/>
              </a:rPr>
              <a:t>（</a:t>
            </a:r>
            <a:r>
              <a:rPr lang="en-US" altLang="zh-CN" dirty="0">
                <a:latin typeface="Arial" panose="020B0604020202020204" pitchFamily="34" charset="0"/>
                <a:cs typeface="Arial" panose="020B0604020202020204" pitchFamily="34" charset="0"/>
              </a:rPr>
              <a:t>C/R</a:t>
            </a:r>
            <a:r>
              <a:rPr lang="zh-CN" altLang="en-US" dirty="0">
                <a:latin typeface="Arial" panose="020B0604020202020204" pitchFamily="34" charset="0"/>
                <a:cs typeface="Arial" panose="020B0604020202020204" pitchFamily="34" charset="0"/>
              </a:rPr>
              <a:t>）</a:t>
            </a:r>
            <a:endParaRPr lang="en-US" altLang="zh-CN" dirty="0">
              <a:latin typeface="Arial" panose="020B0604020202020204" pitchFamily="34" charset="0"/>
              <a:cs typeface="Arial" panose="020B0604020202020204" pitchFamily="34" charset="0"/>
            </a:endParaRPr>
          </a:p>
          <a:p>
            <a:pPr lvl="1">
              <a:lnSpc>
                <a:spcPct val="125000"/>
              </a:lnSpc>
            </a:pPr>
            <a:r>
              <a:rPr lang="en-US" altLang="zh-CN" dirty="0"/>
              <a:t>Checkpoint/Restore in </a:t>
            </a:r>
            <a:r>
              <a:rPr lang="en-US" altLang="zh-CN" dirty="0" err="1"/>
              <a:t>Userspace</a:t>
            </a:r>
            <a:r>
              <a:rPr lang="en-US" altLang="zh-CN" dirty="0"/>
              <a:t>(CRIU)</a:t>
            </a:r>
          </a:p>
          <a:p>
            <a:pPr lvl="1">
              <a:lnSpc>
                <a:spcPct val="125000"/>
              </a:lnSpc>
            </a:pPr>
            <a:r>
              <a:rPr lang="zh-CN" altLang="en-US" dirty="0">
                <a:latin typeface="Arial" panose="020B0604020202020204" pitchFamily="34" charset="0"/>
                <a:cs typeface="Arial" panose="020B0604020202020204" pitchFamily="34" charset="0"/>
              </a:rPr>
              <a:t>开源的容器</a:t>
            </a:r>
            <a:r>
              <a:rPr lang="en-US" altLang="zh-CN" dirty="0">
                <a:latin typeface="Arial" panose="020B0604020202020204" pitchFamily="34" charset="0"/>
                <a:cs typeface="Arial" panose="020B0604020202020204" pitchFamily="34" charset="0"/>
              </a:rPr>
              <a:t>C/R</a:t>
            </a:r>
            <a:r>
              <a:rPr lang="zh-CN" altLang="en-US" dirty="0">
                <a:latin typeface="Arial" panose="020B0604020202020204" pitchFamily="34" charset="0"/>
                <a:cs typeface="Arial" panose="020B0604020202020204" pitchFamily="34" charset="0"/>
              </a:rPr>
              <a:t>方案</a:t>
            </a:r>
            <a:endParaRPr lang="en-US" altLang="zh-CN" dirty="0">
              <a:latin typeface="Arial" panose="020B0604020202020204" pitchFamily="34" charset="0"/>
              <a:cs typeface="Arial" panose="020B0604020202020204" pitchFamily="34" charset="0"/>
            </a:endParaRPr>
          </a:p>
          <a:p>
            <a:pPr lvl="2">
              <a:lnSpc>
                <a:spcPct val="125000"/>
              </a:lnSpc>
            </a:pPr>
            <a:r>
              <a:rPr lang="en-US" altLang="zh-CN" dirty="0">
                <a:latin typeface="Arial" panose="020B0604020202020204" pitchFamily="34" charset="0"/>
                <a:cs typeface="Arial" panose="020B0604020202020204" pitchFamily="34" charset="0"/>
              </a:rPr>
              <a:t>Docker Experimental &amp; </a:t>
            </a:r>
            <a:r>
              <a:rPr lang="en-US" altLang="zh-CN" dirty="0" err="1">
                <a:latin typeface="Arial" panose="020B0604020202020204" pitchFamily="34" charset="0"/>
                <a:cs typeface="Arial" panose="020B0604020202020204" pitchFamily="34" charset="0"/>
              </a:rPr>
              <a:t>P.Haul</a:t>
            </a:r>
            <a:endParaRPr lang="en-US" altLang="zh-CN" dirty="0">
              <a:latin typeface="Arial" panose="020B0604020202020204" pitchFamily="34" charset="0"/>
              <a:cs typeface="Arial" panose="020B0604020202020204" pitchFamily="34" charset="0"/>
            </a:endParaRPr>
          </a:p>
          <a:p>
            <a:pPr lvl="2">
              <a:lnSpc>
                <a:spcPct val="125000"/>
              </a:lnSpc>
            </a:pPr>
            <a:r>
              <a:rPr lang="en-US" altLang="zh-CN" dirty="0" err="1">
                <a:latin typeface="Arial" panose="020B0604020202020204" pitchFamily="34" charset="0"/>
                <a:cs typeface="Arial" panose="020B0604020202020204" pitchFamily="34" charset="0"/>
              </a:rPr>
              <a:t>runC</a:t>
            </a:r>
            <a:r>
              <a:rPr lang="en-US" altLang="zh-CN" dirty="0">
                <a:latin typeface="Arial" panose="020B0604020202020204" pitchFamily="34" charset="0"/>
                <a:cs typeface="Arial" panose="020B0604020202020204" pitchFamily="34" charset="0"/>
              </a:rPr>
              <a:t> &amp; </a:t>
            </a:r>
            <a:r>
              <a:rPr lang="en-US" altLang="zh-CN" dirty="0" err="1">
                <a:latin typeface="Arial" panose="020B0604020202020204" pitchFamily="34" charset="0"/>
                <a:cs typeface="Arial" panose="020B0604020202020204" pitchFamily="34" charset="0"/>
              </a:rPr>
              <a:t>containerd</a:t>
            </a:r>
            <a:endParaRPr lang="en-US" altLang="zh-CN" dirty="0">
              <a:latin typeface="Arial" panose="020B0604020202020204" pitchFamily="34" charset="0"/>
              <a:cs typeface="Arial" panose="020B0604020202020204" pitchFamily="34" charset="0"/>
            </a:endParaRPr>
          </a:p>
          <a:p>
            <a:pPr lvl="1">
              <a:lnSpc>
                <a:spcPct val="125000"/>
              </a:lnSpc>
            </a:pPr>
            <a:r>
              <a:rPr lang="zh-CN" altLang="en-US" dirty="0">
                <a:latin typeface="Arial" panose="020B0604020202020204" pitchFamily="34" charset="0"/>
                <a:cs typeface="Arial" panose="020B0604020202020204" pitchFamily="34" charset="0"/>
              </a:rPr>
              <a:t>容器</a:t>
            </a:r>
            <a:r>
              <a:rPr lang="en-US" altLang="zh-CN" dirty="0">
                <a:latin typeface="Arial" panose="020B0604020202020204" pitchFamily="34" charset="0"/>
                <a:cs typeface="Arial" panose="020B0604020202020204" pitchFamily="34" charset="0"/>
              </a:rPr>
              <a:t>C/R</a:t>
            </a:r>
            <a:r>
              <a:rPr lang="zh-CN" altLang="en-US" dirty="0">
                <a:latin typeface="Arial" panose="020B0604020202020204" pitchFamily="34" charset="0"/>
                <a:cs typeface="Arial" panose="020B0604020202020204" pitchFamily="34" charset="0"/>
              </a:rPr>
              <a:t>方案分析与总结</a:t>
            </a:r>
            <a:endParaRPr lang="en-US" altLang="zh-CN" dirty="0">
              <a:latin typeface="Arial" panose="020B0604020202020204" pitchFamily="34" charset="0"/>
              <a:cs typeface="Arial" panose="020B0604020202020204" pitchFamily="34" charset="0"/>
            </a:endParaRPr>
          </a:p>
          <a:p>
            <a:pPr>
              <a:lnSpc>
                <a:spcPct val="125000"/>
              </a:lnSpc>
            </a:pPr>
            <a:r>
              <a:rPr lang="zh-CN" altLang="en-US" dirty="0">
                <a:latin typeface="Arial" panose="020B0604020202020204" pitchFamily="34" charset="0"/>
                <a:cs typeface="Arial" panose="020B0604020202020204" pitchFamily="34" charset="0"/>
              </a:rPr>
              <a:t>容器集群管理平台 </a:t>
            </a:r>
            <a:r>
              <a:rPr lang="en-US" altLang="zh-CN" dirty="0">
                <a:latin typeface="Arial" panose="020B0604020202020204" pitchFamily="34" charset="0"/>
                <a:cs typeface="Arial" panose="020B0604020202020204" pitchFamily="34" charset="0"/>
              </a:rPr>
              <a:t>– Kubernetes</a:t>
            </a:r>
            <a:r>
              <a:rPr lang="zh-CN" altLang="en-US" dirty="0">
                <a:latin typeface="Arial" panose="020B0604020202020204" pitchFamily="34" charset="0"/>
                <a:cs typeface="Arial" panose="020B0604020202020204" pitchFamily="34" charset="0"/>
              </a:rPr>
              <a:t>简介</a:t>
            </a:r>
            <a:endParaRPr lang="en-US" altLang="zh-CN" dirty="0">
              <a:latin typeface="Arial" panose="020B0604020202020204" pitchFamily="34" charset="0"/>
              <a:cs typeface="Arial" panose="020B0604020202020204" pitchFamily="34" charset="0"/>
            </a:endParaRPr>
          </a:p>
        </p:txBody>
      </p:sp>
      <p:sp>
        <p:nvSpPr>
          <p:cNvPr id="2" name="日期占位符 1"/>
          <p:cNvSpPr>
            <a:spLocks noGrp="1"/>
          </p:cNvSpPr>
          <p:nvPr>
            <p:ph type="dt" sz="half" idx="10"/>
          </p:nvPr>
        </p:nvSpPr>
        <p:spPr/>
        <p:txBody>
          <a:bodyPr/>
          <a:lstStyle/>
          <a:p>
            <a:fld id="{55ED6842-7215-4E8A-997C-3E3120381B2C}" type="datetime1">
              <a:rPr lang="zh-CN" altLang="en-US" smtClean="0"/>
              <a:t>2016/11/14</a:t>
            </a:fld>
            <a:endParaRPr lang="zh-CN" altLang="en-US"/>
          </a:p>
        </p:txBody>
      </p:sp>
      <p:sp>
        <p:nvSpPr>
          <p:cNvPr id="3" name="灯片编号占位符 2"/>
          <p:cNvSpPr>
            <a:spLocks noGrp="1"/>
          </p:cNvSpPr>
          <p:nvPr>
            <p:ph type="sldNum" sz="quarter" idx="12"/>
          </p:nvPr>
        </p:nvSpPr>
        <p:spPr/>
        <p:txBody>
          <a:bodyPr/>
          <a:lstStyle/>
          <a:p>
            <a:fld id="{9FDAF220-20E3-401A-BC3C-2E37F034329D}" type="slidenum">
              <a:rPr lang="zh-CN" altLang="en-US" smtClean="0"/>
              <a:t>2</a:t>
            </a:fld>
            <a:endParaRPr lang="zh-CN" altLang="en-US"/>
          </a:p>
        </p:txBody>
      </p:sp>
    </p:spTree>
    <p:extLst>
      <p:ext uri="{BB962C8B-B14F-4D97-AF65-F5344CB8AC3E}">
        <p14:creationId xmlns:p14="http://schemas.microsoft.com/office/powerpoint/2010/main" val="34423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6"/>
            <a:ext cx="7886700" cy="1325563"/>
          </a:xfrm>
        </p:spPr>
        <p:txBody>
          <a:bodyPr/>
          <a:lstStyle/>
          <a:p>
            <a:r>
              <a:rPr lang="en-US" altLang="zh-CN" dirty="0"/>
              <a:t>CRIU</a:t>
            </a:r>
            <a:endParaRPr lang="zh-CN" altLang="en-US" dirty="0"/>
          </a:p>
        </p:txBody>
      </p:sp>
      <p:sp>
        <p:nvSpPr>
          <p:cNvPr id="3" name="内容占位符 2"/>
          <p:cNvSpPr>
            <a:spLocks noGrp="1"/>
          </p:cNvSpPr>
          <p:nvPr>
            <p:ph idx="1"/>
          </p:nvPr>
        </p:nvSpPr>
        <p:spPr/>
        <p:txBody>
          <a:bodyPr/>
          <a:lstStyle/>
          <a:p>
            <a:r>
              <a:rPr lang="zh-CN" altLang="en-US" dirty="0"/>
              <a:t>运行在</a:t>
            </a:r>
            <a:r>
              <a:rPr lang="en-US" altLang="zh-CN" dirty="0"/>
              <a:t>Linux</a:t>
            </a:r>
            <a:r>
              <a:rPr lang="zh-CN" altLang="en-US" dirty="0"/>
              <a:t>用户空间的工具；</a:t>
            </a:r>
            <a:endParaRPr lang="en-US" altLang="zh-CN" dirty="0"/>
          </a:p>
          <a:p>
            <a:r>
              <a:rPr lang="zh-CN" altLang="en-US" dirty="0"/>
              <a:t>可以以设置检查点的方式冻结正在运行的程序，并将进程以文件的形式保存在硬盘上；</a:t>
            </a:r>
            <a:endParaRPr lang="en-US" altLang="zh-CN" dirty="0"/>
          </a:p>
          <a:p>
            <a:r>
              <a:rPr lang="zh-CN" altLang="en-US" dirty="0"/>
              <a:t>可以基于保存的文件从中断点将进程恢复运行。</a:t>
            </a:r>
          </a:p>
          <a:p>
            <a:endParaRPr lang="en-US" altLang="zh-CN" dirty="0"/>
          </a:p>
          <a:p>
            <a:r>
              <a:rPr lang="zh-CN" altLang="en-US" dirty="0"/>
              <a:t>不足之处</a:t>
            </a:r>
            <a:endParaRPr lang="en-US" altLang="zh-CN" dirty="0"/>
          </a:p>
          <a:p>
            <a:pPr lvl="1"/>
            <a:r>
              <a:rPr lang="zh-CN" altLang="en-US" dirty="0"/>
              <a:t>无法直接使用</a:t>
            </a:r>
            <a:r>
              <a:rPr lang="en-US" altLang="zh-CN" dirty="0"/>
              <a:t>CRIU</a:t>
            </a:r>
            <a:r>
              <a:rPr lang="zh-CN" altLang="en-US" dirty="0"/>
              <a:t>对</a:t>
            </a:r>
            <a:r>
              <a:rPr lang="en-US" altLang="zh-CN" dirty="0"/>
              <a:t>Docker</a:t>
            </a:r>
            <a:r>
              <a:rPr lang="zh-CN" altLang="en-US" dirty="0"/>
              <a:t>容器进程进行</a:t>
            </a:r>
            <a:r>
              <a:rPr lang="en-US" altLang="zh-CN" dirty="0"/>
              <a:t>C/R</a:t>
            </a:r>
          </a:p>
          <a:p>
            <a:pPr lvl="2"/>
            <a:r>
              <a:rPr lang="en-US" altLang="zh-CN" dirty="0"/>
              <a:t>Docker</a:t>
            </a:r>
            <a:r>
              <a:rPr lang="zh-CN" altLang="en-US" dirty="0"/>
              <a:t>容器中挂载了主机中的很多文件；</a:t>
            </a:r>
            <a:endParaRPr lang="en-US" altLang="zh-CN" dirty="0"/>
          </a:p>
          <a:p>
            <a:pPr lvl="2"/>
            <a:r>
              <a:rPr lang="zh-CN" altLang="en-US" dirty="0"/>
              <a:t>运行的容器对主机的应用程序（如外部终端等）有依赖；</a:t>
            </a:r>
            <a:endParaRPr lang="en-US" altLang="zh-CN" dirty="0"/>
          </a:p>
          <a:p>
            <a:pPr lvl="2"/>
            <a:endParaRPr lang="en-US" altLang="zh-CN" dirty="0"/>
          </a:p>
        </p:txBody>
      </p:sp>
      <p:sp>
        <p:nvSpPr>
          <p:cNvPr id="4" name="日期占位符 3"/>
          <p:cNvSpPr>
            <a:spLocks noGrp="1"/>
          </p:cNvSpPr>
          <p:nvPr>
            <p:ph type="dt" sz="half" idx="10"/>
          </p:nvPr>
        </p:nvSpPr>
        <p:spPr/>
        <p:txBody>
          <a:bodyPr/>
          <a:lstStyle/>
          <a:p>
            <a:fld id="{8A7F99EC-A422-4091-99AB-81082AB4B185}" type="datetime1">
              <a:rPr lang="zh-CN" altLang="en-US" smtClean="0"/>
              <a:t>2016/11/14</a:t>
            </a:fld>
            <a:endParaRPr lang="zh-CN" altLang="en-US"/>
          </a:p>
        </p:txBody>
      </p:sp>
      <p:sp>
        <p:nvSpPr>
          <p:cNvPr id="5" name="灯片编号占位符 4"/>
          <p:cNvSpPr>
            <a:spLocks noGrp="1"/>
          </p:cNvSpPr>
          <p:nvPr>
            <p:ph type="sldNum" sz="quarter" idx="12"/>
          </p:nvPr>
        </p:nvSpPr>
        <p:spPr/>
        <p:txBody>
          <a:bodyPr/>
          <a:lstStyle/>
          <a:p>
            <a:fld id="{9FDAF220-20E3-401A-BC3C-2E37F034329D}" type="slidenum">
              <a:rPr lang="zh-CN" altLang="en-US" smtClean="0"/>
              <a:t>3</a:t>
            </a:fld>
            <a:endParaRPr lang="zh-CN" altLang="en-US"/>
          </a:p>
        </p:txBody>
      </p:sp>
    </p:spTree>
    <p:extLst>
      <p:ext uri="{BB962C8B-B14F-4D97-AF65-F5344CB8AC3E}">
        <p14:creationId xmlns:p14="http://schemas.microsoft.com/office/powerpoint/2010/main" val="1448011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Docker Experimental &amp; </a:t>
            </a:r>
            <a:r>
              <a:rPr lang="en-US" altLang="zh-CN" dirty="0" err="1"/>
              <a:t>P.Haul</a:t>
            </a:r>
            <a:endParaRPr lang="en-US" altLang="zh-CN" dirty="0"/>
          </a:p>
        </p:txBody>
      </p:sp>
      <p:sp>
        <p:nvSpPr>
          <p:cNvPr id="3" name="内容占位符 2"/>
          <p:cNvSpPr>
            <a:spLocks noGrp="1"/>
          </p:cNvSpPr>
          <p:nvPr>
            <p:ph idx="1"/>
          </p:nvPr>
        </p:nvSpPr>
        <p:spPr>
          <a:xfrm>
            <a:off x="303436" y="1922401"/>
            <a:ext cx="6049861" cy="4799076"/>
          </a:xfrm>
        </p:spPr>
        <p:txBody>
          <a:bodyPr>
            <a:normAutofit lnSpcReduction="10000"/>
          </a:bodyPr>
          <a:lstStyle/>
          <a:p>
            <a:r>
              <a:rPr lang="en-US" altLang="zh-CN" dirty="0"/>
              <a:t>Docker Experimental</a:t>
            </a:r>
            <a:r>
              <a:rPr lang="zh-CN" altLang="en-US" dirty="0"/>
              <a:t>（</a:t>
            </a:r>
            <a:r>
              <a:rPr lang="en-US" altLang="zh-CN" dirty="0"/>
              <a:t>C/R</a:t>
            </a:r>
            <a:r>
              <a:rPr lang="zh-CN" altLang="en-US" dirty="0"/>
              <a:t>）</a:t>
            </a:r>
            <a:endParaRPr lang="en-US" altLang="zh-CN" dirty="0"/>
          </a:p>
          <a:p>
            <a:pPr lvl="1"/>
            <a:r>
              <a:rPr lang="zh-CN" altLang="en-US" dirty="0"/>
              <a:t>基于</a:t>
            </a:r>
            <a:r>
              <a:rPr lang="en-US" altLang="zh-CN" dirty="0"/>
              <a:t>CRIU</a:t>
            </a:r>
            <a:r>
              <a:rPr lang="zh-CN" altLang="en-US" dirty="0"/>
              <a:t>，通过对</a:t>
            </a:r>
            <a:r>
              <a:rPr lang="en-US" altLang="zh-CN" dirty="0"/>
              <a:t>Docker Engine</a:t>
            </a:r>
            <a:r>
              <a:rPr lang="zh-CN" altLang="en-US" dirty="0"/>
              <a:t>源码进行修改实现了对</a:t>
            </a:r>
            <a:r>
              <a:rPr lang="en-US" altLang="zh-CN" dirty="0"/>
              <a:t>Docker</a:t>
            </a:r>
            <a:r>
              <a:rPr lang="zh-CN" altLang="en-US" dirty="0"/>
              <a:t>容器的</a:t>
            </a:r>
            <a:r>
              <a:rPr lang="en-US" altLang="zh-CN" dirty="0"/>
              <a:t>C/R</a:t>
            </a:r>
            <a:r>
              <a:rPr lang="zh-CN" altLang="en-US" dirty="0"/>
              <a:t>；</a:t>
            </a:r>
            <a:endParaRPr lang="en-US" altLang="zh-CN" dirty="0"/>
          </a:p>
          <a:p>
            <a:r>
              <a:rPr lang="en-US" altLang="zh-CN" dirty="0" err="1"/>
              <a:t>P.Haul</a:t>
            </a:r>
            <a:r>
              <a:rPr lang="zh-CN" altLang="en-US" dirty="0"/>
              <a:t>（在线迁移）</a:t>
            </a:r>
            <a:endParaRPr lang="en-US" altLang="zh-CN" dirty="0"/>
          </a:p>
          <a:p>
            <a:pPr lvl="1"/>
            <a:r>
              <a:rPr lang="zh-CN" altLang="en-US" dirty="0"/>
              <a:t>调用</a:t>
            </a:r>
            <a:r>
              <a:rPr lang="en-US" altLang="zh-CN" dirty="0"/>
              <a:t>Experimental</a:t>
            </a:r>
            <a:r>
              <a:rPr lang="zh-CN" altLang="en-US" dirty="0"/>
              <a:t>版本中的</a:t>
            </a:r>
            <a:r>
              <a:rPr lang="en-US" altLang="zh-CN" dirty="0"/>
              <a:t>checkpoint/restore</a:t>
            </a:r>
            <a:r>
              <a:rPr lang="zh-CN" altLang="en-US" dirty="0"/>
              <a:t>命令</a:t>
            </a:r>
            <a:r>
              <a:rPr lang="en-US" altLang="zh-CN" dirty="0"/>
              <a:t>C/R</a:t>
            </a:r>
            <a:r>
              <a:rPr lang="zh-CN" altLang="en-US" dirty="0"/>
              <a:t>容器；</a:t>
            </a:r>
            <a:endParaRPr lang="en-US" altLang="zh-CN" dirty="0"/>
          </a:p>
          <a:p>
            <a:pPr lvl="1"/>
            <a:r>
              <a:rPr lang="zh-CN" altLang="en-US" dirty="0"/>
              <a:t>主要工作</a:t>
            </a:r>
            <a:endParaRPr lang="en-US" altLang="zh-CN" dirty="0"/>
          </a:p>
          <a:p>
            <a:pPr lvl="2"/>
            <a:r>
              <a:rPr lang="zh-CN" altLang="en-US" dirty="0"/>
              <a:t>完成源目标主机之间配置文件、进程镜像文件的同步；</a:t>
            </a:r>
            <a:endParaRPr lang="en-US" altLang="zh-CN" dirty="0"/>
          </a:p>
          <a:p>
            <a:pPr lvl="1"/>
            <a:r>
              <a:rPr lang="zh-CN" altLang="en-US" dirty="0"/>
              <a:t>实现过程</a:t>
            </a:r>
            <a:endParaRPr lang="en-US" altLang="zh-CN" dirty="0"/>
          </a:p>
          <a:p>
            <a:pPr lvl="2"/>
            <a:r>
              <a:rPr lang="zh-CN" altLang="en-US" dirty="0"/>
              <a:t>传输配置文件、迭代传输进程镜像数据（未实现）、</a:t>
            </a:r>
            <a:r>
              <a:rPr lang="en-US" altLang="zh-CN" dirty="0"/>
              <a:t>Checkpoint</a:t>
            </a:r>
            <a:r>
              <a:rPr lang="zh-CN" altLang="en-US" dirty="0"/>
              <a:t>容器进程将所有数据传输到目标端、在目标端</a:t>
            </a:r>
            <a:r>
              <a:rPr lang="en-US" altLang="zh-CN" dirty="0"/>
              <a:t>Restore</a:t>
            </a:r>
            <a:r>
              <a:rPr lang="zh-CN" altLang="en-US" dirty="0"/>
              <a:t>。</a:t>
            </a:r>
            <a:endParaRPr lang="en-US" altLang="zh-CN" dirty="0"/>
          </a:p>
        </p:txBody>
      </p:sp>
      <p:sp>
        <p:nvSpPr>
          <p:cNvPr id="4" name="日期占位符 3"/>
          <p:cNvSpPr>
            <a:spLocks noGrp="1"/>
          </p:cNvSpPr>
          <p:nvPr>
            <p:ph type="dt" sz="half" idx="10"/>
          </p:nvPr>
        </p:nvSpPr>
        <p:spPr/>
        <p:txBody>
          <a:bodyPr/>
          <a:lstStyle/>
          <a:p>
            <a:fld id="{110EB6EE-ABA6-4C98-8ECD-DE49B15D4BA6}" type="datetime1">
              <a:rPr lang="zh-CN" altLang="en-US" smtClean="0"/>
              <a:t>2016/11/14</a:t>
            </a:fld>
            <a:endParaRPr lang="zh-CN" altLang="en-US"/>
          </a:p>
        </p:txBody>
      </p:sp>
      <p:sp>
        <p:nvSpPr>
          <p:cNvPr id="5" name="灯片编号占位符 4"/>
          <p:cNvSpPr>
            <a:spLocks noGrp="1"/>
          </p:cNvSpPr>
          <p:nvPr>
            <p:ph type="sldNum" sz="quarter" idx="12"/>
          </p:nvPr>
        </p:nvSpPr>
        <p:spPr/>
        <p:txBody>
          <a:bodyPr/>
          <a:lstStyle/>
          <a:p>
            <a:fld id="{9FDAF220-20E3-401A-BC3C-2E37F034329D}" type="slidenum">
              <a:rPr lang="zh-CN" altLang="en-US" smtClean="0"/>
              <a:t>4</a:t>
            </a:fld>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2280990773"/>
              </p:ext>
            </p:extLst>
          </p:nvPr>
        </p:nvGraphicFramePr>
        <p:xfrm>
          <a:off x="5695950" y="1825625"/>
          <a:ext cx="3581400" cy="5105400"/>
        </p:xfrm>
        <a:graphic>
          <a:graphicData uri="http://schemas.openxmlformats.org/presentationml/2006/ole">
            <mc:AlternateContent xmlns:mc="http://schemas.openxmlformats.org/markup-compatibility/2006">
              <mc:Choice xmlns:v="urn:schemas-microsoft-com:vml" Requires="v">
                <p:oleObj spid="_x0000_s3165" name="Visio" r:id="rId3" imgW="3602803" imgH="5107865" progId="Visio.Drawing.15">
                  <p:embed/>
                </p:oleObj>
              </mc:Choice>
              <mc:Fallback>
                <p:oleObj name="Visio" r:id="rId3" imgW="3602803" imgH="5107865" progId="Visio.Drawing.15">
                  <p:embed/>
                  <p:pic>
                    <p:nvPicPr>
                      <p:cNvPr id="0" name=""/>
                      <p:cNvPicPr/>
                      <p:nvPr/>
                    </p:nvPicPr>
                    <p:blipFill>
                      <a:blip r:embed="rId4"/>
                      <a:stretch>
                        <a:fillRect/>
                      </a:stretch>
                    </p:blipFill>
                    <p:spPr>
                      <a:xfrm>
                        <a:off x="5695950" y="1825625"/>
                        <a:ext cx="3581400" cy="5105400"/>
                      </a:xfrm>
                      <a:prstGeom prst="rect">
                        <a:avLst/>
                      </a:prstGeom>
                    </p:spPr>
                  </p:pic>
                </p:oleObj>
              </mc:Fallback>
            </mc:AlternateContent>
          </a:graphicData>
        </a:graphic>
      </p:graphicFrame>
    </p:spTree>
    <p:extLst>
      <p:ext uri="{BB962C8B-B14F-4D97-AF65-F5344CB8AC3E}">
        <p14:creationId xmlns:p14="http://schemas.microsoft.com/office/powerpoint/2010/main" val="3376231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P.Haul</a:t>
            </a:r>
            <a:r>
              <a:rPr lang="zh-CN" altLang="en-US" dirty="0"/>
              <a:t>的一些重要问题</a:t>
            </a:r>
          </a:p>
        </p:txBody>
      </p:sp>
      <p:sp>
        <p:nvSpPr>
          <p:cNvPr id="3" name="内容占位符 2"/>
          <p:cNvSpPr>
            <a:spLocks noGrp="1"/>
          </p:cNvSpPr>
          <p:nvPr>
            <p:ph idx="1"/>
          </p:nvPr>
        </p:nvSpPr>
        <p:spPr>
          <a:xfrm>
            <a:off x="628650" y="1825625"/>
            <a:ext cx="7886700" cy="4530726"/>
          </a:xfrm>
        </p:spPr>
        <p:txBody>
          <a:bodyPr>
            <a:normAutofit/>
          </a:bodyPr>
          <a:lstStyle/>
          <a:p>
            <a:r>
              <a:rPr lang="zh-CN" altLang="en-US" dirty="0"/>
              <a:t>没有检测目标端是否已经下载相应的</a:t>
            </a:r>
            <a:r>
              <a:rPr lang="en-US" altLang="zh-CN" dirty="0"/>
              <a:t>image</a:t>
            </a:r>
            <a:r>
              <a:rPr lang="zh-CN" altLang="en-US" dirty="0"/>
              <a:t>；</a:t>
            </a:r>
            <a:endParaRPr lang="en-US" altLang="zh-CN" dirty="0"/>
          </a:p>
          <a:p>
            <a:r>
              <a:rPr lang="zh-CN" altLang="en-US" dirty="0"/>
              <a:t>在目标端识别容器配置文件时需要重启</a:t>
            </a:r>
            <a:r>
              <a:rPr lang="en-US" altLang="zh-CN" dirty="0" err="1"/>
              <a:t>docker</a:t>
            </a:r>
            <a:r>
              <a:rPr lang="en-US" altLang="zh-CN" dirty="0"/>
              <a:t> Daemon</a:t>
            </a:r>
            <a:r>
              <a:rPr lang="zh-CN" altLang="en-US" dirty="0"/>
              <a:t>服务；</a:t>
            </a:r>
            <a:endParaRPr lang="en-US" altLang="zh-CN" dirty="0"/>
          </a:p>
          <a:p>
            <a:r>
              <a:rPr lang="zh-CN" altLang="en-US" dirty="0"/>
              <a:t>仅适用于</a:t>
            </a:r>
            <a:r>
              <a:rPr lang="en-US" altLang="zh-CN" dirty="0"/>
              <a:t>AUFS</a:t>
            </a:r>
            <a:r>
              <a:rPr lang="zh-CN" altLang="en-US" dirty="0"/>
              <a:t>文件系统的容器；</a:t>
            </a:r>
            <a:endParaRPr lang="en-US" altLang="zh-CN" dirty="0"/>
          </a:p>
          <a:p>
            <a:r>
              <a:rPr lang="zh-CN" altLang="en-US" dirty="0"/>
              <a:t>没有实现数据迭代传输（如何对进程镜像数据进行迭代传输），而是使用</a:t>
            </a:r>
            <a:r>
              <a:rPr lang="en-US" altLang="zh-CN" dirty="0"/>
              <a:t>Checkpoint-and-copy</a:t>
            </a:r>
            <a:r>
              <a:rPr lang="zh-CN" altLang="en-US" dirty="0"/>
              <a:t>，停机时间较长（大约</a:t>
            </a:r>
            <a:r>
              <a:rPr lang="en-US" altLang="zh-CN" dirty="0"/>
              <a:t>4</a:t>
            </a:r>
            <a:r>
              <a:rPr lang="zh-CN" altLang="en-US" dirty="0"/>
              <a:t>秒）；</a:t>
            </a:r>
            <a:endParaRPr lang="en-US" altLang="zh-CN" dirty="0"/>
          </a:p>
          <a:p>
            <a:endParaRPr lang="zh-CN" altLang="en-US" dirty="0"/>
          </a:p>
        </p:txBody>
      </p:sp>
      <p:sp>
        <p:nvSpPr>
          <p:cNvPr id="4" name="日期占位符 3"/>
          <p:cNvSpPr>
            <a:spLocks noGrp="1"/>
          </p:cNvSpPr>
          <p:nvPr>
            <p:ph type="dt" sz="half" idx="10"/>
          </p:nvPr>
        </p:nvSpPr>
        <p:spPr/>
        <p:txBody>
          <a:bodyPr/>
          <a:lstStyle/>
          <a:p>
            <a:fld id="{E44A7634-3776-4907-8768-6ADBF5B4D967}" type="datetime1">
              <a:rPr lang="zh-CN" altLang="en-US" smtClean="0"/>
              <a:t>2016/11/14</a:t>
            </a:fld>
            <a:endParaRPr lang="zh-CN" altLang="en-US"/>
          </a:p>
        </p:txBody>
      </p:sp>
      <p:sp>
        <p:nvSpPr>
          <p:cNvPr id="5" name="灯片编号占位符 4"/>
          <p:cNvSpPr>
            <a:spLocks noGrp="1"/>
          </p:cNvSpPr>
          <p:nvPr>
            <p:ph type="sldNum" sz="quarter" idx="12"/>
          </p:nvPr>
        </p:nvSpPr>
        <p:spPr/>
        <p:txBody>
          <a:bodyPr/>
          <a:lstStyle/>
          <a:p>
            <a:fld id="{9FDAF220-20E3-401A-BC3C-2E37F034329D}" type="slidenum">
              <a:rPr lang="zh-CN" altLang="en-US" smtClean="0"/>
              <a:t>5</a:t>
            </a:fld>
            <a:endParaRPr lang="zh-CN" altLang="en-US"/>
          </a:p>
        </p:txBody>
      </p:sp>
    </p:spTree>
    <p:extLst>
      <p:ext uri="{BB962C8B-B14F-4D97-AF65-F5344CB8AC3E}">
        <p14:creationId xmlns:p14="http://schemas.microsoft.com/office/powerpoint/2010/main" val="3103989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runC</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一个命令行工具，用来大量生成和运行遵循</a:t>
            </a:r>
            <a:r>
              <a:rPr lang="en-US" altLang="zh-CN" dirty="0"/>
              <a:t>Open Container Initiative (OCI) </a:t>
            </a:r>
            <a:r>
              <a:rPr lang="zh-CN" altLang="en-US" dirty="0"/>
              <a:t>规范的容器。</a:t>
            </a:r>
            <a:endParaRPr lang="en-US" altLang="zh-CN" dirty="0"/>
          </a:p>
          <a:p>
            <a:r>
              <a:rPr lang="en-US" altLang="zh-CN" dirty="0" err="1"/>
              <a:t>runC</a:t>
            </a:r>
            <a:r>
              <a:rPr lang="zh-CN" altLang="en-US" dirty="0"/>
              <a:t>的实现层次（和</a:t>
            </a:r>
            <a:r>
              <a:rPr lang="en-US" altLang="zh-CN" dirty="0"/>
              <a:t>Docker Daemon</a:t>
            </a:r>
            <a:r>
              <a:rPr lang="zh-CN" altLang="en-US" dirty="0"/>
              <a:t>同级）</a:t>
            </a:r>
            <a:endParaRPr lang="en-US" altLang="zh-CN" dirty="0"/>
          </a:p>
          <a:p>
            <a:pPr lvl="1"/>
            <a:r>
              <a:rPr lang="en-US" altLang="zh-CN" dirty="0"/>
              <a:t>Docker</a:t>
            </a:r>
            <a:r>
              <a:rPr lang="zh-CN" altLang="en-US" dirty="0"/>
              <a:t>通过调用</a:t>
            </a:r>
            <a:r>
              <a:rPr lang="en-US" altLang="zh-CN" dirty="0" err="1"/>
              <a:t>libcontainer</a:t>
            </a:r>
            <a:r>
              <a:rPr lang="zh-CN" altLang="en-US" dirty="0"/>
              <a:t>包对</a:t>
            </a:r>
            <a:r>
              <a:rPr lang="en-US" altLang="zh-CN" dirty="0"/>
              <a:t>namespaces</a:t>
            </a:r>
            <a:r>
              <a:rPr lang="zh-CN" altLang="en-US" dirty="0"/>
              <a:t>、</a:t>
            </a:r>
            <a:r>
              <a:rPr lang="en-US" altLang="zh-CN" dirty="0" err="1"/>
              <a:t>cgroups</a:t>
            </a:r>
            <a:r>
              <a:rPr lang="zh-CN" altLang="en-US" dirty="0"/>
              <a:t>、</a:t>
            </a:r>
            <a:r>
              <a:rPr lang="en-US" altLang="zh-CN" dirty="0"/>
              <a:t>capabilities</a:t>
            </a:r>
            <a:r>
              <a:rPr lang="zh-CN" altLang="en-US" dirty="0"/>
              <a:t>以及文件系统的管理和分配来“隔离”执行环境。同样的，</a:t>
            </a:r>
            <a:r>
              <a:rPr lang="en-US" altLang="zh-CN" dirty="0" err="1"/>
              <a:t>runC</a:t>
            </a:r>
            <a:r>
              <a:rPr lang="zh-CN" altLang="en-US" dirty="0"/>
              <a:t>也是对</a:t>
            </a:r>
            <a:r>
              <a:rPr lang="en-US" altLang="zh-CN" dirty="0" err="1"/>
              <a:t>libcontainer</a:t>
            </a:r>
            <a:r>
              <a:rPr lang="zh-CN" altLang="en-US" dirty="0"/>
              <a:t>包进行调用，去除了</a:t>
            </a:r>
            <a:r>
              <a:rPr lang="en-US" altLang="zh-CN" dirty="0"/>
              <a:t>Docker</a:t>
            </a:r>
            <a:r>
              <a:rPr lang="zh-CN" altLang="en-US" dirty="0"/>
              <a:t>包含的诸如镜像、</a:t>
            </a:r>
            <a:r>
              <a:rPr lang="en-US" altLang="zh-CN" dirty="0"/>
              <a:t>Volume</a:t>
            </a:r>
            <a:r>
              <a:rPr lang="zh-CN" altLang="en-US" dirty="0"/>
              <a:t>等高级特性，以最朴素简洁的方式达到符合</a:t>
            </a:r>
            <a:r>
              <a:rPr lang="en-US" altLang="zh-CN" dirty="0"/>
              <a:t>OCI</a:t>
            </a:r>
            <a:r>
              <a:rPr lang="zh-CN" altLang="en-US" dirty="0"/>
              <a:t>标准的容器管理实现。</a:t>
            </a:r>
            <a:endParaRPr lang="en-US" altLang="zh-CN" dirty="0"/>
          </a:p>
          <a:p>
            <a:pPr lvl="1"/>
            <a:r>
              <a:rPr lang="zh-CN" altLang="en-US" dirty="0"/>
              <a:t>容器作为</a:t>
            </a:r>
            <a:r>
              <a:rPr lang="en-US" altLang="zh-CN" dirty="0" err="1"/>
              <a:t>runC</a:t>
            </a:r>
            <a:r>
              <a:rPr lang="zh-CN" altLang="en-US" dirty="0"/>
              <a:t>的子进程开启，可以在不需要运行</a:t>
            </a:r>
            <a:r>
              <a:rPr lang="en-US" altLang="zh-CN" dirty="0"/>
              <a:t>Docker Daemon</a:t>
            </a:r>
            <a:r>
              <a:rPr lang="zh-CN" altLang="en-US" dirty="0"/>
              <a:t>的情况下嵌入到其他各种系统。</a:t>
            </a:r>
            <a:endParaRPr lang="en-US" altLang="zh-CN" dirty="0"/>
          </a:p>
          <a:p>
            <a:endParaRPr lang="zh-CN" altLang="en-US" dirty="0"/>
          </a:p>
        </p:txBody>
      </p:sp>
      <p:sp>
        <p:nvSpPr>
          <p:cNvPr id="4" name="日期占位符 3"/>
          <p:cNvSpPr>
            <a:spLocks noGrp="1"/>
          </p:cNvSpPr>
          <p:nvPr>
            <p:ph type="dt" sz="half" idx="10"/>
          </p:nvPr>
        </p:nvSpPr>
        <p:spPr/>
        <p:txBody>
          <a:bodyPr/>
          <a:lstStyle/>
          <a:p>
            <a:fld id="{497CB01E-2B79-4833-BD85-4EC89E44D44D}" type="datetime1">
              <a:rPr lang="zh-CN" altLang="en-US" smtClean="0"/>
              <a:t>2016/11/14</a:t>
            </a:fld>
            <a:endParaRPr lang="zh-CN" altLang="en-US"/>
          </a:p>
        </p:txBody>
      </p:sp>
      <p:sp>
        <p:nvSpPr>
          <p:cNvPr id="5" name="灯片编号占位符 4"/>
          <p:cNvSpPr>
            <a:spLocks noGrp="1"/>
          </p:cNvSpPr>
          <p:nvPr>
            <p:ph type="sldNum" sz="quarter" idx="12"/>
          </p:nvPr>
        </p:nvSpPr>
        <p:spPr/>
        <p:txBody>
          <a:bodyPr/>
          <a:lstStyle/>
          <a:p>
            <a:fld id="{9FDAF220-20E3-401A-BC3C-2E37F034329D}" type="slidenum">
              <a:rPr lang="zh-CN" altLang="en-US" smtClean="0"/>
              <a:t>6</a:t>
            </a:fld>
            <a:endParaRPr lang="zh-CN" altLang="en-US"/>
          </a:p>
        </p:txBody>
      </p:sp>
    </p:spTree>
    <p:extLst>
      <p:ext uri="{BB962C8B-B14F-4D97-AF65-F5344CB8AC3E}">
        <p14:creationId xmlns:p14="http://schemas.microsoft.com/office/powerpoint/2010/main" val="1036846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runC</a:t>
            </a:r>
            <a:endParaRPr lang="zh-CN" altLang="en-US" dirty="0"/>
          </a:p>
        </p:txBody>
      </p:sp>
      <p:sp>
        <p:nvSpPr>
          <p:cNvPr id="3" name="内容占位符 2"/>
          <p:cNvSpPr>
            <a:spLocks noGrp="1"/>
          </p:cNvSpPr>
          <p:nvPr>
            <p:ph idx="1"/>
          </p:nvPr>
        </p:nvSpPr>
        <p:spPr/>
        <p:txBody>
          <a:bodyPr/>
          <a:lstStyle/>
          <a:p>
            <a:r>
              <a:rPr lang="zh-CN" altLang="en-US" dirty="0"/>
              <a:t>兼容</a:t>
            </a:r>
            <a:r>
              <a:rPr lang="en-US" altLang="zh-CN" dirty="0"/>
              <a:t>Docker</a:t>
            </a:r>
          </a:p>
          <a:p>
            <a:pPr lvl="1"/>
            <a:r>
              <a:rPr lang="en-US" altLang="zh-CN" dirty="0"/>
              <a:t>Docker </a:t>
            </a:r>
            <a:r>
              <a:rPr lang="zh-CN" altLang="en-US" dirty="0"/>
              <a:t>镜像可以在 </a:t>
            </a:r>
            <a:r>
              <a:rPr lang="en-US" altLang="zh-CN" dirty="0" err="1"/>
              <a:t>runC</a:t>
            </a:r>
            <a:r>
              <a:rPr lang="en-US" altLang="zh-CN" dirty="0"/>
              <a:t> </a:t>
            </a:r>
            <a:r>
              <a:rPr lang="zh-CN" altLang="en-US" dirty="0"/>
              <a:t>运行；</a:t>
            </a:r>
            <a:endParaRPr lang="en-US" altLang="zh-CN" dirty="0"/>
          </a:p>
          <a:p>
            <a:pPr lvl="1"/>
            <a:r>
              <a:rPr lang="en-US" altLang="zh-CN" dirty="0" err="1"/>
              <a:t>runC</a:t>
            </a:r>
            <a:r>
              <a:rPr lang="zh-CN" altLang="en-US" dirty="0"/>
              <a:t>可以识别</a:t>
            </a:r>
            <a:r>
              <a:rPr lang="en-US" altLang="zh-CN" dirty="0"/>
              <a:t>Docker</a:t>
            </a:r>
            <a:r>
              <a:rPr lang="zh-CN" altLang="en-US" dirty="0"/>
              <a:t>创建、启动的容器。</a:t>
            </a:r>
            <a:endParaRPr lang="en-US" altLang="zh-CN" dirty="0"/>
          </a:p>
          <a:p>
            <a:r>
              <a:rPr lang="zh-CN" altLang="en-US" dirty="0"/>
              <a:t>支持容器在线迁移</a:t>
            </a:r>
            <a:r>
              <a:rPr lang="zh-CN" altLang="en-US" sz="1600" dirty="0"/>
              <a:t>（还未成功验证）</a:t>
            </a:r>
            <a:endParaRPr lang="en-US" altLang="zh-CN" sz="1600" dirty="0"/>
          </a:p>
          <a:p>
            <a:pPr lvl="1"/>
            <a:r>
              <a:rPr lang="zh-CN" altLang="en-US" dirty="0"/>
              <a:t>功能并不完善，使用时会出问题</a:t>
            </a:r>
            <a:endParaRPr lang="en-US" altLang="zh-CN" dirty="0"/>
          </a:p>
          <a:p>
            <a:pPr lvl="1"/>
            <a:r>
              <a:rPr lang="zh-CN" altLang="en-US" dirty="0"/>
              <a:t>使用</a:t>
            </a:r>
            <a:r>
              <a:rPr lang="en-US" altLang="zh-CN" dirty="0"/>
              <a:t>CRIU</a:t>
            </a:r>
            <a:r>
              <a:rPr lang="zh-CN" altLang="en-US" dirty="0"/>
              <a:t>实现对容器的</a:t>
            </a:r>
            <a:r>
              <a:rPr lang="en-US" altLang="zh-CN" dirty="0"/>
              <a:t>Checkpoint</a:t>
            </a:r>
            <a:r>
              <a:rPr lang="zh-CN" altLang="en-US" dirty="0"/>
              <a:t>和</a:t>
            </a:r>
            <a:r>
              <a:rPr lang="en-US" altLang="zh-CN" dirty="0"/>
              <a:t>Restore</a:t>
            </a:r>
            <a:r>
              <a:rPr lang="zh-CN" altLang="en-US" dirty="0"/>
              <a:t>功能；</a:t>
            </a:r>
            <a:endParaRPr lang="en-US" altLang="zh-CN" dirty="0"/>
          </a:p>
          <a:p>
            <a:pPr lvl="1"/>
            <a:r>
              <a:rPr lang="zh-CN" altLang="en-US" dirty="0"/>
              <a:t>由于</a:t>
            </a:r>
            <a:r>
              <a:rPr lang="en-US" altLang="zh-CN" dirty="0"/>
              <a:t>CRIU</a:t>
            </a:r>
            <a:r>
              <a:rPr lang="zh-CN" altLang="en-US" dirty="0"/>
              <a:t>并非十分完善（如不支持</a:t>
            </a:r>
            <a:r>
              <a:rPr lang="en-US" altLang="zh-CN" dirty="0" err="1"/>
              <a:t>seccomp</a:t>
            </a:r>
            <a:r>
              <a:rPr lang="zh-CN" altLang="en-US" dirty="0"/>
              <a:t>、不支持外部终端、挂载的文件系统可读等），所以在进行在线迁移工作的时候需要对配置文件进行修改。</a:t>
            </a:r>
            <a:endParaRPr lang="en-US" altLang="zh-CN" dirty="0"/>
          </a:p>
          <a:p>
            <a:endParaRPr lang="en-US" altLang="zh-CN" dirty="0"/>
          </a:p>
        </p:txBody>
      </p:sp>
      <p:sp>
        <p:nvSpPr>
          <p:cNvPr id="4" name="日期占位符 3"/>
          <p:cNvSpPr>
            <a:spLocks noGrp="1"/>
          </p:cNvSpPr>
          <p:nvPr>
            <p:ph type="dt" sz="half" idx="10"/>
          </p:nvPr>
        </p:nvSpPr>
        <p:spPr/>
        <p:txBody>
          <a:bodyPr/>
          <a:lstStyle/>
          <a:p>
            <a:fld id="{E44A7634-3776-4907-8768-6ADBF5B4D967}" type="datetime1">
              <a:rPr lang="zh-CN" altLang="en-US" smtClean="0"/>
              <a:t>2016/11/14</a:t>
            </a:fld>
            <a:endParaRPr lang="zh-CN" altLang="en-US"/>
          </a:p>
        </p:txBody>
      </p:sp>
      <p:sp>
        <p:nvSpPr>
          <p:cNvPr id="5" name="灯片编号占位符 4"/>
          <p:cNvSpPr>
            <a:spLocks noGrp="1"/>
          </p:cNvSpPr>
          <p:nvPr>
            <p:ph type="sldNum" sz="quarter" idx="12"/>
          </p:nvPr>
        </p:nvSpPr>
        <p:spPr/>
        <p:txBody>
          <a:bodyPr/>
          <a:lstStyle/>
          <a:p>
            <a:fld id="{9FDAF220-20E3-401A-BC3C-2E37F034329D}" type="slidenum">
              <a:rPr lang="zh-CN" altLang="en-US" smtClean="0"/>
              <a:t>7</a:t>
            </a:fld>
            <a:endParaRPr lang="zh-CN" altLang="en-US"/>
          </a:p>
        </p:txBody>
      </p:sp>
    </p:spTree>
    <p:extLst>
      <p:ext uri="{BB962C8B-B14F-4D97-AF65-F5344CB8AC3E}">
        <p14:creationId xmlns:p14="http://schemas.microsoft.com/office/powerpoint/2010/main" val="931475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内容占位符 6"/>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4335" t="13762" r="22937"/>
          <a:stretch/>
        </p:blipFill>
        <p:spPr>
          <a:xfrm>
            <a:off x="3797209" y="1725446"/>
            <a:ext cx="5207182" cy="4630905"/>
          </a:xfrm>
        </p:spPr>
      </p:pic>
      <p:sp>
        <p:nvSpPr>
          <p:cNvPr id="2" name="标题 1"/>
          <p:cNvSpPr>
            <a:spLocks noGrp="1"/>
          </p:cNvSpPr>
          <p:nvPr>
            <p:ph type="title"/>
          </p:nvPr>
        </p:nvSpPr>
        <p:spPr/>
        <p:txBody>
          <a:bodyPr/>
          <a:lstStyle/>
          <a:p>
            <a:r>
              <a:rPr lang="en-US" altLang="zh-CN" dirty="0" err="1"/>
              <a:t>containerd</a:t>
            </a:r>
            <a:endParaRPr lang="zh-CN" altLang="en-US" dirty="0"/>
          </a:p>
        </p:txBody>
      </p:sp>
      <p:sp>
        <p:nvSpPr>
          <p:cNvPr id="3" name="内容占位符 2"/>
          <p:cNvSpPr>
            <a:spLocks noGrp="1"/>
          </p:cNvSpPr>
          <p:nvPr>
            <p:ph sz="half" idx="1"/>
          </p:nvPr>
        </p:nvSpPr>
        <p:spPr>
          <a:xfrm>
            <a:off x="558135" y="1968124"/>
            <a:ext cx="5652655" cy="4589233"/>
          </a:xfrm>
        </p:spPr>
        <p:txBody>
          <a:bodyPr>
            <a:noAutofit/>
          </a:bodyPr>
          <a:lstStyle/>
          <a:p>
            <a:pPr>
              <a:lnSpc>
                <a:spcPct val="100000"/>
              </a:lnSpc>
            </a:pPr>
            <a:r>
              <a:rPr lang="zh-CN" altLang="en-US" sz="2400" dirty="0"/>
              <a:t>构建于</a:t>
            </a:r>
            <a:r>
              <a:rPr lang="en-US" altLang="zh-CN" sz="2400" dirty="0"/>
              <a:t>OCI</a:t>
            </a:r>
            <a:r>
              <a:rPr lang="zh-CN" altLang="en-US" sz="2400" dirty="0"/>
              <a:t>的规范之上，基于</a:t>
            </a:r>
            <a:r>
              <a:rPr lang="en-US" altLang="zh-CN" sz="2400" dirty="0" err="1"/>
              <a:t>runC</a:t>
            </a:r>
            <a:r>
              <a:rPr lang="zh-CN" altLang="en-US" sz="2400" dirty="0"/>
              <a:t>；</a:t>
            </a:r>
            <a:endParaRPr lang="en-US" altLang="zh-CN" sz="2400" dirty="0"/>
          </a:p>
          <a:p>
            <a:pPr>
              <a:lnSpc>
                <a:spcPct val="100000"/>
              </a:lnSpc>
            </a:pPr>
            <a:r>
              <a:rPr lang="zh-CN" altLang="en-US" sz="2400" dirty="0"/>
              <a:t>着力提升性能和密度</a:t>
            </a:r>
            <a:endParaRPr lang="en-US" altLang="zh-CN" sz="2400" dirty="0"/>
          </a:p>
          <a:p>
            <a:pPr lvl="1">
              <a:lnSpc>
                <a:spcPct val="100000"/>
              </a:lnSpc>
            </a:pPr>
            <a:r>
              <a:rPr lang="zh-CN" altLang="en-US" sz="2000" dirty="0"/>
              <a:t>同时启动</a:t>
            </a:r>
            <a:r>
              <a:rPr lang="en-US" altLang="zh-CN" sz="2000" dirty="0"/>
              <a:t>1000</a:t>
            </a:r>
            <a:r>
              <a:rPr lang="zh-CN" altLang="en-US" sz="2000" dirty="0"/>
              <a:t>个容器，满负荷的情况下每秒能启动</a:t>
            </a:r>
            <a:r>
              <a:rPr lang="en-US" altLang="zh-CN" sz="2000" dirty="0"/>
              <a:t>126-140</a:t>
            </a:r>
            <a:r>
              <a:rPr lang="zh-CN" altLang="en-US" sz="2000" dirty="0"/>
              <a:t>个容器</a:t>
            </a:r>
            <a:endParaRPr lang="en-US" altLang="zh-CN" sz="2000" dirty="0"/>
          </a:p>
          <a:p>
            <a:pPr>
              <a:lnSpc>
                <a:spcPct val="100000"/>
              </a:lnSpc>
            </a:pPr>
            <a:r>
              <a:rPr lang="zh-CN" altLang="en-US" sz="2400" dirty="0"/>
              <a:t>用于控制</a:t>
            </a:r>
            <a:r>
              <a:rPr lang="en-US" altLang="zh-CN" sz="2400" dirty="0" err="1"/>
              <a:t>runC</a:t>
            </a:r>
            <a:r>
              <a:rPr lang="zh-CN" altLang="en-US" sz="2400" dirty="0"/>
              <a:t>的守护进程，提供了</a:t>
            </a:r>
            <a:r>
              <a:rPr lang="en-US" altLang="zh-CN" sz="2400" dirty="0"/>
              <a:t>API</a:t>
            </a:r>
            <a:r>
              <a:rPr lang="zh-CN" altLang="en-US" sz="2400" dirty="0"/>
              <a:t>和命令行客户端来管理一台主机上的容器；</a:t>
            </a:r>
            <a:endParaRPr lang="en-US" altLang="zh-CN" sz="2400" dirty="0"/>
          </a:p>
          <a:p>
            <a:pPr lvl="1">
              <a:lnSpc>
                <a:spcPct val="100000"/>
              </a:lnSpc>
            </a:pPr>
            <a:r>
              <a:rPr lang="en-US" altLang="zh-CN" sz="2000" dirty="0"/>
              <a:t>GRPC</a:t>
            </a:r>
            <a:r>
              <a:rPr lang="zh-CN" altLang="en-US" sz="2000" dirty="0"/>
              <a:t>：由</a:t>
            </a:r>
            <a:r>
              <a:rPr lang="en-US" altLang="zh-CN" sz="2000" dirty="0"/>
              <a:t>google</a:t>
            </a:r>
            <a:r>
              <a:rPr lang="zh-CN" altLang="en-US" sz="2000" dirty="0"/>
              <a:t>开发的一款开源的远程过程调用</a:t>
            </a:r>
            <a:r>
              <a:rPr lang="en-US" altLang="zh-CN" sz="2000" dirty="0"/>
              <a:t>(RPC)</a:t>
            </a:r>
            <a:r>
              <a:rPr lang="zh-CN" altLang="en-US" sz="2000" dirty="0"/>
              <a:t>架构。</a:t>
            </a:r>
            <a:endParaRPr lang="en-US" altLang="zh-CN" sz="2000" dirty="0"/>
          </a:p>
          <a:p>
            <a:pPr marL="228600" lvl="1">
              <a:lnSpc>
                <a:spcPct val="100000"/>
              </a:lnSpc>
              <a:spcBef>
                <a:spcPts val="1000"/>
              </a:spcBef>
              <a:buClr>
                <a:srgbClr val="0070C0"/>
              </a:buClr>
            </a:pPr>
            <a:r>
              <a:rPr lang="zh-CN" altLang="en-US" dirty="0"/>
              <a:t>利用</a:t>
            </a:r>
            <a:r>
              <a:rPr lang="en-US" altLang="zh-CN" dirty="0" err="1"/>
              <a:t>runC</a:t>
            </a:r>
            <a:r>
              <a:rPr lang="zh-CN" altLang="en-US" dirty="0"/>
              <a:t>的高级功能，如热迁移（</a:t>
            </a:r>
            <a:r>
              <a:rPr lang="en-US" altLang="zh-CN" dirty="0"/>
              <a:t>Checkpoint &amp; Restore</a:t>
            </a:r>
            <a:r>
              <a:rPr lang="zh-CN" altLang="en-US" dirty="0"/>
              <a:t>）、用户命名空间支持等</a:t>
            </a:r>
          </a:p>
        </p:txBody>
      </p:sp>
      <p:sp>
        <p:nvSpPr>
          <p:cNvPr id="4" name="日期占位符 3"/>
          <p:cNvSpPr>
            <a:spLocks noGrp="1"/>
          </p:cNvSpPr>
          <p:nvPr>
            <p:ph type="dt" sz="half" idx="10"/>
          </p:nvPr>
        </p:nvSpPr>
        <p:spPr/>
        <p:txBody>
          <a:bodyPr/>
          <a:lstStyle/>
          <a:p>
            <a:fld id="{74C1EC2F-F142-4448-A483-5F315BB8057A}" type="datetime1">
              <a:rPr lang="zh-CN" altLang="en-US" smtClean="0"/>
              <a:t>2016/11/14</a:t>
            </a:fld>
            <a:endParaRPr lang="zh-CN" altLang="en-US" dirty="0"/>
          </a:p>
        </p:txBody>
      </p:sp>
      <p:sp>
        <p:nvSpPr>
          <p:cNvPr id="5" name="灯片编号占位符 4"/>
          <p:cNvSpPr>
            <a:spLocks noGrp="1"/>
          </p:cNvSpPr>
          <p:nvPr>
            <p:ph type="sldNum" sz="quarter" idx="12"/>
          </p:nvPr>
        </p:nvSpPr>
        <p:spPr/>
        <p:txBody>
          <a:bodyPr/>
          <a:lstStyle/>
          <a:p>
            <a:fld id="{9FDAF220-20E3-401A-BC3C-2E37F034329D}" type="slidenum">
              <a:rPr lang="zh-CN" altLang="en-US" smtClean="0"/>
              <a:t>8</a:t>
            </a:fld>
            <a:endParaRPr lang="zh-CN" altLang="en-US"/>
          </a:p>
        </p:txBody>
      </p:sp>
    </p:spTree>
    <p:extLst>
      <p:ext uri="{BB962C8B-B14F-4D97-AF65-F5344CB8AC3E}">
        <p14:creationId xmlns:p14="http://schemas.microsoft.com/office/powerpoint/2010/main" val="4272241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容器</a:t>
            </a:r>
            <a:r>
              <a:rPr lang="en-US" altLang="zh-CN" dirty="0"/>
              <a:t>C/R</a:t>
            </a:r>
            <a:r>
              <a:rPr lang="zh-CN" altLang="en-US" dirty="0"/>
              <a:t>方案对比</a:t>
            </a:r>
          </a:p>
        </p:txBody>
      </p:sp>
      <p:sp>
        <p:nvSpPr>
          <p:cNvPr id="5" name="内容占位符 4"/>
          <p:cNvSpPr>
            <a:spLocks noGrp="1"/>
          </p:cNvSpPr>
          <p:nvPr>
            <p:ph sz="half" idx="2"/>
          </p:nvPr>
        </p:nvSpPr>
        <p:spPr>
          <a:xfrm>
            <a:off x="628650" y="1825625"/>
            <a:ext cx="7886700" cy="775071"/>
          </a:xfrm>
        </p:spPr>
        <p:txBody>
          <a:bodyPr/>
          <a:lstStyle/>
          <a:p>
            <a:r>
              <a:rPr lang="zh-CN" altLang="en-US" dirty="0"/>
              <a:t>容器</a:t>
            </a:r>
            <a:r>
              <a:rPr lang="en-US" altLang="zh-CN" dirty="0"/>
              <a:t>C/R</a:t>
            </a:r>
            <a:r>
              <a:rPr lang="zh-CN" altLang="en-US" dirty="0"/>
              <a:t>的实现层次结构对比</a:t>
            </a:r>
          </a:p>
        </p:txBody>
      </p:sp>
      <p:graphicFrame>
        <p:nvGraphicFramePr>
          <p:cNvPr id="11" name="内容占位符 10"/>
          <p:cNvGraphicFramePr>
            <a:graphicFrameLocks noGrp="1" noChangeAspect="1"/>
          </p:cNvGraphicFramePr>
          <p:nvPr>
            <p:ph sz="half" idx="1"/>
            <p:extLst>
              <p:ext uri="{D42A27DB-BD31-4B8C-83A1-F6EECF244321}">
                <p14:modId xmlns:p14="http://schemas.microsoft.com/office/powerpoint/2010/main" val="1408418434"/>
              </p:ext>
            </p:extLst>
          </p:nvPr>
        </p:nvGraphicFramePr>
        <p:xfrm>
          <a:off x="0" y="2341606"/>
          <a:ext cx="5066141" cy="3876675"/>
        </p:xfrm>
        <a:graphic>
          <a:graphicData uri="http://schemas.openxmlformats.org/presentationml/2006/ole">
            <mc:AlternateContent xmlns:mc="http://schemas.openxmlformats.org/markup-compatibility/2006">
              <mc:Choice xmlns:v="urn:schemas-microsoft-com:vml" Requires="v">
                <p:oleObj spid="_x0000_s2171" name="Visio" r:id="rId3" imgW="7447654" imgH="5698864" progId="Visio.Drawing.15">
                  <p:embed/>
                </p:oleObj>
              </mc:Choice>
              <mc:Fallback>
                <p:oleObj name="Visio" r:id="rId3" imgW="7447654" imgH="5698864" progId="Visio.Drawing.15">
                  <p:embed/>
                  <p:pic>
                    <p:nvPicPr>
                      <p:cNvPr id="0" name=""/>
                      <p:cNvPicPr/>
                      <p:nvPr/>
                    </p:nvPicPr>
                    <p:blipFill>
                      <a:blip r:embed="rId4"/>
                      <a:stretch>
                        <a:fillRect/>
                      </a:stretch>
                    </p:blipFill>
                    <p:spPr>
                      <a:xfrm>
                        <a:off x="0" y="2341606"/>
                        <a:ext cx="5066141" cy="3876675"/>
                      </a:xfrm>
                      <a:prstGeom prst="rect">
                        <a:avLst/>
                      </a:prstGeom>
                    </p:spPr>
                  </p:pic>
                </p:oleObj>
              </mc:Fallback>
            </mc:AlternateContent>
          </a:graphicData>
        </a:graphic>
      </p:graphicFrame>
      <p:sp>
        <p:nvSpPr>
          <p:cNvPr id="3" name="日期占位符 2"/>
          <p:cNvSpPr>
            <a:spLocks noGrp="1"/>
          </p:cNvSpPr>
          <p:nvPr>
            <p:ph type="dt" sz="half" idx="10"/>
          </p:nvPr>
        </p:nvSpPr>
        <p:spPr/>
        <p:txBody>
          <a:bodyPr/>
          <a:lstStyle/>
          <a:p>
            <a:fld id="{8344E191-040E-4E39-B057-7E86EA1BCBF1}" type="datetime1">
              <a:rPr lang="zh-CN" altLang="en-US" smtClean="0"/>
              <a:t>2016/11/14</a:t>
            </a:fld>
            <a:endParaRPr lang="zh-CN" altLang="en-US"/>
          </a:p>
        </p:txBody>
      </p:sp>
      <p:sp>
        <p:nvSpPr>
          <p:cNvPr id="4" name="灯片编号占位符 3"/>
          <p:cNvSpPr>
            <a:spLocks noGrp="1"/>
          </p:cNvSpPr>
          <p:nvPr>
            <p:ph type="sldNum" sz="quarter" idx="12"/>
          </p:nvPr>
        </p:nvSpPr>
        <p:spPr/>
        <p:txBody>
          <a:bodyPr/>
          <a:lstStyle/>
          <a:p>
            <a:fld id="{9FDAF220-20E3-401A-BC3C-2E37F034329D}" type="slidenum">
              <a:rPr lang="zh-CN" altLang="en-US" smtClean="0"/>
              <a:t>9</a:t>
            </a:fld>
            <a:endParaRPr lang="zh-CN" altLang="en-US"/>
          </a:p>
        </p:txBody>
      </p:sp>
      <p:sp>
        <p:nvSpPr>
          <p:cNvPr id="9" name="内容占位符 5"/>
          <p:cNvSpPr>
            <a:spLocks noGrp="1"/>
          </p:cNvSpPr>
          <p:nvPr/>
        </p:nvSpPr>
        <p:spPr>
          <a:xfrm>
            <a:off x="5903685" y="2196935"/>
            <a:ext cx="3026229" cy="4159416"/>
          </a:xfrm>
          <a:prstGeom prst="rect">
            <a:avLst/>
          </a:prstGeom>
        </p:spPr>
        <p:txBody>
          <a:bodyPr vert="horz" lIns="91440" tIns="45720" rIns="91440" bIns="45720" rtlCol="0">
            <a:normAutofit/>
          </a:bodyPr>
          <a:lstStyle>
            <a:lvl1pPr marL="457200" indent="-457200" algn="just" defTabSz="914400" rtl="0" eaLnBrk="1" latinLnBrk="0" hangingPunct="1">
              <a:lnSpc>
                <a:spcPct val="100000"/>
              </a:lnSpc>
              <a:spcBef>
                <a:spcPts val="1000"/>
              </a:spcBef>
              <a:buClr>
                <a:srgbClr val="0070C0"/>
              </a:buClr>
              <a:buSzPct val="75000"/>
              <a:buFont typeface="Wingdings" panose="05000000000000000000" pitchFamily="2" charset="2"/>
              <a:buChar char="u"/>
              <a:defRPr sz="2800" kern="12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800100" indent="-342900" algn="just" defTabSz="914400" rtl="0" eaLnBrk="1" latinLnBrk="0" hangingPunct="1">
              <a:lnSpc>
                <a:spcPct val="100000"/>
              </a:lnSpc>
              <a:spcBef>
                <a:spcPts val="500"/>
              </a:spcBef>
              <a:buClr>
                <a:srgbClr val="C00000"/>
              </a:buClr>
              <a:buSzPct val="75000"/>
              <a:buFont typeface="Wingdings" panose="05000000000000000000" pitchFamily="2" charset="2"/>
              <a:buChar char="u"/>
              <a:defRPr sz="2400" kern="12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257300" indent="-342900" algn="just" defTabSz="914400" rtl="0" eaLnBrk="1" latinLnBrk="0" hangingPunct="1">
              <a:lnSpc>
                <a:spcPct val="100000"/>
              </a:lnSpc>
              <a:spcBef>
                <a:spcPts val="500"/>
              </a:spcBef>
              <a:buClr>
                <a:srgbClr val="0070C0"/>
              </a:buClr>
              <a:buSzPct val="75000"/>
              <a:buFont typeface="Wingdings" panose="05000000000000000000" pitchFamily="2" charset="2"/>
              <a:buChar char="u"/>
              <a:defRPr sz="2000" kern="12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3pPr>
            <a:lvl4pPr marL="1657350" indent="-285750" algn="just" defTabSz="914400" rtl="0" eaLnBrk="1" latinLnBrk="0" hangingPunct="1">
              <a:lnSpc>
                <a:spcPct val="100000"/>
              </a:lnSpc>
              <a:spcBef>
                <a:spcPts val="500"/>
              </a:spcBef>
              <a:buClr>
                <a:srgbClr val="C00000"/>
              </a:buClr>
              <a:buSzPct val="75000"/>
              <a:buFont typeface="Wingdings" panose="05000000000000000000" pitchFamily="2" charset="2"/>
              <a:buChar char="u"/>
              <a:defRPr sz="1800" kern="12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114550" indent="-285750" algn="just" defTabSz="914400" rtl="0" eaLnBrk="1" latinLnBrk="0" hangingPunct="1">
              <a:lnSpc>
                <a:spcPct val="100000"/>
              </a:lnSpc>
              <a:spcBef>
                <a:spcPts val="500"/>
              </a:spcBef>
              <a:buClr>
                <a:srgbClr val="0070C0"/>
              </a:buClr>
              <a:buSzPct val="75000"/>
              <a:buFont typeface="Wingdings" panose="05000000000000000000" pitchFamily="2" charset="2"/>
              <a:buChar char="u"/>
              <a:defRPr sz="1800" kern="12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dirty="0"/>
          </a:p>
        </p:txBody>
      </p:sp>
      <p:sp>
        <p:nvSpPr>
          <p:cNvPr id="10" name="内容占位符 5"/>
          <p:cNvSpPr txBox="1">
            <a:spLocks/>
          </p:cNvSpPr>
          <p:nvPr/>
        </p:nvSpPr>
        <p:spPr>
          <a:xfrm>
            <a:off x="5172075" y="2425701"/>
            <a:ext cx="3757839" cy="3751262"/>
          </a:xfrm>
          <a:prstGeom prst="rect">
            <a:avLst/>
          </a:prstGeom>
        </p:spPr>
        <p:txBody>
          <a:bodyPr vert="horz" lIns="91440" tIns="45720" rIns="91440" bIns="45720" rtlCol="0">
            <a:normAutofit fontScale="85000" lnSpcReduction="20000"/>
          </a:bodyPr>
          <a:lstStyle>
            <a:lvl1pPr marL="228600" indent="-228600" algn="just" defTabSz="914400" rtl="0" eaLnBrk="1" latinLnBrk="0" hangingPunct="1">
              <a:lnSpc>
                <a:spcPct val="125000"/>
              </a:lnSpc>
              <a:spcBef>
                <a:spcPts val="1000"/>
              </a:spcBef>
              <a:buClr>
                <a:srgbClr val="0070C0"/>
              </a:buClr>
              <a:buSzPct val="75000"/>
              <a:buFont typeface="Wingdings" panose="05000000000000000000" pitchFamily="2" charset="2"/>
              <a:buChar char="u"/>
              <a:defRPr sz="2800" kern="1200">
                <a:solidFill>
                  <a:schemeClr val="tx1"/>
                </a:solidFill>
                <a:latin typeface="Arial" panose="020B0604020202020204" pitchFamily="34" charset="0"/>
                <a:ea typeface="黑体" panose="02010609060101010101" pitchFamily="49" charset="-122"/>
                <a:cs typeface="Arial" panose="020B0604020202020204" pitchFamily="34" charset="0"/>
              </a:defRPr>
            </a:lvl1pPr>
            <a:lvl2pPr marL="685800" indent="-228600" algn="just" defTabSz="914400" rtl="0" eaLnBrk="1" latinLnBrk="0" hangingPunct="1">
              <a:lnSpc>
                <a:spcPct val="125000"/>
              </a:lnSpc>
              <a:spcBef>
                <a:spcPts val="500"/>
              </a:spcBef>
              <a:buClr>
                <a:srgbClr val="C00000"/>
              </a:buClr>
              <a:buSzPct val="75000"/>
              <a:buFont typeface="Wingdings" panose="05000000000000000000" pitchFamily="2" charset="2"/>
              <a:buChar char="u"/>
              <a:defRPr sz="2400" kern="1200">
                <a:solidFill>
                  <a:schemeClr val="tx1"/>
                </a:solidFill>
                <a:latin typeface="Arial" panose="020B0604020202020204" pitchFamily="34" charset="0"/>
                <a:ea typeface="黑体" panose="02010609060101010101" pitchFamily="49" charset="-122"/>
                <a:cs typeface="Arial" panose="020B0604020202020204" pitchFamily="34" charset="0"/>
              </a:defRPr>
            </a:lvl2pPr>
            <a:lvl3pPr marL="1143000" indent="-228600" algn="just" defTabSz="914400" rtl="0" eaLnBrk="1" latinLnBrk="0" hangingPunct="1">
              <a:lnSpc>
                <a:spcPct val="125000"/>
              </a:lnSpc>
              <a:spcBef>
                <a:spcPts val="500"/>
              </a:spcBef>
              <a:buClr>
                <a:srgbClr val="0070C0"/>
              </a:buClr>
              <a:buSzPct val="75000"/>
              <a:buFont typeface="Wingdings" panose="05000000000000000000" pitchFamily="2" charset="2"/>
              <a:buChar char="u"/>
              <a:defRPr sz="2000" kern="1200">
                <a:solidFill>
                  <a:schemeClr val="tx1"/>
                </a:solidFill>
                <a:latin typeface="Arial" panose="020B0604020202020204" pitchFamily="34" charset="0"/>
                <a:ea typeface="黑体" panose="02010609060101010101" pitchFamily="49" charset="-122"/>
                <a:cs typeface="Arial" panose="020B0604020202020204" pitchFamily="34" charset="0"/>
              </a:defRPr>
            </a:lvl3pPr>
            <a:lvl4pPr marL="1600200" indent="-228600" algn="just" defTabSz="914400" rtl="0" eaLnBrk="1" latinLnBrk="0" hangingPunct="1">
              <a:lnSpc>
                <a:spcPct val="125000"/>
              </a:lnSpc>
              <a:spcBef>
                <a:spcPts val="500"/>
              </a:spcBef>
              <a:buClr>
                <a:srgbClr val="C00000"/>
              </a:buClr>
              <a:buSzPct val="75000"/>
              <a:buFont typeface="Wingdings" panose="05000000000000000000" pitchFamily="2" charset="2"/>
              <a:buChar char="u"/>
              <a:defRPr sz="1800" kern="1200">
                <a:solidFill>
                  <a:schemeClr val="tx1"/>
                </a:solidFill>
                <a:latin typeface="Arial" panose="020B0604020202020204" pitchFamily="34" charset="0"/>
                <a:ea typeface="黑体" panose="02010609060101010101" pitchFamily="49" charset="-122"/>
                <a:cs typeface="Arial" panose="020B0604020202020204" pitchFamily="34" charset="0"/>
              </a:defRPr>
            </a:lvl4pPr>
            <a:lvl5pPr marL="2057400" indent="-228600" algn="just" defTabSz="914400" rtl="0" eaLnBrk="1" latinLnBrk="0" hangingPunct="1">
              <a:lnSpc>
                <a:spcPct val="125000"/>
              </a:lnSpc>
              <a:spcBef>
                <a:spcPts val="500"/>
              </a:spcBef>
              <a:buClr>
                <a:srgbClr val="0070C0"/>
              </a:buClr>
              <a:buSzPct val="75000"/>
              <a:buFont typeface="Wingdings" panose="05000000000000000000" pitchFamily="2" charset="2"/>
              <a:buChar char="u"/>
              <a:defRPr sz="1800" kern="1200">
                <a:solidFill>
                  <a:schemeClr val="tx1"/>
                </a:solidFill>
                <a:latin typeface="Arial" panose="020B0604020202020204" pitchFamily="34" charset="0"/>
                <a:ea typeface="黑体" panose="02010609060101010101" pitchFamily="49"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t>都是基于</a:t>
            </a:r>
            <a:r>
              <a:rPr lang="en-US" altLang="zh-CN" sz="2400" dirty="0"/>
              <a:t>CRIU</a:t>
            </a:r>
            <a:r>
              <a:rPr lang="zh-CN" altLang="en-US" sz="2400" dirty="0"/>
              <a:t>实现；</a:t>
            </a:r>
            <a:endParaRPr lang="en-US" altLang="zh-CN" sz="2400" dirty="0"/>
          </a:p>
          <a:p>
            <a:r>
              <a:rPr lang="en-US" altLang="zh-CN" dirty="0"/>
              <a:t>Docker Experimental</a:t>
            </a:r>
            <a:r>
              <a:rPr lang="zh-CN" altLang="en-US" dirty="0"/>
              <a:t>修改</a:t>
            </a:r>
            <a:r>
              <a:rPr lang="en-US" altLang="zh-CN" dirty="0" err="1"/>
              <a:t>docker</a:t>
            </a:r>
            <a:r>
              <a:rPr lang="zh-CN" altLang="en-US" dirty="0"/>
              <a:t>源码实现；</a:t>
            </a:r>
            <a:r>
              <a:rPr lang="en-US" altLang="zh-CN" dirty="0" err="1"/>
              <a:t>runC</a:t>
            </a:r>
            <a:r>
              <a:rPr lang="en-US" altLang="zh-CN" dirty="0"/>
              <a:t> go</a:t>
            </a:r>
            <a:r>
              <a:rPr lang="zh-CN" altLang="en-US" dirty="0"/>
              <a:t>语言实现直接调用</a:t>
            </a:r>
            <a:r>
              <a:rPr lang="en-US" altLang="zh-CN" dirty="0"/>
              <a:t>CRIU</a:t>
            </a:r>
            <a:r>
              <a:rPr lang="zh-CN" altLang="en-US" dirty="0"/>
              <a:t>；</a:t>
            </a:r>
            <a:endParaRPr lang="en-US" altLang="zh-CN" dirty="0"/>
          </a:p>
          <a:p>
            <a:r>
              <a:rPr lang="en-US" altLang="zh-CN" dirty="0" err="1"/>
              <a:t>P.Haul</a:t>
            </a:r>
            <a:r>
              <a:rPr lang="zh-CN" altLang="en-US" dirty="0"/>
              <a:t>在线迁移提供数据同步，</a:t>
            </a:r>
            <a:r>
              <a:rPr lang="en-US" altLang="zh-CN" dirty="0" err="1"/>
              <a:t>Containerd</a:t>
            </a:r>
            <a:r>
              <a:rPr lang="zh-CN" altLang="en-US" dirty="0"/>
              <a:t>并未对容器</a:t>
            </a:r>
            <a:r>
              <a:rPr lang="en-US" altLang="zh-CN" dirty="0"/>
              <a:t>C/R</a:t>
            </a:r>
            <a:r>
              <a:rPr lang="zh-CN" altLang="en-US" dirty="0"/>
              <a:t>或者迁移做出有意义的工作。</a:t>
            </a:r>
            <a:endParaRPr lang="en-US" altLang="zh-CN" dirty="0"/>
          </a:p>
          <a:p>
            <a:endParaRPr lang="en-US" altLang="zh-CN" sz="2400" dirty="0"/>
          </a:p>
        </p:txBody>
      </p:sp>
    </p:spTree>
    <p:extLst>
      <p:ext uri="{BB962C8B-B14F-4D97-AF65-F5344CB8AC3E}">
        <p14:creationId xmlns:p14="http://schemas.microsoft.com/office/powerpoint/2010/main" val="189072156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Times New Roman">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细微固体">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894</TotalTime>
  <Words>861</Words>
  <Application>Microsoft Office PowerPoint</Application>
  <PresentationFormat>全屏显示(4:3)</PresentationFormat>
  <Paragraphs>110</Paragraphs>
  <Slides>13</Slides>
  <Notes>2</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13</vt:i4>
      </vt:variant>
    </vt:vector>
  </HeadingPairs>
  <TitlesOfParts>
    <vt:vector size="22" baseType="lpstr">
      <vt:lpstr>等线</vt:lpstr>
      <vt:lpstr>黑体</vt:lpstr>
      <vt:lpstr>宋体</vt:lpstr>
      <vt:lpstr>Arial</vt:lpstr>
      <vt:lpstr>Comic Sans MS</vt:lpstr>
      <vt:lpstr>Times New Roman</vt:lpstr>
      <vt:lpstr>Wingdings</vt:lpstr>
      <vt:lpstr>Office 主题​​</vt:lpstr>
      <vt:lpstr>Visio</vt:lpstr>
      <vt:lpstr>开源的容器C/R方案以及Kubernetes简介</vt:lpstr>
      <vt:lpstr>内容纲要</vt:lpstr>
      <vt:lpstr>CRIU</vt:lpstr>
      <vt:lpstr>Docker Experimental &amp; P.Haul</vt:lpstr>
      <vt:lpstr>P.Haul的一些重要问题</vt:lpstr>
      <vt:lpstr>runC</vt:lpstr>
      <vt:lpstr>runC</vt:lpstr>
      <vt:lpstr>containerd</vt:lpstr>
      <vt:lpstr>容器C/R方案对比</vt:lpstr>
      <vt:lpstr>小结</vt:lpstr>
      <vt:lpstr>Kubernetes概要</vt:lpstr>
      <vt:lpstr>Kubernetes架构图</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几种现有容器C/R方案</dc:title>
  <dc:creator>于金玉</dc:creator>
  <cp:lastModifiedBy>于金玉</cp:lastModifiedBy>
  <cp:revision>128</cp:revision>
  <dcterms:created xsi:type="dcterms:W3CDTF">2016-11-03T07:45:42Z</dcterms:created>
  <dcterms:modified xsi:type="dcterms:W3CDTF">2016-11-14T07:13:23Z</dcterms:modified>
</cp:coreProperties>
</file>