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4" r:id="rId5"/>
    <p:sldId id="276" r:id="rId6"/>
    <p:sldId id="266" r:id="rId7"/>
    <p:sldId id="269" r:id="rId8"/>
    <p:sldId id="281" r:id="rId9"/>
    <p:sldId id="282" r:id="rId10"/>
    <p:sldId id="283" r:id="rId11"/>
    <p:sldId id="284" r:id="rId12"/>
    <p:sldId id="285" r:id="rId13"/>
    <p:sldId id="292" r:id="rId14"/>
    <p:sldId id="286" r:id="rId15"/>
    <p:sldId id="287" r:id="rId16"/>
    <p:sldId id="288" r:id="rId17"/>
    <p:sldId id="293" r:id="rId18"/>
    <p:sldId id="289" r:id="rId19"/>
    <p:sldId id="290" r:id="rId20"/>
    <p:sldId id="291" r:id="rId21"/>
    <p:sldId id="270" r:id="rId22"/>
  </p:sldIdLst>
  <p:sldSz cx="12188825" cy="6858000"/>
  <p:notesSz cx="6858000" cy="9144000"/>
  <p:defaultTextStyle>
    <a:defPPr rtl="0">
      <a:defRPr lang="zh-cn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4" d="100"/>
          <a:sy n="64" d="100"/>
        </p:scale>
        <p:origin x="680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178B13D-69C5-48FF-B4BC-F91E5DF1D623}" type="datetime1">
              <a:rPr lang="zh-CN" altLang="en-US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2019/8/27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en-US" altLang="zh-CN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B449BB-9F99-43EE-A1AA-ED1E313F74C2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8796F01-7154-41E0-B48B-A6921757531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5677D0B-F53C-4787-A85A-18D33BC3BEA1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B89B6B-C640-4814-94E3-C138F9C73EE7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D2BB3D5-B3F4-4256-B6ED-4B874E5DE258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9DE028-75A5-419A-B395-C2EDFBD58642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B54F77-3742-4919-9EAD-96757A014E94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C6EB163-526A-4855-8844-4C6501B96975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E9B638C-251D-44EC-B8B2-08EC45208A21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D005F57-EA56-4A95-B718-20B6AA09091F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F99FFF-1AD8-41BA-A4C2-05782CB95A16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DFBB78A-01B4-41F2-96B0-677A4A282832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74EC2AD-E193-40F2-8E09-6DD726A8C215}" type="datetime1">
              <a:rPr lang="zh-CN" altLang="en-US" smtClean="0"/>
              <a:pPr/>
              <a:t>2019/8/27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37DED6-D4C7-42EE-AB49-D2E39E64FDE4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835898" y="548680"/>
            <a:ext cx="8352927" cy="3298825"/>
          </a:xfrm>
        </p:spPr>
        <p:txBody>
          <a:bodyPr rtlCol="0"/>
          <a:lstStyle/>
          <a:p>
            <a:pPr rt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学术研究，你的成功之道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8074" y="4149080"/>
            <a:ext cx="7008574" cy="1244600"/>
          </a:xfrm>
        </p:spPr>
        <p:txBody>
          <a:bodyPr rtlCol="0"/>
          <a:lstStyle/>
          <a:p>
            <a:pPr algn="r" rtl="0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肖天冉</a:t>
            </a:r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想法与实验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4470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动手实验：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一句话描述你的研究目的，既不能太宽泛，也不能太狭小。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实验设计时要注意实验数据的清理、参数的设计与调节以及评判官。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对实验结果进行恰当分析：（</a:t>
            </a:r>
            <a:r>
              <a:rPr lang="en-US" altLang="zh-CN" dirty="0"/>
              <a:t>1</a:t>
            </a:r>
            <a:r>
              <a:rPr lang="zh-CN" altLang="en-US" dirty="0"/>
              <a:t>） 让阅读者从统计学角度知道实验结果有无显著差异； （</a:t>
            </a:r>
            <a:r>
              <a:rPr lang="en-US" altLang="zh-CN" dirty="0"/>
              <a:t>2</a:t>
            </a:r>
            <a:r>
              <a:rPr lang="zh-CN" altLang="en-US" dirty="0"/>
              <a:t>）实验结果从专业角度进行解释。</a:t>
            </a:r>
            <a:endParaRPr lang="en-US" altLang="zh-C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dirty="0"/>
              <a:t>理论研究与实验技能要同时具备</a:t>
            </a:r>
            <a:r>
              <a:rPr lang="en-US" altLang="zh-CN" dirty="0"/>
              <a:t>;</a:t>
            </a:r>
            <a:r>
              <a:rPr lang="zh-CN" altLang="en-US" dirty="0"/>
              <a:t>团队协作，跨学科合作。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06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3645024"/>
            <a:ext cx="7008574" cy="1930400"/>
          </a:xfrm>
        </p:spPr>
        <p:txBody>
          <a:bodyPr rtlCol="0"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论文与答辩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7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论文与答辩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4470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怎样投稿？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一篇高质量的论文影响力远大于多篇无足轻重的平庸论文。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被引用次数：科学引文索引</a:t>
            </a:r>
            <a:r>
              <a:rPr lang="en-US" altLang="zh-CN" dirty="0"/>
              <a:t>SCI</a:t>
            </a:r>
            <a:r>
              <a:rPr lang="zh-CN" altLang="en-US" dirty="0"/>
              <a:t>，谷歌学术搜索、</a:t>
            </a:r>
            <a:r>
              <a:rPr lang="en-US" altLang="zh-CN" dirty="0" err="1"/>
              <a:t>CiteSeerX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因子。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/>
              <a:t>论文</a:t>
            </a:r>
            <a:r>
              <a:rPr lang="zh-CN" altLang="en-US" dirty="0"/>
              <a:t>写作的基本常识：学术作假不可取、避免引用抄袭要地毯式检索文献、不能一稿多投、不能原封不动复制粘贴参考文献、论文尽可能讲诉研究工作。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会议：周期短，一般一锤定音；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期刊：一般为双向交流，回复信一定要直面评审问题；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会议转投期刊需要增加</a:t>
            </a:r>
            <a:r>
              <a:rPr lang="en-US" altLang="zh-CN" dirty="0"/>
              <a:t>25%-30%</a:t>
            </a:r>
            <a:r>
              <a:rPr lang="zh-CN" altLang="en-US" dirty="0"/>
              <a:t>的新内容。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论文与答辩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4470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怎样写作？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不要谦虚，强调研究工作的新颖性和影响力，但不能夸大，一般遵循以下步骤：</a:t>
            </a:r>
            <a:endParaRPr lang="en-US" altLang="zh-CN" dirty="0"/>
          </a:p>
          <a:p>
            <a:r>
              <a:rPr lang="en-US" altLang="zh-CN" sz="2000" dirty="0"/>
              <a:t>1.</a:t>
            </a:r>
            <a:r>
              <a:rPr lang="zh-CN" altLang="en-US" sz="2000" dirty="0"/>
              <a:t>研究问题对推动科学很重要；</a:t>
            </a:r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现有工作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已完成</a:t>
            </a:r>
            <a:r>
              <a:rPr lang="en-US" altLang="zh-CN" sz="2000" dirty="0"/>
              <a:t>….</a:t>
            </a:r>
            <a:r>
              <a:rPr lang="zh-CN" altLang="en-US" sz="2000" dirty="0"/>
              <a:t>但存在</a:t>
            </a:r>
            <a:r>
              <a:rPr lang="en-US" altLang="zh-CN" sz="2000" dirty="0"/>
              <a:t>….</a:t>
            </a:r>
            <a:r>
              <a:rPr lang="zh-CN" altLang="en-US" sz="2000" dirty="0"/>
              <a:t>的问题；</a:t>
            </a: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提出一个新的理论方法</a:t>
            </a:r>
            <a:r>
              <a:rPr lang="en-US" altLang="zh-CN" sz="2000" dirty="0"/>
              <a:t>/</a:t>
            </a:r>
            <a:r>
              <a:rPr lang="zh-CN" altLang="en-US" sz="2000" dirty="0"/>
              <a:t>设计</a:t>
            </a:r>
            <a:r>
              <a:rPr lang="en-US" altLang="zh-CN" sz="2000" dirty="0"/>
              <a:t>/</a:t>
            </a:r>
            <a:r>
              <a:rPr lang="zh-CN" altLang="en-US" sz="2000" dirty="0"/>
              <a:t>过程</a:t>
            </a:r>
            <a:r>
              <a:rPr lang="en-US" altLang="zh-CN" sz="2000" dirty="0"/>
              <a:t>Z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en-US" altLang="zh-CN" sz="2000" dirty="0"/>
              <a:t>4.</a:t>
            </a:r>
            <a:r>
              <a:rPr lang="zh-CN" altLang="en-US" sz="2000" dirty="0"/>
              <a:t>比较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，</a:t>
            </a:r>
            <a:r>
              <a:rPr lang="en-US" altLang="zh-CN" sz="2000" dirty="0"/>
              <a:t>Z</a:t>
            </a:r>
            <a:r>
              <a:rPr lang="zh-CN" altLang="en-US" sz="2000" dirty="0"/>
              <a:t>能够</a:t>
            </a:r>
            <a:r>
              <a:rPr lang="en-US" altLang="zh-CN" sz="2000" dirty="0"/>
              <a:t>….; </a:t>
            </a:r>
          </a:p>
          <a:p>
            <a:r>
              <a:rPr lang="en-US" altLang="zh-CN" sz="2000" dirty="0"/>
              <a:t>5.Z</a:t>
            </a:r>
            <a:r>
              <a:rPr lang="zh-CN" altLang="en-US" sz="2000" dirty="0"/>
              <a:t>的优缺点。</a:t>
            </a:r>
          </a:p>
        </p:txBody>
      </p:sp>
    </p:spTree>
    <p:extLst>
      <p:ext uri="{BB962C8B-B14F-4D97-AF65-F5344CB8AC3E}">
        <p14:creationId xmlns:p14="http://schemas.microsoft.com/office/powerpoint/2010/main" val="15437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论文与答辩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4470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怎样写作？</a:t>
            </a:r>
            <a:endParaRPr lang="en-US" altLang="zh-CN" dirty="0"/>
          </a:p>
          <a:p>
            <a:r>
              <a:rPr lang="zh-CN" altLang="en-US" dirty="0"/>
              <a:t>写清楚论文，读不懂不代表高水平；</a:t>
            </a:r>
          </a:p>
          <a:p>
            <a:r>
              <a:rPr lang="en-US" altLang="zh-CN" dirty="0"/>
              <a:t>10/30</a:t>
            </a:r>
            <a:r>
              <a:rPr lang="zh-CN" altLang="en-US" dirty="0"/>
              <a:t>检测法：站在读者的角度想问题，</a:t>
            </a:r>
            <a:r>
              <a:rPr lang="en-US" altLang="zh-CN" dirty="0"/>
              <a:t>10</a:t>
            </a:r>
            <a:r>
              <a:rPr lang="zh-CN" altLang="en-US" dirty="0"/>
              <a:t>分钟搞清楚研究问题，</a:t>
            </a:r>
            <a:r>
              <a:rPr lang="en-US" altLang="zh-CN" dirty="0"/>
              <a:t>30</a:t>
            </a:r>
            <a:r>
              <a:rPr lang="zh-CN" altLang="en-US" dirty="0"/>
              <a:t>分钟理解研究工作，包括方法和流程；</a:t>
            </a:r>
          </a:p>
          <a:p>
            <a:r>
              <a:rPr lang="zh-CN" altLang="en-US" dirty="0"/>
              <a:t>自上而下的写作方法：（金字塔写作）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标题 </a:t>
            </a:r>
            <a:r>
              <a:rPr lang="en-US" altLang="zh-CN" sz="2000" dirty="0"/>
              <a:t>—— </a:t>
            </a:r>
            <a:r>
              <a:rPr lang="zh-CN" altLang="en-US" sz="2000" dirty="0"/>
              <a:t>摘要 </a:t>
            </a:r>
            <a:r>
              <a:rPr lang="en-US" altLang="zh-CN" sz="2000" dirty="0"/>
              <a:t>—— </a:t>
            </a:r>
            <a:r>
              <a:rPr lang="zh-CN" altLang="en-US" sz="2000" dirty="0"/>
              <a:t>引言 </a:t>
            </a:r>
            <a:r>
              <a:rPr lang="en-US" altLang="zh-CN" sz="2000" dirty="0"/>
              <a:t>—— </a:t>
            </a:r>
            <a:r>
              <a:rPr lang="zh-CN" altLang="en-US" sz="2000" dirty="0"/>
              <a:t>现有工作描述 </a:t>
            </a:r>
            <a:r>
              <a:rPr lang="en-US" altLang="zh-CN" sz="2000" dirty="0"/>
              <a:t>—— </a:t>
            </a:r>
            <a:r>
              <a:rPr lang="zh-CN" altLang="en-US" sz="2000" dirty="0"/>
              <a:t>描述你的工作 </a:t>
            </a:r>
            <a:r>
              <a:rPr lang="en-US" altLang="zh-CN" sz="2000" dirty="0"/>
              <a:t>—— </a:t>
            </a:r>
            <a:r>
              <a:rPr lang="zh-CN" altLang="en-US" sz="2000" dirty="0"/>
              <a:t>总结。</a:t>
            </a:r>
            <a:endParaRPr lang="en-US" altLang="zh-CN" sz="2000" dirty="0"/>
          </a:p>
          <a:p>
            <a:r>
              <a:rPr lang="zh-CN" altLang="en-US" dirty="0"/>
              <a:t>写作技巧：多用图表、多次强调关键点。</a:t>
            </a:r>
          </a:p>
        </p:txBody>
      </p:sp>
    </p:spTree>
    <p:extLst>
      <p:ext uri="{BB962C8B-B14F-4D97-AF65-F5344CB8AC3E}">
        <p14:creationId xmlns:p14="http://schemas.microsoft.com/office/powerpoint/2010/main" val="41518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论文与答辩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4470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毕业论文与答辩？</a:t>
            </a:r>
            <a:endParaRPr lang="en-US" altLang="zh-CN" dirty="0"/>
          </a:p>
          <a:p>
            <a:r>
              <a:rPr lang="zh-CN" altLang="en-US" dirty="0"/>
              <a:t>论文应该框架清晰、逻辑正确，表明你的研究方法能够解决一个富有挑战性的问题。</a:t>
            </a:r>
            <a:endParaRPr lang="en-US" altLang="zh-CN" dirty="0"/>
          </a:p>
          <a:p>
            <a:r>
              <a:rPr lang="zh-CN" altLang="en-US" dirty="0"/>
              <a:t>自上而下的论文方法，将中心论点分解成各个小问题；自下而上保证论文的连贯性和一致性。</a:t>
            </a:r>
            <a:endParaRPr lang="en-US" altLang="zh-CN" dirty="0"/>
          </a:p>
          <a:p>
            <a:r>
              <a:rPr lang="zh-CN" altLang="en-US" dirty="0"/>
              <a:t>答辩相当于是在“推销”自己的研究工作，要让答辩者相信目前自己是这个领域的杰出研究者。</a:t>
            </a:r>
            <a:endParaRPr lang="en-US" altLang="zh-CN" dirty="0"/>
          </a:p>
          <a:p>
            <a:r>
              <a:rPr lang="zh-CN" altLang="en-US" dirty="0"/>
              <a:t>在回答问题时，要保持头脑清醒，想明白再回答。</a:t>
            </a:r>
          </a:p>
        </p:txBody>
      </p:sp>
    </p:spTree>
    <p:extLst>
      <p:ext uri="{BB962C8B-B14F-4D97-AF65-F5344CB8AC3E}">
        <p14:creationId xmlns:p14="http://schemas.microsoft.com/office/powerpoint/2010/main" val="247858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3645024"/>
            <a:ext cx="7008574" cy="1930400"/>
          </a:xfrm>
        </p:spPr>
        <p:txBody>
          <a:bodyPr rtlCol="0">
            <a:normAutofit fontScale="90000"/>
          </a:bodyPr>
          <a:lstStyle/>
          <a:p>
            <a:r>
              <a:rPr lang="zh-CN" altLang="en-US" dirty="0"/>
              <a:t>一点想法</a:t>
            </a:r>
            <a:br>
              <a:rPr lang="zh-CN" altLang="en-US" dirty="0"/>
            </a:br>
            <a:br>
              <a:rPr lang="zh-CN" altLang="en-US" dirty="0"/>
            </a:b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4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一点想法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4470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学术之路并不轻松；</a:t>
            </a:r>
            <a:endParaRPr lang="en-US" altLang="zh-CN" dirty="0"/>
          </a:p>
          <a:p>
            <a:r>
              <a:rPr lang="zh-CN" altLang="en-US" dirty="0"/>
              <a:t>努力不会徒劳；</a:t>
            </a:r>
            <a:endParaRPr lang="en-US" altLang="zh-CN" dirty="0"/>
          </a:p>
          <a:p>
            <a:r>
              <a:rPr lang="zh-CN" altLang="en-US" dirty="0"/>
              <a:t>时间过得比想象的快；</a:t>
            </a:r>
            <a:endParaRPr lang="en-US" altLang="zh-CN" dirty="0"/>
          </a:p>
          <a:p>
            <a:r>
              <a:rPr lang="zh-CN" altLang="en-US" dirty="0"/>
              <a:t>不忘初心，方得始终。</a:t>
            </a:r>
          </a:p>
        </p:txBody>
      </p:sp>
    </p:spTree>
    <p:extLst>
      <p:ext uri="{BB962C8B-B14F-4D97-AF65-F5344CB8AC3E}">
        <p14:creationId xmlns:p14="http://schemas.microsoft.com/office/powerpoint/2010/main" val="203745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10B1B7-3FD7-46BF-92CE-DB66A3A26E91}"/>
              </a:ext>
            </a:extLst>
          </p:cNvPr>
          <p:cNvSpPr txBox="1">
            <a:spLocks/>
          </p:cNvSpPr>
          <p:nvPr/>
        </p:nvSpPr>
        <p:spPr>
          <a:xfrm>
            <a:off x="2590125" y="2924944"/>
            <a:ext cx="7008574" cy="1930400"/>
          </a:xfrm>
          <a:prstGeom prst="rect">
            <a:avLst/>
          </a:prstGeom>
        </p:spPr>
        <p:txBody>
          <a:bodyPr rtlCol="0">
            <a:noAutofit/>
          </a:bodyPr>
          <a:lstStyle>
            <a:lvl1pPr algn="l" defTabSz="1218987" rtl="0" eaLnBrk="1" latinLnBrk="0" hangingPunct="1">
              <a:lnSpc>
                <a:spcPct val="85000"/>
              </a:lnSpc>
              <a:spcBef>
                <a:spcPct val="0"/>
              </a:spcBef>
              <a:buNone/>
              <a:tabLst/>
              <a:defRPr sz="4400" kern="12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en-US" altLang="zh-CN" sz="8000" b="1" dirty="0">
                <a:latin typeface="Rage Italic" panose="03070502040507070304" pitchFamily="66" charset="0"/>
              </a:rPr>
              <a:t>Thank You!!!</a:t>
            </a:r>
            <a:br>
              <a:rPr lang="zh-CN" altLang="en-US" sz="8000" b="1" dirty="0">
                <a:latin typeface="Rage Italic" panose="03070502040507070304" pitchFamily="66" charset="0"/>
              </a:rPr>
            </a:br>
            <a:br>
              <a:rPr lang="zh-CN" altLang="en-US" sz="8000" b="1" dirty="0">
                <a:latin typeface="Rage Italic" panose="03070502040507070304" pitchFamily="66" charset="0"/>
              </a:rPr>
            </a:br>
            <a:br>
              <a:rPr lang="zh-CN" altLang="en-US" sz="8000" b="1" dirty="0">
                <a:latin typeface="Rage Italic" panose="03070502040507070304" pitchFamily="66" charset="0"/>
              </a:rPr>
            </a:br>
            <a:endParaRPr lang="en-US" sz="8000" b="1" dirty="0">
              <a:latin typeface="Rage Italic" panose="03070502040507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8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研究与目标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想法与实验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rtl="0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论文与答辩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3645024"/>
            <a:ext cx="7008574" cy="1930400"/>
          </a:xfrm>
        </p:spPr>
        <p:txBody>
          <a:bodyPr rtlCol="0"/>
          <a:lstStyle/>
          <a:p>
            <a:r>
              <a:rPr lang="en-US" altLang="zh-CN" dirty="0"/>
              <a:t>1.</a:t>
            </a:r>
            <a:r>
              <a:rPr lang="zh-CN" altLang="en-US" dirty="0"/>
              <a:t>研究与目标</a:t>
            </a: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研究与目标</a:t>
            </a:r>
            <a:endParaRPr lang="en-US" dirty="0"/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4470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dirty="0"/>
              <a:t>研究的本质必须具备创新性和影响力这</a:t>
            </a:r>
            <a:r>
              <a:rPr lang="en-US" altLang="zh-CN" sz="3200" dirty="0"/>
              <a:t>2</a:t>
            </a:r>
            <a:r>
              <a:rPr lang="zh-CN" altLang="en-US" sz="3200" dirty="0"/>
              <a:t>个特点：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创新性：人无我有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影响力：作为巨人的肩膀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  <a:p>
            <a:r>
              <a:rPr lang="zh-CN" altLang="en-US" sz="3200" dirty="0"/>
              <a:t>做一个研究者而不是书呆子：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dirty="0"/>
              <a:t>激情、创造力、兴趣、好奇心、冒险精神</a:t>
            </a:r>
            <a:r>
              <a:rPr lang="en-US" altLang="zh-CN" dirty="0"/>
              <a:t>…</a:t>
            </a:r>
          </a:p>
          <a:p>
            <a:pPr marL="0" indent="0">
              <a:buNone/>
            </a:pPr>
            <a:r>
              <a:rPr lang="zh-CN" altLang="en-US" dirty="0"/>
              <a:t>一个人的进步靠上进心、求知欲、责任感。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4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研究与目标</a:t>
            </a:r>
            <a:endParaRPr lang="en-US" dirty="0"/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4470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3200" dirty="0"/>
              <a:t>终极目标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你应该像一束光普照到某个领域，你的学术研究应该成为风向标。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你应该在某一个特定的领域做出高于世界最高水平的突出贡献。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你的热情、兴趣与基本功会在你选课题时发挥很大作用。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你应保持健康、高效的工作和生活，就事件本身的重要性来安排计划。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9876" y="3645024"/>
            <a:ext cx="7008574" cy="1930400"/>
          </a:xfrm>
        </p:spPr>
        <p:txBody>
          <a:bodyPr rtlCol="0"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想法与实验</a:t>
            </a:r>
            <a:br>
              <a:rPr lang="zh-CN" altLang="en-US" dirty="0"/>
            </a:br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想法与实验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44704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/>
              <a:t>如何有好的想法？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认真上课，主动学习，探索多个感兴趣的领域。</a:t>
            </a:r>
          </a:p>
          <a:p>
            <a:r>
              <a:rPr lang="zh-CN" altLang="en-US" dirty="0"/>
              <a:t>不要流水线式的读一篇论文，而是要快速浏览一遍，对论文大致研究有一定都了解。要具有批判性思维，敢于质疑；要勤于动手复现，仔细比较推敲。</a:t>
            </a:r>
            <a:endParaRPr lang="en-US" altLang="zh-CN" dirty="0"/>
          </a:p>
          <a:p>
            <a:r>
              <a:rPr lang="zh-CN" altLang="en-US" dirty="0"/>
              <a:t>需求式引导学习，不能对自己不熟的知识过分专研，喧宾夺主。少读多想以及头脑风暴。</a:t>
            </a:r>
            <a:endParaRPr lang="en-US" altLang="zh-CN" dirty="0"/>
          </a:p>
          <a:p>
            <a:r>
              <a:rPr lang="zh-CN" altLang="en-US" dirty="0"/>
              <a:t>先找到一些小而有趣的问题，开始搞研究，投一些中等会议或者期刊，作为迈出的第一步。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8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想法与实验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9" y="1628800"/>
            <a:ext cx="9513607" cy="1800200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严谨的研究：确立具体研究问题</a:t>
            </a:r>
            <a:r>
              <a:rPr lang="en-US" altLang="zh-CN" dirty="0"/>
              <a:t>——</a:t>
            </a:r>
            <a:r>
              <a:rPr lang="zh-CN" altLang="en-US" dirty="0"/>
              <a:t>寻求解决问题的方案</a:t>
            </a:r>
            <a:r>
              <a:rPr lang="en-US" altLang="zh-CN" dirty="0"/>
              <a:t>——</a:t>
            </a:r>
            <a:r>
              <a:rPr lang="zh-CN" altLang="en-US" dirty="0"/>
              <a:t>理论或实验上反复推敲</a:t>
            </a:r>
            <a:r>
              <a:rPr lang="en-US" altLang="zh-CN" dirty="0"/>
              <a:t>——</a:t>
            </a:r>
            <a:r>
              <a:rPr lang="zh-CN" altLang="en-US" dirty="0"/>
              <a:t>若一致则成功，不一致则准备多套解决方案。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一个好的研究问题应该具备几个条件：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705707" y="3608311"/>
            <a:ext cx="2308533" cy="7920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格雷准则</a:t>
            </a:r>
          </a:p>
        </p:txBody>
      </p:sp>
      <p:sp>
        <p:nvSpPr>
          <p:cNvPr id="5" name="矩形 4"/>
          <p:cNvSpPr/>
          <p:nvPr/>
        </p:nvSpPr>
        <p:spPr>
          <a:xfrm>
            <a:off x="2133972" y="4810844"/>
            <a:ext cx="792088" cy="17728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明显益处</a:t>
            </a:r>
          </a:p>
        </p:txBody>
      </p:sp>
      <p:sp>
        <p:nvSpPr>
          <p:cNvPr id="6" name="矩形 5"/>
          <p:cNvSpPr/>
          <p:nvPr/>
        </p:nvSpPr>
        <p:spPr>
          <a:xfrm>
            <a:off x="3798951" y="4810439"/>
            <a:ext cx="792088" cy="17728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描述简单</a:t>
            </a:r>
          </a:p>
        </p:txBody>
      </p:sp>
      <p:sp>
        <p:nvSpPr>
          <p:cNvPr id="7" name="矩形 6"/>
          <p:cNvSpPr/>
          <p:nvPr/>
        </p:nvSpPr>
        <p:spPr>
          <a:xfrm>
            <a:off x="5463930" y="4810439"/>
            <a:ext cx="792088" cy="17728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无明确的解法</a:t>
            </a:r>
          </a:p>
        </p:txBody>
      </p:sp>
      <p:sp>
        <p:nvSpPr>
          <p:cNvPr id="8" name="矩形 7"/>
          <p:cNvSpPr/>
          <p:nvPr/>
        </p:nvSpPr>
        <p:spPr>
          <a:xfrm>
            <a:off x="7265651" y="4810439"/>
            <a:ext cx="792088" cy="17728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可拆分可测试</a:t>
            </a:r>
          </a:p>
        </p:txBody>
      </p:sp>
      <p:sp>
        <p:nvSpPr>
          <p:cNvPr id="9" name="矩形 8"/>
          <p:cNvSpPr/>
          <p:nvPr/>
        </p:nvSpPr>
        <p:spPr>
          <a:xfrm>
            <a:off x="9067372" y="4810439"/>
            <a:ext cx="792088" cy="177281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数据可靠足够</a:t>
            </a:r>
          </a:p>
        </p:txBody>
      </p:sp>
      <p:cxnSp>
        <p:nvCxnSpPr>
          <p:cNvPr id="15" name="直接箭头连接符 14"/>
          <p:cNvCxnSpPr>
            <a:stCxn id="4" idx="2"/>
            <a:endCxn id="5" idx="0"/>
          </p:cNvCxnSpPr>
          <p:nvPr/>
        </p:nvCxnSpPr>
        <p:spPr>
          <a:xfrm flipH="1">
            <a:off x="2530016" y="4400399"/>
            <a:ext cx="3329958" cy="410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4" idx="2"/>
            <a:endCxn id="6" idx="0"/>
          </p:cNvCxnSpPr>
          <p:nvPr/>
        </p:nvCxnSpPr>
        <p:spPr>
          <a:xfrm flipH="1">
            <a:off x="4194995" y="4400399"/>
            <a:ext cx="1664979" cy="4100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7" idx="0"/>
          </p:cNvCxnSpPr>
          <p:nvPr/>
        </p:nvCxnSpPr>
        <p:spPr>
          <a:xfrm>
            <a:off x="5859974" y="4400399"/>
            <a:ext cx="0" cy="4100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4" idx="2"/>
            <a:endCxn id="8" idx="0"/>
          </p:cNvCxnSpPr>
          <p:nvPr/>
        </p:nvCxnSpPr>
        <p:spPr>
          <a:xfrm>
            <a:off x="5859974" y="4400399"/>
            <a:ext cx="1801721" cy="4100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4" idx="2"/>
            <a:endCxn id="9" idx="0"/>
          </p:cNvCxnSpPr>
          <p:nvPr/>
        </p:nvCxnSpPr>
        <p:spPr>
          <a:xfrm>
            <a:off x="5859974" y="4400399"/>
            <a:ext cx="3603442" cy="4100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88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想法与实验</a:t>
            </a:r>
          </a:p>
        </p:txBody>
      </p:sp>
      <p:sp>
        <p:nvSpPr>
          <p:cNvPr id="3" name="内容占位符 5">
            <a:extLst>
              <a:ext uri="{FF2B5EF4-FFF2-40B4-BE49-F238E27FC236}">
                <a16:creationId xmlns:a16="http://schemas.microsoft.com/office/drawing/2014/main" id="{8F3A061F-A5F7-4DB4-8823-612AD177464B}"/>
              </a:ext>
            </a:extLst>
          </p:cNvPr>
          <p:cNvSpPr txBox="1">
            <a:spLocks/>
          </p:cNvSpPr>
          <p:nvPr/>
        </p:nvSpPr>
        <p:spPr>
          <a:xfrm>
            <a:off x="1117308" y="1844824"/>
            <a:ext cx="9513607" cy="1512168"/>
          </a:xfrm>
          <a:prstGeom prst="rect">
            <a:avLst/>
          </a:prstGeom>
        </p:spPr>
        <p:txBody>
          <a:bodyPr rtlCol="0"/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棋盘法：横轴代表相应研究领域用到的不同方法、方案和技术；纵轴表示要解决的研究问题，或者潜在的研究问题。具有相关性的研究问题要按照顺序放，无相关性的问题随意摆放。看到一个空的格子，则表明对应研究问题还没有被研究过。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77557"/>
              </p:ext>
            </p:extLst>
          </p:nvPr>
        </p:nvGraphicFramePr>
        <p:xfrm>
          <a:off x="4109915" y="3933056"/>
          <a:ext cx="3528392" cy="23042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098">
                  <a:extLst>
                    <a:ext uri="{9D8B030D-6E8A-4147-A177-3AD203B41FA5}">
                      <a16:colId xmlns:a16="http://schemas.microsoft.com/office/drawing/2014/main" val="1931170541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856738140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2145825934"/>
                    </a:ext>
                  </a:extLst>
                </a:gridCol>
                <a:gridCol w="882098">
                  <a:extLst>
                    <a:ext uri="{9D8B030D-6E8A-4147-A177-3AD203B41FA5}">
                      <a16:colId xmlns:a16="http://schemas.microsoft.com/office/drawing/2014/main" val="3710738735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[3]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[17]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[4]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295593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[55]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[23]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[43]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157678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[44]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10157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393473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474001" y="34713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27084" y="4115688"/>
            <a:ext cx="576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问题和应用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5474001" y="4005064"/>
            <a:ext cx="0" cy="18002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438228" y="5877272"/>
            <a:ext cx="26642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7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书籍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990_TF02787940_TF02787940" id="{4CFF2609-4873-4366-AB7B-BD98A1F8069A}" vid="{9D33A994-F295-4A50-AD5F-B7EC95DFDF78}"/>
    </a:ext>
  </a:extLst>
</a:theme>
</file>

<file path=ppt/theme/theme2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蓝色书架演示文稿（宽屏）</Template>
  <TotalTime>0</TotalTime>
  <Words>951</Words>
  <Application>Microsoft Office PowerPoint</Application>
  <PresentationFormat>自定义</PresentationFormat>
  <Paragraphs>95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微软雅黑</vt:lpstr>
      <vt:lpstr>Arial</vt:lpstr>
      <vt:lpstr>Century Gothic</vt:lpstr>
      <vt:lpstr>Rage Italic</vt:lpstr>
      <vt:lpstr>书籍 16x9</vt:lpstr>
      <vt:lpstr>学术研究，你的成功之道</vt:lpstr>
      <vt:lpstr>目录</vt:lpstr>
      <vt:lpstr>1.研究与目标 </vt:lpstr>
      <vt:lpstr>研究与目标</vt:lpstr>
      <vt:lpstr>研究与目标</vt:lpstr>
      <vt:lpstr>2.想法与实验  </vt:lpstr>
      <vt:lpstr>想法与实验</vt:lpstr>
      <vt:lpstr>想法与实验</vt:lpstr>
      <vt:lpstr>想法与实验</vt:lpstr>
      <vt:lpstr>想法与实验</vt:lpstr>
      <vt:lpstr>3.论文与答辩   </vt:lpstr>
      <vt:lpstr>论文与答辩</vt:lpstr>
      <vt:lpstr>论文与答辩</vt:lpstr>
      <vt:lpstr>论文与答辩</vt:lpstr>
      <vt:lpstr>论文与答辩</vt:lpstr>
      <vt:lpstr>一点想法   </vt:lpstr>
      <vt:lpstr>一点想法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2019-08-25T14:38:37Z</dcterms:created>
  <dcterms:modified xsi:type="dcterms:W3CDTF">2019-08-27T02:08:39Z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