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10"/>
  </p:notesMasterIdLst>
  <p:sldIdLst>
    <p:sldId id="263" r:id="rId2"/>
    <p:sldId id="281" r:id="rId3"/>
    <p:sldId id="282" r:id="rId4"/>
    <p:sldId id="285" r:id="rId5"/>
    <p:sldId id="286" r:id="rId6"/>
    <p:sldId id="284" r:id="rId7"/>
    <p:sldId id="288" r:id="rId8"/>
    <p:sldId id="27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50" autoAdjust="0"/>
    <p:restoredTop sz="75373" autoAdjust="0"/>
  </p:normalViewPr>
  <p:slideViewPr>
    <p:cSldViewPr snapToGrid="0">
      <p:cViewPr varScale="1">
        <p:scale>
          <a:sx n="64" d="100"/>
          <a:sy n="64" d="100"/>
        </p:scale>
        <p:origin x="15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C2F5D-91FE-490B-9590-26D7709A1508}"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1D863-C271-46F3-B350-3221645E5CC1}" type="slidenum">
              <a:rPr lang="zh-CN" altLang="en-US" smtClean="0"/>
              <a:t>‹#›</a:t>
            </a:fld>
            <a:endParaRPr lang="zh-CN" altLang="en-US"/>
          </a:p>
        </p:txBody>
      </p:sp>
    </p:spTree>
    <p:extLst>
      <p:ext uri="{BB962C8B-B14F-4D97-AF65-F5344CB8AC3E}">
        <p14:creationId xmlns:p14="http://schemas.microsoft.com/office/powerpoint/2010/main" val="2900572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在选定</a:t>
            </a:r>
            <a:r>
              <a:rPr lang="zh-CN" altLang="en-US" sz="1200" kern="1200" dirty="0">
                <a:solidFill>
                  <a:schemeClr val="tx1"/>
                </a:solidFill>
                <a:effectLst/>
                <a:latin typeface="+mn-lt"/>
                <a:ea typeface="+mn-ea"/>
                <a:cs typeface="+mn-cs"/>
              </a:rPr>
              <a:t>迁移</a:t>
            </a:r>
            <a:r>
              <a:rPr lang="zh-CN" altLang="zh-CN" sz="1200" kern="1200" dirty="0">
                <a:solidFill>
                  <a:schemeClr val="tx1"/>
                </a:solidFill>
                <a:effectLst/>
                <a:latin typeface="+mn-lt"/>
                <a:ea typeface="+mn-ea"/>
                <a:cs typeface="+mn-cs"/>
              </a:rPr>
              <a:t>目标主机后，要对目标主机进行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等硬件以及内核等软件环境进行兼容性和依赖性检查，</a:t>
            </a:r>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CRIU</a:t>
            </a:r>
            <a:r>
              <a:rPr lang="zh-CN" altLang="zh-CN" sz="1200" kern="1200" dirty="0">
                <a:solidFill>
                  <a:schemeClr val="tx1"/>
                </a:solidFill>
                <a:effectLst/>
                <a:latin typeface="+mn-lt"/>
                <a:ea typeface="+mn-ea"/>
                <a:cs typeface="+mn-cs"/>
              </a:rPr>
              <a:t>设置检查点，并将容器的进程信息、文件描述符、内存映射关系等数据保存到文件中。</a:t>
            </a:r>
            <a:r>
              <a:rPr lang="zh-CN" altLang="en-US" sz="1200" kern="1200" dirty="0">
                <a:solidFill>
                  <a:schemeClr val="tx1"/>
                </a:solidFill>
                <a:effectLst/>
                <a:latin typeface="+mn-lt"/>
                <a:ea typeface="+mn-ea"/>
                <a:cs typeface="+mn-cs"/>
              </a:rPr>
              <a:t>并将</a:t>
            </a:r>
            <a:r>
              <a:rPr lang="zh-CN" altLang="zh-CN" sz="1200" kern="1200" dirty="0">
                <a:solidFill>
                  <a:schemeClr val="tx1"/>
                </a:solidFill>
                <a:effectLst/>
                <a:latin typeface="+mn-lt"/>
                <a:ea typeface="+mn-ea"/>
                <a:cs typeface="+mn-cs"/>
              </a:rPr>
              <a:t>文件全部传输到目标主机，在完成数据传输之后，再次设置检查点，对比</a:t>
            </a:r>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获取两次检查点之间修改的数据，判断修改数据的传输时间是否满足服务停机时间要求。如果不满足</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那么完成此次数据传输后继续重复以上过程，直到满足容器中服务停机时间要求。</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满足服务停机时间要求，则完成本次数据传输之后直接暂停容器运行，将最后的修改数据传输到目标端，并在目标端上恢复运行容器。容器在目标端主机恢复正常运行之后，就可以放弃源主机端的容器进程，完成容器的迁移</a:t>
            </a:r>
            <a:r>
              <a:rPr lang="zh-CN" altLang="en-US" sz="1200" kern="1200" dirty="0">
                <a:solidFill>
                  <a:schemeClr val="tx1"/>
                </a:solidFill>
                <a:effectLst/>
                <a:latin typeface="+mn-lt"/>
                <a:ea typeface="+mn-ea"/>
                <a:cs typeface="+mn-cs"/>
              </a:rPr>
              <a:t>过程</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ED29765-18E2-4673-B0BD-7651A13B4DF8}" type="slidenum">
              <a:rPr lang="zh-CN" altLang="en-US" smtClean="0"/>
              <a:t>4</a:t>
            </a:fld>
            <a:endParaRPr lang="zh-CN" altLang="en-US"/>
          </a:p>
        </p:txBody>
      </p:sp>
    </p:spTree>
    <p:extLst>
      <p:ext uri="{BB962C8B-B14F-4D97-AF65-F5344CB8AC3E}">
        <p14:creationId xmlns:p14="http://schemas.microsoft.com/office/powerpoint/2010/main" val="3847509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在选定</a:t>
            </a:r>
            <a:r>
              <a:rPr lang="zh-CN" altLang="en-US" sz="1200" kern="1200" dirty="0">
                <a:solidFill>
                  <a:schemeClr val="tx1"/>
                </a:solidFill>
                <a:effectLst/>
                <a:latin typeface="+mn-lt"/>
                <a:ea typeface="+mn-ea"/>
                <a:cs typeface="+mn-cs"/>
              </a:rPr>
              <a:t>迁移</a:t>
            </a:r>
            <a:r>
              <a:rPr lang="zh-CN" altLang="zh-CN" sz="1200" kern="1200" dirty="0">
                <a:solidFill>
                  <a:schemeClr val="tx1"/>
                </a:solidFill>
                <a:effectLst/>
                <a:latin typeface="+mn-lt"/>
                <a:ea typeface="+mn-ea"/>
                <a:cs typeface="+mn-cs"/>
              </a:rPr>
              <a:t>目标主机后，要对目标主机进行</a:t>
            </a:r>
            <a:r>
              <a:rPr lang="en-US" altLang="zh-CN" sz="1200" kern="1200" dirty="0">
                <a:solidFill>
                  <a:schemeClr val="tx1"/>
                </a:solidFill>
                <a:effectLst/>
                <a:latin typeface="+mn-lt"/>
                <a:ea typeface="+mn-ea"/>
                <a:cs typeface="+mn-cs"/>
              </a:rPr>
              <a:t>CPU</a:t>
            </a:r>
            <a:r>
              <a:rPr lang="zh-CN" altLang="zh-CN" sz="1200" kern="1200" dirty="0">
                <a:solidFill>
                  <a:schemeClr val="tx1"/>
                </a:solidFill>
                <a:effectLst/>
                <a:latin typeface="+mn-lt"/>
                <a:ea typeface="+mn-ea"/>
                <a:cs typeface="+mn-cs"/>
              </a:rPr>
              <a:t>等硬件以及内核等软件环境进行兼容性和依赖性检查，</a:t>
            </a:r>
            <a:r>
              <a:rPr lang="zh-CN" altLang="en-US" sz="1200" kern="1200" dirty="0">
                <a:solidFill>
                  <a:schemeClr val="tx1"/>
                </a:solidFill>
                <a:effectLst/>
                <a:latin typeface="+mn-lt"/>
                <a:ea typeface="+mn-ea"/>
                <a:cs typeface="+mn-cs"/>
              </a:rPr>
              <a:t>然后</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CRIU</a:t>
            </a:r>
            <a:r>
              <a:rPr lang="zh-CN" altLang="zh-CN" sz="1200" kern="1200" dirty="0">
                <a:solidFill>
                  <a:schemeClr val="tx1"/>
                </a:solidFill>
                <a:effectLst/>
                <a:latin typeface="+mn-lt"/>
                <a:ea typeface="+mn-ea"/>
                <a:cs typeface="+mn-cs"/>
              </a:rPr>
              <a:t>设置检查点，并将容器的进程信息、文件描述符、内存映射关系等数据保存到文件中。</a:t>
            </a:r>
            <a:r>
              <a:rPr lang="zh-CN" altLang="en-US" sz="1200" kern="1200" dirty="0">
                <a:solidFill>
                  <a:schemeClr val="tx1"/>
                </a:solidFill>
                <a:effectLst/>
                <a:latin typeface="+mn-lt"/>
                <a:ea typeface="+mn-ea"/>
                <a:cs typeface="+mn-cs"/>
              </a:rPr>
              <a:t>并将</a:t>
            </a:r>
            <a:r>
              <a:rPr lang="zh-CN" altLang="zh-CN" sz="1200" kern="1200" dirty="0">
                <a:solidFill>
                  <a:schemeClr val="tx1"/>
                </a:solidFill>
                <a:effectLst/>
                <a:latin typeface="+mn-lt"/>
                <a:ea typeface="+mn-ea"/>
                <a:cs typeface="+mn-cs"/>
              </a:rPr>
              <a:t>文件全部传输到目标主机，在完成数据传输之后，再次设置检查点，对比</a:t>
            </a:r>
            <a:r>
              <a:rPr lang="zh-CN" altLang="en-US" sz="1200" kern="1200" dirty="0">
                <a:solidFill>
                  <a:schemeClr val="tx1"/>
                </a:solidFill>
                <a:effectLst/>
                <a:latin typeface="+mn-lt"/>
                <a:ea typeface="+mn-ea"/>
                <a:cs typeface="+mn-cs"/>
              </a:rPr>
              <a:t>并</a:t>
            </a:r>
            <a:r>
              <a:rPr lang="zh-CN" altLang="zh-CN" sz="1200" kern="1200" dirty="0">
                <a:solidFill>
                  <a:schemeClr val="tx1"/>
                </a:solidFill>
                <a:effectLst/>
                <a:latin typeface="+mn-lt"/>
                <a:ea typeface="+mn-ea"/>
                <a:cs typeface="+mn-cs"/>
              </a:rPr>
              <a:t>获取两次检查点之间修改的数据，判断修改数据的传输时间是否满足服务停机时间要求。如果不满足</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那么完成此次数据传输后继续重复以上过程，直到满足容器中服务停机时间要求。</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满足服务停机时间要求，则完成本次数据传输之后直接暂停容器运行，将最后的修改数据传输到目标端，并在目标端上恢复运行容器。容器在目标端主机恢复正常运行之后，就可以放弃源主机端的容器进程，完成容器的迁移</a:t>
            </a:r>
            <a:r>
              <a:rPr lang="zh-CN" altLang="en-US" sz="1200" kern="1200" dirty="0">
                <a:solidFill>
                  <a:schemeClr val="tx1"/>
                </a:solidFill>
                <a:effectLst/>
                <a:latin typeface="+mn-lt"/>
                <a:ea typeface="+mn-ea"/>
                <a:cs typeface="+mn-cs"/>
              </a:rPr>
              <a:t>过程</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6ED29765-18E2-4673-B0BD-7651A13B4DF8}" type="slidenum">
              <a:rPr lang="zh-CN" altLang="en-US" smtClean="0"/>
              <a:t>5</a:t>
            </a:fld>
            <a:endParaRPr lang="zh-CN" altLang="en-US"/>
          </a:p>
        </p:txBody>
      </p:sp>
    </p:spTree>
    <p:extLst>
      <p:ext uri="{BB962C8B-B14F-4D97-AF65-F5344CB8AC3E}">
        <p14:creationId xmlns:p14="http://schemas.microsoft.com/office/powerpoint/2010/main" val="324803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FF7033D-7F9B-4259-8664-B105F8DC7AD3}" type="slidenum">
              <a:rPr lang="zh-CN" altLang="en-US" smtClean="0"/>
              <a:t>8</a:t>
            </a:fld>
            <a:endParaRPr lang="zh-CN" altLang="en-US"/>
          </a:p>
        </p:txBody>
      </p:sp>
    </p:spTree>
    <p:extLst>
      <p:ext uri="{BB962C8B-B14F-4D97-AF65-F5344CB8AC3E}">
        <p14:creationId xmlns:p14="http://schemas.microsoft.com/office/powerpoint/2010/main" val="260642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2387600"/>
          </a:xfrm>
        </p:spPr>
        <p:txBody>
          <a:bodyPr anchor="b"/>
          <a:lstStyle>
            <a:lvl1pPr algn="ctr">
              <a:defRPr sz="6000"/>
            </a:lvl1pPr>
          </a:lstStyle>
          <a:p>
            <a:r>
              <a:rPr lang="zh-CN" altLang="en-US" dirty="0"/>
              <a:t>单击此处编辑标题</a:t>
            </a:r>
            <a:endParaRPr lang="en-US" dirty="0"/>
          </a:p>
        </p:txBody>
      </p:sp>
      <p:sp>
        <p:nvSpPr>
          <p:cNvPr id="3" name="Subtitle 2"/>
          <p:cNvSpPr>
            <a:spLocks noGrp="1"/>
          </p:cNvSpPr>
          <p:nvPr>
            <p:ph type="subTitle" idx="1" hasCustomPrompt="1"/>
          </p:nvPr>
        </p:nvSpPr>
        <p:spPr>
          <a:xfrm>
            <a:off x="1143000" y="3602038"/>
            <a:ext cx="6858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en-US" dirty="0"/>
          </a:p>
        </p:txBody>
      </p:sp>
    </p:spTree>
    <p:extLst>
      <p:ext uri="{BB962C8B-B14F-4D97-AF65-F5344CB8AC3E}">
        <p14:creationId xmlns:p14="http://schemas.microsoft.com/office/powerpoint/2010/main" val="33559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Content Placeholder 2"/>
          <p:cNvSpPr>
            <a:spLocks noGrp="1"/>
          </p:cNvSpPr>
          <p:nvPr>
            <p:ph idx="1" hasCustomPrompt="1"/>
          </p:nvPr>
        </p:nvSpPr>
        <p:spPr/>
        <p:txBody>
          <a:bodyPr/>
          <a:lstStyle>
            <a:lvl1pPr marL="457200" indent="-4572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1pPr>
            <a:lvl2pPr marL="800100" indent="-3429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2pPr>
            <a:lvl3pPr marL="1257300" indent="-34290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3pPr>
            <a:lvl4pPr marL="1657350" indent="-28575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4pPr>
            <a:lvl5pPr marL="2114550" indent="-285750">
              <a:lnSpc>
                <a:spcPct val="100000"/>
              </a:lnSpc>
              <a:buFont typeface="Wingdings" panose="05000000000000000000" pitchFamily="2" charset="2"/>
              <a:buChar char="u"/>
              <a:defRPr>
                <a:latin typeface="Times New Roman" panose="02020603050405020304" pitchFamily="18" charset="0"/>
                <a:ea typeface="黑体" panose="02010609060101010101" pitchFamily="49" charset="-122"/>
                <a:cs typeface="Times New Roman" panose="02020603050405020304" pitchFamily="18" charset="0"/>
              </a:defRPr>
            </a:lvl5pPr>
          </a:lstStyle>
          <a:p>
            <a:pPr lvl="0"/>
            <a:r>
              <a:rPr lang="zh-CN" altLang="en-US" dirty="0"/>
              <a:t>编辑文本</a:t>
            </a:r>
          </a:p>
          <a:p>
            <a:pPr lvl="1"/>
            <a:r>
              <a:rPr lang="zh-CN" altLang="en-US" dirty="0"/>
              <a:t>第</a:t>
            </a:r>
            <a:r>
              <a:rPr lang="en-US" altLang="zh-CN" dirty="0"/>
              <a:t>2</a:t>
            </a:r>
            <a:r>
              <a:rPr lang="zh-CN" altLang="en-US" dirty="0"/>
              <a:t>级</a:t>
            </a:r>
          </a:p>
          <a:p>
            <a:pPr lvl="2"/>
            <a:r>
              <a:rPr lang="zh-CN" altLang="en-US" dirty="0"/>
              <a:t>第</a:t>
            </a:r>
            <a:r>
              <a:rPr lang="en-US" altLang="zh-CN" dirty="0"/>
              <a:t>3</a:t>
            </a:r>
            <a:r>
              <a:rPr lang="zh-CN" altLang="en-US" dirty="0"/>
              <a:t>级</a:t>
            </a:r>
          </a:p>
          <a:p>
            <a:pPr lvl="3"/>
            <a:r>
              <a:rPr lang="zh-CN" altLang="en-US" dirty="0"/>
              <a:t>第</a:t>
            </a:r>
            <a:r>
              <a:rPr lang="en-US" altLang="zh-CN" dirty="0"/>
              <a:t>4</a:t>
            </a:r>
            <a:r>
              <a:rPr lang="zh-CN" altLang="en-US" dirty="0"/>
              <a:t>级</a:t>
            </a:r>
          </a:p>
          <a:p>
            <a:pPr lvl="4"/>
            <a:r>
              <a:rPr lang="zh-CN" altLang="en-US" dirty="0"/>
              <a:t>第</a:t>
            </a:r>
            <a:r>
              <a:rPr lang="en-US" altLang="zh-CN" dirty="0"/>
              <a:t>5</a:t>
            </a:r>
            <a:r>
              <a:rPr lang="zh-CN" altLang="en-US" dirty="0"/>
              <a:t>级</a:t>
            </a:r>
            <a:endParaRPr lang="en-US" dirty="0"/>
          </a:p>
        </p:txBody>
      </p:sp>
      <p:sp>
        <p:nvSpPr>
          <p:cNvPr id="4" name="Date Placeholder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7" name="Rectangle 6"/>
          <p:cNvSpPr/>
          <p:nvPr userDrawn="1"/>
        </p:nvSpPr>
        <p:spPr>
          <a:xfrm>
            <a:off x="0" y="1720057"/>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5713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3888" y="1709739"/>
            <a:ext cx="7886700" cy="2852737"/>
          </a:xfrm>
        </p:spPr>
        <p:txBody>
          <a:bodyPr anchor="b"/>
          <a:lstStyle>
            <a:lvl1pPr>
              <a:defRPr sz="6000"/>
            </a:lvl1pPr>
          </a:lstStyle>
          <a:p>
            <a:r>
              <a:rPr lang="zh-CN" altLang="en-US" dirty="0"/>
              <a:t>单击此处编辑标题</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p>
        </p:txBody>
      </p:sp>
      <p:sp>
        <p:nvSpPr>
          <p:cNvPr id="4" name="Date Placeholder 3"/>
          <p:cNvSpPr>
            <a:spLocks noGrp="1"/>
          </p:cNvSpPr>
          <p:nvPr>
            <p:ph type="dt" sz="half" idx="10"/>
          </p:nvPr>
        </p:nvSpPr>
        <p:spPr/>
        <p:txBody>
          <a:bodyPr/>
          <a:lstStyle/>
          <a:p>
            <a:fld id="{E3155CCC-3B13-410A-9181-08549304CD6F}"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Tree>
    <p:extLst>
      <p:ext uri="{BB962C8B-B14F-4D97-AF65-F5344CB8AC3E}">
        <p14:creationId xmlns:p14="http://schemas.microsoft.com/office/powerpoint/2010/main" val="2097202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29D8B730-F475-4B4F-BE52-631AC713B8BA}" type="datetime1">
              <a:rPr lang="zh-CN" altLang="en-US" smtClean="0"/>
              <a:t>2016/11/14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8" name="Rectangle 6"/>
          <p:cNvSpPr/>
          <p:nvPr userDrawn="1"/>
        </p:nvSpPr>
        <p:spPr>
          <a:xfrm>
            <a:off x="0" y="1720057"/>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95079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9841" y="365126"/>
            <a:ext cx="7886700" cy="1325563"/>
          </a:xfrm>
        </p:spPr>
        <p:txBody>
          <a:bodyPr/>
          <a:lstStyle/>
          <a:p>
            <a:r>
              <a:rPr lang="zh-CN" altLang="en-US" dirty="0"/>
              <a:t>单击此处编辑标题</a:t>
            </a:r>
            <a:endParaRPr lang="en-US" dirty="0"/>
          </a:p>
        </p:txBody>
      </p:sp>
      <p:sp>
        <p:nvSpPr>
          <p:cNvPr id="3" name="Text Placeholder 2"/>
          <p:cNvSpPr>
            <a:spLocks noGrp="1"/>
          </p:cNvSpPr>
          <p:nvPr>
            <p:ph type="body" idx="1" hasCustomPrompt="1"/>
          </p:nvPr>
        </p:nvSpPr>
        <p:spPr>
          <a:xfrm>
            <a:off x="629842" y="1681163"/>
            <a:ext cx="3868340"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编辑文本</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5951010A-A8EB-4654-A2B4-A480BBFD77C6}" type="datetime1">
              <a:rPr lang="zh-CN" altLang="en-US" smtClean="0"/>
              <a:t>2016/11/14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10" name="Rectangle 6"/>
          <p:cNvSpPr/>
          <p:nvPr userDrawn="1"/>
        </p:nvSpPr>
        <p:spPr>
          <a:xfrm>
            <a:off x="0" y="1681163"/>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46979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zh-CN" altLang="en-US" dirty="0"/>
              <a:t>单击此处编辑标题</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dirty="0"/>
              <a:t>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09C7A160-1A8E-4320-BEC7-E49157E10D24}" type="datetime1">
              <a:rPr lang="zh-CN" altLang="en-US" smtClean="0"/>
              <a:t>2016/11/14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7" name="Rectangle 6"/>
          <p:cNvSpPr/>
          <p:nvPr userDrawn="1"/>
        </p:nvSpPr>
        <p:spPr>
          <a:xfrm>
            <a:off x="0" y="1724985"/>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205426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4" name="标题 3"/>
          <p:cNvSpPr>
            <a:spLocks noGrp="1"/>
          </p:cNvSpPr>
          <p:nvPr>
            <p:ph type="title" hasCustomPrompt="1"/>
          </p:nvPr>
        </p:nvSpPr>
        <p:spPr/>
        <p:txBody>
          <a:bodyPr/>
          <a:lstStyle/>
          <a:p>
            <a:r>
              <a:rPr lang="zh-CN" altLang="en-US" dirty="0"/>
              <a:t>单击此处编辑标题</a:t>
            </a:r>
          </a:p>
        </p:txBody>
      </p:sp>
      <p:sp>
        <p:nvSpPr>
          <p:cNvPr id="5" name="日期占位符 4"/>
          <p:cNvSpPr>
            <a:spLocks noGrp="1"/>
          </p:cNvSpPr>
          <p:nvPr>
            <p:ph type="dt" sz="half" idx="10"/>
          </p:nvPr>
        </p:nvSpPr>
        <p:spPr/>
        <p:txBody>
          <a:bodyPr/>
          <a:lstStyle/>
          <a:p>
            <a:fld id="{19FE7D0B-9444-4AAC-84B6-E5F089C0C084}" type="datetime1">
              <a:rPr lang="zh-CN" altLang="en-US" smtClean="0"/>
              <a:t>2016/11/14</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FDAF220-20E3-401A-BC3C-2E37F034329D}" type="slidenum">
              <a:rPr lang="zh-CN" altLang="en-US" smtClean="0"/>
              <a:t>‹#›</a:t>
            </a:fld>
            <a:endParaRPr lang="zh-CN" altLang="en-US"/>
          </a:p>
        </p:txBody>
      </p:sp>
      <p:sp>
        <p:nvSpPr>
          <p:cNvPr id="8" name="Title 1"/>
          <p:cNvSpPr txBox="1">
            <a:spLocks/>
          </p:cNvSpPr>
          <p:nvPr userDrawn="1"/>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单击此处编辑</a:t>
            </a:r>
            <a:endParaRPr lang="en-US" dirty="0"/>
          </a:p>
        </p:txBody>
      </p:sp>
      <p:sp>
        <p:nvSpPr>
          <p:cNvPr id="9" name="Date Placeholder 2"/>
          <p:cNvSpPr txBox="1">
            <a:spLocks/>
          </p:cNvSpPr>
          <p:nvPr userDrawn="1"/>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A48FFFC1-FE1C-478F-B5CF-D8308D74E8C6}" type="datetimeFigureOut">
              <a:rPr lang="zh-CN" altLang="en-US" smtClean="0"/>
              <a:pPr/>
              <a:t>2016/11/14</a:t>
            </a:fld>
            <a:endParaRPr lang="zh-CN" altLang="en-US"/>
          </a:p>
        </p:txBody>
      </p:sp>
      <p:sp>
        <p:nvSpPr>
          <p:cNvPr id="10" name="Slide Number Placeholder 4"/>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FDAF220-20E3-401A-BC3C-2E37F034329D}" type="slidenum">
              <a:rPr lang="zh-CN" altLang="en-US" smtClean="0"/>
              <a:pPr/>
              <a:t>‹#›</a:t>
            </a:fld>
            <a:endParaRPr lang="zh-CN" altLang="en-US"/>
          </a:p>
        </p:txBody>
      </p:sp>
      <p:sp>
        <p:nvSpPr>
          <p:cNvPr id="11" name="Rectangle 6"/>
          <p:cNvSpPr/>
          <p:nvPr userDrawn="1"/>
        </p:nvSpPr>
        <p:spPr>
          <a:xfrm>
            <a:off x="0" y="1722588"/>
            <a:ext cx="9144000" cy="76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95000"/>
              </a:lnSpc>
              <a:defRPr/>
            </a:pPr>
            <a:endParaRPr lang="en-US" sz="1350">
              <a:solidFill>
                <a:prstClr val="white"/>
              </a:solidFill>
            </a:endParaRPr>
          </a:p>
        </p:txBody>
      </p:sp>
    </p:spTree>
    <p:extLst>
      <p:ext uri="{BB962C8B-B14F-4D97-AF65-F5344CB8AC3E}">
        <p14:creationId xmlns:p14="http://schemas.microsoft.com/office/powerpoint/2010/main" val="135107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单击此处编辑标题</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编辑文本</a:t>
            </a:r>
          </a:p>
          <a:p>
            <a:pPr lvl="1"/>
            <a:r>
              <a:rPr lang="zh-CN" altLang="en-US" dirty="0"/>
              <a:t>第</a:t>
            </a:r>
            <a:r>
              <a:rPr lang="en-US" altLang="zh-CN" dirty="0"/>
              <a:t>2</a:t>
            </a:r>
            <a:r>
              <a:rPr lang="zh-CN" altLang="en-US" dirty="0"/>
              <a:t>级</a:t>
            </a:r>
          </a:p>
          <a:p>
            <a:pPr lvl="2"/>
            <a:r>
              <a:rPr lang="zh-CN" altLang="en-US" dirty="0"/>
              <a:t>第</a:t>
            </a:r>
            <a:r>
              <a:rPr lang="en-US" altLang="zh-CN" dirty="0"/>
              <a:t>3</a:t>
            </a:r>
            <a:r>
              <a:rPr lang="zh-CN" altLang="en-US" dirty="0"/>
              <a:t>级</a:t>
            </a:r>
          </a:p>
          <a:p>
            <a:pPr lvl="3"/>
            <a:r>
              <a:rPr lang="zh-CN" altLang="en-US" dirty="0"/>
              <a:t>第</a:t>
            </a:r>
            <a:r>
              <a:rPr lang="en-US" altLang="zh-CN" dirty="0"/>
              <a:t>4</a:t>
            </a:r>
            <a:r>
              <a:rPr lang="zh-CN" altLang="en-US" dirty="0"/>
              <a:t>级</a:t>
            </a:r>
          </a:p>
          <a:p>
            <a:pPr lvl="4"/>
            <a:r>
              <a:rPr lang="zh-CN" altLang="en-US" dirty="0"/>
              <a:t>第</a:t>
            </a:r>
            <a:r>
              <a:rPr lang="en-US" altLang="zh-CN" dirty="0"/>
              <a:t>5</a:t>
            </a:r>
            <a:r>
              <a:rPr lang="zh-CN" altLang="en-US" dirty="0"/>
              <a:t>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4E9E7-9711-4370-BF64-FBDDB424E822}" type="datetime1">
              <a:rPr lang="zh-CN" altLang="en-US" smtClean="0"/>
              <a:t>2016/11/14</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AF220-20E3-401A-BC3C-2E37F034329D}" type="slidenum">
              <a:rPr lang="zh-CN" altLang="en-US" smtClean="0"/>
              <a:t>‹#›</a:t>
            </a:fld>
            <a:endParaRPr lang="zh-CN" altLang="en-US"/>
          </a:p>
        </p:txBody>
      </p:sp>
    </p:spTree>
    <p:extLst>
      <p:ext uri="{BB962C8B-B14F-4D97-AF65-F5344CB8AC3E}">
        <p14:creationId xmlns:p14="http://schemas.microsoft.com/office/powerpoint/2010/main" val="39473014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1" r:id="rId6"/>
    <p:sldLayoutId id="2147483673" r:id="rId7"/>
  </p:sldLayoutIdLst>
  <p:hf hdr="0" ft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黑体" panose="02010609060101010101" pitchFamily="49" charset="-122"/>
          <a:cs typeface="Arial" panose="020B0604020202020204" pitchFamily="34" charset="0"/>
        </a:defRPr>
      </a:lvl1pPr>
    </p:titleStyle>
    <p:bodyStyle>
      <a:lvl1pPr marL="228600" indent="-228600" algn="just" defTabSz="914400" rtl="0" eaLnBrk="1" latinLnBrk="0" hangingPunct="1">
        <a:lnSpc>
          <a:spcPct val="125000"/>
        </a:lnSpc>
        <a:spcBef>
          <a:spcPts val="1000"/>
        </a:spcBef>
        <a:buClr>
          <a:srgbClr val="0070C0"/>
        </a:buClr>
        <a:buSzPct val="75000"/>
        <a:buFont typeface="Wingdings" panose="05000000000000000000" pitchFamily="2" charset="2"/>
        <a:buChar char="u"/>
        <a:defRPr sz="2800" kern="120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2400" kern="1200">
          <a:solidFill>
            <a:schemeClr val="tx1"/>
          </a:solidFill>
          <a:latin typeface="Arial" panose="020B0604020202020204" pitchFamily="34" charset="0"/>
          <a:ea typeface="黑体" panose="02010609060101010101" pitchFamily="49" charset="-122"/>
          <a:cs typeface="Arial" panose="020B0604020202020204" pitchFamily="34" charset="0"/>
        </a:defRPr>
      </a:lvl2pPr>
      <a:lvl3pPr marL="11430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2000" kern="1200">
          <a:solidFill>
            <a:schemeClr val="tx1"/>
          </a:solidFill>
          <a:latin typeface="Arial" panose="020B0604020202020204" pitchFamily="34" charset="0"/>
          <a:ea typeface="黑体" panose="02010609060101010101" pitchFamily="49" charset="-122"/>
          <a:cs typeface="Arial" panose="020B0604020202020204" pitchFamily="34" charset="0"/>
        </a:defRPr>
      </a:lvl3pPr>
      <a:lvl4pPr marL="1600200" indent="-228600" algn="just" defTabSz="914400" rtl="0" eaLnBrk="1" latinLnBrk="0" hangingPunct="1">
        <a:lnSpc>
          <a:spcPct val="125000"/>
        </a:lnSpc>
        <a:spcBef>
          <a:spcPts val="500"/>
        </a:spcBef>
        <a:buClr>
          <a:srgbClr val="C0000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4pPr>
      <a:lvl5pPr marL="2057400" indent="-228600" algn="just" defTabSz="914400" rtl="0" eaLnBrk="1" latinLnBrk="0" hangingPunct="1">
        <a:lnSpc>
          <a:spcPct val="125000"/>
        </a:lnSpc>
        <a:spcBef>
          <a:spcPts val="500"/>
        </a:spcBef>
        <a:buClr>
          <a:srgbClr val="0070C0"/>
        </a:buClr>
        <a:buSzPct val="75000"/>
        <a:buFont typeface="Wingdings" panose="05000000000000000000" pitchFamily="2" charset="2"/>
        <a:buChar char="u"/>
        <a:defRPr sz="1800" kern="1200">
          <a:solidFill>
            <a:schemeClr val="tx1"/>
          </a:solidFill>
          <a:latin typeface="Arial" panose="020B0604020202020204" pitchFamily="34" charset="0"/>
          <a:ea typeface="黑体" panose="020106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122363"/>
            <a:ext cx="7772400" cy="1810842"/>
          </a:xfrm>
        </p:spPr>
        <p:txBody>
          <a:bodyPr/>
          <a:lstStyle/>
          <a:p>
            <a:r>
              <a:rPr lang="en-US" altLang="zh-CN" dirty="0"/>
              <a:t>Docker</a:t>
            </a:r>
            <a:r>
              <a:rPr lang="zh-CN" altLang="en-US" dirty="0"/>
              <a:t>容</a:t>
            </a:r>
            <a:r>
              <a:rPr lang="zh-CN" altLang="en-US" dirty="0">
                <a:latin typeface="+mn-ea"/>
              </a:rPr>
              <a:t>器在线迁移</a:t>
            </a:r>
            <a:endParaRPr lang="zh-CN" altLang="en-US" dirty="0"/>
          </a:p>
        </p:txBody>
      </p:sp>
      <p:sp>
        <p:nvSpPr>
          <p:cNvPr id="5" name="副标题 4"/>
          <p:cNvSpPr>
            <a:spLocks noGrp="1"/>
          </p:cNvSpPr>
          <p:nvPr>
            <p:ph type="subTitle" idx="1"/>
          </p:nvPr>
        </p:nvSpPr>
        <p:spPr/>
        <p:txBody>
          <a:bodyPr>
            <a:normAutofit lnSpcReduction="10000"/>
          </a:bodyPr>
          <a:lstStyle/>
          <a:p>
            <a:r>
              <a:rPr lang="zh-CN" altLang="en-US" dirty="0">
                <a:latin typeface="+mn-ea"/>
              </a:rPr>
              <a:t>于金玉</a:t>
            </a:r>
            <a:endParaRPr lang="en-US" altLang="zh-CN" dirty="0">
              <a:latin typeface="+mn-ea"/>
            </a:endParaRPr>
          </a:p>
          <a:p>
            <a:fld id="{0BDD9640-4DA6-4CA2-B9ED-E80F354632CA}" type="datetime3">
              <a:rPr lang="zh-CN" altLang="en-US" smtClean="0">
                <a:latin typeface="Arial" panose="020B0604020202020204" pitchFamily="34" charset="0"/>
                <a:cs typeface="Arial" panose="020B0604020202020204" pitchFamily="34" charset="0"/>
              </a:rPr>
              <a:pPr/>
              <a:t>2016年11月14日星期一</a:t>
            </a:fld>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48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Motivation</a:t>
            </a:r>
            <a:endParaRPr lang="zh-CN" altLang="en-US" dirty="0"/>
          </a:p>
        </p:txBody>
      </p:sp>
      <p:sp>
        <p:nvSpPr>
          <p:cNvPr id="3" name="内容占位符 2"/>
          <p:cNvSpPr>
            <a:spLocks noGrp="1"/>
          </p:cNvSpPr>
          <p:nvPr>
            <p:ph idx="1"/>
          </p:nvPr>
        </p:nvSpPr>
        <p:spPr>
          <a:xfrm>
            <a:off x="628650" y="1825624"/>
            <a:ext cx="7886700" cy="4725077"/>
          </a:xfrm>
        </p:spPr>
        <p:txBody>
          <a:bodyPr>
            <a:normAutofit fontScale="92500" lnSpcReduction="10000"/>
          </a:bodyPr>
          <a:lstStyle/>
          <a:p>
            <a:r>
              <a:rPr lang="zh-CN" altLang="en-US" dirty="0"/>
              <a:t>由于容器的轻量级、便于部署管理等优势越来越多的数据中心使用容器部署云环境</a:t>
            </a:r>
          </a:p>
          <a:p>
            <a:pPr lvl="1"/>
            <a:r>
              <a:rPr lang="zh-CN" altLang="en-US" dirty="0"/>
              <a:t>基于容器的云服务：时速云</a:t>
            </a:r>
            <a:r>
              <a:rPr lang="en-US" altLang="zh-CN" dirty="0"/>
              <a:t>(</a:t>
            </a:r>
            <a:r>
              <a:rPr lang="en-US" altLang="zh-CN" dirty="0" err="1"/>
              <a:t>TenxCloud</a:t>
            </a:r>
            <a:r>
              <a:rPr lang="en-US" altLang="zh-CN" dirty="0"/>
              <a:t>)</a:t>
            </a:r>
            <a:r>
              <a:rPr lang="zh-CN" altLang="en-US" dirty="0"/>
              <a:t>、</a:t>
            </a:r>
            <a:r>
              <a:rPr lang="en-US" altLang="zh-CN" dirty="0" err="1"/>
              <a:t>DaoCloud</a:t>
            </a:r>
            <a:r>
              <a:rPr lang="zh-CN" altLang="en-US" dirty="0"/>
              <a:t>、希云、灵雀云、</a:t>
            </a:r>
            <a:r>
              <a:rPr lang="en-US" altLang="zh-CN" dirty="0" err="1"/>
              <a:t>GhostCloud</a:t>
            </a:r>
            <a:r>
              <a:rPr lang="zh-CN" altLang="en-US" dirty="0"/>
              <a:t>等，</a:t>
            </a:r>
            <a:r>
              <a:rPr lang="en-US" altLang="zh-CN" dirty="0"/>
              <a:t>90%</a:t>
            </a:r>
            <a:r>
              <a:rPr lang="zh-CN" altLang="en-US" dirty="0"/>
              <a:t>企业使用</a:t>
            </a:r>
            <a:r>
              <a:rPr lang="en-US" altLang="zh-CN" dirty="0"/>
              <a:t>Docker</a:t>
            </a:r>
            <a:r>
              <a:rPr lang="zh-CN" altLang="en-US" dirty="0"/>
              <a:t>部署。</a:t>
            </a:r>
          </a:p>
          <a:p>
            <a:r>
              <a:rPr lang="zh-CN" altLang="en-US" dirty="0"/>
              <a:t>在容器云环境，资源管理和调度仍将是企业关注的焦点，以容器或者容器组为单位的在线迁移技术为数据中心资源调度有效的方法</a:t>
            </a:r>
            <a:endParaRPr lang="en-US" altLang="zh-CN" dirty="0"/>
          </a:p>
          <a:p>
            <a:r>
              <a:rPr lang="zh-CN" altLang="en-US" dirty="0"/>
              <a:t>为何容器迁移？</a:t>
            </a:r>
            <a:endParaRPr lang="en-US" altLang="zh-CN" dirty="0"/>
          </a:p>
          <a:p>
            <a:pPr lvl="1"/>
            <a:r>
              <a:rPr lang="zh-CN" altLang="en-US" dirty="0"/>
              <a:t>负载均衡</a:t>
            </a:r>
            <a:endParaRPr lang="en-US" altLang="zh-CN" dirty="0"/>
          </a:p>
          <a:p>
            <a:pPr lvl="1"/>
            <a:r>
              <a:rPr lang="zh-CN" altLang="en-US" dirty="0"/>
              <a:t>扩展、收缩</a:t>
            </a:r>
            <a:endParaRPr lang="en-US" altLang="zh-CN" dirty="0"/>
          </a:p>
          <a:p>
            <a:pPr lvl="1"/>
            <a:r>
              <a:rPr lang="zh-CN" altLang="en-US" dirty="0"/>
              <a:t>系统内核升级</a:t>
            </a:r>
            <a:endParaRPr lang="en-US" altLang="zh-CN" dirty="0"/>
          </a:p>
          <a:p>
            <a:pPr lvl="1"/>
            <a:r>
              <a:rPr lang="zh-CN" altLang="en-US" dirty="0"/>
              <a:t>硬件升级或者维护</a:t>
            </a:r>
            <a:endParaRPr lang="en-US" altLang="zh-CN" dirty="0"/>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2</a:t>
            </a:fld>
            <a:endParaRPr lang="zh-CN" altLang="en-US"/>
          </a:p>
        </p:txBody>
      </p:sp>
    </p:spTree>
    <p:extLst>
      <p:ext uri="{BB962C8B-B14F-4D97-AF65-F5344CB8AC3E}">
        <p14:creationId xmlns:p14="http://schemas.microsoft.com/office/powerpoint/2010/main" val="2767097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国内外研究概况</a:t>
            </a:r>
          </a:p>
        </p:txBody>
      </p:sp>
      <p:sp>
        <p:nvSpPr>
          <p:cNvPr id="3" name="内容占位符 2"/>
          <p:cNvSpPr>
            <a:spLocks noGrp="1"/>
          </p:cNvSpPr>
          <p:nvPr>
            <p:ph idx="1"/>
          </p:nvPr>
        </p:nvSpPr>
        <p:spPr>
          <a:xfrm>
            <a:off x="628650" y="1825625"/>
            <a:ext cx="7886700" cy="4530726"/>
          </a:xfrm>
        </p:spPr>
        <p:txBody>
          <a:bodyPr>
            <a:normAutofit/>
          </a:bodyPr>
          <a:lstStyle/>
          <a:p>
            <a:r>
              <a:rPr lang="en-US" altLang="zh-CN" dirty="0"/>
              <a:t>CRIU</a:t>
            </a:r>
            <a:r>
              <a:rPr lang="zh-CN" altLang="en-US" dirty="0"/>
              <a:t>：</a:t>
            </a:r>
            <a:r>
              <a:rPr lang="en-US" altLang="zh-CN" dirty="0"/>
              <a:t>Checkpoint/Restore In </a:t>
            </a:r>
            <a:r>
              <a:rPr lang="en-US" altLang="zh-CN" dirty="0" err="1"/>
              <a:t>Userspace</a:t>
            </a:r>
            <a:endParaRPr lang="en-US" altLang="zh-CN" dirty="0"/>
          </a:p>
          <a:p>
            <a:pPr lvl="1"/>
            <a:r>
              <a:rPr lang="zh-CN" altLang="zh-CN" dirty="0"/>
              <a:t>一个</a:t>
            </a:r>
            <a:r>
              <a:rPr lang="zh-CN" altLang="en-US" dirty="0"/>
              <a:t>在</a:t>
            </a:r>
            <a:r>
              <a:rPr lang="en-US" altLang="zh-CN" dirty="0"/>
              <a:t>Linux</a:t>
            </a:r>
            <a:r>
              <a:rPr lang="zh-CN" altLang="en-US" dirty="0"/>
              <a:t>用户空间运行</a:t>
            </a:r>
            <a:r>
              <a:rPr lang="zh-CN" altLang="zh-CN" dirty="0"/>
              <a:t>的工具</a:t>
            </a:r>
            <a:endParaRPr lang="en-US" altLang="zh-CN" dirty="0"/>
          </a:p>
          <a:p>
            <a:pPr lvl="1"/>
            <a:r>
              <a:rPr lang="en-US" altLang="zh-CN" dirty="0"/>
              <a:t>Checkpoint</a:t>
            </a:r>
            <a:r>
              <a:rPr lang="zh-CN" altLang="zh-CN" dirty="0"/>
              <a:t>可以冻结一个正在运行的程序（或者部分程序），然后设置检查点</a:t>
            </a:r>
            <a:r>
              <a:rPr lang="zh-CN" altLang="en-US" dirty="0"/>
              <a:t>，从</a:t>
            </a:r>
            <a:r>
              <a:rPr lang="en-US" altLang="zh-CN" dirty="0"/>
              <a:t>“/proc”</a:t>
            </a:r>
            <a:r>
              <a:rPr lang="zh-CN" altLang="en-US" dirty="0"/>
              <a:t>中获取</a:t>
            </a:r>
            <a:r>
              <a:rPr lang="zh-CN" altLang="zh-CN" dirty="0"/>
              <a:t>应用</a:t>
            </a:r>
            <a:r>
              <a:rPr lang="zh-CN" altLang="en-US" dirty="0"/>
              <a:t>进程信息并</a:t>
            </a:r>
            <a:r>
              <a:rPr lang="zh-CN" altLang="zh-CN" dirty="0"/>
              <a:t>以文件的形式保存到硬盘上。</a:t>
            </a:r>
            <a:endParaRPr lang="en-US" altLang="zh-CN" dirty="0"/>
          </a:p>
          <a:p>
            <a:pPr lvl="1"/>
            <a:r>
              <a:rPr lang="en-US" altLang="zh-CN" dirty="0"/>
              <a:t>Restore</a:t>
            </a:r>
            <a:r>
              <a:rPr lang="zh-CN" altLang="zh-CN" dirty="0"/>
              <a:t>可以通过这些文件从之前的中断点恢复并重新运行程序。</a:t>
            </a:r>
            <a:endParaRPr lang="en-US" altLang="zh-CN" dirty="0"/>
          </a:p>
          <a:p>
            <a:pPr lvl="0"/>
            <a:r>
              <a:rPr lang="en-US" altLang="zh-CN" dirty="0">
                <a:solidFill>
                  <a:prstClr val="black"/>
                </a:solidFill>
              </a:rPr>
              <a:t>Docker Experimental</a:t>
            </a:r>
            <a:r>
              <a:rPr lang="zh-CN" altLang="en-US" dirty="0">
                <a:solidFill>
                  <a:prstClr val="black"/>
                </a:solidFill>
              </a:rPr>
              <a:t>（</a:t>
            </a:r>
            <a:r>
              <a:rPr lang="en-US" altLang="zh-CN" dirty="0">
                <a:solidFill>
                  <a:prstClr val="black"/>
                </a:solidFill>
              </a:rPr>
              <a:t>C/R</a:t>
            </a:r>
            <a:r>
              <a:rPr lang="zh-CN" altLang="en-US" dirty="0">
                <a:solidFill>
                  <a:prstClr val="black"/>
                </a:solidFill>
              </a:rPr>
              <a:t>）</a:t>
            </a:r>
            <a:endParaRPr lang="en-US" altLang="zh-CN" dirty="0">
              <a:solidFill>
                <a:prstClr val="black"/>
              </a:solidFill>
            </a:endParaRPr>
          </a:p>
          <a:p>
            <a:pPr lvl="1"/>
            <a:r>
              <a:rPr lang="zh-CN" altLang="en-US" dirty="0">
                <a:solidFill>
                  <a:prstClr val="black"/>
                </a:solidFill>
              </a:rPr>
              <a:t>基于</a:t>
            </a:r>
            <a:r>
              <a:rPr lang="en-US" altLang="zh-CN" dirty="0">
                <a:solidFill>
                  <a:prstClr val="black"/>
                </a:solidFill>
              </a:rPr>
              <a:t>CRIU</a:t>
            </a:r>
            <a:r>
              <a:rPr lang="zh-CN" altLang="en-US" dirty="0">
                <a:solidFill>
                  <a:prstClr val="black"/>
                </a:solidFill>
              </a:rPr>
              <a:t>，通过对</a:t>
            </a:r>
            <a:r>
              <a:rPr lang="en-US" altLang="zh-CN" dirty="0">
                <a:solidFill>
                  <a:prstClr val="black"/>
                </a:solidFill>
              </a:rPr>
              <a:t>Docker Engine</a:t>
            </a:r>
            <a:r>
              <a:rPr lang="zh-CN" altLang="en-US" dirty="0">
                <a:solidFill>
                  <a:prstClr val="black"/>
                </a:solidFill>
              </a:rPr>
              <a:t>源码进行修改实现了对</a:t>
            </a:r>
            <a:r>
              <a:rPr lang="en-US" altLang="zh-CN" dirty="0">
                <a:solidFill>
                  <a:prstClr val="black"/>
                </a:solidFill>
              </a:rPr>
              <a:t>Docker</a:t>
            </a:r>
            <a:r>
              <a:rPr lang="zh-CN" altLang="en-US" dirty="0">
                <a:solidFill>
                  <a:prstClr val="black"/>
                </a:solidFill>
              </a:rPr>
              <a:t>容器的</a:t>
            </a:r>
            <a:r>
              <a:rPr lang="en-US" altLang="zh-CN" dirty="0">
                <a:solidFill>
                  <a:prstClr val="black"/>
                </a:solidFill>
              </a:rPr>
              <a:t>C/R</a:t>
            </a:r>
            <a:r>
              <a:rPr lang="zh-CN" altLang="en-US" dirty="0">
                <a:solidFill>
                  <a:prstClr val="black"/>
                </a:solidFill>
              </a:rPr>
              <a:t>；</a:t>
            </a:r>
            <a:endParaRPr lang="en-US" altLang="zh-CN" dirty="0">
              <a:solidFill>
                <a:prstClr val="black"/>
              </a:solidFill>
            </a:endParaRPr>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dirty="0"/>
          </a:p>
        </p:txBody>
      </p:sp>
      <p:sp>
        <p:nvSpPr>
          <p:cNvPr id="5" name="灯片编号占位符 4"/>
          <p:cNvSpPr>
            <a:spLocks noGrp="1"/>
          </p:cNvSpPr>
          <p:nvPr>
            <p:ph type="sldNum" sz="quarter" idx="12"/>
          </p:nvPr>
        </p:nvSpPr>
        <p:spPr/>
        <p:txBody>
          <a:bodyPr/>
          <a:lstStyle/>
          <a:p>
            <a:fld id="{9FDAF220-20E3-401A-BC3C-2E37F034329D}" type="slidenum">
              <a:rPr lang="zh-CN" altLang="en-US" smtClean="0"/>
              <a:t>3</a:t>
            </a:fld>
            <a:endParaRPr lang="zh-CN" altLang="en-US"/>
          </a:p>
        </p:txBody>
      </p:sp>
    </p:spTree>
    <p:extLst>
      <p:ext uri="{BB962C8B-B14F-4D97-AF65-F5344CB8AC3E}">
        <p14:creationId xmlns:p14="http://schemas.microsoft.com/office/powerpoint/2010/main" val="1573302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可行性方案</a:t>
            </a:r>
          </a:p>
        </p:txBody>
      </p:sp>
      <p:sp>
        <p:nvSpPr>
          <p:cNvPr id="4" name="灯片编号占位符 3"/>
          <p:cNvSpPr>
            <a:spLocks noGrp="1"/>
          </p:cNvSpPr>
          <p:nvPr>
            <p:ph type="sldNum" sz="quarter" idx="12"/>
          </p:nvPr>
        </p:nvSpPr>
        <p:spPr/>
        <p:txBody>
          <a:bodyPr/>
          <a:lstStyle/>
          <a:p>
            <a:fld id="{1C462E4B-D6C7-4F65-BC02-2A4DC9E085D2}" type="slidenum">
              <a:rPr lang="zh-CN" altLang="en-US" smtClean="0"/>
              <a:t>4</a:t>
            </a:fld>
            <a:endParaRPr lang="zh-CN" altLang="en-US"/>
          </a:p>
        </p:txBody>
      </p:sp>
      <p:sp>
        <p:nvSpPr>
          <p:cNvPr id="5" name="Rectangle 2"/>
          <p:cNvSpPr>
            <a:spLocks noChangeArrowheads="1"/>
          </p:cNvSpPr>
          <p:nvPr/>
        </p:nvSpPr>
        <p:spPr bwMode="auto">
          <a:xfrm>
            <a:off x="3132306"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内容占位符 8"/>
          <p:cNvSpPr>
            <a:spLocks noGrp="1"/>
          </p:cNvSpPr>
          <p:nvPr>
            <p:ph idx="1"/>
          </p:nvPr>
        </p:nvSpPr>
        <p:spPr/>
        <p:txBody>
          <a:bodyPr/>
          <a:lstStyle/>
          <a:p>
            <a:pPr lvl="0"/>
            <a:r>
              <a:rPr lang="en-US" altLang="zh-CN" sz="3200" dirty="0">
                <a:solidFill>
                  <a:prstClr val="black"/>
                </a:solidFill>
              </a:rPr>
              <a:t>Docker</a:t>
            </a:r>
            <a:r>
              <a:rPr lang="zh-CN" altLang="en-US" sz="3200" dirty="0">
                <a:solidFill>
                  <a:prstClr val="black"/>
                </a:solidFill>
              </a:rPr>
              <a:t>容器在线迁移的实现</a:t>
            </a:r>
            <a:endParaRPr lang="en-US" altLang="zh-CN" sz="3200" dirty="0">
              <a:solidFill>
                <a:prstClr val="black"/>
              </a:solidFill>
            </a:endParaRPr>
          </a:p>
          <a:p>
            <a:pPr lvl="1"/>
            <a:r>
              <a:rPr lang="zh-CN" altLang="en-US" sz="2800" dirty="0">
                <a:solidFill>
                  <a:prstClr val="black"/>
                </a:solidFill>
              </a:rPr>
              <a:t>使用</a:t>
            </a:r>
            <a:r>
              <a:rPr lang="en-US" altLang="zh-CN" sz="2800" dirty="0">
                <a:solidFill>
                  <a:prstClr val="black"/>
                </a:solidFill>
              </a:rPr>
              <a:t>Docker Experimental</a:t>
            </a:r>
            <a:r>
              <a:rPr lang="zh-CN" altLang="en-US" sz="2800" dirty="0">
                <a:solidFill>
                  <a:prstClr val="black"/>
                </a:solidFill>
              </a:rPr>
              <a:t>对容器实例进行设置检查点和在目标端恢复运行</a:t>
            </a:r>
            <a:endParaRPr lang="en-US" altLang="zh-CN" sz="2800" dirty="0">
              <a:solidFill>
                <a:prstClr val="black"/>
              </a:solidFill>
            </a:endParaRPr>
          </a:p>
          <a:p>
            <a:pPr lvl="1"/>
            <a:r>
              <a:rPr lang="zh-CN" altLang="en-US" sz="2800" dirty="0">
                <a:solidFill>
                  <a:prstClr val="black"/>
                </a:solidFill>
              </a:rPr>
              <a:t>关键是如何实现源、目标主机之间的数据同步</a:t>
            </a:r>
            <a:endParaRPr lang="en-US" altLang="zh-CN" sz="2800" dirty="0">
              <a:solidFill>
                <a:prstClr val="black"/>
              </a:solidFill>
            </a:endParaRPr>
          </a:p>
          <a:p>
            <a:pPr lvl="2"/>
            <a:r>
              <a:rPr lang="zh-CN" altLang="en-US" sz="2400" dirty="0">
                <a:solidFill>
                  <a:prstClr val="black"/>
                </a:solidFill>
              </a:rPr>
              <a:t>通过迭代过程减少最后服务停机时间；</a:t>
            </a:r>
            <a:endParaRPr lang="en-US" altLang="zh-CN" sz="2400" dirty="0">
              <a:solidFill>
                <a:prstClr val="black"/>
              </a:solidFill>
            </a:endParaRPr>
          </a:p>
          <a:p>
            <a:pPr lvl="2"/>
            <a:endParaRPr lang="en-US" altLang="zh-CN" dirty="0">
              <a:solidFill>
                <a:prstClr val="black"/>
              </a:solidFill>
            </a:endParaRPr>
          </a:p>
        </p:txBody>
      </p:sp>
    </p:spTree>
    <p:extLst>
      <p:ext uri="{BB962C8B-B14F-4D97-AF65-F5344CB8AC3E}">
        <p14:creationId xmlns:p14="http://schemas.microsoft.com/office/powerpoint/2010/main" val="213902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可行性方案</a:t>
            </a:r>
          </a:p>
        </p:txBody>
      </p:sp>
      <p:sp>
        <p:nvSpPr>
          <p:cNvPr id="3" name="内容占位符 2"/>
          <p:cNvSpPr>
            <a:spLocks noGrp="1"/>
          </p:cNvSpPr>
          <p:nvPr>
            <p:ph idx="1"/>
          </p:nvPr>
        </p:nvSpPr>
        <p:spPr>
          <a:xfrm>
            <a:off x="628650" y="2055815"/>
            <a:ext cx="4557948" cy="3040841"/>
          </a:xfrm>
        </p:spPr>
        <p:txBody>
          <a:bodyPr>
            <a:normAutofit/>
          </a:bodyPr>
          <a:lstStyle/>
          <a:p>
            <a:r>
              <a:rPr lang="zh-CN" altLang="en-US" dirty="0"/>
              <a:t>依赖环境检测</a:t>
            </a:r>
            <a:endParaRPr lang="en-US" altLang="zh-CN" dirty="0"/>
          </a:p>
          <a:p>
            <a:r>
              <a:rPr lang="zh-CN" altLang="en-US" dirty="0"/>
              <a:t>设置检查点</a:t>
            </a:r>
            <a:endParaRPr lang="en-US" altLang="zh-CN" dirty="0"/>
          </a:p>
          <a:p>
            <a:r>
              <a:rPr lang="zh-CN" altLang="en-US" dirty="0"/>
              <a:t>源目标主机数据同步</a:t>
            </a:r>
            <a:endParaRPr lang="en-US" altLang="zh-CN" dirty="0"/>
          </a:p>
          <a:p>
            <a:r>
              <a:rPr lang="zh-CN" altLang="en-US" dirty="0"/>
              <a:t>停机复制最后的数据</a:t>
            </a:r>
            <a:endParaRPr lang="en-US" altLang="zh-CN" dirty="0"/>
          </a:p>
          <a:p>
            <a:r>
              <a:rPr lang="zh-CN" altLang="en-US" dirty="0"/>
              <a:t>容器在目标端恢复运行</a:t>
            </a:r>
            <a:endParaRPr lang="en-US" altLang="zh-CN" dirty="0"/>
          </a:p>
        </p:txBody>
      </p:sp>
      <p:sp>
        <p:nvSpPr>
          <p:cNvPr id="4" name="灯片编号占位符 3"/>
          <p:cNvSpPr>
            <a:spLocks noGrp="1"/>
          </p:cNvSpPr>
          <p:nvPr>
            <p:ph type="sldNum" sz="quarter" idx="12"/>
          </p:nvPr>
        </p:nvSpPr>
        <p:spPr/>
        <p:txBody>
          <a:bodyPr/>
          <a:lstStyle/>
          <a:p>
            <a:fld id="{1C462E4B-D6C7-4F65-BC02-2A4DC9E085D2}" type="slidenum">
              <a:rPr lang="zh-CN" altLang="en-US" smtClean="0"/>
              <a:t>5</a:t>
            </a:fld>
            <a:endParaRPr lang="zh-CN" altLang="en-US"/>
          </a:p>
        </p:txBody>
      </p:sp>
      <p:sp>
        <p:nvSpPr>
          <p:cNvPr id="5" name="Rectangle 2"/>
          <p:cNvSpPr>
            <a:spLocks noChangeArrowheads="1"/>
          </p:cNvSpPr>
          <p:nvPr/>
        </p:nvSpPr>
        <p:spPr bwMode="auto">
          <a:xfrm>
            <a:off x="3132306"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64098074"/>
              </p:ext>
            </p:extLst>
          </p:nvPr>
        </p:nvGraphicFramePr>
        <p:xfrm>
          <a:off x="3867150" y="252413"/>
          <a:ext cx="5276850" cy="6286500"/>
        </p:xfrm>
        <a:graphic>
          <a:graphicData uri="http://schemas.openxmlformats.org/presentationml/2006/ole">
            <mc:AlternateContent xmlns:mc="http://schemas.openxmlformats.org/markup-compatibility/2006">
              <mc:Choice xmlns:v="urn:schemas-microsoft-com:vml" Requires="v">
                <p:oleObj spid="_x0000_s2064" name="Visio" r:id="rId4" imgW="6013189" imgH="7175014" progId="Visio.Drawing.15">
                  <p:embed/>
                </p:oleObj>
              </mc:Choice>
              <mc:Fallback>
                <p:oleObj name="Visio" r:id="rId4" imgW="6013189" imgH="7175014" progId="Visio.Drawing.15">
                  <p:embed/>
                  <p:pic>
                    <p:nvPicPr>
                      <p:cNvPr id="6" name="对象 5"/>
                      <p:cNvPicPr>
                        <a:picLocks noChangeAspect="1" noChangeArrowheads="1"/>
                      </p:cNvPicPr>
                      <p:nvPr/>
                    </p:nvPicPr>
                    <p:blipFill>
                      <a:blip r:embed="rId5"/>
                      <a:srcRect/>
                      <a:stretch>
                        <a:fillRect/>
                      </a:stretch>
                    </p:blipFill>
                    <p:spPr bwMode="auto">
                      <a:xfrm>
                        <a:off x="3867150" y="252413"/>
                        <a:ext cx="5276850" cy="628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8372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研究进展及成果</a:t>
            </a:r>
          </a:p>
        </p:txBody>
      </p:sp>
      <p:sp>
        <p:nvSpPr>
          <p:cNvPr id="3" name="内容占位符 2"/>
          <p:cNvSpPr>
            <a:spLocks noGrp="1"/>
          </p:cNvSpPr>
          <p:nvPr>
            <p:ph idx="1"/>
          </p:nvPr>
        </p:nvSpPr>
        <p:spPr/>
        <p:txBody>
          <a:bodyPr>
            <a:normAutofit/>
          </a:bodyPr>
          <a:lstStyle/>
          <a:p>
            <a:r>
              <a:rPr lang="zh-CN" altLang="en-US" sz="3200" dirty="0"/>
              <a:t>实现</a:t>
            </a:r>
            <a:r>
              <a:rPr lang="en-US" altLang="zh-CN" sz="3200" dirty="0"/>
              <a:t>Docker</a:t>
            </a:r>
            <a:r>
              <a:rPr lang="zh-CN" altLang="en-US" sz="3200" dirty="0"/>
              <a:t>的在线迁移；</a:t>
            </a:r>
            <a:endParaRPr lang="en-US" altLang="zh-CN" sz="3200" dirty="0"/>
          </a:p>
          <a:p>
            <a:r>
              <a:rPr lang="zh-CN" altLang="en-US" sz="3200" dirty="0"/>
              <a:t>对一个空载的</a:t>
            </a:r>
            <a:r>
              <a:rPr lang="en-US" altLang="zh-CN" sz="3200" dirty="0"/>
              <a:t>CentOS</a:t>
            </a:r>
            <a:r>
              <a:rPr lang="zh-CN" altLang="en-US" sz="3200" dirty="0"/>
              <a:t>系统容器进行迁移：</a:t>
            </a:r>
            <a:endParaRPr lang="en-US" altLang="zh-CN" sz="3200" dirty="0"/>
          </a:p>
          <a:p>
            <a:pPr lvl="1"/>
            <a:r>
              <a:rPr lang="zh-CN" altLang="en-US" sz="2800" dirty="0"/>
              <a:t>迁移总时间约为</a:t>
            </a:r>
            <a:r>
              <a:rPr lang="en-US" altLang="zh-CN" sz="2800" dirty="0"/>
              <a:t>7.2s;</a:t>
            </a:r>
          </a:p>
          <a:p>
            <a:pPr lvl="1"/>
            <a:r>
              <a:rPr lang="zh-CN" altLang="en-US" sz="2800" dirty="0"/>
              <a:t>迁移过程中停机时间约为</a:t>
            </a:r>
            <a:r>
              <a:rPr lang="en-US" altLang="zh-CN" sz="2800" dirty="0"/>
              <a:t>4.1s</a:t>
            </a:r>
            <a:r>
              <a:rPr lang="zh-CN" altLang="en-US" sz="2800" dirty="0"/>
              <a:t>；</a:t>
            </a:r>
            <a:endParaRPr lang="en-US" altLang="zh-CN" sz="2800" dirty="0"/>
          </a:p>
          <a:p>
            <a:pPr lvl="1"/>
            <a:endParaRPr lang="en-US" altLang="zh-CN" sz="2800" dirty="0"/>
          </a:p>
          <a:p>
            <a:endParaRPr lang="zh-CN" altLang="en-US" sz="3200" dirty="0"/>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6</a:t>
            </a:fld>
            <a:endParaRPr lang="zh-CN" altLang="en-US"/>
          </a:p>
        </p:txBody>
      </p:sp>
    </p:spTree>
    <p:extLst>
      <p:ext uri="{BB962C8B-B14F-4D97-AF65-F5344CB8AC3E}">
        <p14:creationId xmlns:p14="http://schemas.microsoft.com/office/powerpoint/2010/main" val="154570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存在的问题及后续工作</a:t>
            </a:r>
          </a:p>
        </p:txBody>
      </p:sp>
      <p:sp>
        <p:nvSpPr>
          <p:cNvPr id="3" name="内容占位符 2"/>
          <p:cNvSpPr>
            <a:spLocks noGrp="1"/>
          </p:cNvSpPr>
          <p:nvPr>
            <p:ph idx="1"/>
          </p:nvPr>
        </p:nvSpPr>
        <p:spPr>
          <a:xfrm>
            <a:off x="628650" y="1825625"/>
            <a:ext cx="7886700" cy="4530726"/>
          </a:xfrm>
        </p:spPr>
        <p:txBody>
          <a:bodyPr>
            <a:normAutofit/>
          </a:bodyPr>
          <a:lstStyle/>
          <a:p>
            <a:r>
              <a:rPr lang="zh-CN" altLang="en-US" dirty="0"/>
              <a:t>方案实现仍存在问题：</a:t>
            </a:r>
            <a:endParaRPr lang="en-US" altLang="zh-CN" dirty="0"/>
          </a:p>
          <a:p>
            <a:pPr lvl="1"/>
            <a:r>
              <a:rPr lang="zh-CN" altLang="en-US" dirty="0"/>
              <a:t>在目标端识别容器配置文件时需要重启</a:t>
            </a:r>
            <a:r>
              <a:rPr lang="en-US" altLang="zh-CN" dirty="0" err="1"/>
              <a:t>docker</a:t>
            </a:r>
            <a:r>
              <a:rPr lang="en-US" altLang="zh-CN" dirty="0"/>
              <a:t> Daemon</a:t>
            </a:r>
            <a:r>
              <a:rPr lang="zh-CN" altLang="en-US" dirty="0"/>
              <a:t>服务；</a:t>
            </a:r>
          </a:p>
          <a:p>
            <a:pPr lvl="1"/>
            <a:r>
              <a:rPr lang="zh-CN" altLang="en-US" dirty="0"/>
              <a:t>仅适用于</a:t>
            </a:r>
            <a:r>
              <a:rPr lang="en-US" altLang="zh-CN" dirty="0"/>
              <a:t>AUFS</a:t>
            </a:r>
            <a:r>
              <a:rPr lang="zh-CN" altLang="en-US" dirty="0"/>
              <a:t>文件系统的容器；</a:t>
            </a:r>
          </a:p>
          <a:p>
            <a:pPr lvl="1"/>
            <a:r>
              <a:rPr lang="zh-CN" altLang="en-US" dirty="0"/>
              <a:t>没有实现数据迭代传输（如何对进程镜像数据进行迭代传输），而是使用</a:t>
            </a:r>
            <a:r>
              <a:rPr lang="en-US" altLang="zh-CN" dirty="0"/>
              <a:t>Checkpoint-and-copy</a:t>
            </a:r>
            <a:r>
              <a:rPr lang="zh-CN" altLang="en-US" dirty="0"/>
              <a:t>；</a:t>
            </a:r>
            <a:endParaRPr lang="en-US" altLang="zh-CN" dirty="0"/>
          </a:p>
          <a:p>
            <a:pPr lvl="1"/>
            <a:r>
              <a:rPr lang="zh-CN" altLang="en-US" dirty="0"/>
              <a:t>迁移时未考虑对网络、存储卷等外部设备状态。</a:t>
            </a:r>
            <a:endParaRPr lang="en-US" altLang="zh-CN" dirty="0"/>
          </a:p>
          <a:p>
            <a:pPr lvl="0"/>
            <a:r>
              <a:rPr lang="zh-CN" altLang="en-US" dirty="0">
                <a:solidFill>
                  <a:prstClr val="black"/>
                </a:solidFill>
              </a:rPr>
              <a:t>对迁移方案进行完善和优化；</a:t>
            </a:r>
            <a:endParaRPr lang="en-US" altLang="zh-CN" dirty="0">
              <a:solidFill>
                <a:prstClr val="black"/>
              </a:solidFill>
            </a:endParaRPr>
          </a:p>
          <a:p>
            <a:pPr lvl="0"/>
            <a:r>
              <a:rPr lang="zh-CN" altLang="en-US" dirty="0">
                <a:solidFill>
                  <a:prstClr val="black"/>
                </a:solidFill>
              </a:rPr>
              <a:t>根据项目需求将</a:t>
            </a:r>
            <a:r>
              <a:rPr lang="en-US" altLang="zh-CN" dirty="0">
                <a:solidFill>
                  <a:prstClr val="black"/>
                </a:solidFill>
              </a:rPr>
              <a:t>Docker</a:t>
            </a:r>
            <a:r>
              <a:rPr lang="zh-CN" altLang="en-US" dirty="0">
                <a:solidFill>
                  <a:prstClr val="black"/>
                </a:solidFill>
              </a:rPr>
              <a:t>容器在线迁移实现添加到项目中去；</a:t>
            </a:r>
            <a:endParaRPr lang="en-US" altLang="zh-CN" dirty="0">
              <a:solidFill>
                <a:prstClr val="black"/>
              </a:solidFill>
            </a:endParaRPr>
          </a:p>
        </p:txBody>
      </p:sp>
      <p:sp>
        <p:nvSpPr>
          <p:cNvPr id="4" name="日期占位符 3"/>
          <p:cNvSpPr>
            <a:spLocks noGrp="1"/>
          </p:cNvSpPr>
          <p:nvPr>
            <p:ph type="dt" sz="half" idx="10"/>
          </p:nvPr>
        </p:nvSpPr>
        <p:spPr/>
        <p:txBody>
          <a:bodyPr/>
          <a:lstStyle/>
          <a:p>
            <a:fld id="{E44A7634-3776-4907-8768-6ADBF5B4D967}" type="datetime1">
              <a:rPr lang="zh-CN" altLang="en-US" smtClean="0"/>
              <a:t>2016/11/14</a:t>
            </a:fld>
            <a:endParaRPr lang="zh-CN" altLang="en-US"/>
          </a:p>
        </p:txBody>
      </p:sp>
      <p:sp>
        <p:nvSpPr>
          <p:cNvPr id="5" name="灯片编号占位符 4"/>
          <p:cNvSpPr>
            <a:spLocks noGrp="1"/>
          </p:cNvSpPr>
          <p:nvPr>
            <p:ph type="sldNum" sz="quarter" idx="12"/>
          </p:nvPr>
        </p:nvSpPr>
        <p:spPr/>
        <p:txBody>
          <a:bodyPr/>
          <a:lstStyle/>
          <a:p>
            <a:fld id="{9FDAF220-20E3-401A-BC3C-2E37F034329D}" type="slidenum">
              <a:rPr lang="zh-CN" altLang="en-US" smtClean="0"/>
              <a:t>7</a:t>
            </a:fld>
            <a:endParaRPr lang="zh-CN" altLang="en-US"/>
          </a:p>
        </p:txBody>
      </p:sp>
    </p:spTree>
    <p:extLst>
      <p:ext uri="{BB962C8B-B14F-4D97-AF65-F5344CB8AC3E}">
        <p14:creationId xmlns:p14="http://schemas.microsoft.com/office/powerpoint/2010/main" val="147559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72138" y="1851467"/>
            <a:ext cx="5827236" cy="3231654"/>
          </a:xfrm>
          <a:prstGeom prst="rect">
            <a:avLst/>
          </a:prstGeom>
          <a:noFill/>
        </p:spPr>
        <p:txBody>
          <a:bodyPr wrap="none" lIns="91440" tIns="45720" rIns="91440" bIns="45720">
            <a:spAutoFit/>
          </a:bodyPr>
          <a:lstStyle/>
          <a:p>
            <a:pPr algn="ctr"/>
            <a:r>
              <a:rPr lang="en-US" altLang="zh-CN" sz="6000" dirty="0">
                <a:latin typeface="Comic Sans MS" panose="030F0702030302020204" pitchFamily="66" charset="0"/>
                <a:cs typeface="Times New Roman" panose="02020603050405020304" pitchFamily="18" charset="0"/>
              </a:rPr>
              <a:t>THANK YOU </a:t>
            </a:r>
          </a:p>
          <a:p>
            <a:pPr algn="ctr"/>
            <a:r>
              <a:rPr lang="en-US" altLang="zh-CN" sz="6000" dirty="0">
                <a:latin typeface="Comic Sans MS" panose="030F0702030302020204" pitchFamily="66" charset="0"/>
                <a:cs typeface="Times New Roman" panose="02020603050405020304" pitchFamily="18" charset="0"/>
              </a:rPr>
              <a:t>FOR </a:t>
            </a:r>
          </a:p>
          <a:p>
            <a:pPr algn="ctr"/>
            <a:r>
              <a:rPr lang="en-US" altLang="zh-CN" sz="2400" dirty="0">
                <a:latin typeface="Comic Sans MS" panose="030F0702030302020204" pitchFamily="66" charset="0"/>
                <a:cs typeface="Times New Roman" panose="02020603050405020304" pitchFamily="18" charset="0"/>
              </a:rPr>
              <a:t>YOUR</a:t>
            </a:r>
            <a:endParaRPr lang="en-US" altLang="zh-CN" sz="6000" dirty="0">
              <a:latin typeface="Comic Sans MS" panose="030F0702030302020204" pitchFamily="66" charset="0"/>
              <a:cs typeface="Times New Roman" panose="02020603050405020304" pitchFamily="18" charset="0"/>
            </a:endParaRPr>
          </a:p>
          <a:p>
            <a:pPr algn="ctr"/>
            <a:r>
              <a:rPr lang="en-US" altLang="zh-CN" sz="6000" dirty="0">
                <a:latin typeface="Comic Sans MS" panose="030F0702030302020204" pitchFamily="66" charset="0"/>
                <a:cs typeface="Times New Roman" panose="02020603050405020304" pitchFamily="18" charset="0"/>
              </a:rPr>
              <a:t>ATTENTION</a:t>
            </a:r>
            <a:r>
              <a:rPr lang="zh-CN" altLang="en-US" sz="6000" dirty="0">
                <a:latin typeface="Comic Sans MS" panose="030F0702030302020204" pitchFamily="66" charset="0"/>
                <a:cs typeface="Times New Roman" panose="02020603050405020304" pitchFamily="18" charset="0"/>
              </a:rPr>
              <a:t>！</a:t>
            </a:r>
          </a:p>
        </p:txBody>
      </p:sp>
    </p:spTree>
    <p:extLst>
      <p:ext uri="{BB962C8B-B14F-4D97-AF65-F5344CB8AC3E}">
        <p14:creationId xmlns:p14="http://schemas.microsoft.com/office/powerpoint/2010/main" val="6596879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969</TotalTime>
  <Words>776</Words>
  <Application>Microsoft Office PowerPoint</Application>
  <PresentationFormat>全屏显示(4:3)</PresentationFormat>
  <Paragraphs>62</Paragraphs>
  <Slides>8</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8</vt:i4>
      </vt:variant>
    </vt:vector>
  </HeadingPairs>
  <TitlesOfParts>
    <vt:vector size="17" baseType="lpstr">
      <vt:lpstr>等线</vt:lpstr>
      <vt:lpstr>黑体</vt:lpstr>
      <vt:lpstr>宋体</vt:lpstr>
      <vt:lpstr>Arial</vt:lpstr>
      <vt:lpstr>Comic Sans MS</vt:lpstr>
      <vt:lpstr>Times New Roman</vt:lpstr>
      <vt:lpstr>Wingdings</vt:lpstr>
      <vt:lpstr>Office 主题​​</vt:lpstr>
      <vt:lpstr>Visio</vt:lpstr>
      <vt:lpstr>Docker容器在线迁移</vt:lpstr>
      <vt:lpstr>Motivation</vt:lpstr>
      <vt:lpstr>国内外研究概况</vt:lpstr>
      <vt:lpstr>可行性方案</vt:lpstr>
      <vt:lpstr>可行性方案</vt:lpstr>
      <vt:lpstr>研究进展及成果</vt:lpstr>
      <vt:lpstr>存在的问题及后续工作</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几种现有容器C/R方案</dc:title>
  <dc:creator>于金玉</dc:creator>
  <cp:lastModifiedBy>于金玉</cp:lastModifiedBy>
  <cp:revision>146</cp:revision>
  <dcterms:created xsi:type="dcterms:W3CDTF">2016-11-03T07:45:42Z</dcterms:created>
  <dcterms:modified xsi:type="dcterms:W3CDTF">2016-11-14T13:21:51Z</dcterms:modified>
</cp:coreProperties>
</file>