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8" r:id="rId4"/>
    <p:sldId id="282" r:id="rId5"/>
    <p:sldId id="279" r:id="rId6"/>
    <p:sldId id="277" r:id="rId7"/>
    <p:sldId id="285" r:id="rId8"/>
    <p:sldId id="286" r:id="rId9"/>
    <p:sldId id="284" r:id="rId10"/>
    <p:sldId id="288" r:id="rId11"/>
    <p:sldId id="289" r:id="rId12"/>
    <p:sldId id="280" r:id="rId13"/>
    <p:sldId id="287" r:id="rId14"/>
    <p:sldId id="281" r:id="rId15"/>
    <p:sldId id="290" r:id="rId16"/>
    <p:sldId id="291" r:id="rId17"/>
    <p:sldId id="292" r:id="rId18"/>
    <p:sldId id="29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99" autoAdjust="0"/>
  </p:normalViewPr>
  <p:slideViewPr>
    <p:cSldViewPr snapToGrid="0">
      <p:cViewPr varScale="1">
        <p:scale>
          <a:sx n="70" d="100"/>
          <a:sy n="70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10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43D2-E550-4BA7-800D-1F483744287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7F83C-634E-472D-BD37-917E8A6D6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398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454E9-4710-4978-85FA-620C75A94ABD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033D-7F9B-4259-8664-B105F8DC7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9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7033D-7F9B-4259-8664-B105F8DC7A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26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7033D-7F9B-4259-8664-B105F8DC7AD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9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7033D-7F9B-4259-8664-B105F8DC7A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45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9765-18E2-4673-B0BD-7651A13B4D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Client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Daemon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建立通信，</a:t>
            </a:r>
            <a:r>
              <a:rPr lang="en-US" altLang="zh-CN" dirty="0"/>
              <a:t>API Server</a:t>
            </a:r>
            <a:r>
              <a:rPr lang="zh-CN" altLang="en-US" dirty="0"/>
              <a:t>用于接收来自</a:t>
            </a:r>
            <a:r>
              <a:rPr lang="en-US" altLang="zh-CN" dirty="0"/>
              <a:t>Docker Client</a:t>
            </a:r>
            <a:r>
              <a:rPr lang="zh-CN" altLang="en-US" dirty="0"/>
              <a:t>的请求，并将不同的请求分发给</a:t>
            </a:r>
            <a:r>
              <a:rPr lang="en-US" altLang="zh-CN" dirty="0"/>
              <a:t>Daemon</a:t>
            </a:r>
            <a:r>
              <a:rPr lang="zh-CN" altLang="en-US" dirty="0"/>
              <a:t>的不同模块执行相应的工作。</a:t>
            </a:r>
            <a:r>
              <a:rPr lang="en-US" altLang="zh-CN" dirty="0"/>
              <a:t>Graph</a:t>
            </a:r>
            <a:r>
              <a:rPr lang="zh-CN" altLang="en-US" dirty="0"/>
              <a:t>组件负责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维护已下载的镜像信息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它们之间的关系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通过镜像层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和每层的元数据来记录镜像信息，用户发起的镜像操作最终都是转换成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镜像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层和元数据的操作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GraphDB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记录它维护的所有容器（节点）以及它们之间的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关系（边）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7033D-7F9B-4259-8664-B105F8DC7A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7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9765-18E2-4673-B0BD-7651A13B4D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7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7033D-7F9B-4259-8664-B105F8DC7A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9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9765-18E2-4673-B0BD-7651A13B4D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71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在选定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迁移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目标主机后，要对目标主机进行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等硬件以及内核等软件环境进行兼容性和依赖性检查，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设置检查点，并将容器的进程信息、文件描述符、内存映射关系等数据保存到文件中。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文件全部传输到目标主机，在完成数据传输之后，再次设置检查点，对比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获取两次检查点之间修改的数据，判断修改数据的传输时间是否满足服务停机时间要求。如果不满足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那么完成此次数据传输后继续重复以上过程，直到满足容器中服务停机时间要求。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服务停机时间要求，则完成本次数据传输之后直接暂停容器运行，将最后的修改数据传输到目标端，并在目标端上恢复运行容器。容器在目标端主机恢复正常运行之后，就可以放弃源主机端的容器进程，完成容器的迁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9765-18E2-4673-B0BD-7651A13B4D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8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7033D-7F9B-4259-8664-B105F8DC7A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4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355600" y="1536700"/>
            <a:ext cx="4699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203200" y="5936219"/>
            <a:ext cx="87884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01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C7F9-9A92-457B-B48C-72C4378E8E40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3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6650" y="383409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4F53-75A6-4767-8A28-6E290FB99F28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735723"/>
            <a:ext cx="6633505" cy="54412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0918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2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D9F4-1F3E-4CD4-B8DE-319EBFDA071D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2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25D2-F0A8-4DF8-8DBA-092FF2C01884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5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34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F48A-9DB3-4BBA-9BB2-A2AC60E2EBA2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D940-0BAC-4FEF-8C1F-421C05C140CD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3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8F30-A34E-4B1E-9F0F-66A890319AD5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CFFF-4C53-425D-BB6C-3AE1F8047F79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792799"/>
            <a:ext cx="7886700" cy="731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85FB2309-AE6A-4EAD-98F7-0A453970D07B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fld id="{28ACF782-2568-476D-9B76-9585F4E6E0C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6"/>
          <a:stretch/>
        </p:blipFill>
        <p:spPr>
          <a:xfrm>
            <a:off x="0" y="0"/>
            <a:ext cx="9144000" cy="691199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cxnSp>
        <p:nvCxnSpPr>
          <p:cNvPr id="12" name="直接箭头连接符 11"/>
          <p:cNvCxnSpPr/>
          <p:nvPr userDrawn="1"/>
        </p:nvCxnSpPr>
        <p:spPr>
          <a:xfrm>
            <a:off x="628650" y="1673224"/>
            <a:ext cx="7920000" cy="0"/>
          </a:xfrm>
          <a:prstGeom prst="straightConnector1">
            <a:avLst/>
          </a:prstGeom>
          <a:ln w="60325" cap="flat">
            <a:gradFill flip="none" rotWithShape="1">
              <a:gsLst>
                <a:gs pos="0">
                  <a:srgbClr val="0000CC"/>
                </a:gs>
                <a:gs pos="50000">
                  <a:schemeClr val="bg1">
                    <a:alpha val="50000"/>
                    <a:lumMod val="68000"/>
                    <a:lumOff val="32000"/>
                  </a:schemeClr>
                </a:gs>
              </a:gsLst>
              <a:lin ang="0" scaled="1"/>
              <a:tileRect/>
            </a:gradFill>
            <a:prstDash val="solid"/>
            <a:round/>
            <a:headEnd type="oval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317500" y="6278563"/>
            <a:ext cx="8532000" cy="0"/>
          </a:xfrm>
          <a:prstGeom prst="line">
            <a:avLst/>
          </a:prstGeom>
          <a:ln w="38100" cap="flat">
            <a:solidFill>
              <a:srgbClr val="0070C0"/>
            </a:solidFill>
            <a:prstDash val="sysDash"/>
            <a:bevel/>
            <a:headEnd type="none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0" y="0"/>
            <a:ext cx="9144000" cy="691200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  <a:lumMod val="10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85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4227" y="4905831"/>
            <a:ext cx="46155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E14D8F2-CD2C-49E4-90A1-9A5CF21C768D}" type="datetime2">
              <a:rPr lang="zh-CN" altLang="en-US" sz="45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2016年8月31日</a:t>
            </a:fld>
            <a:endParaRPr lang="zh-CN" altLang="en-US" sz="45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76299" y="2423888"/>
            <a:ext cx="7391400" cy="1492477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prstClr val="black"/>
                </a:solidFill>
              </a:rPr>
              <a:t>Docker</a:t>
            </a:r>
            <a:r>
              <a:rPr lang="zh-CN" altLang="en-US" sz="4800" b="1" dirty="0">
                <a:solidFill>
                  <a:prstClr val="black"/>
                </a:solidFill>
              </a:rPr>
              <a:t>检查点设置与恢复以及</a:t>
            </a:r>
            <a:r>
              <a:rPr lang="en-US" altLang="zh-CN" sz="4800" b="1" dirty="0">
                <a:solidFill>
                  <a:prstClr val="black"/>
                </a:solidFill>
              </a:rPr>
              <a:t>Docker</a:t>
            </a:r>
            <a:r>
              <a:rPr lang="zh-CN" altLang="en-US" sz="4800" b="1" dirty="0">
                <a:solidFill>
                  <a:prstClr val="black"/>
                </a:solidFill>
              </a:rPr>
              <a:t>在线迁移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2178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CRIU Restore test</a:t>
            </a:r>
            <a:r>
              <a:rPr lang="zh-CN" altLang="en-US" dirty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criu</a:t>
            </a:r>
            <a:r>
              <a:rPr lang="en-US" altLang="zh-CN" dirty="0"/>
              <a:t> restore  -t 2899 -D </a:t>
            </a:r>
            <a:r>
              <a:rPr lang="en-US" altLang="zh-CN" dirty="0" err="1"/>
              <a:t>tmp</a:t>
            </a:r>
            <a:r>
              <a:rPr lang="en-US" altLang="zh-CN" dirty="0"/>
              <a:t>/test/ --shell-job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1" b="70967"/>
          <a:stretch/>
        </p:blipFill>
        <p:spPr>
          <a:xfrm>
            <a:off x="827340" y="2279349"/>
            <a:ext cx="6382800" cy="1542905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7" r="3039"/>
          <a:stretch/>
        </p:blipFill>
        <p:spPr>
          <a:xfrm>
            <a:off x="827338" y="3854419"/>
            <a:ext cx="6382641" cy="2246494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32" y="4636599"/>
            <a:ext cx="2218859" cy="14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CRIU Checkpoint/Restore Docker</a:t>
            </a:r>
            <a:r>
              <a:rPr lang="zh-CN" altLang="en-US" dirty="0"/>
              <a:t>容器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54684"/>
            <a:ext cx="8315182" cy="670152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49"/>
          <a:stretch/>
        </p:blipFill>
        <p:spPr>
          <a:xfrm>
            <a:off x="628650" y="2554938"/>
            <a:ext cx="6373114" cy="1553039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0"/>
          <a:stretch/>
        </p:blipFill>
        <p:spPr>
          <a:xfrm>
            <a:off x="628650" y="4138079"/>
            <a:ext cx="6373114" cy="7621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650" y="5186149"/>
            <a:ext cx="6373114" cy="102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171450" defTabSz="685800">
              <a:lnSpc>
                <a:spcPct val="125000"/>
              </a:lnSpc>
              <a:spcBef>
                <a:spcPts val="375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-e |grep 3346 </a:t>
            </a:r>
          </a:p>
          <a:p>
            <a:pPr defTabSz="685800">
              <a:lnSpc>
                <a:spcPct val="125000"/>
              </a:lnSpc>
              <a:spcBef>
                <a:spcPts val="375"/>
              </a:spcBef>
              <a:buClr>
                <a:srgbClr val="0070C0"/>
              </a:buClr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3346 pts/3    00:00:00 bash </a:t>
            </a:r>
          </a:p>
        </p:txBody>
      </p:sp>
    </p:spTree>
    <p:extLst>
      <p:ext uri="{BB962C8B-B14F-4D97-AF65-F5344CB8AC3E}">
        <p14:creationId xmlns:p14="http://schemas.microsoft.com/office/powerpoint/2010/main" val="186136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Live Migration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为何容器迁移？</a:t>
            </a:r>
            <a:endParaRPr lang="en-US" altLang="zh-CN" dirty="0"/>
          </a:p>
          <a:p>
            <a:pPr lvl="1"/>
            <a:r>
              <a:rPr lang="zh-CN" altLang="en-US" dirty="0"/>
              <a:t>负载均衡</a:t>
            </a:r>
            <a:endParaRPr lang="en-US" altLang="zh-CN" dirty="0"/>
          </a:p>
          <a:p>
            <a:pPr lvl="1"/>
            <a:r>
              <a:rPr lang="zh-CN" altLang="en-US" dirty="0"/>
              <a:t>内核升级</a:t>
            </a:r>
            <a:endParaRPr lang="en-US" altLang="zh-CN" dirty="0"/>
          </a:p>
          <a:p>
            <a:pPr lvl="1"/>
            <a:r>
              <a:rPr lang="zh-CN" altLang="en-US" dirty="0"/>
              <a:t>升级或更换硬件</a:t>
            </a:r>
            <a:endParaRPr lang="en-US" altLang="zh-CN" dirty="0"/>
          </a:p>
          <a:p>
            <a:pPr lvl="1"/>
            <a:r>
              <a:rPr lang="en-US" altLang="zh-CN" b="1" dirty="0"/>
              <a:t>······</a:t>
            </a:r>
          </a:p>
          <a:p>
            <a:r>
              <a:rPr lang="zh-CN" altLang="en-US" dirty="0"/>
              <a:t>与虚拟机迁移的不同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en-US" altLang="zh-CN" dirty="0"/>
              <a:t>namespace</a:t>
            </a:r>
            <a:r>
              <a:rPr lang="zh-CN" altLang="en-US" dirty="0"/>
              <a:t>、</a:t>
            </a:r>
            <a:r>
              <a:rPr lang="en-US" altLang="zh-CN" dirty="0" err="1"/>
              <a:t>cgroups</a:t>
            </a:r>
            <a:r>
              <a:rPr lang="zh-CN" altLang="en-US" dirty="0"/>
              <a:t>等环境的支持</a:t>
            </a:r>
            <a:endParaRPr lang="en-US" altLang="zh-CN" dirty="0"/>
          </a:p>
          <a:p>
            <a:pPr lvl="1"/>
            <a:r>
              <a:rPr lang="zh-CN" altLang="en-US" dirty="0"/>
              <a:t>需要迁移容器进程以及容器中的其他活动</a:t>
            </a:r>
            <a:endParaRPr lang="en-US" altLang="zh-CN" dirty="0"/>
          </a:p>
          <a:p>
            <a:pPr lvl="1"/>
            <a:r>
              <a:rPr lang="zh-CN" altLang="en-US" dirty="0"/>
              <a:t>容器内存分散在容器的进程中，存在内存共享，可能映射到磁盘文件。</a:t>
            </a:r>
            <a:endParaRPr lang="en-US" altLang="zh-CN" dirty="0"/>
          </a:p>
          <a:p>
            <a:pPr marL="342900" lvl="1" indent="0">
              <a:buNone/>
            </a:pPr>
            <a:r>
              <a:rPr lang="zh-CN" altLang="en-US" dirty="0"/>
              <a:t>因此，较于虚拟机迁移会更加繁琐、复杂。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E4B-D6C7-4F65-BC02-2A4DC9E085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9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必要的预先检测（</a:t>
            </a:r>
            <a:r>
              <a:rPr lang="en-US" altLang="zh-CN" dirty="0"/>
              <a:t>CPU</a:t>
            </a:r>
            <a:r>
              <a:rPr lang="zh-CN" altLang="en-US" dirty="0"/>
              <a:t>兼容、必要的内核模块等）</a:t>
            </a:r>
            <a:endParaRPr lang="en-US" altLang="zh-CN" dirty="0"/>
          </a:p>
          <a:p>
            <a:r>
              <a:rPr lang="zh-CN" altLang="en-US" dirty="0"/>
              <a:t>有效地组织内存</a:t>
            </a:r>
            <a:r>
              <a:rPr lang="en-US" altLang="zh-CN" dirty="0"/>
              <a:t>Pre-Copy</a:t>
            </a:r>
            <a:r>
              <a:rPr lang="zh-CN" altLang="en-US" dirty="0"/>
              <a:t>或者</a:t>
            </a:r>
            <a:r>
              <a:rPr lang="en-US" altLang="zh-CN" dirty="0"/>
              <a:t>Post-Copy</a:t>
            </a:r>
          </a:p>
          <a:p>
            <a:r>
              <a:rPr lang="zh-CN" altLang="en-US" dirty="0"/>
              <a:t>如有必要，还需考虑文件系统的迁移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6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560" y="2826542"/>
            <a:ext cx="4344038" cy="264621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依赖环境检测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设置检查点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源目标主机数据同步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停机复制最后的数据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容器在目标端恢复运行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E4B-D6C7-4F65-BC02-2A4DC9E085D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2306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752355"/>
              </p:ext>
            </p:extLst>
          </p:nvPr>
        </p:nvGraphicFramePr>
        <p:xfrm>
          <a:off x="3609975" y="1143000"/>
          <a:ext cx="5676900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Visio" r:id="rId4" imgW="6470280" imgH="6085397" progId="Visio.Drawing.15">
                  <p:embed/>
                </p:oleObj>
              </mc:Choice>
              <mc:Fallback>
                <p:oleObj name="Visio" r:id="rId4" imgW="6470280" imgH="6085397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1143000"/>
                        <a:ext cx="5676900" cy="532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12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P.Haul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8" name="内容占位符 7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79" y="1869661"/>
            <a:ext cx="6914042" cy="4351338"/>
          </a:xfrm>
        </p:spPr>
      </p:pic>
    </p:spTree>
    <p:extLst>
      <p:ext uri="{BB962C8B-B14F-4D97-AF65-F5344CB8AC3E}">
        <p14:creationId xmlns:p14="http://schemas.microsoft.com/office/powerpoint/2010/main" val="147548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P.Haul</a:t>
            </a:r>
            <a:r>
              <a:rPr lang="en-US" altLang="zh-CN" dirty="0"/>
              <a:t> 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HowTo</a:t>
            </a:r>
            <a:r>
              <a:rPr lang="zh-CN" altLang="en-US" dirty="0"/>
              <a:t>进行操作过程中，</a:t>
            </a:r>
            <a:endParaRPr lang="en-US" altLang="zh-CN" dirty="0"/>
          </a:p>
          <a:p>
            <a:r>
              <a:rPr lang="en-US" altLang="zh-CN" dirty="0"/>
              <a:t>Error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7" y="2845160"/>
            <a:ext cx="5641893" cy="20733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8650" y="4911858"/>
            <a:ext cx="6454538" cy="135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导入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pycriu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模块出错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defTabSz="685800">
              <a:lnSpc>
                <a:spcPct val="90000"/>
              </a:lnSpc>
              <a:spcBef>
                <a:spcPts val="75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的安装有问题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defTabSz="685800">
              <a:lnSpc>
                <a:spcPct val="90000"/>
              </a:lnSpc>
              <a:spcBef>
                <a:spcPts val="75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P.haul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之间的版本兼容问题</a:t>
            </a:r>
          </a:p>
        </p:txBody>
      </p:sp>
    </p:spTree>
    <p:extLst>
      <p:ext uri="{BB962C8B-B14F-4D97-AF65-F5344CB8AC3E}">
        <p14:creationId xmlns:p14="http://schemas.microsoft.com/office/powerpoint/2010/main" val="61294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解决使用</a:t>
            </a:r>
            <a:r>
              <a:rPr lang="en-US" altLang="zh-CN" dirty="0"/>
              <a:t>CRIU</a:t>
            </a:r>
            <a:r>
              <a:rPr lang="zh-CN" altLang="en-US" dirty="0"/>
              <a:t>无法</a:t>
            </a:r>
            <a:r>
              <a:rPr lang="en-US" altLang="zh-CN" dirty="0"/>
              <a:t>pre-dump</a:t>
            </a:r>
            <a:r>
              <a:rPr lang="zh-CN" altLang="en-US" dirty="0"/>
              <a:t>、</a:t>
            </a:r>
            <a:r>
              <a:rPr lang="en-US" altLang="zh-CN" dirty="0"/>
              <a:t>dump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r>
              <a:rPr lang="zh-CN" altLang="en-US" dirty="0"/>
              <a:t>容器进程的问题。</a:t>
            </a:r>
            <a:endParaRPr lang="en-US" altLang="zh-CN" dirty="0"/>
          </a:p>
          <a:p>
            <a:r>
              <a:rPr lang="zh-CN" altLang="en-US" dirty="0"/>
              <a:t>解决</a:t>
            </a:r>
            <a:r>
              <a:rPr lang="en-US" altLang="zh-CN" dirty="0" err="1"/>
              <a:t>P.Hual</a:t>
            </a:r>
            <a:r>
              <a:rPr lang="zh-CN" altLang="en-US" dirty="0"/>
              <a:t>无法成功开启的问题。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 err="1"/>
              <a:t>P.Haul</a:t>
            </a:r>
            <a:r>
              <a:rPr lang="zh-CN" altLang="en-US" dirty="0"/>
              <a:t>进行容器在线迁移的效果及性能并</a:t>
            </a:r>
            <a:r>
              <a:rPr lang="zh-CN" altLang="en-US"/>
              <a:t>进行分析。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6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 rot="20773213">
            <a:off x="1951765" y="3780716"/>
            <a:ext cx="4915870" cy="731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9600" dirty="0">
                <a:latin typeface="Comic Sans MS" panose="030F0702030302020204" pitchFamily="66" charset="0"/>
              </a:rPr>
              <a:t>The End</a:t>
            </a:r>
            <a:endParaRPr lang="zh-CN" altLang="en-US" sz="9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3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1638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Docker</a:t>
            </a:r>
            <a:r>
              <a:rPr lang="zh-CN" altLang="en-US" dirty="0"/>
              <a:t>基本知识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CRIU</a:t>
            </a:r>
            <a:r>
              <a:rPr lang="zh-CN" altLang="en-US" dirty="0"/>
              <a:t>：</a:t>
            </a:r>
            <a:r>
              <a:rPr lang="en-US" altLang="zh-CN" dirty="0"/>
              <a:t>Checkpoint/Restore in </a:t>
            </a:r>
            <a:r>
              <a:rPr lang="en-US" altLang="zh-CN" dirty="0" err="1"/>
              <a:t>Userspace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/>
              <a:t>Docker Live </a:t>
            </a:r>
            <a:r>
              <a:rPr lang="en-US" altLang="zh-CN" dirty="0"/>
              <a:t>Migration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ECD61-ECDE-49AD-B057-0E730F025A7E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9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主流容器技术</a:t>
            </a:r>
            <a:r>
              <a:rPr lang="en-US" altLang="zh-CN" dirty="0"/>
              <a:t> - 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671" y="1692321"/>
            <a:ext cx="8026384" cy="496365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一种轻量级虚拟化方案，本质是</a:t>
            </a:r>
            <a:r>
              <a:rPr lang="en-US" altLang="zh-CN" dirty="0"/>
              <a:t>Host</a:t>
            </a:r>
            <a:r>
              <a:rPr lang="zh-CN" altLang="en-US" dirty="0"/>
              <a:t>的进程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Docker</a:t>
            </a:r>
            <a:r>
              <a:rPr lang="zh-CN" altLang="en-US" dirty="0"/>
              <a:t>的实现包括：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内核级的命名空间：实现资源隔离，使得主机和容器之间的进程以及进程间通信等能够互不干扰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cgroups</a:t>
            </a:r>
            <a:r>
              <a:rPr lang="zh-CN" altLang="en-US" dirty="0"/>
              <a:t>控制组：实现了对硬件资源（</a:t>
            </a:r>
            <a:r>
              <a:rPr lang="en-US" altLang="zh-CN" dirty="0"/>
              <a:t>CPU </a:t>
            </a:r>
            <a:r>
              <a:rPr lang="zh-CN" altLang="en-US" dirty="0"/>
              <a:t>资源，内存资源和 </a:t>
            </a:r>
            <a:r>
              <a:rPr lang="en-US" altLang="zh-CN" dirty="0"/>
              <a:t>IO </a:t>
            </a:r>
            <a:r>
              <a:rPr lang="zh-CN" altLang="en-US" dirty="0"/>
              <a:t>资源等）的限制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联合文件系统</a:t>
            </a:r>
            <a:r>
              <a:rPr lang="en-US" altLang="zh-CN" dirty="0"/>
              <a:t>AUFS</a:t>
            </a:r>
            <a:r>
              <a:rPr lang="zh-CN" altLang="en-US" dirty="0"/>
              <a:t>：</a:t>
            </a:r>
            <a:r>
              <a:rPr lang="zh-CN" altLang="zh-CN" dirty="0"/>
              <a:t>可以提供类似分层的管理和增量修改，同时也</a:t>
            </a:r>
            <a:r>
              <a:rPr lang="zh-CN" altLang="en-US" dirty="0"/>
              <a:t>将异构存储设备联合挂载到同一虚拟文件系统下进行资源管理。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E4B-D6C7-4F65-BC02-2A4DC9E085D2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925647"/>
              </p:ext>
            </p:extLst>
          </p:nvPr>
        </p:nvGraphicFramePr>
        <p:xfrm>
          <a:off x="1405756" y="3963341"/>
          <a:ext cx="6032273" cy="2231978"/>
        </p:xfrm>
        <a:graphic>
          <a:graphicData uri="http://schemas.openxmlformats.org/drawingml/2006/table">
            <a:tbl>
              <a:tblPr firstRow="1" firstCol="1" bandRow="1"/>
              <a:tblGrid>
                <a:gridCol w="1336465">
                  <a:extLst>
                    <a:ext uri="{9D8B030D-6E8A-4147-A177-3AD203B41FA5}">
                      <a16:colId xmlns:a16="http://schemas.microsoft.com/office/drawing/2014/main" val="50169516"/>
                    </a:ext>
                  </a:extLst>
                </a:gridCol>
                <a:gridCol w="2164667">
                  <a:extLst>
                    <a:ext uri="{9D8B030D-6E8A-4147-A177-3AD203B41FA5}">
                      <a16:colId xmlns:a16="http://schemas.microsoft.com/office/drawing/2014/main" val="3334692997"/>
                    </a:ext>
                  </a:extLst>
                </a:gridCol>
                <a:gridCol w="2531141">
                  <a:extLst>
                    <a:ext uri="{9D8B030D-6E8A-4147-A177-3AD203B41FA5}">
                      <a16:colId xmlns:a16="http://schemas.microsoft.com/office/drawing/2014/main" val="2438658826"/>
                    </a:ext>
                  </a:extLst>
                </a:gridCol>
              </a:tblGrid>
              <a:tr h="318854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cap="all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Namespace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cap="all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系统调用参数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cap="all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隔离内容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45492"/>
                  </a:ext>
                </a:extLst>
              </a:tr>
              <a:tr h="318854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cap="all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UTS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CLONE_NEWUTS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主机名和域名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98542"/>
                  </a:ext>
                </a:extLst>
              </a:tr>
              <a:tr h="318854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cap="all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IPC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CLONE_NEWIPC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信号量、信息队列和共享内存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933810"/>
                  </a:ext>
                </a:extLst>
              </a:tr>
              <a:tr h="318854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cap="all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CLONE_NEWPID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进程编号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9616"/>
                  </a:ext>
                </a:extLst>
              </a:tr>
              <a:tr h="318854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cap="all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Network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CLONE_NEWNET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网路设备、网络栈、端口等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070334"/>
                  </a:ext>
                </a:extLst>
              </a:tr>
              <a:tr h="318854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cap="all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Mount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CLONE_NEWNS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挂载点（文件系统）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54291"/>
                  </a:ext>
                </a:extLst>
              </a:tr>
              <a:tr h="318854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cap="all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CLONE_NEWUSER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用户和用户组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80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80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zh-CN" dirty="0"/>
              <a:t>架构总览</a:t>
            </a:r>
            <a:endParaRPr lang="zh-CN" altLang="en-US" dirty="0"/>
          </a:p>
        </p:txBody>
      </p:sp>
      <p:pic>
        <p:nvPicPr>
          <p:cNvPr id="11" name="内容占位符 10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69" y="2539326"/>
            <a:ext cx="6080931" cy="3620481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8649" y="1785581"/>
            <a:ext cx="4229953" cy="5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125000"/>
              </a:lnSpc>
              <a:spcBef>
                <a:spcPts val="75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4854" y="5759697"/>
            <a:ext cx="155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总体架构图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7119" y="2192857"/>
            <a:ext cx="27359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execdriver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负责处理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容器运行资源或者用户指令等操作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networkdriver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容器网络环境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等操作；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graphdriver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所有与容器镜像相关操作的最终执行者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35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vs. 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2E4B-D6C7-4F65-BC02-2A4DC9E085D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098" name="Picture 2" descr="vm vs containe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"/>
          <a:stretch/>
        </p:blipFill>
        <p:spPr bwMode="auto">
          <a:xfrm>
            <a:off x="619390" y="1733264"/>
            <a:ext cx="5159742" cy="266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656300" y="2455221"/>
            <a:ext cx="3064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Docker</a:t>
            </a:r>
            <a:r>
              <a:rPr lang="zh-CN" altLang="en-US" sz="2400" dirty="0"/>
              <a:t>容器是在操作系统层面上实现虚拟化，直接复用</a:t>
            </a:r>
            <a:r>
              <a:rPr lang="en-US" altLang="zh-CN" sz="2400" dirty="0"/>
              <a:t>Host</a:t>
            </a:r>
            <a:r>
              <a:rPr lang="zh-CN" altLang="en-US" sz="2400" dirty="0"/>
              <a:t>操作系统，因此更加轻量级。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37307"/>
              </p:ext>
            </p:extLst>
          </p:nvPr>
        </p:nvGraphicFramePr>
        <p:xfrm>
          <a:off x="628650" y="4403907"/>
          <a:ext cx="6537239" cy="1828800"/>
        </p:xfrm>
        <a:graphic>
          <a:graphicData uri="http://schemas.openxmlformats.org/drawingml/2006/table">
            <a:tbl>
              <a:tblPr firstRow="1" firstCol="1">
                <a:tableStyleId>{0E3FDE45-AF77-4B5C-9715-49D594BDF05E}</a:tableStyleId>
              </a:tblPr>
              <a:tblGrid>
                <a:gridCol w="2178817">
                  <a:extLst>
                    <a:ext uri="{9D8B030D-6E8A-4147-A177-3AD203B41FA5}">
                      <a16:colId xmlns:a16="http://schemas.microsoft.com/office/drawing/2014/main" val="3432728824"/>
                    </a:ext>
                  </a:extLst>
                </a:gridCol>
                <a:gridCol w="2178817">
                  <a:extLst>
                    <a:ext uri="{9D8B030D-6E8A-4147-A177-3AD203B41FA5}">
                      <a16:colId xmlns:a16="http://schemas.microsoft.com/office/drawing/2014/main" val="1961775149"/>
                    </a:ext>
                  </a:extLst>
                </a:gridCol>
                <a:gridCol w="2179605">
                  <a:extLst>
                    <a:ext uri="{9D8B030D-6E8A-4147-A177-3AD203B41FA5}">
                      <a16:colId xmlns:a16="http://schemas.microsoft.com/office/drawing/2014/main" val="1009988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特性</a:t>
                      </a:r>
                      <a:endParaRPr lang="zh-CN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容器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虚拟机</a:t>
                      </a:r>
                      <a:endParaRPr lang="zh-CN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40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启动速度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秒级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分钟级</a:t>
                      </a:r>
                      <a:endParaRPr lang="zh-CN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758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硬盘使用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一般为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MB</a:t>
                      </a:r>
                      <a:endParaRPr lang="zh-CN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一般为</a:t>
                      </a: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GB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46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性能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接近原生</a:t>
                      </a:r>
                      <a:endParaRPr lang="zh-CN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弱于原生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0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系统支持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单机支持上千个容器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通常为十几个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0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隔离性</a:t>
                      </a:r>
                      <a:endParaRPr lang="zh-CN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安全隔离</a:t>
                      </a:r>
                      <a:endParaRPr lang="zh-CN" sz="1600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完全隔离</a:t>
                      </a:r>
                      <a:endParaRPr lang="zh-CN" sz="16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24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78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CRIU</a:t>
            </a:r>
            <a:r>
              <a:rPr lang="zh-CN" altLang="en-US" dirty="0"/>
              <a:t>：</a:t>
            </a:r>
            <a:r>
              <a:rPr lang="en-US" altLang="zh-CN" dirty="0"/>
              <a:t>Checkpoint/Restore In </a:t>
            </a:r>
            <a:r>
              <a:rPr lang="en-US" altLang="zh-CN" dirty="0" err="1"/>
              <a:t>Userspace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一个运行在</a:t>
            </a:r>
            <a:r>
              <a:rPr lang="en-US" altLang="zh-CN" dirty="0"/>
              <a:t>Linux</a:t>
            </a:r>
            <a:r>
              <a:rPr lang="zh-CN" altLang="en-US" dirty="0"/>
              <a:t>用户空间的工具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CRIU</a:t>
            </a:r>
            <a:r>
              <a:rPr lang="zh-CN" altLang="zh-CN" dirty="0"/>
              <a:t>可以冻结一个正在运行的程序（或者部分程序），然后设置检查点并将</a:t>
            </a:r>
            <a:r>
              <a:rPr lang="zh-CN" altLang="en-US" dirty="0"/>
              <a:t>进程</a:t>
            </a:r>
            <a:r>
              <a:rPr lang="zh-CN" altLang="zh-CN" dirty="0"/>
              <a:t>以文件的形式保存到硬盘上。之后则可以通过这些文件从之前的中断点</a:t>
            </a:r>
            <a:r>
              <a:rPr lang="zh-CN" altLang="en-US" dirty="0"/>
              <a:t>将进程</a:t>
            </a:r>
            <a:r>
              <a:rPr lang="zh-CN" altLang="zh-CN" dirty="0"/>
              <a:t>恢复并</a:t>
            </a:r>
            <a:r>
              <a:rPr lang="zh-CN" altLang="en-US" dirty="0"/>
              <a:t>继续</a:t>
            </a:r>
            <a:r>
              <a:rPr lang="zh-CN" altLang="zh-CN" dirty="0"/>
              <a:t>运行。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2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187804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Checkpoint</a:t>
            </a:r>
            <a:r>
              <a:rPr lang="zh-CN" altLang="en-US" dirty="0"/>
              <a:t>程序主要依赖于文件系统中“</a:t>
            </a:r>
            <a:r>
              <a:rPr lang="en-US" altLang="zh-CN" dirty="0"/>
              <a:t>/proc</a:t>
            </a:r>
            <a:r>
              <a:rPr lang="zh-CN" altLang="en-US" dirty="0"/>
              <a:t>”，包括文件描述符信息、管道参数、内存映射等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具体步骤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收集进程树信息并冻结</a:t>
            </a:r>
            <a:r>
              <a:rPr lang="en-US" altLang="zh-CN" dirty="0"/>
              <a:t>(</a:t>
            </a:r>
            <a:r>
              <a:rPr lang="en-US" altLang="zh-CN" b="1" dirty="0"/>
              <a:t>/</a:t>
            </a:r>
            <a:r>
              <a:rPr lang="en-US" altLang="zh-CN" dirty="0"/>
              <a:t>proc/$</a:t>
            </a:r>
            <a:r>
              <a:rPr lang="en-US" altLang="zh-CN" dirty="0" err="1"/>
              <a:t>pid</a:t>
            </a:r>
            <a:r>
              <a:rPr lang="en-US" altLang="zh-CN" dirty="0"/>
              <a:t>/task/ </a:t>
            </a:r>
            <a:r>
              <a:rPr lang="zh-CN" altLang="en-US" dirty="0"/>
              <a:t>、</a:t>
            </a:r>
            <a:r>
              <a:rPr lang="en-US" altLang="zh-CN" dirty="0"/>
              <a:t>/proc/$</a:t>
            </a:r>
            <a:r>
              <a:rPr lang="en-US" altLang="zh-CN" dirty="0" err="1"/>
              <a:t>pid</a:t>
            </a:r>
            <a:r>
              <a:rPr lang="en-US" altLang="zh-CN" dirty="0"/>
              <a:t>/task/$</a:t>
            </a:r>
            <a:r>
              <a:rPr lang="en-US" altLang="zh-CN" dirty="0" err="1"/>
              <a:t>tid</a:t>
            </a:r>
            <a:r>
              <a:rPr lang="en-US" altLang="zh-CN" dirty="0"/>
              <a:t>/children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收集任务所有资源信息并存储到文件（</a:t>
            </a:r>
            <a:r>
              <a:rPr lang="en-US" altLang="zh-CN" dirty="0"/>
              <a:t> /proc/$</a:t>
            </a:r>
            <a:r>
              <a:rPr lang="en-US" altLang="zh-CN" dirty="0" err="1"/>
              <a:t>pid</a:t>
            </a:r>
            <a:r>
              <a:rPr lang="en-US" altLang="zh-CN" dirty="0"/>
              <a:t>/</a:t>
            </a:r>
            <a:r>
              <a:rPr lang="en-US" altLang="zh-CN" dirty="0" err="1"/>
              <a:t>smaps</a:t>
            </a:r>
            <a:r>
              <a:rPr lang="zh-CN" altLang="en-US" dirty="0"/>
              <a:t>、</a:t>
            </a:r>
            <a:r>
              <a:rPr lang="en-US" altLang="zh-CN" dirty="0"/>
              <a:t> /proc/$</a:t>
            </a:r>
            <a:r>
              <a:rPr lang="en-US" altLang="zh-CN" dirty="0" err="1"/>
              <a:t>pid</a:t>
            </a:r>
            <a:r>
              <a:rPr lang="en-US" altLang="zh-CN" dirty="0"/>
              <a:t>/</a:t>
            </a:r>
            <a:r>
              <a:rPr lang="en-US" altLang="zh-CN" dirty="0" err="1"/>
              <a:t>map_files</a:t>
            </a:r>
            <a:r>
              <a:rPr lang="zh-CN" altLang="en-US" dirty="0"/>
              <a:t>、</a:t>
            </a:r>
            <a:r>
              <a:rPr lang="en-US" altLang="zh-CN" dirty="0"/>
              <a:t>/proc/$</a:t>
            </a:r>
            <a:r>
              <a:rPr lang="en-US" altLang="zh-CN" dirty="0" err="1"/>
              <a:t>pid</a:t>
            </a:r>
            <a:r>
              <a:rPr lang="en-US" altLang="zh-CN" dirty="0"/>
              <a:t>/</a:t>
            </a:r>
            <a:r>
              <a:rPr lang="en-US" altLang="zh-CN" dirty="0" err="1"/>
              <a:t>fd</a:t>
            </a:r>
            <a:r>
              <a:rPr lang="zh-CN" altLang="en-US" dirty="0"/>
              <a:t>、</a:t>
            </a:r>
            <a:r>
              <a:rPr lang="en-US" altLang="zh-CN" dirty="0"/>
              <a:t>/proc/$</a:t>
            </a:r>
            <a:r>
              <a:rPr lang="en-US" altLang="zh-CN" dirty="0" err="1"/>
              <a:t>pid</a:t>
            </a:r>
            <a:r>
              <a:rPr lang="en-US" altLang="zh-CN" dirty="0"/>
              <a:t>/stat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停止并清除任务进程。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8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187804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进程恢复主要有四步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解决资源共享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/>
              <a:t>读取文件信息，确定哪些进程共享哪些资源。共享资源由一个进程恢复，其他进程或者通过继承或者其他方式共享这些资源。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创建进程树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/>
              <a:t>多次调用</a:t>
            </a:r>
            <a:r>
              <a:rPr lang="en-US" altLang="zh-CN" dirty="0"/>
              <a:t>fork()</a:t>
            </a:r>
            <a:r>
              <a:rPr lang="zh-CN" altLang="en-US" dirty="0"/>
              <a:t>重新创建需要恢复的进程。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恢复基本任务的资源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/>
              <a:t>恢复命名空间、映射、私有内存区域、套接字等资源。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切换到恢复进程中，恢复其他资源使得进程继续运行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/>
              <a:t>切换到恢复的进程中，恢复内存映射精确位置、计时器、认证信息、线程资源。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86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CRIU Checkpoint test</a:t>
            </a:r>
            <a:r>
              <a:rPr lang="zh-CN" altLang="en-US" dirty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817" y="1825625"/>
            <a:ext cx="8024031" cy="4351338"/>
          </a:xfrm>
        </p:spPr>
        <p:txBody>
          <a:bodyPr numCol="3">
            <a:normAutofit/>
          </a:bodyPr>
          <a:lstStyle/>
          <a:p>
            <a:r>
              <a:rPr lang="en-US" altLang="zh-CN" dirty="0"/>
              <a:t># </a:t>
            </a:r>
            <a:r>
              <a:rPr lang="pt-BR" altLang="zh-CN" dirty="0"/>
              <a:t>cat test.sh 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000" dirty="0"/>
              <a:t>#!/bin/bash</a:t>
            </a:r>
          </a:p>
          <a:p>
            <a:pPr marL="0" indent="0">
              <a:buNone/>
            </a:pPr>
            <a:r>
              <a:rPr lang="pt-BR" altLang="zh-CN" sz="2000" dirty="0"/>
              <a:t>num=1</a:t>
            </a:r>
          </a:p>
          <a:p>
            <a:pPr marL="0" indent="0">
              <a:buNone/>
            </a:pPr>
            <a:r>
              <a:rPr lang="pt-BR" altLang="zh-CN" sz="2000" dirty="0"/>
              <a:t>while true; do</a:t>
            </a:r>
          </a:p>
          <a:p>
            <a:pPr marL="0" indent="0">
              <a:buNone/>
            </a:pPr>
            <a:r>
              <a:rPr lang="pt-BR" altLang="zh-CN" sz="2000" dirty="0"/>
              <a:t>  date</a:t>
            </a:r>
          </a:p>
          <a:p>
            <a:pPr marL="0" indent="0">
              <a:buNone/>
            </a:pPr>
            <a:r>
              <a:rPr lang="pt-BR" altLang="zh-CN" sz="2000" dirty="0"/>
              <a:t>  echo $num</a:t>
            </a:r>
          </a:p>
          <a:p>
            <a:pPr marL="0" indent="0">
              <a:buNone/>
            </a:pPr>
            <a:r>
              <a:rPr lang="pt-BR" altLang="zh-CN" sz="2000" dirty="0"/>
              <a:t>  sleep 5</a:t>
            </a:r>
          </a:p>
          <a:p>
            <a:pPr marL="0" indent="0">
              <a:buNone/>
            </a:pPr>
            <a:r>
              <a:rPr lang="pt-BR" altLang="zh-CN" sz="2000" dirty="0"/>
              <a:t>  num=`expr 1 + $num`</a:t>
            </a:r>
          </a:p>
          <a:p>
            <a:pPr marL="0" indent="0">
              <a:buNone/>
            </a:pPr>
            <a:r>
              <a:rPr lang="pt-BR" altLang="zh-CN" sz="2000" dirty="0"/>
              <a:t>done</a:t>
            </a:r>
          </a:p>
          <a:p>
            <a:pPr marL="0" indent="0">
              <a:buNone/>
            </a:pPr>
            <a:r>
              <a:rPr lang="pt-BR" altLang="zh-CN" sz="2000" dirty="0"/>
              <a:t>EOF</a:t>
            </a:r>
          </a:p>
          <a:p>
            <a:pPr marL="0" indent="0">
              <a:buNone/>
            </a:pPr>
            <a:endParaRPr lang="pt-BR" altLang="zh-CN" sz="2000" dirty="0"/>
          </a:p>
          <a:p>
            <a:r>
              <a:rPr lang="zh-CN" altLang="en-US" sz="2400" dirty="0"/>
              <a:t>运行</a:t>
            </a:r>
            <a:r>
              <a:rPr lang="en-US" altLang="zh-CN" sz="2400" dirty="0"/>
              <a:t>test.sh</a:t>
            </a:r>
            <a:r>
              <a:rPr lang="zh-CN" altLang="en-US" sz="2400" dirty="0"/>
              <a:t>并获取</a:t>
            </a:r>
            <a:r>
              <a:rPr lang="en-US" altLang="zh-CN" sz="2400" dirty="0"/>
              <a:t>PID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执行</a:t>
            </a:r>
            <a:r>
              <a:rPr lang="en-US" altLang="zh-CN" sz="2400" dirty="0" err="1"/>
              <a:t>criu</a:t>
            </a:r>
            <a:r>
              <a:rPr lang="en-US" altLang="zh-CN" sz="2400" dirty="0"/>
              <a:t> dump -t 2899 -D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/test/ </a:t>
            </a:r>
          </a:p>
          <a:p>
            <a:endParaRPr lang="pt-BR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zh-CN" altLang="en-US" sz="2400" dirty="0"/>
              <a:t>保存的文件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D2EE-360B-496D-85CD-950309E6829C}" type="datetime1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F782-2568-476D-9B76-9585F4E6E0C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181909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45" y="2549859"/>
            <a:ext cx="2361063" cy="3284501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8" b="9512"/>
          <a:stretch/>
        </p:blipFill>
        <p:spPr>
          <a:xfrm>
            <a:off x="3228544" y="5909781"/>
            <a:ext cx="2361063" cy="288636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60" y="2549858"/>
            <a:ext cx="2770080" cy="1802941"/>
          </a:xfrm>
          <a:prstGeom prst="rect">
            <a:avLst/>
          </a:prstGeom>
        </p:spPr>
      </p:pic>
      <p:pic>
        <p:nvPicPr>
          <p:cNvPr id="16" name="图片 15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86" y="4671202"/>
            <a:ext cx="341995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9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0325" cap="rnd">
          <a:gradFill flip="none" rotWithShape="1">
            <a:gsLst>
              <a:gs pos="0">
                <a:srgbClr val="0000CC"/>
              </a:gs>
              <a:gs pos="50000">
                <a:schemeClr val="bg1">
                  <a:lumMod val="100000"/>
                </a:schemeClr>
              </a:gs>
            </a:gsLst>
            <a:lin ang="4200000" scaled="0"/>
            <a:tileRect/>
          </a:gradFill>
          <a:prstDash val="solid"/>
          <a:bevel/>
          <a:tailEnd type="oval" w="sm" len="sm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1084</Words>
  <Application>Microsoft Office PowerPoint</Application>
  <PresentationFormat>全屏显示(4:3)</PresentationFormat>
  <Paragraphs>183</Paragraphs>
  <Slides>18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Office 主题</vt:lpstr>
      <vt:lpstr>Visio</vt:lpstr>
      <vt:lpstr>Docker检查点设置与恢复以及Docker在线迁移</vt:lpstr>
      <vt:lpstr>Outline</vt:lpstr>
      <vt:lpstr>主流容器技术 - Docker</vt:lpstr>
      <vt:lpstr>Docker架构总览</vt:lpstr>
      <vt:lpstr>Docker vs. VM</vt:lpstr>
      <vt:lpstr>CRIU：Checkpoint/Restore In Userspace</vt:lpstr>
      <vt:lpstr>Checkpoint</vt:lpstr>
      <vt:lpstr>Restore</vt:lpstr>
      <vt:lpstr>CRIU Checkpoint test进程</vt:lpstr>
      <vt:lpstr>CRIU Restore test进程</vt:lpstr>
      <vt:lpstr>CRIU Checkpoint/Restore Docker容器 </vt:lpstr>
      <vt:lpstr>Docker Live Migration</vt:lpstr>
      <vt:lpstr>Goals </vt:lpstr>
      <vt:lpstr>迁移方案</vt:lpstr>
      <vt:lpstr>P.Haul</vt:lpstr>
      <vt:lpstr>P.Haul 测试</vt:lpstr>
      <vt:lpstr>后续工作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Jinyu Yu</dc:creator>
  <cp:lastModifiedBy>yujinyu</cp:lastModifiedBy>
  <cp:revision>239</cp:revision>
  <cp:lastPrinted>2015-04-15T11:59:41Z</cp:lastPrinted>
  <dcterms:created xsi:type="dcterms:W3CDTF">2015-04-14T10:44:19Z</dcterms:created>
  <dcterms:modified xsi:type="dcterms:W3CDTF">2016-08-31T12:50:26Z</dcterms:modified>
</cp:coreProperties>
</file>