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16"/>
  </p:notesMasterIdLst>
  <p:handoutMasterIdLst>
    <p:handoutMasterId r:id="rId17"/>
  </p:handoutMasterIdLst>
  <p:sldIdLst>
    <p:sldId id="376" r:id="rId2"/>
    <p:sldId id="385" r:id="rId3"/>
    <p:sldId id="388" r:id="rId4"/>
    <p:sldId id="389" r:id="rId5"/>
    <p:sldId id="390" r:id="rId6"/>
    <p:sldId id="391" r:id="rId7"/>
    <p:sldId id="393" r:id="rId8"/>
    <p:sldId id="394" r:id="rId9"/>
    <p:sldId id="396" r:id="rId10"/>
    <p:sldId id="395" r:id="rId11"/>
    <p:sldId id="392" r:id="rId12"/>
    <p:sldId id="397" r:id="rId13"/>
    <p:sldId id="398" r:id="rId14"/>
    <p:sldId id="374" r:id="rId1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00"/>
    <a:srgbClr val="0000CC"/>
    <a:srgbClr val="0033CC"/>
    <a:srgbClr val="FFCC00"/>
    <a:srgbClr val="990033"/>
    <a:srgbClr val="FFFF66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29" autoAdjust="0"/>
    <p:restoredTop sz="70448" autoAdjust="0"/>
  </p:normalViewPr>
  <p:slideViewPr>
    <p:cSldViewPr showGuides="1">
      <p:cViewPr varScale="1">
        <p:scale>
          <a:sx n="63" d="100"/>
          <a:sy n="63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10"/>
    </p:cViewPr>
  </p:sorterViewPr>
  <p:notesViewPr>
    <p:cSldViewPr showGuides="1">
      <p:cViewPr varScale="1">
        <p:scale>
          <a:sx n="57" d="100"/>
          <a:sy n="57" d="100"/>
        </p:scale>
        <p:origin x="-2520" y="-7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7ECC80-AB28-427B-B0FC-FFC03B8F98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0" sz="13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931289-137D-4295-8264-D3F5BD1339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——Engine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存储着大量的容器信息，同时管理着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Docker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大部分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Job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的执行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——Job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是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Docker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架构中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Engine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内部最基本的工作执行单元。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——</a:t>
            </a:r>
            <a:r>
              <a:rPr lang="zh-CN" altLang="en-US" dirty="0"/>
              <a:t>所有的任务均由</a:t>
            </a:r>
            <a:r>
              <a:rPr lang="en-US" altLang="zh-CN" dirty="0"/>
              <a:t>Engine</a:t>
            </a:r>
            <a:r>
              <a:rPr lang="zh-CN" altLang="en-US" dirty="0"/>
              <a:t>来完成，并且每一项工作都以一个</a:t>
            </a:r>
            <a:r>
              <a:rPr lang="en-US" altLang="zh-CN" dirty="0"/>
              <a:t>Job </a:t>
            </a:r>
            <a:r>
              <a:rPr lang="zh-CN" altLang="en-US" dirty="0"/>
              <a:t>的形式存在。</a:t>
            </a:r>
            <a:endParaRPr lang="en-US" altLang="zh-CN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用户下载容器镜像时，</a:t>
            </a:r>
            <a:r>
              <a:rPr lang="en-US" altLang="zh-CN" dirty="0"/>
              <a:t>Docker Daemon </a:t>
            </a:r>
            <a:r>
              <a:rPr lang="zh-CN" altLang="en-US" dirty="0"/>
              <a:t>则会创建一个名为</a:t>
            </a:r>
            <a:r>
              <a:rPr lang="en-US" altLang="zh-CN" dirty="0"/>
              <a:t>“ pull” </a:t>
            </a:r>
            <a:r>
              <a:rPr lang="zh-CN" altLang="en-US" dirty="0"/>
              <a:t>的</a:t>
            </a:r>
            <a:r>
              <a:rPr lang="en-US" altLang="zh-CN" dirty="0"/>
              <a:t>Job </a:t>
            </a:r>
            <a:r>
              <a:rPr lang="zh-CN" altLang="en-US" dirty="0"/>
              <a:t>，运行时从</a:t>
            </a:r>
            <a:r>
              <a:rPr lang="en-US" altLang="zh-CN" dirty="0"/>
              <a:t>Docker Registry </a:t>
            </a:r>
            <a:r>
              <a:rPr lang="zh-CN" altLang="en-US" dirty="0"/>
              <a:t>中下载镜像，并通过镜像管理驱动</a:t>
            </a:r>
            <a:r>
              <a:rPr lang="en-US" altLang="zh-CN" dirty="0" err="1"/>
              <a:t>graphdriver</a:t>
            </a:r>
            <a:r>
              <a:rPr lang="en-US" altLang="zh-CN" dirty="0"/>
              <a:t> </a:t>
            </a:r>
            <a:r>
              <a:rPr lang="zh-CN" altLang="en-US" dirty="0"/>
              <a:t>将下载的镜像存储在</a:t>
            </a:r>
            <a:r>
              <a:rPr lang="en-US" altLang="zh-CN" dirty="0"/>
              <a:t>graph </a:t>
            </a:r>
            <a:r>
              <a:rPr lang="zh-CN" altLang="en-US" dirty="0"/>
              <a:t>中</a:t>
            </a:r>
            <a:r>
              <a:rPr lang="en-US" altLang="zh-CN" dirty="0"/>
              <a:t>;</a:t>
            </a:r>
            <a:r>
              <a:rPr lang="zh-CN" altLang="en-US" dirty="0"/>
              <a:t>若用户需要为</a:t>
            </a:r>
            <a:r>
              <a:rPr lang="en-US" altLang="zh-CN" dirty="0"/>
              <a:t>Docker</a:t>
            </a:r>
            <a:r>
              <a:rPr lang="zh-CN" altLang="en-US" dirty="0"/>
              <a:t>容器创建网络环境， </a:t>
            </a:r>
            <a:r>
              <a:rPr lang="en-US" altLang="zh-CN" dirty="0"/>
              <a:t>Docker Daemon </a:t>
            </a:r>
            <a:r>
              <a:rPr lang="zh-CN" altLang="en-US" dirty="0"/>
              <a:t>则会创建一个名</a:t>
            </a:r>
            <a:r>
              <a:rPr lang="en-US" altLang="zh-CN" dirty="0"/>
              <a:t>“allocate interface” </a:t>
            </a:r>
            <a:r>
              <a:rPr lang="zh-CN" altLang="en-US" dirty="0"/>
              <a:t>的</a:t>
            </a:r>
            <a:r>
              <a:rPr lang="en-US" altLang="zh-CN" dirty="0"/>
              <a:t>Job </a:t>
            </a:r>
            <a:r>
              <a:rPr lang="zh-CN" altLang="en-US" dirty="0"/>
              <a:t>，通过网络驱动</a:t>
            </a:r>
            <a:r>
              <a:rPr lang="en-US" altLang="zh-CN" dirty="0" err="1"/>
              <a:t>networkdriver</a:t>
            </a:r>
            <a:r>
              <a:rPr lang="en-US" altLang="zh-CN" dirty="0"/>
              <a:t> </a:t>
            </a:r>
            <a:r>
              <a:rPr lang="zh-CN" altLang="en-US" dirty="0"/>
              <a:t>分配网络接口的资源。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——</a:t>
            </a:r>
            <a:r>
              <a:rPr kumimoji="1"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graphdriver&amp;Graph</a:t>
            </a:r>
            <a:r>
              <a:rPr kumimoji="1" lang="zh-CN" alt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1200" dirty="0"/>
              <a:t>包括从远程</a:t>
            </a:r>
            <a:r>
              <a:rPr lang="en-US" altLang="zh-CN" sz="1200" dirty="0"/>
              <a:t>Docker Registry </a:t>
            </a:r>
            <a:r>
              <a:rPr lang="zh-CN" altLang="en-US" sz="1200" dirty="0"/>
              <a:t>下载镜像并进行存储，也包括本地构建完镜像后的存储。当用户下载指定的容器镜像时， </a:t>
            </a:r>
            <a:r>
              <a:rPr lang="en-US" altLang="zh-CN" sz="1200" dirty="0" err="1"/>
              <a:t>graphdriver</a:t>
            </a:r>
            <a:r>
              <a:rPr lang="zh-CN" altLang="en-US" sz="1200" dirty="0"/>
              <a:t>将容器镜像分层存储在本地的指定目录下；</a:t>
            </a:r>
            <a:endParaRPr lang="en-US" altLang="zh-CN" dirty="0"/>
          </a:p>
          <a:p>
            <a:r>
              <a:rPr kumimoji="1" lang="en-US" altLang="zh-CN" sz="12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en-US" altLang="zh-CN" sz="1200" kern="120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network</a:t>
            </a:r>
            <a:r>
              <a:rPr kumimoji="1" lang="en-US" altLang="zh-CN" sz="1200" dirty="0" err="1"/>
              <a:t>driver</a:t>
            </a:r>
            <a:r>
              <a:rPr kumimoji="1" lang="en-US" altLang="zh-CN" sz="1200" dirty="0"/>
              <a:t> </a:t>
            </a:r>
            <a:r>
              <a:rPr kumimoji="1" lang="zh-CN" altLang="en-US" sz="800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其中包括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Docker Daemon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启动时为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Docker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环境创建网桥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 Docker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容器创建前为其分配相应的网络接口资源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以及为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Docker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容器分配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、端口并与宿主机做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端口映射，设置容器防火墙策略等。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execdriver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Docker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容器的执行驱动，负责创建容器运行时的命名空间、资源使用的统计与限制、内部进程的真正运行等。在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0.9.0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版本之前，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execdriver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只能通过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LXC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驱动来实现容器的启动管理。从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0.9.0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版本开始，在继续支持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LXC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的情况下，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Docker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execdriver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默认使用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即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libcontainer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驱动，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驱动完全独立于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LXC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931289-137D-4295-8264-D3F5BD1339B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705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从结果来看，除联合文件系统在顺序读的情况，其他情况下系统的扩展性都比较差，但还需要在是实际应用场景中进行验证。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931289-137D-4295-8264-D3F5BD1339B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57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931289-137D-4295-8264-D3F5BD1339B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439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有一个可写的容器层和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个只读的镜像层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931289-137D-4295-8264-D3F5BD1339B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25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镜像层和容器层可能会包含相同的文件。当发生这种情况时，容器层（</a:t>
            </a:r>
            <a:r>
              <a:rPr lang="en-US" altLang="zh-CN" dirty="0" err="1"/>
              <a:t>upperdir</a:t>
            </a:r>
            <a:r>
              <a:rPr lang="zh-CN" altLang="en-US" dirty="0"/>
              <a:t>）中的文件有效，而镜像层（</a:t>
            </a:r>
            <a:r>
              <a:rPr lang="en-US" altLang="zh-CN" dirty="0" err="1"/>
              <a:t>lowerdir</a:t>
            </a:r>
            <a:r>
              <a:rPr lang="zh-CN" altLang="en-US" dirty="0"/>
              <a:t>）则会被模糊掉，由容器层提供统一视图；</a:t>
            </a:r>
            <a:endParaRPr lang="en-US" altLang="zh-CN" dirty="0"/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多层镜像不能通过多层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OverlayFS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实现，取而代之的是，每个镜像层都在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/lib/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docker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/overlay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目录下生成自己的目录结构。从版本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1.10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开始，镜像层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不再和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var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/lib/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目录中的目录名称关联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——“lower-id”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文件包含容器基层镜像的顶层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，用于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OverlayFS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lowerdir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upper”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目录是容器的读写层，容器的任何修改都会写入到该目录。“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merged”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目录对容器挂载点生效，镜像“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lowerdir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和容器“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upperdir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通过联合视图暴露给应用，容器中的任何修改都会立即反应到该目录中。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work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目录是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OverlayFS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功能需要，会被如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copy_up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之类的操作使用。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——copy-up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操作：容器第一次写一个已经存在的文件，并且该文件不在容器层，那么就需要将文件从镜像层拷贝到容器层，然后在容器层修改该文件。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dirty="0"/>
              <a:t>——</a:t>
            </a:r>
            <a:r>
              <a:rPr lang="en-US" altLang="zh-CN" sz="1200" dirty="0"/>
              <a:t>overlay</a:t>
            </a:r>
            <a:r>
              <a:rPr lang="zh-CN" altLang="en-US" sz="1200" dirty="0"/>
              <a:t>消耗</a:t>
            </a:r>
            <a:r>
              <a:rPr lang="en-US" altLang="zh-CN" sz="1200" dirty="0" err="1"/>
              <a:t>inode</a:t>
            </a:r>
            <a:r>
              <a:rPr lang="zh-CN" altLang="en-US" sz="1200" dirty="0"/>
              <a:t>，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随着镜像和容器数量的增加</a:t>
            </a:r>
            <a:r>
              <a:rPr lang="zh-CN" altLang="en-US" dirty="0"/>
              <a:t>会引发 </a:t>
            </a:r>
            <a:r>
              <a:rPr lang="en-US" altLang="zh-CN" dirty="0" err="1"/>
              <a:t>inode</a:t>
            </a:r>
            <a:r>
              <a:rPr lang="zh-CN" altLang="en-US" dirty="0"/>
              <a:t>过度消耗的问题，这将阻碍的广泛使用，</a:t>
            </a:r>
            <a:r>
              <a:rPr lang="en-US" altLang="zh-CN" dirty="0"/>
              <a:t>Overlay2</a:t>
            </a:r>
            <a:r>
              <a:rPr lang="zh-CN" altLang="en-US" dirty="0"/>
              <a:t>修复了</a:t>
            </a:r>
            <a:r>
              <a:rPr lang="en-US" altLang="zh-CN" dirty="0" err="1"/>
              <a:t>inode</a:t>
            </a:r>
            <a:r>
              <a:rPr lang="zh-CN" altLang="en-US" dirty="0"/>
              <a:t>耗尽的问题，支持多层</a:t>
            </a:r>
            <a:r>
              <a:rPr lang="en-US" altLang="zh-CN" dirty="0"/>
              <a:t>lower </a:t>
            </a:r>
            <a:r>
              <a:rPr lang="en-US" altLang="zh-CN" dirty="0" err="1"/>
              <a:t>overlayfs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931289-137D-4295-8264-D3F5BD1339B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6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——</a:t>
            </a:r>
            <a:r>
              <a:rPr lang="zh-CN" altLang="en-US" dirty="0"/>
              <a:t>在使用</a:t>
            </a:r>
            <a:r>
              <a:rPr lang="en-US" altLang="zh-CN" dirty="0" err="1"/>
              <a:t>Devicemapper</a:t>
            </a:r>
            <a:r>
              <a:rPr lang="zh-CN" altLang="en-US" dirty="0"/>
              <a:t>驱动之前，需要先在块设备上创建一个资源池，然后在资源池上创建一个带有文件系统的基本设备，所有镜像都是这个基本设备的快照，而容器则是镜像的快照。所以在容器里看到文件系统是资源池上基本设备的文件系统的快照，并不有为容器分配空间。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当要写入一个新文件时，在容器的镜像内为其分配新的块并写入数据，这个叫用时分配。当要修改已有文件时，再使用</a:t>
            </a:r>
            <a:r>
              <a:rPr lang="en-US" altLang="zh-CN" dirty="0" err="1"/>
              <a:t>CoW</a:t>
            </a:r>
            <a:r>
              <a:rPr lang="zh-CN" altLang="en-US" dirty="0"/>
              <a:t>为容器快照分配块空间，将要修改的数据复制到在容器快照中新的块里再进行修改。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931289-137D-4295-8264-D3F5BD1339B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481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当写入一个新文件时，为在容器的快照里为其分配一个新的数据块，文件写在这个空间里，这个叫用时分配。而当要修改已有文件时，使用</a:t>
            </a:r>
            <a:r>
              <a:rPr lang="en-US" altLang="zh-CN" dirty="0" err="1"/>
              <a:t>CoW</a:t>
            </a:r>
            <a:r>
              <a:rPr lang="zh-CN" altLang="en-US" dirty="0"/>
              <a:t>复制分配一个新的原始数据和快照，在这个新分配的空间变更数据，变结束再更新相关的数据结构指向新子文件系统和快照，原来的原始数据和快照没有指针指向，被覆盖。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931289-137D-4295-8264-D3F5BD1339B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14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——ZFS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文件系统是自动精简配置的，它只在正真需要时才会从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的资源池（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zpool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）中分配空间。快照和克隆是一种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文件系统在某个时间点的拷贝，占用很少的空间。不同的是快照是只读的，而克隆是读写的，克隆只能从一个快照创建。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存储驱动时，首先从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zpool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里分配一个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文件系统给镜像的基础层，而其他镜像层则是这个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文件系统快照的克隆，快照是只读的，而克隆是可写的，当容器启动时则在镜像的最顶层生成一个可写层。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——</a:t>
            </a:r>
            <a:r>
              <a:rPr lang="zh-CN" altLang="en-US" sz="1200" dirty="0"/>
              <a:t>当要写一个新文件时，使用按需分配，一个新的数据块从</a:t>
            </a:r>
            <a:r>
              <a:rPr lang="en-US" altLang="zh-CN" sz="1200" dirty="0" err="1"/>
              <a:t>zpool</a:t>
            </a:r>
            <a:r>
              <a:rPr lang="zh-CN" altLang="en-US" sz="1200" dirty="0"/>
              <a:t>里生成，新的数据写入这个块，而这个新空间存于容器（</a:t>
            </a:r>
            <a:r>
              <a:rPr lang="en-US" altLang="zh-CN" sz="1200" dirty="0"/>
              <a:t>ZFS</a:t>
            </a:r>
            <a:r>
              <a:rPr lang="zh-CN" altLang="en-US" sz="1200" dirty="0"/>
              <a:t>的克隆）里。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当要修改一个已存在的文件时，使用写时复制，分配一个新空间并把原始数据复制到新空间完成修改。</a:t>
            </a:r>
            <a:endParaRPr lang="en-US" altLang="zh-CN" sz="12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931289-137D-4295-8264-D3F5BD1339B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32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——AUFS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Overlay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都是联合文件系统，但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AUFS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有多层，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Overlay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只有两层，所以在做写时复制操作并且文件比较大且存在比较低的层时，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AUFS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开销会比较大。但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OverlayFS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目前还没有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aufs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成熟稳定。而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AUFS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做为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docker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的第一个存储驱动，在大量的生产中实践过，有较强的社区支持。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于文件级存储驱动，不论对文件有多大的修改，都需要复制整个文件，当修改的目标文件比较大时花费时间会较长；而对于块级存储驱动，无论是大文件还是小文件都只复制需要修改的块，并不是整个文件，在这种场景下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device mapper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要快一些。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Devicemapper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Btrfs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都是直接对块进行操作，不支持共享存储；表示当有多个容器读同一个文件时，需要生活多个复本，所以这种存储驱动不适合在高密度容器的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平台上使用。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——ZFS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使碎片化问题更加严重，对于顺序写生成的大文件，如果以后随机的对其中的一部分进行了更改，那么这个文件在硬盘上的物理地址就变得不再连续，未来的顺序读会变得性能比较差。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ZFS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支持多个容器共享一个缓存块，适合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PaaS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和高密度的用户场景。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931289-137D-4295-8264-D3F5BD1339B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392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从测试结果来看，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en-US" altLang="zh-CN" dirty="0" err="1"/>
              <a:t>zfs</a:t>
            </a:r>
            <a:r>
              <a:rPr lang="zh-CN" altLang="en-US" dirty="0"/>
              <a:t>除了在块大小大于</a:t>
            </a:r>
            <a:r>
              <a:rPr lang="en-US" altLang="zh-CN" dirty="0"/>
              <a:t>128k</a:t>
            </a:r>
            <a:r>
              <a:rPr lang="zh-CN" altLang="en-US" dirty="0"/>
              <a:t>情况下读性能比较好之外，其他情况下性能都比较差；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en-US" altLang="zh-CN" dirty="0" err="1"/>
              <a:t>btrfs</a:t>
            </a:r>
            <a:r>
              <a:rPr lang="zh-CN" altLang="en-US" dirty="0"/>
              <a:t>除顺序写性能比较好意外，其他情形下都比较差；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en-US" altLang="zh-CN" dirty="0" err="1"/>
              <a:t>devicemapper</a:t>
            </a:r>
            <a:r>
              <a:rPr lang="zh-CN" altLang="en-US" dirty="0"/>
              <a:t>在所有测试里面可以说是中规中矩；</a:t>
            </a:r>
            <a:endParaRPr lang="en-US" altLang="zh-CN" dirty="0"/>
          </a:p>
          <a:p>
            <a:r>
              <a:rPr lang="en-US" altLang="zh-CN" dirty="0"/>
              <a:t>——</a:t>
            </a:r>
            <a:r>
              <a:rPr lang="zh-CN" altLang="en-US" dirty="0"/>
              <a:t>联合文件系统</a:t>
            </a:r>
            <a:r>
              <a:rPr lang="en-US" altLang="zh-CN" dirty="0"/>
              <a:t>AUFS</a:t>
            </a:r>
            <a:r>
              <a:rPr lang="zh-CN" altLang="en-US" dirty="0"/>
              <a:t>和</a:t>
            </a:r>
            <a:r>
              <a:rPr lang="en-US" altLang="zh-CN" dirty="0" err="1"/>
              <a:t>OverlayFS</a:t>
            </a:r>
            <a:r>
              <a:rPr lang="en-US" altLang="zh-CN" dirty="0"/>
              <a:t> </a:t>
            </a:r>
            <a:r>
              <a:rPr lang="zh-CN" altLang="en-US" dirty="0"/>
              <a:t>性能都还不错。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931289-137D-4295-8264-D3F5BD1339B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24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3"/>
          <p:cNvSpPr>
            <a:spLocks noChangeArrowheads="1"/>
          </p:cNvSpPr>
          <p:nvPr userDrawn="1"/>
        </p:nvSpPr>
        <p:spPr bwMode="auto">
          <a:xfrm flipV="1">
            <a:off x="315913" y="358933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kumimoji="0">
                <a:solidFill>
                  <a:srgbClr val="A50021"/>
                </a:solidFill>
                <a:effectLst/>
                <a:latin typeface="Cooper Black" panose="0208090404030B020404" pitchFamily="18" charset="0"/>
              </a:defRPr>
            </a:lvl1pPr>
          </a:lstStyle>
          <a:p>
            <a:pPr lvl="0"/>
            <a:r>
              <a:rPr lang="zh-CN" altLang="en-US" noProof="0" dirty="0"/>
              <a:t>模板</a:t>
            </a:r>
            <a:r>
              <a:rPr lang="en-US" altLang="zh-CN" noProof="0" dirty="0"/>
              <a:t>Biomedical photonics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3939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24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836613"/>
            <a:ext cx="2057400" cy="5605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836613"/>
            <a:ext cx="6019800" cy="5605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756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75856" y="6442075"/>
            <a:ext cx="2743944" cy="2794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97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16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16113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81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993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310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151F5-FA69-4643-9635-89896315EE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093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53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48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19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161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 第一级</a:t>
            </a:r>
            <a:r>
              <a:rPr lang="en-US" altLang="zh-CN" dirty="0" err="1"/>
              <a:t>abcd</a:t>
            </a:r>
            <a:endParaRPr lang="en-US" altLang="zh-CN" dirty="0"/>
          </a:p>
          <a:p>
            <a:pPr lvl="1"/>
            <a:r>
              <a:rPr lang="zh-CN" altLang="en-US" dirty="0"/>
              <a:t> 第二级</a:t>
            </a:r>
            <a:r>
              <a:rPr lang="en-US" altLang="zh-CN" dirty="0" err="1"/>
              <a:t>adb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 err="1"/>
              <a:t>kljaskf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5856" y="6442075"/>
            <a:ext cx="2743944" cy="279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zh-CN" sz="12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32" name="Rectangle 17"/>
          <p:cNvSpPr>
            <a:spLocks noChangeArrowheads="1"/>
          </p:cNvSpPr>
          <p:nvPr userDrawn="1"/>
        </p:nvSpPr>
        <p:spPr bwMode="gray">
          <a:xfrm>
            <a:off x="442913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5616" y="6442075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3864E8B6-E6A4-40F4-975B-EA2B5BCD7BDB}" type="datetime3">
              <a:rPr kumimoji="0" lang="zh-CN" altLang="en-US" sz="1200" kern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algn="ctr"/>
              <a:t>2017年5月16日星期二</a:t>
            </a:fld>
            <a:endParaRPr kumimoji="0" lang="zh-CN" altLang="en-US" sz="1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457200" y="6442075"/>
            <a:ext cx="586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DF4DEC7-3ACE-46EC-A3AF-172613CCD0DB}" type="slidenum">
              <a:rPr kumimoji="0" lang="zh-CN" altLang="en-US" sz="1200" kern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endParaRPr kumimoji="0" lang="zh-CN" altLang="en-US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p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4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44689" y="1268760"/>
            <a:ext cx="7453033" cy="2089150"/>
          </a:xfrm>
        </p:spPr>
        <p:txBody>
          <a:bodyPr/>
          <a:lstStyle/>
          <a:p>
            <a:pPr eaLnBrk="1" hangingPunct="1"/>
            <a:b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</a:rPr>
            </a:br>
            <a:r>
              <a:rPr lang="en-US" altLang="zh-CN" sz="4800" dirty="0">
                <a:solidFill>
                  <a:srgbClr val="C00000"/>
                </a:solidFill>
                <a:latin typeface="+mj-ea"/>
              </a:rPr>
              <a:t>Docker</a:t>
            </a:r>
            <a:r>
              <a:rPr lang="zh-CN" altLang="en-US" sz="4800" dirty="0">
                <a:solidFill>
                  <a:srgbClr val="C00000"/>
                </a:solidFill>
                <a:latin typeface="+mj-ea"/>
              </a:rPr>
              <a:t>容器存储驱动介绍</a:t>
            </a:r>
            <a:endParaRPr lang="zh-CN" altLang="en-US" sz="2400" dirty="0">
              <a:solidFill>
                <a:srgbClr val="C00000"/>
              </a:solidFill>
              <a:latin typeface="+mj-ea"/>
            </a:endParaRP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058666" y="3789040"/>
            <a:ext cx="3025080" cy="172888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chemeClr val="tx1"/>
                </a:solidFill>
                <a:latin typeface="+mj-ea"/>
                <a:ea typeface="+mj-ea"/>
              </a:rPr>
              <a:t>于金玉</a:t>
            </a:r>
            <a:endParaRPr lang="en-US" altLang="zh-CN" sz="3200" dirty="0">
              <a:solidFill>
                <a:schemeClr val="tx1"/>
              </a:solidFill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  <a:defRPr/>
            </a:pPr>
            <a:fld id="{3BD2CFA1-C081-40DC-9712-9F21EF17B893}" type="datetime2">
              <a:rPr lang="zh-CN" altLang="en-US" sz="3200" smtClean="0">
                <a:solidFill>
                  <a:schemeClr val="tx1"/>
                </a:solidFill>
                <a:latin typeface="+mj-ea"/>
                <a:ea typeface="+mj-ea"/>
              </a:rPr>
              <a:t>2017年5月16日</a:t>
            </a:fld>
            <a:endParaRPr lang="zh-CN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1363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 descr="图片包含 屏幕截图&#10;&#10;已生成极高可信度的说明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759"/>
          <a:stretch/>
        </p:blipFill>
        <p:spPr>
          <a:xfrm>
            <a:off x="4032564" y="3284984"/>
            <a:ext cx="5111436" cy="2810468"/>
          </a:xfr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zfs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16113"/>
            <a:ext cx="4546848" cy="4525962"/>
          </a:xfrm>
        </p:spPr>
        <p:txBody>
          <a:bodyPr/>
          <a:lstStyle/>
          <a:p>
            <a:r>
              <a:rPr lang="zh-CN" altLang="en-US" sz="2400" dirty="0"/>
              <a:t>以“存储池”的概念集中管理物理存储空间；</a:t>
            </a:r>
            <a:endParaRPr lang="en-US" altLang="zh-CN" sz="2400" dirty="0"/>
          </a:p>
          <a:p>
            <a:r>
              <a:rPr lang="zh-CN" altLang="en-US" sz="2400" dirty="0"/>
              <a:t>作为存储驱动时需要宿主机上有</a:t>
            </a:r>
            <a:r>
              <a:rPr lang="en-US" altLang="zh-CN" sz="2400" dirty="0"/>
              <a:t>ZFS</a:t>
            </a:r>
            <a:r>
              <a:rPr lang="zh-CN" altLang="en-US" sz="2400" dirty="0"/>
              <a:t>文件系统支持</a:t>
            </a:r>
            <a:endParaRPr lang="en-US" altLang="zh-CN" sz="2400" dirty="0"/>
          </a:p>
          <a:p>
            <a:pPr lvl="1"/>
            <a:r>
              <a:rPr lang="zh-CN" altLang="en-US" sz="2000" dirty="0"/>
              <a:t>三种</a:t>
            </a:r>
            <a:r>
              <a:rPr lang="en-US" altLang="zh-CN" sz="2000" dirty="0"/>
              <a:t>ZFS</a:t>
            </a:r>
            <a:r>
              <a:rPr lang="zh-CN" altLang="en-US" sz="2000" dirty="0"/>
              <a:t>数据集</a:t>
            </a:r>
            <a:endParaRPr lang="en-US" altLang="zh-CN" sz="2000" dirty="0"/>
          </a:p>
          <a:p>
            <a:pPr lvl="2"/>
            <a:r>
              <a:rPr lang="zh-CN" altLang="en-US" sz="1600" b="0" dirty="0"/>
              <a:t>文件系统（</a:t>
            </a:r>
            <a:r>
              <a:rPr lang="en-US" altLang="zh-CN" sz="1600" b="0" dirty="0"/>
              <a:t>filesystems</a:t>
            </a:r>
            <a:r>
              <a:rPr lang="zh-CN" altLang="en-US" sz="1600" b="0" dirty="0"/>
              <a:t>） </a:t>
            </a:r>
          </a:p>
          <a:p>
            <a:pPr lvl="2"/>
            <a:r>
              <a:rPr lang="zh-CN" altLang="en-US" sz="1600" b="0" dirty="0"/>
              <a:t>快照（</a:t>
            </a:r>
            <a:r>
              <a:rPr lang="en-US" altLang="zh-CN" sz="1600" b="0" dirty="0"/>
              <a:t>snapshots</a:t>
            </a:r>
            <a:r>
              <a:rPr lang="zh-CN" altLang="en-US" sz="1600" b="0" dirty="0"/>
              <a:t>） </a:t>
            </a:r>
          </a:p>
          <a:p>
            <a:pPr lvl="2"/>
            <a:r>
              <a:rPr lang="zh-CN" altLang="en-US" sz="1600" b="0" dirty="0"/>
              <a:t>克隆（</a:t>
            </a:r>
            <a:r>
              <a:rPr lang="en-US" altLang="zh-CN" sz="1600" b="0" dirty="0"/>
              <a:t>clones</a:t>
            </a:r>
            <a:r>
              <a:rPr lang="zh-CN" altLang="en-US" sz="1600" b="0" dirty="0"/>
              <a:t>） </a:t>
            </a:r>
            <a:endParaRPr lang="en-US" altLang="zh-CN" sz="1600" b="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ZFS</a:t>
            </a:r>
            <a:r>
              <a:rPr lang="zh-CN" altLang="en-US" sz="2400" dirty="0"/>
              <a:t>存储驱动：</a:t>
            </a:r>
            <a:endParaRPr lang="en-US" altLang="zh-CN" sz="2400" dirty="0"/>
          </a:p>
          <a:p>
            <a:pPr lvl="1"/>
            <a:r>
              <a:rPr lang="zh-CN" altLang="en-US" sz="2000" dirty="0"/>
              <a:t>底层镜像</a:t>
            </a:r>
            <a:endParaRPr lang="en-US" altLang="zh-CN" sz="2000" dirty="0"/>
          </a:p>
          <a:p>
            <a:pPr lvl="1"/>
            <a:r>
              <a:rPr lang="zh-CN" altLang="en-US" sz="2000" dirty="0"/>
              <a:t>其他镜像层</a:t>
            </a:r>
            <a:endParaRPr lang="en-US" altLang="zh-CN" sz="2000" dirty="0"/>
          </a:p>
          <a:p>
            <a:pPr lvl="1"/>
            <a:r>
              <a:rPr lang="zh-CN" altLang="en-US" sz="2000" dirty="0"/>
              <a:t>容器层</a:t>
            </a:r>
            <a:endParaRPr lang="en-US" altLang="zh-CN" sz="2000" dirty="0"/>
          </a:p>
          <a:p>
            <a:endParaRPr lang="zh-CN" altLang="en-US" sz="2400" dirty="0"/>
          </a:p>
        </p:txBody>
      </p:sp>
      <p:pic>
        <p:nvPicPr>
          <p:cNvPr id="11" name="图片 10" descr="图片包含 电子产品&#10;&#10;已生成高可信度的说明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140968"/>
            <a:ext cx="4994043" cy="24663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6857" y="1772816"/>
            <a:ext cx="3064218" cy="46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1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863600"/>
          </a:xfrm>
        </p:spPr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17" name="内容占位符 1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32" y="1700213"/>
            <a:ext cx="7139136" cy="4656723"/>
          </a:xfrm>
        </p:spPr>
      </p:pic>
    </p:spTree>
    <p:extLst>
      <p:ext uri="{BB962C8B-B14F-4D97-AF65-F5344CB8AC3E}">
        <p14:creationId xmlns:p14="http://schemas.microsoft.com/office/powerpoint/2010/main" val="274273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容器性能测试</a:t>
            </a:r>
          </a:p>
        </p:txBody>
      </p:sp>
      <p:pic>
        <p:nvPicPr>
          <p:cNvPr id="5" name="内容占位符 4" descr="图片包含 文字, 地图&#10;&#10;已生成极高可信度的说明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58" y="1700213"/>
            <a:ext cx="7850991" cy="4525962"/>
          </a:xfrm>
        </p:spPr>
      </p:pic>
    </p:spTree>
    <p:extLst>
      <p:ext uri="{BB962C8B-B14F-4D97-AF65-F5344CB8AC3E}">
        <p14:creationId xmlns:p14="http://schemas.microsoft.com/office/powerpoint/2010/main" val="131408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扩展性测试</a:t>
            </a:r>
          </a:p>
        </p:txBody>
      </p:sp>
      <p:pic>
        <p:nvPicPr>
          <p:cNvPr id="5" name="内容占位符 4" descr="图片包含 文字, 地图&#10;&#10;已生成极高可信度的说明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213"/>
            <a:ext cx="8365783" cy="4735476"/>
          </a:xfrm>
        </p:spPr>
      </p:pic>
    </p:spTree>
    <p:extLst>
      <p:ext uri="{BB962C8B-B14F-4D97-AF65-F5344CB8AC3E}">
        <p14:creationId xmlns:p14="http://schemas.microsoft.com/office/powerpoint/2010/main" val="1193624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谢谢！</a:t>
            </a:r>
          </a:p>
        </p:txBody>
      </p:sp>
    </p:spTree>
  </p:cSld>
  <p:clrMapOvr>
    <a:masterClrMapping/>
  </p:clrMapOvr>
  <p:transition spd="slow" advTm="205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57200" y="1916113"/>
            <a:ext cx="8229600" cy="4525962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总体架构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存储驱动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测试分析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03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总体架构</a:t>
            </a:r>
          </a:p>
        </p:txBody>
      </p:sp>
      <p:pic>
        <p:nvPicPr>
          <p:cNvPr id="15" name="内容占位符 14" descr="图片包含 屏幕截图&#10;&#10;已生成极高可信度的说明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13" y="1701756"/>
            <a:ext cx="3430727" cy="4740319"/>
          </a:xfrm>
          <a:noFill/>
        </p:spPr>
      </p:pic>
      <p:sp>
        <p:nvSpPr>
          <p:cNvPr id="16" name="矩形: 圆角 15"/>
          <p:cNvSpPr/>
          <p:nvPr/>
        </p:nvSpPr>
        <p:spPr bwMode="auto">
          <a:xfrm>
            <a:off x="5091369" y="3717032"/>
            <a:ext cx="1856895" cy="1080120"/>
          </a:xfrm>
          <a:prstGeom prst="roundRect">
            <a:avLst/>
          </a:prstGeom>
          <a:noFill/>
          <a:ln w="3810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76225" marR="0" indent="-276225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1"/>
          </p:nvPr>
        </p:nvSpPr>
        <p:spPr>
          <a:xfrm>
            <a:off x="457198" y="1916113"/>
            <a:ext cx="4762873" cy="4525962"/>
          </a:xfrm>
          <a:effectLst/>
        </p:spPr>
        <p:txBody>
          <a:bodyPr/>
          <a:lstStyle/>
          <a:p>
            <a:pPr hangingPunct="1"/>
            <a:r>
              <a:rPr lang="en-US" altLang="zh-CN" sz="2000" dirty="0"/>
              <a:t>C/S</a:t>
            </a:r>
            <a:r>
              <a:rPr lang="zh-CN" altLang="en-US" sz="2000" dirty="0"/>
              <a:t>架构（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/</a:t>
            </a:r>
            <a:r>
              <a:rPr lang="en-US" altLang="zh-CN" sz="2000" dirty="0" err="1"/>
              <a:t>unix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fd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 hangingPunct="1"/>
            <a:r>
              <a:rPr lang="en-US" altLang="zh-CN" sz="1800" dirty="0"/>
              <a:t>Client</a:t>
            </a:r>
            <a:r>
              <a:rPr lang="zh-CN" altLang="en-US" sz="1800" dirty="0"/>
              <a:t>：发起容器管理请求；</a:t>
            </a:r>
            <a:endParaRPr lang="en-US" altLang="zh-CN" sz="1800" dirty="0"/>
          </a:p>
          <a:p>
            <a:pPr lvl="1" hangingPunct="1"/>
            <a:r>
              <a:rPr lang="en-US" altLang="zh-CN" sz="1800" dirty="0"/>
              <a:t>Daemon</a:t>
            </a:r>
            <a:r>
              <a:rPr lang="zh-CN" altLang="en-US" sz="1800" dirty="0"/>
              <a:t>：接收、处理请求并管理所有容器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2" hangingPunct="1"/>
            <a:r>
              <a:rPr lang="en-US" altLang="zh-CN" sz="1600" b="0" dirty="0"/>
              <a:t>Docker server, Engine, Job</a:t>
            </a:r>
          </a:p>
          <a:p>
            <a:pPr marL="342900" lvl="1" indent="-342900" hangingPunct="1">
              <a:buClr>
                <a:srgbClr val="3366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 dirty="0" err="1">
                <a:latin typeface="+mn-lt"/>
              </a:rPr>
              <a:t>graphdriver</a:t>
            </a:r>
            <a:r>
              <a:rPr kumimoji="1" lang="zh-CN" altLang="en-US" sz="2000" dirty="0">
                <a:latin typeface="+mn-lt"/>
              </a:rPr>
              <a:t>：</a:t>
            </a:r>
            <a:r>
              <a:rPr lang="zh-CN" altLang="en-US" sz="2000" dirty="0"/>
              <a:t>主要用于管理容器镜像；</a:t>
            </a:r>
            <a:endParaRPr lang="en-US" altLang="zh-CN" sz="2000" dirty="0"/>
          </a:p>
          <a:p>
            <a:pPr marL="342900" lvl="1" indent="-342900" hangingPunct="1">
              <a:buClr>
                <a:srgbClr val="3366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 dirty="0">
                <a:latin typeface="+mn-lt"/>
              </a:rPr>
              <a:t>Graph</a:t>
            </a:r>
            <a:r>
              <a:rPr kumimoji="1" lang="zh-CN" altLang="en-US" sz="2000" dirty="0">
                <a:latin typeface="+mn-lt"/>
              </a:rPr>
              <a:t>：保存</a:t>
            </a:r>
            <a:r>
              <a:rPr lang="zh-CN" altLang="en-US" sz="2000" dirty="0"/>
              <a:t>、管理下载或者构建的镜像；</a:t>
            </a:r>
            <a:endParaRPr kumimoji="1" lang="en-US" altLang="zh-CN" sz="2000" dirty="0">
              <a:latin typeface="+mn-lt"/>
            </a:endParaRPr>
          </a:p>
          <a:p>
            <a:pPr marL="342900" lvl="1" indent="-342900" hangingPunct="1">
              <a:buClr>
                <a:srgbClr val="3366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 dirty="0" err="1">
                <a:latin typeface="+mn-lt"/>
              </a:rPr>
              <a:t>networkdrive</a:t>
            </a:r>
            <a:r>
              <a:rPr kumimoji="1" lang="en-US" altLang="zh-CN" sz="1800" dirty="0" err="1"/>
              <a:t>r</a:t>
            </a:r>
            <a:r>
              <a:rPr kumimoji="1" lang="en-US" altLang="zh-CN" sz="1800" dirty="0"/>
              <a:t> </a:t>
            </a:r>
            <a:r>
              <a:rPr kumimoji="1" lang="zh-CN" altLang="en-US" sz="2000" dirty="0">
                <a:latin typeface="+mn-lt"/>
              </a:rPr>
              <a:t>：完成</a:t>
            </a:r>
            <a:r>
              <a:rPr kumimoji="1" lang="en-US" altLang="zh-CN" sz="2000" dirty="0">
                <a:latin typeface="+mn-lt"/>
              </a:rPr>
              <a:t>Docker </a:t>
            </a:r>
            <a:r>
              <a:rPr kumimoji="1" lang="zh-CN" altLang="en-US" sz="2000" dirty="0">
                <a:latin typeface="+mn-lt"/>
              </a:rPr>
              <a:t>容器网络环境的配置；</a:t>
            </a:r>
            <a:endParaRPr kumimoji="1" lang="en-US" altLang="zh-CN" sz="2000" dirty="0">
              <a:latin typeface="+mn-lt"/>
            </a:endParaRPr>
          </a:p>
          <a:p>
            <a:pPr marL="342900" lvl="1" indent="-342900" hangingPunct="1">
              <a:buClr>
                <a:srgbClr val="3366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 dirty="0" err="1">
                <a:latin typeface="+mn-lt"/>
              </a:rPr>
              <a:t>execdriver</a:t>
            </a:r>
            <a:r>
              <a:rPr kumimoji="1" lang="zh-CN" altLang="en-US" sz="2000" dirty="0">
                <a:latin typeface="+mn-lt"/>
              </a:rPr>
              <a:t>：</a:t>
            </a:r>
            <a:r>
              <a:rPr kumimoji="1" lang="en-US" altLang="zh-CN" sz="2000" dirty="0">
                <a:latin typeface="+mn-lt"/>
              </a:rPr>
              <a:t>Docker </a:t>
            </a:r>
            <a:r>
              <a:rPr kumimoji="1" lang="zh-CN" altLang="en-US" sz="2000" dirty="0">
                <a:latin typeface="+mn-lt"/>
              </a:rPr>
              <a:t>容器的执行驱动；</a:t>
            </a:r>
            <a:endParaRPr kumimoji="1" lang="en-US" altLang="zh-CN" sz="2000" dirty="0">
              <a:latin typeface="+mn-lt"/>
            </a:endParaRPr>
          </a:p>
          <a:p>
            <a:pPr marL="342900" lvl="1" indent="-342900" eaLnBrk="1" hangingPunct="1">
              <a:buClr>
                <a:srgbClr val="3366FF"/>
              </a:buClr>
              <a:buSzPct val="75000"/>
              <a:buFont typeface="Wingdings" panose="05000000000000000000" pitchFamily="2" charset="2"/>
              <a:buChar char="p"/>
            </a:pPr>
            <a:r>
              <a:rPr kumimoji="1" lang="en-US" altLang="zh-CN" sz="2000" dirty="0" err="1">
                <a:latin typeface="+mn-lt"/>
              </a:rPr>
              <a:t>libcontainer</a:t>
            </a:r>
            <a:r>
              <a:rPr kumimoji="1" lang="zh-CN" altLang="en-US" sz="2000" dirty="0">
                <a:latin typeface="+mn-lt"/>
              </a:rPr>
              <a:t>：创建并初始化容器，容器生命周期管理等；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081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存储驱动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916113"/>
            <a:ext cx="5626968" cy="4525962"/>
          </a:xfrm>
        </p:spPr>
        <p:txBody>
          <a:bodyPr/>
          <a:lstStyle/>
          <a:p>
            <a:r>
              <a:rPr lang="en-US" altLang="zh-CN" sz="2400" dirty="0" err="1"/>
              <a:t>Graphdriver</a:t>
            </a:r>
            <a:r>
              <a:rPr lang="zh-CN" altLang="en-US" sz="2400" dirty="0"/>
              <a:t>又称作</a:t>
            </a:r>
            <a:r>
              <a:rPr lang="en-US" altLang="zh-CN" sz="2400" dirty="0"/>
              <a:t>Storage driver </a:t>
            </a:r>
          </a:p>
          <a:p>
            <a:pPr lvl="1"/>
            <a:r>
              <a:rPr lang="en-US" altLang="zh-CN" sz="2000" dirty="0" err="1"/>
              <a:t>graphdriver</a:t>
            </a:r>
            <a:r>
              <a:rPr lang="en-US" altLang="zh-CN" sz="2000" dirty="0"/>
              <a:t> </a:t>
            </a:r>
            <a:r>
              <a:rPr lang="zh-CN" altLang="en-US" sz="2000" dirty="0"/>
              <a:t>主要用于管理容器镜像，默认存储目录为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/image/storage-driver/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/>
            <a:r>
              <a:rPr lang="en-US" altLang="zh-CN" sz="2000" dirty="0"/>
              <a:t>Docker</a:t>
            </a:r>
            <a:r>
              <a:rPr lang="zh-CN" altLang="en-US" sz="2000" dirty="0"/>
              <a:t>使用不同的存储驱动时，</a:t>
            </a:r>
            <a:r>
              <a:rPr lang="en-US" altLang="zh-CN" sz="2000" dirty="0"/>
              <a:t>Graph</a:t>
            </a:r>
            <a:r>
              <a:rPr lang="zh-CN" altLang="en-US" sz="2000" dirty="0"/>
              <a:t>对镜像的存储也会存在差异</a:t>
            </a:r>
            <a:endParaRPr lang="en-US" altLang="zh-CN" sz="2000" dirty="0"/>
          </a:p>
          <a:p>
            <a:pPr lvl="1"/>
            <a:r>
              <a:rPr lang="zh-CN" altLang="en-US" sz="2000" dirty="0"/>
              <a:t>当用户需要使用指定的容器镜像来创建容器时， </a:t>
            </a:r>
            <a:r>
              <a:rPr lang="en-US" altLang="zh-CN" sz="2000" dirty="0" err="1"/>
              <a:t>graphdriver</a:t>
            </a:r>
            <a:r>
              <a:rPr lang="en-US" altLang="zh-CN" sz="2000" dirty="0"/>
              <a:t> </a:t>
            </a:r>
            <a:r>
              <a:rPr lang="zh-CN" altLang="en-US" sz="2000" dirty="0"/>
              <a:t>从本地镜像存储目录中获取指定的容器镜像，并按特定规则为容器准备</a:t>
            </a:r>
            <a:r>
              <a:rPr lang="en-US" altLang="zh-CN" sz="2000" dirty="0" err="1"/>
              <a:t>rootfs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目前支持的存储驱动类型有：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vfs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ea typeface="宋体" panose="02010600030101010101" pitchFamily="2" charset="-122"/>
              </a:rPr>
              <a:t>aufs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ea typeface="宋体" panose="02010600030101010101" pitchFamily="2" charset="-122"/>
              </a:rPr>
              <a:t>overlayfs</a:t>
            </a:r>
            <a:r>
              <a:rPr lang="zh-CN" altLang="en-US" sz="2000" dirty="0">
                <a:ea typeface="宋体" panose="02010600030101010101" pitchFamily="2" charset="-122"/>
              </a:rPr>
              <a:t>、 </a:t>
            </a:r>
            <a:r>
              <a:rPr lang="en-US" altLang="zh-CN" sz="2000" dirty="0" err="1">
                <a:ea typeface="宋体" panose="02010600030101010101" pitchFamily="2" charset="-122"/>
              </a:rPr>
              <a:t>btrfs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 err="1">
                <a:ea typeface="宋体" panose="02010600030101010101" pitchFamily="2" charset="-122"/>
              </a:rPr>
              <a:t>zfs</a:t>
            </a:r>
            <a:r>
              <a:rPr lang="zh-CN" altLang="en-US" sz="2000" dirty="0"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ea typeface="宋体" panose="02010600030101010101" pitchFamily="2" charset="-122"/>
              </a:rPr>
              <a:t>devicemapper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等；</a:t>
            </a:r>
            <a:endParaRPr lang="zh-CN" altLang="en-US" sz="20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r="4686"/>
          <a:stretch/>
        </p:blipFill>
        <p:spPr>
          <a:xfrm>
            <a:off x="6114608" y="3140968"/>
            <a:ext cx="2812789" cy="24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存储驱动（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以上存储驱动可分为三类：</a:t>
            </a:r>
            <a:endParaRPr lang="en-US" altLang="zh-CN" dirty="0"/>
          </a:p>
          <a:p>
            <a:pPr lvl="1"/>
            <a:r>
              <a:rPr lang="en-US" altLang="zh-CN" dirty="0" err="1"/>
              <a:t>vfs</a:t>
            </a:r>
            <a:r>
              <a:rPr lang="zh-CN" altLang="en-US" dirty="0"/>
              <a:t>：完全没有使用联合文件系统或者</a:t>
            </a:r>
            <a:r>
              <a:rPr lang="en-US" altLang="zh-CN" dirty="0"/>
              <a:t>COW</a:t>
            </a:r>
            <a:r>
              <a:rPr lang="zh-CN" altLang="en-US" dirty="0"/>
              <a:t>技术，而是将所有的分层依次拷贝到静态的子文件夹中，然后将最终结果挂载到容器的根文件系统（不适合生产环境使用，适合用于测试验证场景）。</a:t>
            </a:r>
            <a:endParaRPr lang="en-US" altLang="zh-CN" dirty="0"/>
          </a:p>
          <a:p>
            <a:pPr lvl="1"/>
            <a:r>
              <a:rPr lang="zh-CN" altLang="en-US" dirty="0"/>
              <a:t>联合文件系统：</a:t>
            </a:r>
            <a:r>
              <a:rPr lang="en-US" altLang="zh-CN" dirty="0" err="1"/>
              <a:t>aufs</a:t>
            </a:r>
            <a:r>
              <a:rPr lang="zh-CN" altLang="en-US" dirty="0"/>
              <a:t>、</a:t>
            </a:r>
            <a:r>
              <a:rPr lang="en-US" altLang="zh-CN" dirty="0" err="1"/>
              <a:t>overlayFS</a:t>
            </a:r>
            <a:endParaRPr lang="en-US" altLang="zh-CN" dirty="0"/>
          </a:p>
          <a:p>
            <a:pPr lvl="2"/>
            <a:r>
              <a:rPr lang="zh-CN" altLang="en-US" b="0" dirty="0"/>
              <a:t>联合文件系统只是一个基于文件的接口，通过把一组目录交错起来，形成一个单一视图。</a:t>
            </a:r>
            <a:endParaRPr lang="en-US" altLang="zh-CN" b="0" dirty="0"/>
          </a:p>
          <a:p>
            <a:pPr lvl="1"/>
            <a:r>
              <a:rPr lang="zh-CN" altLang="en-US" dirty="0"/>
              <a:t>基于具体文件系统实现：</a:t>
            </a:r>
            <a:r>
              <a:rPr lang="en-US" altLang="zh-CN" dirty="0" err="1"/>
              <a:t>devicemapper</a:t>
            </a:r>
            <a:r>
              <a:rPr lang="zh-CN" altLang="en-US" dirty="0"/>
              <a:t>、</a:t>
            </a:r>
            <a:r>
              <a:rPr lang="en-US" altLang="zh-CN" dirty="0" err="1"/>
              <a:t>zfs</a:t>
            </a:r>
            <a:r>
              <a:rPr lang="zh-CN" altLang="en-US" dirty="0"/>
              <a:t>、</a:t>
            </a:r>
            <a:r>
              <a:rPr lang="en-US" altLang="zh-CN" dirty="0" err="1"/>
              <a:t>btrfs</a:t>
            </a:r>
            <a:endParaRPr lang="en-US" altLang="zh-CN" dirty="0"/>
          </a:p>
          <a:p>
            <a:pPr lvl="2"/>
            <a:r>
              <a:rPr lang="zh-CN" altLang="en-US" b="0" dirty="0"/>
              <a:t>需要新建一个磁盘并用该文件系统格式化磁盘（或者用循环挂载的文件作为磁盘），来使用这些选项作为</a:t>
            </a:r>
            <a:r>
              <a:rPr lang="en-US" altLang="zh-CN" b="0" dirty="0"/>
              <a:t>Docker</a:t>
            </a:r>
            <a:r>
              <a:rPr lang="zh-CN" altLang="en-US" b="0" dirty="0"/>
              <a:t>引擎的存储方式。</a:t>
            </a:r>
          </a:p>
        </p:txBody>
      </p:sp>
    </p:spTree>
    <p:extLst>
      <p:ext uri="{BB962C8B-B14F-4D97-AF65-F5344CB8AC3E}">
        <p14:creationId xmlns:p14="http://schemas.microsoft.com/office/powerpoint/2010/main" val="167659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6613"/>
            <a:ext cx="8229600" cy="863600"/>
          </a:xfrm>
        </p:spPr>
        <p:txBody>
          <a:bodyPr/>
          <a:lstStyle/>
          <a:p>
            <a:r>
              <a:rPr lang="en-US" altLang="zh-CN" dirty="0"/>
              <a:t>AUFS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不同位置的目录合并</a:t>
            </a:r>
            <a:r>
              <a:rPr lang="en-US" altLang="zh-CN" dirty="0"/>
              <a:t>mount</a:t>
            </a:r>
            <a:r>
              <a:rPr lang="zh-CN" altLang="en-US" dirty="0"/>
              <a:t>到同一个目录中；</a:t>
            </a:r>
            <a:endParaRPr lang="en-US" altLang="zh-CN" dirty="0"/>
          </a:p>
          <a:p>
            <a:pPr lvl="1"/>
            <a:r>
              <a:rPr lang="zh-CN" altLang="en-US" dirty="0"/>
              <a:t>一张</a:t>
            </a:r>
            <a:r>
              <a:rPr lang="en-US" altLang="zh-CN" dirty="0"/>
              <a:t>CD/DVD</a:t>
            </a:r>
            <a:r>
              <a:rPr lang="zh-CN" altLang="en-US" dirty="0"/>
              <a:t>和一个硬盘目录给联合 </a:t>
            </a:r>
            <a:r>
              <a:rPr lang="en-US" altLang="zh-CN" dirty="0"/>
              <a:t>mount</a:t>
            </a:r>
            <a:r>
              <a:rPr lang="zh-CN" altLang="en-US" dirty="0"/>
              <a:t>在一起，然后，你就可以对这个只读的</a:t>
            </a:r>
            <a:r>
              <a:rPr lang="en-US" altLang="zh-CN" dirty="0"/>
              <a:t>CD/DVD</a:t>
            </a:r>
            <a:r>
              <a:rPr lang="zh-CN" altLang="en-US" dirty="0"/>
              <a:t>上的文件进行修改（修改的文件则保存在硬盘目录中）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镜像层次实例</a:t>
            </a:r>
            <a:endParaRPr lang="en-US" altLang="zh-CN" dirty="0"/>
          </a:p>
          <a:p>
            <a:pPr lvl="1"/>
            <a:r>
              <a:rPr lang="en-US" altLang="zh-CN" sz="1400" dirty="0"/>
              <a:t>192.168.3.51:5000/admin/</a:t>
            </a:r>
            <a:r>
              <a:rPr lang="en-US" altLang="zh-CN" sz="1400" dirty="0" err="1"/>
              <a:t>ubuntu-sysbench:sd-ex</a:t>
            </a:r>
            <a:endParaRPr lang="en-US" altLang="zh-CN" sz="1400" dirty="0"/>
          </a:p>
          <a:p>
            <a:pPr lvl="1"/>
            <a:r>
              <a:rPr lang="zh-CN" altLang="en-US" sz="1400" dirty="0"/>
              <a:t>修改保存在</a:t>
            </a:r>
            <a:r>
              <a:rPr lang="en-US" altLang="zh-CN" sz="1400" dirty="0"/>
              <a:t>/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/lib/</a:t>
            </a:r>
            <a:r>
              <a:rPr lang="en-US" altLang="zh-CN" sz="1400" dirty="0" err="1"/>
              <a:t>docker</a:t>
            </a:r>
            <a:r>
              <a:rPr lang="en-US" altLang="zh-CN" sz="1400" dirty="0"/>
              <a:t>/</a:t>
            </a:r>
            <a:r>
              <a:rPr lang="en-US" altLang="zh-CN" sz="1400" dirty="0" err="1"/>
              <a:t>aufs</a:t>
            </a:r>
            <a:r>
              <a:rPr lang="en-US" altLang="zh-CN" sz="1400" dirty="0"/>
              <a:t>/diff/</a:t>
            </a:r>
          </a:p>
          <a:p>
            <a:pPr lvl="1"/>
            <a:r>
              <a:rPr lang="zh-CN" altLang="en-US" sz="1400" dirty="0"/>
              <a:t>层次信息保存在</a:t>
            </a:r>
            <a:r>
              <a:rPr lang="en-US" altLang="zh-CN" sz="1400" dirty="0"/>
              <a:t>/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/lib/</a:t>
            </a:r>
            <a:r>
              <a:rPr lang="en-US" altLang="zh-CN" sz="1400" dirty="0" err="1"/>
              <a:t>docker</a:t>
            </a:r>
            <a:r>
              <a:rPr lang="en-US" altLang="zh-CN" sz="1400" dirty="0"/>
              <a:t>/</a:t>
            </a:r>
            <a:r>
              <a:rPr lang="en-US" altLang="zh-CN" sz="1400" dirty="0" err="1"/>
              <a:t>aufs</a:t>
            </a:r>
            <a:r>
              <a:rPr lang="en-US" altLang="zh-CN" sz="1400" dirty="0"/>
              <a:t>/layers/</a:t>
            </a:r>
          </a:p>
          <a:p>
            <a:r>
              <a:rPr lang="zh-CN" altLang="en-US" dirty="0"/>
              <a:t>容器实例</a:t>
            </a:r>
            <a:endParaRPr lang="en-US" altLang="zh-CN" dirty="0"/>
          </a:p>
          <a:p>
            <a:pPr lvl="1"/>
            <a:r>
              <a:rPr lang="zh-CN" altLang="en-US" sz="1400" dirty="0">
                <a:solidFill>
                  <a:srgbClr val="000000"/>
                </a:solidFill>
              </a:rPr>
              <a:t>联合目录挂载点在</a:t>
            </a:r>
            <a:r>
              <a:rPr lang="en-US" altLang="zh-CN" sz="1400" dirty="0">
                <a:solidFill>
                  <a:srgbClr val="000000"/>
                </a:solidFill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</a:rPr>
              <a:t>var</a:t>
            </a:r>
            <a:r>
              <a:rPr lang="en-US" altLang="zh-CN" sz="1400" dirty="0">
                <a:solidFill>
                  <a:srgbClr val="000000"/>
                </a:solidFill>
              </a:rPr>
              <a:t>/lib/</a:t>
            </a:r>
            <a:r>
              <a:rPr lang="en-US" altLang="zh-CN" sz="1400" dirty="0" err="1">
                <a:solidFill>
                  <a:srgbClr val="000000"/>
                </a:solidFill>
              </a:rPr>
              <a:t>docker</a:t>
            </a:r>
            <a:r>
              <a:rPr lang="en-US" altLang="zh-CN" sz="1400" dirty="0">
                <a:solidFill>
                  <a:srgbClr val="000000"/>
                </a:solidFill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</a:rPr>
              <a:t>aufs</a:t>
            </a:r>
            <a:r>
              <a:rPr lang="en-US" altLang="zh-CN" sz="1400" dirty="0">
                <a:solidFill>
                  <a:srgbClr val="000000"/>
                </a:solidFill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</a:rPr>
              <a:t>mnt</a:t>
            </a:r>
            <a:r>
              <a:rPr lang="en-US" altLang="zh-CN" sz="1400" dirty="0">
                <a:solidFill>
                  <a:srgbClr val="000000"/>
                </a:solidFill>
              </a:rPr>
              <a:t>/</a:t>
            </a: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21" y="1719483"/>
            <a:ext cx="7763958" cy="2324424"/>
          </a:xfrm>
          <a:prstGeom prst="rect">
            <a:avLst/>
          </a:prstGeom>
        </p:spPr>
      </p:pic>
      <p:pic>
        <p:nvPicPr>
          <p:cNvPr id="11" name="图片 10" descr="图片包含 屏幕截图&#10;&#10;已生成极高可信度的说明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340519"/>
            <a:ext cx="69723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overlayFS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联合文件系统，</a:t>
            </a:r>
            <a:r>
              <a:rPr lang="zh-CN" altLang="en-US" sz="2000" dirty="0"/>
              <a:t>通过三个概念来实现：一个“下层目录（</a:t>
            </a:r>
            <a:r>
              <a:rPr lang="en-US" altLang="zh-CN" sz="2000" dirty="0"/>
              <a:t>lower-</a:t>
            </a:r>
            <a:r>
              <a:rPr lang="en-US" altLang="zh-CN" sz="2000" dirty="0" err="1"/>
              <a:t>dir</a:t>
            </a:r>
            <a:r>
              <a:rPr lang="zh-CN" altLang="en-US" sz="2000" dirty="0"/>
              <a:t>）”、一个“上层目录（</a:t>
            </a:r>
            <a:r>
              <a:rPr lang="en-US" altLang="zh-CN" sz="2000" dirty="0"/>
              <a:t>upper-</a:t>
            </a:r>
            <a:r>
              <a:rPr lang="en-US" altLang="zh-CN" sz="2000" dirty="0" err="1"/>
              <a:t>dir</a:t>
            </a:r>
            <a:r>
              <a:rPr lang="zh-CN" altLang="en-US" sz="2000" dirty="0"/>
              <a:t>）”和一个对外提供统一视图的“合并（</a:t>
            </a:r>
            <a:r>
              <a:rPr lang="en-US" altLang="zh-CN" sz="2000" dirty="0"/>
              <a:t>merged</a:t>
            </a:r>
            <a:r>
              <a:rPr lang="zh-CN" altLang="en-US" sz="2000" dirty="0"/>
              <a:t>）”目录</a:t>
            </a:r>
            <a:endParaRPr lang="en-US" altLang="zh-CN" sz="2000" dirty="0"/>
          </a:p>
          <a:p>
            <a:pPr lvl="0" eaLnBrk="1" hangingPunct="1"/>
            <a:r>
              <a:rPr lang="zh-CN" altLang="en-US" dirty="0"/>
              <a:t>镜像层次实例</a:t>
            </a:r>
            <a:endParaRPr lang="en-US" altLang="zh-CN" dirty="0"/>
          </a:p>
          <a:p>
            <a:pPr lvl="1" eaLnBrk="1" hangingPunct="1"/>
            <a:r>
              <a:rPr lang="zh-CN" altLang="en-US" sz="2000" dirty="0"/>
              <a:t>每个镜像层都在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/overlay</a:t>
            </a:r>
            <a:r>
              <a:rPr lang="zh-CN" altLang="en-US" sz="2000" dirty="0"/>
              <a:t>目录下生成自己的目录结构；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为了节省空间，使用硬连接的方式在底层共享数据；</a:t>
            </a:r>
            <a:endParaRPr lang="en-US" altLang="zh-CN" sz="2000" dirty="0"/>
          </a:p>
          <a:p>
            <a:pPr lvl="0" eaLnBrk="1" hangingPunct="1"/>
            <a:r>
              <a:rPr lang="zh-CN" altLang="en-US" dirty="0">
                <a:solidFill>
                  <a:srgbClr val="000000"/>
                </a:solidFill>
              </a:rPr>
              <a:t>容器实例分析</a:t>
            </a:r>
            <a:endParaRPr lang="en-US" altLang="zh-CN" dirty="0">
              <a:solidFill>
                <a:srgbClr val="000000"/>
              </a:solidFill>
            </a:endParaRPr>
          </a:p>
          <a:p>
            <a:pPr lvl="1" eaLnBrk="1" hangingPunct="1"/>
            <a:r>
              <a:rPr lang="zh-CN" altLang="en-US" sz="2000" dirty="0"/>
              <a:t>容器也同样存在于</a:t>
            </a:r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/overlay</a:t>
            </a:r>
            <a:r>
              <a:rPr lang="zh-CN" altLang="en-US" sz="2000" dirty="0"/>
              <a:t>目录下</a:t>
            </a:r>
            <a:endParaRPr lang="en-US" altLang="zh-CN" sz="2000" dirty="0"/>
          </a:p>
          <a:p>
            <a:pPr eaLnBrk="1" hangingPunct="1"/>
            <a:r>
              <a:rPr lang="en-US" altLang="zh-CN" dirty="0"/>
              <a:t>overlay vs. overlay2</a:t>
            </a:r>
          </a:p>
          <a:p>
            <a:pPr lvl="1" eaLnBrk="1" hangingPunct="1"/>
            <a:r>
              <a:rPr lang="zh-CN" altLang="en-US" sz="2000" dirty="0"/>
              <a:t>随着镜像和容器数量的增加会产生</a:t>
            </a:r>
            <a:r>
              <a:rPr lang="en-US" altLang="zh-CN" sz="2000" dirty="0" err="1"/>
              <a:t>inode</a:t>
            </a:r>
            <a:r>
              <a:rPr lang="zh-CN" altLang="en-US" sz="2000" dirty="0"/>
              <a:t>过渡消耗的问题</a:t>
            </a:r>
            <a:endParaRPr lang="en-US" altLang="zh-CN" sz="2000" dirty="0"/>
          </a:p>
          <a:p>
            <a:pPr lvl="1" eaLnBrk="1" hangingPunct="1"/>
            <a:r>
              <a:rPr lang="en-US" altLang="zh-CN" sz="2000" dirty="0"/>
              <a:t>/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/lib/</a:t>
            </a:r>
            <a:r>
              <a:rPr lang="en-US" altLang="zh-CN" sz="2000" dirty="0" err="1"/>
              <a:t>docker</a:t>
            </a:r>
            <a:r>
              <a:rPr lang="en-US" altLang="zh-CN" sz="2000" dirty="0"/>
              <a:t>/overlay2/l</a:t>
            </a:r>
            <a:r>
              <a:rPr lang="zh-CN" altLang="en-US" sz="2000" dirty="0"/>
              <a:t>目录下包含很多软连接，用于指向其他层</a:t>
            </a:r>
          </a:p>
        </p:txBody>
      </p:sp>
      <p:pic>
        <p:nvPicPr>
          <p:cNvPr id="5" name="图片 4" descr="图片包含 屏幕截图&#10;&#10;已生成极高可信度的说明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" y="3068960"/>
            <a:ext cx="7000875" cy="1685925"/>
          </a:xfrm>
          <a:prstGeom prst="rect">
            <a:avLst/>
          </a:prstGeom>
        </p:spPr>
      </p:pic>
      <p:sp>
        <p:nvSpPr>
          <p:cNvPr id="6" name="文本框 5" hidden="1"/>
          <p:cNvSpPr txBox="1"/>
          <p:nvPr/>
        </p:nvSpPr>
        <p:spPr>
          <a:xfrm>
            <a:off x="465314" y="893556"/>
            <a:ext cx="8352928" cy="58169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root@de82:~# </a:t>
            </a:r>
            <a:r>
              <a:rPr lang="en-US" altLang="zh-CN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pull  192.168.3.51:5000/admin/</a:t>
            </a:r>
            <a:r>
              <a:rPr lang="en-US" altLang="zh-CN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ubuntu-sysbench:sd-ex</a:t>
            </a:r>
            <a:endParaRPr lang="en-US" altLang="zh-CN" sz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1200" dirty="0" err="1">
                <a:solidFill>
                  <a:schemeClr val="tx1"/>
                </a:solidFill>
              </a:rPr>
              <a:t>sd</a:t>
            </a:r>
            <a:r>
              <a:rPr lang="en-US" altLang="zh-CN" sz="1200" dirty="0">
                <a:solidFill>
                  <a:schemeClr val="tx1"/>
                </a:solidFill>
              </a:rPr>
              <a:t>-ex: Pulling from admin/ubuntu-</a:t>
            </a:r>
            <a:r>
              <a:rPr lang="en-US" altLang="zh-CN" sz="1200" dirty="0" err="1">
                <a:solidFill>
                  <a:schemeClr val="tx1"/>
                </a:solidFill>
              </a:rPr>
              <a:t>sysbench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d24bc6f195c3: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a994fca0b2a3: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958046a70c9d: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0e4fa347e95d: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2f0af262ade7: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f698b5604bc7: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6462d09b7e32: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8495c90dec27: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ac66eeb48799: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f24bf2d773f2: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60422e3d0035: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aea9abc62ddb: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dc4ea5a47234: Pull complete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Digest: sha256:aeefe5e7fea5d0dbc34f74c452426c2e8aa1fa52c7ee3bc617061b60b487c59d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Status: Downloaded newer image for 192.168.3.51:5000/admin/</a:t>
            </a:r>
            <a:r>
              <a:rPr lang="en-US" altLang="zh-CN" sz="1200" dirty="0" err="1">
                <a:solidFill>
                  <a:schemeClr val="tx1"/>
                </a:solidFill>
              </a:rPr>
              <a:t>ubuntu-sysbench:sd-ex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root@de82:/</a:t>
            </a:r>
            <a:r>
              <a:rPr lang="en-US" altLang="zh-CN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/lib/</a:t>
            </a:r>
            <a:r>
              <a:rPr lang="en-US" altLang="zh-CN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docker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/overlay# </a:t>
            </a:r>
            <a:r>
              <a:rPr lang="en-US" altLang="zh-CN" sz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</a:t>
            </a:r>
            <a:r>
              <a:rPr lang="en-US" altLang="zh-CN" sz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-at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73ba563e45f68f21ed81f0d5fd033035d4f1e1b2f81bacc05b37c43dbf989062/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57b246c4f4c5f42d044d2ba6735e7dfb39115e37559bec429f0fbd806b9048fa/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d0f9459baac1bd3daafbdf73bd1dbf508d41255e829293d921d2de3ce9093816/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0c9af3bac62c16deec72ff123c9c5cdbc4be64a5173b364f1cd24a428c7f1387/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6883967d64d0e413e0f6e5091ca0393e0eac0f053384b93d2f3012807d795a17/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51d5c8fc520ceaf1469b1c3ffc937729247669a336e833e1ee28bdd0c5fa0fc5/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31cdd72abe417c186e9d37449db7d83a3611e7b0a702afa272b4f0daab2bd546/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dcdbd6e7857e6b101c4f3719735c0d62d23f590118562b33d4c410acfc1ddf40/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d447b557f8740b39f89ff802e0cdbfa245a88dc5abcb055429b3fca48c89f44b/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9705ca4bc7fff790153f882c730bf77ca0f998b00421bbb3026d25df74351824/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9ec6edb5a1a3b0c55058a063d7124b7763a7adf97a3577226e8e37bcee6b154e/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c94572065d3327a602e5d5aa43433b5f6ba37b28bb2bea37e94bb067e9f3c3ce/</a:t>
            </a:r>
          </a:p>
          <a:p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10:30 63ef345f7a6c9bdbaf45e56f69203c84f2b0f130bfc2135dffd5d8cee77de4c9/</a:t>
            </a:r>
          </a:p>
        </p:txBody>
      </p:sp>
      <p:sp>
        <p:nvSpPr>
          <p:cNvPr id="9" name="文本框 8" hidden="1"/>
          <p:cNvSpPr txBox="1"/>
          <p:nvPr/>
        </p:nvSpPr>
        <p:spPr>
          <a:xfrm>
            <a:off x="-1" y="1825654"/>
            <a:ext cx="9144000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root@de82:/</a:t>
            </a:r>
            <a:r>
              <a:rPr lang="en-US" altLang="zh-CN" sz="1200" b="1" dirty="0" err="1">
                <a:solidFill>
                  <a:schemeClr val="tx1"/>
                </a:solidFill>
              </a:rPr>
              <a:t>var</a:t>
            </a:r>
            <a:r>
              <a:rPr lang="en-US" altLang="zh-CN" sz="1200" b="1" dirty="0">
                <a:solidFill>
                  <a:schemeClr val="tx1"/>
                </a:solidFill>
              </a:rPr>
              <a:t>/lib/</a:t>
            </a:r>
            <a:r>
              <a:rPr lang="en-US" altLang="zh-CN" sz="1200" b="1" dirty="0" err="1">
                <a:solidFill>
                  <a:schemeClr val="tx1"/>
                </a:solidFill>
              </a:rPr>
              <a:t>docker</a:t>
            </a:r>
            <a:r>
              <a:rPr lang="en-US" altLang="zh-CN" sz="1200" b="1" dirty="0">
                <a:solidFill>
                  <a:schemeClr val="tx1"/>
                </a:solidFill>
              </a:rPr>
              <a:t>/overlay/fs-id# </a:t>
            </a:r>
            <a:r>
              <a:rPr lang="en-US" altLang="zh-CN" sz="1200" b="1" dirty="0" err="1">
                <a:solidFill>
                  <a:schemeClr val="tx1"/>
                </a:solidFill>
              </a:rPr>
              <a:t>ll</a:t>
            </a:r>
            <a:r>
              <a:rPr lang="en-US" altLang="zh-CN" sz="1200" b="1" dirty="0">
                <a:solidFill>
                  <a:schemeClr val="tx1"/>
                </a:solidFill>
              </a:rPr>
              <a:t> -a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total 24</a:t>
            </a:r>
          </a:p>
          <a:p>
            <a:pPr algn="just"/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5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10:53 ./</a:t>
            </a:r>
          </a:p>
          <a:p>
            <a:pPr algn="just"/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------ 17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10:53 ../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en-US" altLang="zh-CN" sz="1200" dirty="0" err="1">
                <a:solidFill>
                  <a:schemeClr val="tx1"/>
                </a:solidFill>
              </a:rPr>
              <a:t>rw</a:t>
            </a:r>
            <a:r>
              <a:rPr lang="en-US" altLang="zh-CN" sz="1200" dirty="0">
                <a:solidFill>
                  <a:schemeClr val="tx1"/>
                </a:solidFill>
              </a:rPr>
              <a:t>-r--r--  1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  64 5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10:53 </a:t>
            </a:r>
            <a:r>
              <a:rPr lang="en-US" altLang="zh-CN" sz="1200" dirty="0">
                <a:solidFill>
                  <a:srgbClr val="FF0000"/>
                </a:solidFill>
              </a:rPr>
              <a:t>lower-id    ——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容器基层镜像的顶层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ID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，即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en-US" altLang="zh-CN" sz="1200" dirty="0" err="1">
                <a:solidFill>
                  <a:schemeClr val="tx1"/>
                </a:solidFill>
                <a:ea typeface="宋体" panose="02010600030101010101" pitchFamily="2" charset="-122"/>
              </a:rPr>
              <a:t>lowerdir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algn="just"/>
            <a:r>
              <a:rPr lang="en-US" altLang="zh-CN" sz="1200" dirty="0" err="1">
                <a:solidFill>
                  <a:schemeClr val="tx1"/>
                </a:solidFill>
              </a:rPr>
              <a:t>drwxr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en-US" altLang="zh-CN" sz="1200" dirty="0" err="1">
                <a:solidFill>
                  <a:schemeClr val="tx1"/>
                </a:solidFill>
              </a:rPr>
              <a:t>xr</a:t>
            </a:r>
            <a:r>
              <a:rPr lang="en-US" altLang="zh-CN" sz="1200" dirty="0">
                <a:solidFill>
                  <a:schemeClr val="tx1"/>
                </a:solidFill>
              </a:rPr>
              <a:t>-x  1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10:53 </a:t>
            </a:r>
            <a:r>
              <a:rPr lang="en-US" altLang="zh-CN" sz="1200" dirty="0">
                <a:solidFill>
                  <a:srgbClr val="FF0000"/>
                </a:solidFill>
              </a:rPr>
              <a:t>merged/   ——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镜像“</a:t>
            </a:r>
            <a:r>
              <a:rPr lang="en-US" altLang="zh-CN" sz="1200" dirty="0" err="1">
                <a:solidFill>
                  <a:schemeClr val="tx1"/>
                </a:solidFill>
                <a:ea typeface="宋体" panose="02010600030101010101" pitchFamily="2" charset="-122"/>
              </a:rPr>
              <a:t>lowerdir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和容器“</a:t>
            </a:r>
            <a:r>
              <a:rPr lang="en-US" altLang="zh-CN" sz="1200" dirty="0" err="1">
                <a:solidFill>
                  <a:schemeClr val="tx1"/>
                </a:solidFill>
                <a:ea typeface="宋体" panose="02010600030101010101" pitchFamily="2" charset="-122"/>
              </a:rPr>
              <a:t>upperdir</a:t>
            </a:r>
            <a:r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 的联合视图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algn="just"/>
            <a:r>
              <a:rPr lang="en-US" altLang="zh-CN" sz="1200" dirty="0" err="1">
                <a:solidFill>
                  <a:schemeClr val="tx1"/>
                </a:solidFill>
              </a:rPr>
              <a:t>drwxr</a:t>
            </a:r>
            <a:r>
              <a:rPr lang="en-US" altLang="zh-CN" sz="1200" dirty="0">
                <a:solidFill>
                  <a:schemeClr val="tx1"/>
                </a:solidFill>
              </a:rPr>
              <a:t>-</a:t>
            </a:r>
            <a:r>
              <a:rPr lang="en-US" altLang="zh-CN" sz="1200" dirty="0" err="1">
                <a:solidFill>
                  <a:schemeClr val="tx1"/>
                </a:solidFill>
              </a:rPr>
              <a:t>xr</a:t>
            </a:r>
            <a:r>
              <a:rPr lang="en-US" altLang="zh-CN" sz="1200" dirty="0">
                <a:solidFill>
                  <a:schemeClr val="tx1"/>
                </a:solidFill>
              </a:rPr>
              <a:t>-x  4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10:53 </a:t>
            </a:r>
            <a:r>
              <a:rPr lang="en-US" altLang="zh-CN" sz="1200" dirty="0">
                <a:solidFill>
                  <a:srgbClr val="FF0000"/>
                </a:solidFill>
              </a:rPr>
              <a:t>upper/    ——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容器的读写层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algn="just"/>
            <a:r>
              <a:rPr lang="en-US" altLang="zh-CN" sz="1200" dirty="0" err="1">
                <a:solidFill>
                  <a:schemeClr val="tx1"/>
                </a:solidFill>
              </a:rPr>
              <a:t>drwx</a:t>
            </a:r>
            <a:r>
              <a:rPr lang="en-US" altLang="zh-CN" sz="1200" dirty="0">
                <a:solidFill>
                  <a:schemeClr val="tx1"/>
                </a:solidFill>
              </a:rPr>
              <a:t>------  3 root </a:t>
            </a:r>
            <a:r>
              <a:rPr lang="en-US" altLang="zh-CN" sz="1200" dirty="0" err="1">
                <a:solidFill>
                  <a:schemeClr val="tx1"/>
                </a:solidFill>
              </a:rPr>
              <a:t>root</a:t>
            </a:r>
            <a:r>
              <a:rPr lang="en-US" altLang="zh-CN" sz="1200" dirty="0">
                <a:solidFill>
                  <a:schemeClr val="tx1"/>
                </a:solidFill>
              </a:rPr>
              <a:t> 4096 5</a:t>
            </a:r>
            <a:r>
              <a:rPr lang="zh-CN" altLang="en-US" sz="1200" dirty="0">
                <a:solidFill>
                  <a:schemeClr val="tx1"/>
                </a:solidFill>
              </a:rPr>
              <a:t>月  </a:t>
            </a:r>
            <a:r>
              <a:rPr lang="en-US" altLang="zh-CN" sz="1200" dirty="0">
                <a:solidFill>
                  <a:schemeClr val="tx1"/>
                </a:solidFill>
              </a:rPr>
              <a:t>16 10:53 </a:t>
            </a:r>
            <a:r>
              <a:rPr lang="en-US" altLang="zh-CN" sz="1200" dirty="0">
                <a:solidFill>
                  <a:srgbClr val="FF0000"/>
                </a:solidFill>
              </a:rPr>
              <a:t>work/  ——</a:t>
            </a:r>
            <a:r>
              <a:rPr lang="en-US" altLang="zh-CN" sz="1200" dirty="0" err="1">
                <a:solidFill>
                  <a:schemeClr val="tx1"/>
                </a:solidFill>
                <a:ea typeface="宋体" panose="02010600030101010101" pitchFamily="2" charset="-122"/>
              </a:rPr>
              <a:t>OverlayFS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功能需要，会被</a:t>
            </a:r>
            <a:r>
              <a:rPr lang="en-US" altLang="zh-CN" sz="1200" dirty="0" err="1">
                <a:solidFill>
                  <a:schemeClr val="tx1"/>
                </a:solidFill>
                <a:ea typeface="宋体" panose="02010600030101010101" pitchFamily="2" charset="-122"/>
              </a:rPr>
              <a:t>copy_up</a:t>
            </a:r>
            <a:r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  <a:t>等操作使用</a:t>
            </a:r>
            <a:endParaRPr lang="en-US" altLang="zh-CN" sz="1200" dirty="0">
              <a:solidFill>
                <a:srgbClr val="FF0000"/>
              </a:solidFill>
            </a:endParaRPr>
          </a:p>
          <a:p>
            <a:pPr algn="just"/>
            <a:r>
              <a:rPr lang="en-US" altLang="zh-CN" sz="1200" b="1" dirty="0">
                <a:solidFill>
                  <a:schemeClr val="tx1"/>
                </a:solidFill>
              </a:rPr>
              <a:t>root@de82:/</a:t>
            </a:r>
            <a:r>
              <a:rPr lang="en-US" altLang="zh-CN" sz="1200" b="1" dirty="0" err="1">
                <a:solidFill>
                  <a:schemeClr val="tx1"/>
                </a:solidFill>
              </a:rPr>
              <a:t>var</a:t>
            </a:r>
            <a:r>
              <a:rPr lang="en-US" altLang="zh-CN" sz="1200" b="1" dirty="0">
                <a:solidFill>
                  <a:schemeClr val="tx1"/>
                </a:solidFill>
              </a:rPr>
              <a:t>/lib/</a:t>
            </a:r>
            <a:r>
              <a:rPr lang="en-US" altLang="zh-CN" sz="1200" b="1" dirty="0" err="1">
                <a:solidFill>
                  <a:schemeClr val="tx1"/>
                </a:solidFill>
              </a:rPr>
              <a:t>docker</a:t>
            </a:r>
            <a:r>
              <a:rPr lang="en-US" altLang="zh-CN" sz="1200" b="1" dirty="0">
                <a:solidFill>
                  <a:schemeClr val="tx1"/>
                </a:solidFill>
              </a:rPr>
              <a:t>/overlay/fs-id# cat lower-id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73ba563e45f68f21ed81f0d5fd033035d4f1e1b2f81bacc05b37c43dbf989062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root@de82:/</a:t>
            </a:r>
            <a:r>
              <a:rPr lang="en-US" altLang="zh-CN" sz="1200" dirty="0" err="1">
                <a:solidFill>
                  <a:schemeClr val="tx1"/>
                </a:solidFill>
              </a:rPr>
              <a:t>var</a:t>
            </a:r>
            <a:r>
              <a:rPr lang="en-US" altLang="zh-CN" sz="1200" dirty="0">
                <a:solidFill>
                  <a:schemeClr val="tx1"/>
                </a:solidFill>
              </a:rPr>
              <a:t>/lib/</a:t>
            </a:r>
            <a:r>
              <a:rPr lang="en-US" altLang="zh-CN" sz="1200" dirty="0" err="1">
                <a:solidFill>
                  <a:schemeClr val="tx1"/>
                </a:solidFill>
              </a:rPr>
              <a:t>docker</a:t>
            </a:r>
            <a:r>
              <a:rPr lang="en-US" altLang="zh-CN" sz="1200" dirty="0">
                <a:solidFill>
                  <a:schemeClr val="tx1"/>
                </a:solidFill>
              </a:rPr>
              <a:t>/overlay/</a:t>
            </a:r>
            <a:r>
              <a:rPr lang="en-US" altLang="zh-CN" sz="1200" dirty="0" err="1">
                <a:solidFill>
                  <a:schemeClr val="tx1"/>
                </a:solidFill>
              </a:rPr>
              <a:t>fs-id#docker</a:t>
            </a:r>
            <a:r>
              <a:rPr lang="en-US" altLang="zh-CN" sz="1200" dirty="0">
                <a:solidFill>
                  <a:schemeClr val="tx1"/>
                </a:solidFill>
              </a:rPr>
              <a:t> inspect id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……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"</a:t>
            </a:r>
            <a:r>
              <a:rPr lang="en-US" altLang="zh-CN" sz="1200" dirty="0" err="1">
                <a:solidFill>
                  <a:schemeClr val="tx1"/>
                </a:solidFill>
              </a:rPr>
              <a:t>GraphDriver</a:t>
            </a:r>
            <a:r>
              <a:rPr lang="en-US" altLang="zh-CN" sz="1200" dirty="0">
                <a:solidFill>
                  <a:schemeClr val="tx1"/>
                </a:solidFill>
              </a:rPr>
              <a:t>": {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            "Data": {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                "</a:t>
            </a:r>
            <a:r>
              <a:rPr lang="en-US" altLang="zh-CN" sz="1200" dirty="0" err="1">
                <a:solidFill>
                  <a:schemeClr val="tx1"/>
                </a:solidFill>
              </a:rPr>
              <a:t>LowerDir</a:t>
            </a:r>
            <a:r>
              <a:rPr lang="en-US" altLang="zh-CN" sz="1200" dirty="0">
                <a:solidFill>
                  <a:schemeClr val="tx1"/>
                </a:solidFill>
              </a:rPr>
              <a:t>": "/</a:t>
            </a:r>
            <a:r>
              <a:rPr lang="en-US" altLang="zh-CN" sz="1200" dirty="0" err="1">
                <a:solidFill>
                  <a:schemeClr val="tx1"/>
                </a:solidFill>
              </a:rPr>
              <a:t>var</a:t>
            </a:r>
            <a:r>
              <a:rPr lang="en-US" altLang="zh-CN" sz="1200" dirty="0">
                <a:solidFill>
                  <a:schemeClr val="tx1"/>
                </a:solidFill>
              </a:rPr>
              <a:t>/lib/</a:t>
            </a:r>
            <a:r>
              <a:rPr lang="en-US" altLang="zh-CN" sz="1200" dirty="0" err="1">
                <a:solidFill>
                  <a:schemeClr val="tx1"/>
                </a:solidFill>
              </a:rPr>
              <a:t>docker</a:t>
            </a:r>
            <a:r>
              <a:rPr lang="en-US" altLang="zh-CN" sz="1200" dirty="0">
                <a:solidFill>
                  <a:schemeClr val="tx1"/>
                </a:solidFill>
              </a:rPr>
              <a:t>/overlay/73ba563e45f68f21ed81f0d5fd033035d4f1e1b2f81bacc05b37c43dbf989062/root",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                "</a:t>
            </a:r>
            <a:r>
              <a:rPr lang="en-US" altLang="zh-CN" sz="1200" dirty="0" err="1">
                <a:solidFill>
                  <a:schemeClr val="tx1"/>
                </a:solidFill>
              </a:rPr>
              <a:t>MergedDir</a:t>
            </a:r>
            <a:r>
              <a:rPr lang="en-US" altLang="zh-CN" sz="1200" dirty="0">
                <a:solidFill>
                  <a:schemeClr val="tx1"/>
                </a:solidFill>
              </a:rPr>
              <a:t>": "/</a:t>
            </a:r>
            <a:r>
              <a:rPr lang="en-US" altLang="zh-CN" sz="1200" dirty="0" err="1">
                <a:solidFill>
                  <a:schemeClr val="tx1"/>
                </a:solidFill>
              </a:rPr>
              <a:t>var</a:t>
            </a:r>
            <a:r>
              <a:rPr lang="en-US" altLang="zh-CN" sz="1200" dirty="0">
                <a:solidFill>
                  <a:schemeClr val="tx1"/>
                </a:solidFill>
              </a:rPr>
              <a:t>/lib/</a:t>
            </a:r>
            <a:r>
              <a:rPr lang="en-US" altLang="zh-CN" sz="1200" dirty="0" err="1">
                <a:solidFill>
                  <a:schemeClr val="tx1"/>
                </a:solidFill>
              </a:rPr>
              <a:t>docker</a:t>
            </a:r>
            <a:r>
              <a:rPr lang="en-US" altLang="zh-CN" sz="1200" dirty="0">
                <a:solidFill>
                  <a:schemeClr val="tx1"/>
                </a:solidFill>
              </a:rPr>
              <a:t>/overlay/2608288f249e789c8be410e2b452812b083d2dd8242aae849e3e4fccfe627b59/merged",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                "</a:t>
            </a:r>
            <a:r>
              <a:rPr lang="en-US" altLang="zh-CN" sz="1200" dirty="0" err="1">
                <a:solidFill>
                  <a:schemeClr val="tx1"/>
                </a:solidFill>
              </a:rPr>
              <a:t>UpperDir</a:t>
            </a:r>
            <a:r>
              <a:rPr lang="en-US" altLang="zh-CN" sz="1200" dirty="0">
                <a:solidFill>
                  <a:schemeClr val="tx1"/>
                </a:solidFill>
              </a:rPr>
              <a:t>": "/</a:t>
            </a:r>
            <a:r>
              <a:rPr lang="en-US" altLang="zh-CN" sz="1200" dirty="0" err="1">
                <a:solidFill>
                  <a:schemeClr val="tx1"/>
                </a:solidFill>
              </a:rPr>
              <a:t>var</a:t>
            </a:r>
            <a:r>
              <a:rPr lang="en-US" altLang="zh-CN" sz="1200" dirty="0">
                <a:solidFill>
                  <a:schemeClr val="tx1"/>
                </a:solidFill>
              </a:rPr>
              <a:t>/lib/</a:t>
            </a:r>
            <a:r>
              <a:rPr lang="en-US" altLang="zh-CN" sz="1200" dirty="0" err="1">
                <a:solidFill>
                  <a:schemeClr val="tx1"/>
                </a:solidFill>
              </a:rPr>
              <a:t>docker</a:t>
            </a:r>
            <a:r>
              <a:rPr lang="en-US" altLang="zh-CN" sz="1200" dirty="0">
                <a:solidFill>
                  <a:schemeClr val="tx1"/>
                </a:solidFill>
              </a:rPr>
              <a:t>/overlay/2608288f249e789c8be410e2b452812b083d2dd8242aae849e3e4fccfe627b59/upper",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                "</a:t>
            </a:r>
            <a:r>
              <a:rPr lang="en-US" altLang="zh-CN" sz="1200" dirty="0" err="1">
                <a:solidFill>
                  <a:schemeClr val="tx1"/>
                </a:solidFill>
              </a:rPr>
              <a:t>WorkDir</a:t>
            </a:r>
            <a:r>
              <a:rPr lang="en-US" altLang="zh-CN" sz="1200" dirty="0">
                <a:solidFill>
                  <a:schemeClr val="tx1"/>
                </a:solidFill>
              </a:rPr>
              <a:t>": "/</a:t>
            </a:r>
            <a:r>
              <a:rPr lang="en-US" altLang="zh-CN" sz="1200" dirty="0" err="1">
                <a:solidFill>
                  <a:schemeClr val="tx1"/>
                </a:solidFill>
              </a:rPr>
              <a:t>var</a:t>
            </a:r>
            <a:r>
              <a:rPr lang="en-US" altLang="zh-CN" sz="1200" dirty="0">
                <a:solidFill>
                  <a:schemeClr val="tx1"/>
                </a:solidFill>
              </a:rPr>
              <a:t>/lib/</a:t>
            </a:r>
            <a:r>
              <a:rPr lang="en-US" altLang="zh-CN" sz="1200" dirty="0" err="1">
                <a:solidFill>
                  <a:schemeClr val="tx1"/>
                </a:solidFill>
              </a:rPr>
              <a:t>docker</a:t>
            </a:r>
            <a:r>
              <a:rPr lang="en-US" altLang="zh-CN" sz="1200" dirty="0">
                <a:solidFill>
                  <a:schemeClr val="tx1"/>
                </a:solidFill>
              </a:rPr>
              <a:t>/overlay/2608288f249e789c8be410e2b452812b083d2dd8242aae849e3e4fccfe627b59/work"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            },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            "Name": "overlay"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        },</a:t>
            </a:r>
          </a:p>
          <a:p>
            <a:pPr algn="just"/>
            <a:r>
              <a:rPr lang="en-US" altLang="zh-CN" sz="1200" dirty="0">
                <a:solidFill>
                  <a:schemeClr val="tx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20599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devicemapper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devicemapper</a:t>
            </a:r>
            <a:endParaRPr lang="en-US" altLang="zh-CN" dirty="0"/>
          </a:p>
          <a:p>
            <a:pPr lvl="1" eaLnBrk="1" hangingPunct="1"/>
            <a:r>
              <a:rPr lang="zh-CN" altLang="en-US" sz="2400" dirty="0"/>
              <a:t>基于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中</a:t>
            </a:r>
            <a:r>
              <a:rPr lang="en-US" altLang="zh-CN" sz="2400" dirty="0"/>
              <a:t>Device Mapper</a:t>
            </a:r>
            <a:r>
              <a:rPr lang="zh-CN" altLang="en-US" sz="2400" dirty="0"/>
              <a:t>高级卷管理技术框架实现；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块级存储，所有的操作都是直接对块进行操作，而不是文件。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79" y="2058417"/>
            <a:ext cx="4498901" cy="4178895"/>
          </a:xfrm>
        </p:spPr>
      </p:pic>
    </p:spTree>
    <p:extLst>
      <p:ext uri="{BB962C8B-B14F-4D97-AF65-F5344CB8AC3E}">
        <p14:creationId xmlns:p14="http://schemas.microsoft.com/office/powerpoint/2010/main" val="428166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btrfs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00808"/>
            <a:ext cx="8229600" cy="4525962"/>
          </a:xfrm>
        </p:spPr>
        <p:txBody>
          <a:bodyPr/>
          <a:lstStyle/>
          <a:p>
            <a:pPr hangingPunct="1"/>
            <a:r>
              <a:rPr lang="zh-CN" altLang="en-US" sz="2400" dirty="0"/>
              <a:t>文件级存储，可以直接操作底层设备，空间分配单位</a:t>
            </a:r>
            <a:r>
              <a:rPr lang="en-US" altLang="zh-CN" sz="2400" dirty="0"/>
              <a:t>chunk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hangingPunct="1"/>
            <a:r>
              <a:rPr lang="zh-CN" altLang="en-US" sz="2400" dirty="0"/>
              <a:t>作为存储驱动时需要宿主机上有</a:t>
            </a:r>
            <a:r>
              <a:rPr lang="en-US" altLang="zh-CN" sz="2400" dirty="0" err="1"/>
              <a:t>btrfs</a:t>
            </a:r>
            <a:r>
              <a:rPr lang="zh-CN" altLang="en-US" sz="2400" dirty="0"/>
              <a:t>文件系统支持</a:t>
            </a:r>
            <a:endParaRPr lang="en-US" altLang="zh-CN" sz="2400" dirty="0"/>
          </a:p>
          <a:p>
            <a:pPr lvl="1" hangingPunct="1"/>
            <a:r>
              <a:rPr lang="en-US" altLang="zh-CN" sz="2000" dirty="0"/>
              <a:t>Docker</a:t>
            </a:r>
            <a:r>
              <a:rPr lang="zh-CN" altLang="en-US" sz="2000" dirty="0"/>
              <a:t>利用</a:t>
            </a:r>
            <a:r>
              <a:rPr lang="en-US" altLang="zh-CN" sz="2000" dirty="0" err="1"/>
              <a:t>Btrfs</a:t>
            </a:r>
            <a:r>
              <a:rPr lang="zh-CN" altLang="en-US" sz="2000" dirty="0"/>
              <a:t>的子卷和快照来管理镜像和容器层；</a:t>
            </a:r>
            <a:endParaRPr lang="en-US" altLang="zh-CN" sz="2000" dirty="0"/>
          </a:p>
          <a:p>
            <a:pPr lvl="2" hangingPunct="1"/>
            <a:r>
              <a:rPr lang="zh-CN" altLang="en-US" sz="1600" b="0" dirty="0"/>
              <a:t>子卷类似于一个普通的</a:t>
            </a:r>
            <a:r>
              <a:rPr lang="en-US" altLang="zh-CN" sz="1600" b="0" dirty="0"/>
              <a:t>Unix</a:t>
            </a:r>
            <a:r>
              <a:rPr lang="zh-CN" altLang="en-US" sz="1600" b="0" dirty="0"/>
              <a:t>文件系统，可以有自己的内部目录结构；</a:t>
            </a:r>
            <a:endParaRPr lang="en-US" altLang="zh-CN" sz="1600" b="0" dirty="0"/>
          </a:p>
          <a:p>
            <a:pPr lvl="2" hangingPunct="1"/>
            <a:r>
              <a:rPr lang="zh-CN" altLang="en-US" sz="1600" b="0" dirty="0"/>
              <a:t>快照是某个时间点整个子卷的读写拷贝</a:t>
            </a:r>
            <a:endParaRPr lang="en-US" altLang="zh-CN" sz="1600" b="0" dirty="0"/>
          </a:p>
          <a:p>
            <a:r>
              <a:rPr lang="en-US" altLang="zh-CN" sz="2400" dirty="0"/>
              <a:t>Docker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btrfs</a:t>
            </a:r>
            <a:r>
              <a:rPr lang="zh-CN" altLang="en-US" sz="2400" dirty="0"/>
              <a:t>存储驱动把每个镜像层和容器都保存在它们自己的</a:t>
            </a:r>
            <a:r>
              <a:rPr lang="en-US" altLang="zh-CN" sz="2400" dirty="0" err="1"/>
              <a:t>Btrfs</a:t>
            </a:r>
            <a:r>
              <a:rPr lang="zh-CN" altLang="en-US" sz="2400" dirty="0"/>
              <a:t>子卷或者快照中。</a:t>
            </a:r>
            <a:endParaRPr lang="en-US" altLang="zh-CN" sz="2400" dirty="0"/>
          </a:p>
          <a:p>
            <a:pPr lvl="1"/>
            <a:r>
              <a:rPr lang="zh-CN" altLang="en-US" sz="2000" dirty="0"/>
              <a:t>底部镜像保存为子卷；</a:t>
            </a:r>
            <a:endParaRPr lang="en-US" altLang="zh-CN" sz="2000" dirty="0"/>
          </a:p>
          <a:p>
            <a:pPr lvl="1"/>
            <a:r>
              <a:rPr lang="zh-CN" altLang="en-US" sz="2000" dirty="0"/>
              <a:t>其他镜像层和容器层都保存为快照；</a:t>
            </a:r>
            <a:endParaRPr lang="en-US" altLang="zh-CN" sz="2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825185"/>
            <a:ext cx="6120755" cy="3123175"/>
          </a:xfrm>
        </p:spPr>
      </p:pic>
    </p:spTree>
    <p:extLst>
      <p:ext uri="{BB962C8B-B14F-4D97-AF65-F5344CB8AC3E}">
        <p14:creationId xmlns:p14="http://schemas.microsoft.com/office/powerpoint/2010/main" val="77052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FF6600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4800</TotalTime>
  <Words>2740</Words>
  <Application>Microsoft Office PowerPoint</Application>
  <PresentationFormat>全屏显示(4:3)</PresentationFormat>
  <Paragraphs>172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Berlin Sans FB</vt:lpstr>
      <vt:lpstr>Cooper Black</vt:lpstr>
      <vt:lpstr>Lucida Sans</vt:lpstr>
      <vt:lpstr>黑体</vt:lpstr>
      <vt:lpstr>楷体_GB2312</vt:lpstr>
      <vt:lpstr>宋体</vt:lpstr>
      <vt:lpstr>微软雅黑</vt:lpstr>
      <vt:lpstr>Arial</vt:lpstr>
      <vt:lpstr>Comic Sans MS</vt:lpstr>
      <vt:lpstr>Tahoma</vt:lpstr>
      <vt:lpstr>Times</vt:lpstr>
      <vt:lpstr>Wingdings</vt:lpstr>
      <vt:lpstr>1_自定义设计方案</vt:lpstr>
      <vt:lpstr> Docker容器存储驱动介绍</vt:lpstr>
      <vt:lpstr>大纲</vt:lpstr>
      <vt:lpstr>Docker总体架构</vt:lpstr>
      <vt:lpstr>存储驱动</vt:lpstr>
      <vt:lpstr>存储驱动（2）</vt:lpstr>
      <vt:lpstr>AUFS</vt:lpstr>
      <vt:lpstr>overlayFS</vt:lpstr>
      <vt:lpstr>devicemapper</vt:lpstr>
      <vt:lpstr>btrfs</vt:lpstr>
      <vt:lpstr>zfs</vt:lpstr>
      <vt:lpstr>小结</vt:lpstr>
      <vt:lpstr>容器性能测试</vt:lpstr>
      <vt:lpstr>扩展性测试</vt:lpstr>
      <vt:lpstr>谢谢！</vt:lpstr>
    </vt:vector>
  </TitlesOfParts>
  <Company>WNLO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热烈欢迎各位领导莅临指导</dc:title>
  <dc:creator>Yans</dc:creator>
  <cp:lastModifiedBy>于金玉</cp:lastModifiedBy>
  <cp:revision>792</cp:revision>
  <dcterms:created xsi:type="dcterms:W3CDTF">2007-06-21T01:14:50Z</dcterms:created>
  <dcterms:modified xsi:type="dcterms:W3CDTF">2017-05-16T13:19:42Z</dcterms:modified>
</cp:coreProperties>
</file>