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379" r:id="rId2"/>
    <p:sldId id="433" r:id="rId3"/>
    <p:sldId id="398" r:id="rId4"/>
    <p:sldId id="434" r:id="rId5"/>
    <p:sldId id="435" r:id="rId6"/>
    <p:sldId id="436" r:id="rId7"/>
    <p:sldId id="438" r:id="rId8"/>
    <p:sldId id="437" r:id="rId9"/>
    <p:sldId id="442" r:id="rId10"/>
    <p:sldId id="431" r:id="rId11"/>
    <p:sldId id="439" r:id="rId12"/>
    <p:sldId id="440" r:id="rId13"/>
    <p:sldId id="441" r:id="rId14"/>
  </p:sldIdLst>
  <p:sldSz cx="9144000" cy="6858000" type="screen4x3"/>
  <p:notesSz cx="7099300" cy="10234613"/>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3300"/>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27">
          <p15:clr>
            <a:srgbClr val="A4A3A4"/>
          </p15:clr>
        </p15:guide>
        <p15:guide id="2" pos="289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CC00"/>
    <a:srgbClr val="FF3399"/>
    <a:srgbClr val="990033"/>
    <a:srgbClr val="0000CC"/>
    <a:srgbClr val="FF0000"/>
    <a:srgbClr val="FFFF66"/>
    <a:srgbClr val="9933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05"/>
    <p:restoredTop sz="83636"/>
  </p:normalViewPr>
  <p:slideViewPr>
    <p:cSldViewPr showGuides="1">
      <p:cViewPr varScale="1">
        <p:scale>
          <a:sx n="72" d="100"/>
          <a:sy n="72" d="100"/>
        </p:scale>
        <p:origin x="1421" y="62"/>
      </p:cViewPr>
      <p:guideLst>
        <p:guide orient="horz" pos="2127"/>
        <p:guide pos="289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32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51542B31-73EC-40E4-BA2E-3718341A1938}"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1653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idx="2"/>
          </p:nvPr>
        </p:nvSpPr>
        <p:spPr>
          <a:xfrm>
            <a:off x="990600" y="768350"/>
            <a:ext cx="5118100" cy="3836988"/>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078"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lstStyle>
            <a:lvl1pPr algn="r" defTabSz="990600" eaLnBrk="1" hangingPunct="1">
              <a:lnSpc>
                <a:spcPct val="100000"/>
              </a:lnSpc>
              <a:spcBef>
                <a:spcPct val="0"/>
              </a:spcBef>
              <a:buClrTx/>
              <a:buSzTx/>
              <a:buFontTx/>
              <a:buNone/>
              <a:defRPr kumimoji="0" sz="1300">
                <a:solidFill>
                  <a:schemeClr val="tx1"/>
                </a:solidFill>
                <a:ea typeface="宋体" panose="02010600030101010101" pitchFamily="2" charset="-122"/>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989180F7-3713-4556-8363-0F6EEBB166EB}" type="slidenum">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624510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ACC4FEC-9D14-4B98-ADC2-6B64C4118510}" type="slidenum">
              <a:rPr lang="zh-CN" altLang="en-US" smtClean="0"/>
              <a:t>2</a:t>
            </a:fld>
            <a:endParaRPr lang="zh-CN" altLang="en-US"/>
          </a:p>
        </p:txBody>
      </p:sp>
    </p:spTree>
    <p:extLst>
      <p:ext uri="{BB962C8B-B14F-4D97-AF65-F5344CB8AC3E}">
        <p14:creationId xmlns:p14="http://schemas.microsoft.com/office/powerpoint/2010/main" val="404804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12</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52170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13</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90460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纵览全书，本书主要讲了五个方面，研究的本质，做研究的目标，如何做研究，以及毕业论文的书写和博士毕业之后的生活。</a:t>
            </a:r>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3</a:t>
            </a:fld>
            <a:endParaRPr lang="en-US" altLang="zh-CN" sz="1300" dirty="0">
              <a:solidFill>
                <a:schemeClr val="tx1"/>
              </a:solidFill>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如果我们要进行研究，那么研究中最重要的两点便是创新性和影响力。</a:t>
            </a:r>
            <a:endParaRPr lang="en-US" altLang="zh-CN" dirty="0"/>
          </a:p>
          <a:p>
            <a:pPr lvl="0"/>
            <a:r>
              <a:rPr lang="zh-CN" altLang="en-US" dirty="0"/>
              <a:t>本书为我们描述了研究者应有的样子，研究者并不是一个只会研究的人，成功的研究者往往在各个领域都有所建树。而其研究工作不外乎五个内容：探索和构思、实验验证、写论文和发表、读论文、以及参加学术会议与其他人交流。</a:t>
            </a:r>
            <a:endParaRPr lang="en-US" altLang="zh-CN"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4</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52721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想成为一个成功的研究者，我们应该拥有上述技能或能力，或许这其中数个能力我们都未曾拥有，但是我觉得如热情兴趣我们并不缺乏；勤奋说易行难，但也可做到；最重要的批判性独立性思考方式、分析解决问题能力、沟通与表达技巧可能才会是我们在研究生阶段最应该提高的部分，也是我们此后最宝贵的财富。</a:t>
            </a:r>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5</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419174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作为硕士生，我们应该在某一个领域有所成果，或者对某一个方向作出综述研究或比较研究，上述目标也是学校对我们毕业的要求之一。而学校没有要求的研究目标，却是我们应该给自己树立的目标便是自我独立，自我独立包括能独立做事，独立思考，能构思有观点可论证，还包括对自己生活的独立支配，让生活井井有条，努力工作，起劲玩乐。</a:t>
            </a:r>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6</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2063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至于如何做研究，我学习到了以下五个部分，研究的起点、过程、结果，写作的误区和要点。因为内容较多，所以我只分享我们目前正面临的研究的起点。</a:t>
            </a:r>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7</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3808803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作为一个即将进入研一生活的新生，学习无疑是最重要的目标，在做好课业工作的同时，应四处探索，阅读论文，和老师学长谈论，挖掘自己喜欢的方向。</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牛顿曾经说过：如果说我看得比别人更远些，那是因为我站在巨人的肩膀上。阅读论文无疑便是通往巨人肩膀的第一步。</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pPr lvl="0"/>
            <a:r>
              <a:rPr lang="zh-CN" altLang="en-US" sz="1200" b="0" i="0" kern="1200" dirty="0">
                <a:solidFill>
                  <a:schemeClr val="tx1"/>
                </a:solidFill>
                <a:effectLst/>
                <a:latin typeface="Arial" panose="020B0604020202020204" pitchFamily="34" charset="0"/>
                <a:ea typeface="宋体" panose="02010600030101010101" pitchFamily="2" charset="-122"/>
                <a:cs typeface="+mn-cs"/>
              </a:rPr>
              <a:t>而掌握正确阅读论文的方法至关重要，应先快速浏览一遍论文，对于研究问题、假设条件、主要想法以及解决方案作大致了解。然后，再从头读起。</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仔细阅读高层次的概念：题目和摘要，介绍，新型方法，实验结果和结论。</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次要阅读的是细节性文字：新型方法的组成元素，算法的时间空间复杂度，结果的分析。</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其余部分直接略过。</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阅读论文应以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3/7</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的比例进行，</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30%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的时间阅读论文，</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70%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的时间进行思考，以批判性和创造性的方式进行思考，而不是将论文奉为圭臬，顺着它的思路进行学习。</a:t>
            </a:r>
            <a:endParaRPr lang="en-US" altLang="zh-CN" sz="1200" b="0" i="0" kern="1200" dirty="0">
              <a:solidFill>
                <a:schemeClr val="tx1"/>
              </a:solidFill>
              <a:effectLst/>
              <a:latin typeface="Arial" panose="020B0604020202020204" pitchFamily="34" charset="0"/>
              <a:ea typeface="宋体" panose="02010600030101010101" pitchFamily="2" charset="-122"/>
              <a:cs typeface="+mn-cs"/>
            </a:endParaRP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如有必要亲手实现论文中得到的方法，那么必须仔细阅读推敲细节，每一步推导都不能放过。</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动手实践现有的工作是研究必经的阶段，通过和已发表工作进行比较，来证明自己的工作更好。</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而当想到一个新的方法时，还应该考虑自己对其的兴趣，自己的能力是否能够胜任，这个问题的热点，还要参考老师的看法和自己的职业路线等等。</a:t>
            </a:r>
          </a:p>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8</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755235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r>
              <a:rPr lang="zh-CN" altLang="en-US" dirty="0"/>
              <a:t>我曾在大四时回顾我的大学时光中的优劣得失，大学中我一直没有放松课业的学习和编程能力的锻炼，而这点也让我成功获得成为研究生的资格。而大学中我没能坚持下英语的学习，没能坚持身体的锻炼，我也因此品尝了苦果。学术研究，你的成功之道一书向我描述了研究生三年中会发生的以及我们应该做到的种种事务，我不禁思考，当我处于研三的结尾，我会怎样总结我研究生三年的优劣得失呢，我觉得这三年一定不会是完美无缺的渡过，但我希望我能够有所收获的进步，能够给自己一份满意的答卷，给毕业之后的日子铺下整齐的基石。</a:t>
            </a:r>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9</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2186961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992188" y="768350"/>
            <a:ext cx="5114925" cy="3836988"/>
          </a:xfrm>
        </p:spPr>
      </p:sp>
      <p:sp>
        <p:nvSpPr>
          <p:cNvPr id="6147" name="备注占位符 2"/>
          <p:cNvSpPr>
            <a:spLocks noGrp="1"/>
          </p:cNvSpPr>
          <p:nvPr>
            <p:ph type="body" idx="1"/>
          </p:nvPr>
        </p:nvSpPr>
        <p:spPr/>
        <p:txBody>
          <a:bodyPr wrap="square" lIns="99048" tIns="49524" rIns="99048" bIns="49524" anchor="t"/>
          <a:lstStyle/>
          <a:p>
            <a:pPr lvl="0"/>
            <a:endParaRPr lang="zh-CN" altLang="en-US" dirty="0"/>
          </a:p>
        </p:txBody>
      </p:sp>
      <p:sp>
        <p:nvSpPr>
          <p:cNvPr id="6148" name="灯片编号占位符 3"/>
          <p:cNvSpPr txBox="1">
            <a:spLocks noGrp="1"/>
          </p:cNvSpPr>
          <p:nvPr>
            <p:ph type="sldNum" sz="quarter"/>
          </p:nvPr>
        </p:nvSpPr>
        <p:spPr>
          <a:xfrm>
            <a:off x="4021138" y="9721850"/>
            <a:ext cx="3076575" cy="511175"/>
          </a:xfrm>
          <a:prstGeom prst="rect">
            <a:avLst/>
          </a:prstGeom>
          <a:noFill/>
          <a:ln w="9525">
            <a:noFill/>
          </a:ln>
        </p:spPr>
        <p:txBody>
          <a:bodyPr lIns="99048" tIns="49524" rIns="99048" bIns="49524" anchor="b"/>
          <a:lstStyle/>
          <a:p>
            <a:pPr lvl="0" algn="r" defTabSz="990600" eaLnBrk="1" hangingPunct="1"/>
            <a:fld id="{9A0DB2DC-4C9A-4742-B13C-FB6460FD3503}" type="slidenum">
              <a:rPr lang="en-US" altLang="zh-CN" sz="1300" dirty="0">
                <a:solidFill>
                  <a:schemeClr val="tx1"/>
                </a:solidFill>
                <a:ea typeface="宋体" panose="02010600030101010101" pitchFamily="2" charset="-122"/>
              </a:rPr>
              <a:t>11</a:t>
            </a:fld>
            <a:endParaRPr lang="en-US" altLang="zh-CN" sz="1300" dirty="0">
              <a:solidFill>
                <a:schemeClr val="tx1"/>
              </a:solidFill>
              <a:ea typeface="宋体" panose="02010600030101010101" pitchFamily="2" charset="-122"/>
            </a:endParaRPr>
          </a:p>
        </p:txBody>
      </p:sp>
    </p:spTree>
    <p:extLst>
      <p:ext uri="{BB962C8B-B14F-4D97-AF65-F5344CB8AC3E}">
        <p14:creationId xmlns:p14="http://schemas.microsoft.com/office/powerpoint/2010/main" val="1338257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8"/>
          <p:cNvPicPr>
            <a:picLocks noChangeAspect="1"/>
          </p:cNvPicPr>
          <p:nvPr userDrawn="1"/>
        </p:nvPicPr>
        <p:blipFill>
          <a:blip r:embed="rId2"/>
          <a:stretch>
            <a:fillRect/>
          </a:stretch>
        </p:blipFill>
        <p:spPr>
          <a:xfrm>
            <a:off x="1588" y="9525"/>
            <a:ext cx="9144000" cy="6845300"/>
          </a:xfrm>
          <a:prstGeom prst="rect">
            <a:avLst/>
          </a:prstGeom>
          <a:noFill/>
          <a:ln w="9525">
            <a:noFill/>
          </a:ln>
        </p:spPr>
      </p:pic>
      <p:sp>
        <p:nvSpPr>
          <p:cNvPr id="2" name="Rectangle 23"/>
          <p:cNvSpPr>
            <a:spLocks noChangeArrowheads="1"/>
          </p:cNvSpPr>
          <p:nvPr/>
        </p:nvSpPr>
        <p:spPr bwMode="auto">
          <a:xfrm flipV="1">
            <a:off x="315913" y="3589338"/>
            <a:ext cx="8693150" cy="55563"/>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a:pPr>
            <a:endParaRPr kumimoji="1" lang="zh-CN" altLang="en-US" sz="2000" b="0" i="0" u="none" strike="noStrike" kern="1200" cap="none" spc="0" normalizeH="0" baseline="0" noProof="0">
              <a:ln>
                <a:noFill/>
              </a:ln>
              <a:solidFill>
                <a:srgbClr val="FF3300"/>
              </a:solidFill>
              <a:effectLst/>
              <a:uLnTx/>
              <a:uFillTx/>
              <a:latin typeface="Arial" panose="020B0604020202020204" pitchFamily="34" charset="0"/>
              <a:ea typeface="黑体" panose="02010609060101010101" pitchFamily="49" charset="-122"/>
              <a:cs typeface="+mn-cs"/>
            </a:endParaRPr>
          </a:p>
        </p:txBody>
      </p:sp>
      <p:sp>
        <p:nvSpPr>
          <p:cNvPr id="136195" name="Rectangle 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1">
                <a:solidFill>
                  <a:srgbClr val="0000CC"/>
                </a:solidFill>
                <a:latin typeface="Times" charset="0"/>
              </a:defRPr>
            </a:lvl1pPr>
          </a:lstStyle>
          <a:p>
            <a:pPr lvl="0"/>
            <a:r>
              <a:rPr lang="zh-CN" altLang="en-US" noProof="0"/>
              <a:t>单击此处编辑母版副标题样式</a:t>
            </a:r>
          </a:p>
        </p:txBody>
      </p:sp>
      <p:sp>
        <p:nvSpPr>
          <p:cNvPr id="10" name="标题 9"/>
          <p:cNvSpPr>
            <a:spLocks noGrp="1"/>
          </p:cNvSpPr>
          <p:nvPr>
            <p:ph type="title"/>
          </p:nvPr>
        </p:nvSpPr>
        <p:spPr>
          <a:xfrm>
            <a:off x="485775" y="908720"/>
            <a:ext cx="8229600" cy="863600"/>
          </a:xfrm>
        </p:spPr>
        <p:txBody>
          <a:bodyPr/>
          <a:lstStyle/>
          <a:p>
            <a:r>
              <a:rPr lang="zh-CN" altLang="en-US" dirty="0"/>
              <a:t>单击此处编辑母版标题样式</a:t>
            </a:r>
          </a:p>
        </p:txBody>
      </p:sp>
      <p:sp>
        <p:nvSpPr>
          <p:cNvPr id="11" name="日期占位符 1"/>
          <p:cNvSpPr>
            <a:spLocks noGrp="1"/>
          </p:cNvSpPr>
          <p:nvPr>
            <p:ph type="dt" sz="half" idx="2"/>
          </p:nvPr>
        </p:nvSpPr>
        <p:spPr bwMode="auto">
          <a:xfrm>
            <a:off x="457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页脚占位符 2"/>
          <p:cNvSpPr>
            <a:spLocks noGrp="1"/>
          </p:cNvSpPr>
          <p:nvPr>
            <p:ph type="ftr" sz="quarter" idx="3"/>
          </p:nvPr>
        </p:nvSpPr>
        <p:spPr bwMode="auto">
          <a:xfrm>
            <a:off x="3124200" y="6245225"/>
            <a:ext cx="2895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 name="灯片编号占位符 8"/>
          <p:cNvSpPr>
            <a:spLocks noGrp="1"/>
          </p:cNvSpPr>
          <p:nvPr>
            <p:ph type="sldNum" sz="quarter" idx="4"/>
          </p:nvPr>
        </p:nvSpPr>
        <p:spPr bwMode="auto">
          <a:xfrm>
            <a:off x="6553200" y="6245225"/>
            <a:ext cx="2133600" cy="4762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0"/>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
          <p:cNvPicPr>
            <a:picLocks noChangeAspect="1"/>
          </p:cNvPicPr>
          <p:nvPr userDrawn="1"/>
        </p:nvPicPr>
        <p:blipFill>
          <a:blip r:embed="rId5"/>
          <a:stretch>
            <a:fillRect/>
          </a:stretch>
        </p:blipFill>
        <p:spPr>
          <a:xfrm>
            <a:off x="0" y="6350"/>
            <a:ext cx="9144000" cy="6845300"/>
          </a:xfrm>
          <a:prstGeom prst="rect">
            <a:avLst/>
          </a:prstGeom>
          <a:noFill/>
          <a:ln w="9525">
            <a:noFill/>
          </a:ln>
        </p:spPr>
      </p:pic>
      <p:sp>
        <p:nvSpPr>
          <p:cNvPr id="135170" name="Rectangle 2"/>
          <p:cNvSpPr>
            <a:spLocks noGrp="1" noChangeArrowheads="1"/>
          </p:cNvSpPr>
          <p:nvPr>
            <p:ph type="title"/>
          </p:nvPr>
        </p:nvSpPr>
        <p:spPr bwMode="auto">
          <a:xfrm>
            <a:off x="457200" y="836613"/>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a:t>模板</a:t>
            </a:r>
            <a:r>
              <a:rPr lang="en-US" altLang="zh-CN" dirty="0"/>
              <a:t>Chapter</a:t>
            </a:r>
          </a:p>
        </p:txBody>
      </p:sp>
      <p:sp>
        <p:nvSpPr>
          <p:cNvPr id="1028" name="Rectangle 3"/>
          <p:cNvSpPr>
            <a:spLocks noGrp="1"/>
          </p:cNvSpPr>
          <p:nvPr>
            <p:ph type="body" idx="1"/>
          </p:nvPr>
        </p:nvSpPr>
        <p:spPr>
          <a:xfrm>
            <a:off x="457200" y="1916113"/>
            <a:ext cx="8229600" cy="4525962"/>
          </a:xfrm>
          <a:prstGeom prst="rect">
            <a:avLst/>
          </a:prstGeom>
          <a:noFill/>
          <a:ln w="9525">
            <a:noFill/>
          </a:ln>
        </p:spPr>
        <p:txBody>
          <a:bodyPr/>
          <a:lstStyle/>
          <a:p>
            <a:pPr lvl="0"/>
            <a:r>
              <a:rPr lang="zh-CN" altLang="en-US" dirty="0"/>
              <a:t>第一级</a:t>
            </a:r>
            <a:r>
              <a:rPr lang="en-US" altLang="zh-CN" dirty="0"/>
              <a:t>abcd</a:t>
            </a:r>
          </a:p>
          <a:p>
            <a:pPr lvl="1"/>
            <a:r>
              <a:rPr lang="zh-CN" altLang="en-US" dirty="0"/>
              <a:t>第二级</a:t>
            </a:r>
            <a:r>
              <a:rPr lang="en-US" altLang="zh-CN" dirty="0"/>
              <a:t>adb</a:t>
            </a:r>
          </a:p>
          <a:p>
            <a:pPr lvl="2"/>
            <a:r>
              <a:rPr lang="zh-CN" altLang="en-US" dirty="0"/>
              <a:t>第三级</a:t>
            </a:r>
            <a:r>
              <a:rPr lang="en-US" altLang="zh-CN" dirty="0"/>
              <a:t>kljaskf</a:t>
            </a:r>
          </a:p>
          <a:p>
            <a:pPr lvl="3"/>
            <a:r>
              <a:rPr lang="zh-CN" altLang="en-US" dirty="0"/>
              <a:t>第四级</a:t>
            </a:r>
          </a:p>
          <a:p>
            <a:pPr lvl="4"/>
            <a:r>
              <a:rPr lang="zh-CN" altLang="en-US" dirty="0"/>
              <a:t>第五级</a:t>
            </a:r>
          </a:p>
        </p:txBody>
      </p:sp>
      <p:sp>
        <p:nvSpPr>
          <p:cNvPr id="1351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51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00000"/>
              </a:lnSpc>
              <a:spcBef>
                <a:spcPct val="0"/>
              </a:spcBef>
              <a:buClrTx/>
              <a:buSzTx/>
              <a:buFontTx/>
              <a:buNone/>
              <a:defRPr kumimoji="0" sz="14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90D09A-ED5D-47CC-A45F-D492BA9A6C1B}"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2" name="Rectangle 17"/>
          <p:cNvSpPr>
            <a:spLocks noChangeArrowheads="1"/>
          </p:cNvSpPr>
          <p:nvPr/>
        </p:nvSpPr>
        <p:spPr bwMode="gray">
          <a:xfrm>
            <a:off x="442913" y="166846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1pPr>
            <a:lvl2pPr marL="742950" indent="-28575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2pPr>
            <a:lvl3pPr marL="11430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3pPr>
            <a:lvl4pPr marL="16002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4pPr>
            <a:lvl5pPr marL="2057400" indent="-228600">
              <a:lnSpc>
                <a:spcPct val="110000"/>
              </a:lnSpc>
              <a:spcBef>
                <a:spcPct val="20000"/>
              </a:spcBef>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5pPr>
            <a:lvl6pPr marL="25146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6pPr>
            <a:lvl7pPr marL="29718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7pPr>
            <a:lvl8pPr marL="34290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8pPr>
            <a:lvl9pPr marL="3886200" indent="-228600" eaLnBrk="0" fontAlgn="base" hangingPunct="0">
              <a:lnSpc>
                <a:spcPct val="110000"/>
              </a:lnSpc>
              <a:spcBef>
                <a:spcPct val="20000"/>
              </a:spcBef>
              <a:spcAft>
                <a:spcPct val="0"/>
              </a:spcAft>
              <a:buClr>
                <a:srgbClr val="3366FF"/>
              </a:buClr>
              <a:buSzPct val="75000"/>
              <a:buFont typeface="Wingdings" panose="05000000000000000000" pitchFamily="2" charset="2"/>
              <a:defRPr kumimoji="1" sz="2000">
                <a:solidFill>
                  <a:srgbClr val="FF3300"/>
                </a:solidFill>
                <a:latin typeface="Arial" panose="020B060402020202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Lst>
  <p:hf sldNum="0" hdr="0" ftr="0" dt="0"/>
  <p:txStyles>
    <p:titleStyle>
      <a:lvl1pPr algn="ctr" rtl="0" eaLnBrk="0" fontAlgn="base" hangingPunct="0">
        <a:spcBef>
          <a:spcPct val="0"/>
        </a:spcBef>
        <a:spcAft>
          <a:spcPct val="0"/>
        </a:spcAft>
        <a:defRPr kumimoji="1" sz="3600" b="0" kern="1200">
          <a:solidFill>
            <a:srgbClr val="CC0000"/>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2pPr>
      <a:lvl3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3pPr>
      <a:lvl4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4pPr>
      <a:lvl5pPr algn="ctr" rtl="0" eaLnBrk="0" fontAlgn="base" hangingPunct="0">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5pPr>
      <a:lvl6pPr marL="4572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6pPr>
      <a:lvl7pPr marL="9144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7pPr>
      <a:lvl8pPr marL="13716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8pPr>
      <a:lvl9pPr marL="1828800" algn="ctr" rtl="0" fontAlgn="base">
        <a:spcBef>
          <a:spcPct val="0"/>
        </a:spcBef>
        <a:spcAft>
          <a:spcPct val="0"/>
        </a:spcAft>
        <a:defRPr kumimoji="1" sz="4400" b="1">
          <a:solidFill>
            <a:srgbClr val="CC0000"/>
          </a:solidFill>
          <a:effectLst>
            <a:outerShdw blurRad="38100" dist="38100" dir="2700000" algn="tl">
              <a:srgbClr val="C0C0C0"/>
            </a:outerShdw>
          </a:effectLst>
          <a:latin typeface="Lucida Sans" panose="020B0602030504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3366FF"/>
        </a:buClr>
        <a:buSzPct val="75000"/>
        <a:buFont typeface="Wingdings" panose="05000000000000000000" pitchFamily="2" charset="2"/>
        <a:buChar char="ª"/>
        <a:defRPr kumimoji="1" sz="36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990033"/>
        </a:buClr>
        <a:buSzPct val="80000"/>
        <a:buFont typeface="Wingdings" panose="05000000000000000000" pitchFamily="2" charset="2"/>
        <a:buChar char="Ø"/>
        <a:defRPr sz="28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rgbClr val="FF0000"/>
        </a:buClr>
        <a:buChar char="•"/>
        <a:defRPr sz="2400" b="1" kern="1200">
          <a:solidFill>
            <a:schemeClr val="tx1"/>
          </a:solidFill>
          <a:latin typeface="Comic Sans MS" panose="030F0702030302020204" pitchFamily="66" charset="0"/>
          <a:ea typeface="楷体_GB2312" pitchFamily="49"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rcRect t="41239" b="27598"/>
          <a:stretch>
            <a:fillRect/>
          </a:stretch>
        </p:blipFill>
        <p:spPr>
          <a:xfrm>
            <a:off x="0" y="4849848"/>
            <a:ext cx="9144000" cy="2014548"/>
          </a:xfrm>
          <a:custGeom>
            <a:avLst/>
            <a:gdLst>
              <a:gd name="connsiteX0" fmla="*/ 6704242 w 9144000"/>
              <a:gd name="connsiteY0" fmla="*/ 12 h 2014548"/>
              <a:gd name="connsiteX1" fmla="*/ 9144000 w 9144000"/>
              <a:gd name="connsiteY1" fmla="*/ 108895 h 2014548"/>
              <a:gd name="connsiteX2" fmla="*/ 9144000 w 9144000"/>
              <a:gd name="connsiteY2" fmla="*/ 2014548 h 2014548"/>
              <a:gd name="connsiteX3" fmla="*/ 0 w 9144000"/>
              <a:gd name="connsiteY3" fmla="*/ 2014548 h 2014548"/>
              <a:gd name="connsiteX4" fmla="*/ 0 w 9144000"/>
              <a:gd name="connsiteY4" fmla="*/ 378136 h 2014548"/>
              <a:gd name="connsiteX5" fmla="*/ 6704242 w 9144000"/>
              <a:gd name="connsiteY5" fmla="*/ 12 h 2014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44000" h="2014548">
                <a:moveTo>
                  <a:pt x="6704242" y="12"/>
                </a:moveTo>
                <a:cubicBezTo>
                  <a:pt x="7362528" y="693"/>
                  <a:pt x="8143875" y="31400"/>
                  <a:pt x="9144000" y="108895"/>
                </a:cubicBezTo>
                <a:lnTo>
                  <a:pt x="9144000" y="2014548"/>
                </a:lnTo>
                <a:lnTo>
                  <a:pt x="0" y="2014548"/>
                </a:lnTo>
                <a:lnTo>
                  <a:pt x="0" y="378136"/>
                </a:lnTo>
                <a:cubicBezTo>
                  <a:pt x="3571875" y="378136"/>
                  <a:pt x="4353223" y="-2420"/>
                  <a:pt x="6704242" y="12"/>
                </a:cubicBezTo>
                <a:close/>
              </a:path>
            </a:pathLst>
          </a:cu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t="27368" b="30623"/>
          <a:stretch>
            <a:fillRect/>
          </a:stretch>
        </p:blipFill>
        <p:spPr>
          <a:xfrm>
            <a:off x="0" y="0"/>
            <a:ext cx="9144000" cy="2716252"/>
          </a:xfrm>
          <a:custGeom>
            <a:avLst/>
            <a:gdLst>
              <a:gd name="connsiteX0" fmla="*/ 0 w 9144000"/>
              <a:gd name="connsiteY0" fmla="*/ 0 h 2716252"/>
              <a:gd name="connsiteX1" fmla="*/ 9144000 w 9144000"/>
              <a:gd name="connsiteY1" fmla="*/ 0 h 2716252"/>
              <a:gd name="connsiteX2" fmla="*/ 9144000 w 9144000"/>
              <a:gd name="connsiteY2" fmla="*/ 2206406 h 2716252"/>
              <a:gd name="connsiteX3" fmla="*/ 0 w 9144000"/>
              <a:gd name="connsiteY3" fmla="*/ 2569427 h 2716252"/>
            </a:gdLst>
            <a:ahLst/>
            <a:cxnLst>
              <a:cxn ang="0">
                <a:pos x="connsiteX0" y="connsiteY0"/>
              </a:cxn>
              <a:cxn ang="0">
                <a:pos x="connsiteX1" y="connsiteY1"/>
              </a:cxn>
              <a:cxn ang="0">
                <a:pos x="connsiteX2" y="connsiteY2"/>
              </a:cxn>
              <a:cxn ang="0">
                <a:pos x="connsiteX3" y="connsiteY3"/>
              </a:cxn>
            </a:cxnLst>
            <a:rect l="l" t="t" r="r" b="b"/>
            <a:pathLst>
              <a:path w="9144000" h="2716252">
                <a:moveTo>
                  <a:pt x="0" y="0"/>
                </a:moveTo>
                <a:lnTo>
                  <a:pt x="9144000" y="0"/>
                </a:lnTo>
                <a:lnTo>
                  <a:pt x="9144000" y="2206406"/>
                </a:lnTo>
                <a:cubicBezTo>
                  <a:pt x="4572000" y="2206406"/>
                  <a:pt x="4572000" y="3047087"/>
                  <a:pt x="0" y="2569427"/>
                </a:cubicBezTo>
                <a:close/>
              </a:path>
            </a:pathLst>
          </a:custGeom>
        </p:spPr>
      </p:pic>
      <p:sp>
        <p:nvSpPr>
          <p:cNvPr id="16" name="标题 1"/>
          <p:cNvSpPr txBox="1"/>
          <p:nvPr/>
        </p:nvSpPr>
        <p:spPr>
          <a:xfrm>
            <a:off x="1843670" y="618124"/>
            <a:ext cx="5513809" cy="650636"/>
          </a:xfrm>
          <a:prstGeom prst="rect">
            <a:avLst/>
          </a:prstGeom>
        </p:spPr>
        <p:txBody>
          <a:bodyPr anchor="b"/>
          <a:lstStyle>
            <a:lvl1pPr algn="l" defTabSz="914400" rtl="0" eaLnBrk="1" latinLnBrk="0" hangingPunct="1">
              <a:lnSpc>
                <a:spcPct val="90000"/>
              </a:lnSpc>
              <a:spcBef>
                <a:spcPct val="0"/>
              </a:spcBef>
              <a:buNone/>
              <a:defRPr sz="3600" b="1" kern="1200">
                <a:solidFill>
                  <a:schemeClr val="accent1"/>
                </a:solidFill>
                <a:latin typeface="微软雅黑" panose="020B0503020204020204" charset="-122"/>
                <a:ea typeface="微软雅黑" panose="020B0503020204020204" charset="-122"/>
                <a:cs typeface="+mj-cs"/>
              </a:defRPr>
            </a:lvl1pPr>
          </a:lstStyle>
          <a:p>
            <a:pPr algn="ctr"/>
            <a:r>
              <a:rPr lang="zh-CN" altLang="en-US" sz="4000" b="0" dirty="0">
                <a:solidFill>
                  <a:srgbClr val="C00000"/>
                </a:solidFill>
              </a:rPr>
              <a:t>武汉光电国家研究中心</a:t>
            </a:r>
          </a:p>
        </p:txBody>
      </p:sp>
      <p:sp>
        <p:nvSpPr>
          <p:cNvPr id="6" name="标题 1"/>
          <p:cNvSpPr>
            <a:spLocks noGrp="1"/>
          </p:cNvSpPr>
          <p:nvPr>
            <p:ph type="title"/>
          </p:nvPr>
        </p:nvSpPr>
        <p:spPr>
          <a:xfrm>
            <a:off x="467544" y="2708920"/>
            <a:ext cx="8229600" cy="863600"/>
          </a:xfrm>
        </p:spPr>
        <p:txBody>
          <a:bodyPr/>
          <a:lstStyle/>
          <a:p>
            <a:r>
              <a:rPr lang="zh-CN" altLang="en-US" sz="3200" dirty="0">
                <a:solidFill>
                  <a:srgbClr val="002060"/>
                </a:solidFill>
              </a:rPr>
              <a:t>报告题目：学术研究，你的成功之道读后感</a:t>
            </a:r>
          </a:p>
        </p:txBody>
      </p:sp>
      <p:sp>
        <p:nvSpPr>
          <p:cNvPr id="3" name="TextBox 2"/>
          <p:cNvSpPr txBox="1"/>
          <p:nvPr/>
        </p:nvSpPr>
        <p:spPr>
          <a:xfrm>
            <a:off x="3409642" y="4186441"/>
            <a:ext cx="2512226" cy="646331"/>
          </a:xfrm>
          <a:prstGeom prst="rect">
            <a:avLst/>
          </a:prstGeom>
          <a:noFill/>
        </p:spPr>
        <p:txBody>
          <a:bodyPr wrap="none" rtlCol="0">
            <a:spAutoFit/>
          </a:bodyPr>
          <a:lstStyle/>
          <a:p>
            <a:r>
              <a:rPr lang="zh-CN" altLang="en-US" sz="1800" b="1" dirty="0">
                <a:solidFill>
                  <a:schemeClr val="tx1"/>
                </a:solidFill>
                <a:latin typeface="微软雅黑" pitchFamily="34" charset="-122"/>
                <a:ea typeface="微软雅黑" pitchFamily="34" charset="-122"/>
              </a:rPr>
              <a:t>报告人</a:t>
            </a:r>
            <a:r>
              <a:rPr lang="zh-CN" altLang="en-US" sz="1800" dirty="0">
                <a:solidFill>
                  <a:schemeClr val="tx1"/>
                </a:solidFill>
                <a:latin typeface="微软雅黑" pitchFamily="34" charset="-122"/>
                <a:ea typeface="微软雅黑" pitchFamily="34" charset="-122"/>
              </a:rPr>
              <a:t>： 李培昊</a:t>
            </a:r>
            <a:endParaRPr lang="en-US" altLang="zh-CN" sz="1800" dirty="0">
              <a:solidFill>
                <a:schemeClr val="tx1"/>
              </a:solidFill>
              <a:latin typeface="微软雅黑" pitchFamily="34" charset="-122"/>
              <a:ea typeface="微软雅黑" pitchFamily="34" charset="-122"/>
            </a:endParaRPr>
          </a:p>
          <a:p>
            <a:r>
              <a:rPr lang="zh-CN" altLang="en-US" sz="1800" b="1" dirty="0">
                <a:solidFill>
                  <a:schemeClr val="tx1"/>
                </a:solidFill>
                <a:latin typeface="微软雅黑" pitchFamily="34" charset="-122"/>
                <a:ea typeface="微软雅黑" pitchFamily="34" charset="-122"/>
              </a:rPr>
              <a:t>日期</a:t>
            </a:r>
            <a:r>
              <a:rPr lang="zh-CN" altLang="en-US" sz="1800" dirty="0">
                <a:solidFill>
                  <a:schemeClr val="tx1"/>
                </a:solidFill>
                <a:latin typeface="微软雅黑" pitchFamily="34" charset="-122"/>
                <a:ea typeface="微软雅黑" pitchFamily="34" charset="-122"/>
              </a:rPr>
              <a:t>：</a:t>
            </a:r>
            <a:r>
              <a:rPr lang="en-US" altLang="zh-CN" sz="1800" dirty="0">
                <a:solidFill>
                  <a:schemeClr val="tx1"/>
                </a:solidFill>
                <a:latin typeface="微软雅黑" pitchFamily="34" charset="-122"/>
                <a:ea typeface="微软雅黑" pitchFamily="34" charset="-122"/>
              </a:rPr>
              <a:t>2019</a:t>
            </a:r>
            <a:r>
              <a:rPr lang="zh-CN" altLang="en-US" sz="1800" dirty="0">
                <a:solidFill>
                  <a:schemeClr val="tx1"/>
                </a:solidFill>
                <a:latin typeface="微软雅黑" pitchFamily="34" charset="-122"/>
                <a:ea typeface="微软雅黑" pitchFamily="34" charset="-122"/>
              </a:rPr>
              <a:t>年</a:t>
            </a:r>
            <a:r>
              <a:rPr lang="en-US" altLang="zh-CN" sz="1800" dirty="0">
                <a:solidFill>
                  <a:schemeClr val="tx1"/>
                </a:solidFill>
                <a:latin typeface="微软雅黑" pitchFamily="34" charset="-122"/>
                <a:ea typeface="微软雅黑" pitchFamily="34" charset="-122"/>
              </a:rPr>
              <a:t>8</a:t>
            </a:r>
            <a:r>
              <a:rPr lang="zh-CN" altLang="en-US" sz="1800" dirty="0">
                <a:solidFill>
                  <a:schemeClr val="tx1"/>
                </a:solidFill>
                <a:latin typeface="微软雅黑" pitchFamily="34" charset="-122"/>
                <a:ea typeface="微软雅黑" pitchFamily="34" charset="-122"/>
              </a:rPr>
              <a:t>月</a:t>
            </a:r>
            <a:r>
              <a:rPr lang="en-US" altLang="zh-CN" sz="1800" dirty="0">
                <a:solidFill>
                  <a:schemeClr val="tx1"/>
                </a:solidFill>
                <a:latin typeface="微软雅黑" pitchFamily="34" charset="-122"/>
                <a:ea typeface="微软雅黑" pitchFamily="34" charset="-122"/>
              </a:rPr>
              <a:t>26</a:t>
            </a:r>
            <a:r>
              <a:rPr lang="zh-CN" altLang="en-US" sz="1800" dirty="0">
                <a:solidFill>
                  <a:schemeClr val="tx1"/>
                </a:solidFill>
                <a:latin typeface="微软雅黑" pitchFamily="34" charset="-122"/>
                <a:ea typeface="微软雅黑"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FE4ADE2C-A2ED-4BF5-BF19-ABFE7C4017AF}" type="slidenum">
              <a:rPr lang="en-US" altLang="zh-CN" smtClean="0"/>
              <a:t>10</a:t>
            </a:fld>
            <a:endParaRPr lang="en-US" altLang="zh-CN" dirty="0"/>
          </a:p>
        </p:txBody>
      </p:sp>
      <p:sp>
        <p:nvSpPr>
          <p:cNvPr id="5" name="标题 1"/>
          <p:cNvSpPr>
            <a:spLocks noGrp="1"/>
          </p:cNvSpPr>
          <p:nvPr>
            <p:ph type="title"/>
          </p:nvPr>
        </p:nvSpPr>
        <p:spPr>
          <a:xfrm>
            <a:off x="611560" y="1700808"/>
            <a:ext cx="8229600" cy="4392488"/>
          </a:xfrm>
        </p:spPr>
        <p:txBody>
          <a:bodyPr/>
          <a:lstStyle/>
          <a:p>
            <a:r>
              <a:rPr lang="zh-CN" altLang="en-US" sz="7200" dirty="0">
                <a:latin typeface="华文隶书" panose="02010800040101010101" pitchFamily="2" charset="-122"/>
                <a:ea typeface="华文隶书" panose="02010800040101010101" pitchFamily="2" charset="-122"/>
              </a:rPr>
              <a:t>谢 谢</a:t>
            </a:r>
            <a:r>
              <a:rPr kumimoji="1" lang="zh-CN" altLang="en-US" sz="7200" dirty="0"/>
              <a:t>！</a:t>
            </a:r>
          </a:p>
        </p:txBody>
      </p:sp>
    </p:spTree>
    <p:extLst>
      <p:ext uri="{BB962C8B-B14F-4D97-AF65-F5344CB8AC3E}">
        <p14:creationId xmlns:p14="http://schemas.microsoft.com/office/powerpoint/2010/main" val="3632049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如何做研究</a:t>
            </a:r>
          </a:p>
        </p:txBody>
      </p:sp>
      <p:sp>
        <p:nvSpPr>
          <p:cNvPr id="4" name="TextBox 1">
            <a:extLst>
              <a:ext uri="{FF2B5EF4-FFF2-40B4-BE49-F238E27FC236}">
                <a16:creationId xmlns:a16="http://schemas.microsoft.com/office/drawing/2014/main" id="{107466C8-821F-4F37-B05C-61FCD2A21D3E}"/>
              </a:ext>
            </a:extLst>
          </p:cNvPr>
          <p:cNvSpPr txBox="1"/>
          <p:nvPr/>
        </p:nvSpPr>
        <p:spPr>
          <a:xfrm>
            <a:off x="422513" y="1988840"/>
            <a:ext cx="1980029" cy="523220"/>
          </a:xfrm>
          <a:prstGeom prst="rect">
            <a:avLst/>
          </a:prstGeom>
          <a:noFill/>
        </p:spPr>
        <p:txBody>
          <a:bodyPr wrap="none" rtlCol="0">
            <a:spAutoFit/>
          </a:bodyPr>
          <a:lstStyle/>
          <a:p>
            <a:r>
              <a:rPr lang="zh-CN" altLang="en-US" sz="2800" dirty="0">
                <a:solidFill>
                  <a:schemeClr val="tx1"/>
                </a:solidFill>
                <a:latin typeface="微软雅黑" pitchFamily="34" charset="-122"/>
                <a:ea typeface="微软雅黑" pitchFamily="34" charset="-122"/>
              </a:rPr>
              <a:t>研究的过程</a:t>
            </a:r>
            <a:endParaRPr lang="zh-CN" altLang="en-US" dirty="0">
              <a:solidFill>
                <a:schemeClr val="tx1"/>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B428529D-011C-4116-A4C8-077E37F8CD32}"/>
              </a:ext>
            </a:extLst>
          </p:cNvPr>
          <p:cNvPicPr>
            <a:picLocks noChangeAspect="1"/>
          </p:cNvPicPr>
          <p:nvPr/>
        </p:nvPicPr>
        <p:blipFill>
          <a:blip r:embed="rId3"/>
          <a:stretch>
            <a:fillRect/>
          </a:stretch>
        </p:blipFill>
        <p:spPr>
          <a:xfrm>
            <a:off x="2402542" y="1709519"/>
            <a:ext cx="5902716" cy="5148481"/>
          </a:xfrm>
          <a:prstGeom prst="rect">
            <a:avLst/>
          </a:prstGeom>
        </p:spPr>
      </p:pic>
    </p:spTree>
    <p:extLst>
      <p:ext uri="{BB962C8B-B14F-4D97-AF65-F5344CB8AC3E}">
        <p14:creationId xmlns:p14="http://schemas.microsoft.com/office/powerpoint/2010/main" val="2636580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如何做研究</a:t>
            </a:r>
          </a:p>
        </p:txBody>
      </p:sp>
      <p:sp>
        <p:nvSpPr>
          <p:cNvPr id="4" name="TextBox 1">
            <a:extLst>
              <a:ext uri="{FF2B5EF4-FFF2-40B4-BE49-F238E27FC236}">
                <a16:creationId xmlns:a16="http://schemas.microsoft.com/office/drawing/2014/main" id="{107466C8-821F-4F37-B05C-61FCD2A21D3E}"/>
              </a:ext>
            </a:extLst>
          </p:cNvPr>
          <p:cNvSpPr txBox="1"/>
          <p:nvPr/>
        </p:nvSpPr>
        <p:spPr>
          <a:xfrm>
            <a:off x="422513" y="1988840"/>
            <a:ext cx="1980029" cy="523220"/>
          </a:xfrm>
          <a:prstGeom prst="rect">
            <a:avLst/>
          </a:prstGeom>
          <a:noFill/>
        </p:spPr>
        <p:txBody>
          <a:bodyPr wrap="none" rtlCol="0">
            <a:spAutoFit/>
          </a:bodyPr>
          <a:lstStyle/>
          <a:p>
            <a:r>
              <a:rPr lang="zh-CN" altLang="en-US" sz="2800" dirty="0">
                <a:solidFill>
                  <a:schemeClr val="tx1"/>
                </a:solidFill>
                <a:latin typeface="微软雅黑" pitchFamily="34" charset="-122"/>
                <a:ea typeface="微软雅黑" pitchFamily="34" charset="-122"/>
              </a:rPr>
              <a:t>研究的结果</a:t>
            </a:r>
            <a:endParaRPr lang="zh-CN" altLang="en-US" dirty="0">
              <a:solidFill>
                <a:schemeClr val="tx1"/>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01D71E8D-9E14-4954-A43C-5D4D46FEB10C}"/>
              </a:ext>
            </a:extLst>
          </p:cNvPr>
          <p:cNvPicPr>
            <a:picLocks noChangeAspect="1"/>
          </p:cNvPicPr>
          <p:nvPr/>
        </p:nvPicPr>
        <p:blipFill>
          <a:blip r:embed="rId3"/>
          <a:stretch>
            <a:fillRect/>
          </a:stretch>
        </p:blipFill>
        <p:spPr>
          <a:xfrm>
            <a:off x="2402542" y="1844824"/>
            <a:ext cx="6454042" cy="4667577"/>
          </a:xfrm>
          <a:prstGeom prst="rect">
            <a:avLst/>
          </a:prstGeom>
        </p:spPr>
      </p:pic>
    </p:spTree>
    <p:extLst>
      <p:ext uri="{BB962C8B-B14F-4D97-AF65-F5344CB8AC3E}">
        <p14:creationId xmlns:p14="http://schemas.microsoft.com/office/powerpoint/2010/main" val="407707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毕业论文</a:t>
            </a:r>
          </a:p>
        </p:txBody>
      </p:sp>
      <p:pic>
        <p:nvPicPr>
          <p:cNvPr id="5" name="图片 4">
            <a:extLst>
              <a:ext uri="{FF2B5EF4-FFF2-40B4-BE49-F238E27FC236}">
                <a16:creationId xmlns:a16="http://schemas.microsoft.com/office/drawing/2014/main" id="{BEED05ED-5E53-47F8-9C27-24EFEFD0977D}"/>
              </a:ext>
            </a:extLst>
          </p:cNvPr>
          <p:cNvPicPr>
            <a:picLocks noChangeAspect="1"/>
          </p:cNvPicPr>
          <p:nvPr/>
        </p:nvPicPr>
        <p:blipFill>
          <a:blip r:embed="rId3"/>
          <a:stretch>
            <a:fillRect/>
          </a:stretch>
        </p:blipFill>
        <p:spPr>
          <a:xfrm>
            <a:off x="857522" y="2791381"/>
            <a:ext cx="7428956" cy="2798151"/>
          </a:xfrm>
          <a:prstGeom prst="rect">
            <a:avLst/>
          </a:prstGeom>
        </p:spPr>
      </p:pic>
    </p:spTree>
    <p:extLst>
      <p:ext uri="{BB962C8B-B14F-4D97-AF65-F5344CB8AC3E}">
        <p14:creationId xmlns:p14="http://schemas.microsoft.com/office/powerpoint/2010/main" val="32376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F5752-9D76-4A7C-8701-236C86101295}"/>
              </a:ext>
            </a:extLst>
          </p:cNvPr>
          <p:cNvSpPr>
            <a:spLocks noGrp="1"/>
          </p:cNvSpPr>
          <p:nvPr>
            <p:ph type="title"/>
          </p:nvPr>
        </p:nvSpPr>
        <p:spPr/>
        <p:txBody>
          <a:bodyPr/>
          <a:lstStyle/>
          <a:p>
            <a:r>
              <a:rPr lang="zh-CN" altLang="en-US" dirty="0"/>
              <a:t>目  录</a:t>
            </a:r>
          </a:p>
        </p:txBody>
      </p:sp>
      <p:sp>
        <p:nvSpPr>
          <p:cNvPr id="3" name="内容占位符 2">
            <a:extLst>
              <a:ext uri="{FF2B5EF4-FFF2-40B4-BE49-F238E27FC236}">
                <a16:creationId xmlns:a16="http://schemas.microsoft.com/office/drawing/2014/main" id="{DFAD33B7-DA97-43EB-9795-5FC51B369B2D}"/>
              </a:ext>
            </a:extLst>
          </p:cNvPr>
          <p:cNvSpPr>
            <a:spLocks noGrp="1"/>
          </p:cNvSpPr>
          <p:nvPr>
            <p:ph idx="1"/>
          </p:nvPr>
        </p:nvSpPr>
        <p:spPr>
          <a:xfrm>
            <a:off x="1403648" y="1700808"/>
            <a:ext cx="6912768" cy="4525962"/>
          </a:xfrm>
        </p:spPr>
        <p:txBody>
          <a:bodyPr/>
          <a:lstStyle/>
          <a:p>
            <a:pPr>
              <a:lnSpc>
                <a:spcPct val="150000"/>
              </a:lnSpc>
            </a:pPr>
            <a:r>
              <a:rPr lang="zh-CN" altLang="en-US" sz="3200" b="1" dirty="0">
                <a:solidFill>
                  <a:srgbClr val="0000FF"/>
                </a:solidFill>
                <a:latin typeface="+mn-ea"/>
              </a:rPr>
              <a:t>纵览全书</a:t>
            </a:r>
            <a:endParaRPr lang="en-US" altLang="zh-CN" sz="3200" b="1" dirty="0">
              <a:solidFill>
                <a:srgbClr val="0000FF"/>
              </a:solidFill>
              <a:latin typeface="+mn-ea"/>
            </a:endParaRPr>
          </a:p>
          <a:p>
            <a:pPr>
              <a:lnSpc>
                <a:spcPct val="150000"/>
              </a:lnSpc>
            </a:pPr>
            <a:r>
              <a:rPr lang="zh-CN" altLang="en-US" sz="3200" b="1" dirty="0">
                <a:latin typeface="+mn-ea"/>
                <a:sym typeface="Arial" panose="020B0604020202020204" pitchFamily="34" charset="0"/>
              </a:rPr>
              <a:t>研究和研究者</a:t>
            </a:r>
            <a:endParaRPr lang="en-US" altLang="zh-CN" sz="3200" b="1" dirty="0">
              <a:latin typeface="+mn-ea"/>
              <a:sym typeface="Arial" panose="020B0604020202020204" pitchFamily="34" charset="0"/>
            </a:endParaRPr>
          </a:p>
          <a:p>
            <a:pPr>
              <a:lnSpc>
                <a:spcPct val="150000"/>
              </a:lnSpc>
            </a:pPr>
            <a:r>
              <a:rPr lang="zh-CN" altLang="en-US" sz="3200" b="1" dirty="0">
                <a:latin typeface="+mn-ea"/>
                <a:sym typeface="Arial" panose="020B0604020202020204" pitchFamily="34" charset="0"/>
              </a:rPr>
              <a:t>做研究的目标</a:t>
            </a:r>
            <a:endParaRPr lang="en-US" altLang="zh-CN" sz="3200" b="1" dirty="0">
              <a:latin typeface="+mn-ea"/>
              <a:sym typeface="Arial" panose="020B0604020202020204" pitchFamily="34" charset="0"/>
            </a:endParaRPr>
          </a:p>
          <a:p>
            <a:pPr>
              <a:lnSpc>
                <a:spcPct val="150000"/>
              </a:lnSpc>
            </a:pPr>
            <a:r>
              <a:rPr lang="zh-CN" altLang="en-US" sz="3200" b="1" dirty="0">
                <a:latin typeface="+mn-ea"/>
                <a:sym typeface="Arial" panose="020B0604020202020204" pitchFamily="34" charset="0"/>
              </a:rPr>
              <a:t>如何做研究</a:t>
            </a:r>
            <a:endParaRPr lang="en-US" altLang="zh-CN" sz="3200" b="1" dirty="0">
              <a:latin typeface="+mn-ea"/>
              <a:sym typeface="Arial" panose="020B0604020202020204" pitchFamily="34" charset="0"/>
            </a:endParaRPr>
          </a:p>
          <a:p>
            <a:pPr>
              <a:lnSpc>
                <a:spcPct val="150000"/>
              </a:lnSpc>
            </a:pPr>
            <a:r>
              <a:rPr lang="zh-CN" altLang="en-US" sz="3200" b="1" dirty="0">
                <a:latin typeface="+mn-ea"/>
              </a:rPr>
              <a:t>总结</a:t>
            </a:r>
            <a:endParaRPr lang="en-US" altLang="zh-CN" sz="3200" b="1" dirty="0">
              <a:latin typeface="+mn-ea"/>
            </a:endParaRPr>
          </a:p>
          <a:p>
            <a:pPr>
              <a:lnSpc>
                <a:spcPct val="150000"/>
              </a:lnSpc>
            </a:pPr>
            <a:endParaRPr lang="zh-CN" altLang="en-US" sz="3200" dirty="0">
              <a:latin typeface="+mn-ea"/>
            </a:endParaRPr>
          </a:p>
        </p:txBody>
      </p:sp>
      <p:sp>
        <p:nvSpPr>
          <p:cNvPr id="4" name="灯片编号占位符 3">
            <a:extLst>
              <a:ext uri="{FF2B5EF4-FFF2-40B4-BE49-F238E27FC236}">
                <a16:creationId xmlns:a16="http://schemas.microsoft.com/office/drawing/2014/main" id="{E76ABA25-EDA8-42AF-8560-06E0F0E292BB}"/>
              </a:ext>
            </a:extLst>
          </p:cNvPr>
          <p:cNvSpPr>
            <a:spLocks noGrp="1"/>
          </p:cNvSpPr>
          <p:nvPr>
            <p:ph type="sldNum" sz="quarter" idx="12"/>
          </p:nvPr>
        </p:nvSpPr>
        <p:spPr/>
        <p:txBody>
          <a:bodyPr/>
          <a:lstStyle/>
          <a:p>
            <a:pPr>
              <a:defRPr/>
            </a:pPr>
            <a:fld id="{FE4ADE2C-A2ED-4BF5-BF19-ABFE7C4017AF}" type="slidenum">
              <a:rPr lang="en-US" altLang="zh-CN" smtClean="0"/>
              <a:t>2</a:t>
            </a:fld>
            <a:endParaRPr lang="en-US" altLang="zh-CN" dirty="0"/>
          </a:p>
        </p:txBody>
      </p:sp>
    </p:spTree>
    <p:extLst>
      <p:ext uri="{BB962C8B-B14F-4D97-AF65-F5344CB8AC3E}">
        <p14:creationId xmlns:p14="http://schemas.microsoft.com/office/powerpoint/2010/main" val="3680151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纵览全书</a:t>
            </a:r>
          </a:p>
        </p:txBody>
      </p:sp>
      <p:pic>
        <p:nvPicPr>
          <p:cNvPr id="5" name="图片 4">
            <a:extLst>
              <a:ext uri="{FF2B5EF4-FFF2-40B4-BE49-F238E27FC236}">
                <a16:creationId xmlns:a16="http://schemas.microsoft.com/office/drawing/2014/main" id="{7FF259CB-48FC-412F-B253-BDBF9C362EDA}"/>
              </a:ext>
            </a:extLst>
          </p:cNvPr>
          <p:cNvPicPr>
            <a:picLocks noChangeAspect="1"/>
          </p:cNvPicPr>
          <p:nvPr/>
        </p:nvPicPr>
        <p:blipFill>
          <a:blip r:embed="rId3"/>
          <a:stretch>
            <a:fillRect/>
          </a:stretch>
        </p:blipFill>
        <p:spPr>
          <a:xfrm>
            <a:off x="408659" y="2564904"/>
            <a:ext cx="8326681" cy="2714741"/>
          </a:xfrm>
          <a:prstGeom prst="rect">
            <a:avLst/>
          </a:prstGeom>
        </p:spPr>
      </p:pic>
      <p:sp>
        <p:nvSpPr>
          <p:cNvPr id="4" name="灯片编号占位符 3">
            <a:extLst>
              <a:ext uri="{FF2B5EF4-FFF2-40B4-BE49-F238E27FC236}">
                <a16:creationId xmlns:a16="http://schemas.microsoft.com/office/drawing/2014/main" id="{7E7F2DE4-B8A6-4DAF-9C55-DAADA07F2ED0}"/>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3</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研究和研究者</a:t>
            </a:r>
          </a:p>
        </p:txBody>
      </p:sp>
      <p:pic>
        <p:nvPicPr>
          <p:cNvPr id="4" name="图片 3">
            <a:extLst>
              <a:ext uri="{FF2B5EF4-FFF2-40B4-BE49-F238E27FC236}">
                <a16:creationId xmlns:a16="http://schemas.microsoft.com/office/drawing/2014/main" id="{6365DE5D-1E13-4D80-94FD-E8D1E9548507}"/>
              </a:ext>
            </a:extLst>
          </p:cNvPr>
          <p:cNvPicPr>
            <a:picLocks noChangeAspect="1"/>
          </p:cNvPicPr>
          <p:nvPr/>
        </p:nvPicPr>
        <p:blipFill>
          <a:blip r:embed="rId3"/>
          <a:stretch>
            <a:fillRect/>
          </a:stretch>
        </p:blipFill>
        <p:spPr>
          <a:xfrm>
            <a:off x="1356424" y="2132856"/>
            <a:ext cx="6431151" cy="4197431"/>
          </a:xfrm>
          <a:prstGeom prst="rect">
            <a:avLst/>
          </a:prstGeom>
        </p:spPr>
      </p:pic>
      <p:sp>
        <p:nvSpPr>
          <p:cNvPr id="5" name="灯片编号占位符 3">
            <a:extLst>
              <a:ext uri="{FF2B5EF4-FFF2-40B4-BE49-F238E27FC236}">
                <a16:creationId xmlns:a16="http://schemas.microsoft.com/office/drawing/2014/main" id="{532AAE0F-D97C-4B37-91AA-2B57DCEA5A02}"/>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4</a:t>
            </a:fld>
            <a:endParaRPr lang="en-US" altLang="zh-CN" dirty="0"/>
          </a:p>
        </p:txBody>
      </p:sp>
    </p:spTree>
    <p:extLst>
      <p:ext uri="{BB962C8B-B14F-4D97-AF65-F5344CB8AC3E}">
        <p14:creationId xmlns:p14="http://schemas.microsoft.com/office/powerpoint/2010/main" val="3646130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研究和研究者</a:t>
            </a:r>
          </a:p>
        </p:txBody>
      </p:sp>
      <p:sp>
        <p:nvSpPr>
          <p:cNvPr id="5" name="TextBox 1">
            <a:extLst>
              <a:ext uri="{FF2B5EF4-FFF2-40B4-BE49-F238E27FC236}">
                <a16:creationId xmlns:a16="http://schemas.microsoft.com/office/drawing/2014/main" id="{4B4A737E-B68F-4287-9FAD-70A0F9605FD1}"/>
              </a:ext>
            </a:extLst>
          </p:cNvPr>
          <p:cNvSpPr txBox="1"/>
          <p:nvPr/>
        </p:nvSpPr>
        <p:spPr>
          <a:xfrm>
            <a:off x="422513" y="1988840"/>
            <a:ext cx="3416320" cy="523220"/>
          </a:xfrm>
          <a:prstGeom prst="rect">
            <a:avLst/>
          </a:prstGeom>
          <a:noFill/>
        </p:spPr>
        <p:txBody>
          <a:bodyPr wrap="none" rtlCol="0">
            <a:spAutoFit/>
          </a:bodyPr>
          <a:lstStyle/>
          <a:p>
            <a:r>
              <a:rPr lang="zh-CN" altLang="en-US" sz="2800" dirty="0">
                <a:solidFill>
                  <a:schemeClr val="tx1"/>
                </a:solidFill>
                <a:latin typeface="微软雅黑" pitchFamily="34" charset="-122"/>
                <a:ea typeface="微软雅黑" pitchFamily="34" charset="-122"/>
              </a:rPr>
              <a:t>研究者的技能和能力</a:t>
            </a:r>
            <a:endParaRPr lang="zh-CN" altLang="en-US" dirty="0">
              <a:solidFill>
                <a:schemeClr val="tx1"/>
              </a:solidFill>
              <a:latin typeface="微软雅黑" pitchFamily="34" charset="-122"/>
              <a:ea typeface="微软雅黑" pitchFamily="34" charset="-122"/>
            </a:endParaRPr>
          </a:p>
        </p:txBody>
      </p:sp>
      <p:pic>
        <p:nvPicPr>
          <p:cNvPr id="2" name="图片 1">
            <a:extLst>
              <a:ext uri="{FF2B5EF4-FFF2-40B4-BE49-F238E27FC236}">
                <a16:creationId xmlns:a16="http://schemas.microsoft.com/office/drawing/2014/main" id="{5C72F22E-70FA-4AF2-9CB2-365AAA32E0A2}"/>
              </a:ext>
            </a:extLst>
          </p:cNvPr>
          <p:cNvPicPr>
            <a:picLocks noChangeAspect="1"/>
          </p:cNvPicPr>
          <p:nvPr/>
        </p:nvPicPr>
        <p:blipFill>
          <a:blip r:embed="rId3"/>
          <a:stretch>
            <a:fillRect/>
          </a:stretch>
        </p:blipFill>
        <p:spPr>
          <a:xfrm>
            <a:off x="1475562" y="2924944"/>
            <a:ext cx="6192876" cy="3246348"/>
          </a:xfrm>
          <a:prstGeom prst="rect">
            <a:avLst/>
          </a:prstGeom>
        </p:spPr>
      </p:pic>
      <p:sp>
        <p:nvSpPr>
          <p:cNvPr id="6" name="灯片编号占位符 3">
            <a:extLst>
              <a:ext uri="{FF2B5EF4-FFF2-40B4-BE49-F238E27FC236}">
                <a16:creationId xmlns:a16="http://schemas.microsoft.com/office/drawing/2014/main" id="{A9F36B5D-3B98-4169-806F-673597F16C04}"/>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5</a:t>
            </a:fld>
            <a:endParaRPr lang="en-US" altLang="zh-CN" dirty="0"/>
          </a:p>
        </p:txBody>
      </p:sp>
    </p:spTree>
    <p:extLst>
      <p:ext uri="{BB962C8B-B14F-4D97-AF65-F5344CB8AC3E}">
        <p14:creationId xmlns:p14="http://schemas.microsoft.com/office/powerpoint/2010/main" val="286131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做研究的目标</a:t>
            </a:r>
          </a:p>
        </p:txBody>
      </p:sp>
      <p:pic>
        <p:nvPicPr>
          <p:cNvPr id="2" name="图片 1">
            <a:extLst>
              <a:ext uri="{FF2B5EF4-FFF2-40B4-BE49-F238E27FC236}">
                <a16:creationId xmlns:a16="http://schemas.microsoft.com/office/drawing/2014/main" id="{8EE54764-301D-4D38-AD14-8F2296D67A44}"/>
              </a:ext>
            </a:extLst>
          </p:cNvPr>
          <p:cNvPicPr>
            <a:picLocks noChangeAspect="1"/>
          </p:cNvPicPr>
          <p:nvPr/>
        </p:nvPicPr>
        <p:blipFill>
          <a:blip r:embed="rId3"/>
          <a:stretch>
            <a:fillRect/>
          </a:stretch>
        </p:blipFill>
        <p:spPr>
          <a:xfrm>
            <a:off x="753845" y="2492540"/>
            <a:ext cx="7636310" cy="3544167"/>
          </a:xfrm>
          <a:prstGeom prst="rect">
            <a:avLst/>
          </a:prstGeom>
        </p:spPr>
      </p:pic>
      <p:sp>
        <p:nvSpPr>
          <p:cNvPr id="4" name="灯片编号占位符 3">
            <a:extLst>
              <a:ext uri="{FF2B5EF4-FFF2-40B4-BE49-F238E27FC236}">
                <a16:creationId xmlns:a16="http://schemas.microsoft.com/office/drawing/2014/main" id="{97AC4797-7CE8-4220-B7A8-E9189681EF54}"/>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6</a:t>
            </a:fld>
            <a:endParaRPr lang="en-US" altLang="zh-CN" dirty="0"/>
          </a:p>
        </p:txBody>
      </p:sp>
    </p:spTree>
    <p:extLst>
      <p:ext uri="{BB962C8B-B14F-4D97-AF65-F5344CB8AC3E}">
        <p14:creationId xmlns:p14="http://schemas.microsoft.com/office/powerpoint/2010/main" val="1933506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如何做研究</a:t>
            </a:r>
          </a:p>
        </p:txBody>
      </p:sp>
      <p:pic>
        <p:nvPicPr>
          <p:cNvPr id="2" name="图片 1">
            <a:extLst>
              <a:ext uri="{FF2B5EF4-FFF2-40B4-BE49-F238E27FC236}">
                <a16:creationId xmlns:a16="http://schemas.microsoft.com/office/drawing/2014/main" id="{F7A60E8F-A437-4E43-B5ED-FD31AA06ACDA}"/>
              </a:ext>
            </a:extLst>
          </p:cNvPr>
          <p:cNvPicPr>
            <a:picLocks noChangeAspect="1"/>
          </p:cNvPicPr>
          <p:nvPr/>
        </p:nvPicPr>
        <p:blipFill>
          <a:blip r:embed="rId3"/>
          <a:stretch>
            <a:fillRect/>
          </a:stretch>
        </p:blipFill>
        <p:spPr>
          <a:xfrm>
            <a:off x="1909249" y="2741963"/>
            <a:ext cx="5325502" cy="3025573"/>
          </a:xfrm>
          <a:prstGeom prst="rect">
            <a:avLst/>
          </a:prstGeom>
        </p:spPr>
      </p:pic>
      <p:sp>
        <p:nvSpPr>
          <p:cNvPr id="4" name="灯片编号占位符 3">
            <a:extLst>
              <a:ext uri="{FF2B5EF4-FFF2-40B4-BE49-F238E27FC236}">
                <a16:creationId xmlns:a16="http://schemas.microsoft.com/office/drawing/2014/main" id="{5404F608-17F2-4F0F-8D2A-1412A2CDA133}"/>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7</a:t>
            </a:fld>
            <a:endParaRPr lang="en-US" altLang="zh-CN" dirty="0"/>
          </a:p>
        </p:txBody>
      </p:sp>
    </p:spTree>
    <p:extLst>
      <p:ext uri="{BB962C8B-B14F-4D97-AF65-F5344CB8AC3E}">
        <p14:creationId xmlns:p14="http://schemas.microsoft.com/office/powerpoint/2010/main" val="33689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如何做研究</a:t>
            </a:r>
          </a:p>
        </p:txBody>
      </p:sp>
      <p:sp>
        <p:nvSpPr>
          <p:cNvPr id="4" name="TextBox 1">
            <a:extLst>
              <a:ext uri="{FF2B5EF4-FFF2-40B4-BE49-F238E27FC236}">
                <a16:creationId xmlns:a16="http://schemas.microsoft.com/office/drawing/2014/main" id="{107466C8-821F-4F37-B05C-61FCD2A21D3E}"/>
              </a:ext>
            </a:extLst>
          </p:cNvPr>
          <p:cNvSpPr txBox="1"/>
          <p:nvPr/>
        </p:nvSpPr>
        <p:spPr>
          <a:xfrm>
            <a:off x="422513" y="1988840"/>
            <a:ext cx="1980029" cy="523220"/>
          </a:xfrm>
          <a:prstGeom prst="rect">
            <a:avLst/>
          </a:prstGeom>
          <a:noFill/>
        </p:spPr>
        <p:txBody>
          <a:bodyPr wrap="none" rtlCol="0">
            <a:spAutoFit/>
          </a:bodyPr>
          <a:lstStyle/>
          <a:p>
            <a:r>
              <a:rPr lang="zh-CN" altLang="en-US" sz="2800" dirty="0">
                <a:solidFill>
                  <a:schemeClr val="tx1"/>
                </a:solidFill>
                <a:latin typeface="微软雅黑" pitchFamily="34" charset="-122"/>
                <a:ea typeface="微软雅黑" pitchFamily="34" charset="-122"/>
              </a:rPr>
              <a:t>研究的起点</a:t>
            </a:r>
            <a:endParaRPr lang="zh-CN" altLang="en-US" dirty="0">
              <a:solidFill>
                <a:schemeClr val="tx1"/>
              </a:solidFill>
              <a:latin typeface="微软雅黑" pitchFamily="34" charset="-122"/>
              <a:ea typeface="微软雅黑" pitchFamily="34" charset="-122"/>
            </a:endParaRPr>
          </a:p>
        </p:txBody>
      </p:sp>
      <p:pic>
        <p:nvPicPr>
          <p:cNvPr id="3" name="图片 2">
            <a:extLst>
              <a:ext uri="{FF2B5EF4-FFF2-40B4-BE49-F238E27FC236}">
                <a16:creationId xmlns:a16="http://schemas.microsoft.com/office/drawing/2014/main" id="{E87301C5-789D-4F38-A335-E521C2EAD99A}"/>
              </a:ext>
            </a:extLst>
          </p:cNvPr>
          <p:cNvPicPr>
            <a:picLocks noChangeAspect="1"/>
          </p:cNvPicPr>
          <p:nvPr/>
        </p:nvPicPr>
        <p:blipFill>
          <a:blip r:embed="rId3"/>
          <a:stretch>
            <a:fillRect/>
          </a:stretch>
        </p:blipFill>
        <p:spPr>
          <a:xfrm>
            <a:off x="474515" y="2457034"/>
            <a:ext cx="3856054" cy="4389500"/>
          </a:xfrm>
          <a:prstGeom prst="rect">
            <a:avLst/>
          </a:prstGeom>
        </p:spPr>
      </p:pic>
      <p:pic>
        <p:nvPicPr>
          <p:cNvPr id="6" name="图片 5">
            <a:extLst>
              <a:ext uri="{FF2B5EF4-FFF2-40B4-BE49-F238E27FC236}">
                <a16:creationId xmlns:a16="http://schemas.microsoft.com/office/drawing/2014/main" id="{B689B7A9-1053-4175-8E3B-9899EAF27336}"/>
              </a:ext>
            </a:extLst>
          </p:cNvPr>
          <p:cNvPicPr>
            <a:picLocks noChangeAspect="1"/>
          </p:cNvPicPr>
          <p:nvPr/>
        </p:nvPicPr>
        <p:blipFill>
          <a:blip r:embed="rId4"/>
          <a:stretch>
            <a:fillRect/>
          </a:stretch>
        </p:blipFill>
        <p:spPr>
          <a:xfrm>
            <a:off x="4612772" y="4764677"/>
            <a:ext cx="4130398" cy="2065199"/>
          </a:xfrm>
          <a:prstGeom prst="rect">
            <a:avLst/>
          </a:prstGeom>
        </p:spPr>
      </p:pic>
      <p:pic>
        <p:nvPicPr>
          <p:cNvPr id="7" name="图片 6">
            <a:extLst>
              <a:ext uri="{FF2B5EF4-FFF2-40B4-BE49-F238E27FC236}">
                <a16:creationId xmlns:a16="http://schemas.microsoft.com/office/drawing/2014/main" id="{3749127F-814C-4E5A-AFAB-705EC476F21D}"/>
              </a:ext>
            </a:extLst>
          </p:cNvPr>
          <p:cNvPicPr>
            <a:picLocks noChangeAspect="1"/>
          </p:cNvPicPr>
          <p:nvPr/>
        </p:nvPicPr>
        <p:blipFill>
          <a:blip r:embed="rId5"/>
          <a:stretch>
            <a:fillRect/>
          </a:stretch>
        </p:blipFill>
        <p:spPr>
          <a:xfrm>
            <a:off x="4612772" y="2457034"/>
            <a:ext cx="4108715" cy="1809122"/>
          </a:xfrm>
          <a:prstGeom prst="rect">
            <a:avLst/>
          </a:prstGeom>
        </p:spPr>
      </p:pic>
      <p:sp>
        <p:nvSpPr>
          <p:cNvPr id="8" name="灯片编号占位符 3">
            <a:extLst>
              <a:ext uri="{FF2B5EF4-FFF2-40B4-BE49-F238E27FC236}">
                <a16:creationId xmlns:a16="http://schemas.microsoft.com/office/drawing/2014/main" id="{C81A0E58-453D-44DD-BCD5-B96A9DD1C3D0}"/>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8</a:t>
            </a:fld>
            <a:endParaRPr lang="en-US" altLang="zh-CN" dirty="0"/>
          </a:p>
        </p:txBody>
      </p:sp>
    </p:spTree>
    <p:extLst>
      <p:ext uri="{BB962C8B-B14F-4D97-AF65-F5344CB8AC3E}">
        <p14:creationId xmlns:p14="http://schemas.microsoft.com/office/powerpoint/2010/main" val="168079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文本框 55"/>
          <p:cNvSpPr txBox="1"/>
          <p:nvPr/>
        </p:nvSpPr>
        <p:spPr>
          <a:xfrm>
            <a:off x="395536" y="1124744"/>
            <a:ext cx="5237480" cy="584775"/>
          </a:xfrm>
          <a:prstGeom prst="rect">
            <a:avLst/>
          </a:prstGeom>
          <a:noFill/>
          <a:ln w="9525">
            <a:noFill/>
          </a:ln>
        </p:spPr>
        <p:txBody>
          <a:bodyPr wrap="square">
            <a:spAutoFit/>
          </a:bodyPr>
          <a:lstStyle/>
          <a:p>
            <a:r>
              <a:rPr kumimoji="1" lang="zh-CN" altLang="en-US" sz="3200" dirty="0">
                <a:solidFill>
                  <a:srgbClr val="CC0000"/>
                </a:solidFill>
                <a:latin typeface="+mj-lt"/>
                <a:ea typeface="+mj-ea"/>
                <a:cs typeface="+mj-cs"/>
              </a:rPr>
              <a:t>总结</a:t>
            </a:r>
          </a:p>
        </p:txBody>
      </p:sp>
      <p:pic>
        <p:nvPicPr>
          <p:cNvPr id="4" name="图片 3">
            <a:extLst>
              <a:ext uri="{FF2B5EF4-FFF2-40B4-BE49-F238E27FC236}">
                <a16:creationId xmlns:a16="http://schemas.microsoft.com/office/drawing/2014/main" id="{66430C62-CA8C-4FAF-89D4-C5CB8003FB6E}"/>
              </a:ext>
            </a:extLst>
          </p:cNvPr>
          <p:cNvPicPr>
            <a:picLocks noChangeAspect="1"/>
          </p:cNvPicPr>
          <p:nvPr/>
        </p:nvPicPr>
        <p:blipFill>
          <a:blip r:embed="rId3"/>
          <a:stretch>
            <a:fillRect/>
          </a:stretch>
        </p:blipFill>
        <p:spPr>
          <a:xfrm>
            <a:off x="408659" y="2564904"/>
            <a:ext cx="8326681" cy="2714741"/>
          </a:xfrm>
          <a:prstGeom prst="rect">
            <a:avLst/>
          </a:prstGeom>
        </p:spPr>
      </p:pic>
      <p:sp>
        <p:nvSpPr>
          <p:cNvPr id="5" name="灯片编号占位符 3">
            <a:extLst>
              <a:ext uri="{FF2B5EF4-FFF2-40B4-BE49-F238E27FC236}">
                <a16:creationId xmlns:a16="http://schemas.microsoft.com/office/drawing/2014/main" id="{2EA7723A-B0EF-4DB2-AECC-361341F03AA5}"/>
              </a:ext>
            </a:extLst>
          </p:cNvPr>
          <p:cNvSpPr>
            <a:spLocks noGrp="1"/>
          </p:cNvSpPr>
          <p:nvPr>
            <p:ph type="sldNum" sz="quarter" idx="12"/>
          </p:nvPr>
        </p:nvSpPr>
        <p:spPr>
          <a:xfrm>
            <a:off x="6553200" y="6245225"/>
            <a:ext cx="2133600" cy="476250"/>
          </a:xfrm>
        </p:spPr>
        <p:txBody>
          <a:bodyPr/>
          <a:lstStyle/>
          <a:p>
            <a:pPr>
              <a:defRPr/>
            </a:pPr>
            <a:fld id="{FE4ADE2C-A2ED-4BF5-BF19-ABFE7C4017AF}" type="slidenum">
              <a:rPr lang="en-US" altLang="zh-CN" smtClean="0"/>
              <a:t>9</a:t>
            </a:fld>
            <a:endParaRPr lang="en-US" altLang="zh-CN" dirty="0"/>
          </a:p>
        </p:txBody>
      </p:sp>
    </p:spTree>
    <p:extLst>
      <p:ext uri="{BB962C8B-B14F-4D97-AF65-F5344CB8AC3E}">
        <p14:creationId xmlns:p14="http://schemas.microsoft.com/office/powerpoint/2010/main" val="4140807145"/>
      </p:ext>
    </p:extLst>
  </p:cSld>
  <p:clrMapOvr>
    <a:masterClrMapping/>
  </p:clrMapOvr>
</p:sld>
</file>

<file path=ppt/theme/theme1.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Lucida Sans"/>
        <a:ea typeface="黑体"/>
        <a:cs typeface=""/>
      </a:majorFont>
      <a:minorFont>
        <a:latin typeface="Berlin Sans FB"/>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noFill/>
        <a:ln>
          <a:noFill/>
        </a:ln>
        <a:effectLst>
          <a:outerShdw dist="107763" dir="2700000" algn="ctr" rotWithShape="0">
            <a:schemeClr val="bg2">
              <a:alpha val="50000"/>
            </a:schemeClr>
          </a:outerShdw>
        </a:effectLst>
      </a:spPr>
      <a:bodyPr vert="horz" wrap="none" lIns="91440" tIns="45720" rIns="91440" bIns="45720" numCol="1" anchor="t" anchorCtr="0" compatLnSpc="1">
        <a:spAutoFit/>
      </a:bodyPr>
      <a:lstStyle>
        <a:defPPr marL="276225" marR="0" indent="-276225" algn="l" defTabSz="914400" rtl="0" eaLnBrk="1" fontAlgn="base" latinLnBrk="0" hangingPunct="1">
          <a:lnSpc>
            <a:spcPct val="110000"/>
          </a:lnSpc>
          <a:spcBef>
            <a:spcPct val="20000"/>
          </a:spcBef>
          <a:spcAft>
            <a:spcPct val="0"/>
          </a:spcAft>
          <a:buClr>
            <a:srgbClr val="3366FF"/>
          </a:buClr>
          <a:buSzPct val="75000"/>
          <a:buFont typeface="Wingdings" panose="05000000000000000000" pitchFamily="2" charset="2"/>
          <a:buNone/>
          <a:defRPr kumimoji="1" lang="zh-CN" altLang="en-US" sz="2000" b="0" i="0" u="none" strike="noStrike" cap="none" normalizeH="0" baseline="0" smtClean="0">
            <a:ln>
              <a:noFill/>
            </a:ln>
            <a:solidFill>
              <a:srgbClr val="FF3300"/>
            </a:solidFill>
            <a:effectLst/>
            <a:latin typeface="Arial" panose="020B0604020202020204" pitchFamily="34" charset="0"/>
            <a:ea typeface="黑体" panose="02010609060101010101" pitchFamily="49"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929</Words>
  <Application>Microsoft Office PowerPoint</Application>
  <PresentationFormat>全屏显示(4:3)</PresentationFormat>
  <Paragraphs>61</Paragraphs>
  <Slides>13</Slides>
  <Notes>11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黑体</vt:lpstr>
      <vt:lpstr>华文隶书</vt:lpstr>
      <vt:lpstr>楷体_GB2312</vt:lpstr>
      <vt:lpstr>宋体</vt:lpstr>
      <vt:lpstr>微软雅黑</vt:lpstr>
      <vt:lpstr>Arial</vt:lpstr>
      <vt:lpstr>Berlin Sans FB</vt:lpstr>
      <vt:lpstr>Comic Sans MS</vt:lpstr>
      <vt:lpstr>Lucida Sans</vt:lpstr>
      <vt:lpstr>Tahoma</vt:lpstr>
      <vt:lpstr>Times</vt:lpstr>
      <vt:lpstr>Wingdings</vt:lpstr>
      <vt:lpstr>1_自定义设计方案</vt:lpstr>
      <vt:lpstr>报告题目：学术研究，你的成功之道读后感</vt:lpstr>
      <vt:lpstr>目  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 谢！</vt:lpstr>
      <vt:lpstr>PowerPoint 演示文稿</vt:lpstr>
      <vt:lpstr>PowerPoint 演示文稿</vt:lpstr>
      <vt:lpstr>PowerPoint 演示文稿</vt:lpstr>
    </vt:vector>
  </TitlesOfParts>
  <Company>WNLO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热烈欢迎各位领导莅临指导</dc:title>
  <dc:creator>Yans</dc:creator>
  <cp:lastModifiedBy>李 培昊</cp:lastModifiedBy>
  <cp:revision>559</cp:revision>
  <dcterms:created xsi:type="dcterms:W3CDTF">2007-06-21T01:14:00Z</dcterms:created>
  <dcterms:modified xsi:type="dcterms:W3CDTF">2019-08-26T01:21:32Z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2052-10.1.0.7022</vt:lpwstr>
  </property>
</Properties>
</file>