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9" r:id="rId2"/>
    <p:sldId id="560" r:id="rId3"/>
    <p:sldId id="584" r:id="rId4"/>
    <p:sldId id="561" r:id="rId5"/>
    <p:sldId id="586" r:id="rId6"/>
    <p:sldId id="588" r:id="rId7"/>
    <p:sldId id="589" r:id="rId8"/>
    <p:sldId id="555" r:id="rId9"/>
    <p:sldId id="557" r:id="rId10"/>
    <p:sldId id="558" r:id="rId11"/>
    <p:sldId id="562" r:id="rId12"/>
    <p:sldId id="51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7" autoAdjust="0"/>
    <p:restoredTop sz="89379" autoAdjust="0"/>
  </p:normalViewPr>
  <p:slideViewPr>
    <p:cSldViewPr>
      <p:cViewPr varScale="1">
        <p:scale>
          <a:sx n="89" d="100"/>
          <a:sy n="89" d="100"/>
        </p:scale>
        <p:origin x="11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8D7F2F8-5C2F-4A29-A729-F449553B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12AFF-19BB-49A5-AA31-CCD2F68A27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3B16B2-2A62-45AC-82A9-BA5CFA61DC51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9B52D35-C1EF-410A-BF36-B6238DC8F6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17CED29-6D4E-4902-A095-81A50371E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57FB3-0DF2-4E9C-95A2-8EF79F6554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83ABE-3227-4397-BD6F-140862261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8F97FB-B656-47E0-806F-44CC0751852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F97FB-B656-47E0-806F-44CC0751852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*RISC</a:t>
            </a:r>
            <a:r>
              <a:rPr lang="zh-CN" altLang="en-US" dirty="0"/>
              <a:t>出现后，占据了大部分服务器市场，</a:t>
            </a:r>
            <a:r>
              <a:rPr lang="en-US" altLang="zh-CN" dirty="0"/>
              <a:t>PC</a:t>
            </a:r>
            <a:r>
              <a:rPr lang="zh-CN" altLang="en-US" dirty="0"/>
              <a:t>领域迫于兼容性要求，仍采用</a:t>
            </a:r>
            <a:r>
              <a:rPr lang="en-US" altLang="zh-CN" dirty="0"/>
              <a:t>CISC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Uops</a:t>
            </a:r>
            <a:r>
              <a:rPr lang="zh-CN" altLang="en-US" dirty="0"/>
              <a:t>就是类似</a:t>
            </a:r>
            <a:r>
              <a:rPr lang="en-US" altLang="zh-CN" dirty="0"/>
              <a:t>RISC</a:t>
            </a:r>
            <a:r>
              <a:rPr lang="zh-CN" altLang="en-US" dirty="0"/>
              <a:t>指令的微操作</a:t>
            </a:r>
            <a:endParaRPr lang="en-US" altLang="zh-CN" dirty="0"/>
          </a:p>
          <a:p>
            <a:r>
              <a:rPr lang="en-US" altLang="zh-CN" dirty="0"/>
              <a:t>CISC</a:t>
            </a:r>
            <a:r>
              <a:rPr lang="zh-CN" altLang="en-US" dirty="0"/>
              <a:t>更强大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6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集卓后面还没讲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程序空间大会降低</a:t>
            </a:r>
            <a:r>
              <a:rPr lang="en-US" altLang="zh-CN" dirty="0"/>
              <a:t>Cache</a:t>
            </a:r>
            <a:r>
              <a:rPr lang="zh-CN" altLang="en-US" dirty="0"/>
              <a:t>命中率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寄存器越多越好 但太多了指令受不了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58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2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0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汇编语音变成机器码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8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：寄存器型指令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4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Lw</a:t>
            </a:r>
            <a:r>
              <a:rPr lang="zh-CN" altLang="en-US" dirty="0"/>
              <a:t>读取到寄存器 </a:t>
            </a:r>
            <a:r>
              <a:rPr lang="en-US" altLang="zh-CN" dirty="0" err="1"/>
              <a:t>sw</a:t>
            </a:r>
            <a:r>
              <a:rPr lang="zh-CN" altLang="en-US" dirty="0"/>
              <a:t>存到寄存器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46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：没有</a:t>
            </a:r>
            <a:r>
              <a:rPr lang="en-US" altLang="zh-CN" dirty="0"/>
              <a:t>MOV </a:t>
            </a:r>
            <a:r>
              <a:rPr lang="zh-CN" altLang="en-US" dirty="0"/>
              <a:t>用</a:t>
            </a:r>
            <a:r>
              <a:rPr lang="en-US" altLang="zh-CN" dirty="0"/>
              <a:t>ADD </a:t>
            </a:r>
            <a:r>
              <a:rPr lang="zh-CN" altLang="en-US" dirty="0"/>
              <a:t>因为</a:t>
            </a:r>
            <a:r>
              <a:rPr lang="en-US" altLang="zh-CN" dirty="0"/>
              <a:t>$0</a:t>
            </a:r>
            <a:r>
              <a:rPr lang="zh-CN" altLang="en-US" dirty="0"/>
              <a:t>里永远是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任何时候如果用函数 </a:t>
            </a:r>
            <a:r>
              <a:rPr lang="en-US" altLang="zh-CN" dirty="0"/>
              <a:t>Temporaries$0-$7</a:t>
            </a:r>
            <a:r>
              <a:rPr lang="zh-CN" altLang="en-US" dirty="0"/>
              <a:t>寄存器都会被改变 所以中断时要用堆栈</a:t>
            </a:r>
            <a:endParaRPr lang="en-US" altLang="zh-CN" dirty="0"/>
          </a:p>
          <a:p>
            <a:r>
              <a:rPr lang="en-US" altLang="zh-CN" dirty="0" err="1"/>
              <a:t>fp</a:t>
            </a:r>
            <a:r>
              <a:rPr lang="zh-CN" altLang="en-US" dirty="0"/>
              <a:t>一般不变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2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*ISA</a:t>
            </a:r>
            <a:r>
              <a:rPr lang="zh-CN" altLang="en-US" dirty="0"/>
              <a:t>：对处理器的抽象描述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人类语言：</a:t>
            </a:r>
            <a:r>
              <a:rPr lang="en-US" altLang="zh-CN" dirty="0"/>
              <a:t>idea</a:t>
            </a:r>
            <a:r>
              <a:rPr lang="zh-CN" altLang="en-US" dirty="0"/>
              <a:t>、语音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高级语言：</a:t>
            </a:r>
            <a:r>
              <a:rPr lang="en-US" altLang="zh-CN" dirty="0" err="1"/>
              <a:t>matlab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java…</a:t>
            </a:r>
          </a:p>
          <a:p>
            <a:r>
              <a:rPr lang="zh-CN" altLang="en-US" dirty="0"/>
              <a:t>汇编语言：</a:t>
            </a:r>
            <a:r>
              <a:rPr lang="en-US" altLang="zh-CN" dirty="0"/>
              <a:t>Fortran…</a:t>
            </a:r>
            <a:r>
              <a:rPr lang="zh-CN" altLang="en-US" dirty="0"/>
              <a:t>与机器语言一一对应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3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*RISC</a:t>
            </a:r>
            <a:r>
              <a:rPr lang="zh-CN" altLang="en-US" dirty="0"/>
              <a:t>出现后才有</a:t>
            </a:r>
            <a:r>
              <a:rPr lang="en-US" altLang="zh-CN" dirty="0"/>
              <a:t>CISC</a:t>
            </a:r>
            <a:r>
              <a:rPr lang="zh-CN" altLang="en-US" dirty="0"/>
              <a:t>的概念</a:t>
            </a:r>
            <a:endParaRPr lang="en-US" altLang="zh-CN" dirty="0"/>
          </a:p>
          <a:p>
            <a:r>
              <a:rPr lang="zh-CN" altLang="en-US" dirty="0"/>
              <a:t>简单指令能在一个</a:t>
            </a:r>
            <a:r>
              <a:rPr lang="en-US" altLang="zh-CN" dirty="0"/>
              <a:t>cycle</a:t>
            </a:r>
            <a:r>
              <a:rPr lang="zh-CN" altLang="en-US" dirty="0"/>
              <a:t>完成：提高频率</a:t>
            </a:r>
            <a:endParaRPr lang="en-US" altLang="zh-CN" dirty="0"/>
          </a:p>
          <a:p>
            <a:r>
              <a:rPr lang="zh-CN" altLang="en-US" dirty="0"/>
              <a:t>定长：更好地实现流水、译码 提高频率</a:t>
            </a:r>
            <a:endParaRPr lang="en-US" altLang="zh-CN" dirty="0"/>
          </a:p>
          <a:p>
            <a:r>
              <a:rPr lang="en-US" altLang="zh-CN" dirty="0"/>
              <a:t>*CISC</a:t>
            </a:r>
            <a:r>
              <a:rPr lang="zh-CN" altLang="en-US" dirty="0"/>
              <a:t>：</a:t>
            </a:r>
            <a:r>
              <a:rPr lang="en-US" altLang="zh-CN" dirty="0"/>
              <a:t>x86</a:t>
            </a:r>
          </a:p>
          <a:p>
            <a:r>
              <a:rPr lang="en-US" altLang="zh-CN" dirty="0"/>
              <a:t>RISC</a:t>
            </a:r>
            <a:r>
              <a:rPr lang="zh-CN" altLang="en-US" dirty="0"/>
              <a:t>：</a:t>
            </a:r>
            <a:r>
              <a:rPr lang="en-US" altLang="zh-CN" dirty="0"/>
              <a:t>ARM</a:t>
            </a:r>
            <a:r>
              <a:rPr lang="zh-CN" altLang="en-US" dirty="0"/>
              <a:t>、</a:t>
            </a:r>
            <a:r>
              <a:rPr lang="en-US" altLang="zh-CN" dirty="0"/>
              <a:t>MIPS</a:t>
            </a:r>
            <a:r>
              <a:rPr lang="zh-CN" altLang="en-US" dirty="0"/>
              <a:t>、</a:t>
            </a:r>
            <a:r>
              <a:rPr lang="en-US" altLang="zh-CN" dirty="0"/>
              <a:t>Power</a:t>
            </a:r>
            <a:r>
              <a:rPr lang="zh-CN" altLang="en-US" dirty="0"/>
              <a:t>、</a:t>
            </a:r>
            <a:r>
              <a:rPr lang="en-US" altLang="zh-CN" dirty="0"/>
              <a:t>DSP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7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B2FB6-459C-4AD3-B2A7-847A8239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3E21-A174-40EF-98E8-50372D927BF4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6F4FD-E906-4A6A-853B-C2AD7B75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8C5F9-62FC-495F-8B60-D82CFE8E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64C3C-4A88-44C3-94FB-5F9D44633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2AF1B-C853-47F7-9AA0-FB56EF63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5647A-F5CB-4164-9FDC-F9CEA315C741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F0376-6987-4884-9EBE-E430AFC4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80987-6D5E-4C2E-8238-941D6032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980A-BE54-4679-953C-D0DBD3F98D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3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E7C28-CB86-45EA-AAEF-743FD88B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CC6C2-1036-4256-A604-0EC4896B2311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407F-7F2B-4987-86DB-F00AB309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81F48-3646-448B-B165-0E121930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B34F-1463-4E8C-AECD-092054CD10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E41F567-1275-4B01-97CA-61BBD53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B5EF8-617B-4856-86DA-2D4C4DDA0FE0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A81356E-7F9C-4098-AC78-93EBAE72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77B5EEE-3907-4EB8-B50C-F440289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5E0A2-B870-4D53-9BF9-8666E6C43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3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135681-048B-4426-83A5-6F680D7A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6162-6DAB-4175-A1B0-E4A0D591F336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0545A9E-7AF5-4E14-AEC4-2504B340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2F16188-D728-4B82-810C-8C9103CD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20528-46D4-4996-91BA-5A93BBA8F5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DCBF0-0D00-4188-A422-F090B137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DD76-2D47-4B20-ABC9-B6FA1F829A3F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AE2A7-06F5-4D64-AAD1-430514CD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598DB-7F33-41C1-8A0D-3B94E49A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F7686-59D8-4BA6-8665-D2FF30296F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7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8DA97-11F2-43AB-A30C-BFB7B035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E50C-01CB-4C58-88B1-9EB6BA4B5A1D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DC529-5B4F-445B-80B9-E222BDB8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80B42-33D7-4384-A758-EC677F3B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D17E7-4E37-4B46-BFAF-698C6EAD98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BDA3BB6-5891-4EED-9FCD-7BBFD00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F6467-DFF8-4ACD-9263-F5A9A11CC5A2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07C0987-3E16-4737-8678-BFA08379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EFA021-21EE-474B-B70B-29CF8CFB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E2462-DEAA-4EDF-874C-BB7F03D316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9A01588-63B0-4E67-9C25-CE6791A5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B07-5487-4F2E-81BC-E441ADB884FB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FA373F6-45C4-4793-97E5-709B02EC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4A9A625-C856-4C67-9740-9E1FF822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46FC-E6F5-4757-954B-27C7CC87D0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7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6097232-969E-4032-9CE2-CD7BE937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9402-BAD8-4673-B5CA-D4B5918467C2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89EF5CF-A8FF-4363-90BF-91DABC1A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CBF661F-412F-4339-B469-7A202FA6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E0F7A-09F6-4E78-B73E-8350D6F05C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9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CCA445B-FC94-4916-ADCE-99F1C920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3F7D9-A9B3-4DF1-9F03-0BDD09FA881E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717556D-C1D6-4D16-A752-EC9812D2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46A8EC0-832F-4F3A-9002-8171214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71910-EEB8-4997-9E56-6973A36387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D7E9223-83B7-4E3A-BE36-A7370AC4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3E741-73C8-4052-9C0A-B2DA8B0261B5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2C60917-ED4A-4E60-B740-70CE50CA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06575D-C733-4433-BB2D-FD86E722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54F8E-0457-437D-A5C2-3D58819BE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6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5F2A41E-18E2-4F95-AFFA-F58E0BF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540D-3002-403A-90BF-B65CCDBFA243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B1E1507-B8F8-4026-9D3E-C54BFED9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AFA50F9-2847-46DA-A5FA-7B08D55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4581E-D884-498B-A3BC-C114648E50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7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A120397-9623-4F5D-A830-438D8BA04A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2CF64EB-1F7C-42F7-9764-2F36900CED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415F2-B320-4F16-BA84-1FA51962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AF0F9A-8B8F-4C85-A5BB-6D41288711F1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211D4-39C8-4504-AA90-E62567A9A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2E3C-0A21-493E-8C7D-555DB023A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815065D-DD3B-4D62-8C99-E5A934CC394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3163AE8D-4435-48C2-8E49-CE04DCA1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125538"/>
            <a:ext cx="6840537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处理器体系结构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指令集体系结构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b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(Micro-processor Architecture)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2EEBB7F-581B-43DA-8587-21BE59497F75}"/>
              </a:ext>
            </a:extLst>
          </p:cNvPr>
          <p:cNvSpPr/>
          <p:nvPr/>
        </p:nvSpPr>
        <p:spPr>
          <a:xfrm>
            <a:off x="5292080" y="4095818"/>
            <a:ext cx="3016696" cy="2049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“不管黑猫白猫，抓到老鼠就是好猫！”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1BB50A-9274-4764-82AC-A9616EF4F24F}"/>
              </a:ext>
            </a:extLst>
          </p:cNvPr>
          <p:cNvSpPr/>
          <p:nvPr/>
        </p:nvSpPr>
        <p:spPr>
          <a:xfrm>
            <a:off x="0" y="1554379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的较量中败下阵来，开始新的探索：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1D79C3-4DD9-4295-9C59-B97FED5CE9A4}"/>
              </a:ext>
            </a:extLst>
          </p:cNvPr>
          <p:cNvSpPr/>
          <p:nvPr/>
        </p:nvSpPr>
        <p:spPr>
          <a:xfrm>
            <a:off x="0" y="2105435"/>
            <a:ext cx="914400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的难题：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？鱼和熊掌不可兼得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ADBF02-54DF-423F-9DD7-F90E61C33DD9}"/>
              </a:ext>
            </a:extLst>
          </p:cNvPr>
          <p:cNvSpPr/>
          <p:nvPr/>
        </p:nvSpPr>
        <p:spPr>
          <a:xfrm>
            <a:off x="0" y="2511451"/>
            <a:ext cx="169168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如何解决？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99A96E-61F2-48D1-9833-754DBEB057A2}"/>
              </a:ext>
            </a:extLst>
          </p:cNvPr>
          <p:cNvSpPr/>
          <p:nvPr/>
        </p:nvSpPr>
        <p:spPr>
          <a:xfrm>
            <a:off x="0" y="2518622"/>
            <a:ext cx="579613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Pentium Pro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CD28E1-FFE0-4926-87F6-4EBDA12A3916}"/>
              </a:ext>
            </a:extLst>
          </p:cNvPr>
          <p:cNvSpPr/>
          <p:nvPr/>
        </p:nvSpPr>
        <p:spPr>
          <a:xfrm>
            <a:off x="5860504" y="3004160"/>
            <a:ext cx="2088232" cy="650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C86DA1-DBDA-4BAF-897D-CC14FFFA29D0}"/>
              </a:ext>
            </a:extLst>
          </p:cNvPr>
          <p:cNvSpPr/>
          <p:nvPr/>
        </p:nvSpPr>
        <p:spPr>
          <a:xfrm>
            <a:off x="5860504" y="4243484"/>
            <a:ext cx="2088232" cy="650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0BDCD9-9269-4FE4-AD4A-14E3E867D443}"/>
              </a:ext>
            </a:extLst>
          </p:cNvPr>
          <p:cNvSpPr/>
          <p:nvPr/>
        </p:nvSpPr>
        <p:spPr>
          <a:xfrm>
            <a:off x="5860504" y="5264692"/>
            <a:ext cx="2088232" cy="650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3430B4A3-8932-49EB-9F3E-08E4F4C1CD31}"/>
              </a:ext>
            </a:extLst>
          </p:cNvPr>
          <p:cNvSpPr/>
          <p:nvPr/>
        </p:nvSpPr>
        <p:spPr>
          <a:xfrm>
            <a:off x="6580584" y="3750087"/>
            <a:ext cx="648072" cy="430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6D380A4-99C8-4042-993E-4B2467939318}"/>
              </a:ext>
            </a:extLst>
          </p:cNvPr>
          <p:cNvSpPr/>
          <p:nvPr/>
        </p:nvSpPr>
        <p:spPr>
          <a:xfrm>
            <a:off x="6580584" y="4963731"/>
            <a:ext cx="648072" cy="193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9362DA-5934-4F83-8FB3-783722273790}"/>
              </a:ext>
            </a:extLst>
          </p:cNvPr>
          <p:cNvSpPr/>
          <p:nvPr/>
        </p:nvSpPr>
        <p:spPr>
          <a:xfrm>
            <a:off x="7228656" y="4622403"/>
            <a:ext cx="108012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uops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92FE2B-0305-437E-B852-BEB8C0DB5E1D}"/>
              </a:ext>
            </a:extLst>
          </p:cNvPr>
          <p:cNvSpPr/>
          <p:nvPr/>
        </p:nvSpPr>
        <p:spPr>
          <a:xfrm>
            <a:off x="0" y="2935295"/>
            <a:ext cx="49320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Uops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Micro-operations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62DBB1-96FE-434A-A031-3BFF36DDC3B5}"/>
              </a:ext>
            </a:extLst>
          </p:cNvPr>
          <p:cNvSpPr/>
          <p:nvPr/>
        </p:nvSpPr>
        <p:spPr>
          <a:xfrm>
            <a:off x="1185236" y="3585344"/>
            <a:ext cx="2984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一代经典，延续至今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AA749D-F51A-40F5-9FEB-8295892E4014}"/>
              </a:ext>
            </a:extLst>
          </p:cNvPr>
          <p:cNvSpPr/>
          <p:nvPr/>
        </p:nvSpPr>
        <p:spPr>
          <a:xfrm>
            <a:off x="0" y="4479010"/>
            <a:ext cx="5292080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处理器们互相借鉴，逐渐优化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8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2" grpId="0"/>
      <p:bldP spid="13" grpId="0"/>
      <p:bldP spid="14" grpId="0"/>
      <p:bldP spid="2" grpId="0" animBg="1"/>
      <p:bldP spid="15" grpId="0" animBg="1"/>
      <p:bldP spid="16" grpId="0" animBg="1"/>
      <p:bldP spid="3" grpId="0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22CA93-2E2C-4B0C-B6EB-2140776C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31866"/>
              </p:ext>
            </p:extLst>
          </p:nvPr>
        </p:nvGraphicFramePr>
        <p:xfrm>
          <a:off x="0" y="3264616"/>
          <a:ext cx="914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4668006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9300186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45050154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58830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CISC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</a:t>
                      </a:r>
                      <a:r>
                        <a:rPr lang="en-US" altLang="zh-CN" dirty="0"/>
                        <a:t>RISC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4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几百个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&lt;100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几百个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1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寻址方式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5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变化很大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大部分一个周期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大部分一个周期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2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简单的变长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2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程序所需指令数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0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是否利于流水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不利于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31601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2E8CD217-1AA9-4175-886C-72A75AFCCF07}"/>
              </a:ext>
            </a:extLst>
          </p:cNvPr>
          <p:cNvSpPr/>
          <p:nvPr/>
        </p:nvSpPr>
        <p:spPr>
          <a:xfrm>
            <a:off x="0" y="1082353"/>
            <a:ext cx="9144000" cy="109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：复杂而较少使用的功能浪费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硬件资源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处理器频率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受限、变长的指令不利于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译码和流水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8D9FD-B13B-4038-8454-D1AE77E0FF89}"/>
              </a:ext>
            </a:extLst>
          </p:cNvPr>
          <p:cNvSpPr/>
          <p:nvPr/>
        </p:nvSpPr>
        <p:spPr>
          <a:xfrm>
            <a:off x="0" y="2185947"/>
            <a:ext cx="9144000" cy="109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：过分精简的指令会增加处理器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存储器之间的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、定长指令占用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程序空间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较大、一些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特殊任务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的实现比较困难</a:t>
            </a:r>
          </a:p>
        </p:txBody>
      </p:sp>
    </p:spTree>
    <p:extLst>
      <p:ext uri="{BB962C8B-B14F-4D97-AF65-F5344CB8AC3E}">
        <p14:creationId xmlns:p14="http://schemas.microsoft.com/office/powerpoint/2010/main" val="25925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28B542-48BC-45C8-B385-999B1063F3D4}"/>
              </a:ext>
            </a:extLst>
          </p:cNvPr>
          <p:cNvSpPr/>
          <p:nvPr/>
        </p:nvSpPr>
        <p:spPr>
          <a:xfrm>
            <a:off x="1403648" y="4160929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思考：什么是指令集体系结构？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291CD-C800-4AA3-B243-3C5C1DC9C716}"/>
              </a:ext>
            </a:extLst>
          </p:cNvPr>
          <p:cNvSpPr/>
          <p:nvPr/>
        </p:nvSpPr>
        <p:spPr>
          <a:xfrm>
            <a:off x="1403648" y="1662139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处理器指令集体系结构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(ISA)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及其重要性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64797E-1289-4957-820B-11C813B45658}"/>
              </a:ext>
            </a:extLst>
          </p:cNvPr>
          <p:cNvSpPr/>
          <p:nvPr/>
        </p:nvSpPr>
        <p:spPr>
          <a:xfrm>
            <a:off x="1403648" y="2169854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的发展过程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CCD1C8-813F-4EBC-BE71-ADD171914C94}"/>
              </a:ext>
            </a:extLst>
          </p:cNvPr>
          <p:cNvSpPr/>
          <p:nvPr/>
        </p:nvSpPr>
        <p:spPr>
          <a:xfrm>
            <a:off x="1403648" y="2731453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当今主流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F89FD-4272-4CAE-A355-74B97A90E76F}"/>
              </a:ext>
            </a:extLst>
          </p:cNvPr>
          <p:cNvSpPr/>
          <p:nvPr/>
        </p:nvSpPr>
        <p:spPr>
          <a:xfrm>
            <a:off x="1403648" y="3239168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的应用领域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37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243BD6C-DAC7-4D82-B304-C9D65A11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69312"/>
              </p:ext>
            </p:extLst>
          </p:nvPr>
        </p:nvGraphicFramePr>
        <p:xfrm>
          <a:off x="1619672" y="1772966"/>
          <a:ext cx="65043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48">
                  <a:extLst>
                    <a:ext uri="{9D8B030D-6E8A-4147-A177-3AD203B41FA5}">
                      <a16:colId xmlns:a16="http://schemas.microsoft.com/office/drawing/2014/main" val="3513519935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256320675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476769816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91147763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794051856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381302239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3807691318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628667479"/>
                    </a:ext>
                  </a:extLst>
                </a:gridCol>
              </a:tblGrid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5154"/>
                  </a:ext>
                </a:extLst>
              </a:tr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59940"/>
                  </a:ext>
                </a:extLst>
              </a:tr>
            </a:tbl>
          </a:graphicData>
        </a:graphic>
      </p:graphicFrame>
      <p:sp>
        <p:nvSpPr>
          <p:cNvPr id="3" name="箭头: 上下 2">
            <a:extLst>
              <a:ext uri="{FF2B5EF4-FFF2-40B4-BE49-F238E27FC236}">
                <a16:creationId xmlns:a16="http://schemas.microsoft.com/office/drawing/2014/main" id="{5BB39A12-93BC-40DD-9707-E63F9BC2D605}"/>
              </a:ext>
            </a:extLst>
          </p:cNvPr>
          <p:cNvSpPr/>
          <p:nvPr/>
        </p:nvSpPr>
        <p:spPr>
          <a:xfrm>
            <a:off x="4187788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793FB6-CC93-435B-9464-0C44D982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73979"/>
              </p:ext>
            </p:extLst>
          </p:nvPr>
        </p:nvGraphicFramePr>
        <p:xfrm>
          <a:off x="3749824" y="3081177"/>
          <a:ext cx="12359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>
                  <a:extLst>
                    <a:ext uri="{9D8B030D-6E8A-4147-A177-3AD203B41FA5}">
                      <a16:colId xmlns:a16="http://schemas.microsoft.com/office/drawing/2014/main" val="326417223"/>
                    </a:ext>
                  </a:extLst>
                </a:gridCol>
              </a:tblGrid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02702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99654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70128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090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62E4E9A-A92E-4E2A-B3B0-CD7E9DB56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69252"/>
              </p:ext>
            </p:extLst>
          </p:nvPr>
        </p:nvGraphicFramePr>
        <p:xfrm>
          <a:off x="5724128" y="3345970"/>
          <a:ext cx="2399928" cy="83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>
                  <a:extLst>
                    <a:ext uri="{9D8B030D-6E8A-4147-A177-3AD203B41FA5}">
                      <a16:colId xmlns:a16="http://schemas.microsoft.com/office/drawing/2014/main" val="3901462758"/>
                    </a:ext>
                  </a:extLst>
                </a:gridCol>
              </a:tblGrid>
              <a:tr h="839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ALU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997168"/>
                  </a:ext>
                </a:extLst>
              </a:tr>
            </a:tbl>
          </a:graphicData>
        </a:graphic>
      </p:graphicFrame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0BB6DFA7-581E-4F7E-ACCD-CC7F4E31FD61}"/>
              </a:ext>
            </a:extLst>
          </p:cNvPr>
          <p:cNvSpPr/>
          <p:nvPr/>
        </p:nvSpPr>
        <p:spPr>
          <a:xfrm rot="5400000">
            <a:off x="5238575" y="3493923"/>
            <a:ext cx="232770" cy="648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39AC0382-4DA4-4797-87BA-860F98A500E1}"/>
              </a:ext>
            </a:extLst>
          </p:cNvPr>
          <p:cNvSpPr/>
          <p:nvPr/>
        </p:nvSpPr>
        <p:spPr>
          <a:xfrm>
            <a:off x="6624320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0E9995-05E1-414B-8844-885EC3F31D0B}"/>
              </a:ext>
            </a:extLst>
          </p:cNvPr>
          <p:cNvSpPr/>
          <p:nvPr/>
        </p:nvSpPr>
        <p:spPr>
          <a:xfrm>
            <a:off x="144488" y="1772816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FA9E4C-2BF5-41E1-8414-3343B4C42FEC}"/>
              </a:ext>
            </a:extLst>
          </p:cNvPr>
          <p:cNvSpPr/>
          <p:nvPr/>
        </p:nvSpPr>
        <p:spPr>
          <a:xfrm>
            <a:off x="1869462" y="3440613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Registers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250216-0681-4BE5-981B-6B830A554085}"/>
              </a:ext>
            </a:extLst>
          </p:cNvPr>
          <p:cNvSpPr/>
          <p:nvPr/>
        </p:nvSpPr>
        <p:spPr>
          <a:xfrm>
            <a:off x="0" y="1082353"/>
            <a:ext cx="572412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处理器如何理解人类意图？如何作运算？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BF6EAE-B542-4D28-B47F-2601493FB1DE}"/>
              </a:ext>
            </a:extLst>
          </p:cNvPr>
          <p:cNvSpPr/>
          <p:nvPr/>
        </p:nvSpPr>
        <p:spPr>
          <a:xfrm>
            <a:off x="6611888" y="1082353"/>
            <a:ext cx="151216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C=A+B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86A84D-2076-469B-97A1-CD767EC7946A}"/>
              </a:ext>
            </a:extLst>
          </p:cNvPr>
          <p:cNvSpPr/>
          <p:nvPr/>
        </p:nvSpPr>
        <p:spPr>
          <a:xfrm>
            <a:off x="719448" y="4509120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2079BF-E1D7-40D0-B95D-581EEF59FDA8}"/>
              </a:ext>
            </a:extLst>
          </p:cNvPr>
          <p:cNvSpPr/>
          <p:nvPr/>
        </p:nvSpPr>
        <p:spPr>
          <a:xfrm>
            <a:off x="3391384" y="4509120"/>
            <a:ext cx="503316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中的值存入内存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69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86A84D-2076-469B-97A1-CD767EC7946A}"/>
              </a:ext>
            </a:extLst>
          </p:cNvPr>
          <p:cNvSpPr/>
          <p:nvPr/>
        </p:nvSpPr>
        <p:spPr>
          <a:xfrm>
            <a:off x="0" y="1186589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2079BF-E1D7-40D0-B95D-581EEF59FDA8}"/>
              </a:ext>
            </a:extLst>
          </p:cNvPr>
          <p:cNvSpPr/>
          <p:nvPr/>
        </p:nvSpPr>
        <p:spPr>
          <a:xfrm>
            <a:off x="2483768" y="1342722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操作码：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053ABDD-7B71-4270-A1F9-8BBDA6697872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1281558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>
                  <a:extLst>
                    <a:ext uri="{9D8B030D-6E8A-4147-A177-3AD203B41FA5}">
                      <a16:colId xmlns:a16="http://schemas.microsoft.com/office/drawing/2014/main" val="3563719461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236902154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74250080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5184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8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52692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8965ADD1-2BBD-42C7-A17D-48BF7576F2EE}"/>
              </a:ext>
            </a:extLst>
          </p:cNvPr>
          <p:cNvSpPr/>
          <p:nvPr/>
        </p:nvSpPr>
        <p:spPr>
          <a:xfrm>
            <a:off x="2483768" y="2404528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4A707CFE-8379-4897-90CF-452C3DB6A44D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2294344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>
                  <a:extLst>
                    <a:ext uri="{9D8B030D-6E8A-4147-A177-3AD203B41FA5}">
                      <a16:colId xmlns:a16="http://schemas.microsoft.com/office/drawing/2014/main" val="3563719461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236902154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74250080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5184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8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52692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978FC13C-D4BD-4506-866D-CD96E6AF044C}"/>
              </a:ext>
            </a:extLst>
          </p:cNvPr>
          <p:cNvSpPr/>
          <p:nvPr/>
        </p:nvSpPr>
        <p:spPr>
          <a:xfrm>
            <a:off x="0" y="3056675"/>
            <a:ext cx="478802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指令对应的机器码格式：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F0F6B9F-0A32-42CA-9864-CB1EA18819C4}"/>
              </a:ext>
            </a:extLst>
          </p:cNvPr>
          <p:cNvGraphicFramePr>
            <a:graphicFrameLocks noGrp="1"/>
          </p:cNvGraphicFramePr>
          <p:nvPr/>
        </p:nvGraphicFramePr>
        <p:xfrm>
          <a:off x="869760" y="3564861"/>
          <a:ext cx="7476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61">
                  <a:extLst>
                    <a:ext uri="{9D8B030D-6E8A-4147-A177-3AD203B41FA5}">
                      <a16:colId xmlns:a16="http://schemas.microsoft.com/office/drawing/2014/main" val="302925848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646471008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3888010922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3180755141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3775168397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945407982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001833845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83836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611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25945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C47F4E2A-685A-4EA5-AAA2-1FA55255EEFA}"/>
              </a:ext>
            </a:extLst>
          </p:cNvPr>
          <p:cNvSpPr/>
          <p:nvPr/>
        </p:nvSpPr>
        <p:spPr>
          <a:xfrm>
            <a:off x="0" y="4335754"/>
            <a:ext cx="4572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R2 -&gt; 01001110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EC35F3-8832-4118-AF6A-8319A83F8CA1}"/>
              </a:ext>
            </a:extLst>
          </p:cNvPr>
          <p:cNvSpPr/>
          <p:nvPr/>
        </p:nvSpPr>
        <p:spPr>
          <a:xfrm>
            <a:off x="0" y="4972884"/>
            <a:ext cx="91440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一个处理器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支持的指令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指令的字节级编码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就是这个处理器的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指令集、指令集对应的编码、数据类型、寄存器、寻址方式、存储体系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28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型指令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4" y="1291314"/>
            <a:ext cx="8380952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型指令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8" name="Rectangle 37"/>
          <p:cNvSpPr txBox="1">
            <a:spLocks noChangeArrowheads="1"/>
          </p:cNvSpPr>
          <p:nvPr/>
        </p:nvSpPr>
        <p:spPr bwMode="auto">
          <a:xfrm>
            <a:off x="684213" y="2492375"/>
            <a:ext cx="82708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	add $t0, $s1, $s2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special</a:t>
            </a:r>
            <a:endParaRPr lang="en-AU" altLang="zh-CN" sz="200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$s1</a:t>
            </a:r>
            <a:endParaRPr lang="en-AU" altLang="zh-CN" sz="200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$s2</a:t>
            </a:r>
            <a:endParaRPr lang="en-AU" altLang="zh-CN" sz="200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$t0</a:t>
            </a:r>
            <a:endParaRPr lang="en-AU" altLang="zh-CN" sz="200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</a:t>
            </a:r>
            <a:endParaRPr lang="en-AU" altLang="zh-CN" sz="2000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add</a:t>
            </a:r>
            <a:endParaRPr lang="en-AU" altLang="zh-CN" sz="2000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</a:t>
            </a:r>
            <a:endParaRPr lang="en-AU" altLang="zh-CN" sz="20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17</a:t>
            </a:r>
            <a:endParaRPr lang="en-AU" altLang="zh-CN" sz="200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18</a:t>
            </a:r>
            <a:endParaRPr lang="en-AU" altLang="zh-CN" sz="2000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8</a:t>
            </a:r>
            <a:endParaRPr lang="en-AU" altLang="zh-CN" sz="200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</a:t>
            </a:r>
            <a:endParaRPr lang="en-AU" altLang="zh-CN" sz="200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32</a:t>
            </a:r>
            <a:endParaRPr lang="en-AU" altLang="zh-CN" sz="2000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000000</a:t>
            </a:r>
            <a:endParaRPr lang="en-AU" altLang="zh-CN" sz="2000"/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10001</a:t>
            </a:r>
            <a:endParaRPr lang="en-AU" altLang="zh-CN" sz="200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10010</a:t>
            </a:r>
            <a:endParaRPr lang="en-AU" altLang="zh-CN" sz="2000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01000</a:t>
            </a:r>
            <a:endParaRPr lang="en-AU" altLang="zh-CN" sz="2000"/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00000</a:t>
            </a:r>
            <a:endParaRPr lang="en-AU" altLang="zh-CN" sz="2000"/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100000</a:t>
            </a:r>
            <a:endParaRPr lang="en-AU" altLang="zh-CN" sz="2000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00000010001100100100000000100000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= 02324020</a:t>
            </a:r>
            <a:r>
              <a:rPr lang="en-US" altLang="zh-CN" sz="2400" baseline="-25000">
                <a:ea typeface="宋体" panose="02010600030101010101" pitchFamily="2" charset="-122"/>
              </a:rPr>
              <a:t>16</a:t>
            </a:r>
            <a:endParaRPr lang="en-AU" altLang="zh-CN" sz="2400"/>
          </a:p>
        </p:txBody>
      </p:sp>
      <p:grpSp>
        <p:nvGrpSpPr>
          <p:cNvPr id="28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op</a:t>
              </a:r>
              <a:endParaRPr lang="en-AU" altLang="zh-CN" sz="2000"/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rs</a:t>
              </a:r>
              <a:endParaRPr lang="en-AU" altLang="zh-CN" sz="2000"/>
            </a:p>
          </p:txBody>
        </p:sp>
        <p:sp>
          <p:nvSpPr>
            <p:cNvPr id="31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rt</a:t>
              </a:r>
              <a:endParaRPr lang="en-AU" altLang="zh-CN" sz="2000"/>
            </a:p>
          </p:txBody>
        </p:sp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rd</a:t>
              </a:r>
              <a:endParaRPr lang="en-AU" altLang="zh-CN" sz="2000"/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shamt</a:t>
              </a:r>
              <a:endParaRPr lang="en-AU" altLang="zh-CN" sz="2000"/>
            </a:p>
          </p:txBody>
        </p:sp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funct</a:t>
              </a:r>
              <a:endParaRPr lang="en-AU" altLang="zh-CN" sz="2000"/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6 bits</a:t>
              </a:r>
              <a:endParaRPr lang="en-AU" altLang="zh-CN" sz="1600"/>
            </a:p>
          </p:txBody>
        </p: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6 bits</a:t>
              </a:r>
              <a:endParaRPr lang="en-AU" altLang="zh-CN" sz="1600"/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/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/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/>
            </a:p>
          </p:txBody>
        </p:sp>
      </p:grpSp>
    </p:spTree>
    <p:extLst>
      <p:ext uri="{BB962C8B-B14F-4D97-AF65-F5344CB8AC3E}">
        <p14:creationId xmlns:p14="http://schemas.microsoft.com/office/powerpoint/2010/main" val="22176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各类指令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40768"/>
            <a:ext cx="8163464" cy="49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87BBE4-621D-4F48-9199-D9C430AC2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93329"/>
              </p:ext>
            </p:extLst>
          </p:nvPr>
        </p:nvGraphicFramePr>
        <p:xfrm>
          <a:off x="683568" y="1382713"/>
          <a:ext cx="8136903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94">
                  <a:extLst>
                    <a:ext uri="{9D8B030D-6E8A-4147-A177-3AD203B41FA5}">
                      <a16:colId xmlns:a16="http://schemas.microsoft.com/office/drawing/2014/main" val="3375302084"/>
                    </a:ext>
                  </a:extLst>
                </a:gridCol>
                <a:gridCol w="1230283">
                  <a:extLst>
                    <a:ext uri="{9D8B030D-6E8A-4147-A177-3AD203B41FA5}">
                      <a16:colId xmlns:a16="http://schemas.microsoft.com/office/drawing/2014/main" val="3328674756"/>
                    </a:ext>
                  </a:extLst>
                </a:gridCol>
                <a:gridCol w="2165560">
                  <a:extLst>
                    <a:ext uri="{9D8B030D-6E8A-4147-A177-3AD203B41FA5}">
                      <a16:colId xmlns:a16="http://schemas.microsoft.com/office/drawing/2014/main" val="962537365"/>
                    </a:ext>
                  </a:extLst>
                </a:gridCol>
                <a:gridCol w="3549766">
                  <a:extLst>
                    <a:ext uri="{9D8B030D-6E8A-4147-A177-3AD203B41FA5}">
                      <a16:colId xmlns:a16="http://schemas.microsoft.com/office/drawing/2014/main" val="1649761163"/>
                    </a:ext>
                  </a:extLst>
                </a:gridCol>
              </a:tblGrid>
              <a:tr h="35450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03930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70264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Assembler temporary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留给汇编器作临时变量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51519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$2-$3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$v0-$v1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17387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$4-$7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$a0-$a3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534852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$8-$15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$t0-$t7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26043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$16-$23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$s0-$s7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60031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$24-$25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$t8-$t9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210503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$26-$27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$k0-$k1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Kernel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中断、异常处理保存的参数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11407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$28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66651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$29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堆栈指针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40404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$30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Frame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71433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$31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$ra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0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4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1107985"/>
            <a:ext cx="5127952" cy="194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在汇编器编写者（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软件）和处理器设计人员（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硬件）之间提供了一个抽象层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0B12C2-BCC3-44C8-8AE7-CFB260A82BFE}"/>
              </a:ext>
            </a:extLst>
          </p:cNvPr>
          <p:cNvSpPr/>
          <p:nvPr/>
        </p:nvSpPr>
        <p:spPr>
          <a:xfrm>
            <a:off x="5292288" y="1679958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人类语言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20F94A-6BA5-4E31-B48A-26E7EE5303B8}"/>
              </a:ext>
            </a:extLst>
          </p:cNvPr>
          <p:cNvSpPr/>
          <p:nvPr/>
        </p:nvSpPr>
        <p:spPr>
          <a:xfrm>
            <a:off x="5292288" y="2529589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0EC680-B84A-4A21-A922-14228E511344}"/>
              </a:ext>
            </a:extLst>
          </p:cNvPr>
          <p:cNvSpPr/>
          <p:nvPr/>
        </p:nvSpPr>
        <p:spPr>
          <a:xfrm>
            <a:off x="5292288" y="3379220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9B4A0A-2B95-4C42-80BE-0AFA79C2B479}"/>
              </a:ext>
            </a:extLst>
          </p:cNvPr>
          <p:cNvSpPr/>
          <p:nvPr/>
        </p:nvSpPr>
        <p:spPr>
          <a:xfrm>
            <a:off x="5292288" y="4228851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832989-D6F6-4A12-9E9F-E94495CD62D5}"/>
              </a:ext>
            </a:extLst>
          </p:cNvPr>
          <p:cNvSpPr/>
          <p:nvPr/>
        </p:nvSpPr>
        <p:spPr>
          <a:xfrm>
            <a:off x="5292288" y="5078482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控制信号</a:t>
            </a: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E939C987-2118-4C7B-87ED-3DA52ED4C5EC}"/>
              </a:ext>
            </a:extLst>
          </p:cNvPr>
          <p:cNvSpPr/>
          <p:nvPr/>
        </p:nvSpPr>
        <p:spPr>
          <a:xfrm>
            <a:off x="7164288" y="1916832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722366-5A32-4826-B8C7-9F68CF836CC3}"/>
              </a:ext>
            </a:extLst>
          </p:cNvPr>
          <p:cNvSpPr/>
          <p:nvPr/>
        </p:nvSpPr>
        <p:spPr>
          <a:xfrm>
            <a:off x="7688664" y="1855090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9EDC3990-6C0A-41D6-8EE8-8597D55279A1}"/>
              </a:ext>
            </a:extLst>
          </p:cNvPr>
          <p:cNvSpPr/>
          <p:nvPr/>
        </p:nvSpPr>
        <p:spPr>
          <a:xfrm>
            <a:off x="7164288" y="285293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F28466-585F-44C4-A43C-C2F681AEA60B}"/>
              </a:ext>
            </a:extLst>
          </p:cNvPr>
          <p:cNvSpPr/>
          <p:nvPr/>
        </p:nvSpPr>
        <p:spPr>
          <a:xfrm>
            <a:off x="7688664" y="27985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右弧形 16">
            <a:extLst>
              <a:ext uri="{FF2B5EF4-FFF2-40B4-BE49-F238E27FC236}">
                <a16:creationId xmlns:a16="http://schemas.microsoft.com/office/drawing/2014/main" id="{D753B936-4BDC-4FD1-BE28-DE2E605858D5}"/>
              </a:ext>
            </a:extLst>
          </p:cNvPr>
          <p:cNvSpPr/>
          <p:nvPr/>
        </p:nvSpPr>
        <p:spPr>
          <a:xfrm>
            <a:off x="7164288" y="3789040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BCEB46-8F24-4626-A8F4-0EB256166601}"/>
              </a:ext>
            </a:extLst>
          </p:cNvPr>
          <p:cNvSpPr/>
          <p:nvPr/>
        </p:nvSpPr>
        <p:spPr>
          <a:xfrm>
            <a:off x="7688664" y="37514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右弧形 18">
            <a:extLst>
              <a:ext uri="{FF2B5EF4-FFF2-40B4-BE49-F238E27FC236}">
                <a16:creationId xmlns:a16="http://schemas.microsoft.com/office/drawing/2014/main" id="{8EAF7C99-2F83-4194-BA0C-A3DEC1CF8F02}"/>
              </a:ext>
            </a:extLst>
          </p:cNvPr>
          <p:cNvSpPr/>
          <p:nvPr/>
        </p:nvSpPr>
        <p:spPr>
          <a:xfrm>
            <a:off x="7164288" y="473675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1E42AA-80F0-4437-906A-E5AE3C76EE2E}"/>
              </a:ext>
            </a:extLst>
          </p:cNvPr>
          <p:cNvSpPr/>
          <p:nvPr/>
        </p:nvSpPr>
        <p:spPr>
          <a:xfrm>
            <a:off x="7688664" y="4806086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59269FA-4F40-41E6-A9DD-09A24B353D48}"/>
              </a:ext>
            </a:extLst>
          </p:cNvPr>
          <p:cNvCxnSpPr>
            <a:cxnSpLocks/>
          </p:cNvCxnSpPr>
          <p:nvPr/>
        </p:nvCxnSpPr>
        <p:spPr>
          <a:xfrm>
            <a:off x="7688664" y="4732904"/>
            <a:ext cx="60190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FE0AF2F-746D-463D-808F-C2E9C8A627B4}"/>
              </a:ext>
            </a:extLst>
          </p:cNvPr>
          <p:cNvSpPr/>
          <p:nvPr/>
        </p:nvSpPr>
        <p:spPr>
          <a:xfrm>
            <a:off x="8290572" y="4328167"/>
            <a:ext cx="7459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01FF5A-9B30-4E5B-BE80-0ABE3A00BF23}"/>
              </a:ext>
            </a:extLst>
          </p:cNvPr>
          <p:cNvSpPr/>
          <p:nvPr/>
        </p:nvSpPr>
        <p:spPr>
          <a:xfrm>
            <a:off x="0" y="3257675"/>
            <a:ext cx="5127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处理器设计者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来设计处理器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17ECC4-425E-4F3B-BBD4-C9DF2B46DDDC}"/>
              </a:ext>
            </a:extLst>
          </p:cNvPr>
          <p:cNvSpPr/>
          <p:nvPr/>
        </p:nvSpPr>
        <p:spPr>
          <a:xfrm>
            <a:off x="0" y="3795788"/>
            <a:ext cx="5127952" cy="217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处理器使用者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（如：写汇编器的牛*程序员）：依据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就知道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选用的指令集，就知道自己可以使用哪些指令以及遵循哪些规范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1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9" grpId="0" animBg="1"/>
      <p:bldP spid="10" grpId="0" animBg="1"/>
      <p:bldP spid="12" grpId="0" animBg="1"/>
      <p:bldP spid="13" grpId="0" animBg="1"/>
      <p:bldP spid="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Complex Instruction Set Computer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654337-C71E-4A60-80A1-14C63E6DFD89}"/>
              </a:ext>
            </a:extLst>
          </p:cNvPr>
          <p:cNvSpPr/>
          <p:nvPr/>
        </p:nvSpPr>
        <p:spPr>
          <a:xfrm>
            <a:off x="0" y="1544018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Reduced Instruction Set Computer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01DCEC-E181-4BD7-92BF-34DCFCAA93F8}"/>
              </a:ext>
            </a:extLst>
          </p:cNvPr>
          <p:cNvSpPr/>
          <p:nvPr/>
        </p:nvSpPr>
        <p:spPr>
          <a:xfrm>
            <a:off x="1827392" y="2176109"/>
            <a:ext cx="533689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“存在即是合理”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黑格尔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F1485C-D511-4BB9-B45C-BE869DFA5C8C}"/>
              </a:ext>
            </a:extLst>
          </p:cNvPr>
          <p:cNvSpPr/>
          <p:nvPr/>
        </p:nvSpPr>
        <p:spPr>
          <a:xfrm>
            <a:off x="0" y="3106077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早期，人们使用汇编语言编程，强大的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便于编程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早期，存储器昂贵而缓慢，变长编码可以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节约存储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减少内存访问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79CEAE-F133-4669-AD29-F859B41589D5}"/>
              </a:ext>
            </a:extLst>
          </p:cNvPr>
          <p:cNvSpPr/>
          <p:nvPr/>
        </p:nvSpPr>
        <p:spPr>
          <a:xfrm>
            <a:off x="0" y="4775302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70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年代，人们逐渐认识到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“二八定理”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精简、定长的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指令可以改善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处理器频率、流水线设计、指令译码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5F1565-592E-461F-ACCC-F1470931AFAF}"/>
              </a:ext>
            </a:extLst>
          </p:cNvPr>
          <p:cNvSpPr/>
          <p:nvPr/>
        </p:nvSpPr>
        <p:spPr>
          <a:xfrm>
            <a:off x="2411760" y="3106077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（粗放式扩张）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2F8984-AFAA-446D-9896-42DEA10A412D}"/>
              </a:ext>
            </a:extLst>
          </p:cNvPr>
          <p:cNvSpPr/>
          <p:nvPr/>
        </p:nvSpPr>
        <p:spPr>
          <a:xfrm>
            <a:off x="2411760" y="4809129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（量变引起质变）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7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1175</Words>
  <Application>Microsoft Office PowerPoint</Application>
  <PresentationFormat>全屏显示(4:3)</PresentationFormat>
  <Paragraphs>290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Calibri</vt:lpstr>
      <vt:lpstr>Lucida Console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高 余敬</cp:lastModifiedBy>
  <cp:revision>572</cp:revision>
  <dcterms:created xsi:type="dcterms:W3CDTF">2012-04-23T01:34:01Z</dcterms:created>
  <dcterms:modified xsi:type="dcterms:W3CDTF">2021-05-25T15:27:07Z</dcterms:modified>
</cp:coreProperties>
</file>