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6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9" r:id="rId2"/>
    <p:sldId id="556" r:id="rId3"/>
    <p:sldId id="517" r:id="rId4"/>
    <p:sldId id="560" r:id="rId5"/>
    <p:sldId id="584" r:id="rId6"/>
    <p:sldId id="561" r:id="rId7"/>
    <p:sldId id="586" r:id="rId8"/>
    <p:sldId id="588" r:id="rId9"/>
    <p:sldId id="589" r:id="rId10"/>
    <p:sldId id="555" r:id="rId11"/>
    <p:sldId id="557" r:id="rId12"/>
    <p:sldId id="558" r:id="rId13"/>
    <p:sldId id="562" r:id="rId14"/>
    <p:sldId id="559" r:id="rId15"/>
    <p:sldId id="567" r:id="rId16"/>
    <p:sldId id="563" r:id="rId17"/>
    <p:sldId id="564" r:id="rId18"/>
    <p:sldId id="565" r:id="rId19"/>
    <p:sldId id="566" r:id="rId20"/>
    <p:sldId id="568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51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89379" autoAdjust="0"/>
  </p:normalViewPr>
  <p:slideViewPr>
    <p:cSldViewPr>
      <p:cViewPr varScale="1">
        <p:scale>
          <a:sx n="71" d="100"/>
          <a:sy n="71" d="100"/>
        </p:scale>
        <p:origin x="12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8D7F2F8-5C2F-4A29-A729-F449553B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12AFF-19BB-49A5-AA31-CCD2F68A27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9B52D35-C1EF-410A-BF36-B6238DC8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17CED29-6D4E-4902-A095-81A50371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7FB3-0DF2-4E9C-95A2-8EF79F655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3ABE-3227-4397-BD6F-140862261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*ISA</a:t>
            </a:r>
            <a:r>
              <a:rPr lang="zh-CN" altLang="en-US" dirty="0"/>
              <a:t>：对处理器的抽象描述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人类语言：</a:t>
            </a:r>
            <a:r>
              <a:rPr lang="en-US" altLang="zh-CN" dirty="0"/>
              <a:t>idea</a:t>
            </a:r>
            <a:r>
              <a:rPr lang="zh-CN" altLang="en-US" dirty="0"/>
              <a:t>、语音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高级语言：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java…</a:t>
            </a:r>
          </a:p>
          <a:p>
            <a:r>
              <a:rPr lang="zh-CN" altLang="en-US" dirty="0"/>
              <a:t>汇编语言：</a:t>
            </a:r>
            <a:r>
              <a:rPr lang="en-US" altLang="zh-CN" dirty="0"/>
              <a:t>Fortran…</a:t>
            </a:r>
            <a:r>
              <a:rPr lang="zh-CN" altLang="en-US" dirty="0"/>
              <a:t>与机器语言一一对应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3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*RISC</a:t>
            </a:r>
            <a:r>
              <a:rPr lang="zh-CN" altLang="en-US" dirty="0"/>
              <a:t>出现后才有</a:t>
            </a:r>
            <a:r>
              <a:rPr lang="en-US" altLang="zh-CN" dirty="0"/>
              <a:t>CISC</a:t>
            </a:r>
            <a:r>
              <a:rPr lang="zh-CN" altLang="en-US" dirty="0"/>
              <a:t>的概念</a:t>
            </a:r>
            <a:endParaRPr lang="en-US" altLang="zh-CN" dirty="0"/>
          </a:p>
          <a:p>
            <a:r>
              <a:rPr lang="zh-CN" altLang="en-US" dirty="0"/>
              <a:t>简单指令能在一个</a:t>
            </a:r>
            <a:r>
              <a:rPr lang="en-US" altLang="zh-CN" dirty="0"/>
              <a:t>cycle</a:t>
            </a:r>
            <a:r>
              <a:rPr lang="zh-CN" altLang="en-US" dirty="0"/>
              <a:t>完成：提高频率</a:t>
            </a:r>
            <a:endParaRPr lang="en-US" altLang="zh-CN" dirty="0"/>
          </a:p>
          <a:p>
            <a:r>
              <a:rPr lang="zh-CN" altLang="en-US" dirty="0"/>
              <a:t>定长：更好地实现流水、译码 提高频率</a:t>
            </a:r>
            <a:endParaRPr lang="en-US" altLang="zh-CN" dirty="0"/>
          </a:p>
          <a:p>
            <a:r>
              <a:rPr lang="en-US" altLang="zh-CN" dirty="0"/>
              <a:t>*CISC</a:t>
            </a:r>
            <a:r>
              <a:rPr lang="zh-CN" altLang="en-US" dirty="0"/>
              <a:t>：</a:t>
            </a:r>
            <a:r>
              <a:rPr lang="en-US" altLang="zh-CN" dirty="0"/>
              <a:t>x86</a:t>
            </a:r>
          </a:p>
          <a:p>
            <a:r>
              <a:rPr lang="en-US" altLang="zh-CN" dirty="0"/>
              <a:t>RISC</a:t>
            </a:r>
            <a:r>
              <a:rPr lang="zh-CN" altLang="en-US" dirty="0"/>
              <a:t>：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MIPS</a:t>
            </a:r>
            <a:r>
              <a:rPr lang="zh-CN" altLang="en-US" dirty="0"/>
              <a:t>、</a:t>
            </a:r>
            <a:r>
              <a:rPr lang="en-US" altLang="zh-CN" dirty="0"/>
              <a:t>Power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7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*RISC</a:t>
            </a:r>
            <a:r>
              <a:rPr lang="zh-CN" altLang="en-US" dirty="0"/>
              <a:t>出现后，占据了大部分服务器市场，</a:t>
            </a:r>
            <a:r>
              <a:rPr lang="en-US" altLang="zh-CN" dirty="0"/>
              <a:t>PC</a:t>
            </a:r>
            <a:r>
              <a:rPr lang="zh-CN" altLang="en-US" dirty="0"/>
              <a:t>领域迫于兼容性要求，仍采用</a:t>
            </a:r>
            <a:r>
              <a:rPr lang="en-US" altLang="zh-CN" dirty="0"/>
              <a:t>CISC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Uops</a:t>
            </a:r>
            <a:r>
              <a:rPr lang="zh-CN" altLang="en-US" dirty="0"/>
              <a:t>就是类似</a:t>
            </a:r>
            <a:r>
              <a:rPr lang="en-US" altLang="zh-CN" dirty="0"/>
              <a:t>RISC</a:t>
            </a:r>
            <a:r>
              <a:rPr lang="zh-CN" altLang="en-US" dirty="0"/>
              <a:t>指令的微操作</a:t>
            </a:r>
            <a:endParaRPr lang="en-US" altLang="zh-CN" dirty="0"/>
          </a:p>
          <a:p>
            <a:r>
              <a:rPr lang="en-US" altLang="zh-CN" dirty="0"/>
              <a:t>CISC</a:t>
            </a:r>
            <a:r>
              <a:rPr lang="zh-CN" altLang="en-US" dirty="0"/>
              <a:t>更强大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6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集卓后面还没讲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程序空间大会降低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寄存器越多越好 但太多了指令受不了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5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4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*后来，</a:t>
            </a:r>
            <a:r>
              <a:rPr lang="en-US" altLang="zh-CN" dirty="0"/>
              <a:t>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将越来越多的指令和功能塞进</a:t>
            </a:r>
            <a:r>
              <a:rPr lang="en-US" altLang="zh-CN" dirty="0"/>
              <a:t>x86</a:t>
            </a:r>
            <a:r>
              <a:rPr lang="zh-CN" altLang="en-US" dirty="0"/>
              <a:t>，远不及后来的指令集优雅</a:t>
            </a:r>
            <a:r>
              <a:rPr lang="en-US" altLang="zh-CN" dirty="0"/>
              <a:t>-&gt;</a:t>
            </a:r>
            <a:r>
              <a:rPr lang="zh-CN" altLang="en-US" dirty="0"/>
              <a:t>兼容性比技术更重要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6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*3</a:t>
            </a:r>
            <a:r>
              <a:rPr lang="zh-CN" altLang="en-US" dirty="0"/>
              <a:t>口之家</a:t>
            </a:r>
            <a:r>
              <a:rPr lang="en-US" altLang="zh-CN" dirty="0"/>
              <a:t>5</a:t>
            </a:r>
            <a:r>
              <a:rPr lang="zh-CN" altLang="en-US" dirty="0"/>
              <a:t>年的开销：</a:t>
            </a:r>
            <a:r>
              <a:rPr lang="en-US" altLang="zh-CN" dirty="0"/>
              <a:t>3</a:t>
            </a:r>
            <a:r>
              <a:rPr lang="zh-CN" altLang="en-US" dirty="0"/>
              <a:t>颗</a:t>
            </a: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&gt;10</a:t>
            </a:r>
            <a:r>
              <a:rPr lang="zh-CN" altLang="en-US" dirty="0"/>
              <a:t>颗</a:t>
            </a:r>
            <a:r>
              <a:rPr lang="en-US" altLang="zh-CN" dirty="0"/>
              <a:t>ARM(6</a:t>
            </a:r>
            <a:r>
              <a:rPr lang="zh-CN" altLang="en-US" dirty="0"/>
              <a:t>个手机、</a:t>
            </a:r>
            <a:r>
              <a:rPr lang="en-US" altLang="zh-CN" dirty="0"/>
              <a:t>1</a:t>
            </a:r>
            <a:r>
              <a:rPr lang="zh-CN" altLang="en-US" dirty="0"/>
              <a:t>机顶盒、</a:t>
            </a:r>
            <a:r>
              <a:rPr lang="en-US" altLang="zh-CN" dirty="0"/>
              <a:t>1</a:t>
            </a:r>
            <a:r>
              <a:rPr lang="zh-CN" altLang="en-US" dirty="0"/>
              <a:t>数字电视、</a:t>
            </a:r>
            <a:r>
              <a:rPr lang="en-US" altLang="zh-CN" dirty="0"/>
              <a:t>1</a:t>
            </a:r>
            <a:r>
              <a:rPr lang="zh-CN" altLang="en-US" dirty="0"/>
              <a:t>路由、</a:t>
            </a:r>
            <a:r>
              <a:rPr lang="en-US" altLang="zh-CN" dirty="0"/>
              <a:t>1</a:t>
            </a:r>
            <a:r>
              <a:rPr lang="zh-CN" altLang="en-US" dirty="0"/>
              <a:t>扫地机器人。。。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*ARM</a:t>
            </a:r>
            <a:r>
              <a:rPr lang="zh-CN" altLang="en-US" dirty="0"/>
              <a:t>只是一家小公司，人数不到</a:t>
            </a:r>
            <a:r>
              <a:rPr lang="en-US" altLang="zh-CN" dirty="0"/>
              <a:t>2000</a:t>
            </a:r>
            <a:r>
              <a:rPr lang="zh-CN" altLang="en-US" dirty="0"/>
              <a:t>，自己不生产芯片，而是给其它公司提供指令集授权、内核授权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7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*无内部互锁流水级的微处理器</a:t>
            </a:r>
            <a:endParaRPr lang="en-US" altLang="zh-CN" dirty="0"/>
          </a:p>
          <a:p>
            <a:r>
              <a:rPr lang="zh-CN" altLang="en-US" dirty="0"/>
              <a:t>*现在的</a:t>
            </a:r>
            <a:r>
              <a:rPr lang="en-US" altLang="zh-CN" dirty="0"/>
              <a:t>MIPS</a:t>
            </a:r>
            <a:r>
              <a:rPr lang="zh-CN" altLang="en-US" dirty="0"/>
              <a:t>公司跟</a:t>
            </a:r>
            <a:r>
              <a:rPr lang="en-US" altLang="zh-CN" dirty="0"/>
              <a:t>ARM</a:t>
            </a:r>
            <a:r>
              <a:rPr lang="zh-CN" altLang="en-US" dirty="0"/>
              <a:t>一样，以出售指令集和内核授权盈利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*PowerPC</a:t>
            </a:r>
            <a:r>
              <a:rPr lang="zh-CN" altLang="en-US" dirty="0"/>
              <a:t>中的</a:t>
            </a:r>
            <a:r>
              <a:rPr lang="en-US" altLang="zh-CN" dirty="0"/>
              <a:t>PC</a:t>
            </a:r>
            <a:r>
              <a:rPr lang="zh-CN" altLang="en-US" dirty="0"/>
              <a:t>：</a:t>
            </a:r>
            <a:r>
              <a:rPr lang="en-US" altLang="zh-CN" dirty="0"/>
              <a:t>Performance Computing</a:t>
            </a:r>
          </a:p>
          <a:p>
            <a:r>
              <a:rPr lang="en-US" altLang="zh-CN" dirty="0"/>
              <a:t>*Apple</a:t>
            </a:r>
            <a:r>
              <a:rPr lang="zh-CN" altLang="en-US" dirty="0"/>
              <a:t>、</a:t>
            </a:r>
            <a:r>
              <a:rPr lang="en-US" altLang="zh-CN" dirty="0"/>
              <a:t>IBM</a:t>
            </a:r>
            <a:r>
              <a:rPr lang="zh-CN" altLang="en-US" dirty="0"/>
              <a:t>、</a:t>
            </a:r>
            <a:r>
              <a:rPr lang="en-US" altLang="zh-CN" dirty="0"/>
              <a:t>Motorola</a:t>
            </a:r>
            <a:r>
              <a:rPr lang="zh-CN" altLang="en-US" dirty="0"/>
              <a:t>对抗</a:t>
            </a:r>
            <a:r>
              <a:rPr lang="en-US" altLang="zh-CN" dirty="0"/>
              <a:t>Wintel</a:t>
            </a:r>
          </a:p>
          <a:p>
            <a:r>
              <a:rPr lang="en-US" altLang="zh-CN" dirty="0"/>
              <a:t>2004</a:t>
            </a:r>
            <a:r>
              <a:rPr lang="zh-CN" altLang="en-US" dirty="0"/>
              <a:t>年，</a:t>
            </a:r>
            <a:r>
              <a:rPr lang="en-US" altLang="zh-CN" dirty="0" err="1"/>
              <a:t>motorola</a:t>
            </a:r>
            <a:r>
              <a:rPr lang="zh-CN" altLang="en-US" dirty="0"/>
              <a:t>将半导体部门分出，成立</a:t>
            </a:r>
            <a:r>
              <a:rPr lang="en-US" altLang="zh-CN" dirty="0" err="1"/>
              <a:t>freescale</a:t>
            </a:r>
            <a:endParaRPr lang="en-US" altLang="zh-CN" dirty="0"/>
          </a:p>
          <a:p>
            <a:r>
              <a:rPr lang="en-US" altLang="zh-CN" dirty="0"/>
              <a:t>2005</a:t>
            </a:r>
            <a:r>
              <a:rPr lang="zh-CN" altLang="en-US" dirty="0"/>
              <a:t>年，</a:t>
            </a:r>
            <a:r>
              <a:rPr lang="en-US" altLang="zh-CN" dirty="0"/>
              <a:t>apple</a:t>
            </a:r>
            <a:r>
              <a:rPr lang="zh-CN" altLang="en-US" dirty="0"/>
              <a:t>宣布采用</a:t>
            </a:r>
            <a:r>
              <a:rPr lang="en-US" altLang="zh-CN" dirty="0"/>
              <a:t>x86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00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*80</a:t>
            </a:r>
            <a:r>
              <a:rPr lang="zh-CN" altLang="en-US" dirty="0"/>
              <a:t>年代初，摩托罗拉和</a:t>
            </a:r>
            <a:r>
              <a:rPr lang="en-US" altLang="zh-CN" dirty="0"/>
              <a:t>TI</a:t>
            </a:r>
            <a:r>
              <a:rPr lang="zh-CN" altLang="en-US" dirty="0"/>
              <a:t>都推出了自己的</a:t>
            </a:r>
            <a:r>
              <a:rPr lang="en-US" altLang="zh-CN" dirty="0"/>
              <a:t>DSP</a:t>
            </a:r>
            <a:r>
              <a:rPr lang="zh-CN" altLang="en-US" dirty="0"/>
              <a:t>，摩托罗拉更强，但。。。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3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指令集就像语言</a:t>
            </a:r>
            <a:r>
              <a:rPr lang="en-US" altLang="en-US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汉语、英语等</a:t>
            </a:r>
            <a:r>
              <a:rPr lang="en-US" altLang="en-US" b="1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一样，定义一套语言其实并不难，难的是你要让别人去接受你定义的语言。如果重新使用一套指令集，与之配套的编译器、操作系统、各种应用软件也都要重新编写，这样的工作量和难度，是无法想象的。</a:t>
            </a:r>
            <a:r>
              <a:rPr lang="zh-CN" altLang="en-US" b="0" dirty="0">
                <a:solidFill>
                  <a:srgbClr val="0070C0"/>
                </a:solidFill>
                <a:latin typeface="+mn-ea"/>
              </a:rPr>
              <a:t>所以龙芯发展得不好，现在要开始生态也要国有化</a:t>
            </a:r>
            <a:endParaRPr lang="en-US" altLang="zh-CN" b="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b="0" dirty="0">
                <a:solidFill>
                  <a:srgbClr val="0070C0"/>
                </a:solidFill>
                <a:latin typeface="+mn-ea"/>
              </a:rPr>
              <a:t>教材作者是</a:t>
            </a:r>
            <a:r>
              <a:rPr lang="en-US" altLang="zh-CN" b="0" dirty="0">
                <a:solidFill>
                  <a:srgbClr val="0070C0"/>
                </a:solidFill>
                <a:latin typeface="+mn-ea"/>
              </a:rPr>
              <a:t>MIPS</a:t>
            </a:r>
            <a:r>
              <a:rPr lang="zh-CN" altLang="en-US" b="0" dirty="0">
                <a:solidFill>
                  <a:srgbClr val="0070C0"/>
                </a:solidFill>
                <a:latin typeface="+mn-ea"/>
              </a:rPr>
              <a:t>公司创始人</a:t>
            </a:r>
            <a:endParaRPr lang="en-US" altLang="zh-CN" b="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b="0" dirty="0"/>
              <a:t>生态：指令集架构是开源的 </a:t>
            </a:r>
            <a:r>
              <a:rPr lang="en-US" altLang="zh-CN" b="0" dirty="0"/>
              <a:t>RISC-5 ARM</a:t>
            </a:r>
            <a:r>
              <a:rPr lang="zh-CN" altLang="en-US" b="0" dirty="0"/>
              <a:t>也曾技术封锁 没有开源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90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*服务器：早年采用</a:t>
            </a:r>
            <a:r>
              <a:rPr lang="en-US" altLang="zh-CN" dirty="0"/>
              <a:t>RISC</a:t>
            </a:r>
            <a:r>
              <a:rPr lang="zh-CN" altLang="en-US" dirty="0"/>
              <a:t>、后由于</a:t>
            </a:r>
            <a:r>
              <a:rPr lang="en-US" altLang="zh-CN" dirty="0"/>
              <a:t>x86</a:t>
            </a:r>
            <a:r>
              <a:rPr lang="zh-CN" altLang="en-US" dirty="0"/>
              <a:t>性能的增强，大多采用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；</a:t>
            </a:r>
            <a:r>
              <a:rPr lang="en-US" altLang="zh-CN" dirty="0"/>
              <a:t>IBM</a:t>
            </a:r>
            <a:r>
              <a:rPr lang="zh-CN" altLang="en-US" dirty="0"/>
              <a:t>的高端服务器仍采用</a:t>
            </a:r>
            <a:r>
              <a:rPr lang="en-US" altLang="zh-CN" dirty="0"/>
              <a:t>POWER</a:t>
            </a:r>
          </a:p>
          <a:p>
            <a:r>
              <a:rPr lang="zh-CN" altLang="en-US" dirty="0"/>
              <a:t>*</a:t>
            </a:r>
            <a:r>
              <a:rPr lang="en-US" altLang="zh-CN" dirty="0"/>
              <a:t>ARM</a:t>
            </a:r>
            <a:r>
              <a:rPr lang="zh-CN" altLang="en-US" dirty="0"/>
              <a:t>与</a:t>
            </a:r>
            <a:r>
              <a:rPr lang="en-US" altLang="zh-CN" dirty="0"/>
              <a:t>MIPS</a:t>
            </a:r>
            <a:r>
              <a:rPr lang="zh-CN" altLang="en-US" dirty="0"/>
              <a:t>：</a:t>
            </a:r>
            <a:r>
              <a:rPr lang="en-US" altLang="zh-CN" dirty="0"/>
              <a:t>ARM</a:t>
            </a:r>
            <a:r>
              <a:rPr lang="zh-CN" altLang="en-US" dirty="0"/>
              <a:t>的商业更成功，</a:t>
            </a:r>
            <a:r>
              <a:rPr lang="en-US" altLang="zh-CN" dirty="0"/>
              <a:t>MIPS</a:t>
            </a:r>
            <a:r>
              <a:rPr lang="zh-CN" altLang="en-US" dirty="0"/>
              <a:t>的技术线路更强</a:t>
            </a:r>
            <a:endParaRPr lang="en-US" altLang="zh-CN" dirty="0"/>
          </a:p>
          <a:p>
            <a:r>
              <a:rPr lang="zh-CN" altLang="en-US" dirty="0"/>
              <a:t>*嵌入式与服务器本来是“井水不犯河水”，但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月，高通宣布提供全球首款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纳米服务器处理器商用样片，并进行了现场演示。这是高通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家族的首款产品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Centriq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2400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84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88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8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4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73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48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1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5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8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：复杂指令集的代表 但功耗很高</a:t>
            </a:r>
            <a:endParaRPr lang="en-US" altLang="zh-CN" dirty="0"/>
          </a:p>
          <a:p>
            <a:r>
              <a:rPr lang="en-US" altLang="zh-CN" dirty="0"/>
              <a:t>ARM:</a:t>
            </a:r>
            <a:r>
              <a:rPr lang="zh-CN" altLang="en-US" dirty="0"/>
              <a:t>低功耗 性能和功耗的折中 用于移动端 但现在受到</a:t>
            </a:r>
            <a:r>
              <a:rPr lang="en-US" altLang="zh-CN" dirty="0"/>
              <a:t>RISC-5</a:t>
            </a:r>
            <a:r>
              <a:rPr lang="zh-CN" altLang="en-US" dirty="0"/>
              <a:t>的冲击</a:t>
            </a:r>
            <a:endParaRPr lang="en-US" altLang="zh-CN" dirty="0"/>
          </a:p>
          <a:p>
            <a:r>
              <a:rPr lang="en-US" altLang="zh-CN" dirty="0"/>
              <a:t>MIPS:</a:t>
            </a:r>
            <a:r>
              <a:rPr lang="zh-CN" altLang="en-US" dirty="0"/>
              <a:t>最早的</a:t>
            </a:r>
            <a:r>
              <a:rPr lang="en-US" altLang="zh-CN" dirty="0"/>
              <a:t>RISC</a:t>
            </a:r>
            <a:r>
              <a:rPr lang="zh-CN" altLang="en-US" dirty="0"/>
              <a:t>架构 最早用于高性能 现在网络处理用得比较多 </a:t>
            </a:r>
            <a:r>
              <a:rPr lang="en-US" altLang="zh-CN" dirty="0"/>
              <a:t>BROADCOM</a:t>
            </a:r>
            <a:r>
              <a:rPr lang="zh-CN" altLang="en-US" dirty="0"/>
              <a:t>在高通之前是最强的</a:t>
            </a:r>
            <a:r>
              <a:rPr lang="en-US" altLang="zh-CN" dirty="0"/>
              <a:t>fabless</a:t>
            </a:r>
          </a:p>
          <a:p>
            <a:r>
              <a:rPr lang="en-US" altLang="zh-CN" dirty="0"/>
              <a:t>Power</a:t>
            </a:r>
            <a:r>
              <a:rPr lang="zh-CN" altLang="en-US" dirty="0"/>
              <a:t>：高性能 用于</a:t>
            </a:r>
            <a:r>
              <a:rPr lang="en-US" altLang="zh-CN" dirty="0"/>
              <a:t>IBM</a:t>
            </a:r>
            <a:r>
              <a:rPr lang="zh-CN" altLang="en-US" dirty="0"/>
              <a:t>服务器的高端领域</a:t>
            </a:r>
            <a:endParaRPr lang="en-US" altLang="zh-CN" dirty="0"/>
          </a:p>
          <a:p>
            <a:r>
              <a:rPr lang="en-US" altLang="zh-CN" dirty="0"/>
              <a:t>C6000:TI</a:t>
            </a:r>
            <a:r>
              <a:rPr lang="zh-CN" altLang="en-US" dirty="0"/>
              <a:t>最强：模拟芯片  还有</a:t>
            </a:r>
            <a:r>
              <a:rPr lang="en-US" altLang="zh-CN" dirty="0"/>
              <a:t>DSP</a:t>
            </a:r>
            <a:r>
              <a:rPr lang="zh-CN" altLang="en-US" dirty="0"/>
              <a:t>：就是基于</a:t>
            </a:r>
            <a:r>
              <a:rPr lang="en-US" altLang="zh-CN" dirty="0"/>
              <a:t>C6000 </a:t>
            </a:r>
            <a:r>
              <a:rPr lang="zh-CN" altLang="en-US" dirty="0"/>
              <a:t>是哈佛结构 程序和数据是</a:t>
            </a:r>
            <a:r>
              <a:rPr lang="zh-CN" altLang="en-US"/>
              <a:t>分开存储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31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21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08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05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29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2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0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汇编语音变成机器码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8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：寄存器型指令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4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Lw</a:t>
            </a:r>
            <a:r>
              <a:rPr lang="zh-CN" altLang="en-US" dirty="0"/>
              <a:t>读取到寄存器 </a:t>
            </a:r>
            <a:r>
              <a:rPr lang="en-US" altLang="zh-CN" dirty="0" err="1"/>
              <a:t>sw</a:t>
            </a:r>
            <a:r>
              <a:rPr lang="zh-CN" altLang="en-US" dirty="0"/>
              <a:t>存到寄存器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：没有</a:t>
            </a:r>
            <a:r>
              <a:rPr lang="en-US" altLang="zh-CN" dirty="0"/>
              <a:t>MOV </a:t>
            </a:r>
            <a:r>
              <a:rPr lang="zh-CN" altLang="en-US" dirty="0"/>
              <a:t>用</a:t>
            </a:r>
            <a:r>
              <a:rPr lang="en-US" altLang="zh-CN" dirty="0"/>
              <a:t>ADD </a:t>
            </a:r>
            <a:r>
              <a:rPr lang="zh-CN" altLang="en-US" dirty="0"/>
              <a:t>因为</a:t>
            </a:r>
            <a:r>
              <a:rPr lang="en-US" altLang="zh-CN" dirty="0"/>
              <a:t>$0</a:t>
            </a:r>
            <a:r>
              <a:rPr lang="zh-CN" altLang="en-US" dirty="0"/>
              <a:t>里永远是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任何时候如果用函数 </a:t>
            </a:r>
            <a:r>
              <a:rPr lang="en-US" altLang="zh-CN" dirty="0"/>
              <a:t>Temporaries$0-$7</a:t>
            </a:r>
            <a:r>
              <a:rPr lang="zh-CN" altLang="en-US" dirty="0"/>
              <a:t>寄存器都会被改变 所以中断时要用堆栈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一般不变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B2FB6-459C-4AD3-B2A7-847A823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F4FD-E906-4A6A-853B-C2AD7B7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8C5F9-62FC-495F-8B60-D82CFE8E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AF1B-C853-47F7-9AA0-FB56EF6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F0376-6987-4884-9EBE-E430AFC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80987-6D5E-4C2E-8238-941D6032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7C28-CB86-45EA-AAEF-743FD88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407F-7F2B-4987-86DB-F00AB30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1F48-3646-448B-B165-0E12193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E41F567-1275-4B01-97CA-61BBD53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A81356E-7F9C-4098-AC78-93EBAE72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77B5EEE-3907-4EB8-B50C-F440289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135681-048B-4426-83A5-6F680D7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545A9E-7AF5-4E14-AEC4-2504B34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F16188-D728-4B82-810C-8C9103C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CBF0-0D00-4188-A422-F090B13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AE2A7-06F5-4D64-AAD1-430514CD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98DB-7F33-41C1-8A0D-3B94E49A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DA97-11F2-43AB-A30C-BFB7B03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C529-5B4F-445B-80B9-E222BDB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0B42-33D7-4384-A758-EC677F3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DA3BB6-5891-4EED-9FCD-7BBFD00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7C0987-3E16-4737-8678-BFA0837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FA021-21EE-474B-B70B-29CF8CF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9A01588-63B0-4E67-9C25-CE6791A5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FA373F6-45C4-4793-97E5-709B02EC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A9A625-C856-4C67-9740-9E1FF82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7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6097232-969E-4032-9CE2-CD7BE93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9EF5CF-A8FF-4363-90BF-91DABC1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BF661F-412F-4339-B469-7A202FA6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CA445B-FC94-4916-ADCE-99F1C920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717556D-C1D6-4D16-A752-EC9812D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6A8EC0-832F-4F3A-9002-8171214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7E9223-83B7-4E3A-BE36-A7370AC4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2C60917-ED4A-4E60-B740-70CE50CA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06575D-C733-4433-BB2D-FD86E72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F2A41E-18E2-4F95-AFFA-F58E0BF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1E1507-B8F8-4026-9D3E-C54BFED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FA50F9-2847-46DA-A5FA-7B08D55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20397-9623-4F5D-A830-438D8BA04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2CF64EB-1F7C-42F7-9764-2F36900CED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415F2-B320-4F16-BA84-1FA51962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  <a:pPr>
                <a:defRPr/>
              </a:pPr>
              <a:t>2020-02-26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211D4-39C8-4504-AA90-E62567A9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2E3C-0A21-493E-8C7D-555DB023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11" Type="http://schemas.openxmlformats.org/officeDocument/2006/relationships/image" Target="../media/image14.jpe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3163AE8D-4435-48C2-8E49-CE04DCA1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A—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107985"/>
            <a:ext cx="5127952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在汇编器编写者（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软件）和处理器设计人员（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硬件）之间提供了一个抽象层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0B12C2-BCC3-44C8-8AE7-CFB260A82BFE}"/>
              </a:ext>
            </a:extLst>
          </p:cNvPr>
          <p:cNvSpPr/>
          <p:nvPr/>
        </p:nvSpPr>
        <p:spPr>
          <a:xfrm>
            <a:off x="5292288" y="1679958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人类语言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20F94A-6BA5-4E31-B48A-26E7EE5303B8}"/>
              </a:ext>
            </a:extLst>
          </p:cNvPr>
          <p:cNvSpPr/>
          <p:nvPr/>
        </p:nvSpPr>
        <p:spPr>
          <a:xfrm>
            <a:off x="5292288" y="2529589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0EC680-B84A-4A21-A922-14228E511344}"/>
              </a:ext>
            </a:extLst>
          </p:cNvPr>
          <p:cNvSpPr/>
          <p:nvPr/>
        </p:nvSpPr>
        <p:spPr>
          <a:xfrm>
            <a:off x="5292288" y="3379220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B4A0A-2B95-4C42-80BE-0AFA79C2B479}"/>
              </a:ext>
            </a:extLst>
          </p:cNvPr>
          <p:cNvSpPr/>
          <p:nvPr/>
        </p:nvSpPr>
        <p:spPr>
          <a:xfrm>
            <a:off x="5292288" y="4228851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32989-D6F6-4A12-9E9F-E94495CD62D5}"/>
              </a:ext>
            </a:extLst>
          </p:cNvPr>
          <p:cNvSpPr/>
          <p:nvPr/>
        </p:nvSpPr>
        <p:spPr>
          <a:xfrm>
            <a:off x="5292288" y="5078482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E939C987-2118-4C7B-87ED-3DA52ED4C5EC}"/>
              </a:ext>
            </a:extLst>
          </p:cNvPr>
          <p:cNvSpPr/>
          <p:nvPr/>
        </p:nvSpPr>
        <p:spPr>
          <a:xfrm>
            <a:off x="7164288" y="1916832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22366-5A32-4826-B8C7-9F68CF836CC3}"/>
              </a:ext>
            </a:extLst>
          </p:cNvPr>
          <p:cNvSpPr/>
          <p:nvPr/>
        </p:nvSpPr>
        <p:spPr>
          <a:xfrm>
            <a:off x="7688664" y="1855090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9EDC3990-6C0A-41D6-8EE8-8597D55279A1}"/>
              </a:ext>
            </a:extLst>
          </p:cNvPr>
          <p:cNvSpPr/>
          <p:nvPr/>
        </p:nvSpPr>
        <p:spPr>
          <a:xfrm>
            <a:off x="7164288" y="285293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F28466-585F-44C4-A43C-C2F681AEA60B}"/>
              </a:ext>
            </a:extLst>
          </p:cNvPr>
          <p:cNvSpPr/>
          <p:nvPr/>
        </p:nvSpPr>
        <p:spPr>
          <a:xfrm>
            <a:off x="7688664" y="27985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弧形 16">
            <a:extLst>
              <a:ext uri="{FF2B5EF4-FFF2-40B4-BE49-F238E27FC236}">
                <a16:creationId xmlns:a16="http://schemas.microsoft.com/office/drawing/2014/main" id="{D753B936-4BDC-4FD1-BE28-DE2E605858D5}"/>
              </a:ext>
            </a:extLst>
          </p:cNvPr>
          <p:cNvSpPr/>
          <p:nvPr/>
        </p:nvSpPr>
        <p:spPr>
          <a:xfrm>
            <a:off x="7164288" y="3789040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EB46-8F24-4626-A8F4-0EB256166601}"/>
              </a:ext>
            </a:extLst>
          </p:cNvPr>
          <p:cNvSpPr/>
          <p:nvPr/>
        </p:nvSpPr>
        <p:spPr>
          <a:xfrm>
            <a:off x="7688664" y="37514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8EAF7C99-2F83-4194-BA0C-A3DEC1CF8F02}"/>
              </a:ext>
            </a:extLst>
          </p:cNvPr>
          <p:cNvSpPr/>
          <p:nvPr/>
        </p:nvSpPr>
        <p:spPr>
          <a:xfrm>
            <a:off x="7164288" y="473675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1E42AA-80F0-4437-906A-E5AE3C76EE2E}"/>
              </a:ext>
            </a:extLst>
          </p:cNvPr>
          <p:cNvSpPr/>
          <p:nvPr/>
        </p:nvSpPr>
        <p:spPr>
          <a:xfrm>
            <a:off x="7688664" y="4806086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9269FA-4F40-41E6-A9DD-09A24B353D48}"/>
              </a:ext>
            </a:extLst>
          </p:cNvPr>
          <p:cNvCxnSpPr>
            <a:cxnSpLocks/>
          </p:cNvCxnSpPr>
          <p:nvPr/>
        </p:nvCxnSpPr>
        <p:spPr>
          <a:xfrm>
            <a:off x="7688664" y="4732904"/>
            <a:ext cx="6019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FE0AF2F-746D-463D-808F-C2E9C8A627B4}"/>
              </a:ext>
            </a:extLst>
          </p:cNvPr>
          <p:cNvSpPr/>
          <p:nvPr/>
        </p:nvSpPr>
        <p:spPr>
          <a:xfrm>
            <a:off x="8290572" y="4328167"/>
            <a:ext cx="7459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01FF5A-9B30-4E5B-BE80-0ABE3A00BF23}"/>
              </a:ext>
            </a:extLst>
          </p:cNvPr>
          <p:cNvSpPr/>
          <p:nvPr/>
        </p:nvSpPr>
        <p:spPr>
          <a:xfrm>
            <a:off x="0" y="3257675"/>
            <a:ext cx="5127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来设计处理器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17ECC4-425E-4F3B-BBD4-C9DF2B46DDDC}"/>
              </a:ext>
            </a:extLst>
          </p:cNvPr>
          <p:cNvSpPr/>
          <p:nvPr/>
        </p:nvSpPr>
        <p:spPr>
          <a:xfrm>
            <a:off x="0" y="3795788"/>
            <a:ext cx="512795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处理器使用者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（如：写汇编器的牛*程序员）：依据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就知道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选用的指令集，就知道自己可以使用哪些指令以及遵循哪些规范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1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  <p:bldP spid="10" grpId="0" animBg="1"/>
      <p:bldP spid="1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Complex Instruction Set Computer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54337-C71E-4A60-80A1-14C63E6DFD89}"/>
              </a:ext>
            </a:extLst>
          </p:cNvPr>
          <p:cNvSpPr/>
          <p:nvPr/>
        </p:nvSpPr>
        <p:spPr>
          <a:xfrm>
            <a:off x="0" y="1544018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Reduced Instruction Set Computer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01DCEC-E181-4BD7-92BF-34DCFCAA93F8}"/>
              </a:ext>
            </a:extLst>
          </p:cNvPr>
          <p:cNvSpPr/>
          <p:nvPr/>
        </p:nvSpPr>
        <p:spPr>
          <a:xfrm>
            <a:off x="1827392" y="2176109"/>
            <a:ext cx="53368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“存在即是合理”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黑格尔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F1485C-D511-4BB9-B45C-BE869DFA5C8C}"/>
              </a:ext>
            </a:extLst>
          </p:cNvPr>
          <p:cNvSpPr/>
          <p:nvPr/>
        </p:nvSpPr>
        <p:spPr>
          <a:xfrm>
            <a:off x="0" y="3106077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早期，人们使用汇编语言编程，强大的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早期，存储器昂贵而缓慢，变长编码可以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节约存储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减少内存访问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9CEAE-F133-4669-AD29-F859B41589D5}"/>
              </a:ext>
            </a:extLst>
          </p:cNvPr>
          <p:cNvSpPr/>
          <p:nvPr/>
        </p:nvSpPr>
        <p:spPr>
          <a:xfrm>
            <a:off x="0" y="4775302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年代，人们逐渐认识到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“二八定理”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精简、定长的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指令可以改善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处理器频率、流水线设计、指令译码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5F1565-592E-461F-ACCC-F1470931AFAF}"/>
              </a:ext>
            </a:extLst>
          </p:cNvPr>
          <p:cNvSpPr/>
          <p:nvPr/>
        </p:nvSpPr>
        <p:spPr>
          <a:xfrm>
            <a:off x="2411760" y="3106077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（粗放式扩张）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F8984-AFAA-446D-9896-42DEA10A412D}"/>
              </a:ext>
            </a:extLst>
          </p:cNvPr>
          <p:cNvSpPr/>
          <p:nvPr/>
        </p:nvSpPr>
        <p:spPr>
          <a:xfrm>
            <a:off x="2411760" y="4809129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（量变引起质变）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7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2EEBB7F-581B-43DA-8587-21BE59497F75}"/>
              </a:ext>
            </a:extLst>
          </p:cNvPr>
          <p:cNvSpPr/>
          <p:nvPr/>
        </p:nvSpPr>
        <p:spPr>
          <a:xfrm>
            <a:off x="5292080" y="4095818"/>
            <a:ext cx="3016696" cy="2049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“不管黑猫白猫，抓到老鼠就是好猫！”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1BB50A-9274-4764-82AC-A9616EF4F24F}"/>
              </a:ext>
            </a:extLst>
          </p:cNvPr>
          <p:cNvSpPr/>
          <p:nvPr/>
        </p:nvSpPr>
        <p:spPr>
          <a:xfrm>
            <a:off x="0" y="1554379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的较量中败下阵来，开始新的探索：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1D79C3-4DD9-4295-9C59-B97FED5CE9A4}"/>
              </a:ext>
            </a:extLst>
          </p:cNvPr>
          <p:cNvSpPr/>
          <p:nvPr/>
        </p:nvSpPr>
        <p:spPr>
          <a:xfrm>
            <a:off x="0" y="2105435"/>
            <a:ext cx="914400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的难题：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？鱼和熊掌不可兼得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ADBF02-54DF-423F-9DD7-F90E61C33DD9}"/>
              </a:ext>
            </a:extLst>
          </p:cNvPr>
          <p:cNvSpPr/>
          <p:nvPr/>
        </p:nvSpPr>
        <p:spPr>
          <a:xfrm>
            <a:off x="0" y="2511451"/>
            <a:ext cx="169168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99A96E-61F2-48D1-9833-754DBEB057A2}"/>
              </a:ext>
            </a:extLst>
          </p:cNvPr>
          <p:cNvSpPr/>
          <p:nvPr/>
        </p:nvSpPr>
        <p:spPr>
          <a:xfrm>
            <a:off x="0" y="2518622"/>
            <a:ext cx="579613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Pentium Pro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CD28E1-FFE0-4926-87F6-4EBDA12A3916}"/>
              </a:ext>
            </a:extLst>
          </p:cNvPr>
          <p:cNvSpPr/>
          <p:nvPr/>
        </p:nvSpPr>
        <p:spPr>
          <a:xfrm>
            <a:off x="5860504" y="3004160"/>
            <a:ext cx="2088232" cy="65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C86DA1-DBDA-4BAF-897D-CC14FFFA29D0}"/>
              </a:ext>
            </a:extLst>
          </p:cNvPr>
          <p:cNvSpPr/>
          <p:nvPr/>
        </p:nvSpPr>
        <p:spPr>
          <a:xfrm>
            <a:off x="5860504" y="4243484"/>
            <a:ext cx="2088232" cy="65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0BDCD9-9269-4FE4-AD4A-14E3E867D443}"/>
              </a:ext>
            </a:extLst>
          </p:cNvPr>
          <p:cNvSpPr/>
          <p:nvPr/>
        </p:nvSpPr>
        <p:spPr>
          <a:xfrm>
            <a:off x="5860504" y="5264692"/>
            <a:ext cx="2088232" cy="65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430B4A3-8932-49EB-9F3E-08E4F4C1CD31}"/>
              </a:ext>
            </a:extLst>
          </p:cNvPr>
          <p:cNvSpPr/>
          <p:nvPr/>
        </p:nvSpPr>
        <p:spPr>
          <a:xfrm>
            <a:off x="6580584" y="3750087"/>
            <a:ext cx="648072" cy="43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6D380A4-99C8-4042-993E-4B2467939318}"/>
              </a:ext>
            </a:extLst>
          </p:cNvPr>
          <p:cNvSpPr/>
          <p:nvPr/>
        </p:nvSpPr>
        <p:spPr>
          <a:xfrm>
            <a:off x="6580584" y="4963731"/>
            <a:ext cx="648072" cy="193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9362DA-5934-4F83-8FB3-783722273790}"/>
              </a:ext>
            </a:extLst>
          </p:cNvPr>
          <p:cNvSpPr/>
          <p:nvPr/>
        </p:nvSpPr>
        <p:spPr>
          <a:xfrm>
            <a:off x="7228656" y="4622403"/>
            <a:ext cx="108012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uops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92FE2B-0305-437E-B852-BEB8C0DB5E1D}"/>
              </a:ext>
            </a:extLst>
          </p:cNvPr>
          <p:cNvSpPr/>
          <p:nvPr/>
        </p:nvSpPr>
        <p:spPr>
          <a:xfrm>
            <a:off x="0" y="2935295"/>
            <a:ext cx="49320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Uops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Micro-operations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62DBB1-96FE-434A-A031-3BFF36DDC3B5}"/>
              </a:ext>
            </a:extLst>
          </p:cNvPr>
          <p:cNvSpPr/>
          <p:nvPr/>
        </p:nvSpPr>
        <p:spPr>
          <a:xfrm>
            <a:off x="1185236" y="3585344"/>
            <a:ext cx="2984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一代经典，延续至今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AA749D-F51A-40F5-9FEB-8295892E4014}"/>
              </a:ext>
            </a:extLst>
          </p:cNvPr>
          <p:cNvSpPr/>
          <p:nvPr/>
        </p:nvSpPr>
        <p:spPr>
          <a:xfrm>
            <a:off x="0" y="4479010"/>
            <a:ext cx="5292080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处理器们互相借鉴，逐渐优化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8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2" grpId="0"/>
      <p:bldP spid="13" grpId="0"/>
      <p:bldP spid="14" grpId="0"/>
      <p:bldP spid="2" grpId="0" animBg="1"/>
      <p:bldP spid="15" grpId="0" animBg="1"/>
      <p:bldP spid="16" grpId="0" animBg="1"/>
      <p:bldP spid="3" grpId="0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22CA93-2E2C-4B0C-B6EB-2140776C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31866"/>
              </p:ext>
            </p:extLst>
          </p:nvPr>
        </p:nvGraphicFramePr>
        <p:xfrm>
          <a:off x="0" y="3264616"/>
          <a:ext cx="914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466800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9300186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505015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5883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CISC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RISC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4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几百个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&lt;100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几百个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1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寻址方式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变化很大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大部分一个周期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大部分一个周期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简单的变长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程序所需指令数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0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是否利于流水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31601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2E8CD217-1AA9-4175-886C-72A75AFCCF07}"/>
              </a:ext>
            </a:extLst>
          </p:cNvPr>
          <p:cNvSpPr/>
          <p:nvPr/>
        </p:nvSpPr>
        <p:spPr>
          <a:xfrm>
            <a:off x="0" y="1082353"/>
            <a:ext cx="9144000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：复杂而较少使用的功能浪费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受限、变长的指令不利于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译码和流水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8D9FD-B13B-4038-8454-D1AE77E0FF89}"/>
              </a:ext>
            </a:extLst>
          </p:cNvPr>
          <p:cNvSpPr/>
          <p:nvPr/>
        </p:nvSpPr>
        <p:spPr>
          <a:xfrm>
            <a:off x="0" y="2185947"/>
            <a:ext cx="9144000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：过分精简的指令会增加处理器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存储器之间的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、定长指令占用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程序空间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较大、一些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特殊任务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的实现比较困难</a:t>
            </a:r>
          </a:p>
        </p:txBody>
      </p:sp>
    </p:spTree>
    <p:extLst>
      <p:ext uri="{BB962C8B-B14F-4D97-AF65-F5344CB8AC3E}">
        <p14:creationId xmlns:p14="http://schemas.microsoft.com/office/powerpoint/2010/main" val="25925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指令集的五朵金花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309CBA-5601-4D99-8111-0FB3BE63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4" y="1609725"/>
            <a:ext cx="7848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指令集的五朵金花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x86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5AEFA4-D120-4308-9FBB-C50E370B7DD1}"/>
              </a:ext>
            </a:extLst>
          </p:cNvPr>
          <p:cNvSpPr/>
          <p:nvPr/>
        </p:nvSpPr>
        <p:spPr>
          <a:xfrm>
            <a:off x="2051720" y="1808480"/>
            <a:ext cx="709228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硕大的大象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E94DA6-CE88-4905-B284-8A2427B57C8D}"/>
              </a:ext>
            </a:extLst>
          </p:cNvPr>
          <p:cNvSpPr/>
          <p:nvPr/>
        </p:nvSpPr>
        <p:spPr>
          <a:xfrm>
            <a:off x="2591272" y="2616251"/>
            <a:ext cx="6552728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最赚钱、最多程序、最“臃肿”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2D3305-075B-4A91-8359-2F2D25A726E2}"/>
              </a:ext>
            </a:extLst>
          </p:cNvPr>
          <p:cNvSpPr/>
          <p:nvPr/>
        </p:nvSpPr>
        <p:spPr>
          <a:xfrm>
            <a:off x="2591272" y="2222417"/>
            <a:ext cx="6552728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推出的处理器：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80286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486 -&gt;x86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2E5C40-3C4D-410A-ADD2-17560BC2B1A3}"/>
              </a:ext>
            </a:extLst>
          </p:cNvPr>
          <p:cNvSpPr/>
          <p:nvPr/>
        </p:nvSpPr>
        <p:spPr>
          <a:xfrm>
            <a:off x="2051720" y="3364446"/>
            <a:ext cx="709228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生存的理由：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、大量研发经费、新技术、管理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76695B-DE54-42B8-A0F0-6E5CB8CD3683}"/>
              </a:ext>
            </a:extLst>
          </p:cNvPr>
          <p:cNvSpPr/>
          <p:nvPr/>
        </p:nvSpPr>
        <p:spPr>
          <a:xfrm>
            <a:off x="2051720" y="4653426"/>
            <a:ext cx="709228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tick-tock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FD2C9C-625F-488F-856C-24294F15215A}"/>
              </a:ext>
            </a:extLst>
          </p:cNvPr>
          <p:cNvSpPr/>
          <p:nvPr/>
        </p:nvSpPr>
        <p:spPr>
          <a:xfrm>
            <a:off x="3743400" y="5112530"/>
            <a:ext cx="540060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tick-tock-tick-tock-tick-tock-…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3A0027-8506-415F-ACB0-66A558B5EBE1}"/>
              </a:ext>
            </a:extLst>
          </p:cNvPr>
          <p:cNvSpPr/>
          <p:nvPr/>
        </p:nvSpPr>
        <p:spPr>
          <a:xfrm>
            <a:off x="2807296" y="5513903"/>
            <a:ext cx="633670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避免了同时革新带来的风险，加快了新产品发布周期</a:t>
            </a:r>
          </a:p>
        </p:txBody>
      </p:sp>
      <p:pic>
        <p:nvPicPr>
          <p:cNvPr id="1026" name="Picture 2" descr="https://timgsa.baidu.com/timg?image&amp;quality=80&amp;size=b9999_10000&amp;sec=1550485831819&amp;di=68a9848eb692dfd2bae0a477527f5424&amp;imgtype=0&amp;src=http%3A%2F%2Fwww.jituwang.com%2Fuploads%2Fallimg%2F140221%2F259621-140221110J813.jpg">
            <a:extLst>
              <a:ext uri="{FF2B5EF4-FFF2-40B4-BE49-F238E27FC236}">
                <a16:creationId xmlns:a16="http://schemas.microsoft.com/office/drawing/2014/main" id="{6DC9D909-9AF1-4620-AFCC-25C075203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r="16074"/>
          <a:stretch/>
        </p:blipFill>
        <p:spPr bwMode="auto">
          <a:xfrm>
            <a:off x="-1" y="1855707"/>
            <a:ext cx="2034033" cy="365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7463A18-98AC-4123-80E2-96C4FEC76729}"/>
              </a:ext>
            </a:extLst>
          </p:cNvPr>
          <p:cNvSpPr/>
          <p:nvPr/>
        </p:nvSpPr>
        <p:spPr>
          <a:xfrm>
            <a:off x="2051720" y="3749295"/>
            <a:ext cx="709228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兼容性比技术更重要！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DEEE6D-5243-48EF-B368-D430A4360456}"/>
              </a:ext>
            </a:extLst>
          </p:cNvPr>
          <p:cNvSpPr/>
          <p:nvPr/>
        </p:nvSpPr>
        <p:spPr>
          <a:xfrm>
            <a:off x="4716016" y="4653426"/>
            <a:ext cx="3456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工艺年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架构年</a:t>
            </a:r>
          </a:p>
        </p:txBody>
      </p:sp>
    </p:spTree>
    <p:extLst>
      <p:ext uri="{BB962C8B-B14F-4D97-AF65-F5344CB8AC3E}">
        <p14:creationId xmlns:p14="http://schemas.microsoft.com/office/powerpoint/2010/main" val="10536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指令集的五朵金花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ARM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20D06-CBE7-4424-BD6C-E8A67D5CCBFD}"/>
              </a:ext>
            </a:extLst>
          </p:cNvPr>
          <p:cNvSpPr/>
          <p:nvPr/>
        </p:nvSpPr>
        <p:spPr>
          <a:xfrm>
            <a:off x="405564" y="3960639"/>
            <a:ext cx="4274956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稳扎稳打的蚁群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290ED7-DBD0-4C12-B720-974F349D67B5}"/>
              </a:ext>
            </a:extLst>
          </p:cNvPr>
          <p:cNvSpPr/>
          <p:nvPr/>
        </p:nvSpPr>
        <p:spPr>
          <a:xfrm>
            <a:off x="843704" y="4413275"/>
            <a:ext cx="3917836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销量最大，占据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的手机市场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AF379B-0BFA-4AD1-8B87-A6FFB1806678}"/>
              </a:ext>
            </a:extLst>
          </p:cNvPr>
          <p:cNvSpPr/>
          <p:nvPr/>
        </p:nvSpPr>
        <p:spPr>
          <a:xfrm>
            <a:off x="405564" y="5229638"/>
            <a:ext cx="4274956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生存的理由：低功耗、低成本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39E0E9-131F-43F6-8A05-5E41ADCEA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4" y="1621209"/>
            <a:ext cx="4274956" cy="23882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9929BF-779A-455C-85F8-EB44F4DCDB30}"/>
              </a:ext>
            </a:extLst>
          </p:cNvPr>
          <p:cNvSpPr/>
          <p:nvPr/>
        </p:nvSpPr>
        <p:spPr>
          <a:xfrm>
            <a:off x="4932040" y="5632299"/>
            <a:ext cx="3463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“我们（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）不生产芯片，我们只提供一个芯片设计的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Idea”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70C6D5-8CB3-4AD2-B498-6802CBCFCD38}"/>
              </a:ext>
            </a:extLst>
          </p:cNvPr>
          <p:cNvSpPr/>
          <p:nvPr/>
        </p:nvSpPr>
        <p:spPr>
          <a:xfrm>
            <a:off x="7020272" y="1816478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13C3E3-7374-4A50-8854-2C666E9E4A37}"/>
              </a:ext>
            </a:extLst>
          </p:cNvPr>
          <p:cNvSpPr/>
          <p:nvPr/>
        </p:nvSpPr>
        <p:spPr>
          <a:xfrm>
            <a:off x="4704950" y="1183636"/>
            <a:ext cx="325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口之家五年的电子产品开销：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F2FBCD-5414-41B2-A308-451DDAD3CD7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06" y="3073263"/>
            <a:ext cx="723666" cy="39319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F64E27A-6066-4116-A795-69EB38017768}"/>
              </a:ext>
            </a:extLst>
          </p:cNvPr>
          <p:cNvSpPr/>
          <p:nvPr/>
        </p:nvSpPr>
        <p:spPr>
          <a:xfrm>
            <a:off x="5488691" y="3151019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×5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C05728D-7ECA-4833-9B2B-F64D7403997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39" y="1516447"/>
            <a:ext cx="1331716" cy="934865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51190231942&amp;di=041476e73bd21532be2a041ba7e401c6&amp;imgtype=0&amp;src=http%3A%2F%2Fimg.files.swws.258.com%2F1%2F2017%2F1111%2F15%2F5a06a1c4c16f8.jpg">
            <a:extLst>
              <a:ext uri="{FF2B5EF4-FFF2-40B4-BE49-F238E27FC236}">
                <a16:creationId xmlns:a16="http://schemas.microsoft.com/office/drawing/2014/main" id="{148A43CE-6D6D-46F7-887C-BB1A974FD4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44" y="3637177"/>
            <a:ext cx="1096528" cy="57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729A4E9-7EEE-4863-A797-C6736B4C14CE}"/>
              </a:ext>
            </a:extLst>
          </p:cNvPr>
          <p:cNvSpPr/>
          <p:nvPr/>
        </p:nvSpPr>
        <p:spPr>
          <a:xfrm>
            <a:off x="7014643" y="3729715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×1</a:t>
            </a:r>
            <a:endParaRPr lang="zh-CN" altLang="en-US" dirty="0"/>
          </a:p>
        </p:txBody>
      </p:sp>
      <p:pic>
        <p:nvPicPr>
          <p:cNvPr id="1028" name="Picture 4" descr="https://timgsa.baidu.com/timg?image&amp;quality=80&amp;size=b9999_10000&amp;sec=1551190397537&amp;di=6a45ae055e731026c73aed3ba892c997&amp;imgtype=0&amp;src=http%3A%2F%2Fpic.66zhuang.com%2Fzxrj%2Fpics%2Fimage%2F2015-03-20%2F07ad0818d541ba878aedfa9857558f43.jpg">
            <a:extLst>
              <a:ext uri="{FF2B5EF4-FFF2-40B4-BE49-F238E27FC236}">
                <a16:creationId xmlns:a16="http://schemas.microsoft.com/office/drawing/2014/main" id="{7D8F57D7-C437-44FE-A539-66B077B8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50" y="3888594"/>
            <a:ext cx="1252066" cy="7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01CA4E3-D97B-4F57-B201-FDE3E992052F}"/>
              </a:ext>
            </a:extLst>
          </p:cNvPr>
          <p:cNvSpPr/>
          <p:nvPr/>
        </p:nvSpPr>
        <p:spPr>
          <a:xfrm>
            <a:off x="5886363" y="4080761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×1</a:t>
            </a:r>
            <a:endParaRPr lang="zh-CN" altLang="en-US" dirty="0"/>
          </a:p>
        </p:txBody>
      </p:sp>
      <p:pic>
        <p:nvPicPr>
          <p:cNvPr id="1030" name="Picture 6" descr="https://timgsa.baidu.com/timg?image&amp;quality=80&amp;size=b9999_10000&amp;sec=1551190501724&amp;di=ebe050bacabcc9d8dc7eda0b51a27dd1&amp;imgtype=0&amp;src=http%3A%2F%2Fcbu01.alicdn.com%2Fimg%2Fibank%2F2016%2F451%2F260%2F3309062154_2099342494.jpg">
            <a:extLst>
              <a:ext uri="{FF2B5EF4-FFF2-40B4-BE49-F238E27FC236}">
                <a16:creationId xmlns:a16="http://schemas.microsoft.com/office/drawing/2014/main" id="{EEFC72DC-BBFA-445A-B38F-307FAE5D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39" y="4543882"/>
            <a:ext cx="741048" cy="7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51190533211&amp;di=e3a999f5f2df30d477acfbd2eceff46e&amp;imgtype=0&amp;src=http%3A%2F%2Fimg.yzmg.com%2F201508%2F20150830%2F2015083008523913.jpg">
            <a:extLst>
              <a:ext uri="{FF2B5EF4-FFF2-40B4-BE49-F238E27FC236}">
                <a16:creationId xmlns:a16="http://schemas.microsoft.com/office/drawing/2014/main" id="{D606678C-F8E1-4F62-B295-128D623A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14" y="3335685"/>
            <a:ext cx="768762" cy="5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51190549243&amp;di=9645d6fdc179551b78b08cee31ce515c&amp;imgtype=0&amp;src=http%3A%2F%2Fa.img.youboy.com%2Fcoimg%2F2010%2F3%2F31%2Fg3_2590035.jpg">
            <a:extLst>
              <a:ext uri="{FF2B5EF4-FFF2-40B4-BE49-F238E27FC236}">
                <a16:creationId xmlns:a16="http://schemas.microsoft.com/office/drawing/2014/main" id="{6120A18C-2EE0-41ED-BF34-2EBF5693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86" y="4086034"/>
            <a:ext cx="887872" cy="7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51190684115&amp;di=7979885c9189bfe0a9419e8a2a3be29f&amp;imgtype=0&amp;src=http%3A%2F%2Fimgs.zhijia.com%2Fsjz%2F2014%2F1226%2F1419561088518.png">
            <a:extLst>
              <a:ext uri="{FF2B5EF4-FFF2-40B4-BE49-F238E27FC236}">
                <a16:creationId xmlns:a16="http://schemas.microsoft.com/office/drawing/2014/main" id="{DB97E0D6-EE61-4169-A3C7-DA7C04D8F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1" r="15535"/>
          <a:stretch/>
        </p:blipFill>
        <p:spPr bwMode="auto">
          <a:xfrm>
            <a:off x="7187624" y="2871528"/>
            <a:ext cx="847068" cy="6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1B727DF1-5007-45DF-8205-7D8FC92D765B}"/>
              </a:ext>
            </a:extLst>
          </p:cNvPr>
          <p:cNvSpPr/>
          <p:nvPr/>
        </p:nvSpPr>
        <p:spPr>
          <a:xfrm>
            <a:off x="7946030" y="2977895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560C5A-48C2-4B2B-B488-CF9EC3E80587}"/>
              </a:ext>
            </a:extLst>
          </p:cNvPr>
          <p:cNvSpPr/>
          <p:nvPr/>
        </p:nvSpPr>
        <p:spPr>
          <a:xfrm>
            <a:off x="8577051" y="3376941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83FEE8-42A0-4E5B-BFDF-98A3288A3C90}"/>
              </a:ext>
            </a:extLst>
          </p:cNvPr>
          <p:cNvSpPr/>
          <p:nvPr/>
        </p:nvSpPr>
        <p:spPr>
          <a:xfrm>
            <a:off x="7530435" y="4269961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36C448-E5AD-4BA7-83AE-C583AF16C147}"/>
              </a:ext>
            </a:extLst>
          </p:cNvPr>
          <p:cNvSpPr/>
          <p:nvPr/>
        </p:nvSpPr>
        <p:spPr>
          <a:xfrm>
            <a:off x="6492665" y="472974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×1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75A563-667D-4CAE-96A2-954374B82BB8}"/>
              </a:ext>
            </a:extLst>
          </p:cNvPr>
          <p:cNvSpPr/>
          <p:nvPr/>
        </p:nvSpPr>
        <p:spPr>
          <a:xfrm>
            <a:off x="7619778" y="4670086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5FA6003-02B5-49C4-BE71-2FE48E8D0046}"/>
              </a:ext>
            </a:extLst>
          </p:cNvPr>
          <p:cNvSpPr/>
          <p:nvPr/>
        </p:nvSpPr>
        <p:spPr>
          <a:xfrm>
            <a:off x="4282888" y="2519634"/>
            <a:ext cx="4861112" cy="2737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E9BCC2-50F4-4F3A-9D16-BAEF15D55BB2}"/>
              </a:ext>
            </a:extLst>
          </p:cNvPr>
          <p:cNvSpPr/>
          <p:nvPr/>
        </p:nvSpPr>
        <p:spPr>
          <a:xfrm>
            <a:off x="7854471" y="4109969"/>
            <a:ext cx="996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01441 0.1655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9" grpId="0"/>
      <p:bldP spid="23" grpId="0"/>
      <p:bldP spid="26" grpId="0"/>
      <p:bldP spid="31" grpId="0"/>
      <p:bldP spid="32" grpId="0"/>
      <p:bldP spid="34" grpId="0"/>
      <p:bldP spid="35" grpId="0"/>
      <p:bldP spid="36" grpId="0"/>
      <p:bldP spid="21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指令集的五朵金花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MIPS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2035022"/>
            <a:ext cx="914273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Microprocessor without Interlocked Piped Stages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DE5D57-CE6A-468D-BCC0-C33C89FCD7A5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优雅的孔雀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31C3AC-4530-43B8-9D94-3D1E6797AF72}"/>
              </a:ext>
            </a:extLst>
          </p:cNvPr>
          <p:cNvSpPr/>
          <p:nvPr/>
        </p:nvSpPr>
        <p:spPr>
          <a:xfrm>
            <a:off x="538288" y="1493113"/>
            <a:ext cx="860444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最经典、教科书式典范、学术地位高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8CD8C-F3B7-47F0-BBF9-94DB97C0FFCE}"/>
              </a:ext>
            </a:extLst>
          </p:cNvPr>
          <p:cNvSpPr/>
          <p:nvPr/>
        </p:nvSpPr>
        <p:spPr>
          <a:xfrm>
            <a:off x="0" y="2755512"/>
            <a:ext cx="914273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生存理由：设计思想好、学术地位高、在通信领域有一定市场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5A96F7-81EC-4712-9401-A8043E544763}"/>
              </a:ext>
            </a:extLst>
          </p:cNvPr>
          <p:cNvSpPr/>
          <p:nvPr/>
        </p:nvSpPr>
        <p:spPr>
          <a:xfrm>
            <a:off x="0" y="3673559"/>
            <a:ext cx="5004048" cy="258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的商业失败：长期侧重高性能，面向服务器和工作站，受到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的猛烈攻击；等回过头做低功耗时已经不能撼动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的地位了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50486584178&amp;di=651b2fddebfb5fbb39b1456a7899c16e&amp;imgtype=0&amp;src=http%3A%2F%2Fhbimg.b0.upaiyun.com%2Fe7abb9e8eb5987b3c8ca6d097237f323bf060b9033525-N8MBLG_fw658">
            <a:extLst>
              <a:ext uri="{FF2B5EF4-FFF2-40B4-BE49-F238E27FC236}">
                <a16:creationId xmlns:a16="http://schemas.microsoft.com/office/drawing/2014/main" id="{E60F7894-EE7D-4809-A9B8-608C9A6B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3723"/>
            <a:ext cx="3600400" cy="257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指令集的五朵金花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POWER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871713"/>
            <a:ext cx="914400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Performance Optimized With Enhanced RISC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FC0F1-2B58-49E1-819A-10382CE07374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昔日的贵族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FC0F8B-51C1-4915-9EF6-16968AB8A5D1}"/>
              </a:ext>
            </a:extLst>
          </p:cNvPr>
          <p:cNvSpPr/>
          <p:nvPr/>
        </p:nvSpPr>
        <p:spPr>
          <a:xfrm>
            <a:off x="538288" y="1493113"/>
            <a:ext cx="8604448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，性能卓越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1B94EA-DD57-4EC9-8106-01A60C2258E9}"/>
              </a:ext>
            </a:extLst>
          </p:cNvPr>
          <p:cNvSpPr/>
          <p:nvPr/>
        </p:nvSpPr>
        <p:spPr>
          <a:xfrm>
            <a:off x="0" y="2311759"/>
            <a:ext cx="9142736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生存理由：性能强大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1BEAE3-499D-43F8-B462-FC9C1BEA58BD}"/>
              </a:ext>
            </a:extLst>
          </p:cNvPr>
          <p:cNvSpPr/>
          <p:nvPr/>
        </p:nvSpPr>
        <p:spPr>
          <a:xfrm>
            <a:off x="322896" y="2907034"/>
            <a:ext cx="4248472" cy="19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之殇：的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进行修改，形成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，性能压过同期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处理器，但由于缺乏应用软件支撑，难以维持市场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B3D3DF-8567-4F30-84A1-5623828BED47}"/>
              </a:ext>
            </a:extLst>
          </p:cNvPr>
          <p:cNvSpPr/>
          <p:nvPr/>
        </p:nvSpPr>
        <p:spPr>
          <a:xfrm>
            <a:off x="0" y="4872124"/>
            <a:ext cx="914273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的余辉：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处理器：服务器、游戏机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Freescale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处理器：通信、汽车电子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8D5DB2-BB9E-418A-99BD-4DE100E8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42" y="2429046"/>
            <a:ext cx="4699494" cy="293718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AE7AE12-4526-46D4-BFF1-AFB0F5D9F7A4}"/>
              </a:ext>
            </a:extLst>
          </p:cNvPr>
          <p:cNvSpPr/>
          <p:nvPr/>
        </p:nvSpPr>
        <p:spPr>
          <a:xfrm>
            <a:off x="4431262" y="2505693"/>
            <a:ext cx="366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Garry Kasparov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败给深蓝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(1996)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1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指令集的五朵金花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C6000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08EB73-8108-41C2-BD54-82D1CFA8FED4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偏安一隅的国王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4844F6-68EE-4AE9-BD7A-59B392B3AE54}"/>
              </a:ext>
            </a:extLst>
          </p:cNvPr>
          <p:cNvSpPr/>
          <p:nvPr/>
        </p:nvSpPr>
        <p:spPr>
          <a:xfrm>
            <a:off x="538288" y="1590068"/>
            <a:ext cx="860444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专业处理器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7C2793-EFDF-450D-9F44-A8C8BC09DA73}"/>
              </a:ext>
            </a:extLst>
          </p:cNvPr>
          <p:cNvSpPr/>
          <p:nvPr/>
        </p:nvSpPr>
        <p:spPr>
          <a:xfrm>
            <a:off x="0" y="2125902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生存理由：抛弃通用性，专门做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C36F4B-8CB4-4EAB-A46E-F3C86ADEF60F}"/>
              </a:ext>
            </a:extLst>
          </p:cNvPr>
          <p:cNvSpPr/>
          <p:nvPr/>
        </p:nvSpPr>
        <p:spPr>
          <a:xfrm>
            <a:off x="0" y="3853872"/>
            <a:ext cx="486003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Motorola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的商业失败：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年代初推出的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要好于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，但其芯片只给自己的手机用，诺基亚和爱立信选择了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，于是成就了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</a:p>
        </p:txBody>
      </p:sp>
      <p:pic>
        <p:nvPicPr>
          <p:cNvPr id="3074" name="Picture 2" descr="https://timgsa.baidu.com/timg?image&amp;quality=80&amp;size=b9999_10000&amp;sec=1550489317376&amp;di=15cc8168e2b6421a113a5219652c2f2e&amp;imgtype=0&amp;src=http%3A%2F%2Fimgsrc.baidu.com%2Fimage%2Fc0%253Dshijue1%252C0%252C0%252C294%252C40%2Fsign%3Dfb1a181471ec54e755e1125dd151f125%2F37d12f2eb9389b5095e775788f35e5dde7116e84.jpg">
            <a:extLst>
              <a:ext uri="{FF2B5EF4-FFF2-40B4-BE49-F238E27FC236}">
                <a16:creationId xmlns:a16="http://schemas.microsoft.com/office/drawing/2014/main" id="{C05E5AAD-F412-4AFB-9B13-D71A88720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"/>
          <a:stretch/>
        </p:blipFill>
        <p:spPr bwMode="auto">
          <a:xfrm>
            <a:off x="7020272" y="2263539"/>
            <a:ext cx="1844935" cy="24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imgsa.baidu.com/timg?image&amp;quality=80&amp;size=b9999_10000&amp;sec=1551084547&amp;di=a84f0e22337f34c81126cefc83fa60e5&amp;imgtype=jpg&amp;er=1&amp;src=http%3A%2F%2Fwww.mouser.cn%2Fimages%2Fmarketingid%2F2018%2Fimg%2F195406441.png">
            <a:extLst>
              <a:ext uri="{FF2B5EF4-FFF2-40B4-BE49-F238E27FC236}">
                <a16:creationId xmlns:a16="http://schemas.microsoft.com/office/drawing/2014/main" id="{86210CE9-8DD4-460D-BE6C-56A14DB9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65" y="3322684"/>
            <a:ext cx="2212707" cy="160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CFC987D-C4B8-485C-9163-C3EE2C30A964}"/>
              </a:ext>
            </a:extLst>
          </p:cNvPr>
          <p:cNvSpPr/>
          <p:nvPr/>
        </p:nvSpPr>
        <p:spPr>
          <a:xfrm>
            <a:off x="4390716" y="2125902"/>
            <a:ext cx="89959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962AD6-4776-424F-8B49-36236B33BA60}"/>
              </a:ext>
            </a:extLst>
          </p:cNvPr>
          <p:cNvSpPr/>
          <p:nvPr/>
        </p:nvSpPr>
        <p:spPr>
          <a:xfrm>
            <a:off x="573784" y="2748089"/>
            <a:ext cx="309634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TMS320C6000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31776A-7063-4F8B-AACE-FCF2679CA4E6}"/>
              </a:ext>
            </a:extLst>
          </p:cNvPr>
          <p:cNvSpPr/>
          <p:nvPr/>
        </p:nvSpPr>
        <p:spPr>
          <a:xfrm>
            <a:off x="3851920" y="2748089"/>
            <a:ext cx="26642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市场份额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7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指令集的威力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年，美国半导体设计公司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通过媒体就专利等问题给龙芯施压，称龙芯的指令集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相似，属于抄袭。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854354-BCC8-4BBA-8806-E45BB8EA2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77526"/>
            <a:ext cx="6819900" cy="31813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8E96223-A6DB-48D6-803F-D8435209E03E}"/>
              </a:ext>
            </a:extLst>
          </p:cNvPr>
          <p:cNvSpPr/>
          <p:nvPr/>
        </p:nvSpPr>
        <p:spPr>
          <a:xfrm>
            <a:off x="0" y="5638923"/>
            <a:ext cx="914400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指令集的威力太强大，它的强大在于它背后是一个生态链，而不是一家公司。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D0FF88-93C7-43FA-BF51-F88A6A581E73}"/>
              </a:ext>
            </a:extLst>
          </p:cNvPr>
          <p:cNvSpPr/>
          <p:nvPr/>
        </p:nvSpPr>
        <p:spPr>
          <a:xfrm>
            <a:off x="7435169" y="2438609"/>
            <a:ext cx="1708831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应用软件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47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地盘之争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E26985C-E5FB-4E51-8E95-11FDE6CA17FA}"/>
              </a:ext>
            </a:extLst>
          </p:cNvPr>
          <p:cNvSpPr/>
          <p:nvPr/>
        </p:nvSpPr>
        <p:spPr>
          <a:xfrm>
            <a:off x="2652657" y="3918546"/>
            <a:ext cx="3273810" cy="1827311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66C86D1-BA37-4CD8-9762-678CEF3E130E}"/>
              </a:ext>
            </a:extLst>
          </p:cNvPr>
          <p:cNvSpPr/>
          <p:nvPr/>
        </p:nvSpPr>
        <p:spPr>
          <a:xfrm>
            <a:off x="5568473" y="3918545"/>
            <a:ext cx="3273810" cy="1827311"/>
          </a:xfrm>
          <a:prstGeom prst="ellipse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5FE61F-A1CA-4E26-9C33-97CDCED7277C}"/>
              </a:ext>
            </a:extLst>
          </p:cNvPr>
          <p:cNvSpPr/>
          <p:nvPr/>
        </p:nvSpPr>
        <p:spPr>
          <a:xfrm>
            <a:off x="4139952" y="2563707"/>
            <a:ext cx="3273810" cy="1827311"/>
          </a:xfrm>
          <a:prstGeom prst="ellipse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C6000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EF4192D6-FF4B-4083-9C37-421D06E0F450}"/>
              </a:ext>
            </a:extLst>
          </p:cNvPr>
          <p:cNvSpPr/>
          <p:nvPr/>
        </p:nvSpPr>
        <p:spPr>
          <a:xfrm>
            <a:off x="179511" y="1220374"/>
            <a:ext cx="3454341" cy="2087679"/>
          </a:xfrm>
          <a:prstGeom prst="wedgeRectCallout">
            <a:avLst>
              <a:gd name="adj1" fmla="val 83526"/>
              <a:gd name="adj2" fmla="val 838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Centriq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2400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EE2DBD-4620-4159-A554-AB76A11D0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4" y="1650259"/>
            <a:ext cx="2142753" cy="14285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D9FEF56-ABAA-4ADE-B911-0778400B82CF}"/>
              </a:ext>
            </a:extLst>
          </p:cNvPr>
          <p:cNvSpPr/>
          <p:nvPr/>
        </p:nvSpPr>
        <p:spPr>
          <a:xfrm>
            <a:off x="40989" y="3333025"/>
            <a:ext cx="3096344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相比至强铂金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8180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，性价比高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性瓦比高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D23E36-9AD8-4DB0-B9DB-7C2B0E4A748E}"/>
              </a:ext>
            </a:extLst>
          </p:cNvPr>
          <p:cNvSpPr/>
          <p:nvPr/>
        </p:nvSpPr>
        <p:spPr>
          <a:xfrm>
            <a:off x="3779912" y="1183701"/>
            <a:ext cx="309634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纳米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FinFET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4D5C7C-B7B4-48BF-A8DD-620636A81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58583"/>
            <a:ext cx="1340821" cy="132080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9CA863-4294-48A5-9F82-24EFFBFC89B7}"/>
              </a:ext>
            </a:extLst>
          </p:cNvPr>
          <p:cNvSpPr/>
          <p:nvPr/>
        </p:nvSpPr>
        <p:spPr>
          <a:xfrm>
            <a:off x="3779912" y="1812053"/>
            <a:ext cx="309634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12776"/>
            <a:ext cx="8229600" cy="1054644"/>
          </a:xfrm>
        </p:spPr>
        <p:txBody>
          <a:bodyPr/>
          <a:lstStyle/>
          <a:p>
            <a:pPr algn="just"/>
            <a:r>
              <a:rPr lang="en-US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时间即反映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全速工作时完成该程序所花费的时间</a:t>
            </a:r>
            <a:endParaRPr lang="en-AU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0424" y="2633144"/>
            <a:ext cx="64831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CPU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= CPU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周期数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周期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 CPU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周期数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频率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3696163"/>
            <a:ext cx="8270875" cy="25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性能提升方法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减少时钟周期数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增加时钟频率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设计者必须在二者之间进行折中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4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2GHz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10s CPU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希望达到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6s 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时钟频率可以提升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但时钟周期数变为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）需要提升到多少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66156"/>
              </p:ext>
            </p:extLst>
          </p:nvPr>
        </p:nvGraphicFramePr>
        <p:xfrm>
          <a:off x="892175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3568680" imgH="1473120" progId="Equation.3">
                  <p:embed/>
                </p:oleObj>
              </mc:Choice>
              <mc:Fallback>
                <p:oleObj name="Equation" r:id="rId4" imgW="3568680" imgH="1473120" progId="Equation.3">
                  <p:embed/>
                  <p:pic>
                    <p:nvPicPr>
                      <p:cNvPr id="313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2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 光学与电子信息学院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172458"/>
            <a:ext cx="6165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 cycle Per Instruction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，指令平均时钟周期数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 Count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，指令数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2566" y="1810988"/>
            <a:ext cx="8270875" cy="165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A: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时钟周期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250ps, CPI = 2.0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B: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时钟周期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500ps, CPI = 1.2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同样的指令集架构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哪一种处理器更快，性能提升了多少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AU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775040"/>
              </p:ext>
            </p:extLst>
          </p:nvPr>
        </p:nvGraphicFramePr>
        <p:xfrm>
          <a:off x="1043608" y="3487067"/>
          <a:ext cx="6691806" cy="285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3517560" imgH="1498320" progId="Equation.3">
                  <p:embed/>
                </p:oleObj>
              </mc:Choice>
              <mc:Fallback>
                <p:oleObj name="Equation" r:id="rId4" imgW="3517560" imgH="1498320" progId="Equation.3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87067"/>
                        <a:ext cx="6691806" cy="28513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5"/>
          <p:cNvSpPr>
            <a:spLocks/>
          </p:cNvSpPr>
          <p:nvPr/>
        </p:nvSpPr>
        <p:spPr bwMode="auto">
          <a:xfrm>
            <a:off x="7051701" y="4020898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7218142" y="5717658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AU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5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 光学与电子信息学院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三种指令编译出的代码序列</a:t>
            </a:r>
            <a:endParaRPr lang="en-AU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79240"/>
              </p:ext>
            </p:extLst>
          </p:nvPr>
        </p:nvGraphicFramePr>
        <p:xfrm>
          <a:off x="1519237" y="1851501"/>
          <a:ext cx="6600825" cy="159194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52486884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10988327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39867110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17919806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指令种类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71264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CPI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59644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序列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的指令数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41089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序列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的指令数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41710"/>
                  </a:ext>
                </a:extLst>
              </a:tr>
            </a:tbl>
          </a:graphicData>
        </a:graphic>
      </p:graphicFrame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539552" y="3776749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IC = 5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总时钟周期</a:t>
            </a:r>
            <a:b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2×1 + 1×2 + 2×3</a:t>
            </a:r>
            <a:b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10/5 = 2.0</a:t>
            </a: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787702" y="3776749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IC = 6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总时钟周期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4×1 + 1×2 + 1×3</a:t>
            </a:r>
            <a:b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9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6857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 光学与电子信息学院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47163" y="2642423"/>
            <a:ext cx="8270875" cy="31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性能的因素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指令集架构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它们共同影响着指令数、</a:t>
            </a:r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AU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3608" y="1882068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CPU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=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指令数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 CPI x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时钟周期</a:t>
            </a:r>
          </a:p>
        </p:txBody>
      </p:sp>
    </p:spTree>
    <p:extLst>
      <p:ext uri="{BB962C8B-B14F-4D97-AF65-F5344CB8AC3E}">
        <p14:creationId xmlns:p14="http://schemas.microsoft.com/office/powerpoint/2010/main" val="23038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4213" y="4149725"/>
            <a:ext cx="8270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en-US" dirty="0"/>
              <a:t>CMOS </a:t>
            </a:r>
            <a:r>
              <a:rPr lang="zh-CN" altLang="en-US" dirty="0"/>
              <a:t>工艺下</a:t>
            </a:r>
            <a:endParaRPr lang="en-US" altLang="en-US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212188"/>
              </p:ext>
            </p:extLst>
          </p:nvPr>
        </p:nvGraphicFramePr>
        <p:xfrm>
          <a:off x="1331913" y="4941888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4" imgW="3213000" imgH="228600" progId="Equation.3">
                  <p:embed/>
                </p:oleObj>
              </mc:Choice>
              <mc:Fallback>
                <p:oleObj name="Equation" r:id="rId4" imgW="3213000" imgH="228600" progId="Equation.3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7"/>
          <p:cNvSpPr>
            <a:spLocks/>
          </p:cNvSpPr>
          <p:nvPr/>
        </p:nvSpPr>
        <p:spPr bwMode="auto">
          <a:xfrm>
            <a:off x="77406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×</a:t>
            </a:r>
            <a:r>
              <a:rPr lang="en-AU" altLang="en-US"/>
              <a:t>1000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20510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×</a:t>
            </a:r>
            <a:r>
              <a:rPr lang="en-AU" altLang="en-US"/>
              <a:t>30</a:t>
            </a: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5867400" y="5805488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5V → 1V</a:t>
            </a:r>
            <a:endParaRPr lang="en-AU" altLang="en-US"/>
          </a:p>
        </p:txBody>
      </p:sp>
      <p:pic>
        <p:nvPicPr>
          <p:cNvPr id="13" name="Picture 10" descr="f01-15-P3744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706447"/>
            <a:ext cx="5118100" cy="24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91880" y="1187128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功耗趋势</a:t>
            </a:r>
          </a:p>
        </p:txBody>
      </p:sp>
    </p:spTree>
    <p:extLst>
      <p:ext uri="{BB962C8B-B14F-4D97-AF65-F5344CB8AC3E}">
        <p14:creationId xmlns:p14="http://schemas.microsoft.com/office/powerpoint/2010/main" val="41962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 光学与电子信息学院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假设有一颗新的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的容性负载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电源供电电压</a:t>
            </a:r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工作频率降低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959733"/>
              </p:ext>
            </p:extLst>
          </p:nvPr>
        </p:nvGraphicFramePr>
        <p:xfrm>
          <a:off x="1187450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4" imgW="3784320" imgH="469800" progId="Equation.3">
                  <p:embed/>
                </p:oleObj>
              </mc:Choice>
              <mc:Fallback>
                <p:oleObj name="Equation" r:id="rId4" imgW="3784320" imgH="469800" progId="Equation.3">
                  <p:embed/>
                  <p:pic>
                    <p:nvPicPr>
                      <p:cNvPr id="327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功耗墙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我们无法进一步降低电源电压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我们无法进一步散热</a:t>
            </a: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如何进一步提高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AU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918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" y="1268760"/>
            <a:ext cx="8229600" cy="648072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阿姆达尔定律</a:t>
            </a:r>
            <a:endParaRPr lang="en-AU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2254254"/>
            <a:ext cx="7991475" cy="79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用于计算</a:t>
            </a:r>
            <a:r>
              <a:rPr lang="en-US" altLang="zh-CN" sz="2800" dirty="0"/>
              <a:t>CPU</a:t>
            </a:r>
            <a:r>
              <a:rPr lang="zh-CN" altLang="en-US" sz="2800" dirty="0"/>
              <a:t>的部分得到改进，整体性能可以得到的最大期望改进</a:t>
            </a:r>
            <a:endParaRPr lang="en-US" altLang="en-US" sz="2800" dirty="0">
              <a:sym typeface="Wingdings" panose="05000000000000000000" pitchFamily="2" charset="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43700"/>
              </p:ext>
            </p:extLst>
          </p:nvPr>
        </p:nvGraphicFramePr>
        <p:xfrm>
          <a:off x="2943657" y="5232301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216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57" y="5232301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87900" y="5423326"/>
            <a:ext cx="34559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zh-CN" altLang="en-US" sz="2400" dirty="0"/>
              <a:t>不可能实现！</a:t>
            </a:r>
            <a:endParaRPr lang="en-US" altLang="en-US" sz="2400" dirty="0">
              <a:cs typeface="Tahoma" panose="020B0604030504040204" pitchFamily="34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92534"/>
              </p:ext>
            </p:extLst>
          </p:nvPr>
        </p:nvGraphicFramePr>
        <p:xfrm>
          <a:off x="1763688" y="31659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6" imgW="2641320" imgH="419040" progId="Equation.3">
                  <p:embed/>
                </p:oleObj>
              </mc:Choice>
              <mc:Fallback>
                <p:oleObj name="Equation" r:id="rId6" imgW="2641320" imgH="419040" progId="Equation.3">
                  <p:embed/>
                  <p:pic>
                    <p:nvPicPr>
                      <p:cNvPr id="216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659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4213" y="3981877"/>
            <a:ext cx="7991475" cy="107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ym typeface="Wingdings" panose="05000000000000000000" pitchFamily="2" charset="2"/>
              </a:rPr>
              <a:t>例</a:t>
            </a:r>
            <a:r>
              <a:rPr lang="en-US" altLang="en-US" sz="2800" dirty="0">
                <a:sym typeface="Wingdings" panose="05000000000000000000" pitchFamily="2" charset="2"/>
              </a:rPr>
              <a:t>: </a:t>
            </a:r>
            <a:r>
              <a:rPr lang="zh-CN" altLang="en-US" sz="2800" dirty="0">
                <a:sym typeface="Wingdings" panose="05000000000000000000" pitchFamily="2" charset="2"/>
              </a:rPr>
              <a:t>乘法占用了</a:t>
            </a:r>
            <a:r>
              <a:rPr lang="en-US" altLang="en-US" sz="2800" dirty="0">
                <a:sym typeface="Wingdings" panose="05000000000000000000" pitchFamily="2" charset="2"/>
              </a:rPr>
              <a:t>80s</a:t>
            </a:r>
            <a:r>
              <a:rPr lang="zh-CN" altLang="en-US" sz="2800" dirty="0">
                <a:sym typeface="Wingdings" panose="05000000000000000000" pitchFamily="2" charset="2"/>
              </a:rPr>
              <a:t>，整体</a:t>
            </a:r>
            <a:r>
              <a:rPr lang="en-US" altLang="zh-CN" sz="2800" dirty="0">
                <a:sym typeface="Wingdings" panose="05000000000000000000" pitchFamily="2" charset="2"/>
              </a:rPr>
              <a:t>CPU</a:t>
            </a:r>
            <a:r>
              <a:rPr lang="zh-CN" altLang="en-US" sz="2800" dirty="0">
                <a:sym typeface="Wingdings" panose="05000000000000000000" pitchFamily="2" charset="2"/>
              </a:rPr>
              <a:t>时间</a:t>
            </a:r>
            <a:r>
              <a:rPr lang="en-US" altLang="en-US" sz="2800" dirty="0">
                <a:sym typeface="Wingdings" panose="05000000000000000000" pitchFamily="2" charset="2"/>
              </a:rPr>
              <a:t>100s</a:t>
            </a:r>
          </a:p>
          <a:p>
            <a:pPr lvl="1" eaLnBrk="1" hangingPunct="1"/>
            <a:r>
              <a:rPr lang="zh-CN" altLang="en-US" sz="2400" dirty="0"/>
              <a:t>提升乘法器性能能否让</a:t>
            </a:r>
            <a:r>
              <a:rPr lang="en-US" altLang="zh-CN" sz="2400" dirty="0"/>
              <a:t>CPU</a:t>
            </a:r>
            <a:r>
              <a:rPr lang="zh-CN" altLang="en-US" sz="2400" dirty="0"/>
              <a:t>性能提高</a:t>
            </a:r>
            <a:r>
              <a:rPr lang="en-US" altLang="zh-CN" sz="2400" dirty="0"/>
              <a:t>5</a:t>
            </a:r>
            <a:r>
              <a:rPr lang="zh-CN" altLang="en-US" sz="2400" dirty="0"/>
              <a:t>倍</a:t>
            </a:r>
            <a:r>
              <a:rPr lang="en-US" alt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51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2699792" y="1110447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误区：</a:t>
            </a:r>
            <a:r>
              <a:rPr lang="en-AU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空闲时功耗低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3204" y="184208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AMD </a:t>
            </a:r>
            <a:r>
              <a:rPr lang="en-AU" altLang="en-US" dirty="0"/>
              <a:t>X4 </a:t>
            </a:r>
            <a:r>
              <a:rPr lang="zh-CN" altLang="en-US" dirty="0"/>
              <a:t>功耗</a:t>
            </a:r>
            <a:endParaRPr lang="en-AU" altLang="en-US" dirty="0"/>
          </a:p>
          <a:p>
            <a:pPr lvl="1"/>
            <a:r>
              <a:rPr lang="en-AU" altLang="en-US" dirty="0"/>
              <a:t>100% </a:t>
            </a:r>
            <a:r>
              <a:rPr lang="zh-CN" altLang="en-US" dirty="0"/>
              <a:t>负载</a:t>
            </a:r>
            <a:r>
              <a:rPr lang="en-AU" altLang="en-US" dirty="0"/>
              <a:t>: 295W</a:t>
            </a:r>
          </a:p>
          <a:p>
            <a:pPr lvl="1"/>
            <a:r>
              <a:rPr lang="en-AU" altLang="en-US" dirty="0"/>
              <a:t>50% </a:t>
            </a:r>
            <a:r>
              <a:rPr lang="zh-CN" altLang="en-US" dirty="0"/>
              <a:t>负载</a:t>
            </a:r>
            <a:r>
              <a:rPr lang="en-AU" altLang="en-US" dirty="0"/>
              <a:t>: 246W (83%)</a:t>
            </a:r>
          </a:p>
          <a:p>
            <a:pPr lvl="1"/>
            <a:r>
              <a:rPr lang="en-AU" altLang="en-US" dirty="0"/>
              <a:t>10% </a:t>
            </a:r>
            <a:r>
              <a:rPr lang="zh-CN" altLang="en-US" dirty="0"/>
              <a:t>负载</a:t>
            </a:r>
            <a:r>
              <a:rPr lang="en-AU" altLang="en-US" dirty="0"/>
              <a:t>: 180W (61%)</a:t>
            </a:r>
          </a:p>
          <a:p>
            <a:r>
              <a:rPr lang="en-AU" altLang="en-US" dirty="0"/>
              <a:t>Google </a:t>
            </a:r>
            <a:r>
              <a:rPr lang="zh-CN" altLang="en-US" dirty="0"/>
              <a:t>数据中心</a:t>
            </a:r>
            <a:endParaRPr lang="en-AU" altLang="en-US" dirty="0"/>
          </a:p>
          <a:p>
            <a:pPr lvl="1"/>
            <a:r>
              <a:rPr lang="zh-CN" altLang="en-US" dirty="0"/>
              <a:t>大多数情况工作在</a:t>
            </a:r>
            <a:r>
              <a:rPr lang="en-AU" altLang="en-US" dirty="0"/>
              <a:t>10% </a:t>
            </a:r>
            <a:r>
              <a:rPr lang="en-AU" altLang="en-US" dirty="0">
                <a:cs typeface="Arial" panose="020B0604020202020204" pitchFamily="34" charset="0"/>
              </a:rPr>
              <a:t>– 50% </a:t>
            </a:r>
            <a:r>
              <a:rPr lang="zh-CN" altLang="en-US" dirty="0">
                <a:cs typeface="Arial" panose="020B0604020202020204" pitchFamily="34" charset="0"/>
              </a:rPr>
              <a:t>负载条件下</a:t>
            </a:r>
            <a:endParaRPr lang="en-AU" altLang="en-US" dirty="0">
              <a:cs typeface="Arial" panose="020B0604020202020204" pitchFamily="34" charset="0"/>
            </a:endParaRPr>
          </a:p>
          <a:p>
            <a:pPr lvl="1"/>
            <a:r>
              <a:rPr lang="en-AU" altLang="en-US" dirty="0">
                <a:cs typeface="Arial" panose="020B0604020202020204" pitchFamily="34" charset="0"/>
              </a:rPr>
              <a:t>100% </a:t>
            </a:r>
            <a:r>
              <a:rPr lang="zh-CN" altLang="en-US" dirty="0">
                <a:cs typeface="Arial" panose="020B0604020202020204" pitchFamily="34" charset="0"/>
              </a:rPr>
              <a:t>负载的情况少于</a:t>
            </a:r>
            <a:r>
              <a:rPr lang="en-AU" altLang="en-US" dirty="0">
                <a:cs typeface="Arial" panose="020B0604020202020204" pitchFamily="34" charset="0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32446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主流的指令集体系结构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(ISA)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8B542-48BC-45C8-B385-999B1063F3D4}"/>
              </a:ext>
            </a:extLst>
          </p:cNvPr>
          <p:cNvSpPr/>
          <p:nvPr/>
        </p:nvSpPr>
        <p:spPr>
          <a:xfrm>
            <a:off x="144488" y="4767069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八仙过海，各显神通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D0968E-EE84-46A7-96A3-B6B3E3D07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3651"/>
            <a:ext cx="7848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3792" y="1829805"/>
            <a:ext cx="83884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分别采用流水线和非流水线结构的处理器性能参数如下：（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）一段程序中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20%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30%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是控制指令，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50%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是内存指令，计算平均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并比较哪种结构的处理器运行速度更快？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）一段程序中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70%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20%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是控制指令，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是内存指令，计算平均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并比较哪种结构的处理器运行速度更快？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73692"/>
              </p:ext>
            </p:extLst>
          </p:nvPr>
        </p:nvGraphicFramePr>
        <p:xfrm>
          <a:off x="1187624" y="3607336"/>
          <a:ext cx="6553045" cy="1549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411">
                  <a:extLst>
                    <a:ext uri="{9D8B030D-6E8A-4147-A177-3AD203B41FA5}">
                      <a16:colId xmlns:a16="http://schemas.microsoft.com/office/drawing/2014/main" val="3354852844"/>
                    </a:ext>
                  </a:extLst>
                </a:gridCol>
                <a:gridCol w="2188317">
                  <a:extLst>
                    <a:ext uri="{9D8B030D-6E8A-4147-A177-3AD203B41FA5}">
                      <a16:colId xmlns:a16="http://schemas.microsoft.com/office/drawing/2014/main" val="3865113993"/>
                    </a:ext>
                  </a:extLst>
                </a:gridCol>
                <a:gridCol w="2188317">
                  <a:extLst>
                    <a:ext uri="{9D8B030D-6E8A-4147-A177-3AD203B41FA5}">
                      <a16:colId xmlns:a16="http://schemas.microsoft.com/office/drawing/2014/main" val="493655673"/>
                    </a:ext>
                  </a:extLst>
                </a:gridCol>
              </a:tblGrid>
              <a:tr h="374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	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流水线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非流水线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7974499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时钟频率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500MHz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300MHz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893665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ALU</a:t>
                      </a:r>
                      <a:r>
                        <a:rPr lang="zh-CN" sz="1800" kern="100">
                          <a:effectLst/>
                        </a:rPr>
                        <a:t>指令的</a:t>
                      </a:r>
                      <a:r>
                        <a:rPr lang="en-US" sz="1800" kern="100">
                          <a:effectLst/>
                        </a:rPr>
                        <a:t>CPI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244596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控制指令的</a:t>
                      </a:r>
                      <a:r>
                        <a:rPr lang="en-US" sz="1800" kern="100">
                          <a:effectLst/>
                        </a:rPr>
                        <a:t>CPI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345887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内存指令的</a:t>
                      </a:r>
                      <a:r>
                        <a:rPr lang="en-US" sz="1800" kern="100">
                          <a:effectLst/>
                        </a:rPr>
                        <a:t>CPI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4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4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9" name="矩形 8"/>
          <p:cNvSpPr/>
          <p:nvPr/>
        </p:nvSpPr>
        <p:spPr>
          <a:xfrm>
            <a:off x="647564" y="2062869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）流水线架构的平均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CPI=0.2 * 1 + 0.3 * 2 + 0.5 * 2.5 = 2.05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非流水线架构的平均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 = 1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流水线架构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 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CPI * N / </a:t>
            </a:r>
            <a:r>
              <a:rPr lang="en-US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2.05N / 500 = 0.41N / 1000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非流水线架构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 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CPI * N / </a:t>
            </a:r>
            <a:r>
              <a:rPr lang="en-US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1N / 300 = 0.33N / 1000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所以非流水线架构更快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）流水线架构的平均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CPI=0.7*1+0.2*2+0.1*2.5=1.35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非流水线架构的平均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CPI=1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流水线架构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=1.35N / 500 = 2.7N / 1000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非流水线架构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=1N/300M = 3.3N / 1000</a:t>
            </a:r>
            <a:endParaRPr 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所以流水线架构更快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矩形 7"/>
          <p:cNvSpPr/>
          <p:nvPr/>
        </p:nvSpPr>
        <p:spPr>
          <a:xfrm>
            <a:off x="1007604" y="1844824"/>
            <a:ext cx="72007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如果处理器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的时钟频率高于处理器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，处理器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MIPS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也高于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，那么处理器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是否总是比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执行速度快？为什么？假设这两台计算机基于相同的指令集，计算机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的时钟周期为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20ns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，在执行某个程序时有效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，计算机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的时钟周期为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15ns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，执行相同的程序有效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1.0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，执行这个程序时哪一台计算机更快？快多少？ 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7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如何评价处理器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矩形 7"/>
          <p:cNvSpPr/>
          <p:nvPr/>
        </p:nvSpPr>
        <p:spPr>
          <a:xfrm>
            <a:off x="773578" y="2058661"/>
            <a:ext cx="75968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不一定总比处理器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快，因为这两颗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可能使用不同的指令集，同一程序所需运行的指令数不同。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由于两颗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使用同样的指令集运行同一个程序，假定运行的指令数都为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则计算机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 * CPI</a:t>
            </a:r>
            <a:r>
              <a:rPr lang="en-US" altLang="zh-CN" sz="2400" kern="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20ns = N * 30ns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 * CPI</a:t>
            </a:r>
            <a:r>
              <a:rPr lang="en-US" altLang="zh-CN" sz="2400" kern="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15ns = N * 15ns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则计算机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更快，速度为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的两倍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2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8B542-48BC-45C8-B385-999B1063F3D4}"/>
              </a:ext>
            </a:extLst>
          </p:cNvPr>
          <p:cNvSpPr/>
          <p:nvPr/>
        </p:nvSpPr>
        <p:spPr>
          <a:xfrm>
            <a:off x="1403648" y="4160929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思考：什么是指令集体系结构？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291CD-C800-4AA3-B243-3C5C1DC9C716}"/>
              </a:ext>
            </a:extLst>
          </p:cNvPr>
          <p:cNvSpPr/>
          <p:nvPr/>
        </p:nvSpPr>
        <p:spPr>
          <a:xfrm>
            <a:off x="1403648" y="1662139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处理器指令集体系结构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及其重要性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64797E-1289-4957-820B-11C813B45658}"/>
              </a:ext>
            </a:extLst>
          </p:cNvPr>
          <p:cNvSpPr/>
          <p:nvPr/>
        </p:nvSpPr>
        <p:spPr>
          <a:xfrm>
            <a:off x="1403648" y="2169854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CCD1C8-813F-4EBC-BE71-ADD171914C94}"/>
              </a:ext>
            </a:extLst>
          </p:cNvPr>
          <p:cNvSpPr/>
          <p:nvPr/>
        </p:nvSpPr>
        <p:spPr>
          <a:xfrm>
            <a:off x="1403648" y="2731453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当今主流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F89FD-4272-4CAE-A355-74B97A90E76F}"/>
              </a:ext>
            </a:extLst>
          </p:cNvPr>
          <p:cNvSpPr/>
          <p:nvPr/>
        </p:nvSpPr>
        <p:spPr>
          <a:xfrm>
            <a:off x="1403648" y="3239168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3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243BD6C-DAC7-4D82-B304-C9D65A11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69312"/>
              </p:ext>
            </p:extLst>
          </p:nvPr>
        </p:nvGraphicFramePr>
        <p:xfrm>
          <a:off x="1619672" y="1772966"/>
          <a:ext cx="65043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48">
                  <a:extLst>
                    <a:ext uri="{9D8B030D-6E8A-4147-A177-3AD203B41FA5}">
                      <a16:colId xmlns:a16="http://schemas.microsoft.com/office/drawing/2014/main" val="351351993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25632067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47676981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91147763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79405185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381302239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3807691318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628667479"/>
                    </a:ext>
                  </a:extLst>
                </a:gridCol>
              </a:tblGrid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5154"/>
                  </a:ext>
                </a:extLst>
              </a:tr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59940"/>
                  </a:ext>
                </a:extLst>
              </a:tr>
            </a:tbl>
          </a:graphicData>
        </a:graphic>
      </p:graphicFrame>
      <p:sp>
        <p:nvSpPr>
          <p:cNvPr id="3" name="箭头: 上下 2">
            <a:extLst>
              <a:ext uri="{FF2B5EF4-FFF2-40B4-BE49-F238E27FC236}">
                <a16:creationId xmlns:a16="http://schemas.microsoft.com/office/drawing/2014/main" id="{5BB39A12-93BC-40DD-9707-E63F9BC2D605}"/>
              </a:ext>
            </a:extLst>
          </p:cNvPr>
          <p:cNvSpPr/>
          <p:nvPr/>
        </p:nvSpPr>
        <p:spPr>
          <a:xfrm>
            <a:off x="4187788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793FB6-CC93-435B-9464-0C44D982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73979"/>
              </p:ext>
            </p:extLst>
          </p:nvPr>
        </p:nvGraphicFramePr>
        <p:xfrm>
          <a:off x="3749824" y="3081177"/>
          <a:ext cx="1235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326417223"/>
                    </a:ext>
                  </a:extLst>
                </a:gridCol>
              </a:tblGrid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02702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9654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70128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090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2E4E9A-A92E-4E2A-B3B0-CD7E9DB56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69252"/>
              </p:ext>
            </p:extLst>
          </p:nvPr>
        </p:nvGraphicFramePr>
        <p:xfrm>
          <a:off x="5724128" y="3345970"/>
          <a:ext cx="2399928" cy="83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3901462758"/>
                    </a:ext>
                  </a:extLst>
                </a:gridCol>
              </a:tblGrid>
              <a:tr h="839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ALU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997168"/>
                  </a:ext>
                </a:extLst>
              </a:tr>
            </a:tbl>
          </a:graphicData>
        </a:graphic>
      </p:graphicFrame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0BB6DFA7-581E-4F7E-ACCD-CC7F4E31FD61}"/>
              </a:ext>
            </a:extLst>
          </p:cNvPr>
          <p:cNvSpPr/>
          <p:nvPr/>
        </p:nvSpPr>
        <p:spPr>
          <a:xfrm rot="5400000">
            <a:off x="5238575" y="3493923"/>
            <a:ext cx="232770" cy="648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39AC0382-4DA4-4797-87BA-860F98A500E1}"/>
              </a:ext>
            </a:extLst>
          </p:cNvPr>
          <p:cNvSpPr/>
          <p:nvPr/>
        </p:nvSpPr>
        <p:spPr>
          <a:xfrm>
            <a:off x="6624320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E9995-05E1-414B-8844-885EC3F31D0B}"/>
              </a:ext>
            </a:extLst>
          </p:cNvPr>
          <p:cNvSpPr/>
          <p:nvPr/>
        </p:nvSpPr>
        <p:spPr>
          <a:xfrm>
            <a:off x="144488" y="1772816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FA9E4C-2BF5-41E1-8414-3343B4C42FEC}"/>
              </a:ext>
            </a:extLst>
          </p:cNvPr>
          <p:cNvSpPr/>
          <p:nvPr/>
        </p:nvSpPr>
        <p:spPr>
          <a:xfrm>
            <a:off x="1869462" y="3440613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250216-0681-4BE5-981B-6B830A554085}"/>
              </a:ext>
            </a:extLst>
          </p:cNvPr>
          <p:cNvSpPr/>
          <p:nvPr/>
        </p:nvSpPr>
        <p:spPr>
          <a:xfrm>
            <a:off x="0" y="1082353"/>
            <a:ext cx="572412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处理器如何理解人类意图？如何作运算？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BF6EAE-B542-4D28-B47F-2601493FB1DE}"/>
              </a:ext>
            </a:extLst>
          </p:cNvPr>
          <p:cNvSpPr/>
          <p:nvPr/>
        </p:nvSpPr>
        <p:spPr>
          <a:xfrm>
            <a:off x="6611888" y="1082353"/>
            <a:ext cx="151216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C=A+B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86A84D-2076-469B-97A1-CD767EC7946A}"/>
              </a:ext>
            </a:extLst>
          </p:cNvPr>
          <p:cNvSpPr/>
          <p:nvPr/>
        </p:nvSpPr>
        <p:spPr>
          <a:xfrm>
            <a:off x="719448" y="4509120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079BF-E1D7-40D0-B95D-581EEF59FDA8}"/>
              </a:ext>
            </a:extLst>
          </p:cNvPr>
          <p:cNvSpPr/>
          <p:nvPr/>
        </p:nvSpPr>
        <p:spPr>
          <a:xfrm>
            <a:off x="3391384" y="4509120"/>
            <a:ext cx="503316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中的值存入内存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6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86A84D-2076-469B-97A1-CD767EC7946A}"/>
              </a:ext>
            </a:extLst>
          </p:cNvPr>
          <p:cNvSpPr/>
          <p:nvPr/>
        </p:nvSpPr>
        <p:spPr>
          <a:xfrm>
            <a:off x="0" y="1186589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079BF-E1D7-40D0-B95D-581EEF59FDA8}"/>
              </a:ext>
            </a:extLst>
          </p:cNvPr>
          <p:cNvSpPr/>
          <p:nvPr/>
        </p:nvSpPr>
        <p:spPr>
          <a:xfrm>
            <a:off x="2483768" y="1342722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53ABDD-7B71-4270-A1F9-8BBDA6697872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1281558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356371946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236902154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7425008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518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52692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8965ADD1-2BBD-42C7-A17D-48BF7576F2EE}"/>
              </a:ext>
            </a:extLst>
          </p:cNvPr>
          <p:cNvSpPr/>
          <p:nvPr/>
        </p:nvSpPr>
        <p:spPr>
          <a:xfrm>
            <a:off x="2483768" y="2404528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A707CFE-8379-4897-90CF-452C3DB6A44D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2294344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356371946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236902154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7425008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518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52692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978FC13C-D4BD-4506-866D-CD96E6AF044C}"/>
              </a:ext>
            </a:extLst>
          </p:cNvPr>
          <p:cNvSpPr/>
          <p:nvPr/>
        </p:nvSpPr>
        <p:spPr>
          <a:xfrm>
            <a:off x="0" y="3056675"/>
            <a:ext cx="47880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指令对应的机器码格式：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F0F6B9F-0A32-42CA-9864-CB1EA18819C4}"/>
              </a:ext>
            </a:extLst>
          </p:cNvPr>
          <p:cNvGraphicFramePr>
            <a:graphicFrameLocks noGrp="1"/>
          </p:cNvGraphicFramePr>
          <p:nvPr/>
        </p:nvGraphicFramePr>
        <p:xfrm>
          <a:off x="869760" y="3564861"/>
          <a:ext cx="7476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1">
                  <a:extLst>
                    <a:ext uri="{9D8B030D-6E8A-4147-A177-3AD203B41FA5}">
                      <a16:colId xmlns:a16="http://schemas.microsoft.com/office/drawing/2014/main" val="302925848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646471008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88801092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180755141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775168397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94540798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1833845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83836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611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25945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C47F4E2A-685A-4EA5-AAA2-1FA55255EEFA}"/>
              </a:ext>
            </a:extLst>
          </p:cNvPr>
          <p:cNvSpPr/>
          <p:nvPr/>
        </p:nvSpPr>
        <p:spPr>
          <a:xfrm>
            <a:off x="0" y="4335754"/>
            <a:ext cx="457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R2 -&gt; 01001110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EC35F3-8832-4118-AF6A-8319A83F8CA1}"/>
              </a:ext>
            </a:extLst>
          </p:cNvPr>
          <p:cNvSpPr/>
          <p:nvPr/>
        </p:nvSpPr>
        <p:spPr>
          <a:xfrm>
            <a:off x="0" y="4972884"/>
            <a:ext cx="9144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支持的指令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指令的字节级编码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就是这个处理器的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指令集、指令集对应的编码、数据类型、寄存器、寻址方式、存储体系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28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4" y="1291314"/>
            <a:ext cx="8380952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37"/>
          <p:cNvSpPr txBox="1">
            <a:spLocks noChangeArrowheads="1"/>
          </p:cNvSpPr>
          <p:nvPr/>
        </p:nvSpPr>
        <p:spPr bwMode="auto">
          <a:xfrm>
            <a:off x="684213" y="2492375"/>
            <a:ext cx="82708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	add $t0, $s1, $s2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special</a:t>
            </a:r>
            <a:endParaRPr lang="en-AU" altLang="zh-CN" sz="200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$s1</a:t>
            </a:r>
            <a:endParaRPr lang="en-AU" altLang="zh-CN" sz="200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$s2</a:t>
            </a:r>
            <a:endParaRPr lang="en-AU" altLang="zh-CN" sz="200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$t0</a:t>
            </a:r>
            <a:endParaRPr lang="en-AU" altLang="zh-CN" sz="200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AU" altLang="zh-CN" sz="200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add</a:t>
            </a:r>
            <a:endParaRPr lang="en-AU" altLang="zh-CN" sz="200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AU" altLang="zh-CN" sz="20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17</a:t>
            </a:r>
            <a:endParaRPr lang="en-AU" altLang="zh-CN" sz="200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18</a:t>
            </a:r>
            <a:endParaRPr lang="en-AU" altLang="zh-CN" sz="2000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8</a:t>
            </a:r>
            <a:endParaRPr lang="en-AU" altLang="zh-CN" sz="200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AU" altLang="zh-CN" sz="20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AU" altLang="zh-CN" sz="2000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000000</a:t>
            </a:r>
            <a:endParaRPr lang="en-AU" altLang="zh-CN" sz="2000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10001</a:t>
            </a:r>
            <a:endParaRPr lang="en-AU" altLang="zh-CN" sz="20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10010</a:t>
            </a:r>
            <a:endParaRPr lang="en-AU" altLang="zh-CN" sz="2000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01000</a:t>
            </a:r>
            <a:endParaRPr lang="en-AU" altLang="zh-CN" sz="200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00000</a:t>
            </a:r>
            <a:endParaRPr lang="en-AU" altLang="zh-CN" sz="2000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ea typeface="宋体" panose="02010600030101010101" pitchFamily="2" charset="-122"/>
              </a:rPr>
              <a:t>100000</a:t>
            </a:r>
            <a:endParaRPr lang="en-AU" altLang="zh-CN" sz="200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00000010001100100100000000100000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= 02324020</a:t>
            </a:r>
            <a:r>
              <a:rPr lang="en-US" altLang="zh-CN" sz="2400" baseline="-25000">
                <a:ea typeface="宋体" panose="02010600030101010101" pitchFamily="2" charset="-122"/>
              </a:rPr>
              <a:t>16</a:t>
            </a:r>
            <a:endParaRPr lang="en-AU" altLang="zh-CN" sz="2400"/>
          </a:p>
        </p:txBody>
      </p: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/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rs</a:t>
              </a:r>
              <a:endParaRPr lang="en-AU" altLang="zh-CN" sz="2000"/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rt</a:t>
              </a:r>
              <a:endParaRPr lang="en-AU" altLang="zh-CN" sz="2000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rd</a:t>
              </a:r>
              <a:endParaRPr lang="en-AU" altLang="zh-CN" sz="2000"/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shamt</a:t>
              </a:r>
              <a:endParaRPr lang="en-AU" altLang="zh-CN" sz="2000"/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funct</a:t>
              </a:r>
              <a:endParaRPr lang="en-AU" altLang="zh-CN" sz="2000"/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/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val="22176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8163464" cy="49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87BBE4-621D-4F48-9199-D9C430AC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93329"/>
              </p:ext>
            </p:extLst>
          </p:nvPr>
        </p:nvGraphicFramePr>
        <p:xfrm>
          <a:off x="683568" y="1382713"/>
          <a:ext cx="8136903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94">
                  <a:extLst>
                    <a:ext uri="{9D8B030D-6E8A-4147-A177-3AD203B41FA5}">
                      <a16:colId xmlns:a16="http://schemas.microsoft.com/office/drawing/2014/main" val="3375302084"/>
                    </a:ext>
                  </a:extLst>
                </a:gridCol>
                <a:gridCol w="1230283">
                  <a:extLst>
                    <a:ext uri="{9D8B030D-6E8A-4147-A177-3AD203B41FA5}">
                      <a16:colId xmlns:a16="http://schemas.microsoft.com/office/drawing/2014/main" val="3328674756"/>
                    </a:ext>
                  </a:extLst>
                </a:gridCol>
                <a:gridCol w="2165560">
                  <a:extLst>
                    <a:ext uri="{9D8B030D-6E8A-4147-A177-3AD203B41FA5}">
                      <a16:colId xmlns:a16="http://schemas.microsoft.com/office/drawing/2014/main" val="962537365"/>
                    </a:ext>
                  </a:extLst>
                </a:gridCol>
                <a:gridCol w="3549766">
                  <a:extLst>
                    <a:ext uri="{9D8B030D-6E8A-4147-A177-3AD203B41FA5}">
                      <a16:colId xmlns:a16="http://schemas.microsoft.com/office/drawing/2014/main" val="1649761163"/>
                    </a:ext>
                  </a:extLst>
                </a:gridCol>
              </a:tblGrid>
              <a:tr h="35450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03930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7026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Assembler temporary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留给汇编器作临时变量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51519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$2-$3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$v0-$v1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1738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$4-$7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$a0-$a3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34852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$8-$15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$t0-$t7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04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$16-$23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$s0-$s7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6003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$24-$25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$t8-$t9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21050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$26-$27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$k0-$k1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中断、异常处理保存的参数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140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6665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4040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7143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$ra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0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3243</Words>
  <Application>Microsoft Office PowerPoint</Application>
  <PresentationFormat>全屏显示(4:3)</PresentationFormat>
  <Paragraphs>550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宋体</vt:lpstr>
      <vt:lpstr>微软雅黑</vt:lpstr>
      <vt:lpstr>微软雅黑</vt:lpstr>
      <vt:lpstr>Arial</vt:lpstr>
      <vt:lpstr>Calibri</vt:lpstr>
      <vt:lpstr>Lucida Console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CPU 时间，CPU时间即反映CPU全速工作时完成该程序所花费的时间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阿姆达尔定律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 Mengxue</cp:lastModifiedBy>
  <cp:revision>571</cp:revision>
  <dcterms:created xsi:type="dcterms:W3CDTF">2012-04-23T01:34:01Z</dcterms:created>
  <dcterms:modified xsi:type="dcterms:W3CDTF">2020-02-26T10:56:53Z</dcterms:modified>
</cp:coreProperties>
</file>