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5.xml" ContentType="application/vnd.openxmlformats-officedocument.presentationml.tag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39" r:id="rId2"/>
    <p:sldId id="551" r:id="rId3"/>
    <p:sldId id="533" r:id="rId4"/>
    <p:sldId id="575" r:id="rId5"/>
    <p:sldId id="580" r:id="rId6"/>
    <p:sldId id="609" r:id="rId7"/>
    <p:sldId id="583" r:id="rId8"/>
    <p:sldId id="610" r:id="rId9"/>
    <p:sldId id="585" r:id="rId10"/>
    <p:sldId id="598" r:id="rId11"/>
    <p:sldId id="586" r:id="rId12"/>
    <p:sldId id="600" r:id="rId13"/>
    <p:sldId id="601" r:id="rId14"/>
    <p:sldId id="587" r:id="rId15"/>
    <p:sldId id="602" r:id="rId16"/>
    <p:sldId id="611" r:id="rId17"/>
    <p:sldId id="590" r:id="rId18"/>
    <p:sldId id="605" r:id="rId19"/>
    <p:sldId id="606" r:id="rId20"/>
    <p:sldId id="607" r:id="rId21"/>
    <p:sldId id="608" r:id="rId22"/>
    <p:sldId id="594" r:id="rId2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9" autoAdjust="0"/>
    <p:restoredTop sz="63439" autoAdjust="0"/>
  </p:normalViewPr>
  <p:slideViewPr>
    <p:cSldViewPr>
      <p:cViewPr varScale="1">
        <p:scale>
          <a:sx n="100" d="100"/>
          <a:sy n="100" d="100"/>
        </p:scale>
        <p:origin x="70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8D7F2F8-5C2F-4A29-A729-F449553B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12AFF-19BB-49A5-AA31-CCD2F68A27E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83B16B2-2A62-45AC-82A9-BA5CFA61DC51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B9B52D35-C1EF-410A-BF36-B6238DC8F6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017CED29-6D4E-4902-A095-81A50371E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D57FB3-0DF2-4E9C-95A2-8EF79F6554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183ABE-3227-4397-BD6F-140862261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78F97FB-B656-47E0-806F-44CC0751852B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8F97FB-B656-47E0-806F-44CC0751852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92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802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*</a:t>
            </a:r>
            <a:r>
              <a:rPr lang="zh-CN" altLang="en-US" dirty="0"/>
              <a:t>与专用数字电路不同，这台硬件如果不配上软件就什么都做不了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088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*软件的编写直接面向硬件系统，即使同一家公司的不同产品，它们的软件都不是通用的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ISA</a:t>
            </a:r>
            <a:r>
              <a:rPr lang="zh-CN" altLang="en-US" dirty="0"/>
              <a:t>：包括一套指令集和一些寄存器，程序员知道它们就可以编程；而硬件设计者则必须在一定的</a:t>
            </a:r>
            <a:r>
              <a:rPr lang="en-US" altLang="zh-CN" dirty="0"/>
              <a:t>ISA</a:t>
            </a:r>
            <a:r>
              <a:rPr lang="zh-CN" altLang="en-US" dirty="0"/>
              <a:t>规定下设计硬件电路</a:t>
            </a:r>
            <a:endParaRPr lang="en-US" altLang="zh-CN" dirty="0"/>
          </a:p>
          <a:p>
            <a:r>
              <a:rPr lang="en-US" altLang="zh-CN" dirty="0"/>
              <a:t>*Intel</a:t>
            </a:r>
            <a:r>
              <a:rPr lang="zh-CN" altLang="en-US" dirty="0"/>
              <a:t>和</a:t>
            </a:r>
            <a:r>
              <a:rPr lang="en-US" altLang="zh-CN" dirty="0"/>
              <a:t>AMD</a:t>
            </a:r>
            <a:r>
              <a:rPr lang="zh-CN" altLang="en-US" dirty="0"/>
              <a:t>都是基于</a:t>
            </a:r>
            <a:r>
              <a:rPr lang="en-US" altLang="zh-CN" dirty="0"/>
              <a:t>x86</a:t>
            </a:r>
            <a:r>
              <a:rPr lang="zh-CN" altLang="en-US" dirty="0"/>
              <a:t>指令集，手机程序大多基于</a:t>
            </a:r>
            <a:r>
              <a:rPr lang="en-US" altLang="zh-CN" dirty="0"/>
              <a:t>ARM</a:t>
            </a:r>
            <a:r>
              <a:rPr lang="zh-CN" altLang="en-US" dirty="0"/>
              <a:t>指令集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265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*软件的编写直接面向硬件系统，即使同一家公司的不同产品，它们的软件都不是通用的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ISA</a:t>
            </a:r>
            <a:r>
              <a:rPr lang="zh-CN" altLang="en-US" dirty="0"/>
              <a:t>：包括一套指令集和一些寄存器，程序员知道它们就可以编程；而硬件设计者则必须在一定的</a:t>
            </a:r>
            <a:r>
              <a:rPr lang="en-US" altLang="zh-CN" dirty="0"/>
              <a:t>ISA</a:t>
            </a:r>
            <a:r>
              <a:rPr lang="zh-CN" altLang="en-US" dirty="0"/>
              <a:t>规定下设计硬件电路</a:t>
            </a:r>
            <a:endParaRPr lang="en-US" altLang="zh-CN" dirty="0"/>
          </a:p>
          <a:p>
            <a:r>
              <a:rPr lang="en-US" altLang="zh-CN" dirty="0"/>
              <a:t>*Intel</a:t>
            </a:r>
            <a:r>
              <a:rPr lang="zh-CN" altLang="en-US" dirty="0"/>
              <a:t>和</a:t>
            </a:r>
            <a:r>
              <a:rPr lang="en-US" altLang="zh-CN" dirty="0"/>
              <a:t>AMD</a:t>
            </a:r>
            <a:r>
              <a:rPr lang="zh-CN" altLang="en-US" dirty="0"/>
              <a:t>都是基于</a:t>
            </a:r>
            <a:r>
              <a:rPr lang="en-US" altLang="zh-CN" dirty="0"/>
              <a:t>x86</a:t>
            </a:r>
            <a:r>
              <a:rPr lang="zh-CN" altLang="en-US" dirty="0"/>
              <a:t>指令集，手机程序大多基于</a:t>
            </a:r>
            <a:r>
              <a:rPr lang="en-US" altLang="zh-CN" dirty="0"/>
              <a:t>ARM</a:t>
            </a:r>
            <a:r>
              <a:rPr lang="zh-CN" altLang="en-US" dirty="0"/>
              <a:t>指令集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2523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*软件的编写直接面向硬件系统，即使同一家公司的不同产品，它们的软件都不是通用的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ISA</a:t>
            </a:r>
            <a:r>
              <a:rPr lang="zh-CN" altLang="en-US" dirty="0"/>
              <a:t>：包括一套指令集和一些寄存器，程序员知道它们就可以编程；而硬件设计者则必须在一定的</a:t>
            </a:r>
            <a:r>
              <a:rPr lang="en-US" altLang="zh-CN" dirty="0"/>
              <a:t>ISA</a:t>
            </a:r>
            <a:r>
              <a:rPr lang="zh-CN" altLang="en-US" dirty="0"/>
              <a:t>规定下设计硬件电路</a:t>
            </a:r>
            <a:endParaRPr lang="en-US" altLang="zh-CN" dirty="0"/>
          </a:p>
          <a:p>
            <a:r>
              <a:rPr lang="en-US" altLang="zh-CN" dirty="0"/>
              <a:t>*Intel</a:t>
            </a:r>
            <a:r>
              <a:rPr lang="zh-CN" altLang="en-US" dirty="0"/>
              <a:t>和</a:t>
            </a:r>
            <a:r>
              <a:rPr lang="en-US" altLang="zh-CN" dirty="0"/>
              <a:t>AMD</a:t>
            </a:r>
            <a:r>
              <a:rPr lang="zh-CN" altLang="en-US" dirty="0"/>
              <a:t>都是基于</a:t>
            </a:r>
            <a:r>
              <a:rPr lang="en-US" altLang="zh-CN" dirty="0"/>
              <a:t>x86</a:t>
            </a:r>
            <a:r>
              <a:rPr lang="zh-CN" altLang="en-US" dirty="0"/>
              <a:t>指令集，手机程序大多基于</a:t>
            </a:r>
            <a:r>
              <a:rPr lang="en-US" altLang="zh-CN" dirty="0"/>
              <a:t>ARM</a:t>
            </a:r>
            <a:r>
              <a:rPr lang="zh-CN" altLang="en-US" dirty="0"/>
              <a:t>指令集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0868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*软件的编写直接面向硬件系统，即使同一家公司的不同产品，它们的软件都不是通用的</a:t>
            </a:r>
            <a:endParaRPr lang="en-US" altLang="zh-CN" dirty="0"/>
          </a:p>
          <a:p>
            <a:r>
              <a:rPr lang="zh-CN" altLang="en-US" dirty="0"/>
              <a:t>*</a:t>
            </a:r>
            <a:r>
              <a:rPr lang="en-US" altLang="zh-CN" dirty="0"/>
              <a:t>ISA</a:t>
            </a:r>
            <a:r>
              <a:rPr lang="zh-CN" altLang="en-US" dirty="0"/>
              <a:t>：包括一套指令集和一些寄存器，程序员知道它们就可以编程；而硬件设计者则必须在一定的</a:t>
            </a:r>
            <a:r>
              <a:rPr lang="en-US" altLang="zh-CN" dirty="0"/>
              <a:t>ISA</a:t>
            </a:r>
            <a:r>
              <a:rPr lang="zh-CN" altLang="en-US" dirty="0"/>
              <a:t>规定下设计硬件电路</a:t>
            </a:r>
            <a:endParaRPr lang="en-US" altLang="zh-CN" dirty="0"/>
          </a:p>
          <a:p>
            <a:r>
              <a:rPr lang="en-US" altLang="zh-CN" dirty="0"/>
              <a:t>*Intel</a:t>
            </a:r>
            <a:r>
              <a:rPr lang="zh-CN" altLang="en-US" dirty="0"/>
              <a:t>和</a:t>
            </a:r>
            <a:r>
              <a:rPr lang="en-US" altLang="zh-CN" dirty="0"/>
              <a:t>AMD</a:t>
            </a:r>
            <a:r>
              <a:rPr lang="zh-CN" altLang="en-US" dirty="0"/>
              <a:t>都是基于</a:t>
            </a:r>
            <a:r>
              <a:rPr lang="en-US" altLang="zh-CN" dirty="0"/>
              <a:t>x86</a:t>
            </a:r>
            <a:r>
              <a:rPr lang="zh-CN" altLang="en-US" dirty="0"/>
              <a:t>指令集，手机程序大多基于</a:t>
            </a:r>
            <a:r>
              <a:rPr lang="en-US" altLang="zh-CN" dirty="0"/>
              <a:t>ARM</a:t>
            </a:r>
            <a:r>
              <a:rPr lang="zh-CN" altLang="en-US" dirty="0"/>
              <a:t>指令集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321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343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越高，理论上每秒执行的指令数越多，但实际执行数少于理论值：并行性、通信效率、总线冲突等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Microprocessor without interlocked piped stages architecture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230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越高，理论上每秒执行的指令数越多，但实际执行数少于理论值：并行性、通信效率、总线冲突等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Microprocessor without interlocked piped stages architecture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6487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越高，理论上每秒执行的指令数越多，但实际执行数少于理论值：并行性、通信效率、总线冲突等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Microprocessor without interlocked piped stages architecture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0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1480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越高，理论上每秒执行的指令数越多，但实际执行数少于理论值：并行性、通信效率、总线冲突等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Microprocessor without interlocked piped stages architecture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562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MIPS</a:t>
            </a:r>
            <a:r>
              <a:rPr lang="zh-CN" altLang="en-US" dirty="0"/>
              <a:t>越高，理论上每秒执行的指令数越多，但实际执行数少于理论值：并行性、通信效率、总线冲突等</a:t>
            </a:r>
            <a:endParaRPr lang="en-US" altLang="zh-CN" dirty="0"/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Microprocessor without interlocked piped stages architecture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12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48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*计算机的发展是一个庞大的系统工程，是技术革新</a:t>
            </a:r>
            <a:r>
              <a:rPr lang="en-US" altLang="zh-CN" dirty="0"/>
              <a:t>/</a:t>
            </a:r>
            <a:r>
              <a:rPr lang="zh-CN" altLang="en-US" dirty="0"/>
              <a:t>商业竞争的结果</a:t>
            </a:r>
            <a:endParaRPr lang="en-US" altLang="zh-CN" dirty="0"/>
          </a:p>
          <a:p>
            <a:r>
              <a:rPr lang="en-US" altLang="zh-CN" dirty="0"/>
              <a:t>*</a:t>
            </a:r>
            <a:r>
              <a:rPr lang="zh-CN" altLang="en-US" dirty="0"/>
              <a:t>中国有些东西是反过来了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721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3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69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715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62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347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一条指令对于一种简单的运算，不同指令的组合完成复杂功能的程序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819F3-8BDE-40E1-8C45-C3E4DA85606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189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0B2FB6-459C-4AD3-B2A7-847A8239B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3E3E21-A174-40EF-98E8-50372D927BF4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6F4FD-E906-4A6A-853B-C2AD7B755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58C5F9-62FC-495F-8B60-D82CFE8E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964C3C-4A88-44C3-94FB-5F9D4463378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33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32AF1B-C853-47F7-9AA0-FB56EF639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B5647A-F5CB-4164-9FDC-F9CEA315C741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CF0376-6987-4884-9EBE-E430AFC4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F80987-6D5E-4C2E-8238-941D6032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AB980A-BE54-4679-953C-D0DBD3F98DF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3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E7C28-CB86-45EA-AAEF-743FD88B5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9CC6C2-1036-4256-A604-0EC4896B2311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F8407F-7F2B-4987-86DB-F00AB309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181F48-3646-448B-B165-0E121930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6FB34F-1463-4E8C-AECD-092054CD105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21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0E41F567-1275-4B01-97CA-61BBD539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4B5EF8-617B-4856-86DA-2D4C4DDA0FE0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2A81356E-7F9C-4098-AC78-93EBAE72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077B5EEE-3907-4EB8-B50C-F4402890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D5E0A2-B870-4D53-9BF9-8666E6C43D6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137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8D135681-048B-4426-83A5-6F680D7A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7E6162-6DAB-4175-A1B0-E4A0D591F336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0545A9E-7AF5-4E14-AEC4-2504B3407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2F16188-D728-4B82-810C-8C9103CD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C20528-46D4-4996-91BA-5A93BBA8F5B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8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7DCBF0-0D00-4188-A422-F090B1375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CADD76-2D47-4B20-ABC9-B6FA1F829A3F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AE2A7-06F5-4D64-AAD1-430514CD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598DB-7F33-41C1-8A0D-3B94E49A2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F7686-59D8-4BA6-8665-D2FF30296FB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774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B8DA97-11F2-43AB-A30C-BFB7B035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7DE50C-01CB-4C58-88B1-9EB6BA4B5A1D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0DC529-5B4F-445B-80B9-E222BDB8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80B42-33D7-4384-A758-EC677F3B3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8D17E7-4E37-4B46-BFAF-698C6EAD98D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45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BDA3BB6-5891-4EED-9FCD-7BBFD008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F6467-DFF8-4ACD-9263-F5A9A11CC5A2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907C0987-3E16-4737-8678-BFA08379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45EFA021-21EE-474B-B70B-29CF8CFB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BE2462-DEAA-4EDF-874C-BB7F03D3166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710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29A01588-63B0-4E67-9C25-CE6791A5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1FB07-5487-4F2E-81BC-E441ADB884FB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2FA373F6-45C4-4793-97E5-709B02EC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E4A9A625-C856-4C67-9740-9E1FF822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746FC-E6F5-4757-954B-27C7CC87D09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37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36097232-969E-4032-9CE2-CD7BE9376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69402-BAD8-4673-B5CA-D4B5918467C2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789EF5CF-A8FF-4363-90BF-91DABC1A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CBF661F-412F-4339-B469-7A202FA6D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7E0F7A-09F6-4E78-B73E-8350D6F05C6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9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2CCA445B-FC94-4916-ADCE-99F1C9209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E3F7D9-A9B3-4DF1-9F03-0BDD09FA881E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E717556D-C1D6-4D16-A752-EC9812D2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46A8EC0-832F-4F3A-9002-81712144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871910-EEB8-4997-9E56-6973A363872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100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9D7E9223-83B7-4E3A-BE36-A7370AC4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23E741-73C8-4052-9C0A-B2DA8B0261B5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2C60917-ED4A-4E60-B740-70CE50CA9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6006575D-C733-4433-BB2D-FD86E722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54F8E-0457-437D-A5C2-3D58819BEDE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6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55F2A41E-18E2-4F95-AFFA-F58E0BFB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4540D-3002-403A-90BF-B65CCDBFA243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2B1E1507-B8F8-4026-9D3E-C54BFED9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7AFA50F9-2847-46DA-A5FA-7B08D55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64581E-D884-498B-A3BC-C114648E501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87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A120397-9623-4F5D-A830-438D8BA04AE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32CF64EB-1F7C-42F7-9764-2F36900CED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415F2-B320-4F16-BA84-1FA519629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1AF0F9A-8B8F-4C85-A5BB-6D41288711F1}" type="datetimeFigureOut">
              <a:rPr lang="zh-CN" altLang="en-US"/>
              <a:pPr>
                <a:defRPr/>
              </a:pPr>
              <a:t>2021/5/11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B211D4-39C8-4504-AA90-E62567A9A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32E3C-0A21-493E-8C7D-555DB023A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0815065D-DD3B-4D62-8C99-E5A934CC394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6.jpe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slide" Target="sl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>
            <a:extLst>
              <a:ext uri="{FF2B5EF4-FFF2-40B4-BE49-F238E27FC236}">
                <a16:creationId xmlns:a16="http://schemas.microsoft.com/office/drawing/2014/main" id="{3163AE8D-4435-48C2-8E49-CE04DCA15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1125538"/>
            <a:ext cx="6840537" cy="3598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绪</a:t>
            </a:r>
            <a:r>
              <a:rPr lang="en-US" altLang="zh-CN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论</a:t>
            </a:r>
            <a:endParaRPr lang="en-US" altLang="zh-CN" sz="3200" b="1" dirty="0"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847" y="1121940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通用计算机模型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我们的计算机需要实现什么功能？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878AC8-3C30-48AB-ACA1-11FD563EA96F}"/>
              </a:ext>
            </a:extLst>
          </p:cNvPr>
          <p:cNvSpPr/>
          <p:nvPr/>
        </p:nvSpPr>
        <p:spPr>
          <a:xfrm>
            <a:off x="434706" y="1151806"/>
            <a:ext cx="6672626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数据怎么取？放哪儿？做什么处理？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411AAE36-7257-492A-9AC1-78D6A1203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577" y="3379071"/>
            <a:ext cx="942975" cy="552450"/>
          </a:xfrm>
          <a:prstGeom prst="flowChartAlternateProcess">
            <a:avLst/>
          </a:prstGeom>
          <a:solidFill>
            <a:srgbClr val="FFFF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Calibri" panose="020F0502020204030204" pitchFamily="34" charset="0"/>
              </a:rPr>
              <a:t>存储器</a:t>
            </a:r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30AD7E3B-18F7-476A-9DC6-7399046BB8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2552" y="3688633"/>
            <a:ext cx="863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9EE5E9CC-EE23-4A97-98F0-9B58A306560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4202" y="3688633"/>
            <a:ext cx="863600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B26D3CEA-5294-4237-953D-9E9418E5E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514" y="3379071"/>
            <a:ext cx="942975" cy="552450"/>
          </a:xfrm>
          <a:prstGeom prst="flowChartAlternateProcess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dirty="0"/>
              <a:t>运算器</a:t>
            </a:r>
          </a:p>
        </p:txBody>
      </p:sp>
      <p:sp>
        <p:nvSpPr>
          <p:cNvPr id="18" name="Line 23">
            <a:extLst>
              <a:ext uri="{FF2B5EF4-FFF2-40B4-BE49-F238E27FC236}">
                <a16:creationId xmlns:a16="http://schemas.microsoft.com/office/drawing/2014/main" id="{B07C61DD-AA36-453E-A38F-9280042D132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1452" y="2967908"/>
            <a:ext cx="0" cy="72072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D37BCB6F-DA9F-409B-B5C4-79B411142F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22327" y="2974258"/>
            <a:ext cx="4427537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D458579B-6EC6-42BD-BC49-D7A0FD3F21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22327" y="2974258"/>
            <a:ext cx="0" cy="7143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6BA207FC-0FA8-4D1F-8727-CCC5DDC6D7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5697" y="3688632"/>
            <a:ext cx="2250230" cy="1031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88081EBA-6B90-4700-A831-F8AC857F7E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9639" y="3902946"/>
            <a:ext cx="0" cy="790575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9795CFF3-A53D-4880-B0AB-318CE0C3BB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9638" y="4688758"/>
            <a:ext cx="538309" cy="0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DEE21FF-D1D4-4030-B7A4-83FFB5A77E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5514" y="4688757"/>
            <a:ext cx="428626" cy="1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27" name="AutoShape 5">
            <a:extLst>
              <a:ext uri="{FF2B5EF4-FFF2-40B4-BE49-F238E27FC236}">
                <a16:creationId xmlns:a16="http://schemas.microsoft.com/office/drawing/2014/main" id="{0A4241DB-212D-4800-8D8C-0A2BE5F70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3674" y="4403008"/>
            <a:ext cx="1421133" cy="55245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zh-CN" altLang="en-US" sz="2000" dirty="0"/>
              <a:t>控制器</a:t>
            </a: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7F0AA149-301B-48AB-BB87-10577146E6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94139" y="3902946"/>
            <a:ext cx="0" cy="790575"/>
          </a:xfrm>
          <a:prstGeom prst="line">
            <a:avLst/>
          </a:prstGeom>
          <a:noFill/>
          <a:ln w="25400">
            <a:solidFill>
              <a:schemeClr val="tx2"/>
            </a:solidFill>
            <a:prstDash val="sys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8" name="图形 7" descr="打开的信封">
            <a:extLst>
              <a:ext uri="{FF2B5EF4-FFF2-40B4-BE49-F238E27FC236}">
                <a16:creationId xmlns:a16="http://schemas.microsoft.com/office/drawing/2014/main" id="{7337F84B-0257-45A5-9259-AA10FC2985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648" y="2020255"/>
            <a:ext cx="914400" cy="914400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B8E9ADD5-084F-4583-86AD-15D9B90E9D54}"/>
              </a:ext>
            </a:extLst>
          </p:cNvPr>
          <p:cNvSpPr/>
          <p:nvPr/>
        </p:nvSpPr>
        <p:spPr>
          <a:xfrm>
            <a:off x="2267744" y="1964371"/>
            <a:ext cx="954581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</a:p>
        </p:txBody>
      </p:sp>
      <p:sp>
        <p:nvSpPr>
          <p:cNvPr id="30" name="Line 23">
            <a:extLst>
              <a:ext uri="{FF2B5EF4-FFF2-40B4-BE49-F238E27FC236}">
                <a16:creationId xmlns:a16="http://schemas.microsoft.com/office/drawing/2014/main" id="{A16C160D-90E3-4290-8F93-A74721F3D6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41136" y="2984568"/>
            <a:ext cx="0" cy="714375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pic>
        <p:nvPicPr>
          <p:cNvPr id="31" name="图形 30" descr="打开的信封">
            <a:extLst>
              <a:ext uri="{FF2B5EF4-FFF2-40B4-BE49-F238E27FC236}">
                <a16:creationId xmlns:a16="http://schemas.microsoft.com/office/drawing/2014/main" id="{E1C3C851-FFF5-49EB-B3E1-623D7AAE9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3648" y="4109287"/>
            <a:ext cx="914400" cy="914400"/>
          </a:xfrm>
          <a:prstGeom prst="rect">
            <a:avLst/>
          </a:prstGeom>
        </p:spPr>
      </p:pic>
      <p:sp>
        <p:nvSpPr>
          <p:cNvPr id="32" name="Line 23">
            <a:extLst>
              <a:ext uri="{FF2B5EF4-FFF2-40B4-BE49-F238E27FC236}">
                <a16:creationId xmlns:a16="http://schemas.microsoft.com/office/drawing/2014/main" id="{C6257D29-E8C6-4CEA-B9C9-7F5F67038F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4101" y="4671857"/>
            <a:ext cx="2091869" cy="10311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 dirty="0"/>
          </a:p>
        </p:txBody>
      </p:sp>
      <p:sp>
        <p:nvSpPr>
          <p:cNvPr id="34" name="Line 23">
            <a:extLst>
              <a:ext uri="{FF2B5EF4-FFF2-40B4-BE49-F238E27FC236}">
                <a16:creationId xmlns:a16="http://schemas.microsoft.com/office/drawing/2014/main" id="{2F327E0A-8375-494B-95FF-C98FF9D5DD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5970" y="3931521"/>
            <a:ext cx="6" cy="757236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7D30667-318D-47C5-8C71-3E7D94526743}"/>
              </a:ext>
            </a:extLst>
          </p:cNvPr>
          <p:cNvSpPr/>
          <p:nvPr/>
        </p:nvSpPr>
        <p:spPr>
          <a:xfrm>
            <a:off x="430453" y="4893629"/>
            <a:ext cx="828309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硬件设备的四个主要功能：</a:t>
            </a:r>
          </a:p>
        </p:txBody>
      </p:sp>
      <p:sp>
        <p:nvSpPr>
          <p:cNvPr id="36" name="矩形 35">
            <a:hlinkClick r:id="rId5" action="ppaction://hlinksldjump"/>
            <a:extLst>
              <a:ext uri="{FF2B5EF4-FFF2-40B4-BE49-F238E27FC236}">
                <a16:creationId xmlns:a16="http://schemas.microsoft.com/office/drawing/2014/main" id="{18B058A5-7D5E-4658-B500-9013653D3D3B}"/>
              </a:ext>
            </a:extLst>
          </p:cNvPr>
          <p:cNvSpPr/>
          <p:nvPr/>
        </p:nvSpPr>
        <p:spPr>
          <a:xfrm>
            <a:off x="552127" y="5558725"/>
            <a:ext cx="8283094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输入数据、输出数据、处理数据、存储数据</a:t>
            </a:r>
          </a:p>
        </p:txBody>
      </p:sp>
    </p:spTree>
    <p:extLst>
      <p:ext uri="{BB962C8B-B14F-4D97-AF65-F5344CB8AC3E}">
        <p14:creationId xmlns:p14="http://schemas.microsoft.com/office/powerpoint/2010/main" val="345096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9" grpId="0"/>
      <p:bldP spid="35" grpId="0"/>
      <p:bldP spid="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通用计算机模型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硬件模型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B263B71-8572-420D-AC55-0B58B6B8C24E}"/>
              </a:ext>
            </a:extLst>
          </p:cNvPr>
          <p:cNvGrpSpPr/>
          <p:nvPr/>
        </p:nvGrpSpPr>
        <p:grpSpPr>
          <a:xfrm>
            <a:off x="17364" y="1196752"/>
            <a:ext cx="9046343" cy="4887452"/>
            <a:chOff x="17364" y="1196752"/>
            <a:chExt cx="9046343" cy="4887452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DDADB5C-4584-488B-8E3B-2945DC6FD68A}"/>
                </a:ext>
              </a:extLst>
            </p:cNvPr>
            <p:cNvSpPr/>
            <p:nvPr/>
          </p:nvSpPr>
          <p:spPr>
            <a:xfrm>
              <a:off x="159276" y="1196752"/>
              <a:ext cx="7715250" cy="65030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75000"/>
                </a:lnSpc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冯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·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诺依曼结构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4BEDB43-4D2E-44E8-B858-5BE9D84F8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38000" y="1542362"/>
              <a:ext cx="5425707" cy="4541842"/>
            </a:xfrm>
            <a:prstGeom prst="rect">
              <a:avLst/>
            </a:prstGeom>
          </p:spPr>
        </p:pic>
        <p:sp>
          <p:nvSpPr>
            <p:cNvPr id="12" name="矩形 11">
              <a:hlinkClick r:id="rId4" action="ppaction://hlinksldjump"/>
              <a:extLst>
                <a:ext uri="{FF2B5EF4-FFF2-40B4-BE49-F238E27FC236}">
                  <a16:creationId xmlns:a16="http://schemas.microsoft.com/office/drawing/2014/main" id="{8913AC6C-29C1-4010-AB5A-57C9233260DB}"/>
                </a:ext>
              </a:extLst>
            </p:cNvPr>
            <p:cNvSpPr/>
            <p:nvPr/>
          </p:nvSpPr>
          <p:spPr>
            <a:xfrm>
              <a:off x="17364" y="2876785"/>
              <a:ext cx="3620636" cy="24498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  <a:defRPr/>
              </a:pP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处理器从存储器中得到指令和数据，输入部件将数据写入存储器，输出部件从存储器中读取数据，控制器向数据通路，存储器，输入部件，输出部件发送命令信号；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20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通用计算机模型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编程模型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09F6083-5AC0-4A67-B21F-00C56F9B54D9}"/>
              </a:ext>
            </a:extLst>
          </p:cNvPr>
          <p:cNvSpPr/>
          <p:nvPr/>
        </p:nvSpPr>
        <p:spPr>
          <a:xfrm>
            <a:off x="0" y="1082353"/>
            <a:ext cx="914400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早期计算机：软硬不分，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软件与硬件紧密耦合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，不可分离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37F5424-9815-4EE4-80F3-A01BF7E6A680}"/>
              </a:ext>
            </a:extLst>
          </p:cNvPr>
          <p:cNvSpPr/>
          <p:nvPr/>
        </p:nvSpPr>
        <p:spPr>
          <a:xfrm>
            <a:off x="0" y="4239991"/>
            <a:ext cx="9144000" cy="1634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应用软件程序都是使用高级语言实现的，但是我们的硬件只能识别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这些低级的机器语言，所以想让软件在硬件上实现就必须要有系统软件；系统软件包括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操作系统、编译器、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加载器、汇编器；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6A0A6C-5DC6-4FD6-BB7C-ED5AA78DE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740312"/>
            <a:ext cx="266700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68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处理器的编程模型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51579B-7293-4888-9B8B-33894EF2674B}"/>
              </a:ext>
            </a:extLst>
          </p:cNvPr>
          <p:cNvSpPr/>
          <p:nvPr/>
        </p:nvSpPr>
        <p:spPr>
          <a:xfrm>
            <a:off x="178889" y="1609784"/>
            <a:ext cx="8964488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其中操作系统（主流操作系统有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linux,ios,windows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）的主要功能有：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AEF8890-F50F-4FC7-BFB9-E8BFDFAE66A4}"/>
              </a:ext>
            </a:extLst>
          </p:cNvPr>
          <p:cNvSpPr/>
          <p:nvPr/>
        </p:nvSpPr>
        <p:spPr>
          <a:xfrm>
            <a:off x="899592" y="2340972"/>
            <a:ext cx="8028384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处理输入输出操作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0C6554E-A250-4695-BAB0-1F523EA3183B}"/>
              </a:ext>
            </a:extLst>
          </p:cNvPr>
          <p:cNvSpPr/>
          <p:nvPr/>
        </p:nvSpPr>
        <p:spPr>
          <a:xfrm>
            <a:off x="899592" y="3060141"/>
            <a:ext cx="8028384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分配存储空间和内存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316042E-3E2C-4A7C-A29F-B2149576C1E1}"/>
              </a:ext>
            </a:extLst>
          </p:cNvPr>
          <p:cNvSpPr/>
          <p:nvPr/>
        </p:nvSpPr>
        <p:spPr>
          <a:xfrm>
            <a:off x="899592" y="3821230"/>
            <a:ext cx="8028384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在多应用时提供保护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1670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处理器的编程模型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高级语言到机器语言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C8C3947-1770-40FC-9B3E-766C22663F97}"/>
              </a:ext>
            </a:extLst>
          </p:cNvPr>
          <p:cNvGrpSpPr/>
          <p:nvPr/>
        </p:nvGrpSpPr>
        <p:grpSpPr>
          <a:xfrm>
            <a:off x="107504" y="1669967"/>
            <a:ext cx="8928992" cy="4220727"/>
            <a:chOff x="107504" y="1669967"/>
            <a:chExt cx="8928992" cy="4220727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F4583E17-CA16-4D94-8BD7-483E1B903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04" y="1669967"/>
              <a:ext cx="3672408" cy="1645857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7C86B73A-53F3-4E49-88EF-5766AE8E7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8082" y="1844824"/>
              <a:ext cx="3578414" cy="1512167"/>
            </a:xfrm>
            <a:prstGeom prst="rect">
              <a:avLst/>
            </a:prstGeom>
          </p:spPr>
        </p:pic>
        <p:sp>
          <p:nvSpPr>
            <p:cNvPr id="18" name="Line 23">
              <a:extLst>
                <a:ext uri="{FF2B5EF4-FFF2-40B4-BE49-F238E27FC236}">
                  <a16:creationId xmlns:a16="http://schemas.microsoft.com/office/drawing/2014/main" id="{E56F813F-6BFF-4E30-B28C-0A6E5ED51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936" y="2492896"/>
              <a:ext cx="86360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8F38FEDA-7407-4B0F-B421-D805FA010FAC}"/>
                </a:ext>
              </a:extLst>
            </p:cNvPr>
            <p:cNvSpPr/>
            <p:nvPr/>
          </p:nvSpPr>
          <p:spPr>
            <a:xfrm>
              <a:off x="3950445" y="1862974"/>
              <a:ext cx="954581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75000"/>
                </a:lnSpc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</a:t>
              </a:r>
            </a:p>
          </p:txBody>
        </p:sp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2374C8FB-C3D5-4209-8423-9A9ED6793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8082" y="4722257"/>
              <a:ext cx="3531866" cy="1168437"/>
            </a:xfrm>
            <a:prstGeom prst="rect">
              <a:avLst/>
            </a:prstGeom>
          </p:spPr>
        </p:pic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3BC635FA-8410-47DC-9E97-F5F342249E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48264" y="3717032"/>
              <a:ext cx="0" cy="91471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36F4B96B-751C-4946-A2CB-A7AB5EFBF98D}"/>
                </a:ext>
              </a:extLst>
            </p:cNvPr>
            <p:cNvSpPr/>
            <p:nvPr/>
          </p:nvSpPr>
          <p:spPr>
            <a:xfrm>
              <a:off x="6948264" y="3756559"/>
              <a:ext cx="954581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75000"/>
                </a:lnSpc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汇编</a:t>
              </a:r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72EBEFBC-757E-40AF-B810-7B57445A011C}"/>
              </a:ext>
            </a:extLst>
          </p:cNvPr>
          <p:cNvSpPr/>
          <p:nvPr/>
        </p:nvSpPr>
        <p:spPr>
          <a:xfrm>
            <a:off x="179511" y="3865351"/>
            <a:ext cx="3770931" cy="19429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为什么不直接使用汇编或者机器语言而使用高级编程语言？</a:t>
            </a:r>
          </a:p>
        </p:txBody>
      </p:sp>
    </p:spTree>
    <p:extLst>
      <p:ext uri="{BB962C8B-B14F-4D97-AF65-F5344CB8AC3E}">
        <p14:creationId xmlns:p14="http://schemas.microsoft.com/office/powerpoint/2010/main" val="14931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处理器的编程模型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–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高级语言到机器语言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2EBEFBC-757E-40AF-B810-7B57445A011C}"/>
              </a:ext>
            </a:extLst>
          </p:cNvPr>
          <p:cNvSpPr/>
          <p:nvPr/>
        </p:nvSpPr>
        <p:spPr>
          <a:xfrm>
            <a:off x="0" y="1196752"/>
            <a:ext cx="856895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75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为什么不直接使用汇编或者机器语言而使用高级编程语言？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5C49B1F-3B8D-4905-86EF-1BBD2533E7C4}"/>
              </a:ext>
            </a:extLst>
          </p:cNvPr>
          <p:cNvSpPr/>
          <p:nvPr/>
        </p:nvSpPr>
        <p:spPr>
          <a:xfrm>
            <a:off x="467544" y="1970039"/>
            <a:ext cx="856895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易读性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56C1D28-AA75-4C6A-A339-D56D345D3EFF}"/>
              </a:ext>
            </a:extLst>
          </p:cNvPr>
          <p:cNvSpPr/>
          <p:nvPr/>
        </p:nvSpPr>
        <p:spPr>
          <a:xfrm>
            <a:off x="467544" y="2739601"/>
            <a:ext cx="856895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高效性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97186B-ED09-402A-AACD-5C7DF7267533}"/>
              </a:ext>
            </a:extLst>
          </p:cNvPr>
          <p:cNvSpPr/>
          <p:nvPr/>
        </p:nvSpPr>
        <p:spPr>
          <a:xfrm>
            <a:off x="467544" y="3612108"/>
            <a:ext cx="856895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独立性（不需要考虑计算机本身）</a:t>
            </a:r>
          </a:p>
        </p:txBody>
      </p:sp>
    </p:spTree>
    <p:extLst>
      <p:ext uri="{BB962C8B-B14F-4D97-AF65-F5344CB8AC3E}">
        <p14:creationId xmlns:p14="http://schemas.microsoft.com/office/powerpoint/2010/main" val="350692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15" grpId="0"/>
      <p:bldP spid="17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6E0277F-5B65-4B62-99D3-77EF7FC3AB42}"/>
              </a:ext>
            </a:extLst>
          </p:cNvPr>
          <p:cNvSpPr/>
          <p:nvPr/>
        </p:nvSpPr>
        <p:spPr>
          <a:xfrm>
            <a:off x="611560" y="1340768"/>
            <a:ext cx="67322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、计算机的发展与分类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A213003-2F03-4608-9C5B-F93CAE1BD727}"/>
              </a:ext>
            </a:extLst>
          </p:cNvPr>
          <p:cNvSpPr/>
          <p:nvPr/>
        </p:nvSpPr>
        <p:spPr>
          <a:xfrm>
            <a:off x="611560" y="3515438"/>
            <a:ext cx="6732240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、处理器的初步认识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58AAA11-CBBC-43A8-A8AC-B4036F822E85}"/>
              </a:ext>
            </a:extLst>
          </p:cNvPr>
          <p:cNvSpPr/>
          <p:nvPr/>
        </p:nvSpPr>
        <p:spPr>
          <a:xfrm>
            <a:off x="1475656" y="1892727"/>
            <a:ext cx="673224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军用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民用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83321DF-6797-451F-A8AA-0685A0EC0E34}"/>
              </a:ext>
            </a:extLst>
          </p:cNvPr>
          <p:cNvSpPr/>
          <p:nvPr/>
        </p:nvSpPr>
        <p:spPr>
          <a:xfrm>
            <a:off x="1475656" y="2450059"/>
            <a:ext cx="673224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计算机的分类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BF490F2-3944-4C79-8A1C-C26621EF52CD}"/>
              </a:ext>
            </a:extLst>
          </p:cNvPr>
          <p:cNvSpPr/>
          <p:nvPr/>
        </p:nvSpPr>
        <p:spPr>
          <a:xfrm>
            <a:off x="1547242" y="4629610"/>
            <a:ext cx="673224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处理器的硬件模型、软件功能实现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9F565A0-34E6-4C73-A84F-7B31FAE476D9}"/>
              </a:ext>
            </a:extLst>
          </p:cNvPr>
          <p:cNvSpPr/>
          <p:nvPr/>
        </p:nvSpPr>
        <p:spPr>
          <a:xfrm>
            <a:off x="1547242" y="5186943"/>
            <a:ext cx="673224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处理器的设计指标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B9C524A-9631-4028-B2B6-2BF964572FE8}"/>
              </a:ext>
            </a:extLst>
          </p:cNvPr>
          <p:cNvSpPr/>
          <p:nvPr/>
        </p:nvSpPr>
        <p:spPr>
          <a:xfrm>
            <a:off x="1547664" y="4170625"/>
            <a:ext cx="673224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处理器的八大设计思想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112E48-5402-489D-B843-E96DA15BF963}"/>
              </a:ext>
            </a:extLst>
          </p:cNvPr>
          <p:cNvSpPr/>
          <p:nvPr/>
        </p:nvSpPr>
        <p:spPr>
          <a:xfrm>
            <a:off x="1458020" y="3028280"/>
            <a:ext cx="6732240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产业链条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6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1" grpId="0"/>
      <p:bldP spid="24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处理器的设计指标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B8D4FA0-D3E5-4EF3-A831-09C1AC37BDD4}"/>
              </a:ext>
            </a:extLst>
          </p:cNvPr>
          <p:cNvSpPr/>
          <p:nvPr/>
        </p:nvSpPr>
        <p:spPr>
          <a:xfrm>
            <a:off x="179512" y="1340768"/>
            <a:ext cx="8568952" cy="109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在挑选产品中，性能是极其重要的因素之一。在不同的应用场景，需要根据不同的性能标准作为判断条件。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55CCFAF-9B02-4684-A949-D83FA03814B2}"/>
              </a:ext>
            </a:extLst>
          </p:cNvPr>
          <p:cNvSpPr/>
          <p:nvPr/>
        </p:nvSpPr>
        <p:spPr>
          <a:xfrm>
            <a:off x="395536" y="2614420"/>
            <a:ext cx="8568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响应时间：也叫执行时间，是计算机完成某任务需要的总时间。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4C6A779-ED40-4CC5-A8C5-7237D3A9FE77}"/>
              </a:ext>
            </a:extLst>
          </p:cNvPr>
          <p:cNvSpPr/>
          <p:nvPr/>
        </p:nvSpPr>
        <p:spPr>
          <a:xfrm>
            <a:off x="395536" y="3193010"/>
            <a:ext cx="8568952" cy="109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吞吐率：也叫带宽，表示单位时间内完成的任务数量；多用户的服务器更关注吞吐率。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476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处理器的设计指标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性能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DBB30487-7DAB-4C4E-9CA0-DF9640178015}"/>
              </a:ext>
            </a:extLst>
          </p:cNvPr>
          <p:cNvGrpSpPr/>
          <p:nvPr/>
        </p:nvGrpSpPr>
        <p:grpSpPr>
          <a:xfrm>
            <a:off x="-7002" y="1340768"/>
            <a:ext cx="8755466" cy="4716813"/>
            <a:chOff x="-7002" y="1340768"/>
            <a:chExt cx="8755466" cy="4716813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B8D4FA0-D3E5-4EF3-A831-09C1AC37BDD4}"/>
                </a:ext>
              </a:extLst>
            </p:cNvPr>
            <p:cNvSpPr/>
            <p:nvPr/>
          </p:nvSpPr>
          <p:spPr>
            <a:xfrm>
              <a:off x="179512" y="1340768"/>
              <a:ext cx="8568952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经典的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性能公式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C1F8A31-29CD-45E5-BD77-76F168A60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9029" y="2166327"/>
              <a:ext cx="6457950" cy="714375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DDB627E-D254-4A8C-B630-A14E2A303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4075" y="3081337"/>
              <a:ext cx="4895850" cy="695325"/>
            </a:xfrm>
            <a:prstGeom prst="rect">
              <a:avLst/>
            </a:prstGeom>
          </p:spPr>
        </p:pic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3E32014-32CF-46C3-87FA-0B9B67493095}"/>
                </a:ext>
              </a:extLst>
            </p:cNvPr>
            <p:cNvSpPr/>
            <p:nvPr/>
          </p:nvSpPr>
          <p:spPr>
            <a:xfrm>
              <a:off x="-7002" y="3806863"/>
              <a:ext cx="474546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2A762B5-D1AD-4561-894D-F681B3967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22381" y="3977297"/>
              <a:ext cx="3028950" cy="781050"/>
            </a:xfrm>
            <a:prstGeom prst="rect">
              <a:avLst/>
            </a:prstGeom>
          </p:spPr>
        </p:pic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26FCBD8-C211-4481-AC50-290D7196E6BB}"/>
                </a:ext>
              </a:extLst>
            </p:cNvPr>
            <p:cNvSpPr/>
            <p:nvPr/>
          </p:nvSpPr>
          <p:spPr>
            <a:xfrm>
              <a:off x="0" y="5210662"/>
              <a:ext cx="474546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或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B91ECCB6-E17A-402A-B6B8-90A59CB46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76462" y="5114606"/>
              <a:ext cx="4791075" cy="942975"/>
            </a:xfrm>
            <a:prstGeom prst="rect">
              <a:avLst/>
            </a:prstGeom>
          </p:spPr>
        </p:pic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BCC4B4B6-6A23-4566-887E-92D25A6F4F68}"/>
              </a:ext>
            </a:extLst>
          </p:cNvPr>
          <p:cNvSpPr/>
          <p:nvPr/>
        </p:nvSpPr>
        <p:spPr>
          <a:xfrm>
            <a:off x="2699792" y="1021927"/>
            <a:ext cx="5544616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不可以使用独立的因子去确定性能，只有综合考虑才是可靠的性能度量标 ！！！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90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处理器的设计指标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功耗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2E5CCBF-EF8D-4BA5-A1FE-51B0F7659D57}"/>
              </a:ext>
            </a:extLst>
          </p:cNvPr>
          <p:cNvGrpSpPr/>
          <p:nvPr/>
        </p:nvGrpSpPr>
        <p:grpSpPr>
          <a:xfrm>
            <a:off x="179512" y="1310673"/>
            <a:ext cx="8568952" cy="4680553"/>
            <a:chOff x="179512" y="1310673"/>
            <a:chExt cx="8568952" cy="468055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55CCFAF-9B02-4684-A949-D83FA03814B2}"/>
                </a:ext>
              </a:extLst>
            </p:cNvPr>
            <p:cNvSpPr/>
            <p:nvPr/>
          </p:nvSpPr>
          <p:spPr>
            <a:xfrm>
              <a:off x="179512" y="1310673"/>
              <a:ext cx="8568952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随着计算机技术的发展，功耗已经成为继面积之后最重要的设计指标。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4C6A779-ED40-4CC5-A8C5-7237D3A9FE77}"/>
                </a:ext>
              </a:extLst>
            </p:cNvPr>
            <p:cNvSpPr/>
            <p:nvPr/>
          </p:nvSpPr>
          <p:spPr>
            <a:xfrm>
              <a:off x="179512" y="5643117"/>
              <a:ext cx="8568952" cy="348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75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图：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25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年间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Intel x86 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八代微处理器时钟频率和功耗的增加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7BABE72-0126-4194-B3A2-98EF4CB3C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2413412"/>
              <a:ext cx="7410450" cy="296227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6917FD7C-369F-432F-89ED-BD5D85D2C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4391" y="1846828"/>
              <a:ext cx="4467225" cy="762000"/>
            </a:xfrm>
            <a:prstGeom prst="rect">
              <a:avLst/>
            </a:prstGeom>
          </p:spPr>
        </p:pic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0AAD19F-DA12-4A54-AC05-CD87CC41B372}"/>
              </a:ext>
            </a:extLst>
          </p:cNvPr>
          <p:cNvSpPr/>
          <p:nvPr/>
        </p:nvSpPr>
        <p:spPr>
          <a:xfrm>
            <a:off x="3779912" y="4364777"/>
            <a:ext cx="5040560" cy="109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面向性能的设计和面向能量功率的设计具有相关的目标？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905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B062265D-2359-43EA-8315-A9EF6E248121}"/>
              </a:ext>
            </a:extLst>
          </p:cNvPr>
          <p:cNvGrpSpPr/>
          <p:nvPr/>
        </p:nvGrpSpPr>
        <p:grpSpPr>
          <a:xfrm>
            <a:off x="611560" y="1340768"/>
            <a:ext cx="7611864" cy="4403506"/>
            <a:chOff x="611560" y="1340768"/>
            <a:chExt cx="7611864" cy="4403506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E0277F-5B65-4B62-99D3-77EF7FC3AB42}"/>
                </a:ext>
              </a:extLst>
            </p:cNvPr>
            <p:cNvSpPr/>
            <p:nvPr/>
          </p:nvSpPr>
          <p:spPr>
            <a:xfrm>
              <a:off x="611560" y="1340768"/>
              <a:ext cx="6732240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、计算机的发展与分类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213003-2F03-4608-9C5B-F93CAE1BD727}"/>
                </a:ext>
              </a:extLst>
            </p:cNvPr>
            <p:cNvSpPr/>
            <p:nvPr/>
          </p:nvSpPr>
          <p:spPr>
            <a:xfrm>
              <a:off x="611560" y="3515438"/>
              <a:ext cx="6732240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、处理器的初步认识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58AAA11-CBBC-43A8-A8AC-B4036F822E85}"/>
                </a:ext>
              </a:extLst>
            </p:cNvPr>
            <p:cNvSpPr/>
            <p:nvPr/>
          </p:nvSpPr>
          <p:spPr>
            <a:xfrm>
              <a:off x="1475656" y="1892727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军用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民用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83321DF-6797-451F-A8AA-0685A0EC0E34}"/>
                </a:ext>
              </a:extLst>
            </p:cNvPr>
            <p:cNvSpPr/>
            <p:nvPr/>
          </p:nvSpPr>
          <p:spPr>
            <a:xfrm>
              <a:off x="1475656" y="2450059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计算机的分类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BF490F2-3944-4C79-8A1C-C26621EF52CD}"/>
                </a:ext>
              </a:extLst>
            </p:cNvPr>
            <p:cNvSpPr/>
            <p:nvPr/>
          </p:nvSpPr>
          <p:spPr>
            <a:xfrm>
              <a:off x="1475656" y="4640665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处理器的硬件模型、软件功能实现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9F565A0-34E6-4C73-A84F-7B31FAE476D9}"/>
                </a:ext>
              </a:extLst>
            </p:cNvPr>
            <p:cNvSpPr/>
            <p:nvPr/>
          </p:nvSpPr>
          <p:spPr>
            <a:xfrm>
              <a:off x="1491184" y="5186942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处理器的设计指标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9C524A-9631-4028-B2B6-2BF964572FE8}"/>
                </a:ext>
              </a:extLst>
            </p:cNvPr>
            <p:cNvSpPr/>
            <p:nvPr/>
          </p:nvSpPr>
          <p:spPr>
            <a:xfrm>
              <a:off x="1475656" y="4170625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处理器的八大设计思想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A112E48-5402-489D-B843-E96DA15BF963}"/>
                </a:ext>
              </a:extLst>
            </p:cNvPr>
            <p:cNvSpPr/>
            <p:nvPr/>
          </p:nvSpPr>
          <p:spPr>
            <a:xfrm>
              <a:off x="1458020" y="3028280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产业链条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8441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处理器的设计指标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9C38A42-B01F-4063-96EB-9E34808E0736}"/>
              </a:ext>
            </a:extLst>
          </p:cNvPr>
          <p:cNvGrpSpPr/>
          <p:nvPr/>
        </p:nvGrpSpPr>
        <p:grpSpPr>
          <a:xfrm>
            <a:off x="179766" y="1375128"/>
            <a:ext cx="8856730" cy="4981222"/>
            <a:chOff x="179766" y="1375128"/>
            <a:chExt cx="8856730" cy="4981222"/>
          </a:xfrm>
        </p:grpSpPr>
        <p:cxnSp>
          <p:nvCxnSpPr>
            <p:cNvPr id="7" name="直接连接符 6"/>
            <p:cNvCxnSpPr>
              <a:cxnSpLocks/>
            </p:cNvCxnSpPr>
            <p:nvPr/>
          </p:nvCxnSpPr>
          <p:spPr>
            <a:xfrm>
              <a:off x="179766" y="6356350"/>
              <a:ext cx="885673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4C6A779-ED40-4CC5-A8C5-7237D3A9FE77}"/>
                </a:ext>
              </a:extLst>
            </p:cNvPr>
            <p:cNvSpPr/>
            <p:nvPr/>
          </p:nvSpPr>
          <p:spPr>
            <a:xfrm>
              <a:off x="287524" y="5865899"/>
              <a:ext cx="8568952" cy="3481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75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图：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1986-2012</a:t>
              </a: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年间处理器性能的提升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F59A48FE-81ED-4445-8689-A9E5BCAE5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54" y="1375128"/>
              <a:ext cx="7658100" cy="4419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2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处理器的设计指标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68F349A-BF67-4A03-904F-7E205121E7F2}"/>
              </a:ext>
            </a:extLst>
          </p:cNvPr>
          <p:cNvSpPr/>
          <p:nvPr/>
        </p:nvSpPr>
        <p:spPr>
          <a:xfrm>
            <a:off x="179512" y="1340768"/>
            <a:ext cx="8568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多核的优势：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FDCC6AD-B3B2-440C-A02A-12CF572327D7}"/>
              </a:ext>
            </a:extLst>
          </p:cNvPr>
          <p:cNvSpPr/>
          <p:nvPr/>
        </p:nvSpPr>
        <p:spPr>
          <a:xfrm>
            <a:off x="683568" y="1898100"/>
            <a:ext cx="8568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吞吐量得到显著提升（而非单个程序在单个处理器上的响应时间）；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D72DF4-5919-48B8-A0FB-51DA9A7F57DB}"/>
              </a:ext>
            </a:extLst>
          </p:cNvPr>
          <p:cNvSpPr/>
          <p:nvPr/>
        </p:nvSpPr>
        <p:spPr>
          <a:xfrm>
            <a:off x="171265" y="2783729"/>
            <a:ext cx="8568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多核的带来的挑战：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A3D18C0-EDF8-4EC9-ACAD-796C170456C9}"/>
              </a:ext>
            </a:extLst>
          </p:cNvPr>
          <p:cNvSpPr/>
          <p:nvPr/>
        </p:nvSpPr>
        <p:spPr>
          <a:xfrm>
            <a:off x="683568" y="3291227"/>
            <a:ext cx="8568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并行性，特别是显性并行编程格位重要；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E06226-2DD1-43B2-8F70-1EFBB2602A18}"/>
              </a:ext>
            </a:extLst>
          </p:cNvPr>
          <p:cNvSpPr/>
          <p:nvPr/>
        </p:nvSpPr>
        <p:spPr>
          <a:xfrm>
            <a:off x="683568" y="3836955"/>
            <a:ext cx="8568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以提高性能为目的，必然增加编程的难度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1442373-4604-4CA7-8CF8-1AB2FED758FF}"/>
              </a:ext>
            </a:extLst>
          </p:cNvPr>
          <p:cNvSpPr/>
          <p:nvPr/>
        </p:nvSpPr>
        <p:spPr>
          <a:xfrm>
            <a:off x="683568" y="4467126"/>
            <a:ext cx="85689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任务划分均匀，最好同时完成；减小调度开销，避免浪费并行优势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64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小结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B78B15-0889-4728-9E20-DC4C4C67D53E}"/>
              </a:ext>
            </a:extLst>
          </p:cNvPr>
          <p:cNvSpPr/>
          <p:nvPr/>
        </p:nvSpPr>
        <p:spPr>
          <a:xfrm>
            <a:off x="503222" y="2277898"/>
            <a:ext cx="8208912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不可以使用独立的因子去确定性能，只有综合考虑才是可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靠的性能度量指标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F3CCC71-6CDB-4B92-AEE9-B706C576E2A2}"/>
              </a:ext>
            </a:extLst>
          </p:cNvPr>
          <p:cNvSpPr/>
          <p:nvPr/>
        </p:nvSpPr>
        <p:spPr>
          <a:xfrm>
            <a:off x="503548" y="1627592"/>
            <a:ext cx="820891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处理器的五大部分：输入、输出、数据通路、控制、内存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C222D82-DD85-45B0-9549-A0DBA25E5452}"/>
              </a:ext>
            </a:extLst>
          </p:cNvPr>
          <p:cNvSpPr/>
          <p:nvPr/>
        </p:nvSpPr>
        <p:spPr>
          <a:xfrm>
            <a:off x="467544" y="983364"/>
            <a:ext cx="820891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八大设计思想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FB62E1F-4DBC-4A97-81E1-5E679B341187}"/>
              </a:ext>
            </a:extLst>
          </p:cNvPr>
          <p:cNvSpPr/>
          <p:nvPr/>
        </p:nvSpPr>
        <p:spPr>
          <a:xfrm>
            <a:off x="525299" y="3556994"/>
            <a:ext cx="8208912" cy="650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能耗效率已经取代面积成为最重要的资源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0E3DA03-C913-41F1-A0DE-DF7512E99D02}"/>
              </a:ext>
            </a:extLst>
          </p:cNvPr>
          <p:cNvSpPr/>
          <p:nvPr/>
        </p:nvSpPr>
        <p:spPr>
          <a:xfrm>
            <a:off x="503222" y="4317124"/>
            <a:ext cx="8208912" cy="12966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计算机设计除了价格、性能和功耗，还有其他的度量因素：可靠性、成本和可扩展性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824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  <p:bldP spid="19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军用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民用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pic>
        <p:nvPicPr>
          <p:cNvPr id="15" name="Picture 2" descr="F:\MySpace\写书\图片\PDP-8小型机.jpg">
            <a:extLst>
              <a:ext uri="{FF2B5EF4-FFF2-40B4-BE49-F238E27FC236}">
                <a16:creationId xmlns:a16="http://schemas.microsoft.com/office/drawing/2014/main" id="{C379CF1E-7FE7-4225-998B-0D597D78F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625" y="2116448"/>
            <a:ext cx="2000250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F:\MySpace\写书\图片\IBM 700大型机.jpg">
            <a:extLst>
              <a:ext uri="{FF2B5EF4-FFF2-40B4-BE49-F238E27FC236}">
                <a16:creationId xmlns:a16="http://schemas.microsoft.com/office/drawing/2014/main" id="{6A38EC72-83F6-4100-9E16-3BCB1B6E8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2116448"/>
            <a:ext cx="2597150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4" descr="F:\MySpace\写书\图片\PC.jpg">
            <a:extLst>
              <a:ext uri="{FF2B5EF4-FFF2-40B4-BE49-F238E27FC236}">
                <a16:creationId xmlns:a16="http://schemas.microsoft.com/office/drawing/2014/main" id="{DB6551FB-F24A-4725-8CF7-B77772458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2259323"/>
            <a:ext cx="2574925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1">
            <a:extLst>
              <a:ext uri="{FF2B5EF4-FFF2-40B4-BE49-F238E27FC236}">
                <a16:creationId xmlns:a16="http://schemas.microsoft.com/office/drawing/2014/main" id="{8A574FB3-73C6-4D45-A801-03BDC231C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045261"/>
            <a:ext cx="95410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大型机</a:t>
            </a:r>
          </a:p>
        </p:txBody>
      </p:sp>
      <p:sp>
        <p:nvSpPr>
          <p:cNvPr id="19" name="矩形 11">
            <a:extLst>
              <a:ext uri="{FF2B5EF4-FFF2-40B4-BE49-F238E27FC236}">
                <a16:creationId xmlns:a16="http://schemas.microsoft.com/office/drawing/2014/main" id="{7C5090AE-7EDE-447B-BFB4-90F283722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1148" y="4045261"/>
            <a:ext cx="95410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小型机</a:t>
            </a:r>
          </a:p>
        </p:txBody>
      </p:sp>
      <p:sp>
        <p:nvSpPr>
          <p:cNvPr id="20" name="矩形 11">
            <a:extLst>
              <a:ext uri="{FF2B5EF4-FFF2-40B4-BE49-F238E27FC236}">
                <a16:creationId xmlns:a16="http://schemas.microsoft.com/office/drawing/2014/main" id="{63F353BC-7EA2-4D2F-AA8A-20823AD31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423" y="3973823"/>
            <a:ext cx="782587" cy="49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90ECDC18-A5C1-4B8B-994D-87F81A63881B}"/>
              </a:ext>
            </a:extLst>
          </p:cNvPr>
          <p:cNvSpPr/>
          <p:nvPr/>
        </p:nvSpPr>
        <p:spPr bwMode="auto">
          <a:xfrm>
            <a:off x="642910" y="4759648"/>
            <a:ext cx="2100713" cy="4180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军用</a:t>
            </a:r>
            <a:endParaRPr lang="en-CA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EBBD968F-D68C-4C66-B24D-0BCC3EF439F3}"/>
              </a:ext>
            </a:extLst>
          </p:cNvPr>
          <p:cNvSpPr/>
          <p:nvPr/>
        </p:nvSpPr>
        <p:spPr bwMode="auto">
          <a:xfrm>
            <a:off x="3672317" y="4759648"/>
            <a:ext cx="2100713" cy="4180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商用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科研</a:t>
            </a:r>
            <a:endParaRPr lang="en-CA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100387D6-B01F-48A3-A5AE-CEA4CB5C11F1}"/>
              </a:ext>
            </a:extLst>
          </p:cNvPr>
          <p:cNvSpPr/>
          <p:nvPr/>
        </p:nvSpPr>
        <p:spPr bwMode="auto">
          <a:xfrm>
            <a:off x="6672713" y="4759648"/>
            <a:ext cx="2100713" cy="418059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109728" tIns="54864" rIns="109728" bIns="54864" anchor="ctr"/>
          <a:lstStyle/>
          <a:p>
            <a:pPr algn="ctr" defTabSz="1096963">
              <a:defRPr/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家用</a:t>
            </a:r>
            <a:endParaRPr lang="en-CA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右箭头 13">
            <a:extLst>
              <a:ext uri="{FF2B5EF4-FFF2-40B4-BE49-F238E27FC236}">
                <a16:creationId xmlns:a16="http://schemas.microsoft.com/office/drawing/2014/main" id="{18F92790-A902-46E5-AA46-34120C3C0DE3}"/>
              </a:ext>
            </a:extLst>
          </p:cNvPr>
          <p:cNvSpPr/>
          <p:nvPr/>
        </p:nvSpPr>
        <p:spPr>
          <a:xfrm>
            <a:off x="2743200" y="4902511"/>
            <a:ext cx="928688" cy="142875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右箭头 14">
            <a:extLst>
              <a:ext uri="{FF2B5EF4-FFF2-40B4-BE49-F238E27FC236}">
                <a16:creationId xmlns:a16="http://schemas.microsoft.com/office/drawing/2014/main" id="{26475FF5-B7FB-4369-B9BC-77A407A6AA86}"/>
              </a:ext>
            </a:extLst>
          </p:cNvPr>
          <p:cNvSpPr/>
          <p:nvPr/>
        </p:nvSpPr>
        <p:spPr>
          <a:xfrm>
            <a:off x="5772177" y="4902512"/>
            <a:ext cx="900085" cy="142874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36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计算机的分类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745BD2-AE04-41E6-B217-2441BCF2BA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7" y="1199548"/>
            <a:ext cx="3528392" cy="299621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8A351D0-F8D4-4A50-A0F4-48DE0B5D44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831" y="1208789"/>
            <a:ext cx="3716665" cy="2480873"/>
          </a:xfrm>
          <a:prstGeom prst="rect">
            <a:avLst/>
          </a:prstGeom>
        </p:spPr>
      </p:pic>
      <p:pic>
        <p:nvPicPr>
          <p:cNvPr id="2052" name="Picture 4" descr="https://timgsa.baidu.com/timg?image&amp;quality=80&amp;size=b9999_10000&amp;sec=1550318239846&amp;di=4d3fd9479a81d207c1605e33eec86c85&amp;imgtype=0&amp;src=http%3A%2F%2Ffile2.dzsc.com%2Fdata%2F18%2F04%2F24%2F135221808.jpg">
            <a:extLst>
              <a:ext uri="{FF2B5EF4-FFF2-40B4-BE49-F238E27FC236}">
                <a16:creationId xmlns:a16="http://schemas.microsoft.com/office/drawing/2014/main" id="{4F5B6C00-0276-4FFC-AB8C-621E540FF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188" y="4371976"/>
            <a:ext cx="2447925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B0B3A40-E908-4955-B474-EA1E1F4A12AD}"/>
              </a:ext>
            </a:extLst>
          </p:cNvPr>
          <p:cNvSpPr/>
          <p:nvPr/>
        </p:nvSpPr>
        <p:spPr>
          <a:xfrm>
            <a:off x="0" y="4016084"/>
            <a:ext cx="3923928" cy="109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服务器：高可靠性、高可扩展性、高吞吐量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0B5678-DE90-4040-B2C4-03EFC9866A31}"/>
              </a:ext>
            </a:extLst>
          </p:cNvPr>
          <p:cNvSpPr/>
          <p:nvPr/>
        </p:nvSpPr>
        <p:spPr>
          <a:xfrm>
            <a:off x="3586944" y="5798180"/>
            <a:ext cx="5449552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嵌入式：低功耗、低成本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不同应用的需求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6F8C9B9-AA37-4C04-8582-F1745F988157}"/>
              </a:ext>
            </a:extLst>
          </p:cNvPr>
          <p:cNvSpPr/>
          <p:nvPr/>
        </p:nvSpPr>
        <p:spPr>
          <a:xfrm>
            <a:off x="5580112" y="3684524"/>
            <a:ext cx="4191521" cy="557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75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：性能价格可靠性的均衡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043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链条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3BAD0A3C-E7B9-46B0-BF10-B1DDCBE83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3190875"/>
            <a:ext cx="6172200" cy="1600200"/>
          </a:xfrm>
          <a:prstGeom prst="rect">
            <a:avLst/>
          </a:prstGeom>
          <a:solidFill>
            <a:srgbClr val="00FF00">
              <a:alpha val="23921"/>
            </a:srgb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C2954924-AACB-4E0F-B9D8-905A24ECB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1285875"/>
            <a:ext cx="6172200" cy="40005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FF"/>
                </a:solidFill>
              </a:rPr>
              <a:t>待解决的问题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99E7D989-3EF6-4A64-B15B-DFDD6AFAE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1671638"/>
            <a:ext cx="6172200" cy="40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0000FF"/>
                </a:solidFill>
              </a:rPr>
              <a:t>算法</a:t>
            </a:r>
            <a:endParaRPr lang="en-US" altLang="zh-CN" sz="2000" b="1">
              <a:solidFill>
                <a:srgbClr val="0000FF"/>
              </a:solidFill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3B04F4D1-D3FD-4D55-97D4-624EF9AF0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2047875"/>
            <a:ext cx="6172200" cy="400050"/>
          </a:xfrm>
          <a:prstGeom prst="rect">
            <a:avLst/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</a:rPr>
              <a:t>编程语言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FEA3678E-7D9F-4248-9B58-3BF68560D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2428875"/>
            <a:ext cx="6172200" cy="400050"/>
          </a:xfrm>
          <a:prstGeom prst="rect">
            <a:avLst/>
          </a:prstGeom>
          <a:solidFill>
            <a:srgbClr val="523E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chemeClr val="bg1"/>
                </a:solidFill>
              </a:rPr>
              <a:t>编译器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86D06B7F-8484-4537-84A2-A2F4890C5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2809875"/>
            <a:ext cx="6172200" cy="400050"/>
          </a:xfrm>
          <a:prstGeom prst="rect">
            <a:avLst/>
          </a:prstGeom>
          <a:solidFill>
            <a:srgbClr val="6EED3B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000" b="1">
                <a:solidFill>
                  <a:srgbClr val="FF0000"/>
                </a:solidFill>
              </a:rPr>
              <a:t>指令集体系结构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4915F6BB-E452-48C1-B4D0-C7D48FA1D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013" y="3876675"/>
            <a:ext cx="5105400" cy="914400"/>
          </a:xfrm>
          <a:prstGeom prst="rect">
            <a:avLst/>
          </a:prstGeom>
          <a:solidFill>
            <a:srgbClr val="FF99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8524B719-1545-4181-A539-EC6ADC3CB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3" y="406717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00000"/>
                </a:solidFill>
              </a:rPr>
              <a:t>微架构</a:t>
            </a:r>
            <a:endParaRPr lang="en-US" altLang="zh-CN" sz="2000" b="1">
              <a:solidFill>
                <a:srgbClr val="C00000"/>
              </a:solidFill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71F630E0-5EFB-48AE-B3A4-ADD1574C3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75" y="3281363"/>
            <a:ext cx="1990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处理器系统实现</a:t>
            </a:r>
            <a:endParaRPr lang="en-US" altLang="zh-CN" sz="2000" b="1"/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E61B61D6-B9C2-4F9A-B3D9-C001909A6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4791075"/>
            <a:ext cx="6172200" cy="533400"/>
          </a:xfrm>
          <a:prstGeom prst="rect">
            <a:avLst/>
          </a:prstGeom>
          <a:solidFill>
            <a:srgbClr val="00808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19" name="Text Box 20">
            <a:extLst>
              <a:ext uri="{FF2B5EF4-FFF2-40B4-BE49-F238E27FC236}">
                <a16:creationId xmlns:a16="http://schemas.microsoft.com/office/drawing/2014/main" id="{FE10076C-B80C-43DA-BE2E-88F93B931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6188" y="4924425"/>
            <a:ext cx="14747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逻辑与电路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B8E93C69-70A5-4064-A5A2-CA911CACC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5324475"/>
            <a:ext cx="6172200" cy="457200"/>
          </a:xfrm>
          <a:prstGeom prst="rect">
            <a:avLst/>
          </a:prstGeom>
          <a:solidFill>
            <a:srgbClr val="0070C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7D9B472F-9C6E-487C-9CB9-2CF938534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3375" y="538162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/>
              <a:t>晶体管</a:t>
            </a:r>
            <a:endParaRPr lang="en-US" altLang="zh-CN" sz="2000" b="1"/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3AB44985-292F-4DC1-88B8-0D0D1353C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1613" y="5781675"/>
            <a:ext cx="6172200" cy="457200"/>
          </a:xfrm>
          <a:prstGeom prst="rect">
            <a:avLst/>
          </a:prstGeom>
          <a:solidFill>
            <a:srgbClr val="0000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 b="1"/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2F155F1B-97AA-4854-8A7F-6A1C525FD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6213" y="5810250"/>
            <a:ext cx="12176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chemeClr val="bg1"/>
                </a:solidFill>
              </a:rPr>
              <a:t>芯片制造</a:t>
            </a:r>
            <a:endParaRPr lang="en-US" altLang="zh-CN" sz="20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03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D0AD186-DB54-4241-90F6-9EFE9E7E8AB9}"/>
              </a:ext>
            </a:extLst>
          </p:cNvPr>
          <p:cNvGrpSpPr/>
          <p:nvPr/>
        </p:nvGrpSpPr>
        <p:grpSpPr>
          <a:xfrm>
            <a:off x="611560" y="1340768"/>
            <a:ext cx="7599040" cy="4414350"/>
            <a:chOff x="611560" y="1340768"/>
            <a:chExt cx="7599040" cy="4414350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E0277F-5B65-4B62-99D3-77EF7FC3AB42}"/>
                </a:ext>
              </a:extLst>
            </p:cNvPr>
            <p:cNvSpPr/>
            <p:nvPr/>
          </p:nvSpPr>
          <p:spPr>
            <a:xfrm>
              <a:off x="611560" y="1340768"/>
              <a:ext cx="6732240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、计算机的发展与分类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213003-2F03-4608-9C5B-F93CAE1BD727}"/>
                </a:ext>
              </a:extLst>
            </p:cNvPr>
            <p:cNvSpPr/>
            <p:nvPr/>
          </p:nvSpPr>
          <p:spPr>
            <a:xfrm>
              <a:off x="611560" y="3515438"/>
              <a:ext cx="6732240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、处理器的初步认识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58AAA11-CBBC-43A8-A8AC-B4036F822E85}"/>
                </a:ext>
              </a:extLst>
            </p:cNvPr>
            <p:cNvSpPr/>
            <p:nvPr/>
          </p:nvSpPr>
          <p:spPr>
            <a:xfrm>
              <a:off x="1475656" y="1892727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军用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民用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83321DF-6797-451F-A8AA-0685A0EC0E34}"/>
                </a:ext>
              </a:extLst>
            </p:cNvPr>
            <p:cNvSpPr/>
            <p:nvPr/>
          </p:nvSpPr>
          <p:spPr>
            <a:xfrm>
              <a:off x="1475656" y="2450059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计算机的分类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BF490F2-3944-4C79-8A1C-C26621EF52CD}"/>
                </a:ext>
              </a:extLst>
            </p:cNvPr>
            <p:cNvSpPr/>
            <p:nvPr/>
          </p:nvSpPr>
          <p:spPr>
            <a:xfrm>
              <a:off x="1475656" y="4622836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处理器的硬件模型、软件功能实现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9F565A0-34E6-4C73-A84F-7B31FAE476D9}"/>
                </a:ext>
              </a:extLst>
            </p:cNvPr>
            <p:cNvSpPr/>
            <p:nvPr/>
          </p:nvSpPr>
          <p:spPr>
            <a:xfrm>
              <a:off x="1478360" y="5197786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处理器的设计指标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9C524A-9631-4028-B2B6-2BF964572FE8}"/>
                </a:ext>
              </a:extLst>
            </p:cNvPr>
            <p:cNvSpPr/>
            <p:nvPr/>
          </p:nvSpPr>
          <p:spPr>
            <a:xfrm>
              <a:off x="1458020" y="4170625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处理器的八大设计思想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A112E48-5402-489D-B843-E96DA15BF963}"/>
                </a:ext>
              </a:extLst>
            </p:cNvPr>
            <p:cNvSpPr/>
            <p:nvPr/>
          </p:nvSpPr>
          <p:spPr>
            <a:xfrm>
              <a:off x="1458020" y="3028280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产业链条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2750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处理器的八大设计思想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1638FF-9A60-40AC-A893-B02DEAAD7645}"/>
              </a:ext>
            </a:extLst>
          </p:cNvPr>
          <p:cNvSpPr/>
          <p:nvPr/>
        </p:nvSpPr>
        <p:spPr>
          <a:xfrm>
            <a:off x="827584" y="1268760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依摩尔定律而设计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520AF58-0751-460C-B860-2AC175F3D1FB}"/>
              </a:ext>
            </a:extLst>
          </p:cNvPr>
          <p:cNvSpPr/>
          <p:nvPr/>
        </p:nvSpPr>
        <p:spPr>
          <a:xfrm>
            <a:off x="827584" y="1906165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抽象思想简化设计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8650B6F-A73A-4120-BCC6-D14AB6BFA76A}"/>
              </a:ext>
            </a:extLst>
          </p:cNvPr>
          <p:cNvSpPr/>
          <p:nvPr/>
        </p:nvSpPr>
        <p:spPr>
          <a:xfrm>
            <a:off x="827584" y="2543570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加速大概率事件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6F0EE6F-5D68-4E79-B022-21812B8FF393}"/>
              </a:ext>
            </a:extLst>
          </p:cNvPr>
          <p:cNvSpPr/>
          <p:nvPr/>
        </p:nvSpPr>
        <p:spPr>
          <a:xfrm>
            <a:off x="827584" y="3178844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并行提高性能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FB7241A-5F4C-46E0-9310-8CFD64CC8CEE}"/>
              </a:ext>
            </a:extLst>
          </p:cNvPr>
          <p:cNvSpPr/>
          <p:nvPr/>
        </p:nvSpPr>
        <p:spPr>
          <a:xfrm>
            <a:off x="827584" y="3829150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流水线提高性能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0DED148-40EF-4315-A158-6E024B1B0FFB}"/>
              </a:ext>
            </a:extLst>
          </p:cNvPr>
          <p:cNvSpPr/>
          <p:nvPr/>
        </p:nvSpPr>
        <p:spPr>
          <a:xfrm>
            <a:off x="827584" y="4449960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预测法提高效率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4433303-A089-4318-9B3C-5592D6C90117}"/>
              </a:ext>
            </a:extLst>
          </p:cNvPr>
          <p:cNvSpPr/>
          <p:nvPr/>
        </p:nvSpPr>
        <p:spPr>
          <a:xfrm>
            <a:off x="827584" y="5047165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存储器的层次结构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B6CCD84-09B0-4B16-95D8-D2888AC03955}"/>
              </a:ext>
            </a:extLst>
          </p:cNvPr>
          <p:cNvSpPr/>
          <p:nvPr/>
        </p:nvSpPr>
        <p:spPr>
          <a:xfrm>
            <a:off x="827584" y="5667975"/>
            <a:ext cx="7715250" cy="6503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75000"/>
              </a:lnSpc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8.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冗余增加可靠性</a:t>
            </a:r>
          </a:p>
        </p:txBody>
      </p:sp>
    </p:spTree>
    <p:extLst>
      <p:ext uri="{BB962C8B-B14F-4D97-AF65-F5344CB8AC3E}">
        <p14:creationId xmlns:p14="http://schemas.microsoft.com/office/powerpoint/2010/main" val="371824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内容概述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A166F1-3AAD-4D4C-8A6A-3068CE98B1E8}"/>
              </a:ext>
            </a:extLst>
          </p:cNvPr>
          <p:cNvGrpSpPr/>
          <p:nvPr/>
        </p:nvGrpSpPr>
        <p:grpSpPr>
          <a:xfrm>
            <a:off x="611560" y="1340768"/>
            <a:ext cx="7598842" cy="4396715"/>
            <a:chOff x="611560" y="1340768"/>
            <a:chExt cx="7598842" cy="439671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6E0277F-5B65-4B62-99D3-77EF7FC3AB42}"/>
                </a:ext>
              </a:extLst>
            </p:cNvPr>
            <p:cNvSpPr/>
            <p:nvPr/>
          </p:nvSpPr>
          <p:spPr>
            <a:xfrm>
              <a:off x="611560" y="1340768"/>
              <a:ext cx="6732240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、计算机的发展与分类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A213003-2F03-4608-9C5B-F93CAE1BD727}"/>
                </a:ext>
              </a:extLst>
            </p:cNvPr>
            <p:cNvSpPr/>
            <p:nvPr/>
          </p:nvSpPr>
          <p:spPr>
            <a:xfrm>
              <a:off x="611560" y="3515438"/>
              <a:ext cx="6732240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、处理器的初步认识</a:t>
              </a:r>
              <a:endPara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58AAA11-CBBC-43A8-A8AC-B4036F822E85}"/>
                </a:ext>
              </a:extLst>
            </p:cNvPr>
            <p:cNvSpPr/>
            <p:nvPr/>
          </p:nvSpPr>
          <p:spPr>
            <a:xfrm>
              <a:off x="1475656" y="1892727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军用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商用</a:t>
              </a: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民用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183321DF-6797-451F-A8AA-0685A0EC0E34}"/>
                </a:ext>
              </a:extLst>
            </p:cNvPr>
            <p:cNvSpPr/>
            <p:nvPr/>
          </p:nvSpPr>
          <p:spPr>
            <a:xfrm>
              <a:off x="1475656" y="2450059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计算机的分类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BF490F2-3944-4C79-8A1C-C26621EF52CD}"/>
                </a:ext>
              </a:extLst>
            </p:cNvPr>
            <p:cNvSpPr/>
            <p:nvPr/>
          </p:nvSpPr>
          <p:spPr>
            <a:xfrm>
              <a:off x="1477740" y="4622818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处理器的硬件模型、软件功能实现</a:t>
              </a:r>
              <a:endPara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B9F565A0-34E6-4C73-A84F-7B31FAE476D9}"/>
                </a:ext>
              </a:extLst>
            </p:cNvPr>
            <p:cNvSpPr/>
            <p:nvPr/>
          </p:nvSpPr>
          <p:spPr>
            <a:xfrm>
              <a:off x="1477740" y="5180151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处理器的设计指标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9C524A-9631-4028-B2B6-2BF964572FE8}"/>
                </a:ext>
              </a:extLst>
            </p:cNvPr>
            <p:cNvSpPr/>
            <p:nvPr/>
          </p:nvSpPr>
          <p:spPr>
            <a:xfrm>
              <a:off x="1478162" y="4163833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处理器的八大设计思想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A112E48-5402-489D-B843-E96DA15BF963}"/>
                </a:ext>
              </a:extLst>
            </p:cNvPr>
            <p:cNvSpPr/>
            <p:nvPr/>
          </p:nvSpPr>
          <p:spPr>
            <a:xfrm>
              <a:off x="1458020" y="3028280"/>
              <a:ext cx="6732240" cy="557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</a:pPr>
              <a:r>
                <a:rPr lang="en-US" altLang="zh-CN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IT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产业链条</a:t>
              </a:r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1236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>
            <a:cxnSpLocks/>
          </p:cNvCxnSpPr>
          <p:nvPr/>
        </p:nvCxnSpPr>
        <p:spPr>
          <a:xfrm flipV="1">
            <a:off x="179512" y="1090006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>
            <a:cxnSpLocks/>
          </p:cNvCxnSpPr>
          <p:nvPr/>
        </p:nvCxnSpPr>
        <p:spPr>
          <a:xfrm flipV="1">
            <a:off x="179512" y="599555"/>
            <a:ext cx="8856984" cy="10326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>
            <a:cxnSpLocks/>
          </p:cNvCxnSpPr>
          <p:nvPr/>
        </p:nvCxnSpPr>
        <p:spPr>
          <a:xfrm>
            <a:off x="179766" y="6356350"/>
            <a:ext cx="8856730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179512" y="620688"/>
            <a:ext cx="885698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通用计算机模型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硬件模型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华中科技大学 光学与电子信息学院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58E4EC-1FF8-4F39-B947-FD0772B91A8E}"/>
              </a:ext>
            </a:extLst>
          </p:cNvPr>
          <p:cNvGrpSpPr/>
          <p:nvPr/>
        </p:nvGrpSpPr>
        <p:grpSpPr>
          <a:xfrm>
            <a:off x="418444" y="1227427"/>
            <a:ext cx="6677860" cy="3275865"/>
            <a:chOff x="418444" y="1227427"/>
            <a:chExt cx="6677860" cy="3275865"/>
          </a:xfrm>
        </p:grpSpPr>
        <p:sp>
          <p:nvSpPr>
            <p:cNvPr id="24" name="矩形 23">
              <a:hlinkClick r:id="rId3" action="ppaction://hlinksldjump"/>
              <a:extLst>
                <a:ext uri="{FF2B5EF4-FFF2-40B4-BE49-F238E27FC236}">
                  <a16:creationId xmlns:a16="http://schemas.microsoft.com/office/drawing/2014/main" id="{2517CA48-42F2-45F8-8A20-F596D18260DA}"/>
                </a:ext>
              </a:extLst>
            </p:cNvPr>
            <p:cNvSpPr/>
            <p:nvPr/>
          </p:nvSpPr>
          <p:spPr>
            <a:xfrm>
              <a:off x="418444" y="1227427"/>
              <a:ext cx="6672626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  <a:defRPr/>
              </a:pP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>
              <a:hlinkClick r:id="rId4" action="ppaction://hlinksldjump"/>
              <a:extLst>
                <a:ext uri="{FF2B5EF4-FFF2-40B4-BE49-F238E27FC236}">
                  <a16:creationId xmlns:a16="http://schemas.microsoft.com/office/drawing/2014/main" id="{72AE5413-C683-4A25-A254-60CAB60A904B}"/>
                </a:ext>
              </a:extLst>
            </p:cNvPr>
            <p:cNvSpPr/>
            <p:nvPr/>
          </p:nvSpPr>
          <p:spPr>
            <a:xfrm>
              <a:off x="423678" y="2163958"/>
              <a:ext cx="6672626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我们的计算机需要实现什么功能？</a:t>
              </a:r>
            </a:p>
          </p:txBody>
        </p:sp>
        <p:sp>
          <p:nvSpPr>
            <p:cNvPr id="26" name="矩形 25">
              <a:hlinkClick r:id="rId5" action="ppaction://hlinksldjump"/>
              <a:extLst>
                <a:ext uri="{FF2B5EF4-FFF2-40B4-BE49-F238E27FC236}">
                  <a16:creationId xmlns:a16="http://schemas.microsoft.com/office/drawing/2014/main" id="{E4D7F9E7-1A0A-4CC2-8722-6CC5E488BB76}"/>
                </a:ext>
              </a:extLst>
            </p:cNvPr>
            <p:cNvSpPr/>
            <p:nvPr/>
          </p:nvSpPr>
          <p:spPr>
            <a:xfrm>
              <a:off x="418444" y="3852986"/>
              <a:ext cx="6672626" cy="6503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75000"/>
                </a:lnSpc>
                <a:defRPr/>
              </a:pP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我们的计算机需要哪些部件？</a:t>
              </a:r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使用抽象思想）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795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|11.5|8.9|4.3|3.2|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0|15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|11.5|8.9|4.3|3.2|5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|11.5|8.9|4.3|3.2|5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7|11.5|8.9|4.3|3.2|5.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4251</TotalTime>
  <Words>1601</Words>
  <Application>Microsoft Office PowerPoint</Application>
  <PresentationFormat>全屏显示(4:3)</PresentationFormat>
  <Paragraphs>196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6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高 余敬</cp:lastModifiedBy>
  <cp:revision>633</cp:revision>
  <dcterms:created xsi:type="dcterms:W3CDTF">2012-04-23T01:34:01Z</dcterms:created>
  <dcterms:modified xsi:type="dcterms:W3CDTF">2021-05-11T15:03:16Z</dcterms:modified>
</cp:coreProperties>
</file>