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305" r:id="rId3"/>
    <p:sldId id="306" r:id="rId4"/>
    <p:sldId id="307" r:id="rId5"/>
    <p:sldId id="310" r:id="rId6"/>
    <p:sldId id="308" r:id="rId7"/>
    <p:sldId id="309" r:id="rId8"/>
    <p:sldId id="311" r:id="rId9"/>
    <p:sldId id="318" r:id="rId10"/>
    <p:sldId id="313" r:id="rId11"/>
    <p:sldId id="314" r:id="rId12"/>
    <p:sldId id="315" r:id="rId13"/>
    <p:sldId id="316" r:id="rId14"/>
    <p:sldId id="317" r:id="rId15"/>
    <p:sldId id="303" r:id="rId16"/>
    <p:sldId id="304" r:id="rId17"/>
    <p:sldId id="327" r:id="rId18"/>
    <p:sldId id="320" r:id="rId19"/>
    <p:sldId id="321" r:id="rId20"/>
    <p:sldId id="322" r:id="rId21"/>
    <p:sldId id="323" r:id="rId22"/>
    <p:sldId id="326" r:id="rId23"/>
    <p:sldId id="332" r:id="rId24"/>
    <p:sldId id="325" r:id="rId25"/>
    <p:sldId id="324" r:id="rId26"/>
    <p:sldId id="328" r:id="rId27"/>
    <p:sldId id="329" r:id="rId28"/>
    <p:sldId id="330" r:id="rId29"/>
    <p:sldId id="333" r:id="rId30"/>
    <p:sldId id="331"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 id="347" r:id="rId45"/>
    <p:sldId id="353" r:id="rId46"/>
    <p:sldId id="354"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652" autoAdjust="0"/>
  </p:normalViewPr>
  <p:slideViewPr>
    <p:cSldViewPr>
      <p:cViewPr>
        <p:scale>
          <a:sx n="60" d="100"/>
          <a:sy n="60" d="100"/>
        </p:scale>
        <p:origin x="-1396" y="-223"/>
      </p:cViewPr>
      <p:guideLst>
        <p:guide orient="horz" pos="3521"/>
        <p:guide pos="2109"/>
      </p:guideLst>
    </p:cSldViewPr>
  </p:slideViewPr>
  <p:notesTextViewPr>
    <p:cViewPr>
      <p:scale>
        <a:sx n="150" d="100"/>
        <a:sy n="150" d="100"/>
      </p:scale>
      <p:origin x="0" y="0"/>
    </p:cViewPr>
  </p:notesText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A7F8FE-5A7F-49D4-88A9-49B4A61BB803}"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zh-CN" altLang="en-US"/>
        </a:p>
      </dgm:t>
    </dgm:pt>
    <dgm:pt modelId="{23893F03-49B1-48C4-9037-C02A228F360B}">
      <dgm:prSet phldrT="[文本]"/>
      <dgm:spPr/>
      <dgm:t>
        <a:bodyPr/>
        <a:lstStyle/>
        <a:p>
          <a:r>
            <a:rPr lang="en-US" altLang="zh-CN" dirty="0" smtClean="0"/>
            <a:t>Throughput </a:t>
          </a:r>
          <a:endParaRPr lang="zh-CN" altLang="en-US" dirty="0"/>
        </a:p>
      </dgm:t>
    </dgm:pt>
    <dgm:pt modelId="{907E3762-3AE9-4072-A649-606CAEAE639F}" type="parTrans" cxnId="{A6BDA849-9CC4-4AC1-A6C9-D4F99B792DA1}">
      <dgm:prSet/>
      <dgm:spPr/>
      <dgm:t>
        <a:bodyPr/>
        <a:lstStyle/>
        <a:p>
          <a:endParaRPr lang="zh-CN" altLang="en-US"/>
        </a:p>
      </dgm:t>
    </dgm:pt>
    <dgm:pt modelId="{BC3A8B89-A2DF-4DBE-8165-7BC5597EC72D}" type="sibTrans" cxnId="{A6BDA849-9CC4-4AC1-A6C9-D4F99B792DA1}">
      <dgm:prSet/>
      <dgm:spPr/>
      <dgm:t>
        <a:bodyPr/>
        <a:lstStyle/>
        <a:p>
          <a:endParaRPr lang="zh-CN" altLang="en-US"/>
        </a:p>
      </dgm:t>
    </dgm:pt>
    <dgm:pt modelId="{3FA06581-2A9B-4B2A-AE5D-34B30FA8E1A8}">
      <dgm:prSet phldrT="[文本]"/>
      <dgm:spPr/>
      <dgm:t>
        <a:bodyPr/>
        <a:lstStyle/>
        <a:p>
          <a:r>
            <a:rPr lang="en-US" altLang="en-US" dirty="0" smtClean="0"/>
            <a:t>Latency</a:t>
          </a:r>
          <a:endParaRPr lang="zh-CN" altLang="en-US" dirty="0"/>
        </a:p>
      </dgm:t>
    </dgm:pt>
    <dgm:pt modelId="{679EFF4F-CE86-4DFF-9126-E6BEAB5AD342}" type="parTrans" cxnId="{1D2FA7E1-FA35-4EA1-BF96-83C0371508AD}">
      <dgm:prSet/>
      <dgm:spPr/>
      <dgm:t>
        <a:bodyPr/>
        <a:lstStyle/>
        <a:p>
          <a:endParaRPr lang="zh-CN" altLang="en-US"/>
        </a:p>
      </dgm:t>
    </dgm:pt>
    <dgm:pt modelId="{03434055-A9BD-4657-8760-65C7656EFC08}" type="sibTrans" cxnId="{1D2FA7E1-FA35-4EA1-BF96-83C0371508AD}">
      <dgm:prSet/>
      <dgm:spPr/>
      <dgm:t>
        <a:bodyPr/>
        <a:lstStyle/>
        <a:p>
          <a:endParaRPr lang="zh-CN" altLang="en-US"/>
        </a:p>
      </dgm:t>
    </dgm:pt>
    <dgm:pt modelId="{9663F5A1-2BFC-40E9-ACB7-10AEE5201D0E}">
      <dgm:prSet phldrT="[文本]"/>
      <dgm:spPr/>
      <dgm:t>
        <a:bodyPr/>
        <a:lstStyle/>
        <a:p>
          <a:r>
            <a:rPr lang="en-US" altLang="en-US" dirty="0" smtClean="0"/>
            <a:t>Timing</a:t>
          </a:r>
          <a:endParaRPr lang="zh-CN" altLang="en-US" dirty="0"/>
        </a:p>
      </dgm:t>
    </dgm:pt>
    <dgm:pt modelId="{4B2C4769-D9E8-415A-A9EE-F9BF03F8F282}" type="parTrans" cxnId="{10E02401-9934-4AAF-808C-183EB1557E07}">
      <dgm:prSet/>
      <dgm:spPr/>
      <dgm:t>
        <a:bodyPr/>
        <a:lstStyle/>
        <a:p>
          <a:endParaRPr lang="zh-CN" altLang="en-US"/>
        </a:p>
      </dgm:t>
    </dgm:pt>
    <dgm:pt modelId="{120FE054-194A-4066-BCE2-C0FC57B96F05}" type="sibTrans" cxnId="{10E02401-9934-4AAF-808C-183EB1557E07}">
      <dgm:prSet/>
      <dgm:spPr/>
      <dgm:t>
        <a:bodyPr/>
        <a:lstStyle/>
        <a:p>
          <a:endParaRPr lang="zh-CN" altLang="en-US"/>
        </a:p>
      </dgm:t>
    </dgm:pt>
    <dgm:pt modelId="{142CD609-3701-4220-8D51-64F432543121}">
      <dgm:prSet phldrT="[文本]"/>
      <dgm:spPr/>
      <dgm:t>
        <a:bodyPr/>
        <a:lstStyle/>
        <a:p>
          <a:r>
            <a:rPr lang="en-US" altLang="zh-CN" dirty="0" smtClean="0"/>
            <a:t>8bit / 3clock</a:t>
          </a:r>
          <a:endParaRPr lang="zh-CN" altLang="en-US" dirty="0"/>
        </a:p>
      </dgm:t>
    </dgm:pt>
    <dgm:pt modelId="{86EAFBF1-A82E-4307-A67B-0EBC1277158D}" type="parTrans" cxnId="{53F44CC9-29B6-467C-9B2E-03067340820A}">
      <dgm:prSet/>
      <dgm:spPr/>
      <dgm:t>
        <a:bodyPr/>
        <a:lstStyle/>
        <a:p>
          <a:endParaRPr lang="zh-CN" altLang="en-US"/>
        </a:p>
      </dgm:t>
    </dgm:pt>
    <dgm:pt modelId="{47CBB661-6694-4B10-B9EB-8F0F9C4A14CB}" type="sibTrans" cxnId="{53F44CC9-29B6-467C-9B2E-03067340820A}">
      <dgm:prSet/>
      <dgm:spPr/>
      <dgm:t>
        <a:bodyPr/>
        <a:lstStyle/>
        <a:p>
          <a:endParaRPr lang="zh-CN" altLang="en-US"/>
        </a:p>
      </dgm:t>
    </dgm:pt>
    <dgm:pt modelId="{717BD62F-FF45-4145-9C7D-EEF15415392B}">
      <dgm:prSet phldrT="[文本]"/>
      <dgm:spPr/>
      <dgm:t>
        <a:bodyPr/>
        <a:lstStyle/>
        <a:p>
          <a:r>
            <a:rPr lang="en-US" altLang="en-US" dirty="0" smtClean="0"/>
            <a:t>3 clocks</a:t>
          </a:r>
          <a:endParaRPr lang="zh-CN" altLang="en-US" dirty="0"/>
        </a:p>
      </dgm:t>
    </dgm:pt>
    <dgm:pt modelId="{F3F74C56-8E45-42B4-A988-2A6134C02EAF}" type="parTrans" cxnId="{7FD30DF3-2679-4B25-99E4-811419ECA5AE}">
      <dgm:prSet/>
      <dgm:spPr/>
      <dgm:t>
        <a:bodyPr/>
        <a:lstStyle/>
        <a:p>
          <a:endParaRPr lang="zh-CN" altLang="en-US"/>
        </a:p>
      </dgm:t>
    </dgm:pt>
    <dgm:pt modelId="{8948B66D-583B-49C3-A89D-FCFADFCA4DE4}" type="sibTrans" cxnId="{7FD30DF3-2679-4B25-99E4-811419ECA5AE}">
      <dgm:prSet/>
      <dgm:spPr/>
      <dgm:t>
        <a:bodyPr/>
        <a:lstStyle/>
        <a:p>
          <a:endParaRPr lang="zh-CN" altLang="en-US"/>
        </a:p>
      </dgm:t>
    </dgm:pt>
    <dgm:pt modelId="{B16EE159-6336-4D46-B456-9EA610F05B35}">
      <dgm:prSet phldrT="[文本]"/>
      <dgm:spPr/>
      <dgm:t>
        <a:bodyPr/>
        <a:lstStyle/>
        <a:p>
          <a:r>
            <a:rPr lang="en-US" altLang="en-US" smtClean="0"/>
            <a:t> </a:t>
          </a:r>
          <a:r>
            <a:rPr lang="en-US" altLang="en-US" dirty="0" smtClean="0"/>
            <a:t>One multiplier delay in the critical path</a:t>
          </a:r>
          <a:endParaRPr lang="zh-CN" altLang="en-US" dirty="0"/>
        </a:p>
      </dgm:t>
    </dgm:pt>
    <dgm:pt modelId="{47BE4CF8-A1F5-4427-B3CA-34491F1FD4CD}" type="parTrans" cxnId="{01414148-D39A-485A-A67E-7E17D4838EC6}">
      <dgm:prSet/>
      <dgm:spPr/>
      <dgm:t>
        <a:bodyPr/>
        <a:lstStyle/>
        <a:p>
          <a:endParaRPr lang="zh-CN" altLang="en-US"/>
        </a:p>
      </dgm:t>
    </dgm:pt>
    <dgm:pt modelId="{238EA607-4AA5-42A5-9AC9-F1DDB3380AD3}" type="sibTrans" cxnId="{01414148-D39A-485A-A67E-7E17D4838EC6}">
      <dgm:prSet/>
      <dgm:spPr/>
      <dgm:t>
        <a:bodyPr/>
        <a:lstStyle/>
        <a:p>
          <a:endParaRPr lang="zh-CN" altLang="en-US"/>
        </a:p>
      </dgm:t>
    </dgm:pt>
    <dgm:pt modelId="{791F7AE3-E597-48D5-935C-5C834A489971}" type="pres">
      <dgm:prSet presAssocID="{8BA7F8FE-5A7F-49D4-88A9-49B4A61BB803}" presName="Name0" presStyleCnt="0">
        <dgm:presLayoutVars>
          <dgm:dir/>
          <dgm:animLvl val="lvl"/>
          <dgm:resizeHandles val="exact"/>
        </dgm:presLayoutVars>
      </dgm:prSet>
      <dgm:spPr/>
      <dgm:t>
        <a:bodyPr/>
        <a:lstStyle/>
        <a:p>
          <a:endParaRPr lang="zh-CN" altLang="en-US"/>
        </a:p>
      </dgm:t>
    </dgm:pt>
    <dgm:pt modelId="{A6FCAF4C-4C96-4DE0-AFFD-D5F5AEC13462}" type="pres">
      <dgm:prSet presAssocID="{23893F03-49B1-48C4-9037-C02A228F360B}" presName="linNode" presStyleCnt="0"/>
      <dgm:spPr/>
    </dgm:pt>
    <dgm:pt modelId="{29CB2343-DA39-446B-BFBE-8222EA052DBA}" type="pres">
      <dgm:prSet presAssocID="{23893F03-49B1-48C4-9037-C02A228F360B}" presName="parentText" presStyleLbl="node1" presStyleIdx="0" presStyleCnt="3">
        <dgm:presLayoutVars>
          <dgm:chMax val="1"/>
          <dgm:bulletEnabled val="1"/>
        </dgm:presLayoutVars>
      </dgm:prSet>
      <dgm:spPr/>
      <dgm:t>
        <a:bodyPr/>
        <a:lstStyle/>
        <a:p>
          <a:endParaRPr lang="zh-CN" altLang="en-US"/>
        </a:p>
      </dgm:t>
    </dgm:pt>
    <dgm:pt modelId="{95F3D07B-7E86-46FC-AF81-20BF40BE887D}" type="pres">
      <dgm:prSet presAssocID="{23893F03-49B1-48C4-9037-C02A228F360B}" presName="descendantText" presStyleLbl="alignAccFollowNode1" presStyleIdx="0" presStyleCnt="3">
        <dgm:presLayoutVars>
          <dgm:bulletEnabled val="1"/>
        </dgm:presLayoutVars>
      </dgm:prSet>
      <dgm:spPr/>
      <dgm:t>
        <a:bodyPr/>
        <a:lstStyle/>
        <a:p>
          <a:endParaRPr lang="zh-CN" altLang="en-US"/>
        </a:p>
      </dgm:t>
    </dgm:pt>
    <dgm:pt modelId="{4B0820A0-7D0E-4770-B7EB-411A4562C20F}" type="pres">
      <dgm:prSet presAssocID="{BC3A8B89-A2DF-4DBE-8165-7BC5597EC72D}" presName="sp" presStyleCnt="0"/>
      <dgm:spPr/>
    </dgm:pt>
    <dgm:pt modelId="{E6069FAC-E8EC-4338-930A-8D7784DFA9FF}" type="pres">
      <dgm:prSet presAssocID="{3FA06581-2A9B-4B2A-AE5D-34B30FA8E1A8}" presName="linNode" presStyleCnt="0"/>
      <dgm:spPr/>
    </dgm:pt>
    <dgm:pt modelId="{5E5EF8F2-CA12-4F09-BB1B-24AADE9E843E}" type="pres">
      <dgm:prSet presAssocID="{3FA06581-2A9B-4B2A-AE5D-34B30FA8E1A8}" presName="parentText" presStyleLbl="node1" presStyleIdx="1" presStyleCnt="3">
        <dgm:presLayoutVars>
          <dgm:chMax val="1"/>
          <dgm:bulletEnabled val="1"/>
        </dgm:presLayoutVars>
      </dgm:prSet>
      <dgm:spPr/>
      <dgm:t>
        <a:bodyPr/>
        <a:lstStyle/>
        <a:p>
          <a:endParaRPr lang="zh-CN" altLang="en-US"/>
        </a:p>
      </dgm:t>
    </dgm:pt>
    <dgm:pt modelId="{C79BA2DE-8936-42FB-8052-32391CB42CAF}" type="pres">
      <dgm:prSet presAssocID="{3FA06581-2A9B-4B2A-AE5D-34B30FA8E1A8}" presName="descendantText" presStyleLbl="alignAccFollowNode1" presStyleIdx="1" presStyleCnt="3">
        <dgm:presLayoutVars>
          <dgm:bulletEnabled val="1"/>
        </dgm:presLayoutVars>
      </dgm:prSet>
      <dgm:spPr/>
      <dgm:t>
        <a:bodyPr/>
        <a:lstStyle/>
        <a:p>
          <a:endParaRPr lang="zh-CN" altLang="en-US"/>
        </a:p>
      </dgm:t>
    </dgm:pt>
    <dgm:pt modelId="{CBCD6D10-1196-4BA6-B2B0-B79A4EBBA3D7}" type="pres">
      <dgm:prSet presAssocID="{03434055-A9BD-4657-8760-65C7656EFC08}" presName="sp" presStyleCnt="0"/>
      <dgm:spPr/>
    </dgm:pt>
    <dgm:pt modelId="{6456236C-702C-4ACA-953B-17CC5650934A}" type="pres">
      <dgm:prSet presAssocID="{9663F5A1-2BFC-40E9-ACB7-10AEE5201D0E}" presName="linNode" presStyleCnt="0"/>
      <dgm:spPr/>
    </dgm:pt>
    <dgm:pt modelId="{A331A01F-6FC1-4453-A95D-000CBBE6A805}" type="pres">
      <dgm:prSet presAssocID="{9663F5A1-2BFC-40E9-ACB7-10AEE5201D0E}" presName="parentText" presStyleLbl="node1" presStyleIdx="2" presStyleCnt="3">
        <dgm:presLayoutVars>
          <dgm:chMax val="1"/>
          <dgm:bulletEnabled val="1"/>
        </dgm:presLayoutVars>
      </dgm:prSet>
      <dgm:spPr/>
      <dgm:t>
        <a:bodyPr/>
        <a:lstStyle/>
        <a:p>
          <a:endParaRPr lang="zh-CN" altLang="en-US"/>
        </a:p>
      </dgm:t>
    </dgm:pt>
    <dgm:pt modelId="{60CC22BD-2FE2-414F-A49A-BB0B123BA8F3}" type="pres">
      <dgm:prSet presAssocID="{9663F5A1-2BFC-40E9-ACB7-10AEE5201D0E}" presName="descendantText" presStyleLbl="alignAccFollowNode1" presStyleIdx="2" presStyleCnt="3">
        <dgm:presLayoutVars>
          <dgm:bulletEnabled val="1"/>
        </dgm:presLayoutVars>
      </dgm:prSet>
      <dgm:spPr/>
      <dgm:t>
        <a:bodyPr/>
        <a:lstStyle/>
        <a:p>
          <a:endParaRPr lang="zh-CN" altLang="en-US"/>
        </a:p>
      </dgm:t>
    </dgm:pt>
  </dgm:ptLst>
  <dgm:cxnLst>
    <dgm:cxn modelId="{D83A6CCF-64FB-44FB-AABD-E70590A6DEDD}" type="presOf" srcId="{23893F03-49B1-48C4-9037-C02A228F360B}" destId="{29CB2343-DA39-446B-BFBE-8222EA052DBA}" srcOrd="0" destOrd="0" presId="urn:microsoft.com/office/officeart/2005/8/layout/vList5"/>
    <dgm:cxn modelId="{A73788E3-F409-4C73-9A68-FF4E07EA6F87}" type="presOf" srcId="{717BD62F-FF45-4145-9C7D-EEF15415392B}" destId="{C79BA2DE-8936-42FB-8052-32391CB42CAF}" srcOrd="0" destOrd="0" presId="urn:microsoft.com/office/officeart/2005/8/layout/vList5"/>
    <dgm:cxn modelId="{4B694DCE-682C-472F-84C3-8B20B2ACDA62}" type="presOf" srcId="{9663F5A1-2BFC-40E9-ACB7-10AEE5201D0E}" destId="{A331A01F-6FC1-4453-A95D-000CBBE6A805}" srcOrd="0" destOrd="0" presId="urn:microsoft.com/office/officeart/2005/8/layout/vList5"/>
    <dgm:cxn modelId="{7FD30DF3-2679-4B25-99E4-811419ECA5AE}" srcId="{3FA06581-2A9B-4B2A-AE5D-34B30FA8E1A8}" destId="{717BD62F-FF45-4145-9C7D-EEF15415392B}" srcOrd="0" destOrd="0" parTransId="{F3F74C56-8E45-42B4-A988-2A6134C02EAF}" sibTransId="{8948B66D-583B-49C3-A89D-FCFADFCA4DE4}"/>
    <dgm:cxn modelId="{B27F311F-CF93-4971-93B4-09480508D2BA}" type="presOf" srcId="{8BA7F8FE-5A7F-49D4-88A9-49B4A61BB803}" destId="{791F7AE3-E597-48D5-935C-5C834A489971}" srcOrd="0" destOrd="0" presId="urn:microsoft.com/office/officeart/2005/8/layout/vList5"/>
    <dgm:cxn modelId="{10E02401-9934-4AAF-808C-183EB1557E07}" srcId="{8BA7F8FE-5A7F-49D4-88A9-49B4A61BB803}" destId="{9663F5A1-2BFC-40E9-ACB7-10AEE5201D0E}" srcOrd="2" destOrd="0" parTransId="{4B2C4769-D9E8-415A-A9EE-F9BF03F8F282}" sibTransId="{120FE054-194A-4066-BCE2-C0FC57B96F05}"/>
    <dgm:cxn modelId="{53F44CC9-29B6-467C-9B2E-03067340820A}" srcId="{23893F03-49B1-48C4-9037-C02A228F360B}" destId="{142CD609-3701-4220-8D51-64F432543121}" srcOrd="0" destOrd="0" parTransId="{86EAFBF1-A82E-4307-A67B-0EBC1277158D}" sibTransId="{47CBB661-6694-4B10-B9EB-8F0F9C4A14CB}"/>
    <dgm:cxn modelId="{1D2FA7E1-FA35-4EA1-BF96-83C0371508AD}" srcId="{8BA7F8FE-5A7F-49D4-88A9-49B4A61BB803}" destId="{3FA06581-2A9B-4B2A-AE5D-34B30FA8E1A8}" srcOrd="1" destOrd="0" parTransId="{679EFF4F-CE86-4DFF-9126-E6BEAB5AD342}" sibTransId="{03434055-A9BD-4657-8760-65C7656EFC08}"/>
    <dgm:cxn modelId="{01414148-D39A-485A-A67E-7E17D4838EC6}" srcId="{9663F5A1-2BFC-40E9-ACB7-10AEE5201D0E}" destId="{B16EE159-6336-4D46-B456-9EA610F05B35}" srcOrd="0" destOrd="0" parTransId="{47BE4CF8-A1F5-4427-B3CA-34491F1FD4CD}" sibTransId="{238EA607-4AA5-42A5-9AC9-F1DDB3380AD3}"/>
    <dgm:cxn modelId="{A6BDA849-9CC4-4AC1-A6C9-D4F99B792DA1}" srcId="{8BA7F8FE-5A7F-49D4-88A9-49B4A61BB803}" destId="{23893F03-49B1-48C4-9037-C02A228F360B}" srcOrd="0" destOrd="0" parTransId="{907E3762-3AE9-4072-A649-606CAEAE639F}" sibTransId="{BC3A8B89-A2DF-4DBE-8165-7BC5597EC72D}"/>
    <dgm:cxn modelId="{2EFB9AAB-76C2-4981-AFC5-D20F5E49E642}" type="presOf" srcId="{142CD609-3701-4220-8D51-64F432543121}" destId="{95F3D07B-7E86-46FC-AF81-20BF40BE887D}" srcOrd="0" destOrd="0" presId="urn:microsoft.com/office/officeart/2005/8/layout/vList5"/>
    <dgm:cxn modelId="{2633198E-27D8-455F-800D-6387C1EA8960}" type="presOf" srcId="{3FA06581-2A9B-4B2A-AE5D-34B30FA8E1A8}" destId="{5E5EF8F2-CA12-4F09-BB1B-24AADE9E843E}" srcOrd="0" destOrd="0" presId="urn:microsoft.com/office/officeart/2005/8/layout/vList5"/>
    <dgm:cxn modelId="{0674B2C4-875C-4E9F-96D1-D6BFAFBB5AAC}" type="presOf" srcId="{B16EE159-6336-4D46-B456-9EA610F05B35}" destId="{60CC22BD-2FE2-414F-A49A-BB0B123BA8F3}" srcOrd="0" destOrd="0" presId="urn:microsoft.com/office/officeart/2005/8/layout/vList5"/>
    <dgm:cxn modelId="{3FB28606-4E34-4100-A6EF-C1BA63175E9E}" type="presParOf" srcId="{791F7AE3-E597-48D5-935C-5C834A489971}" destId="{A6FCAF4C-4C96-4DE0-AFFD-D5F5AEC13462}" srcOrd="0" destOrd="0" presId="urn:microsoft.com/office/officeart/2005/8/layout/vList5"/>
    <dgm:cxn modelId="{B37A4D04-A7F2-4E34-8323-E777B4637EA1}" type="presParOf" srcId="{A6FCAF4C-4C96-4DE0-AFFD-D5F5AEC13462}" destId="{29CB2343-DA39-446B-BFBE-8222EA052DBA}" srcOrd="0" destOrd="0" presId="urn:microsoft.com/office/officeart/2005/8/layout/vList5"/>
    <dgm:cxn modelId="{216FEF50-519C-4CC4-9432-B705341D98AF}" type="presParOf" srcId="{A6FCAF4C-4C96-4DE0-AFFD-D5F5AEC13462}" destId="{95F3D07B-7E86-46FC-AF81-20BF40BE887D}" srcOrd="1" destOrd="0" presId="urn:microsoft.com/office/officeart/2005/8/layout/vList5"/>
    <dgm:cxn modelId="{577C09F5-80D9-4122-B8D0-47577CD19E6F}" type="presParOf" srcId="{791F7AE3-E597-48D5-935C-5C834A489971}" destId="{4B0820A0-7D0E-4770-B7EB-411A4562C20F}" srcOrd="1" destOrd="0" presId="urn:microsoft.com/office/officeart/2005/8/layout/vList5"/>
    <dgm:cxn modelId="{5BECA293-37F3-4426-8712-A39EE2CE5D59}" type="presParOf" srcId="{791F7AE3-E597-48D5-935C-5C834A489971}" destId="{E6069FAC-E8EC-4338-930A-8D7784DFA9FF}" srcOrd="2" destOrd="0" presId="urn:microsoft.com/office/officeart/2005/8/layout/vList5"/>
    <dgm:cxn modelId="{B150E089-F633-4B15-8781-20ED7E246F68}" type="presParOf" srcId="{E6069FAC-E8EC-4338-930A-8D7784DFA9FF}" destId="{5E5EF8F2-CA12-4F09-BB1B-24AADE9E843E}" srcOrd="0" destOrd="0" presId="urn:microsoft.com/office/officeart/2005/8/layout/vList5"/>
    <dgm:cxn modelId="{624EC8C9-622D-4BF8-BAD3-1E2380433FA1}" type="presParOf" srcId="{E6069FAC-E8EC-4338-930A-8D7784DFA9FF}" destId="{C79BA2DE-8936-42FB-8052-32391CB42CAF}" srcOrd="1" destOrd="0" presId="urn:microsoft.com/office/officeart/2005/8/layout/vList5"/>
    <dgm:cxn modelId="{6F00E4B1-34AB-4A49-87F8-F6C6643B548E}" type="presParOf" srcId="{791F7AE3-E597-48D5-935C-5C834A489971}" destId="{CBCD6D10-1196-4BA6-B2B0-B79A4EBBA3D7}" srcOrd="3" destOrd="0" presId="urn:microsoft.com/office/officeart/2005/8/layout/vList5"/>
    <dgm:cxn modelId="{971D73A7-E158-4EAF-A7F3-F85EEB959EDC}" type="presParOf" srcId="{791F7AE3-E597-48D5-935C-5C834A489971}" destId="{6456236C-702C-4ACA-953B-17CC5650934A}" srcOrd="4" destOrd="0" presId="urn:microsoft.com/office/officeart/2005/8/layout/vList5"/>
    <dgm:cxn modelId="{D7FC7DA9-74A4-4C18-80F9-20EDCD83DBBC}" type="presParOf" srcId="{6456236C-702C-4ACA-953B-17CC5650934A}" destId="{A331A01F-6FC1-4453-A95D-000CBBE6A805}" srcOrd="0" destOrd="0" presId="urn:microsoft.com/office/officeart/2005/8/layout/vList5"/>
    <dgm:cxn modelId="{C0B426ED-0488-4917-AF77-33558827A96A}" type="presParOf" srcId="{6456236C-702C-4ACA-953B-17CC5650934A}" destId="{60CC22BD-2FE2-414F-A49A-BB0B123BA8F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A7F8FE-5A7F-49D4-88A9-49B4A61BB803}"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zh-CN" altLang="en-US"/>
        </a:p>
      </dgm:t>
    </dgm:pt>
    <dgm:pt modelId="{23893F03-49B1-48C4-9037-C02A228F360B}">
      <dgm:prSet phldrT="[文本]"/>
      <dgm:spPr/>
      <dgm:t>
        <a:bodyPr/>
        <a:lstStyle/>
        <a:p>
          <a:r>
            <a:rPr lang="en-US" altLang="zh-CN" dirty="0" smtClean="0"/>
            <a:t>Throughput </a:t>
          </a:r>
          <a:endParaRPr lang="zh-CN" altLang="en-US" dirty="0"/>
        </a:p>
      </dgm:t>
    </dgm:pt>
    <dgm:pt modelId="{907E3762-3AE9-4072-A649-606CAEAE639F}" type="parTrans" cxnId="{A6BDA849-9CC4-4AC1-A6C9-D4F99B792DA1}">
      <dgm:prSet/>
      <dgm:spPr/>
      <dgm:t>
        <a:bodyPr/>
        <a:lstStyle/>
        <a:p>
          <a:endParaRPr lang="zh-CN" altLang="en-US"/>
        </a:p>
      </dgm:t>
    </dgm:pt>
    <dgm:pt modelId="{BC3A8B89-A2DF-4DBE-8165-7BC5597EC72D}" type="sibTrans" cxnId="{A6BDA849-9CC4-4AC1-A6C9-D4F99B792DA1}">
      <dgm:prSet/>
      <dgm:spPr/>
      <dgm:t>
        <a:bodyPr/>
        <a:lstStyle/>
        <a:p>
          <a:endParaRPr lang="zh-CN" altLang="en-US"/>
        </a:p>
      </dgm:t>
    </dgm:pt>
    <dgm:pt modelId="{3FA06581-2A9B-4B2A-AE5D-34B30FA8E1A8}">
      <dgm:prSet phldrT="[文本]"/>
      <dgm:spPr/>
      <dgm:t>
        <a:bodyPr/>
        <a:lstStyle/>
        <a:p>
          <a:r>
            <a:rPr lang="en-US" altLang="en-US" dirty="0" smtClean="0"/>
            <a:t>Latency</a:t>
          </a:r>
          <a:endParaRPr lang="zh-CN" altLang="en-US" dirty="0"/>
        </a:p>
      </dgm:t>
    </dgm:pt>
    <dgm:pt modelId="{679EFF4F-CE86-4DFF-9126-E6BEAB5AD342}" type="parTrans" cxnId="{1D2FA7E1-FA35-4EA1-BF96-83C0371508AD}">
      <dgm:prSet/>
      <dgm:spPr/>
      <dgm:t>
        <a:bodyPr/>
        <a:lstStyle/>
        <a:p>
          <a:endParaRPr lang="zh-CN" altLang="en-US"/>
        </a:p>
      </dgm:t>
    </dgm:pt>
    <dgm:pt modelId="{03434055-A9BD-4657-8760-65C7656EFC08}" type="sibTrans" cxnId="{1D2FA7E1-FA35-4EA1-BF96-83C0371508AD}">
      <dgm:prSet/>
      <dgm:spPr/>
      <dgm:t>
        <a:bodyPr/>
        <a:lstStyle/>
        <a:p>
          <a:endParaRPr lang="zh-CN" altLang="en-US"/>
        </a:p>
      </dgm:t>
    </dgm:pt>
    <dgm:pt modelId="{9663F5A1-2BFC-40E9-ACB7-10AEE5201D0E}">
      <dgm:prSet phldrT="[文本]"/>
      <dgm:spPr/>
      <dgm:t>
        <a:bodyPr/>
        <a:lstStyle/>
        <a:p>
          <a:r>
            <a:rPr lang="en-US" altLang="en-US" dirty="0" smtClean="0"/>
            <a:t>Timing</a:t>
          </a:r>
          <a:endParaRPr lang="zh-CN" altLang="en-US" dirty="0"/>
        </a:p>
      </dgm:t>
    </dgm:pt>
    <dgm:pt modelId="{4B2C4769-D9E8-415A-A9EE-F9BF03F8F282}" type="parTrans" cxnId="{10E02401-9934-4AAF-808C-183EB1557E07}">
      <dgm:prSet/>
      <dgm:spPr/>
      <dgm:t>
        <a:bodyPr/>
        <a:lstStyle/>
        <a:p>
          <a:endParaRPr lang="zh-CN" altLang="en-US"/>
        </a:p>
      </dgm:t>
    </dgm:pt>
    <dgm:pt modelId="{120FE054-194A-4066-BCE2-C0FC57B96F05}" type="sibTrans" cxnId="{10E02401-9934-4AAF-808C-183EB1557E07}">
      <dgm:prSet/>
      <dgm:spPr/>
      <dgm:t>
        <a:bodyPr/>
        <a:lstStyle/>
        <a:p>
          <a:endParaRPr lang="zh-CN" altLang="en-US"/>
        </a:p>
      </dgm:t>
    </dgm:pt>
    <dgm:pt modelId="{142CD609-3701-4220-8D51-64F432543121}">
      <dgm:prSet phldrT="[文本]"/>
      <dgm:spPr/>
      <dgm:t>
        <a:bodyPr/>
        <a:lstStyle/>
        <a:p>
          <a:r>
            <a:rPr lang="en-US" altLang="zh-CN" dirty="0" smtClean="0"/>
            <a:t>8bit / 1clock</a:t>
          </a:r>
          <a:endParaRPr lang="zh-CN" altLang="en-US" dirty="0"/>
        </a:p>
      </dgm:t>
    </dgm:pt>
    <dgm:pt modelId="{86EAFBF1-A82E-4307-A67B-0EBC1277158D}" type="parTrans" cxnId="{53F44CC9-29B6-467C-9B2E-03067340820A}">
      <dgm:prSet/>
      <dgm:spPr/>
      <dgm:t>
        <a:bodyPr/>
        <a:lstStyle/>
        <a:p>
          <a:endParaRPr lang="zh-CN" altLang="en-US"/>
        </a:p>
      </dgm:t>
    </dgm:pt>
    <dgm:pt modelId="{47CBB661-6694-4B10-B9EB-8F0F9C4A14CB}" type="sibTrans" cxnId="{53F44CC9-29B6-467C-9B2E-03067340820A}">
      <dgm:prSet/>
      <dgm:spPr/>
      <dgm:t>
        <a:bodyPr/>
        <a:lstStyle/>
        <a:p>
          <a:endParaRPr lang="zh-CN" altLang="en-US"/>
        </a:p>
      </dgm:t>
    </dgm:pt>
    <dgm:pt modelId="{717BD62F-FF45-4145-9C7D-EEF15415392B}">
      <dgm:prSet phldrT="[文本]"/>
      <dgm:spPr/>
      <dgm:t>
        <a:bodyPr/>
        <a:lstStyle/>
        <a:p>
          <a:r>
            <a:rPr lang="en-US" altLang="en-US" dirty="0" smtClean="0"/>
            <a:t>3 clocks</a:t>
          </a:r>
          <a:endParaRPr lang="zh-CN" altLang="en-US" dirty="0"/>
        </a:p>
      </dgm:t>
    </dgm:pt>
    <dgm:pt modelId="{F3F74C56-8E45-42B4-A988-2A6134C02EAF}" type="parTrans" cxnId="{7FD30DF3-2679-4B25-99E4-811419ECA5AE}">
      <dgm:prSet/>
      <dgm:spPr/>
      <dgm:t>
        <a:bodyPr/>
        <a:lstStyle/>
        <a:p>
          <a:endParaRPr lang="zh-CN" altLang="en-US"/>
        </a:p>
      </dgm:t>
    </dgm:pt>
    <dgm:pt modelId="{8948B66D-583B-49C3-A89D-FCFADFCA4DE4}" type="sibTrans" cxnId="{7FD30DF3-2679-4B25-99E4-811419ECA5AE}">
      <dgm:prSet/>
      <dgm:spPr/>
      <dgm:t>
        <a:bodyPr/>
        <a:lstStyle/>
        <a:p>
          <a:endParaRPr lang="zh-CN" altLang="en-US"/>
        </a:p>
      </dgm:t>
    </dgm:pt>
    <dgm:pt modelId="{B16EE159-6336-4D46-B456-9EA610F05B35}">
      <dgm:prSet phldrT="[文本]"/>
      <dgm:spPr/>
      <dgm:t>
        <a:bodyPr/>
        <a:lstStyle/>
        <a:p>
          <a:r>
            <a:rPr lang="en-US" altLang="en-US" dirty="0" smtClean="0"/>
            <a:t> One multiplier delay in the critical path</a:t>
          </a:r>
          <a:endParaRPr lang="zh-CN" altLang="en-US" dirty="0"/>
        </a:p>
      </dgm:t>
    </dgm:pt>
    <dgm:pt modelId="{47BE4CF8-A1F5-4427-B3CA-34491F1FD4CD}" type="parTrans" cxnId="{01414148-D39A-485A-A67E-7E17D4838EC6}">
      <dgm:prSet/>
      <dgm:spPr/>
      <dgm:t>
        <a:bodyPr/>
        <a:lstStyle/>
        <a:p>
          <a:endParaRPr lang="zh-CN" altLang="en-US"/>
        </a:p>
      </dgm:t>
    </dgm:pt>
    <dgm:pt modelId="{238EA607-4AA5-42A5-9AC9-F1DDB3380AD3}" type="sibTrans" cxnId="{01414148-D39A-485A-A67E-7E17D4838EC6}">
      <dgm:prSet/>
      <dgm:spPr/>
      <dgm:t>
        <a:bodyPr/>
        <a:lstStyle/>
        <a:p>
          <a:endParaRPr lang="zh-CN" altLang="en-US"/>
        </a:p>
      </dgm:t>
    </dgm:pt>
    <dgm:pt modelId="{791F7AE3-E597-48D5-935C-5C834A489971}" type="pres">
      <dgm:prSet presAssocID="{8BA7F8FE-5A7F-49D4-88A9-49B4A61BB803}" presName="Name0" presStyleCnt="0">
        <dgm:presLayoutVars>
          <dgm:dir/>
          <dgm:animLvl val="lvl"/>
          <dgm:resizeHandles val="exact"/>
        </dgm:presLayoutVars>
      </dgm:prSet>
      <dgm:spPr/>
      <dgm:t>
        <a:bodyPr/>
        <a:lstStyle/>
        <a:p>
          <a:endParaRPr lang="zh-CN" altLang="en-US"/>
        </a:p>
      </dgm:t>
    </dgm:pt>
    <dgm:pt modelId="{A6FCAF4C-4C96-4DE0-AFFD-D5F5AEC13462}" type="pres">
      <dgm:prSet presAssocID="{23893F03-49B1-48C4-9037-C02A228F360B}" presName="linNode" presStyleCnt="0"/>
      <dgm:spPr/>
    </dgm:pt>
    <dgm:pt modelId="{29CB2343-DA39-446B-BFBE-8222EA052DBA}" type="pres">
      <dgm:prSet presAssocID="{23893F03-49B1-48C4-9037-C02A228F360B}" presName="parentText" presStyleLbl="node1" presStyleIdx="0" presStyleCnt="3">
        <dgm:presLayoutVars>
          <dgm:chMax val="1"/>
          <dgm:bulletEnabled val="1"/>
        </dgm:presLayoutVars>
      </dgm:prSet>
      <dgm:spPr/>
      <dgm:t>
        <a:bodyPr/>
        <a:lstStyle/>
        <a:p>
          <a:endParaRPr lang="zh-CN" altLang="en-US"/>
        </a:p>
      </dgm:t>
    </dgm:pt>
    <dgm:pt modelId="{95F3D07B-7E86-46FC-AF81-20BF40BE887D}" type="pres">
      <dgm:prSet presAssocID="{23893F03-49B1-48C4-9037-C02A228F360B}" presName="descendantText" presStyleLbl="alignAccFollowNode1" presStyleIdx="0" presStyleCnt="3">
        <dgm:presLayoutVars>
          <dgm:bulletEnabled val="1"/>
        </dgm:presLayoutVars>
      </dgm:prSet>
      <dgm:spPr/>
      <dgm:t>
        <a:bodyPr/>
        <a:lstStyle/>
        <a:p>
          <a:endParaRPr lang="zh-CN" altLang="en-US"/>
        </a:p>
      </dgm:t>
    </dgm:pt>
    <dgm:pt modelId="{4B0820A0-7D0E-4770-B7EB-411A4562C20F}" type="pres">
      <dgm:prSet presAssocID="{BC3A8B89-A2DF-4DBE-8165-7BC5597EC72D}" presName="sp" presStyleCnt="0"/>
      <dgm:spPr/>
    </dgm:pt>
    <dgm:pt modelId="{E6069FAC-E8EC-4338-930A-8D7784DFA9FF}" type="pres">
      <dgm:prSet presAssocID="{3FA06581-2A9B-4B2A-AE5D-34B30FA8E1A8}" presName="linNode" presStyleCnt="0"/>
      <dgm:spPr/>
    </dgm:pt>
    <dgm:pt modelId="{5E5EF8F2-CA12-4F09-BB1B-24AADE9E843E}" type="pres">
      <dgm:prSet presAssocID="{3FA06581-2A9B-4B2A-AE5D-34B30FA8E1A8}" presName="parentText" presStyleLbl="node1" presStyleIdx="1" presStyleCnt="3">
        <dgm:presLayoutVars>
          <dgm:chMax val="1"/>
          <dgm:bulletEnabled val="1"/>
        </dgm:presLayoutVars>
      </dgm:prSet>
      <dgm:spPr/>
      <dgm:t>
        <a:bodyPr/>
        <a:lstStyle/>
        <a:p>
          <a:endParaRPr lang="zh-CN" altLang="en-US"/>
        </a:p>
      </dgm:t>
    </dgm:pt>
    <dgm:pt modelId="{C79BA2DE-8936-42FB-8052-32391CB42CAF}" type="pres">
      <dgm:prSet presAssocID="{3FA06581-2A9B-4B2A-AE5D-34B30FA8E1A8}" presName="descendantText" presStyleLbl="alignAccFollowNode1" presStyleIdx="1" presStyleCnt="3">
        <dgm:presLayoutVars>
          <dgm:bulletEnabled val="1"/>
        </dgm:presLayoutVars>
      </dgm:prSet>
      <dgm:spPr/>
      <dgm:t>
        <a:bodyPr/>
        <a:lstStyle/>
        <a:p>
          <a:endParaRPr lang="zh-CN" altLang="en-US"/>
        </a:p>
      </dgm:t>
    </dgm:pt>
    <dgm:pt modelId="{CBCD6D10-1196-4BA6-B2B0-B79A4EBBA3D7}" type="pres">
      <dgm:prSet presAssocID="{03434055-A9BD-4657-8760-65C7656EFC08}" presName="sp" presStyleCnt="0"/>
      <dgm:spPr/>
    </dgm:pt>
    <dgm:pt modelId="{6456236C-702C-4ACA-953B-17CC5650934A}" type="pres">
      <dgm:prSet presAssocID="{9663F5A1-2BFC-40E9-ACB7-10AEE5201D0E}" presName="linNode" presStyleCnt="0"/>
      <dgm:spPr/>
    </dgm:pt>
    <dgm:pt modelId="{A331A01F-6FC1-4453-A95D-000CBBE6A805}" type="pres">
      <dgm:prSet presAssocID="{9663F5A1-2BFC-40E9-ACB7-10AEE5201D0E}" presName="parentText" presStyleLbl="node1" presStyleIdx="2" presStyleCnt="3">
        <dgm:presLayoutVars>
          <dgm:chMax val="1"/>
          <dgm:bulletEnabled val="1"/>
        </dgm:presLayoutVars>
      </dgm:prSet>
      <dgm:spPr/>
      <dgm:t>
        <a:bodyPr/>
        <a:lstStyle/>
        <a:p>
          <a:endParaRPr lang="zh-CN" altLang="en-US"/>
        </a:p>
      </dgm:t>
    </dgm:pt>
    <dgm:pt modelId="{60CC22BD-2FE2-414F-A49A-BB0B123BA8F3}" type="pres">
      <dgm:prSet presAssocID="{9663F5A1-2BFC-40E9-ACB7-10AEE5201D0E}" presName="descendantText" presStyleLbl="alignAccFollowNode1" presStyleIdx="2" presStyleCnt="3">
        <dgm:presLayoutVars>
          <dgm:bulletEnabled val="1"/>
        </dgm:presLayoutVars>
      </dgm:prSet>
      <dgm:spPr/>
      <dgm:t>
        <a:bodyPr/>
        <a:lstStyle/>
        <a:p>
          <a:endParaRPr lang="zh-CN" altLang="en-US"/>
        </a:p>
      </dgm:t>
    </dgm:pt>
  </dgm:ptLst>
  <dgm:cxnLst>
    <dgm:cxn modelId="{7FD30DF3-2679-4B25-99E4-811419ECA5AE}" srcId="{3FA06581-2A9B-4B2A-AE5D-34B30FA8E1A8}" destId="{717BD62F-FF45-4145-9C7D-EEF15415392B}" srcOrd="0" destOrd="0" parTransId="{F3F74C56-8E45-42B4-A988-2A6134C02EAF}" sibTransId="{8948B66D-583B-49C3-A89D-FCFADFCA4DE4}"/>
    <dgm:cxn modelId="{592AC3FA-6CA1-453D-A6EC-1C7DEF2E2E5A}" type="presOf" srcId="{717BD62F-FF45-4145-9C7D-EEF15415392B}" destId="{C79BA2DE-8936-42FB-8052-32391CB42CAF}" srcOrd="0" destOrd="0" presId="urn:microsoft.com/office/officeart/2005/8/layout/vList5"/>
    <dgm:cxn modelId="{10E02401-9934-4AAF-808C-183EB1557E07}" srcId="{8BA7F8FE-5A7F-49D4-88A9-49B4A61BB803}" destId="{9663F5A1-2BFC-40E9-ACB7-10AEE5201D0E}" srcOrd="2" destOrd="0" parTransId="{4B2C4769-D9E8-415A-A9EE-F9BF03F8F282}" sibTransId="{120FE054-194A-4066-BCE2-C0FC57B96F05}"/>
    <dgm:cxn modelId="{2D48BB75-06BB-42FC-9446-41279CB3DE18}" type="presOf" srcId="{23893F03-49B1-48C4-9037-C02A228F360B}" destId="{29CB2343-DA39-446B-BFBE-8222EA052DBA}" srcOrd="0" destOrd="0" presId="urn:microsoft.com/office/officeart/2005/8/layout/vList5"/>
    <dgm:cxn modelId="{53F44CC9-29B6-467C-9B2E-03067340820A}" srcId="{23893F03-49B1-48C4-9037-C02A228F360B}" destId="{142CD609-3701-4220-8D51-64F432543121}" srcOrd="0" destOrd="0" parTransId="{86EAFBF1-A82E-4307-A67B-0EBC1277158D}" sibTransId="{47CBB661-6694-4B10-B9EB-8F0F9C4A14CB}"/>
    <dgm:cxn modelId="{909B46AE-C07A-4DBE-B6B3-F633DAACB41C}" type="presOf" srcId="{B16EE159-6336-4D46-B456-9EA610F05B35}" destId="{60CC22BD-2FE2-414F-A49A-BB0B123BA8F3}" srcOrd="0" destOrd="0" presId="urn:microsoft.com/office/officeart/2005/8/layout/vList5"/>
    <dgm:cxn modelId="{1D2FA7E1-FA35-4EA1-BF96-83C0371508AD}" srcId="{8BA7F8FE-5A7F-49D4-88A9-49B4A61BB803}" destId="{3FA06581-2A9B-4B2A-AE5D-34B30FA8E1A8}" srcOrd="1" destOrd="0" parTransId="{679EFF4F-CE86-4DFF-9126-E6BEAB5AD342}" sibTransId="{03434055-A9BD-4657-8760-65C7656EFC08}"/>
    <dgm:cxn modelId="{01414148-D39A-485A-A67E-7E17D4838EC6}" srcId="{9663F5A1-2BFC-40E9-ACB7-10AEE5201D0E}" destId="{B16EE159-6336-4D46-B456-9EA610F05B35}" srcOrd="0" destOrd="0" parTransId="{47BE4CF8-A1F5-4427-B3CA-34491F1FD4CD}" sibTransId="{238EA607-4AA5-42A5-9AC9-F1DDB3380AD3}"/>
    <dgm:cxn modelId="{A6BDA849-9CC4-4AC1-A6C9-D4F99B792DA1}" srcId="{8BA7F8FE-5A7F-49D4-88A9-49B4A61BB803}" destId="{23893F03-49B1-48C4-9037-C02A228F360B}" srcOrd="0" destOrd="0" parTransId="{907E3762-3AE9-4072-A649-606CAEAE639F}" sibTransId="{BC3A8B89-A2DF-4DBE-8165-7BC5597EC72D}"/>
    <dgm:cxn modelId="{5B5A8D79-8587-4ED7-8FE2-9305B38A5076}" type="presOf" srcId="{142CD609-3701-4220-8D51-64F432543121}" destId="{95F3D07B-7E86-46FC-AF81-20BF40BE887D}" srcOrd="0" destOrd="0" presId="urn:microsoft.com/office/officeart/2005/8/layout/vList5"/>
    <dgm:cxn modelId="{13945CD4-D1A3-4C46-87E4-3FD5210D5BB5}" type="presOf" srcId="{8BA7F8FE-5A7F-49D4-88A9-49B4A61BB803}" destId="{791F7AE3-E597-48D5-935C-5C834A489971}" srcOrd="0" destOrd="0" presId="urn:microsoft.com/office/officeart/2005/8/layout/vList5"/>
    <dgm:cxn modelId="{37A7686C-D571-4A9B-A543-7D9C83EC1F03}" type="presOf" srcId="{3FA06581-2A9B-4B2A-AE5D-34B30FA8E1A8}" destId="{5E5EF8F2-CA12-4F09-BB1B-24AADE9E843E}" srcOrd="0" destOrd="0" presId="urn:microsoft.com/office/officeart/2005/8/layout/vList5"/>
    <dgm:cxn modelId="{AE8F7A4A-9F62-48A0-BAD5-55215430C837}" type="presOf" srcId="{9663F5A1-2BFC-40E9-ACB7-10AEE5201D0E}" destId="{A331A01F-6FC1-4453-A95D-000CBBE6A805}" srcOrd="0" destOrd="0" presId="urn:microsoft.com/office/officeart/2005/8/layout/vList5"/>
    <dgm:cxn modelId="{0D2EFC75-3EBA-4D94-BC0A-2EC07824AC2B}" type="presParOf" srcId="{791F7AE3-E597-48D5-935C-5C834A489971}" destId="{A6FCAF4C-4C96-4DE0-AFFD-D5F5AEC13462}" srcOrd="0" destOrd="0" presId="urn:microsoft.com/office/officeart/2005/8/layout/vList5"/>
    <dgm:cxn modelId="{B3ECB8F2-2149-471C-932C-2A2B26A72CCB}" type="presParOf" srcId="{A6FCAF4C-4C96-4DE0-AFFD-D5F5AEC13462}" destId="{29CB2343-DA39-446B-BFBE-8222EA052DBA}" srcOrd="0" destOrd="0" presId="urn:microsoft.com/office/officeart/2005/8/layout/vList5"/>
    <dgm:cxn modelId="{927E733A-44A2-4C8E-A411-88706449A674}" type="presParOf" srcId="{A6FCAF4C-4C96-4DE0-AFFD-D5F5AEC13462}" destId="{95F3D07B-7E86-46FC-AF81-20BF40BE887D}" srcOrd="1" destOrd="0" presId="urn:microsoft.com/office/officeart/2005/8/layout/vList5"/>
    <dgm:cxn modelId="{525C79FC-1D8C-4DE0-8297-79062F7D55CE}" type="presParOf" srcId="{791F7AE3-E597-48D5-935C-5C834A489971}" destId="{4B0820A0-7D0E-4770-B7EB-411A4562C20F}" srcOrd="1" destOrd="0" presId="urn:microsoft.com/office/officeart/2005/8/layout/vList5"/>
    <dgm:cxn modelId="{E1EE147F-4FDF-4E25-9AAA-9334EBB3BD14}" type="presParOf" srcId="{791F7AE3-E597-48D5-935C-5C834A489971}" destId="{E6069FAC-E8EC-4338-930A-8D7784DFA9FF}" srcOrd="2" destOrd="0" presId="urn:microsoft.com/office/officeart/2005/8/layout/vList5"/>
    <dgm:cxn modelId="{81F4FA26-BEEB-436B-9A5B-01BD5AEA70B6}" type="presParOf" srcId="{E6069FAC-E8EC-4338-930A-8D7784DFA9FF}" destId="{5E5EF8F2-CA12-4F09-BB1B-24AADE9E843E}" srcOrd="0" destOrd="0" presId="urn:microsoft.com/office/officeart/2005/8/layout/vList5"/>
    <dgm:cxn modelId="{815D5A17-E4B3-42DD-A3C8-60F89A4C0155}" type="presParOf" srcId="{E6069FAC-E8EC-4338-930A-8D7784DFA9FF}" destId="{C79BA2DE-8936-42FB-8052-32391CB42CAF}" srcOrd="1" destOrd="0" presId="urn:microsoft.com/office/officeart/2005/8/layout/vList5"/>
    <dgm:cxn modelId="{3EB4568D-CE8F-435B-AB28-7DE6DB88C089}" type="presParOf" srcId="{791F7AE3-E597-48D5-935C-5C834A489971}" destId="{CBCD6D10-1196-4BA6-B2B0-B79A4EBBA3D7}" srcOrd="3" destOrd="0" presId="urn:microsoft.com/office/officeart/2005/8/layout/vList5"/>
    <dgm:cxn modelId="{7589F190-81C5-4457-B8D1-EA96A005EBC1}" type="presParOf" srcId="{791F7AE3-E597-48D5-935C-5C834A489971}" destId="{6456236C-702C-4ACA-953B-17CC5650934A}" srcOrd="4" destOrd="0" presId="urn:microsoft.com/office/officeart/2005/8/layout/vList5"/>
    <dgm:cxn modelId="{4C2C4602-871D-46B4-8C2B-09C668BC5AF4}" type="presParOf" srcId="{6456236C-702C-4ACA-953B-17CC5650934A}" destId="{A331A01F-6FC1-4453-A95D-000CBBE6A805}" srcOrd="0" destOrd="0" presId="urn:microsoft.com/office/officeart/2005/8/layout/vList5"/>
    <dgm:cxn modelId="{3777B87F-FB81-4563-A8C9-1825D529BDE9}" type="presParOf" srcId="{6456236C-702C-4ACA-953B-17CC5650934A}" destId="{60CC22BD-2FE2-414F-A49A-BB0B123BA8F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A7F8FE-5A7F-49D4-88A9-49B4A61BB803}"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zh-CN" altLang="en-US"/>
        </a:p>
      </dgm:t>
    </dgm:pt>
    <dgm:pt modelId="{23893F03-49B1-48C4-9037-C02A228F360B}">
      <dgm:prSet phldrT="[文本]"/>
      <dgm:spPr/>
      <dgm:t>
        <a:bodyPr/>
        <a:lstStyle/>
        <a:p>
          <a:r>
            <a:rPr lang="en-US" altLang="zh-CN" dirty="0" smtClean="0"/>
            <a:t>Throughput </a:t>
          </a:r>
          <a:endParaRPr lang="zh-CN" altLang="en-US" dirty="0"/>
        </a:p>
      </dgm:t>
    </dgm:pt>
    <dgm:pt modelId="{907E3762-3AE9-4072-A649-606CAEAE639F}" type="parTrans" cxnId="{A6BDA849-9CC4-4AC1-A6C9-D4F99B792DA1}">
      <dgm:prSet/>
      <dgm:spPr/>
      <dgm:t>
        <a:bodyPr/>
        <a:lstStyle/>
        <a:p>
          <a:endParaRPr lang="zh-CN" altLang="en-US"/>
        </a:p>
      </dgm:t>
    </dgm:pt>
    <dgm:pt modelId="{BC3A8B89-A2DF-4DBE-8165-7BC5597EC72D}" type="sibTrans" cxnId="{A6BDA849-9CC4-4AC1-A6C9-D4F99B792DA1}">
      <dgm:prSet/>
      <dgm:spPr/>
      <dgm:t>
        <a:bodyPr/>
        <a:lstStyle/>
        <a:p>
          <a:endParaRPr lang="zh-CN" altLang="en-US"/>
        </a:p>
      </dgm:t>
    </dgm:pt>
    <dgm:pt modelId="{3FA06581-2A9B-4B2A-AE5D-34B30FA8E1A8}">
      <dgm:prSet phldrT="[文本]"/>
      <dgm:spPr/>
      <dgm:t>
        <a:bodyPr/>
        <a:lstStyle/>
        <a:p>
          <a:r>
            <a:rPr lang="en-US" altLang="en-US" dirty="0" smtClean="0"/>
            <a:t>Latency</a:t>
          </a:r>
          <a:endParaRPr lang="zh-CN" altLang="en-US" dirty="0"/>
        </a:p>
      </dgm:t>
    </dgm:pt>
    <dgm:pt modelId="{679EFF4F-CE86-4DFF-9126-E6BEAB5AD342}" type="parTrans" cxnId="{1D2FA7E1-FA35-4EA1-BF96-83C0371508AD}">
      <dgm:prSet/>
      <dgm:spPr/>
      <dgm:t>
        <a:bodyPr/>
        <a:lstStyle/>
        <a:p>
          <a:endParaRPr lang="zh-CN" altLang="en-US"/>
        </a:p>
      </dgm:t>
    </dgm:pt>
    <dgm:pt modelId="{03434055-A9BD-4657-8760-65C7656EFC08}" type="sibTrans" cxnId="{1D2FA7E1-FA35-4EA1-BF96-83C0371508AD}">
      <dgm:prSet/>
      <dgm:spPr/>
      <dgm:t>
        <a:bodyPr/>
        <a:lstStyle/>
        <a:p>
          <a:endParaRPr lang="zh-CN" altLang="en-US"/>
        </a:p>
      </dgm:t>
    </dgm:pt>
    <dgm:pt modelId="{9663F5A1-2BFC-40E9-ACB7-10AEE5201D0E}">
      <dgm:prSet phldrT="[文本]"/>
      <dgm:spPr/>
      <dgm:t>
        <a:bodyPr/>
        <a:lstStyle/>
        <a:p>
          <a:r>
            <a:rPr lang="en-US" altLang="en-US" dirty="0" smtClean="0"/>
            <a:t>Timing</a:t>
          </a:r>
          <a:endParaRPr lang="zh-CN" altLang="en-US" dirty="0"/>
        </a:p>
      </dgm:t>
    </dgm:pt>
    <dgm:pt modelId="{4B2C4769-D9E8-415A-A9EE-F9BF03F8F282}" type="parTrans" cxnId="{10E02401-9934-4AAF-808C-183EB1557E07}">
      <dgm:prSet/>
      <dgm:spPr/>
      <dgm:t>
        <a:bodyPr/>
        <a:lstStyle/>
        <a:p>
          <a:endParaRPr lang="zh-CN" altLang="en-US"/>
        </a:p>
      </dgm:t>
    </dgm:pt>
    <dgm:pt modelId="{120FE054-194A-4066-BCE2-C0FC57B96F05}" type="sibTrans" cxnId="{10E02401-9934-4AAF-808C-183EB1557E07}">
      <dgm:prSet/>
      <dgm:spPr/>
      <dgm:t>
        <a:bodyPr/>
        <a:lstStyle/>
        <a:p>
          <a:endParaRPr lang="zh-CN" altLang="en-US"/>
        </a:p>
      </dgm:t>
    </dgm:pt>
    <dgm:pt modelId="{142CD609-3701-4220-8D51-64F432543121}">
      <dgm:prSet phldrT="[文本]"/>
      <dgm:spPr/>
      <dgm:t>
        <a:bodyPr/>
        <a:lstStyle/>
        <a:p>
          <a:r>
            <a:rPr lang="en-US" altLang="zh-CN" dirty="0" smtClean="0"/>
            <a:t>8bit / 3clock</a:t>
          </a:r>
          <a:endParaRPr lang="zh-CN" altLang="en-US" dirty="0"/>
        </a:p>
      </dgm:t>
    </dgm:pt>
    <dgm:pt modelId="{86EAFBF1-A82E-4307-A67B-0EBC1277158D}" type="parTrans" cxnId="{53F44CC9-29B6-467C-9B2E-03067340820A}">
      <dgm:prSet/>
      <dgm:spPr/>
      <dgm:t>
        <a:bodyPr/>
        <a:lstStyle/>
        <a:p>
          <a:endParaRPr lang="zh-CN" altLang="en-US"/>
        </a:p>
      </dgm:t>
    </dgm:pt>
    <dgm:pt modelId="{47CBB661-6694-4B10-B9EB-8F0F9C4A14CB}" type="sibTrans" cxnId="{53F44CC9-29B6-467C-9B2E-03067340820A}">
      <dgm:prSet/>
      <dgm:spPr/>
      <dgm:t>
        <a:bodyPr/>
        <a:lstStyle/>
        <a:p>
          <a:endParaRPr lang="zh-CN" altLang="en-US"/>
        </a:p>
      </dgm:t>
    </dgm:pt>
    <dgm:pt modelId="{717BD62F-FF45-4145-9C7D-EEF15415392B}">
      <dgm:prSet phldrT="[文本]"/>
      <dgm:spPr/>
      <dgm:t>
        <a:bodyPr/>
        <a:lstStyle/>
        <a:p>
          <a:r>
            <a:rPr lang="en-US" altLang="en-US" dirty="0" smtClean="0"/>
            <a:t>3 clocks</a:t>
          </a:r>
          <a:endParaRPr lang="zh-CN" altLang="en-US" dirty="0"/>
        </a:p>
      </dgm:t>
    </dgm:pt>
    <dgm:pt modelId="{F3F74C56-8E45-42B4-A988-2A6134C02EAF}" type="parTrans" cxnId="{7FD30DF3-2679-4B25-99E4-811419ECA5AE}">
      <dgm:prSet/>
      <dgm:spPr/>
      <dgm:t>
        <a:bodyPr/>
        <a:lstStyle/>
        <a:p>
          <a:endParaRPr lang="zh-CN" altLang="en-US"/>
        </a:p>
      </dgm:t>
    </dgm:pt>
    <dgm:pt modelId="{8948B66D-583B-49C3-A89D-FCFADFCA4DE4}" type="sibTrans" cxnId="{7FD30DF3-2679-4B25-99E4-811419ECA5AE}">
      <dgm:prSet/>
      <dgm:spPr/>
      <dgm:t>
        <a:bodyPr/>
        <a:lstStyle/>
        <a:p>
          <a:endParaRPr lang="zh-CN" altLang="en-US"/>
        </a:p>
      </dgm:t>
    </dgm:pt>
    <dgm:pt modelId="{B16EE159-6336-4D46-B456-9EA610F05B35}">
      <dgm:prSet phldrT="[文本]"/>
      <dgm:spPr/>
      <dgm:t>
        <a:bodyPr/>
        <a:lstStyle/>
        <a:p>
          <a:r>
            <a:rPr lang="en-US" altLang="en-US" smtClean="0"/>
            <a:t> </a:t>
          </a:r>
          <a:r>
            <a:rPr lang="en-US" altLang="en-US" dirty="0" smtClean="0"/>
            <a:t>One multiplier delay in the critical path</a:t>
          </a:r>
          <a:endParaRPr lang="zh-CN" altLang="en-US" dirty="0"/>
        </a:p>
      </dgm:t>
    </dgm:pt>
    <dgm:pt modelId="{47BE4CF8-A1F5-4427-B3CA-34491F1FD4CD}" type="parTrans" cxnId="{01414148-D39A-485A-A67E-7E17D4838EC6}">
      <dgm:prSet/>
      <dgm:spPr/>
      <dgm:t>
        <a:bodyPr/>
        <a:lstStyle/>
        <a:p>
          <a:endParaRPr lang="zh-CN" altLang="en-US"/>
        </a:p>
      </dgm:t>
    </dgm:pt>
    <dgm:pt modelId="{238EA607-4AA5-42A5-9AC9-F1DDB3380AD3}" type="sibTrans" cxnId="{01414148-D39A-485A-A67E-7E17D4838EC6}">
      <dgm:prSet/>
      <dgm:spPr/>
      <dgm:t>
        <a:bodyPr/>
        <a:lstStyle/>
        <a:p>
          <a:endParaRPr lang="zh-CN" altLang="en-US"/>
        </a:p>
      </dgm:t>
    </dgm:pt>
    <dgm:pt modelId="{791F7AE3-E597-48D5-935C-5C834A489971}" type="pres">
      <dgm:prSet presAssocID="{8BA7F8FE-5A7F-49D4-88A9-49B4A61BB803}" presName="Name0" presStyleCnt="0">
        <dgm:presLayoutVars>
          <dgm:dir/>
          <dgm:animLvl val="lvl"/>
          <dgm:resizeHandles val="exact"/>
        </dgm:presLayoutVars>
      </dgm:prSet>
      <dgm:spPr/>
      <dgm:t>
        <a:bodyPr/>
        <a:lstStyle/>
        <a:p>
          <a:endParaRPr lang="zh-CN" altLang="en-US"/>
        </a:p>
      </dgm:t>
    </dgm:pt>
    <dgm:pt modelId="{A6FCAF4C-4C96-4DE0-AFFD-D5F5AEC13462}" type="pres">
      <dgm:prSet presAssocID="{23893F03-49B1-48C4-9037-C02A228F360B}" presName="linNode" presStyleCnt="0"/>
      <dgm:spPr/>
    </dgm:pt>
    <dgm:pt modelId="{29CB2343-DA39-446B-BFBE-8222EA052DBA}" type="pres">
      <dgm:prSet presAssocID="{23893F03-49B1-48C4-9037-C02A228F360B}" presName="parentText" presStyleLbl="node1" presStyleIdx="0" presStyleCnt="3">
        <dgm:presLayoutVars>
          <dgm:chMax val="1"/>
          <dgm:bulletEnabled val="1"/>
        </dgm:presLayoutVars>
      </dgm:prSet>
      <dgm:spPr/>
      <dgm:t>
        <a:bodyPr/>
        <a:lstStyle/>
        <a:p>
          <a:endParaRPr lang="zh-CN" altLang="en-US"/>
        </a:p>
      </dgm:t>
    </dgm:pt>
    <dgm:pt modelId="{95F3D07B-7E86-46FC-AF81-20BF40BE887D}" type="pres">
      <dgm:prSet presAssocID="{23893F03-49B1-48C4-9037-C02A228F360B}" presName="descendantText" presStyleLbl="alignAccFollowNode1" presStyleIdx="0" presStyleCnt="3">
        <dgm:presLayoutVars>
          <dgm:bulletEnabled val="1"/>
        </dgm:presLayoutVars>
      </dgm:prSet>
      <dgm:spPr/>
      <dgm:t>
        <a:bodyPr/>
        <a:lstStyle/>
        <a:p>
          <a:endParaRPr lang="zh-CN" altLang="en-US"/>
        </a:p>
      </dgm:t>
    </dgm:pt>
    <dgm:pt modelId="{4B0820A0-7D0E-4770-B7EB-411A4562C20F}" type="pres">
      <dgm:prSet presAssocID="{BC3A8B89-A2DF-4DBE-8165-7BC5597EC72D}" presName="sp" presStyleCnt="0"/>
      <dgm:spPr/>
    </dgm:pt>
    <dgm:pt modelId="{E6069FAC-E8EC-4338-930A-8D7784DFA9FF}" type="pres">
      <dgm:prSet presAssocID="{3FA06581-2A9B-4B2A-AE5D-34B30FA8E1A8}" presName="linNode" presStyleCnt="0"/>
      <dgm:spPr/>
    </dgm:pt>
    <dgm:pt modelId="{5E5EF8F2-CA12-4F09-BB1B-24AADE9E843E}" type="pres">
      <dgm:prSet presAssocID="{3FA06581-2A9B-4B2A-AE5D-34B30FA8E1A8}" presName="parentText" presStyleLbl="node1" presStyleIdx="1" presStyleCnt="3">
        <dgm:presLayoutVars>
          <dgm:chMax val="1"/>
          <dgm:bulletEnabled val="1"/>
        </dgm:presLayoutVars>
      </dgm:prSet>
      <dgm:spPr/>
      <dgm:t>
        <a:bodyPr/>
        <a:lstStyle/>
        <a:p>
          <a:endParaRPr lang="zh-CN" altLang="en-US"/>
        </a:p>
      </dgm:t>
    </dgm:pt>
    <dgm:pt modelId="{C79BA2DE-8936-42FB-8052-32391CB42CAF}" type="pres">
      <dgm:prSet presAssocID="{3FA06581-2A9B-4B2A-AE5D-34B30FA8E1A8}" presName="descendantText" presStyleLbl="alignAccFollowNode1" presStyleIdx="1" presStyleCnt="3">
        <dgm:presLayoutVars>
          <dgm:bulletEnabled val="1"/>
        </dgm:presLayoutVars>
      </dgm:prSet>
      <dgm:spPr/>
      <dgm:t>
        <a:bodyPr/>
        <a:lstStyle/>
        <a:p>
          <a:endParaRPr lang="zh-CN" altLang="en-US"/>
        </a:p>
      </dgm:t>
    </dgm:pt>
    <dgm:pt modelId="{CBCD6D10-1196-4BA6-B2B0-B79A4EBBA3D7}" type="pres">
      <dgm:prSet presAssocID="{03434055-A9BD-4657-8760-65C7656EFC08}" presName="sp" presStyleCnt="0"/>
      <dgm:spPr/>
    </dgm:pt>
    <dgm:pt modelId="{6456236C-702C-4ACA-953B-17CC5650934A}" type="pres">
      <dgm:prSet presAssocID="{9663F5A1-2BFC-40E9-ACB7-10AEE5201D0E}" presName="linNode" presStyleCnt="0"/>
      <dgm:spPr/>
    </dgm:pt>
    <dgm:pt modelId="{A331A01F-6FC1-4453-A95D-000CBBE6A805}" type="pres">
      <dgm:prSet presAssocID="{9663F5A1-2BFC-40E9-ACB7-10AEE5201D0E}" presName="parentText" presStyleLbl="node1" presStyleIdx="2" presStyleCnt="3">
        <dgm:presLayoutVars>
          <dgm:chMax val="1"/>
          <dgm:bulletEnabled val="1"/>
        </dgm:presLayoutVars>
      </dgm:prSet>
      <dgm:spPr/>
      <dgm:t>
        <a:bodyPr/>
        <a:lstStyle/>
        <a:p>
          <a:endParaRPr lang="zh-CN" altLang="en-US"/>
        </a:p>
      </dgm:t>
    </dgm:pt>
    <dgm:pt modelId="{60CC22BD-2FE2-414F-A49A-BB0B123BA8F3}" type="pres">
      <dgm:prSet presAssocID="{9663F5A1-2BFC-40E9-ACB7-10AEE5201D0E}" presName="descendantText" presStyleLbl="alignAccFollowNode1" presStyleIdx="2" presStyleCnt="3">
        <dgm:presLayoutVars>
          <dgm:bulletEnabled val="1"/>
        </dgm:presLayoutVars>
      </dgm:prSet>
      <dgm:spPr/>
      <dgm:t>
        <a:bodyPr/>
        <a:lstStyle/>
        <a:p>
          <a:endParaRPr lang="zh-CN" altLang="en-US"/>
        </a:p>
      </dgm:t>
    </dgm:pt>
  </dgm:ptLst>
  <dgm:cxnLst>
    <dgm:cxn modelId="{4A23FB9E-C402-47C0-B9B4-50F78885C80B}" type="presOf" srcId="{3FA06581-2A9B-4B2A-AE5D-34B30FA8E1A8}" destId="{5E5EF8F2-CA12-4F09-BB1B-24AADE9E843E}" srcOrd="0" destOrd="0" presId="urn:microsoft.com/office/officeart/2005/8/layout/vList5"/>
    <dgm:cxn modelId="{7FD30DF3-2679-4B25-99E4-811419ECA5AE}" srcId="{3FA06581-2A9B-4B2A-AE5D-34B30FA8E1A8}" destId="{717BD62F-FF45-4145-9C7D-EEF15415392B}" srcOrd="0" destOrd="0" parTransId="{F3F74C56-8E45-42B4-A988-2A6134C02EAF}" sibTransId="{8948B66D-583B-49C3-A89D-FCFADFCA4DE4}"/>
    <dgm:cxn modelId="{914BCB14-7139-41A2-BBCE-08C80DA35489}" type="presOf" srcId="{8BA7F8FE-5A7F-49D4-88A9-49B4A61BB803}" destId="{791F7AE3-E597-48D5-935C-5C834A489971}" srcOrd="0" destOrd="0" presId="urn:microsoft.com/office/officeart/2005/8/layout/vList5"/>
    <dgm:cxn modelId="{53F44CC9-29B6-467C-9B2E-03067340820A}" srcId="{23893F03-49B1-48C4-9037-C02A228F360B}" destId="{142CD609-3701-4220-8D51-64F432543121}" srcOrd="0" destOrd="0" parTransId="{86EAFBF1-A82E-4307-A67B-0EBC1277158D}" sibTransId="{47CBB661-6694-4B10-B9EB-8F0F9C4A14CB}"/>
    <dgm:cxn modelId="{10E02401-9934-4AAF-808C-183EB1557E07}" srcId="{8BA7F8FE-5A7F-49D4-88A9-49B4A61BB803}" destId="{9663F5A1-2BFC-40E9-ACB7-10AEE5201D0E}" srcOrd="2" destOrd="0" parTransId="{4B2C4769-D9E8-415A-A9EE-F9BF03F8F282}" sibTransId="{120FE054-194A-4066-BCE2-C0FC57B96F05}"/>
    <dgm:cxn modelId="{A6F1D4E6-FA69-469B-BE83-F09BCA7A52DF}" type="presOf" srcId="{23893F03-49B1-48C4-9037-C02A228F360B}" destId="{29CB2343-DA39-446B-BFBE-8222EA052DBA}" srcOrd="0" destOrd="0" presId="urn:microsoft.com/office/officeart/2005/8/layout/vList5"/>
    <dgm:cxn modelId="{FDB4F351-6559-40D2-A3AC-0177E91B0CC0}" type="presOf" srcId="{717BD62F-FF45-4145-9C7D-EEF15415392B}" destId="{C79BA2DE-8936-42FB-8052-32391CB42CAF}" srcOrd="0" destOrd="0" presId="urn:microsoft.com/office/officeart/2005/8/layout/vList5"/>
    <dgm:cxn modelId="{A6BDA849-9CC4-4AC1-A6C9-D4F99B792DA1}" srcId="{8BA7F8FE-5A7F-49D4-88A9-49B4A61BB803}" destId="{23893F03-49B1-48C4-9037-C02A228F360B}" srcOrd="0" destOrd="0" parTransId="{907E3762-3AE9-4072-A649-606CAEAE639F}" sibTransId="{BC3A8B89-A2DF-4DBE-8165-7BC5597EC72D}"/>
    <dgm:cxn modelId="{26B79210-7E9C-45B9-B180-C2FC947359B8}" type="presOf" srcId="{142CD609-3701-4220-8D51-64F432543121}" destId="{95F3D07B-7E86-46FC-AF81-20BF40BE887D}" srcOrd="0" destOrd="0" presId="urn:microsoft.com/office/officeart/2005/8/layout/vList5"/>
    <dgm:cxn modelId="{E482E4F7-02B5-40B7-95BE-1EEFAF94099F}" type="presOf" srcId="{9663F5A1-2BFC-40E9-ACB7-10AEE5201D0E}" destId="{A331A01F-6FC1-4453-A95D-000CBBE6A805}" srcOrd="0" destOrd="0" presId="urn:microsoft.com/office/officeart/2005/8/layout/vList5"/>
    <dgm:cxn modelId="{D12DDC32-DA53-4AB3-B09B-5D4E389A47A5}" type="presOf" srcId="{B16EE159-6336-4D46-B456-9EA610F05B35}" destId="{60CC22BD-2FE2-414F-A49A-BB0B123BA8F3}" srcOrd="0" destOrd="0" presId="urn:microsoft.com/office/officeart/2005/8/layout/vList5"/>
    <dgm:cxn modelId="{1D2FA7E1-FA35-4EA1-BF96-83C0371508AD}" srcId="{8BA7F8FE-5A7F-49D4-88A9-49B4A61BB803}" destId="{3FA06581-2A9B-4B2A-AE5D-34B30FA8E1A8}" srcOrd="1" destOrd="0" parTransId="{679EFF4F-CE86-4DFF-9126-E6BEAB5AD342}" sibTransId="{03434055-A9BD-4657-8760-65C7656EFC08}"/>
    <dgm:cxn modelId="{01414148-D39A-485A-A67E-7E17D4838EC6}" srcId="{9663F5A1-2BFC-40E9-ACB7-10AEE5201D0E}" destId="{B16EE159-6336-4D46-B456-9EA610F05B35}" srcOrd="0" destOrd="0" parTransId="{47BE4CF8-A1F5-4427-B3CA-34491F1FD4CD}" sibTransId="{238EA607-4AA5-42A5-9AC9-F1DDB3380AD3}"/>
    <dgm:cxn modelId="{EAAE6967-8C21-4A84-BA2B-E8086E0D1EFB}" type="presParOf" srcId="{791F7AE3-E597-48D5-935C-5C834A489971}" destId="{A6FCAF4C-4C96-4DE0-AFFD-D5F5AEC13462}" srcOrd="0" destOrd="0" presId="urn:microsoft.com/office/officeart/2005/8/layout/vList5"/>
    <dgm:cxn modelId="{BD8470C1-7C13-4161-95D9-C45F0BA61C35}" type="presParOf" srcId="{A6FCAF4C-4C96-4DE0-AFFD-D5F5AEC13462}" destId="{29CB2343-DA39-446B-BFBE-8222EA052DBA}" srcOrd="0" destOrd="0" presId="urn:microsoft.com/office/officeart/2005/8/layout/vList5"/>
    <dgm:cxn modelId="{FF79569D-6168-479F-A5B3-3E4449F1DB52}" type="presParOf" srcId="{A6FCAF4C-4C96-4DE0-AFFD-D5F5AEC13462}" destId="{95F3D07B-7E86-46FC-AF81-20BF40BE887D}" srcOrd="1" destOrd="0" presId="urn:microsoft.com/office/officeart/2005/8/layout/vList5"/>
    <dgm:cxn modelId="{83A705B3-192B-40C2-A203-2E05F496BA27}" type="presParOf" srcId="{791F7AE3-E597-48D5-935C-5C834A489971}" destId="{4B0820A0-7D0E-4770-B7EB-411A4562C20F}" srcOrd="1" destOrd="0" presId="urn:microsoft.com/office/officeart/2005/8/layout/vList5"/>
    <dgm:cxn modelId="{E7EE881F-AAEE-4538-AD9C-8B5536BCB720}" type="presParOf" srcId="{791F7AE3-E597-48D5-935C-5C834A489971}" destId="{E6069FAC-E8EC-4338-930A-8D7784DFA9FF}" srcOrd="2" destOrd="0" presId="urn:microsoft.com/office/officeart/2005/8/layout/vList5"/>
    <dgm:cxn modelId="{865DC9F5-9ECA-4C48-85C9-456E427B4C96}" type="presParOf" srcId="{E6069FAC-E8EC-4338-930A-8D7784DFA9FF}" destId="{5E5EF8F2-CA12-4F09-BB1B-24AADE9E843E}" srcOrd="0" destOrd="0" presId="urn:microsoft.com/office/officeart/2005/8/layout/vList5"/>
    <dgm:cxn modelId="{F7ED924A-04F1-43A6-AC8F-395E97147B43}" type="presParOf" srcId="{E6069FAC-E8EC-4338-930A-8D7784DFA9FF}" destId="{C79BA2DE-8936-42FB-8052-32391CB42CAF}" srcOrd="1" destOrd="0" presId="urn:microsoft.com/office/officeart/2005/8/layout/vList5"/>
    <dgm:cxn modelId="{1EF52911-74BF-47B8-8A0C-C81B194CE9CE}" type="presParOf" srcId="{791F7AE3-E597-48D5-935C-5C834A489971}" destId="{CBCD6D10-1196-4BA6-B2B0-B79A4EBBA3D7}" srcOrd="3" destOrd="0" presId="urn:microsoft.com/office/officeart/2005/8/layout/vList5"/>
    <dgm:cxn modelId="{F80346BB-6378-49F9-B1B8-A4D709737D0A}" type="presParOf" srcId="{791F7AE3-E597-48D5-935C-5C834A489971}" destId="{6456236C-702C-4ACA-953B-17CC5650934A}" srcOrd="4" destOrd="0" presId="urn:microsoft.com/office/officeart/2005/8/layout/vList5"/>
    <dgm:cxn modelId="{73883396-FE00-4991-852C-D3F7C0350C52}" type="presParOf" srcId="{6456236C-702C-4ACA-953B-17CC5650934A}" destId="{A331A01F-6FC1-4453-A95D-000CBBE6A805}" srcOrd="0" destOrd="0" presId="urn:microsoft.com/office/officeart/2005/8/layout/vList5"/>
    <dgm:cxn modelId="{FD4F23B7-C32E-45D5-B531-73300FBE65FF}" type="presParOf" srcId="{6456236C-702C-4ACA-953B-17CC5650934A}" destId="{60CC22BD-2FE2-414F-A49A-BB0B123BA8F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BA7F8FE-5A7F-49D4-88A9-49B4A61BB803}"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zh-CN" altLang="en-US"/>
        </a:p>
      </dgm:t>
    </dgm:pt>
    <dgm:pt modelId="{23893F03-49B1-48C4-9037-C02A228F360B}">
      <dgm:prSet phldrT="[文本]"/>
      <dgm:spPr/>
      <dgm:t>
        <a:bodyPr/>
        <a:lstStyle/>
        <a:p>
          <a:r>
            <a:rPr lang="en-US" altLang="zh-CN" dirty="0" smtClean="0"/>
            <a:t>Throughput </a:t>
          </a:r>
          <a:endParaRPr lang="zh-CN" altLang="en-US" dirty="0"/>
        </a:p>
      </dgm:t>
    </dgm:pt>
    <dgm:pt modelId="{907E3762-3AE9-4072-A649-606CAEAE639F}" type="parTrans" cxnId="{A6BDA849-9CC4-4AC1-A6C9-D4F99B792DA1}">
      <dgm:prSet/>
      <dgm:spPr/>
      <dgm:t>
        <a:bodyPr/>
        <a:lstStyle/>
        <a:p>
          <a:endParaRPr lang="zh-CN" altLang="en-US"/>
        </a:p>
      </dgm:t>
    </dgm:pt>
    <dgm:pt modelId="{BC3A8B89-A2DF-4DBE-8165-7BC5597EC72D}" type="sibTrans" cxnId="{A6BDA849-9CC4-4AC1-A6C9-D4F99B792DA1}">
      <dgm:prSet/>
      <dgm:spPr/>
      <dgm:t>
        <a:bodyPr/>
        <a:lstStyle/>
        <a:p>
          <a:endParaRPr lang="zh-CN" altLang="en-US"/>
        </a:p>
      </dgm:t>
    </dgm:pt>
    <dgm:pt modelId="{3FA06581-2A9B-4B2A-AE5D-34B30FA8E1A8}">
      <dgm:prSet phldrT="[文本]"/>
      <dgm:spPr/>
      <dgm:t>
        <a:bodyPr/>
        <a:lstStyle/>
        <a:p>
          <a:r>
            <a:rPr lang="en-US" altLang="en-US" dirty="0" smtClean="0"/>
            <a:t>Latency</a:t>
          </a:r>
          <a:endParaRPr lang="zh-CN" altLang="en-US" dirty="0"/>
        </a:p>
      </dgm:t>
    </dgm:pt>
    <dgm:pt modelId="{679EFF4F-CE86-4DFF-9126-E6BEAB5AD342}" type="parTrans" cxnId="{1D2FA7E1-FA35-4EA1-BF96-83C0371508AD}">
      <dgm:prSet/>
      <dgm:spPr/>
      <dgm:t>
        <a:bodyPr/>
        <a:lstStyle/>
        <a:p>
          <a:endParaRPr lang="zh-CN" altLang="en-US"/>
        </a:p>
      </dgm:t>
    </dgm:pt>
    <dgm:pt modelId="{03434055-A9BD-4657-8760-65C7656EFC08}" type="sibTrans" cxnId="{1D2FA7E1-FA35-4EA1-BF96-83C0371508AD}">
      <dgm:prSet/>
      <dgm:spPr/>
      <dgm:t>
        <a:bodyPr/>
        <a:lstStyle/>
        <a:p>
          <a:endParaRPr lang="zh-CN" altLang="en-US"/>
        </a:p>
      </dgm:t>
    </dgm:pt>
    <dgm:pt modelId="{9663F5A1-2BFC-40E9-ACB7-10AEE5201D0E}">
      <dgm:prSet phldrT="[文本]"/>
      <dgm:spPr/>
      <dgm:t>
        <a:bodyPr/>
        <a:lstStyle/>
        <a:p>
          <a:r>
            <a:rPr lang="en-US" altLang="en-US" dirty="0" smtClean="0"/>
            <a:t>Timing</a:t>
          </a:r>
          <a:endParaRPr lang="zh-CN" altLang="en-US" dirty="0"/>
        </a:p>
      </dgm:t>
    </dgm:pt>
    <dgm:pt modelId="{4B2C4769-D9E8-415A-A9EE-F9BF03F8F282}" type="parTrans" cxnId="{10E02401-9934-4AAF-808C-183EB1557E07}">
      <dgm:prSet/>
      <dgm:spPr/>
      <dgm:t>
        <a:bodyPr/>
        <a:lstStyle/>
        <a:p>
          <a:endParaRPr lang="zh-CN" altLang="en-US"/>
        </a:p>
      </dgm:t>
    </dgm:pt>
    <dgm:pt modelId="{120FE054-194A-4066-BCE2-C0FC57B96F05}" type="sibTrans" cxnId="{10E02401-9934-4AAF-808C-183EB1557E07}">
      <dgm:prSet/>
      <dgm:spPr/>
      <dgm:t>
        <a:bodyPr/>
        <a:lstStyle/>
        <a:p>
          <a:endParaRPr lang="zh-CN" altLang="en-US"/>
        </a:p>
      </dgm:t>
    </dgm:pt>
    <dgm:pt modelId="{142CD609-3701-4220-8D51-64F432543121}">
      <dgm:prSet phldrT="[文本]"/>
      <dgm:spPr/>
      <dgm:t>
        <a:bodyPr/>
        <a:lstStyle/>
        <a:p>
          <a:r>
            <a:rPr lang="en-US" altLang="zh-CN" dirty="0" smtClean="0"/>
            <a:t>8bit / 1clock</a:t>
          </a:r>
          <a:endParaRPr lang="zh-CN" altLang="en-US" dirty="0"/>
        </a:p>
      </dgm:t>
    </dgm:pt>
    <dgm:pt modelId="{86EAFBF1-A82E-4307-A67B-0EBC1277158D}" type="parTrans" cxnId="{53F44CC9-29B6-467C-9B2E-03067340820A}">
      <dgm:prSet/>
      <dgm:spPr/>
      <dgm:t>
        <a:bodyPr/>
        <a:lstStyle/>
        <a:p>
          <a:endParaRPr lang="zh-CN" altLang="en-US"/>
        </a:p>
      </dgm:t>
    </dgm:pt>
    <dgm:pt modelId="{47CBB661-6694-4B10-B9EB-8F0F9C4A14CB}" type="sibTrans" cxnId="{53F44CC9-29B6-467C-9B2E-03067340820A}">
      <dgm:prSet/>
      <dgm:spPr/>
      <dgm:t>
        <a:bodyPr/>
        <a:lstStyle/>
        <a:p>
          <a:endParaRPr lang="zh-CN" altLang="en-US"/>
        </a:p>
      </dgm:t>
    </dgm:pt>
    <dgm:pt modelId="{717BD62F-FF45-4145-9C7D-EEF15415392B}">
      <dgm:prSet phldrT="[文本]"/>
      <dgm:spPr/>
      <dgm:t>
        <a:bodyPr/>
        <a:lstStyle/>
        <a:p>
          <a:r>
            <a:rPr lang="en-US" altLang="en-US" dirty="0" smtClean="0"/>
            <a:t>3 clocks</a:t>
          </a:r>
          <a:endParaRPr lang="zh-CN" altLang="en-US" dirty="0"/>
        </a:p>
      </dgm:t>
    </dgm:pt>
    <dgm:pt modelId="{F3F74C56-8E45-42B4-A988-2A6134C02EAF}" type="parTrans" cxnId="{7FD30DF3-2679-4B25-99E4-811419ECA5AE}">
      <dgm:prSet/>
      <dgm:spPr/>
      <dgm:t>
        <a:bodyPr/>
        <a:lstStyle/>
        <a:p>
          <a:endParaRPr lang="zh-CN" altLang="en-US"/>
        </a:p>
      </dgm:t>
    </dgm:pt>
    <dgm:pt modelId="{8948B66D-583B-49C3-A89D-FCFADFCA4DE4}" type="sibTrans" cxnId="{7FD30DF3-2679-4B25-99E4-811419ECA5AE}">
      <dgm:prSet/>
      <dgm:spPr/>
      <dgm:t>
        <a:bodyPr/>
        <a:lstStyle/>
        <a:p>
          <a:endParaRPr lang="zh-CN" altLang="en-US"/>
        </a:p>
      </dgm:t>
    </dgm:pt>
    <dgm:pt modelId="{B16EE159-6336-4D46-B456-9EA610F05B35}">
      <dgm:prSet phldrT="[文本]"/>
      <dgm:spPr/>
      <dgm:t>
        <a:bodyPr/>
        <a:lstStyle/>
        <a:p>
          <a:r>
            <a:rPr lang="en-US" altLang="en-US" dirty="0" smtClean="0"/>
            <a:t> One multiplier delay in the critical path</a:t>
          </a:r>
          <a:endParaRPr lang="zh-CN" altLang="en-US" dirty="0"/>
        </a:p>
      </dgm:t>
    </dgm:pt>
    <dgm:pt modelId="{47BE4CF8-A1F5-4427-B3CA-34491F1FD4CD}" type="parTrans" cxnId="{01414148-D39A-485A-A67E-7E17D4838EC6}">
      <dgm:prSet/>
      <dgm:spPr/>
      <dgm:t>
        <a:bodyPr/>
        <a:lstStyle/>
        <a:p>
          <a:endParaRPr lang="zh-CN" altLang="en-US"/>
        </a:p>
      </dgm:t>
    </dgm:pt>
    <dgm:pt modelId="{238EA607-4AA5-42A5-9AC9-F1DDB3380AD3}" type="sibTrans" cxnId="{01414148-D39A-485A-A67E-7E17D4838EC6}">
      <dgm:prSet/>
      <dgm:spPr/>
      <dgm:t>
        <a:bodyPr/>
        <a:lstStyle/>
        <a:p>
          <a:endParaRPr lang="zh-CN" altLang="en-US"/>
        </a:p>
      </dgm:t>
    </dgm:pt>
    <dgm:pt modelId="{791F7AE3-E597-48D5-935C-5C834A489971}" type="pres">
      <dgm:prSet presAssocID="{8BA7F8FE-5A7F-49D4-88A9-49B4A61BB803}" presName="Name0" presStyleCnt="0">
        <dgm:presLayoutVars>
          <dgm:dir/>
          <dgm:animLvl val="lvl"/>
          <dgm:resizeHandles val="exact"/>
        </dgm:presLayoutVars>
      </dgm:prSet>
      <dgm:spPr/>
      <dgm:t>
        <a:bodyPr/>
        <a:lstStyle/>
        <a:p>
          <a:endParaRPr lang="zh-CN" altLang="en-US"/>
        </a:p>
      </dgm:t>
    </dgm:pt>
    <dgm:pt modelId="{A6FCAF4C-4C96-4DE0-AFFD-D5F5AEC13462}" type="pres">
      <dgm:prSet presAssocID="{23893F03-49B1-48C4-9037-C02A228F360B}" presName="linNode" presStyleCnt="0"/>
      <dgm:spPr/>
    </dgm:pt>
    <dgm:pt modelId="{29CB2343-DA39-446B-BFBE-8222EA052DBA}" type="pres">
      <dgm:prSet presAssocID="{23893F03-49B1-48C4-9037-C02A228F360B}" presName="parentText" presStyleLbl="node1" presStyleIdx="0" presStyleCnt="3">
        <dgm:presLayoutVars>
          <dgm:chMax val="1"/>
          <dgm:bulletEnabled val="1"/>
        </dgm:presLayoutVars>
      </dgm:prSet>
      <dgm:spPr/>
      <dgm:t>
        <a:bodyPr/>
        <a:lstStyle/>
        <a:p>
          <a:endParaRPr lang="zh-CN" altLang="en-US"/>
        </a:p>
      </dgm:t>
    </dgm:pt>
    <dgm:pt modelId="{95F3D07B-7E86-46FC-AF81-20BF40BE887D}" type="pres">
      <dgm:prSet presAssocID="{23893F03-49B1-48C4-9037-C02A228F360B}" presName="descendantText" presStyleLbl="alignAccFollowNode1" presStyleIdx="0" presStyleCnt="3">
        <dgm:presLayoutVars>
          <dgm:bulletEnabled val="1"/>
        </dgm:presLayoutVars>
      </dgm:prSet>
      <dgm:spPr/>
      <dgm:t>
        <a:bodyPr/>
        <a:lstStyle/>
        <a:p>
          <a:endParaRPr lang="zh-CN" altLang="en-US"/>
        </a:p>
      </dgm:t>
    </dgm:pt>
    <dgm:pt modelId="{4B0820A0-7D0E-4770-B7EB-411A4562C20F}" type="pres">
      <dgm:prSet presAssocID="{BC3A8B89-A2DF-4DBE-8165-7BC5597EC72D}" presName="sp" presStyleCnt="0"/>
      <dgm:spPr/>
    </dgm:pt>
    <dgm:pt modelId="{E6069FAC-E8EC-4338-930A-8D7784DFA9FF}" type="pres">
      <dgm:prSet presAssocID="{3FA06581-2A9B-4B2A-AE5D-34B30FA8E1A8}" presName="linNode" presStyleCnt="0"/>
      <dgm:spPr/>
    </dgm:pt>
    <dgm:pt modelId="{5E5EF8F2-CA12-4F09-BB1B-24AADE9E843E}" type="pres">
      <dgm:prSet presAssocID="{3FA06581-2A9B-4B2A-AE5D-34B30FA8E1A8}" presName="parentText" presStyleLbl="node1" presStyleIdx="1" presStyleCnt="3">
        <dgm:presLayoutVars>
          <dgm:chMax val="1"/>
          <dgm:bulletEnabled val="1"/>
        </dgm:presLayoutVars>
      </dgm:prSet>
      <dgm:spPr/>
      <dgm:t>
        <a:bodyPr/>
        <a:lstStyle/>
        <a:p>
          <a:endParaRPr lang="zh-CN" altLang="en-US"/>
        </a:p>
      </dgm:t>
    </dgm:pt>
    <dgm:pt modelId="{C79BA2DE-8936-42FB-8052-32391CB42CAF}" type="pres">
      <dgm:prSet presAssocID="{3FA06581-2A9B-4B2A-AE5D-34B30FA8E1A8}" presName="descendantText" presStyleLbl="alignAccFollowNode1" presStyleIdx="1" presStyleCnt="3">
        <dgm:presLayoutVars>
          <dgm:bulletEnabled val="1"/>
        </dgm:presLayoutVars>
      </dgm:prSet>
      <dgm:spPr/>
      <dgm:t>
        <a:bodyPr/>
        <a:lstStyle/>
        <a:p>
          <a:endParaRPr lang="zh-CN" altLang="en-US"/>
        </a:p>
      </dgm:t>
    </dgm:pt>
    <dgm:pt modelId="{CBCD6D10-1196-4BA6-B2B0-B79A4EBBA3D7}" type="pres">
      <dgm:prSet presAssocID="{03434055-A9BD-4657-8760-65C7656EFC08}" presName="sp" presStyleCnt="0"/>
      <dgm:spPr/>
    </dgm:pt>
    <dgm:pt modelId="{6456236C-702C-4ACA-953B-17CC5650934A}" type="pres">
      <dgm:prSet presAssocID="{9663F5A1-2BFC-40E9-ACB7-10AEE5201D0E}" presName="linNode" presStyleCnt="0"/>
      <dgm:spPr/>
    </dgm:pt>
    <dgm:pt modelId="{A331A01F-6FC1-4453-A95D-000CBBE6A805}" type="pres">
      <dgm:prSet presAssocID="{9663F5A1-2BFC-40E9-ACB7-10AEE5201D0E}" presName="parentText" presStyleLbl="node1" presStyleIdx="2" presStyleCnt="3">
        <dgm:presLayoutVars>
          <dgm:chMax val="1"/>
          <dgm:bulletEnabled val="1"/>
        </dgm:presLayoutVars>
      </dgm:prSet>
      <dgm:spPr/>
      <dgm:t>
        <a:bodyPr/>
        <a:lstStyle/>
        <a:p>
          <a:endParaRPr lang="zh-CN" altLang="en-US"/>
        </a:p>
      </dgm:t>
    </dgm:pt>
    <dgm:pt modelId="{60CC22BD-2FE2-414F-A49A-BB0B123BA8F3}" type="pres">
      <dgm:prSet presAssocID="{9663F5A1-2BFC-40E9-ACB7-10AEE5201D0E}" presName="descendantText" presStyleLbl="alignAccFollowNode1" presStyleIdx="2" presStyleCnt="3">
        <dgm:presLayoutVars>
          <dgm:bulletEnabled val="1"/>
        </dgm:presLayoutVars>
      </dgm:prSet>
      <dgm:spPr/>
      <dgm:t>
        <a:bodyPr/>
        <a:lstStyle/>
        <a:p>
          <a:endParaRPr lang="zh-CN" altLang="en-US"/>
        </a:p>
      </dgm:t>
    </dgm:pt>
  </dgm:ptLst>
  <dgm:cxnLst>
    <dgm:cxn modelId="{FB4E1CCD-CB59-4805-BB65-FDDB8DE3D855}" type="presOf" srcId="{717BD62F-FF45-4145-9C7D-EEF15415392B}" destId="{C79BA2DE-8936-42FB-8052-32391CB42CAF}" srcOrd="0" destOrd="0" presId="urn:microsoft.com/office/officeart/2005/8/layout/vList5"/>
    <dgm:cxn modelId="{7FD30DF3-2679-4B25-99E4-811419ECA5AE}" srcId="{3FA06581-2A9B-4B2A-AE5D-34B30FA8E1A8}" destId="{717BD62F-FF45-4145-9C7D-EEF15415392B}" srcOrd="0" destOrd="0" parTransId="{F3F74C56-8E45-42B4-A988-2A6134C02EAF}" sibTransId="{8948B66D-583B-49C3-A89D-FCFADFCA4DE4}"/>
    <dgm:cxn modelId="{EB3CEAB6-591B-4CBC-B243-E20B9354D281}" type="presOf" srcId="{3FA06581-2A9B-4B2A-AE5D-34B30FA8E1A8}" destId="{5E5EF8F2-CA12-4F09-BB1B-24AADE9E843E}" srcOrd="0" destOrd="0" presId="urn:microsoft.com/office/officeart/2005/8/layout/vList5"/>
    <dgm:cxn modelId="{10E02401-9934-4AAF-808C-183EB1557E07}" srcId="{8BA7F8FE-5A7F-49D4-88A9-49B4A61BB803}" destId="{9663F5A1-2BFC-40E9-ACB7-10AEE5201D0E}" srcOrd="2" destOrd="0" parTransId="{4B2C4769-D9E8-415A-A9EE-F9BF03F8F282}" sibTransId="{120FE054-194A-4066-BCE2-C0FC57B96F05}"/>
    <dgm:cxn modelId="{C81CE849-B8B7-4027-88BC-7B806EF09A01}" type="presOf" srcId="{B16EE159-6336-4D46-B456-9EA610F05B35}" destId="{60CC22BD-2FE2-414F-A49A-BB0B123BA8F3}" srcOrd="0" destOrd="0" presId="urn:microsoft.com/office/officeart/2005/8/layout/vList5"/>
    <dgm:cxn modelId="{E7BCB389-776C-4742-825B-4768B7243208}" type="presOf" srcId="{142CD609-3701-4220-8D51-64F432543121}" destId="{95F3D07B-7E86-46FC-AF81-20BF40BE887D}" srcOrd="0" destOrd="0" presId="urn:microsoft.com/office/officeart/2005/8/layout/vList5"/>
    <dgm:cxn modelId="{53F44CC9-29B6-467C-9B2E-03067340820A}" srcId="{23893F03-49B1-48C4-9037-C02A228F360B}" destId="{142CD609-3701-4220-8D51-64F432543121}" srcOrd="0" destOrd="0" parTransId="{86EAFBF1-A82E-4307-A67B-0EBC1277158D}" sibTransId="{47CBB661-6694-4B10-B9EB-8F0F9C4A14CB}"/>
    <dgm:cxn modelId="{1D2FA7E1-FA35-4EA1-BF96-83C0371508AD}" srcId="{8BA7F8FE-5A7F-49D4-88A9-49B4A61BB803}" destId="{3FA06581-2A9B-4B2A-AE5D-34B30FA8E1A8}" srcOrd="1" destOrd="0" parTransId="{679EFF4F-CE86-4DFF-9126-E6BEAB5AD342}" sibTransId="{03434055-A9BD-4657-8760-65C7656EFC08}"/>
    <dgm:cxn modelId="{08A4A86B-CA36-4FC6-8399-805580648653}" type="presOf" srcId="{23893F03-49B1-48C4-9037-C02A228F360B}" destId="{29CB2343-DA39-446B-BFBE-8222EA052DBA}" srcOrd="0" destOrd="0" presId="urn:microsoft.com/office/officeart/2005/8/layout/vList5"/>
    <dgm:cxn modelId="{01414148-D39A-485A-A67E-7E17D4838EC6}" srcId="{9663F5A1-2BFC-40E9-ACB7-10AEE5201D0E}" destId="{B16EE159-6336-4D46-B456-9EA610F05B35}" srcOrd="0" destOrd="0" parTransId="{47BE4CF8-A1F5-4427-B3CA-34491F1FD4CD}" sibTransId="{238EA607-4AA5-42A5-9AC9-F1DDB3380AD3}"/>
    <dgm:cxn modelId="{A6BDA849-9CC4-4AC1-A6C9-D4F99B792DA1}" srcId="{8BA7F8FE-5A7F-49D4-88A9-49B4A61BB803}" destId="{23893F03-49B1-48C4-9037-C02A228F360B}" srcOrd="0" destOrd="0" parTransId="{907E3762-3AE9-4072-A649-606CAEAE639F}" sibTransId="{BC3A8B89-A2DF-4DBE-8165-7BC5597EC72D}"/>
    <dgm:cxn modelId="{4285971D-4184-4B3F-A409-58542B659FFC}" type="presOf" srcId="{9663F5A1-2BFC-40E9-ACB7-10AEE5201D0E}" destId="{A331A01F-6FC1-4453-A95D-000CBBE6A805}" srcOrd="0" destOrd="0" presId="urn:microsoft.com/office/officeart/2005/8/layout/vList5"/>
    <dgm:cxn modelId="{C6955BB0-75B3-4E0F-AAF4-B9A8AB89C31E}" type="presOf" srcId="{8BA7F8FE-5A7F-49D4-88A9-49B4A61BB803}" destId="{791F7AE3-E597-48D5-935C-5C834A489971}" srcOrd="0" destOrd="0" presId="urn:microsoft.com/office/officeart/2005/8/layout/vList5"/>
    <dgm:cxn modelId="{76B85C58-6688-4FEB-B750-F74D25BADFF8}" type="presParOf" srcId="{791F7AE3-E597-48D5-935C-5C834A489971}" destId="{A6FCAF4C-4C96-4DE0-AFFD-D5F5AEC13462}" srcOrd="0" destOrd="0" presId="urn:microsoft.com/office/officeart/2005/8/layout/vList5"/>
    <dgm:cxn modelId="{E8FF77DA-6613-4281-A30C-CB6847D7E0CB}" type="presParOf" srcId="{A6FCAF4C-4C96-4DE0-AFFD-D5F5AEC13462}" destId="{29CB2343-DA39-446B-BFBE-8222EA052DBA}" srcOrd="0" destOrd="0" presId="urn:microsoft.com/office/officeart/2005/8/layout/vList5"/>
    <dgm:cxn modelId="{B1AE2C7C-C6FC-4B7B-902F-D63356A7CA21}" type="presParOf" srcId="{A6FCAF4C-4C96-4DE0-AFFD-D5F5AEC13462}" destId="{95F3D07B-7E86-46FC-AF81-20BF40BE887D}" srcOrd="1" destOrd="0" presId="urn:microsoft.com/office/officeart/2005/8/layout/vList5"/>
    <dgm:cxn modelId="{789DD3B7-CA2D-484C-A1EF-179C71379316}" type="presParOf" srcId="{791F7AE3-E597-48D5-935C-5C834A489971}" destId="{4B0820A0-7D0E-4770-B7EB-411A4562C20F}" srcOrd="1" destOrd="0" presId="urn:microsoft.com/office/officeart/2005/8/layout/vList5"/>
    <dgm:cxn modelId="{F97E421F-F54C-45CC-A3A4-5354AE8FE26B}" type="presParOf" srcId="{791F7AE3-E597-48D5-935C-5C834A489971}" destId="{E6069FAC-E8EC-4338-930A-8D7784DFA9FF}" srcOrd="2" destOrd="0" presId="urn:microsoft.com/office/officeart/2005/8/layout/vList5"/>
    <dgm:cxn modelId="{6F0B85CE-03AF-4905-B808-8804B392E6AE}" type="presParOf" srcId="{E6069FAC-E8EC-4338-930A-8D7784DFA9FF}" destId="{5E5EF8F2-CA12-4F09-BB1B-24AADE9E843E}" srcOrd="0" destOrd="0" presId="urn:microsoft.com/office/officeart/2005/8/layout/vList5"/>
    <dgm:cxn modelId="{9453D055-2D66-4F11-B20B-6ED07C9F6473}" type="presParOf" srcId="{E6069FAC-E8EC-4338-930A-8D7784DFA9FF}" destId="{C79BA2DE-8936-42FB-8052-32391CB42CAF}" srcOrd="1" destOrd="0" presId="urn:microsoft.com/office/officeart/2005/8/layout/vList5"/>
    <dgm:cxn modelId="{9A0F34CB-A4DD-4CAA-A080-D5863D8707CE}" type="presParOf" srcId="{791F7AE3-E597-48D5-935C-5C834A489971}" destId="{CBCD6D10-1196-4BA6-B2B0-B79A4EBBA3D7}" srcOrd="3" destOrd="0" presId="urn:microsoft.com/office/officeart/2005/8/layout/vList5"/>
    <dgm:cxn modelId="{0DED03CD-515E-4DEA-92C9-8331E8774778}" type="presParOf" srcId="{791F7AE3-E597-48D5-935C-5C834A489971}" destId="{6456236C-702C-4ACA-953B-17CC5650934A}" srcOrd="4" destOrd="0" presId="urn:microsoft.com/office/officeart/2005/8/layout/vList5"/>
    <dgm:cxn modelId="{8ACCF219-FDF4-485B-8190-11AF73BDE63A}" type="presParOf" srcId="{6456236C-702C-4ACA-953B-17CC5650934A}" destId="{A331A01F-6FC1-4453-A95D-000CBBE6A805}" srcOrd="0" destOrd="0" presId="urn:microsoft.com/office/officeart/2005/8/layout/vList5"/>
    <dgm:cxn modelId="{0D523D30-2A17-425E-A873-92A82D556C77}" type="presParOf" srcId="{6456236C-702C-4ACA-953B-17CC5650934A}" destId="{60CC22BD-2FE2-414F-A49A-BB0B123BA8F3}" srcOrd="1" destOrd="0" presId="urn:microsoft.com/office/officeart/2005/8/layout/vList5"/>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BA7F8FE-5A7F-49D4-88A9-49B4A61BB803}"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zh-CN" altLang="en-US"/>
        </a:p>
      </dgm:t>
    </dgm:pt>
    <dgm:pt modelId="{23893F03-49B1-48C4-9037-C02A228F360B}">
      <dgm:prSet phldrT="[文本]"/>
      <dgm:spPr/>
      <dgm:t>
        <a:bodyPr/>
        <a:lstStyle/>
        <a:p>
          <a:r>
            <a:rPr lang="en-US" altLang="zh-CN" dirty="0" smtClean="0"/>
            <a:t>Throughput </a:t>
          </a:r>
          <a:endParaRPr lang="zh-CN" altLang="en-US" dirty="0"/>
        </a:p>
      </dgm:t>
    </dgm:pt>
    <dgm:pt modelId="{907E3762-3AE9-4072-A649-606CAEAE639F}" type="parTrans" cxnId="{A6BDA849-9CC4-4AC1-A6C9-D4F99B792DA1}">
      <dgm:prSet/>
      <dgm:spPr/>
      <dgm:t>
        <a:bodyPr/>
        <a:lstStyle/>
        <a:p>
          <a:endParaRPr lang="zh-CN" altLang="en-US"/>
        </a:p>
      </dgm:t>
    </dgm:pt>
    <dgm:pt modelId="{BC3A8B89-A2DF-4DBE-8165-7BC5597EC72D}" type="sibTrans" cxnId="{A6BDA849-9CC4-4AC1-A6C9-D4F99B792DA1}">
      <dgm:prSet/>
      <dgm:spPr/>
      <dgm:t>
        <a:bodyPr/>
        <a:lstStyle/>
        <a:p>
          <a:endParaRPr lang="zh-CN" altLang="en-US"/>
        </a:p>
      </dgm:t>
    </dgm:pt>
    <dgm:pt modelId="{3FA06581-2A9B-4B2A-AE5D-34B30FA8E1A8}">
      <dgm:prSet phldrT="[文本]"/>
      <dgm:spPr/>
      <dgm:t>
        <a:bodyPr/>
        <a:lstStyle/>
        <a:p>
          <a:r>
            <a:rPr lang="en-US" altLang="en-US" dirty="0" smtClean="0"/>
            <a:t>Latency</a:t>
          </a:r>
          <a:endParaRPr lang="zh-CN" altLang="en-US" dirty="0"/>
        </a:p>
      </dgm:t>
    </dgm:pt>
    <dgm:pt modelId="{679EFF4F-CE86-4DFF-9126-E6BEAB5AD342}" type="parTrans" cxnId="{1D2FA7E1-FA35-4EA1-BF96-83C0371508AD}">
      <dgm:prSet/>
      <dgm:spPr/>
      <dgm:t>
        <a:bodyPr/>
        <a:lstStyle/>
        <a:p>
          <a:endParaRPr lang="zh-CN" altLang="en-US"/>
        </a:p>
      </dgm:t>
    </dgm:pt>
    <dgm:pt modelId="{03434055-A9BD-4657-8760-65C7656EFC08}" type="sibTrans" cxnId="{1D2FA7E1-FA35-4EA1-BF96-83C0371508AD}">
      <dgm:prSet/>
      <dgm:spPr/>
      <dgm:t>
        <a:bodyPr/>
        <a:lstStyle/>
        <a:p>
          <a:endParaRPr lang="zh-CN" altLang="en-US"/>
        </a:p>
      </dgm:t>
    </dgm:pt>
    <dgm:pt modelId="{9663F5A1-2BFC-40E9-ACB7-10AEE5201D0E}">
      <dgm:prSet phldrT="[文本]"/>
      <dgm:spPr/>
      <dgm:t>
        <a:bodyPr/>
        <a:lstStyle/>
        <a:p>
          <a:r>
            <a:rPr lang="en-US" altLang="en-US" dirty="0" smtClean="0"/>
            <a:t>Timing</a:t>
          </a:r>
          <a:endParaRPr lang="zh-CN" altLang="en-US" dirty="0"/>
        </a:p>
      </dgm:t>
    </dgm:pt>
    <dgm:pt modelId="{4B2C4769-D9E8-415A-A9EE-F9BF03F8F282}" type="parTrans" cxnId="{10E02401-9934-4AAF-808C-183EB1557E07}">
      <dgm:prSet/>
      <dgm:spPr/>
      <dgm:t>
        <a:bodyPr/>
        <a:lstStyle/>
        <a:p>
          <a:endParaRPr lang="zh-CN" altLang="en-US"/>
        </a:p>
      </dgm:t>
    </dgm:pt>
    <dgm:pt modelId="{120FE054-194A-4066-BCE2-C0FC57B96F05}" type="sibTrans" cxnId="{10E02401-9934-4AAF-808C-183EB1557E07}">
      <dgm:prSet/>
      <dgm:spPr/>
      <dgm:t>
        <a:bodyPr/>
        <a:lstStyle/>
        <a:p>
          <a:endParaRPr lang="zh-CN" altLang="en-US"/>
        </a:p>
      </dgm:t>
    </dgm:pt>
    <dgm:pt modelId="{142CD609-3701-4220-8D51-64F432543121}">
      <dgm:prSet phldrT="[文本]"/>
      <dgm:spPr/>
      <dgm:t>
        <a:bodyPr/>
        <a:lstStyle/>
        <a:p>
          <a:r>
            <a:rPr lang="en-US" altLang="zh-CN" dirty="0" smtClean="0"/>
            <a:t>8bit / 1clock</a:t>
          </a:r>
          <a:endParaRPr lang="zh-CN" altLang="en-US" dirty="0"/>
        </a:p>
      </dgm:t>
    </dgm:pt>
    <dgm:pt modelId="{86EAFBF1-A82E-4307-A67B-0EBC1277158D}" type="parTrans" cxnId="{53F44CC9-29B6-467C-9B2E-03067340820A}">
      <dgm:prSet/>
      <dgm:spPr/>
      <dgm:t>
        <a:bodyPr/>
        <a:lstStyle/>
        <a:p>
          <a:endParaRPr lang="zh-CN" altLang="en-US"/>
        </a:p>
      </dgm:t>
    </dgm:pt>
    <dgm:pt modelId="{47CBB661-6694-4B10-B9EB-8F0F9C4A14CB}" type="sibTrans" cxnId="{53F44CC9-29B6-467C-9B2E-03067340820A}">
      <dgm:prSet/>
      <dgm:spPr/>
      <dgm:t>
        <a:bodyPr/>
        <a:lstStyle/>
        <a:p>
          <a:endParaRPr lang="zh-CN" altLang="en-US"/>
        </a:p>
      </dgm:t>
    </dgm:pt>
    <dgm:pt modelId="{717BD62F-FF45-4145-9C7D-EEF15415392B}">
      <dgm:prSet phldrT="[文本]"/>
      <dgm:spPr/>
      <dgm:t>
        <a:bodyPr/>
        <a:lstStyle/>
        <a:p>
          <a:r>
            <a:rPr lang="en-US" altLang="en-US" dirty="0" smtClean="0"/>
            <a:t>0 clocks</a:t>
          </a:r>
          <a:endParaRPr lang="zh-CN" altLang="en-US" dirty="0"/>
        </a:p>
      </dgm:t>
    </dgm:pt>
    <dgm:pt modelId="{F3F74C56-8E45-42B4-A988-2A6134C02EAF}" type="parTrans" cxnId="{7FD30DF3-2679-4B25-99E4-811419ECA5AE}">
      <dgm:prSet/>
      <dgm:spPr/>
      <dgm:t>
        <a:bodyPr/>
        <a:lstStyle/>
        <a:p>
          <a:endParaRPr lang="zh-CN" altLang="en-US"/>
        </a:p>
      </dgm:t>
    </dgm:pt>
    <dgm:pt modelId="{8948B66D-583B-49C3-A89D-FCFADFCA4DE4}" type="sibTrans" cxnId="{7FD30DF3-2679-4B25-99E4-811419ECA5AE}">
      <dgm:prSet/>
      <dgm:spPr/>
      <dgm:t>
        <a:bodyPr/>
        <a:lstStyle/>
        <a:p>
          <a:endParaRPr lang="zh-CN" altLang="en-US"/>
        </a:p>
      </dgm:t>
    </dgm:pt>
    <dgm:pt modelId="{B16EE159-6336-4D46-B456-9EA610F05B35}">
      <dgm:prSet phldrT="[文本]"/>
      <dgm:spPr/>
      <dgm:t>
        <a:bodyPr/>
        <a:lstStyle/>
        <a:p>
          <a:r>
            <a:rPr lang="en-US" altLang="en-US" dirty="0" smtClean="0"/>
            <a:t> </a:t>
          </a:r>
          <a:r>
            <a:rPr lang="en-US" altLang="zh-CN" dirty="0" smtClean="0"/>
            <a:t>Two</a:t>
          </a:r>
          <a:r>
            <a:rPr lang="en-US" altLang="en-US" dirty="0" smtClean="0"/>
            <a:t> multiplier delay in the critical path</a:t>
          </a:r>
          <a:endParaRPr lang="zh-CN" altLang="en-US" dirty="0"/>
        </a:p>
      </dgm:t>
    </dgm:pt>
    <dgm:pt modelId="{47BE4CF8-A1F5-4427-B3CA-34491F1FD4CD}" type="parTrans" cxnId="{01414148-D39A-485A-A67E-7E17D4838EC6}">
      <dgm:prSet/>
      <dgm:spPr/>
      <dgm:t>
        <a:bodyPr/>
        <a:lstStyle/>
        <a:p>
          <a:endParaRPr lang="zh-CN" altLang="en-US"/>
        </a:p>
      </dgm:t>
    </dgm:pt>
    <dgm:pt modelId="{238EA607-4AA5-42A5-9AC9-F1DDB3380AD3}" type="sibTrans" cxnId="{01414148-D39A-485A-A67E-7E17D4838EC6}">
      <dgm:prSet/>
      <dgm:spPr/>
      <dgm:t>
        <a:bodyPr/>
        <a:lstStyle/>
        <a:p>
          <a:endParaRPr lang="zh-CN" altLang="en-US"/>
        </a:p>
      </dgm:t>
    </dgm:pt>
    <dgm:pt modelId="{791F7AE3-E597-48D5-935C-5C834A489971}" type="pres">
      <dgm:prSet presAssocID="{8BA7F8FE-5A7F-49D4-88A9-49B4A61BB803}" presName="Name0" presStyleCnt="0">
        <dgm:presLayoutVars>
          <dgm:dir/>
          <dgm:animLvl val="lvl"/>
          <dgm:resizeHandles val="exact"/>
        </dgm:presLayoutVars>
      </dgm:prSet>
      <dgm:spPr/>
      <dgm:t>
        <a:bodyPr/>
        <a:lstStyle/>
        <a:p>
          <a:endParaRPr lang="zh-CN" altLang="en-US"/>
        </a:p>
      </dgm:t>
    </dgm:pt>
    <dgm:pt modelId="{A6FCAF4C-4C96-4DE0-AFFD-D5F5AEC13462}" type="pres">
      <dgm:prSet presAssocID="{23893F03-49B1-48C4-9037-C02A228F360B}" presName="linNode" presStyleCnt="0"/>
      <dgm:spPr/>
    </dgm:pt>
    <dgm:pt modelId="{29CB2343-DA39-446B-BFBE-8222EA052DBA}" type="pres">
      <dgm:prSet presAssocID="{23893F03-49B1-48C4-9037-C02A228F360B}" presName="parentText" presStyleLbl="node1" presStyleIdx="0" presStyleCnt="3">
        <dgm:presLayoutVars>
          <dgm:chMax val="1"/>
          <dgm:bulletEnabled val="1"/>
        </dgm:presLayoutVars>
      </dgm:prSet>
      <dgm:spPr/>
      <dgm:t>
        <a:bodyPr/>
        <a:lstStyle/>
        <a:p>
          <a:endParaRPr lang="zh-CN" altLang="en-US"/>
        </a:p>
      </dgm:t>
    </dgm:pt>
    <dgm:pt modelId="{95F3D07B-7E86-46FC-AF81-20BF40BE887D}" type="pres">
      <dgm:prSet presAssocID="{23893F03-49B1-48C4-9037-C02A228F360B}" presName="descendantText" presStyleLbl="alignAccFollowNode1" presStyleIdx="0" presStyleCnt="3">
        <dgm:presLayoutVars>
          <dgm:bulletEnabled val="1"/>
        </dgm:presLayoutVars>
      </dgm:prSet>
      <dgm:spPr/>
      <dgm:t>
        <a:bodyPr/>
        <a:lstStyle/>
        <a:p>
          <a:endParaRPr lang="zh-CN" altLang="en-US"/>
        </a:p>
      </dgm:t>
    </dgm:pt>
    <dgm:pt modelId="{4B0820A0-7D0E-4770-B7EB-411A4562C20F}" type="pres">
      <dgm:prSet presAssocID="{BC3A8B89-A2DF-4DBE-8165-7BC5597EC72D}" presName="sp" presStyleCnt="0"/>
      <dgm:spPr/>
    </dgm:pt>
    <dgm:pt modelId="{E6069FAC-E8EC-4338-930A-8D7784DFA9FF}" type="pres">
      <dgm:prSet presAssocID="{3FA06581-2A9B-4B2A-AE5D-34B30FA8E1A8}" presName="linNode" presStyleCnt="0"/>
      <dgm:spPr/>
    </dgm:pt>
    <dgm:pt modelId="{5E5EF8F2-CA12-4F09-BB1B-24AADE9E843E}" type="pres">
      <dgm:prSet presAssocID="{3FA06581-2A9B-4B2A-AE5D-34B30FA8E1A8}" presName="parentText" presStyleLbl="node1" presStyleIdx="1" presStyleCnt="3">
        <dgm:presLayoutVars>
          <dgm:chMax val="1"/>
          <dgm:bulletEnabled val="1"/>
        </dgm:presLayoutVars>
      </dgm:prSet>
      <dgm:spPr/>
      <dgm:t>
        <a:bodyPr/>
        <a:lstStyle/>
        <a:p>
          <a:endParaRPr lang="zh-CN" altLang="en-US"/>
        </a:p>
      </dgm:t>
    </dgm:pt>
    <dgm:pt modelId="{C79BA2DE-8936-42FB-8052-32391CB42CAF}" type="pres">
      <dgm:prSet presAssocID="{3FA06581-2A9B-4B2A-AE5D-34B30FA8E1A8}" presName="descendantText" presStyleLbl="alignAccFollowNode1" presStyleIdx="1" presStyleCnt="3">
        <dgm:presLayoutVars>
          <dgm:bulletEnabled val="1"/>
        </dgm:presLayoutVars>
      </dgm:prSet>
      <dgm:spPr/>
      <dgm:t>
        <a:bodyPr/>
        <a:lstStyle/>
        <a:p>
          <a:endParaRPr lang="zh-CN" altLang="en-US"/>
        </a:p>
      </dgm:t>
    </dgm:pt>
    <dgm:pt modelId="{CBCD6D10-1196-4BA6-B2B0-B79A4EBBA3D7}" type="pres">
      <dgm:prSet presAssocID="{03434055-A9BD-4657-8760-65C7656EFC08}" presName="sp" presStyleCnt="0"/>
      <dgm:spPr/>
    </dgm:pt>
    <dgm:pt modelId="{6456236C-702C-4ACA-953B-17CC5650934A}" type="pres">
      <dgm:prSet presAssocID="{9663F5A1-2BFC-40E9-ACB7-10AEE5201D0E}" presName="linNode" presStyleCnt="0"/>
      <dgm:spPr/>
    </dgm:pt>
    <dgm:pt modelId="{A331A01F-6FC1-4453-A95D-000CBBE6A805}" type="pres">
      <dgm:prSet presAssocID="{9663F5A1-2BFC-40E9-ACB7-10AEE5201D0E}" presName="parentText" presStyleLbl="node1" presStyleIdx="2" presStyleCnt="3">
        <dgm:presLayoutVars>
          <dgm:chMax val="1"/>
          <dgm:bulletEnabled val="1"/>
        </dgm:presLayoutVars>
      </dgm:prSet>
      <dgm:spPr/>
      <dgm:t>
        <a:bodyPr/>
        <a:lstStyle/>
        <a:p>
          <a:endParaRPr lang="zh-CN" altLang="en-US"/>
        </a:p>
      </dgm:t>
    </dgm:pt>
    <dgm:pt modelId="{60CC22BD-2FE2-414F-A49A-BB0B123BA8F3}" type="pres">
      <dgm:prSet presAssocID="{9663F5A1-2BFC-40E9-ACB7-10AEE5201D0E}" presName="descendantText" presStyleLbl="alignAccFollowNode1" presStyleIdx="2" presStyleCnt="3">
        <dgm:presLayoutVars>
          <dgm:bulletEnabled val="1"/>
        </dgm:presLayoutVars>
      </dgm:prSet>
      <dgm:spPr/>
      <dgm:t>
        <a:bodyPr/>
        <a:lstStyle/>
        <a:p>
          <a:endParaRPr lang="zh-CN" altLang="en-US"/>
        </a:p>
      </dgm:t>
    </dgm:pt>
  </dgm:ptLst>
  <dgm:cxnLst>
    <dgm:cxn modelId="{7FD30DF3-2679-4B25-99E4-811419ECA5AE}" srcId="{3FA06581-2A9B-4B2A-AE5D-34B30FA8E1A8}" destId="{717BD62F-FF45-4145-9C7D-EEF15415392B}" srcOrd="0" destOrd="0" parTransId="{F3F74C56-8E45-42B4-A988-2A6134C02EAF}" sibTransId="{8948B66D-583B-49C3-A89D-FCFADFCA4DE4}"/>
    <dgm:cxn modelId="{A9219DCC-E958-4320-9D98-DCFD63CB210B}" type="presOf" srcId="{142CD609-3701-4220-8D51-64F432543121}" destId="{95F3D07B-7E86-46FC-AF81-20BF40BE887D}" srcOrd="0" destOrd="0" presId="urn:microsoft.com/office/officeart/2005/8/layout/vList5"/>
    <dgm:cxn modelId="{06D814DA-4E77-4572-9D3B-71BB951F8AE5}" type="presOf" srcId="{3FA06581-2A9B-4B2A-AE5D-34B30FA8E1A8}" destId="{5E5EF8F2-CA12-4F09-BB1B-24AADE9E843E}" srcOrd="0" destOrd="0" presId="urn:microsoft.com/office/officeart/2005/8/layout/vList5"/>
    <dgm:cxn modelId="{88B551BD-3B8F-42D1-BBD3-B4C0AA92D900}" type="presOf" srcId="{8BA7F8FE-5A7F-49D4-88A9-49B4A61BB803}" destId="{791F7AE3-E597-48D5-935C-5C834A489971}" srcOrd="0" destOrd="0" presId="urn:microsoft.com/office/officeart/2005/8/layout/vList5"/>
    <dgm:cxn modelId="{10E02401-9934-4AAF-808C-183EB1557E07}" srcId="{8BA7F8FE-5A7F-49D4-88A9-49B4A61BB803}" destId="{9663F5A1-2BFC-40E9-ACB7-10AEE5201D0E}" srcOrd="2" destOrd="0" parTransId="{4B2C4769-D9E8-415A-A9EE-F9BF03F8F282}" sibTransId="{120FE054-194A-4066-BCE2-C0FC57B96F05}"/>
    <dgm:cxn modelId="{A57FC233-CA14-42A6-B9C3-5C11E86B2C5C}" type="presOf" srcId="{9663F5A1-2BFC-40E9-ACB7-10AEE5201D0E}" destId="{A331A01F-6FC1-4453-A95D-000CBBE6A805}" srcOrd="0" destOrd="0" presId="urn:microsoft.com/office/officeart/2005/8/layout/vList5"/>
    <dgm:cxn modelId="{70CDAC83-DD36-4316-9779-44932C66A7CE}" type="presOf" srcId="{717BD62F-FF45-4145-9C7D-EEF15415392B}" destId="{C79BA2DE-8936-42FB-8052-32391CB42CAF}" srcOrd="0" destOrd="0" presId="urn:microsoft.com/office/officeart/2005/8/layout/vList5"/>
    <dgm:cxn modelId="{53F44CC9-29B6-467C-9B2E-03067340820A}" srcId="{23893F03-49B1-48C4-9037-C02A228F360B}" destId="{142CD609-3701-4220-8D51-64F432543121}" srcOrd="0" destOrd="0" parTransId="{86EAFBF1-A82E-4307-A67B-0EBC1277158D}" sibTransId="{47CBB661-6694-4B10-B9EB-8F0F9C4A14CB}"/>
    <dgm:cxn modelId="{1D2FA7E1-FA35-4EA1-BF96-83C0371508AD}" srcId="{8BA7F8FE-5A7F-49D4-88A9-49B4A61BB803}" destId="{3FA06581-2A9B-4B2A-AE5D-34B30FA8E1A8}" srcOrd="1" destOrd="0" parTransId="{679EFF4F-CE86-4DFF-9126-E6BEAB5AD342}" sibTransId="{03434055-A9BD-4657-8760-65C7656EFC08}"/>
    <dgm:cxn modelId="{01414148-D39A-485A-A67E-7E17D4838EC6}" srcId="{9663F5A1-2BFC-40E9-ACB7-10AEE5201D0E}" destId="{B16EE159-6336-4D46-B456-9EA610F05B35}" srcOrd="0" destOrd="0" parTransId="{47BE4CF8-A1F5-4427-B3CA-34491F1FD4CD}" sibTransId="{238EA607-4AA5-42A5-9AC9-F1DDB3380AD3}"/>
    <dgm:cxn modelId="{A6BDA849-9CC4-4AC1-A6C9-D4F99B792DA1}" srcId="{8BA7F8FE-5A7F-49D4-88A9-49B4A61BB803}" destId="{23893F03-49B1-48C4-9037-C02A228F360B}" srcOrd="0" destOrd="0" parTransId="{907E3762-3AE9-4072-A649-606CAEAE639F}" sibTransId="{BC3A8B89-A2DF-4DBE-8165-7BC5597EC72D}"/>
    <dgm:cxn modelId="{8B84FC58-3F1E-466B-9573-8F8903E9F658}" type="presOf" srcId="{23893F03-49B1-48C4-9037-C02A228F360B}" destId="{29CB2343-DA39-446B-BFBE-8222EA052DBA}" srcOrd="0" destOrd="0" presId="urn:microsoft.com/office/officeart/2005/8/layout/vList5"/>
    <dgm:cxn modelId="{87ADEE01-E685-40B2-90B9-503FE4111F4D}" type="presOf" srcId="{B16EE159-6336-4D46-B456-9EA610F05B35}" destId="{60CC22BD-2FE2-414F-A49A-BB0B123BA8F3}" srcOrd="0" destOrd="0" presId="urn:microsoft.com/office/officeart/2005/8/layout/vList5"/>
    <dgm:cxn modelId="{BFB6A61A-1AE9-4D6C-9A8A-A8631F868E2B}" type="presParOf" srcId="{791F7AE3-E597-48D5-935C-5C834A489971}" destId="{A6FCAF4C-4C96-4DE0-AFFD-D5F5AEC13462}" srcOrd="0" destOrd="0" presId="urn:microsoft.com/office/officeart/2005/8/layout/vList5"/>
    <dgm:cxn modelId="{4F23D8E2-C656-4B31-A21C-8C4BB8EEC3BC}" type="presParOf" srcId="{A6FCAF4C-4C96-4DE0-AFFD-D5F5AEC13462}" destId="{29CB2343-DA39-446B-BFBE-8222EA052DBA}" srcOrd="0" destOrd="0" presId="urn:microsoft.com/office/officeart/2005/8/layout/vList5"/>
    <dgm:cxn modelId="{445014EB-6FAC-4480-A2B8-AC14B610A83B}" type="presParOf" srcId="{A6FCAF4C-4C96-4DE0-AFFD-D5F5AEC13462}" destId="{95F3D07B-7E86-46FC-AF81-20BF40BE887D}" srcOrd="1" destOrd="0" presId="urn:microsoft.com/office/officeart/2005/8/layout/vList5"/>
    <dgm:cxn modelId="{FF442D74-61FB-421D-80A7-D95BDD654F73}" type="presParOf" srcId="{791F7AE3-E597-48D5-935C-5C834A489971}" destId="{4B0820A0-7D0E-4770-B7EB-411A4562C20F}" srcOrd="1" destOrd="0" presId="urn:microsoft.com/office/officeart/2005/8/layout/vList5"/>
    <dgm:cxn modelId="{71B8339F-C746-4F22-9391-7697C12041B1}" type="presParOf" srcId="{791F7AE3-E597-48D5-935C-5C834A489971}" destId="{E6069FAC-E8EC-4338-930A-8D7784DFA9FF}" srcOrd="2" destOrd="0" presId="urn:microsoft.com/office/officeart/2005/8/layout/vList5"/>
    <dgm:cxn modelId="{0CF88801-31E2-49E8-8B03-26FE171E7B07}" type="presParOf" srcId="{E6069FAC-E8EC-4338-930A-8D7784DFA9FF}" destId="{5E5EF8F2-CA12-4F09-BB1B-24AADE9E843E}" srcOrd="0" destOrd="0" presId="urn:microsoft.com/office/officeart/2005/8/layout/vList5"/>
    <dgm:cxn modelId="{90019F33-9518-43D8-8646-35A83AC679C4}" type="presParOf" srcId="{E6069FAC-E8EC-4338-930A-8D7784DFA9FF}" destId="{C79BA2DE-8936-42FB-8052-32391CB42CAF}" srcOrd="1" destOrd="0" presId="urn:microsoft.com/office/officeart/2005/8/layout/vList5"/>
    <dgm:cxn modelId="{D7DF41CE-8BB8-415D-A894-335C08E2C042}" type="presParOf" srcId="{791F7AE3-E597-48D5-935C-5C834A489971}" destId="{CBCD6D10-1196-4BA6-B2B0-B79A4EBBA3D7}" srcOrd="3" destOrd="0" presId="urn:microsoft.com/office/officeart/2005/8/layout/vList5"/>
    <dgm:cxn modelId="{5CDDB4FA-09A2-4DDD-91D8-416A8CFA0B52}" type="presParOf" srcId="{791F7AE3-E597-48D5-935C-5C834A489971}" destId="{6456236C-702C-4ACA-953B-17CC5650934A}" srcOrd="4" destOrd="0" presId="urn:microsoft.com/office/officeart/2005/8/layout/vList5"/>
    <dgm:cxn modelId="{8D2590AC-1FFF-4803-BF63-BCAD4A514EB4}" type="presParOf" srcId="{6456236C-702C-4ACA-953B-17CC5650934A}" destId="{A331A01F-6FC1-4453-A95D-000CBBE6A805}" srcOrd="0" destOrd="0" presId="urn:microsoft.com/office/officeart/2005/8/layout/vList5"/>
    <dgm:cxn modelId="{6B164B00-0E9F-4933-9AA1-A5C879C39E00}" type="presParOf" srcId="{6456236C-702C-4ACA-953B-17CC5650934A}" destId="{60CC22BD-2FE2-414F-A49A-BB0B123BA8F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BA7F8FE-5A7F-49D4-88A9-49B4A61BB803}"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zh-CN" altLang="en-US"/>
        </a:p>
      </dgm:t>
    </dgm:pt>
    <dgm:pt modelId="{23893F03-49B1-48C4-9037-C02A228F360B}">
      <dgm:prSet phldrT="[文本]"/>
      <dgm:spPr/>
      <dgm:t>
        <a:bodyPr/>
        <a:lstStyle/>
        <a:p>
          <a:r>
            <a:rPr lang="en-US" altLang="zh-CN" dirty="0" smtClean="0"/>
            <a:t>Throughput </a:t>
          </a:r>
          <a:endParaRPr lang="zh-CN" altLang="en-US" dirty="0"/>
        </a:p>
      </dgm:t>
    </dgm:pt>
    <dgm:pt modelId="{907E3762-3AE9-4072-A649-606CAEAE639F}" type="parTrans" cxnId="{A6BDA849-9CC4-4AC1-A6C9-D4F99B792DA1}">
      <dgm:prSet/>
      <dgm:spPr/>
      <dgm:t>
        <a:bodyPr/>
        <a:lstStyle/>
        <a:p>
          <a:endParaRPr lang="zh-CN" altLang="en-US"/>
        </a:p>
      </dgm:t>
    </dgm:pt>
    <dgm:pt modelId="{BC3A8B89-A2DF-4DBE-8165-7BC5597EC72D}" type="sibTrans" cxnId="{A6BDA849-9CC4-4AC1-A6C9-D4F99B792DA1}">
      <dgm:prSet/>
      <dgm:spPr/>
      <dgm:t>
        <a:bodyPr/>
        <a:lstStyle/>
        <a:p>
          <a:endParaRPr lang="zh-CN" altLang="en-US"/>
        </a:p>
      </dgm:t>
    </dgm:pt>
    <dgm:pt modelId="{3FA06581-2A9B-4B2A-AE5D-34B30FA8E1A8}">
      <dgm:prSet phldrT="[文本]"/>
      <dgm:spPr/>
      <dgm:t>
        <a:bodyPr/>
        <a:lstStyle/>
        <a:p>
          <a:r>
            <a:rPr lang="en-US" altLang="en-US" dirty="0" smtClean="0"/>
            <a:t>Latency</a:t>
          </a:r>
          <a:endParaRPr lang="zh-CN" altLang="en-US" dirty="0"/>
        </a:p>
      </dgm:t>
    </dgm:pt>
    <dgm:pt modelId="{679EFF4F-CE86-4DFF-9126-E6BEAB5AD342}" type="parTrans" cxnId="{1D2FA7E1-FA35-4EA1-BF96-83C0371508AD}">
      <dgm:prSet/>
      <dgm:spPr/>
      <dgm:t>
        <a:bodyPr/>
        <a:lstStyle/>
        <a:p>
          <a:endParaRPr lang="zh-CN" altLang="en-US"/>
        </a:p>
      </dgm:t>
    </dgm:pt>
    <dgm:pt modelId="{03434055-A9BD-4657-8760-65C7656EFC08}" type="sibTrans" cxnId="{1D2FA7E1-FA35-4EA1-BF96-83C0371508AD}">
      <dgm:prSet/>
      <dgm:spPr/>
      <dgm:t>
        <a:bodyPr/>
        <a:lstStyle/>
        <a:p>
          <a:endParaRPr lang="zh-CN" altLang="en-US"/>
        </a:p>
      </dgm:t>
    </dgm:pt>
    <dgm:pt modelId="{9663F5A1-2BFC-40E9-ACB7-10AEE5201D0E}">
      <dgm:prSet phldrT="[文本]"/>
      <dgm:spPr/>
      <dgm:t>
        <a:bodyPr/>
        <a:lstStyle/>
        <a:p>
          <a:r>
            <a:rPr lang="en-US" altLang="en-US" dirty="0" smtClean="0"/>
            <a:t>Timing</a:t>
          </a:r>
          <a:endParaRPr lang="zh-CN" altLang="en-US" dirty="0"/>
        </a:p>
      </dgm:t>
    </dgm:pt>
    <dgm:pt modelId="{4B2C4769-D9E8-415A-A9EE-F9BF03F8F282}" type="parTrans" cxnId="{10E02401-9934-4AAF-808C-183EB1557E07}">
      <dgm:prSet/>
      <dgm:spPr/>
      <dgm:t>
        <a:bodyPr/>
        <a:lstStyle/>
        <a:p>
          <a:endParaRPr lang="zh-CN" altLang="en-US"/>
        </a:p>
      </dgm:t>
    </dgm:pt>
    <dgm:pt modelId="{120FE054-194A-4066-BCE2-C0FC57B96F05}" type="sibTrans" cxnId="{10E02401-9934-4AAF-808C-183EB1557E07}">
      <dgm:prSet/>
      <dgm:spPr/>
      <dgm:t>
        <a:bodyPr/>
        <a:lstStyle/>
        <a:p>
          <a:endParaRPr lang="zh-CN" altLang="en-US"/>
        </a:p>
      </dgm:t>
    </dgm:pt>
    <dgm:pt modelId="{142CD609-3701-4220-8D51-64F432543121}">
      <dgm:prSet phldrT="[文本]"/>
      <dgm:spPr/>
      <dgm:t>
        <a:bodyPr/>
        <a:lstStyle/>
        <a:p>
          <a:r>
            <a:rPr lang="en-US" altLang="zh-CN" dirty="0" smtClean="0"/>
            <a:t>8bit / 1clock</a:t>
          </a:r>
          <a:endParaRPr lang="zh-CN" altLang="en-US" dirty="0"/>
        </a:p>
      </dgm:t>
    </dgm:pt>
    <dgm:pt modelId="{86EAFBF1-A82E-4307-A67B-0EBC1277158D}" type="parTrans" cxnId="{53F44CC9-29B6-467C-9B2E-03067340820A}">
      <dgm:prSet/>
      <dgm:spPr/>
      <dgm:t>
        <a:bodyPr/>
        <a:lstStyle/>
        <a:p>
          <a:endParaRPr lang="zh-CN" altLang="en-US"/>
        </a:p>
      </dgm:t>
    </dgm:pt>
    <dgm:pt modelId="{47CBB661-6694-4B10-B9EB-8F0F9C4A14CB}" type="sibTrans" cxnId="{53F44CC9-29B6-467C-9B2E-03067340820A}">
      <dgm:prSet/>
      <dgm:spPr/>
      <dgm:t>
        <a:bodyPr/>
        <a:lstStyle/>
        <a:p>
          <a:endParaRPr lang="zh-CN" altLang="en-US"/>
        </a:p>
      </dgm:t>
    </dgm:pt>
    <dgm:pt modelId="{717BD62F-FF45-4145-9C7D-EEF15415392B}">
      <dgm:prSet phldrT="[文本]"/>
      <dgm:spPr/>
      <dgm:t>
        <a:bodyPr/>
        <a:lstStyle/>
        <a:p>
          <a:r>
            <a:rPr lang="en-US" altLang="en-US" dirty="0" smtClean="0"/>
            <a:t>0 clocks</a:t>
          </a:r>
          <a:endParaRPr lang="zh-CN" altLang="en-US" dirty="0"/>
        </a:p>
      </dgm:t>
    </dgm:pt>
    <dgm:pt modelId="{F3F74C56-8E45-42B4-A988-2A6134C02EAF}" type="parTrans" cxnId="{7FD30DF3-2679-4B25-99E4-811419ECA5AE}">
      <dgm:prSet/>
      <dgm:spPr/>
      <dgm:t>
        <a:bodyPr/>
        <a:lstStyle/>
        <a:p>
          <a:endParaRPr lang="zh-CN" altLang="en-US"/>
        </a:p>
      </dgm:t>
    </dgm:pt>
    <dgm:pt modelId="{8948B66D-583B-49C3-A89D-FCFADFCA4DE4}" type="sibTrans" cxnId="{7FD30DF3-2679-4B25-99E4-811419ECA5AE}">
      <dgm:prSet/>
      <dgm:spPr/>
      <dgm:t>
        <a:bodyPr/>
        <a:lstStyle/>
        <a:p>
          <a:endParaRPr lang="zh-CN" altLang="en-US"/>
        </a:p>
      </dgm:t>
    </dgm:pt>
    <dgm:pt modelId="{B16EE159-6336-4D46-B456-9EA610F05B35}">
      <dgm:prSet phldrT="[文本]"/>
      <dgm:spPr/>
      <dgm:t>
        <a:bodyPr/>
        <a:lstStyle/>
        <a:p>
          <a:r>
            <a:rPr lang="en-US" altLang="en-US" dirty="0" smtClean="0"/>
            <a:t> </a:t>
          </a:r>
          <a:r>
            <a:rPr lang="en-US" altLang="zh-CN" dirty="0" smtClean="0"/>
            <a:t>Three</a:t>
          </a:r>
          <a:r>
            <a:rPr lang="en-US" altLang="en-US" dirty="0" smtClean="0"/>
            <a:t> multiplier delay in the critical path</a:t>
          </a:r>
          <a:endParaRPr lang="zh-CN" altLang="en-US" dirty="0"/>
        </a:p>
      </dgm:t>
    </dgm:pt>
    <dgm:pt modelId="{47BE4CF8-A1F5-4427-B3CA-34491F1FD4CD}" type="parTrans" cxnId="{01414148-D39A-485A-A67E-7E17D4838EC6}">
      <dgm:prSet/>
      <dgm:spPr/>
      <dgm:t>
        <a:bodyPr/>
        <a:lstStyle/>
        <a:p>
          <a:endParaRPr lang="zh-CN" altLang="en-US"/>
        </a:p>
      </dgm:t>
    </dgm:pt>
    <dgm:pt modelId="{238EA607-4AA5-42A5-9AC9-F1DDB3380AD3}" type="sibTrans" cxnId="{01414148-D39A-485A-A67E-7E17D4838EC6}">
      <dgm:prSet/>
      <dgm:spPr/>
      <dgm:t>
        <a:bodyPr/>
        <a:lstStyle/>
        <a:p>
          <a:endParaRPr lang="zh-CN" altLang="en-US"/>
        </a:p>
      </dgm:t>
    </dgm:pt>
    <dgm:pt modelId="{791F7AE3-E597-48D5-935C-5C834A489971}" type="pres">
      <dgm:prSet presAssocID="{8BA7F8FE-5A7F-49D4-88A9-49B4A61BB803}" presName="Name0" presStyleCnt="0">
        <dgm:presLayoutVars>
          <dgm:dir/>
          <dgm:animLvl val="lvl"/>
          <dgm:resizeHandles val="exact"/>
        </dgm:presLayoutVars>
      </dgm:prSet>
      <dgm:spPr/>
      <dgm:t>
        <a:bodyPr/>
        <a:lstStyle/>
        <a:p>
          <a:endParaRPr lang="zh-CN" altLang="en-US"/>
        </a:p>
      </dgm:t>
    </dgm:pt>
    <dgm:pt modelId="{A6FCAF4C-4C96-4DE0-AFFD-D5F5AEC13462}" type="pres">
      <dgm:prSet presAssocID="{23893F03-49B1-48C4-9037-C02A228F360B}" presName="linNode" presStyleCnt="0"/>
      <dgm:spPr/>
    </dgm:pt>
    <dgm:pt modelId="{29CB2343-DA39-446B-BFBE-8222EA052DBA}" type="pres">
      <dgm:prSet presAssocID="{23893F03-49B1-48C4-9037-C02A228F360B}" presName="parentText" presStyleLbl="node1" presStyleIdx="0" presStyleCnt="3">
        <dgm:presLayoutVars>
          <dgm:chMax val="1"/>
          <dgm:bulletEnabled val="1"/>
        </dgm:presLayoutVars>
      </dgm:prSet>
      <dgm:spPr/>
      <dgm:t>
        <a:bodyPr/>
        <a:lstStyle/>
        <a:p>
          <a:endParaRPr lang="zh-CN" altLang="en-US"/>
        </a:p>
      </dgm:t>
    </dgm:pt>
    <dgm:pt modelId="{95F3D07B-7E86-46FC-AF81-20BF40BE887D}" type="pres">
      <dgm:prSet presAssocID="{23893F03-49B1-48C4-9037-C02A228F360B}" presName="descendantText" presStyleLbl="alignAccFollowNode1" presStyleIdx="0" presStyleCnt="3">
        <dgm:presLayoutVars>
          <dgm:bulletEnabled val="1"/>
        </dgm:presLayoutVars>
      </dgm:prSet>
      <dgm:spPr/>
      <dgm:t>
        <a:bodyPr/>
        <a:lstStyle/>
        <a:p>
          <a:endParaRPr lang="zh-CN" altLang="en-US"/>
        </a:p>
      </dgm:t>
    </dgm:pt>
    <dgm:pt modelId="{4B0820A0-7D0E-4770-B7EB-411A4562C20F}" type="pres">
      <dgm:prSet presAssocID="{BC3A8B89-A2DF-4DBE-8165-7BC5597EC72D}" presName="sp" presStyleCnt="0"/>
      <dgm:spPr/>
    </dgm:pt>
    <dgm:pt modelId="{E6069FAC-E8EC-4338-930A-8D7784DFA9FF}" type="pres">
      <dgm:prSet presAssocID="{3FA06581-2A9B-4B2A-AE5D-34B30FA8E1A8}" presName="linNode" presStyleCnt="0"/>
      <dgm:spPr/>
    </dgm:pt>
    <dgm:pt modelId="{5E5EF8F2-CA12-4F09-BB1B-24AADE9E843E}" type="pres">
      <dgm:prSet presAssocID="{3FA06581-2A9B-4B2A-AE5D-34B30FA8E1A8}" presName="parentText" presStyleLbl="node1" presStyleIdx="1" presStyleCnt="3">
        <dgm:presLayoutVars>
          <dgm:chMax val="1"/>
          <dgm:bulletEnabled val="1"/>
        </dgm:presLayoutVars>
      </dgm:prSet>
      <dgm:spPr/>
      <dgm:t>
        <a:bodyPr/>
        <a:lstStyle/>
        <a:p>
          <a:endParaRPr lang="zh-CN" altLang="en-US"/>
        </a:p>
      </dgm:t>
    </dgm:pt>
    <dgm:pt modelId="{C79BA2DE-8936-42FB-8052-32391CB42CAF}" type="pres">
      <dgm:prSet presAssocID="{3FA06581-2A9B-4B2A-AE5D-34B30FA8E1A8}" presName="descendantText" presStyleLbl="alignAccFollowNode1" presStyleIdx="1" presStyleCnt="3">
        <dgm:presLayoutVars>
          <dgm:bulletEnabled val="1"/>
        </dgm:presLayoutVars>
      </dgm:prSet>
      <dgm:spPr/>
      <dgm:t>
        <a:bodyPr/>
        <a:lstStyle/>
        <a:p>
          <a:endParaRPr lang="zh-CN" altLang="en-US"/>
        </a:p>
      </dgm:t>
    </dgm:pt>
    <dgm:pt modelId="{CBCD6D10-1196-4BA6-B2B0-B79A4EBBA3D7}" type="pres">
      <dgm:prSet presAssocID="{03434055-A9BD-4657-8760-65C7656EFC08}" presName="sp" presStyleCnt="0"/>
      <dgm:spPr/>
    </dgm:pt>
    <dgm:pt modelId="{6456236C-702C-4ACA-953B-17CC5650934A}" type="pres">
      <dgm:prSet presAssocID="{9663F5A1-2BFC-40E9-ACB7-10AEE5201D0E}" presName="linNode" presStyleCnt="0"/>
      <dgm:spPr/>
    </dgm:pt>
    <dgm:pt modelId="{A331A01F-6FC1-4453-A95D-000CBBE6A805}" type="pres">
      <dgm:prSet presAssocID="{9663F5A1-2BFC-40E9-ACB7-10AEE5201D0E}" presName="parentText" presStyleLbl="node1" presStyleIdx="2" presStyleCnt="3">
        <dgm:presLayoutVars>
          <dgm:chMax val="1"/>
          <dgm:bulletEnabled val="1"/>
        </dgm:presLayoutVars>
      </dgm:prSet>
      <dgm:spPr/>
      <dgm:t>
        <a:bodyPr/>
        <a:lstStyle/>
        <a:p>
          <a:endParaRPr lang="zh-CN" altLang="en-US"/>
        </a:p>
      </dgm:t>
    </dgm:pt>
    <dgm:pt modelId="{60CC22BD-2FE2-414F-A49A-BB0B123BA8F3}" type="pres">
      <dgm:prSet presAssocID="{9663F5A1-2BFC-40E9-ACB7-10AEE5201D0E}" presName="descendantText" presStyleLbl="alignAccFollowNode1" presStyleIdx="2" presStyleCnt="3">
        <dgm:presLayoutVars>
          <dgm:bulletEnabled val="1"/>
        </dgm:presLayoutVars>
      </dgm:prSet>
      <dgm:spPr/>
      <dgm:t>
        <a:bodyPr/>
        <a:lstStyle/>
        <a:p>
          <a:endParaRPr lang="zh-CN" altLang="en-US"/>
        </a:p>
      </dgm:t>
    </dgm:pt>
  </dgm:ptLst>
  <dgm:cxnLst>
    <dgm:cxn modelId="{7FD30DF3-2679-4B25-99E4-811419ECA5AE}" srcId="{3FA06581-2A9B-4B2A-AE5D-34B30FA8E1A8}" destId="{717BD62F-FF45-4145-9C7D-EEF15415392B}" srcOrd="0" destOrd="0" parTransId="{F3F74C56-8E45-42B4-A988-2A6134C02EAF}" sibTransId="{8948B66D-583B-49C3-A89D-FCFADFCA4DE4}"/>
    <dgm:cxn modelId="{D37E64BC-B679-44C5-9372-0DDE70B76147}" type="presOf" srcId="{717BD62F-FF45-4145-9C7D-EEF15415392B}" destId="{C79BA2DE-8936-42FB-8052-32391CB42CAF}" srcOrd="0" destOrd="0" presId="urn:microsoft.com/office/officeart/2005/8/layout/vList5"/>
    <dgm:cxn modelId="{10E02401-9934-4AAF-808C-183EB1557E07}" srcId="{8BA7F8FE-5A7F-49D4-88A9-49B4A61BB803}" destId="{9663F5A1-2BFC-40E9-ACB7-10AEE5201D0E}" srcOrd="2" destOrd="0" parTransId="{4B2C4769-D9E8-415A-A9EE-F9BF03F8F282}" sibTransId="{120FE054-194A-4066-BCE2-C0FC57B96F05}"/>
    <dgm:cxn modelId="{6BD2BB8D-A454-4D34-9497-36A40626DFEF}" type="presOf" srcId="{23893F03-49B1-48C4-9037-C02A228F360B}" destId="{29CB2343-DA39-446B-BFBE-8222EA052DBA}" srcOrd="0" destOrd="0" presId="urn:microsoft.com/office/officeart/2005/8/layout/vList5"/>
    <dgm:cxn modelId="{C5D515DE-B7B7-47B1-AABB-45D126998D51}" type="presOf" srcId="{B16EE159-6336-4D46-B456-9EA610F05B35}" destId="{60CC22BD-2FE2-414F-A49A-BB0B123BA8F3}" srcOrd="0" destOrd="0" presId="urn:microsoft.com/office/officeart/2005/8/layout/vList5"/>
    <dgm:cxn modelId="{53F44CC9-29B6-467C-9B2E-03067340820A}" srcId="{23893F03-49B1-48C4-9037-C02A228F360B}" destId="{142CD609-3701-4220-8D51-64F432543121}" srcOrd="0" destOrd="0" parTransId="{86EAFBF1-A82E-4307-A67B-0EBC1277158D}" sibTransId="{47CBB661-6694-4B10-B9EB-8F0F9C4A14CB}"/>
    <dgm:cxn modelId="{1D2FA7E1-FA35-4EA1-BF96-83C0371508AD}" srcId="{8BA7F8FE-5A7F-49D4-88A9-49B4A61BB803}" destId="{3FA06581-2A9B-4B2A-AE5D-34B30FA8E1A8}" srcOrd="1" destOrd="0" parTransId="{679EFF4F-CE86-4DFF-9126-E6BEAB5AD342}" sibTransId="{03434055-A9BD-4657-8760-65C7656EFC08}"/>
    <dgm:cxn modelId="{C095A85C-26E3-4480-892D-ADC481F6E783}" type="presOf" srcId="{142CD609-3701-4220-8D51-64F432543121}" destId="{95F3D07B-7E86-46FC-AF81-20BF40BE887D}" srcOrd="0" destOrd="0" presId="urn:microsoft.com/office/officeart/2005/8/layout/vList5"/>
    <dgm:cxn modelId="{01414148-D39A-485A-A67E-7E17D4838EC6}" srcId="{9663F5A1-2BFC-40E9-ACB7-10AEE5201D0E}" destId="{B16EE159-6336-4D46-B456-9EA610F05B35}" srcOrd="0" destOrd="0" parTransId="{47BE4CF8-A1F5-4427-B3CA-34491F1FD4CD}" sibTransId="{238EA607-4AA5-42A5-9AC9-F1DDB3380AD3}"/>
    <dgm:cxn modelId="{49B1EC1C-F87D-41E2-9189-92E649164429}" type="presOf" srcId="{8BA7F8FE-5A7F-49D4-88A9-49B4A61BB803}" destId="{791F7AE3-E597-48D5-935C-5C834A489971}" srcOrd="0" destOrd="0" presId="urn:microsoft.com/office/officeart/2005/8/layout/vList5"/>
    <dgm:cxn modelId="{72BC9509-BAF8-4886-A5AE-3DE6958E2F97}" type="presOf" srcId="{9663F5A1-2BFC-40E9-ACB7-10AEE5201D0E}" destId="{A331A01F-6FC1-4453-A95D-000CBBE6A805}" srcOrd="0" destOrd="0" presId="urn:microsoft.com/office/officeart/2005/8/layout/vList5"/>
    <dgm:cxn modelId="{A6BDA849-9CC4-4AC1-A6C9-D4F99B792DA1}" srcId="{8BA7F8FE-5A7F-49D4-88A9-49B4A61BB803}" destId="{23893F03-49B1-48C4-9037-C02A228F360B}" srcOrd="0" destOrd="0" parTransId="{907E3762-3AE9-4072-A649-606CAEAE639F}" sibTransId="{BC3A8B89-A2DF-4DBE-8165-7BC5597EC72D}"/>
    <dgm:cxn modelId="{FF1D4579-36B0-4C2C-8669-14CC7B87B823}" type="presOf" srcId="{3FA06581-2A9B-4B2A-AE5D-34B30FA8E1A8}" destId="{5E5EF8F2-CA12-4F09-BB1B-24AADE9E843E}" srcOrd="0" destOrd="0" presId="urn:microsoft.com/office/officeart/2005/8/layout/vList5"/>
    <dgm:cxn modelId="{DD8C12A4-45AB-49F6-96C2-ED11EFEF0929}" type="presParOf" srcId="{791F7AE3-E597-48D5-935C-5C834A489971}" destId="{A6FCAF4C-4C96-4DE0-AFFD-D5F5AEC13462}" srcOrd="0" destOrd="0" presId="urn:microsoft.com/office/officeart/2005/8/layout/vList5"/>
    <dgm:cxn modelId="{922BF968-B71C-4BD3-A980-80A63A0459E3}" type="presParOf" srcId="{A6FCAF4C-4C96-4DE0-AFFD-D5F5AEC13462}" destId="{29CB2343-DA39-446B-BFBE-8222EA052DBA}" srcOrd="0" destOrd="0" presId="urn:microsoft.com/office/officeart/2005/8/layout/vList5"/>
    <dgm:cxn modelId="{D7635BB6-F4F1-4A5C-8BEE-DB79D92A3E07}" type="presParOf" srcId="{A6FCAF4C-4C96-4DE0-AFFD-D5F5AEC13462}" destId="{95F3D07B-7E86-46FC-AF81-20BF40BE887D}" srcOrd="1" destOrd="0" presId="urn:microsoft.com/office/officeart/2005/8/layout/vList5"/>
    <dgm:cxn modelId="{C9D41A17-A4F7-4419-A33E-12756B1E687A}" type="presParOf" srcId="{791F7AE3-E597-48D5-935C-5C834A489971}" destId="{4B0820A0-7D0E-4770-B7EB-411A4562C20F}" srcOrd="1" destOrd="0" presId="urn:microsoft.com/office/officeart/2005/8/layout/vList5"/>
    <dgm:cxn modelId="{0BF11EFA-C990-43A6-93D0-E52DDF084E6E}" type="presParOf" srcId="{791F7AE3-E597-48D5-935C-5C834A489971}" destId="{E6069FAC-E8EC-4338-930A-8D7784DFA9FF}" srcOrd="2" destOrd="0" presId="urn:microsoft.com/office/officeart/2005/8/layout/vList5"/>
    <dgm:cxn modelId="{CD12C2FD-112E-411E-A19F-73F1F5BC3210}" type="presParOf" srcId="{E6069FAC-E8EC-4338-930A-8D7784DFA9FF}" destId="{5E5EF8F2-CA12-4F09-BB1B-24AADE9E843E}" srcOrd="0" destOrd="0" presId="urn:microsoft.com/office/officeart/2005/8/layout/vList5"/>
    <dgm:cxn modelId="{2306A8C4-FCFA-48EF-97E0-9C199F68E26D}" type="presParOf" srcId="{E6069FAC-E8EC-4338-930A-8D7784DFA9FF}" destId="{C79BA2DE-8936-42FB-8052-32391CB42CAF}" srcOrd="1" destOrd="0" presId="urn:microsoft.com/office/officeart/2005/8/layout/vList5"/>
    <dgm:cxn modelId="{74C62167-2ACE-4D29-A324-6D3000C97460}" type="presParOf" srcId="{791F7AE3-E597-48D5-935C-5C834A489971}" destId="{CBCD6D10-1196-4BA6-B2B0-B79A4EBBA3D7}" srcOrd="3" destOrd="0" presId="urn:microsoft.com/office/officeart/2005/8/layout/vList5"/>
    <dgm:cxn modelId="{9AC12171-0550-4A5B-8F95-3FA96CC47CB2}" type="presParOf" srcId="{791F7AE3-E597-48D5-935C-5C834A489971}" destId="{6456236C-702C-4ACA-953B-17CC5650934A}" srcOrd="4" destOrd="0" presId="urn:microsoft.com/office/officeart/2005/8/layout/vList5"/>
    <dgm:cxn modelId="{578A4CD6-3E5E-4A99-9A8C-5AB4125DCB70}" type="presParOf" srcId="{6456236C-702C-4ACA-953B-17CC5650934A}" destId="{A331A01F-6FC1-4453-A95D-000CBBE6A805}" srcOrd="0" destOrd="0" presId="urn:microsoft.com/office/officeart/2005/8/layout/vList5"/>
    <dgm:cxn modelId="{525EA800-C85C-4841-9309-704839E718EC}" type="presParOf" srcId="{6456236C-702C-4ACA-953B-17CC5650934A}" destId="{60CC22BD-2FE2-414F-A49A-BB0B123BA8F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BA7F8FE-5A7F-49D4-88A9-49B4A61BB803}"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zh-CN" altLang="en-US"/>
        </a:p>
      </dgm:t>
    </dgm:pt>
    <dgm:pt modelId="{23893F03-49B1-48C4-9037-C02A228F360B}">
      <dgm:prSet phldrT="[文本]"/>
      <dgm:spPr/>
      <dgm:t>
        <a:bodyPr/>
        <a:lstStyle/>
        <a:p>
          <a:r>
            <a:rPr lang="en-US" altLang="zh-CN" dirty="0" smtClean="0"/>
            <a:t>Throughput </a:t>
          </a:r>
          <a:endParaRPr lang="zh-CN" altLang="en-US" dirty="0"/>
        </a:p>
      </dgm:t>
    </dgm:pt>
    <dgm:pt modelId="{907E3762-3AE9-4072-A649-606CAEAE639F}" type="parTrans" cxnId="{A6BDA849-9CC4-4AC1-A6C9-D4F99B792DA1}">
      <dgm:prSet/>
      <dgm:spPr/>
      <dgm:t>
        <a:bodyPr/>
        <a:lstStyle/>
        <a:p>
          <a:endParaRPr lang="zh-CN" altLang="en-US"/>
        </a:p>
      </dgm:t>
    </dgm:pt>
    <dgm:pt modelId="{BC3A8B89-A2DF-4DBE-8165-7BC5597EC72D}" type="sibTrans" cxnId="{A6BDA849-9CC4-4AC1-A6C9-D4F99B792DA1}">
      <dgm:prSet/>
      <dgm:spPr/>
      <dgm:t>
        <a:bodyPr/>
        <a:lstStyle/>
        <a:p>
          <a:endParaRPr lang="zh-CN" altLang="en-US"/>
        </a:p>
      </dgm:t>
    </dgm:pt>
    <dgm:pt modelId="{3FA06581-2A9B-4B2A-AE5D-34B30FA8E1A8}">
      <dgm:prSet phldrT="[文本]"/>
      <dgm:spPr/>
      <dgm:t>
        <a:bodyPr/>
        <a:lstStyle/>
        <a:p>
          <a:r>
            <a:rPr lang="en-US" altLang="en-US" dirty="0" smtClean="0"/>
            <a:t>Latency</a:t>
          </a:r>
          <a:endParaRPr lang="zh-CN" altLang="en-US" dirty="0"/>
        </a:p>
      </dgm:t>
    </dgm:pt>
    <dgm:pt modelId="{679EFF4F-CE86-4DFF-9126-E6BEAB5AD342}" type="parTrans" cxnId="{1D2FA7E1-FA35-4EA1-BF96-83C0371508AD}">
      <dgm:prSet/>
      <dgm:spPr/>
      <dgm:t>
        <a:bodyPr/>
        <a:lstStyle/>
        <a:p>
          <a:endParaRPr lang="zh-CN" altLang="en-US"/>
        </a:p>
      </dgm:t>
    </dgm:pt>
    <dgm:pt modelId="{03434055-A9BD-4657-8760-65C7656EFC08}" type="sibTrans" cxnId="{1D2FA7E1-FA35-4EA1-BF96-83C0371508AD}">
      <dgm:prSet/>
      <dgm:spPr/>
      <dgm:t>
        <a:bodyPr/>
        <a:lstStyle/>
        <a:p>
          <a:endParaRPr lang="zh-CN" altLang="en-US"/>
        </a:p>
      </dgm:t>
    </dgm:pt>
    <dgm:pt modelId="{9663F5A1-2BFC-40E9-ACB7-10AEE5201D0E}">
      <dgm:prSet phldrT="[文本]"/>
      <dgm:spPr/>
      <dgm:t>
        <a:bodyPr/>
        <a:lstStyle/>
        <a:p>
          <a:r>
            <a:rPr lang="en-US" altLang="en-US" dirty="0" smtClean="0"/>
            <a:t>Timing</a:t>
          </a:r>
          <a:endParaRPr lang="zh-CN" altLang="en-US" dirty="0"/>
        </a:p>
      </dgm:t>
    </dgm:pt>
    <dgm:pt modelId="{4B2C4769-D9E8-415A-A9EE-F9BF03F8F282}" type="parTrans" cxnId="{10E02401-9934-4AAF-808C-183EB1557E07}">
      <dgm:prSet/>
      <dgm:spPr/>
      <dgm:t>
        <a:bodyPr/>
        <a:lstStyle/>
        <a:p>
          <a:endParaRPr lang="zh-CN" altLang="en-US"/>
        </a:p>
      </dgm:t>
    </dgm:pt>
    <dgm:pt modelId="{120FE054-194A-4066-BCE2-C0FC57B96F05}" type="sibTrans" cxnId="{10E02401-9934-4AAF-808C-183EB1557E07}">
      <dgm:prSet/>
      <dgm:spPr/>
      <dgm:t>
        <a:bodyPr/>
        <a:lstStyle/>
        <a:p>
          <a:endParaRPr lang="zh-CN" altLang="en-US"/>
        </a:p>
      </dgm:t>
    </dgm:pt>
    <dgm:pt modelId="{142CD609-3701-4220-8D51-64F432543121}">
      <dgm:prSet phldrT="[文本]"/>
      <dgm:spPr/>
      <dgm:t>
        <a:bodyPr/>
        <a:lstStyle/>
        <a:p>
          <a:r>
            <a:rPr lang="en-US" altLang="zh-CN" dirty="0" smtClean="0"/>
            <a:t>8bit / 1clock</a:t>
          </a:r>
          <a:endParaRPr lang="zh-CN" altLang="en-US" dirty="0"/>
        </a:p>
      </dgm:t>
    </dgm:pt>
    <dgm:pt modelId="{86EAFBF1-A82E-4307-A67B-0EBC1277158D}" type="parTrans" cxnId="{53F44CC9-29B6-467C-9B2E-03067340820A}">
      <dgm:prSet/>
      <dgm:spPr/>
      <dgm:t>
        <a:bodyPr/>
        <a:lstStyle/>
        <a:p>
          <a:endParaRPr lang="zh-CN" altLang="en-US"/>
        </a:p>
      </dgm:t>
    </dgm:pt>
    <dgm:pt modelId="{47CBB661-6694-4B10-B9EB-8F0F9C4A14CB}" type="sibTrans" cxnId="{53F44CC9-29B6-467C-9B2E-03067340820A}">
      <dgm:prSet/>
      <dgm:spPr/>
      <dgm:t>
        <a:bodyPr/>
        <a:lstStyle/>
        <a:p>
          <a:endParaRPr lang="zh-CN" altLang="en-US"/>
        </a:p>
      </dgm:t>
    </dgm:pt>
    <dgm:pt modelId="{717BD62F-FF45-4145-9C7D-EEF15415392B}">
      <dgm:prSet phldrT="[文本]"/>
      <dgm:spPr/>
      <dgm:t>
        <a:bodyPr/>
        <a:lstStyle/>
        <a:p>
          <a:r>
            <a:rPr lang="en-US" altLang="en-US" dirty="0" smtClean="0"/>
            <a:t>0 clocks</a:t>
          </a:r>
          <a:r>
            <a:rPr lang="zh-CN" altLang="en-US" dirty="0" smtClean="0"/>
            <a:t>，</a:t>
          </a:r>
          <a:endParaRPr lang="zh-CN" altLang="en-US" dirty="0"/>
        </a:p>
      </dgm:t>
    </dgm:pt>
    <dgm:pt modelId="{F3F74C56-8E45-42B4-A988-2A6134C02EAF}" type="parTrans" cxnId="{7FD30DF3-2679-4B25-99E4-811419ECA5AE}">
      <dgm:prSet/>
      <dgm:spPr/>
      <dgm:t>
        <a:bodyPr/>
        <a:lstStyle/>
        <a:p>
          <a:endParaRPr lang="zh-CN" altLang="en-US"/>
        </a:p>
      </dgm:t>
    </dgm:pt>
    <dgm:pt modelId="{8948B66D-583B-49C3-A89D-FCFADFCA4DE4}" type="sibTrans" cxnId="{7FD30DF3-2679-4B25-99E4-811419ECA5AE}">
      <dgm:prSet/>
      <dgm:spPr/>
      <dgm:t>
        <a:bodyPr/>
        <a:lstStyle/>
        <a:p>
          <a:endParaRPr lang="zh-CN" altLang="en-US"/>
        </a:p>
      </dgm:t>
    </dgm:pt>
    <dgm:pt modelId="{B16EE159-6336-4D46-B456-9EA610F05B35}">
      <dgm:prSet phldrT="[文本]"/>
      <dgm:spPr/>
      <dgm:t>
        <a:bodyPr/>
        <a:lstStyle/>
        <a:p>
          <a:r>
            <a:rPr lang="en-US" altLang="en-US" dirty="0" smtClean="0"/>
            <a:t> </a:t>
          </a:r>
          <a:r>
            <a:rPr lang="en-US" altLang="zh-CN" dirty="0" smtClean="0"/>
            <a:t>Two</a:t>
          </a:r>
          <a:r>
            <a:rPr lang="en-US" altLang="en-US" dirty="0" smtClean="0"/>
            <a:t> multiplier delay in the critical path</a:t>
          </a:r>
          <a:endParaRPr lang="zh-CN" altLang="en-US" dirty="0"/>
        </a:p>
      </dgm:t>
    </dgm:pt>
    <dgm:pt modelId="{47BE4CF8-A1F5-4427-B3CA-34491F1FD4CD}" type="parTrans" cxnId="{01414148-D39A-485A-A67E-7E17D4838EC6}">
      <dgm:prSet/>
      <dgm:spPr/>
      <dgm:t>
        <a:bodyPr/>
        <a:lstStyle/>
        <a:p>
          <a:endParaRPr lang="zh-CN" altLang="en-US"/>
        </a:p>
      </dgm:t>
    </dgm:pt>
    <dgm:pt modelId="{238EA607-4AA5-42A5-9AC9-F1DDB3380AD3}" type="sibTrans" cxnId="{01414148-D39A-485A-A67E-7E17D4838EC6}">
      <dgm:prSet/>
      <dgm:spPr/>
      <dgm:t>
        <a:bodyPr/>
        <a:lstStyle/>
        <a:p>
          <a:endParaRPr lang="zh-CN" altLang="en-US"/>
        </a:p>
      </dgm:t>
    </dgm:pt>
    <dgm:pt modelId="{791F7AE3-E597-48D5-935C-5C834A489971}" type="pres">
      <dgm:prSet presAssocID="{8BA7F8FE-5A7F-49D4-88A9-49B4A61BB803}" presName="Name0" presStyleCnt="0">
        <dgm:presLayoutVars>
          <dgm:dir/>
          <dgm:animLvl val="lvl"/>
          <dgm:resizeHandles val="exact"/>
        </dgm:presLayoutVars>
      </dgm:prSet>
      <dgm:spPr/>
      <dgm:t>
        <a:bodyPr/>
        <a:lstStyle/>
        <a:p>
          <a:endParaRPr lang="zh-CN" altLang="en-US"/>
        </a:p>
      </dgm:t>
    </dgm:pt>
    <dgm:pt modelId="{A6FCAF4C-4C96-4DE0-AFFD-D5F5AEC13462}" type="pres">
      <dgm:prSet presAssocID="{23893F03-49B1-48C4-9037-C02A228F360B}" presName="linNode" presStyleCnt="0"/>
      <dgm:spPr/>
    </dgm:pt>
    <dgm:pt modelId="{29CB2343-DA39-446B-BFBE-8222EA052DBA}" type="pres">
      <dgm:prSet presAssocID="{23893F03-49B1-48C4-9037-C02A228F360B}" presName="parentText" presStyleLbl="node1" presStyleIdx="0" presStyleCnt="3">
        <dgm:presLayoutVars>
          <dgm:chMax val="1"/>
          <dgm:bulletEnabled val="1"/>
        </dgm:presLayoutVars>
      </dgm:prSet>
      <dgm:spPr/>
      <dgm:t>
        <a:bodyPr/>
        <a:lstStyle/>
        <a:p>
          <a:endParaRPr lang="zh-CN" altLang="en-US"/>
        </a:p>
      </dgm:t>
    </dgm:pt>
    <dgm:pt modelId="{95F3D07B-7E86-46FC-AF81-20BF40BE887D}" type="pres">
      <dgm:prSet presAssocID="{23893F03-49B1-48C4-9037-C02A228F360B}" presName="descendantText" presStyleLbl="alignAccFollowNode1" presStyleIdx="0" presStyleCnt="3">
        <dgm:presLayoutVars>
          <dgm:bulletEnabled val="1"/>
        </dgm:presLayoutVars>
      </dgm:prSet>
      <dgm:spPr/>
      <dgm:t>
        <a:bodyPr/>
        <a:lstStyle/>
        <a:p>
          <a:endParaRPr lang="zh-CN" altLang="en-US"/>
        </a:p>
      </dgm:t>
    </dgm:pt>
    <dgm:pt modelId="{4B0820A0-7D0E-4770-B7EB-411A4562C20F}" type="pres">
      <dgm:prSet presAssocID="{BC3A8B89-A2DF-4DBE-8165-7BC5597EC72D}" presName="sp" presStyleCnt="0"/>
      <dgm:spPr/>
    </dgm:pt>
    <dgm:pt modelId="{E6069FAC-E8EC-4338-930A-8D7784DFA9FF}" type="pres">
      <dgm:prSet presAssocID="{3FA06581-2A9B-4B2A-AE5D-34B30FA8E1A8}" presName="linNode" presStyleCnt="0"/>
      <dgm:spPr/>
    </dgm:pt>
    <dgm:pt modelId="{5E5EF8F2-CA12-4F09-BB1B-24AADE9E843E}" type="pres">
      <dgm:prSet presAssocID="{3FA06581-2A9B-4B2A-AE5D-34B30FA8E1A8}" presName="parentText" presStyleLbl="node1" presStyleIdx="1" presStyleCnt="3">
        <dgm:presLayoutVars>
          <dgm:chMax val="1"/>
          <dgm:bulletEnabled val="1"/>
        </dgm:presLayoutVars>
      </dgm:prSet>
      <dgm:spPr/>
      <dgm:t>
        <a:bodyPr/>
        <a:lstStyle/>
        <a:p>
          <a:endParaRPr lang="zh-CN" altLang="en-US"/>
        </a:p>
      </dgm:t>
    </dgm:pt>
    <dgm:pt modelId="{C79BA2DE-8936-42FB-8052-32391CB42CAF}" type="pres">
      <dgm:prSet presAssocID="{3FA06581-2A9B-4B2A-AE5D-34B30FA8E1A8}" presName="descendantText" presStyleLbl="alignAccFollowNode1" presStyleIdx="1" presStyleCnt="3">
        <dgm:presLayoutVars>
          <dgm:bulletEnabled val="1"/>
        </dgm:presLayoutVars>
      </dgm:prSet>
      <dgm:spPr/>
      <dgm:t>
        <a:bodyPr/>
        <a:lstStyle/>
        <a:p>
          <a:endParaRPr lang="zh-CN" altLang="en-US"/>
        </a:p>
      </dgm:t>
    </dgm:pt>
    <dgm:pt modelId="{CBCD6D10-1196-4BA6-B2B0-B79A4EBBA3D7}" type="pres">
      <dgm:prSet presAssocID="{03434055-A9BD-4657-8760-65C7656EFC08}" presName="sp" presStyleCnt="0"/>
      <dgm:spPr/>
    </dgm:pt>
    <dgm:pt modelId="{6456236C-702C-4ACA-953B-17CC5650934A}" type="pres">
      <dgm:prSet presAssocID="{9663F5A1-2BFC-40E9-ACB7-10AEE5201D0E}" presName="linNode" presStyleCnt="0"/>
      <dgm:spPr/>
    </dgm:pt>
    <dgm:pt modelId="{A331A01F-6FC1-4453-A95D-000CBBE6A805}" type="pres">
      <dgm:prSet presAssocID="{9663F5A1-2BFC-40E9-ACB7-10AEE5201D0E}" presName="parentText" presStyleLbl="node1" presStyleIdx="2" presStyleCnt="3">
        <dgm:presLayoutVars>
          <dgm:chMax val="1"/>
          <dgm:bulletEnabled val="1"/>
        </dgm:presLayoutVars>
      </dgm:prSet>
      <dgm:spPr/>
      <dgm:t>
        <a:bodyPr/>
        <a:lstStyle/>
        <a:p>
          <a:endParaRPr lang="zh-CN" altLang="en-US"/>
        </a:p>
      </dgm:t>
    </dgm:pt>
    <dgm:pt modelId="{60CC22BD-2FE2-414F-A49A-BB0B123BA8F3}" type="pres">
      <dgm:prSet presAssocID="{9663F5A1-2BFC-40E9-ACB7-10AEE5201D0E}" presName="descendantText" presStyleLbl="alignAccFollowNode1" presStyleIdx="2" presStyleCnt="3">
        <dgm:presLayoutVars>
          <dgm:bulletEnabled val="1"/>
        </dgm:presLayoutVars>
      </dgm:prSet>
      <dgm:spPr/>
      <dgm:t>
        <a:bodyPr/>
        <a:lstStyle/>
        <a:p>
          <a:endParaRPr lang="zh-CN" altLang="en-US"/>
        </a:p>
      </dgm:t>
    </dgm:pt>
  </dgm:ptLst>
  <dgm:cxnLst>
    <dgm:cxn modelId="{19BC57E2-B410-4FB8-9C25-E77523DEDB43}" type="presOf" srcId="{9663F5A1-2BFC-40E9-ACB7-10AEE5201D0E}" destId="{A331A01F-6FC1-4453-A95D-000CBBE6A805}" srcOrd="0" destOrd="0" presId="urn:microsoft.com/office/officeart/2005/8/layout/vList5"/>
    <dgm:cxn modelId="{7FD30DF3-2679-4B25-99E4-811419ECA5AE}" srcId="{3FA06581-2A9B-4B2A-AE5D-34B30FA8E1A8}" destId="{717BD62F-FF45-4145-9C7D-EEF15415392B}" srcOrd="0" destOrd="0" parTransId="{F3F74C56-8E45-42B4-A988-2A6134C02EAF}" sibTransId="{8948B66D-583B-49C3-A89D-FCFADFCA4DE4}"/>
    <dgm:cxn modelId="{92DB3539-7753-487C-B93D-A623B7CE821E}" type="presOf" srcId="{717BD62F-FF45-4145-9C7D-EEF15415392B}" destId="{C79BA2DE-8936-42FB-8052-32391CB42CAF}" srcOrd="0" destOrd="0" presId="urn:microsoft.com/office/officeart/2005/8/layout/vList5"/>
    <dgm:cxn modelId="{10E02401-9934-4AAF-808C-183EB1557E07}" srcId="{8BA7F8FE-5A7F-49D4-88A9-49B4A61BB803}" destId="{9663F5A1-2BFC-40E9-ACB7-10AEE5201D0E}" srcOrd="2" destOrd="0" parTransId="{4B2C4769-D9E8-415A-A9EE-F9BF03F8F282}" sibTransId="{120FE054-194A-4066-BCE2-C0FC57B96F05}"/>
    <dgm:cxn modelId="{E327BA41-E7DF-46CE-B2A2-72F996D9C30B}" type="presOf" srcId="{8BA7F8FE-5A7F-49D4-88A9-49B4A61BB803}" destId="{791F7AE3-E597-48D5-935C-5C834A489971}" srcOrd="0" destOrd="0" presId="urn:microsoft.com/office/officeart/2005/8/layout/vList5"/>
    <dgm:cxn modelId="{E099BC17-8A75-4625-8C5F-2C8A08278CEB}" type="presOf" srcId="{142CD609-3701-4220-8D51-64F432543121}" destId="{95F3D07B-7E86-46FC-AF81-20BF40BE887D}" srcOrd="0" destOrd="0" presId="urn:microsoft.com/office/officeart/2005/8/layout/vList5"/>
    <dgm:cxn modelId="{53F44CC9-29B6-467C-9B2E-03067340820A}" srcId="{23893F03-49B1-48C4-9037-C02A228F360B}" destId="{142CD609-3701-4220-8D51-64F432543121}" srcOrd="0" destOrd="0" parTransId="{86EAFBF1-A82E-4307-A67B-0EBC1277158D}" sibTransId="{47CBB661-6694-4B10-B9EB-8F0F9C4A14CB}"/>
    <dgm:cxn modelId="{1D2FA7E1-FA35-4EA1-BF96-83C0371508AD}" srcId="{8BA7F8FE-5A7F-49D4-88A9-49B4A61BB803}" destId="{3FA06581-2A9B-4B2A-AE5D-34B30FA8E1A8}" srcOrd="1" destOrd="0" parTransId="{679EFF4F-CE86-4DFF-9126-E6BEAB5AD342}" sibTransId="{03434055-A9BD-4657-8760-65C7656EFC08}"/>
    <dgm:cxn modelId="{01414148-D39A-485A-A67E-7E17D4838EC6}" srcId="{9663F5A1-2BFC-40E9-ACB7-10AEE5201D0E}" destId="{B16EE159-6336-4D46-B456-9EA610F05B35}" srcOrd="0" destOrd="0" parTransId="{47BE4CF8-A1F5-4427-B3CA-34491F1FD4CD}" sibTransId="{238EA607-4AA5-42A5-9AC9-F1DDB3380AD3}"/>
    <dgm:cxn modelId="{A6BDA849-9CC4-4AC1-A6C9-D4F99B792DA1}" srcId="{8BA7F8FE-5A7F-49D4-88A9-49B4A61BB803}" destId="{23893F03-49B1-48C4-9037-C02A228F360B}" srcOrd="0" destOrd="0" parTransId="{907E3762-3AE9-4072-A649-606CAEAE639F}" sibTransId="{BC3A8B89-A2DF-4DBE-8165-7BC5597EC72D}"/>
    <dgm:cxn modelId="{354069BF-C958-4C7B-B9BD-8CFFA3D3DD50}" type="presOf" srcId="{B16EE159-6336-4D46-B456-9EA610F05B35}" destId="{60CC22BD-2FE2-414F-A49A-BB0B123BA8F3}" srcOrd="0" destOrd="0" presId="urn:microsoft.com/office/officeart/2005/8/layout/vList5"/>
    <dgm:cxn modelId="{FA973C58-864D-4C0C-9C1F-F44BDA0C3F8B}" type="presOf" srcId="{23893F03-49B1-48C4-9037-C02A228F360B}" destId="{29CB2343-DA39-446B-BFBE-8222EA052DBA}" srcOrd="0" destOrd="0" presId="urn:microsoft.com/office/officeart/2005/8/layout/vList5"/>
    <dgm:cxn modelId="{6DFAF489-9CED-487B-8931-3146D981672D}" type="presOf" srcId="{3FA06581-2A9B-4B2A-AE5D-34B30FA8E1A8}" destId="{5E5EF8F2-CA12-4F09-BB1B-24AADE9E843E}" srcOrd="0" destOrd="0" presId="urn:microsoft.com/office/officeart/2005/8/layout/vList5"/>
    <dgm:cxn modelId="{01A660CC-E011-45B4-B7A6-2660F657A99F}" type="presParOf" srcId="{791F7AE3-E597-48D5-935C-5C834A489971}" destId="{A6FCAF4C-4C96-4DE0-AFFD-D5F5AEC13462}" srcOrd="0" destOrd="0" presId="urn:microsoft.com/office/officeart/2005/8/layout/vList5"/>
    <dgm:cxn modelId="{AD92518E-CC81-4AB9-9360-7D05ADD412C4}" type="presParOf" srcId="{A6FCAF4C-4C96-4DE0-AFFD-D5F5AEC13462}" destId="{29CB2343-DA39-446B-BFBE-8222EA052DBA}" srcOrd="0" destOrd="0" presId="urn:microsoft.com/office/officeart/2005/8/layout/vList5"/>
    <dgm:cxn modelId="{F2424D53-D595-4D56-8558-7DDB908FBCCE}" type="presParOf" srcId="{A6FCAF4C-4C96-4DE0-AFFD-D5F5AEC13462}" destId="{95F3D07B-7E86-46FC-AF81-20BF40BE887D}" srcOrd="1" destOrd="0" presId="urn:microsoft.com/office/officeart/2005/8/layout/vList5"/>
    <dgm:cxn modelId="{11F5A5C1-E422-437C-99F0-C314E0520A9C}" type="presParOf" srcId="{791F7AE3-E597-48D5-935C-5C834A489971}" destId="{4B0820A0-7D0E-4770-B7EB-411A4562C20F}" srcOrd="1" destOrd="0" presId="urn:microsoft.com/office/officeart/2005/8/layout/vList5"/>
    <dgm:cxn modelId="{3E89808D-1E56-4549-A506-82CCF8284CD6}" type="presParOf" srcId="{791F7AE3-E597-48D5-935C-5C834A489971}" destId="{E6069FAC-E8EC-4338-930A-8D7784DFA9FF}" srcOrd="2" destOrd="0" presId="urn:microsoft.com/office/officeart/2005/8/layout/vList5"/>
    <dgm:cxn modelId="{B55FF418-A65F-484B-8D5A-645088A80CA1}" type="presParOf" srcId="{E6069FAC-E8EC-4338-930A-8D7784DFA9FF}" destId="{5E5EF8F2-CA12-4F09-BB1B-24AADE9E843E}" srcOrd="0" destOrd="0" presId="urn:microsoft.com/office/officeart/2005/8/layout/vList5"/>
    <dgm:cxn modelId="{8BC1C4DA-9BC9-4D00-A894-C03058E01EF9}" type="presParOf" srcId="{E6069FAC-E8EC-4338-930A-8D7784DFA9FF}" destId="{C79BA2DE-8936-42FB-8052-32391CB42CAF}" srcOrd="1" destOrd="0" presId="urn:microsoft.com/office/officeart/2005/8/layout/vList5"/>
    <dgm:cxn modelId="{7203597C-498C-4561-95D6-DFB01715F9C8}" type="presParOf" srcId="{791F7AE3-E597-48D5-935C-5C834A489971}" destId="{CBCD6D10-1196-4BA6-B2B0-B79A4EBBA3D7}" srcOrd="3" destOrd="0" presId="urn:microsoft.com/office/officeart/2005/8/layout/vList5"/>
    <dgm:cxn modelId="{687DC74C-500A-4F11-9DBC-7BCB8FD565A1}" type="presParOf" srcId="{791F7AE3-E597-48D5-935C-5C834A489971}" destId="{6456236C-702C-4ACA-953B-17CC5650934A}" srcOrd="4" destOrd="0" presId="urn:microsoft.com/office/officeart/2005/8/layout/vList5"/>
    <dgm:cxn modelId="{7381B551-BA27-4778-A6AB-11CA75DDEE98}" type="presParOf" srcId="{6456236C-702C-4ACA-953B-17CC5650934A}" destId="{A331A01F-6FC1-4453-A95D-000CBBE6A805}" srcOrd="0" destOrd="0" presId="urn:microsoft.com/office/officeart/2005/8/layout/vList5"/>
    <dgm:cxn modelId="{0BE38023-3BB8-4522-A360-08E1728CC7CE}" type="presParOf" srcId="{6456236C-702C-4ACA-953B-17CC5650934A}" destId="{60CC22BD-2FE2-414F-A49A-BB0B123BA8F3}"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C53681F-D70E-4277-A0B8-1D66A408F058}"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zh-CN" altLang="en-US"/>
        </a:p>
      </dgm:t>
    </dgm:pt>
    <dgm:pt modelId="{8D58DDF9-172F-4A8A-96BE-3EC168A699AF}">
      <dgm:prSet phldrT="[文本]"/>
      <dgm:spPr/>
      <dgm:t>
        <a:bodyPr/>
        <a:lstStyle/>
        <a:p>
          <a:r>
            <a:rPr lang="zh-CN" altLang="en-US" dirty="0" smtClean="0">
              <a:latin typeface="幼圆" pitchFamily="49" charset="-122"/>
              <a:ea typeface="幼圆" pitchFamily="49" charset="-122"/>
            </a:rPr>
            <a:t>提高吞吐量的设计技巧</a:t>
          </a:r>
          <a:endParaRPr lang="zh-CN" altLang="en-US" dirty="0">
            <a:latin typeface="幼圆" pitchFamily="49" charset="-122"/>
            <a:ea typeface="幼圆" pitchFamily="49" charset="-122"/>
          </a:endParaRPr>
        </a:p>
      </dgm:t>
    </dgm:pt>
    <dgm:pt modelId="{3399E94E-F7D4-4C9F-B32C-37594015E772}" type="parTrans" cxnId="{CD429EDF-9FD5-4750-99E6-C6C8C6B702CF}">
      <dgm:prSet/>
      <dgm:spPr/>
      <dgm:t>
        <a:bodyPr/>
        <a:lstStyle/>
        <a:p>
          <a:endParaRPr lang="zh-CN" altLang="en-US">
            <a:latin typeface="幼圆" pitchFamily="49" charset="-122"/>
            <a:ea typeface="幼圆" pitchFamily="49" charset="-122"/>
          </a:endParaRPr>
        </a:p>
      </dgm:t>
    </dgm:pt>
    <dgm:pt modelId="{0519C821-53AB-4E8E-80EA-45B040A0B135}" type="sibTrans" cxnId="{CD429EDF-9FD5-4750-99E6-C6C8C6B702CF}">
      <dgm:prSet/>
      <dgm:spPr/>
      <dgm:t>
        <a:bodyPr/>
        <a:lstStyle/>
        <a:p>
          <a:endParaRPr lang="zh-CN" altLang="en-US">
            <a:latin typeface="幼圆" pitchFamily="49" charset="-122"/>
            <a:ea typeface="幼圆" pitchFamily="49" charset="-122"/>
          </a:endParaRPr>
        </a:p>
      </dgm:t>
    </dgm:pt>
    <dgm:pt modelId="{3ED17D43-4961-4BB3-820A-E68E521D9479}">
      <dgm:prSet phldrT="[文本]"/>
      <dgm:spPr/>
      <dgm:t>
        <a:bodyPr/>
        <a:lstStyle/>
        <a:p>
          <a:r>
            <a:rPr lang="zh-CN" altLang="en-US" dirty="0" smtClean="0">
              <a:latin typeface="幼圆" pitchFamily="49" charset="-122"/>
              <a:ea typeface="幼圆" pitchFamily="49" charset="-122"/>
            </a:rPr>
            <a:t>利用</a:t>
          </a:r>
          <a:r>
            <a:rPr lang="en-US" altLang="zh-CN" dirty="0" smtClean="0">
              <a:latin typeface="幼圆" pitchFamily="49" charset="-122"/>
              <a:ea typeface="幼圆" pitchFamily="49" charset="-122"/>
            </a:rPr>
            <a:t>Pipeline</a:t>
          </a:r>
          <a:r>
            <a:rPr lang="zh-CN" altLang="en-US" dirty="0" smtClean="0">
              <a:latin typeface="幼圆" pitchFamily="49" charset="-122"/>
              <a:ea typeface="幼圆" pitchFamily="49" charset="-122"/>
            </a:rPr>
            <a:t>技术，展开迭代环路；</a:t>
          </a:r>
          <a:r>
            <a:rPr lang="en-US" altLang="zh-CN" dirty="0" smtClean="0">
              <a:latin typeface="幼圆" pitchFamily="49" charset="-122"/>
              <a:ea typeface="幼圆" pitchFamily="49" charset="-122"/>
            </a:rPr>
            <a:t/>
          </a:r>
          <a:br>
            <a:rPr lang="en-US" altLang="zh-CN" dirty="0" smtClean="0">
              <a:latin typeface="幼圆" pitchFamily="49" charset="-122"/>
              <a:ea typeface="幼圆" pitchFamily="49" charset="-122"/>
            </a:rPr>
          </a:br>
          <a:r>
            <a:rPr lang="zh-CN" altLang="en-US" dirty="0" smtClean="0">
              <a:latin typeface="幼圆" pitchFamily="49" charset="-122"/>
              <a:ea typeface="幼圆" pitchFamily="49" charset="-122"/>
            </a:rPr>
            <a:t>代价是成比例地增加面积</a:t>
          </a:r>
          <a:endParaRPr lang="zh-CN" altLang="en-US" dirty="0">
            <a:latin typeface="幼圆" pitchFamily="49" charset="-122"/>
            <a:ea typeface="幼圆" pitchFamily="49" charset="-122"/>
          </a:endParaRPr>
        </a:p>
      </dgm:t>
    </dgm:pt>
    <dgm:pt modelId="{F35386CF-986C-455F-A35D-9F3068B73D04}" type="parTrans" cxnId="{09D0FA58-703A-4F4F-874C-91AD1BDE8F8B}">
      <dgm:prSet/>
      <dgm:spPr/>
      <dgm:t>
        <a:bodyPr/>
        <a:lstStyle/>
        <a:p>
          <a:endParaRPr lang="zh-CN" altLang="en-US">
            <a:latin typeface="幼圆" pitchFamily="49" charset="-122"/>
            <a:ea typeface="幼圆" pitchFamily="49" charset="-122"/>
          </a:endParaRPr>
        </a:p>
      </dgm:t>
    </dgm:pt>
    <dgm:pt modelId="{A2B5AF31-97CF-43A0-879C-F1AE4AAC1F6B}" type="sibTrans" cxnId="{09D0FA58-703A-4F4F-874C-91AD1BDE8F8B}">
      <dgm:prSet/>
      <dgm:spPr/>
      <dgm:t>
        <a:bodyPr/>
        <a:lstStyle/>
        <a:p>
          <a:endParaRPr lang="zh-CN" altLang="en-US">
            <a:latin typeface="幼圆" pitchFamily="49" charset="-122"/>
            <a:ea typeface="幼圆" pitchFamily="49" charset="-122"/>
          </a:endParaRPr>
        </a:p>
      </dgm:t>
    </dgm:pt>
    <dgm:pt modelId="{C6C5BA7F-C75F-43B3-B0E5-24B89AA5CB9A}">
      <dgm:prSet phldrT="[文本]"/>
      <dgm:spPr/>
      <dgm:t>
        <a:bodyPr/>
        <a:lstStyle/>
        <a:p>
          <a:r>
            <a:rPr lang="zh-CN" altLang="en-US" dirty="0" smtClean="0">
              <a:latin typeface="幼圆" pitchFamily="49" charset="-122"/>
              <a:ea typeface="幼圆" pitchFamily="49" charset="-122"/>
            </a:rPr>
            <a:t>插入寄存器，增加流水线级数；代价是增大延迟</a:t>
          </a:r>
          <a:endParaRPr lang="zh-CN" altLang="en-US" dirty="0">
            <a:latin typeface="幼圆" pitchFamily="49" charset="-122"/>
            <a:ea typeface="幼圆" pitchFamily="49" charset="-122"/>
          </a:endParaRPr>
        </a:p>
      </dgm:t>
    </dgm:pt>
    <dgm:pt modelId="{4623ECB7-3476-4BE6-8679-C173422B539C}" type="parTrans" cxnId="{C4782F72-61C0-4F1E-B956-4A8DB255C992}">
      <dgm:prSet/>
      <dgm:spPr/>
      <dgm:t>
        <a:bodyPr/>
        <a:lstStyle/>
        <a:p>
          <a:endParaRPr lang="zh-CN" altLang="en-US">
            <a:latin typeface="幼圆" pitchFamily="49" charset="-122"/>
            <a:ea typeface="幼圆" pitchFamily="49" charset="-122"/>
          </a:endParaRPr>
        </a:p>
      </dgm:t>
    </dgm:pt>
    <dgm:pt modelId="{46E91C5C-D4DD-4B8B-871F-200215E4B8D9}" type="sibTrans" cxnId="{C4782F72-61C0-4F1E-B956-4A8DB255C992}">
      <dgm:prSet/>
      <dgm:spPr/>
      <dgm:t>
        <a:bodyPr/>
        <a:lstStyle/>
        <a:p>
          <a:endParaRPr lang="zh-CN" altLang="en-US">
            <a:latin typeface="幼圆" pitchFamily="49" charset="-122"/>
            <a:ea typeface="幼圆" pitchFamily="49" charset="-122"/>
          </a:endParaRPr>
        </a:p>
      </dgm:t>
    </dgm:pt>
    <dgm:pt modelId="{29D243CE-FA07-491B-A8E9-30914E3D1948}">
      <dgm:prSet/>
      <dgm:spPr/>
      <dgm:t>
        <a:bodyPr/>
        <a:lstStyle/>
        <a:p>
          <a:r>
            <a:rPr lang="zh-CN" altLang="en-US" dirty="0" smtClean="0">
              <a:latin typeface="幼圆" pitchFamily="49" charset="-122"/>
              <a:ea typeface="幼圆" pitchFamily="49" charset="-122"/>
            </a:rPr>
            <a:t>降低延迟的设计技巧</a:t>
          </a:r>
        </a:p>
      </dgm:t>
    </dgm:pt>
    <dgm:pt modelId="{D5006B69-A3F3-45B0-81D3-537AA5D6B4F4}" type="parTrans" cxnId="{1EB5ACB8-9DBA-49B7-B4A2-13AC6BB36C29}">
      <dgm:prSet/>
      <dgm:spPr/>
      <dgm:t>
        <a:bodyPr/>
        <a:lstStyle/>
        <a:p>
          <a:endParaRPr lang="zh-CN" altLang="en-US">
            <a:latin typeface="幼圆" pitchFamily="49" charset="-122"/>
            <a:ea typeface="幼圆" pitchFamily="49" charset="-122"/>
          </a:endParaRPr>
        </a:p>
      </dgm:t>
    </dgm:pt>
    <dgm:pt modelId="{A4C371B5-5AAE-4A20-8461-CB97A3CB2A2D}" type="sibTrans" cxnId="{1EB5ACB8-9DBA-49B7-B4A2-13AC6BB36C29}">
      <dgm:prSet/>
      <dgm:spPr/>
      <dgm:t>
        <a:bodyPr/>
        <a:lstStyle/>
        <a:p>
          <a:endParaRPr lang="zh-CN" altLang="en-US">
            <a:latin typeface="幼圆" pitchFamily="49" charset="-122"/>
            <a:ea typeface="幼圆" pitchFamily="49" charset="-122"/>
          </a:endParaRPr>
        </a:p>
      </dgm:t>
    </dgm:pt>
    <dgm:pt modelId="{2CFF010B-0FF3-4DB3-96A7-C36F3F87E831}">
      <dgm:prSet/>
      <dgm:spPr/>
      <dgm:t>
        <a:bodyPr/>
        <a:lstStyle/>
        <a:p>
          <a:r>
            <a:rPr lang="zh-CN" altLang="en-US" dirty="0" smtClean="0">
              <a:latin typeface="幼圆" pitchFamily="49" charset="-122"/>
              <a:ea typeface="幼圆" pitchFamily="49" charset="-122"/>
            </a:rPr>
            <a:t>移除流水线寄存器，减小流水线级数；</a:t>
          </a:r>
          <a:r>
            <a:rPr lang="en-US" altLang="zh-CN" dirty="0" smtClean="0">
              <a:latin typeface="幼圆" pitchFamily="49" charset="-122"/>
              <a:ea typeface="幼圆" pitchFamily="49" charset="-122"/>
            </a:rPr>
            <a:t/>
          </a:r>
          <a:br>
            <a:rPr lang="en-US" altLang="zh-CN" dirty="0" smtClean="0">
              <a:latin typeface="幼圆" pitchFamily="49" charset="-122"/>
              <a:ea typeface="幼圆" pitchFamily="49" charset="-122"/>
            </a:rPr>
          </a:br>
          <a:r>
            <a:rPr lang="zh-CN" altLang="en-US" dirty="0" smtClean="0">
              <a:latin typeface="幼圆" pitchFamily="49" charset="-122"/>
              <a:ea typeface="幼圆" pitchFamily="49" charset="-122"/>
            </a:rPr>
            <a:t>代价是增加了组合逻辑延时，降低数据吞吐量</a:t>
          </a:r>
        </a:p>
      </dgm:t>
    </dgm:pt>
    <dgm:pt modelId="{783EE662-A3E8-4475-9262-60B38032CA62}" type="parTrans" cxnId="{11A30C33-C08E-4D7C-AE93-8A4576EE5DFD}">
      <dgm:prSet/>
      <dgm:spPr/>
      <dgm:t>
        <a:bodyPr/>
        <a:lstStyle/>
        <a:p>
          <a:endParaRPr lang="zh-CN" altLang="en-US">
            <a:latin typeface="幼圆" pitchFamily="49" charset="-122"/>
            <a:ea typeface="幼圆" pitchFamily="49" charset="-122"/>
          </a:endParaRPr>
        </a:p>
      </dgm:t>
    </dgm:pt>
    <dgm:pt modelId="{AA707692-3D7F-4DB5-BED6-4860CDA1EEF1}" type="sibTrans" cxnId="{11A30C33-C08E-4D7C-AE93-8A4576EE5DFD}">
      <dgm:prSet/>
      <dgm:spPr/>
      <dgm:t>
        <a:bodyPr/>
        <a:lstStyle/>
        <a:p>
          <a:endParaRPr lang="zh-CN" altLang="en-US">
            <a:latin typeface="幼圆" pitchFamily="49" charset="-122"/>
            <a:ea typeface="幼圆" pitchFamily="49" charset="-122"/>
          </a:endParaRPr>
        </a:p>
      </dgm:t>
    </dgm:pt>
    <dgm:pt modelId="{07BB6FDE-8280-417A-98AF-65A85AF33F73}">
      <dgm:prSet/>
      <dgm:spPr/>
      <dgm:t>
        <a:bodyPr/>
        <a:lstStyle/>
        <a:p>
          <a:r>
            <a:rPr lang="zh-CN" altLang="en-US" dirty="0" smtClean="0">
              <a:latin typeface="幼圆" pitchFamily="49" charset="-122"/>
              <a:ea typeface="幼圆" pitchFamily="49" charset="-122"/>
            </a:rPr>
            <a:t>利用并行处理技术；</a:t>
          </a:r>
          <a:r>
            <a:rPr lang="en-US" altLang="zh-CN" dirty="0" smtClean="0">
              <a:latin typeface="幼圆" pitchFamily="49" charset="-122"/>
              <a:ea typeface="幼圆" pitchFamily="49" charset="-122"/>
            </a:rPr>
            <a:t/>
          </a:r>
          <a:br>
            <a:rPr lang="en-US" altLang="zh-CN" dirty="0" smtClean="0">
              <a:latin typeface="幼圆" pitchFamily="49" charset="-122"/>
              <a:ea typeface="幼圆" pitchFamily="49" charset="-122"/>
            </a:rPr>
          </a:br>
          <a:r>
            <a:rPr lang="zh-CN" altLang="en-US" dirty="0" smtClean="0">
              <a:latin typeface="幼圆" pitchFamily="49" charset="-122"/>
              <a:ea typeface="幼圆" pitchFamily="49" charset="-122"/>
            </a:rPr>
            <a:t>代价是需要更多的资源</a:t>
          </a:r>
        </a:p>
      </dgm:t>
    </dgm:pt>
    <dgm:pt modelId="{07185465-BCE5-4949-962A-434E660C8461}" type="parTrans" cxnId="{C9E84A16-B1E7-4287-9ABF-4710C5D994FD}">
      <dgm:prSet/>
      <dgm:spPr/>
      <dgm:t>
        <a:bodyPr/>
        <a:lstStyle/>
        <a:p>
          <a:endParaRPr lang="zh-CN" altLang="en-US">
            <a:latin typeface="幼圆" pitchFamily="49" charset="-122"/>
            <a:ea typeface="幼圆" pitchFamily="49" charset="-122"/>
          </a:endParaRPr>
        </a:p>
      </dgm:t>
    </dgm:pt>
    <dgm:pt modelId="{53691D26-5A7E-4B7E-8D88-33DDE91EFBB9}" type="sibTrans" cxnId="{C9E84A16-B1E7-4287-9ABF-4710C5D994FD}">
      <dgm:prSet/>
      <dgm:spPr/>
      <dgm:t>
        <a:bodyPr/>
        <a:lstStyle/>
        <a:p>
          <a:endParaRPr lang="zh-CN" altLang="en-US">
            <a:latin typeface="幼圆" pitchFamily="49" charset="-122"/>
            <a:ea typeface="幼圆" pitchFamily="49" charset="-122"/>
          </a:endParaRPr>
        </a:p>
      </dgm:t>
    </dgm:pt>
    <dgm:pt modelId="{196C2906-F0BF-47CE-A68B-099C13191299}">
      <dgm:prSet/>
      <dgm:spPr/>
      <dgm:t>
        <a:bodyPr/>
        <a:lstStyle/>
        <a:p>
          <a:r>
            <a:rPr lang="zh-CN" altLang="en-US" dirty="0" smtClean="0">
              <a:latin typeface="幼圆" pitchFamily="49" charset="-122"/>
              <a:ea typeface="幼圆" pitchFamily="49" charset="-122"/>
            </a:rPr>
            <a:t>提高工作频率的设计技巧</a:t>
          </a:r>
        </a:p>
      </dgm:t>
    </dgm:pt>
    <dgm:pt modelId="{DA5DF2D2-648E-4505-89B5-0B7F5D82ADE6}" type="parTrans" cxnId="{1BC294D8-19DF-4A00-A818-359A118547C8}">
      <dgm:prSet/>
      <dgm:spPr/>
      <dgm:t>
        <a:bodyPr/>
        <a:lstStyle/>
        <a:p>
          <a:endParaRPr lang="zh-CN" altLang="en-US">
            <a:latin typeface="幼圆" pitchFamily="49" charset="-122"/>
            <a:ea typeface="幼圆" pitchFamily="49" charset="-122"/>
          </a:endParaRPr>
        </a:p>
      </dgm:t>
    </dgm:pt>
    <dgm:pt modelId="{878F1E87-EE0D-422F-9A52-D11F1F510141}" type="sibTrans" cxnId="{1BC294D8-19DF-4A00-A818-359A118547C8}">
      <dgm:prSet/>
      <dgm:spPr/>
      <dgm:t>
        <a:bodyPr/>
        <a:lstStyle/>
        <a:p>
          <a:endParaRPr lang="zh-CN" altLang="en-US">
            <a:latin typeface="幼圆" pitchFamily="49" charset="-122"/>
            <a:ea typeface="幼圆" pitchFamily="49" charset="-122"/>
          </a:endParaRPr>
        </a:p>
      </dgm:t>
    </dgm:pt>
    <dgm:pt modelId="{CA8BD8A0-57CD-4350-AF77-1DF9F58F482C}">
      <dgm:prSet phldrT="[文本]"/>
      <dgm:spPr/>
      <dgm:t>
        <a:bodyPr/>
        <a:lstStyle/>
        <a:p>
          <a:r>
            <a:rPr lang="zh-CN" altLang="en-US" dirty="0" smtClean="0">
              <a:latin typeface="幼圆" pitchFamily="49" charset="-122"/>
              <a:ea typeface="幼圆" pitchFamily="49" charset="-122"/>
            </a:rPr>
            <a:t>利用并行结构提高工作频率；代价是占用大量资源</a:t>
          </a:r>
          <a:endParaRPr lang="zh-CN" altLang="en-US" dirty="0">
            <a:latin typeface="幼圆" pitchFamily="49" charset="-122"/>
            <a:ea typeface="幼圆" pitchFamily="49" charset="-122"/>
          </a:endParaRPr>
        </a:p>
      </dgm:t>
    </dgm:pt>
    <dgm:pt modelId="{DE03D17A-E4EB-4359-993D-F9964C8B7A50}" type="parTrans" cxnId="{6C15F722-6C90-4485-9706-94B9DB8A4161}">
      <dgm:prSet/>
      <dgm:spPr/>
      <dgm:t>
        <a:bodyPr/>
        <a:lstStyle/>
        <a:p>
          <a:endParaRPr lang="zh-CN" altLang="en-US">
            <a:latin typeface="幼圆" pitchFamily="49" charset="-122"/>
            <a:ea typeface="幼圆" pitchFamily="49" charset="-122"/>
          </a:endParaRPr>
        </a:p>
      </dgm:t>
    </dgm:pt>
    <dgm:pt modelId="{1AC113B8-4A6F-4818-8E92-DC6E14102DDD}" type="sibTrans" cxnId="{6C15F722-6C90-4485-9706-94B9DB8A4161}">
      <dgm:prSet/>
      <dgm:spPr/>
      <dgm:t>
        <a:bodyPr/>
        <a:lstStyle/>
        <a:p>
          <a:endParaRPr lang="zh-CN" altLang="en-US">
            <a:latin typeface="幼圆" pitchFamily="49" charset="-122"/>
            <a:ea typeface="幼圆" pitchFamily="49" charset="-122"/>
          </a:endParaRPr>
        </a:p>
      </dgm:t>
    </dgm:pt>
    <dgm:pt modelId="{88AF3DD0-B1A9-4F2B-87EE-3E75E3ADF1AE}">
      <dgm:prSet phldrT="[文本]"/>
      <dgm:spPr/>
      <dgm:t>
        <a:bodyPr/>
        <a:lstStyle/>
        <a:p>
          <a:r>
            <a:rPr lang="zh-CN" altLang="en-US" dirty="0" smtClean="0">
              <a:latin typeface="幼圆" pitchFamily="49" charset="-122"/>
              <a:ea typeface="幼圆" pitchFamily="49" charset="-122"/>
            </a:rPr>
            <a:t>去除不需要的特权编码，可以展平逻辑结构</a:t>
          </a:r>
          <a:endParaRPr lang="zh-CN" altLang="en-US" dirty="0">
            <a:latin typeface="幼圆" pitchFamily="49" charset="-122"/>
            <a:ea typeface="幼圆" pitchFamily="49" charset="-122"/>
          </a:endParaRPr>
        </a:p>
      </dgm:t>
    </dgm:pt>
    <dgm:pt modelId="{2431005D-0021-4B6D-BF3A-DF4BBBC26711}" type="parTrans" cxnId="{AEB36C76-6BF7-4FC4-AAB2-F357FF9DC7A0}">
      <dgm:prSet/>
      <dgm:spPr/>
      <dgm:t>
        <a:bodyPr/>
        <a:lstStyle/>
        <a:p>
          <a:endParaRPr lang="zh-CN" altLang="en-US">
            <a:latin typeface="幼圆" pitchFamily="49" charset="-122"/>
            <a:ea typeface="幼圆" pitchFamily="49" charset="-122"/>
          </a:endParaRPr>
        </a:p>
      </dgm:t>
    </dgm:pt>
    <dgm:pt modelId="{2F61A3B2-C65B-4192-9961-027048AD35BE}" type="sibTrans" cxnId="{AEB36C76-6BF7-4FC4-AAB2-F357FF9DC7A0}">
      <dgm:prSet/>
      <dgm:spPr/>
      <dgm:t>
        <a:bodyPr/>
        <a:lstStyle/>
        <a:p>
          <a:endParaRPr lang="zh-CN" altLang="en-US">
            <a:latin typeface="幼圆" pitchFamily="49" charset="-122"/>
            <a:ea typeface="幼圆" pitchFamily="49" charset="-122"/>
          </a:endParaRPr>
        </a:p>
      </dgm:t>
    </dgm:pt>
    <dgm:pt modelId="{043FEF04-8F88-44C4-A02A-955467C6CE27}">
      <dgm:prSet phldrT="[文本]"/>
      <dgm:spPr/>
      <dgm:t>
        <a:bodyPr/>
        <a:lstStyle/>
        <a:p>
          <a:r>
            <a:rPr lang="zh-CN" altLang="en-US" dirty="0" smtClean="0">
              <a:latin typeface="幼圆" pitchFamily="49" charset="-122"/>
              <a:ea typeface="幼圆" pitchFamily="49" charset="-122"/>
            </a:rPr>
            <a:t>寄存器平衡</a:t>
          </a:r>
          <a:endParaRPr lang="zh-CN" altLang="en-US" dirty="0">
            <a:latin typeface="幼圆" pitchFamily="49" charset="-122"/>
            <a:ea typeface="幼圆" pitchFamily="49" charset="-122"/>
          </a:endParaRPr>
        </a:p>
      </dgm:t>
    </dgm:pt>
    <dgm:pt modelId="{1B782ADD-4E40-4C0E-AA6A-F609D4450139}" type="parTrans" cxnId="{094CDFB6-C479-46F2-8C71-E56B91FCE309}">
      <dgm:prSet/>
      <dgm:spPr/>
      <dgm:t>
        <a:bodyPr/>
        <a:lstStyle/>
        <a:p>
          <a:endParaRPr lang="zh-CN" altLang="en-US">
            <a:latin typeface="幼圆" pitchFamily="49" charset="-122"/>
            <a:ea typeface="幼圆" pitchFamily="49" charset="-122"/>
          </a:endParaRPr>
        </a:p>
      </dgm:t>
    </dgm:pt>
    <dgm:pt modelId="{B7BF2C9F-6091-43C6-98AE-17AE0D86526A}" type="sibTrans" cxnId="{094CDFB6-C479-46F2-8C71-E56B91FCE309}">
      <dgm:prSet/>
      <dgm:spPr/>
      <dgm:t>
        <a:bodyPr/>
        <a:lstStyle/>
        <a:p>
          <a:endParaRPr lang="zh-CN" altLang="en-US">
            <a:latin typeface="幼圆" pitchFamily="49" charset="-122"/>
            <a:ea typeface="幼圆" pitchFamily="49" charset="-122"/>
          </a:endParaRPr>
        </a:p>
      </dgm:t>
    </dgm:pt>
    <dgm:pt modelId="{5E44BE78-D8A6-437E-8C3D-E85667E5437C}">
      <dgm:prSet phldrT="[文本]"/>
      <dgm:spPr/>
      <dgm:t>
        <a:bodyPr/>
        <a:lstStyle/>
        <a:p>
          <a:r>
            <a:rPr lang="zh-CN" altLang="en-US" dirty="0" smtClean="0">
              <a:latin typeface="幼圆" pitchFamily="49" charset="-122"/>
              <a:ea typeface="幼圆" pitchFamily="49" charset="-122"/>
            </a:rPr>
            <a:t>重新规划路径</a:t>
          </a:r>
          <a:endParaRPr lang="zh-CN" altLang="en-US" dirty="0">
            <a:latin typeface="幼圆" pitchFamily="49" charset="-122"/>
            <a:ea typeface="幼圆" pitchFamily="49" charset="-122"/>
          </a:endParaRPr>
        </a:p>
      </dgm:t>
    </dgm:pt>
    <dgm:pt modelId="{45F5B9EF-45CC-47FC-B6EF-15E558AF0522}" type="parTrans" cxnId="{5E1A456F-9FC5-4198-9C27-BC561ADE54F1}">
      <dgm:prSet/>
      <dgm:spPr/>
      <dgm:t>
        <a:bodyPr/>
        <a:lstStyle/>
        <a:p>
          <a:endParaRPr lang="zh-CN" altLang="en-US">
            <a:latin typeface="幼圆" pitchFamily="49" charset="-122"/>
            <a:ea typeface="幼圆" pitchFamily="49" charset="-122"/>
          </a:endParaRPr>
        </a:p>
      </dgm:t>
    </dgm:pt>
    <dgm:pt modelId="{9BA3C27A-0D32-457C-8CAE-C3452E7FBF54}" type="sibTrans" cxnId="{5E1A456F-9FC5-4198-9C27-BC561ADE54F1}">
      <dgm:prSet/>
      <dgm:spPr/>
      <dgm:t>
        <a:bodyPr/>
        <a:lstStyle/>
        <a:p>
          <a:endParaRPr lang="zh-CN" altLang="en-US">
            <a:latin typeface="幼圆" pitchFamily="49" charset="-122"/>
            <a:ea typeface="幼圆" pitchFamily="49" charset="-122"/>
          </a:endParaRPr>
        </a:p>
      </dgm:t>
    </dgm:pt>
    <dgm:pt modelId="{396547E1-8562-40E7-8886-96F7CBC1616C}" type="pres">
      <dgm:prSet presAssocID="{4C53681F-D70E-4277-A0B8-1D66A408F058}" presName="linear" presStyleCnt="0">
        <dgm:presLayoutVars>
          <dgm:animLvl val="lvl"/>
          <dgm:resizeHandles val="exact"/>
        </dgm:presLayoutVars>
      </dgm:prSet>
      <dgm:spPr/>
      <dgm:t>
        <a:bodyPr/>
        <a:lstStyle/>
        <a:p>
          <a:endParaRPr lang="zh-CN" altLang="en-US"/>
        </a:p>
      </dgm:t>
    </dgm:pt>
    <dgm:pt modelId="{DBD8D241-9F01-477E-A009-367D81759F90}" type="pres">
      <dgm:prSet presAssocID="{8D58DDF9-172F-4A8A-96BE-3EC168A699AF}" presName="parentText" presStyleLbl="node1" presStyleIdx="0" presStyleCnt="3">
        <dgm:presLayoutVars>
          <dgm:chMax val="0"/>
          <dgm:bulletEnabled val="1"/>
        </dgm:presLayoutVars>
      </dgm:prSet>
      <dgm:spPr/>
      <dgm:t>
        <a:bodyPr/>
        <a:lstStyle/>
        <a:p>
          <a:endParaRPr lang="zh-CN" altLang="en-US"/>
        </a:p>
      </dgm:t>
    </dgm:pt>
    <dgm:pt modelId="{AE6F581A-364E-4BF3-9354-C0B75FB77A81}" type="pres">
      <dgm:prSet presAssocID="{8D58DDF9-172F-4A8A-96BE-3EC168A699AF}" presName="childText" presStyleLbl="revTx" presStyleIdx="0" presStyleCnt="3">
        <dgm:presLayoutVars>
          <dgm:bulletEnabled val="1"/>
        </dgm:presLayoutVars>
      </dgm:prSet>
      <dgm:spPr/>
      <dgm:t>
        <a:bodyPr/>
        <a:lstStyle/>
        <a:p>
          <a:endParaRPr lang="zh-CN" altLang="en-US"/>
        </a:p>
      </dgm:t>
    </dgm:pt>
    <dgm:pt modelId="{2D69B965-7BEA-496C-98D1-CA6AFED49881}" type="pres">
      <dgm:prSet presAssocID="{29D243CE-FA07-491B-A8E9-30914E3D1948}" presName="parentText" presStyleLbl="node1" presStyleIdx="1" presStyleCnt="3">
        <dgm:presLayoutVars>
          <dgm:chMax val="0"/>
          <dgm:bulletEnabled val="1"/>
        </dgm:presLayoutVars>
      </dgm:prSet>
      <dgm:spPr/>
      <dgm:t>
        <a:bodyPr/>
        <a:lstStyle/>
        <a:p>
          <a:endParaRPr lang="zh-CN" altLang="en-US"/>
        </a:p>
      </dgm:t>
    </dgm:pt>
    <dgm:pt modelId="{058E2723-8461-4FA4-8131-0A350AEA9420}" type="pres">
      <dgm:prSet presAssocID="{29D243CE-FA07-491B-A8E9-30914E3D1948}" presName="childText" presStyleLbl="revTx" presStyleIdx="1" presStyleCnt="3">
        <dgm:presLayoutVars>
          <dgm:bulletEnabled val="1"/>
        </dgm:presLayoutVars>
      </dgm:prSet>
      <dgm:spPr/>
      <dgm:t>
        <a:bodyPr/>
        <a:lstStyle/>
        <a:p>
          <a:endParaRPr lang="zh-CN" altLang="en-US"/>
        </a:p>
      </dgm:t>
    </dgm:pt>
    <dgm:pt modelId="{6222E563-53C1-40E0-9BB9-EFC3D97FB096}" type="pres">
      <dgm:prSet presAssocID="{196C2906-F0BF-47CE-A68B-099C13191299}" presName="parentText" presStyleLbl="node1" presStyleIdx="2" presStyleCnt="3">
        <dgm:presLayoutVars>
          <dgm:chMax val="0"/>
          <dgm:bulletEnabled val="1"/>
        </dgm:presLayoutVars>
      </dgm:prSet>
      <dgm:spPr/>
      <dgm:t>
        <a:bodyPr/>
        <a:lstStyle/>
        <a:p>
          <a:endParaRPr lang="zh-CN" altLang="en-US"/>
        </a:p>
      </dgm:t>
    </dgm:pt>
    <dgm:pt modelId="{C112B278-B036-4E4C-B5E5-9D6DFB839AFE}" type="pres">
      <dgm:prSet presAssocID="{196C2906-F0BF-47CE-A68B-099C13191299}" presName="childText" presStyleLbl="revTx" presStyleIdx="2" presStyleCnt="3">
        <dgm:presLayoutVars>
          <dgm:bulletEnabled val="1"/>
        </dgm:presLayoutVars>
      </dgm:prSet>
      <dgm:spPr/>
      <dgm:t>
        <a:bodyPr/>
        <a:lstStyle/>
        <a:p>
          <a:endParaRPr lang="zh-CN" altLang="en-US"/>
        </a:p>
      </dgm:t>
    </dgm:pt>
  </dgm:ptLst>
  <dgm:cxnLst>
    <dgm:cxn modelId="{06A1CB6A-2F02-41FE-AEC2-306AF5DCBE18}" type="presOf" srcId="{8D58DDF9-172F-4A8A-96BE-3EC168A699AF}" destId="{DBD8D241-9F01-477E-A009-367D81759F90}" srcOrd="0" destOrd="0" presId="urn:microsoft.com/office/officeart/2005/8/layout/vList2"/>
    <dgm:cxn modelId="{1BC294D8-19DF-4A00-A818-359A118547C8}" srcId="{4C53681F-D70E-4277-A0B8-1D66A408F058}" destId="{196C2906-F0BF-47CE-A68B-099C13191299}" srcOrd="2" destOrd="0" parTransId="{DA5DF2D2-648E-4505-89B5-0B7F5D82ADE6}" sibTransId="{878F1E87-EE0D-422F-9A52-D11F1F510141}"/>
    <dgm:cxn modelId="{5D26DAE1-D034-4725-BC86-2FA65C1D02E1}" type="presOf" srcId="{2CFF010B-0FF3-4DB3-96A7-C36F3F87E831}" destId="{058E2723-8461-4FA4-8131-0A350AEA9420}" srcOrd="0" destOrd="0" presId="urn:microsoft.com/office/officeart/2005/8/layout/vList2"/>
    <dgm:cxn modelId="{AEB36C76-6BF7-4FC4-AAB2-F357FF9DC7A0}" srcId="{196C2906-F0BF-47CE-A68B-099C13191299}" destId="{88AF3DD0-B1A9-4F2B-87EE-3E75E3ADF1AE}" srcOrd="2" destOrd="0" parTransId="{2431005D-0021-4B6D-BF3A-DF4BBBC26711}" sibTransId="{2F61A3B2-C65B-4192-9961-027048AD35BE}"/>
    <dgm:cxn modelId="{5E1A456F-9FC5-4198-9C27-BC561ADE54F1}" srcId="{196C2906-F0BF-47CE-A68B-099C13191299}" destId="{5E44BE78-D8A6-437E-8C3D-E85667E5437C}" srcOrd="4" destOrd="0" parTransId="{45F5B9EF-45CC-47FC-B6EF-15E558AF0522}" sibTransId="{9BA3C27A-0D32-457C-8CAE-C3452E7FBF54}"/>
    <dgm:cxn modelId="{AD917072-4DD2-45D5-9E8F-4F07AECC1CA2}" type="presOf" srcId="{4C53681F-D70E-4277-A0B8-1D66A408F058}" destId="{396547E1-8562-40E7-8886-96F7CBC1616C}" srcOrd="0" destOrd="0" presId="urn:microsoft.com/office/officeart/2005/8/layout/vList2"/>
    <dgm:cxn modelId="{11A30C33-C08E-4D7C-AE93-8A4576EE5DFD}" srcId="{29D243CE-FA07-491B-A8E9-30914E3D1948}" destId="{2CFF010B-0FF3-4DB3-96A7-C36F3F87E831}" srcOrd="0" destOrd="0" parTransId="{783EE662-A3E8-4475-9262-60B38032CA62}" sibTransId="{AA707692-3D7F-4DB5-BED6-4860CDA1EEF1}"/>
    <dgm:cxn modelId="{1EB5ACB8-9DBA-49B7-B4A2-13AC6BB36C29}" srcId="{4C53681F-D70E-4277-A0B8-1D66A408F058}" destId="{29D243CE-FA07-491B-A8E9-30914E3D1948}" srcOrd="1" destOrd="0" parTransId="{D5006B69-A3F3-45B0-81D3-537AA5D6B4F4}" sibTransId="{A4C371B5-5AAE-4A20-8461-CB97A3CB2A2D}"/>
    <dgm:cxn modelId="{6C15F722-6C90-4485-9706-94B9DB8A4161}" srcId="{196C2906-F0BF-47CE-A68B-099C13191299}" destId="{CA8BD8A0-57CD-4350-AF77-1DF9F58F482C}" srcOrd="1" destOrd="0" parTransId="{DE03D17A-E4EB-4359-993D-F9964C8B7A50}" sibTransId="{1AC113B8-4A6F-4818-8E92-DC6E14102DDD}"/>
    <dgm:cxn modelId="{09D0FA58-703A-4F4F-874C-91AD1BDE8F8B}" srcId="{8D58DDF9-172F-4A8A-96BE-3EC168A699AF}" destId="{3ED17D43-4961-4BB3-820A-E68E521D9479}" srcOrd="0" destOrd="0" parTransId="{F35386CF-986C-455F-A35D-9F3068B73D04}" sibTransId="{A2B5AF31-97CF-43A0-879C-F1AE4AAC1F6B}"/>
    <dgm:cxn modelId="{AA6DCED5-A0DB-46FD-A2D7-D4BB523B4875}" type="presOf" srcId="{196C2906-F0BF-47CE-A68B-099C13191299}" destId="{6222E563-53C1-40E0-9BB9-EFC3D97FB096}" srcOrd="0" destOrd="0" presId="urn:microsoft.com/office/officeart/2005/8/layout/vList2"/>
    <dgm:cxn modelId="{C0C0F0BD-1832-4170-9F95-76583E8B5FD6}" type="presOf" srcId="{CA8BD8A0-57CD-4350-AF77-1DF9F58F482C}" destId="{C112B278-B036-4E4C-B5E5-9D6DFB839AFE}" srcOrd="0" destOrd="1" presId="urn:microsoft.com/office/officeart/2005/8/layout/vList2"/>
    <dgm:cxn modelId="{944EEB95-D621-446E-A26F-3120A0B25B72}" type="presOf" srcId="{07BB6FDE-8280-417A-98AF-65A85AF33F73}" destId="{058E2723-8461-4FA4-8131-0A350AEA9420}" srcOrd="0" destOrd="1" presId="urn:microsoft.com/office/officeart/2005/8/layout/vList2"/>
    <dgm:cxn modelId="{CD429EDF-9FD5-4750-99E6-C6C8C6B702CF}" srcId="{4C53681F-D70E-4277-A0B8-1D66A408F058}" destId="{8D58DDF9-172F-4A8A-96BE-3EC168A699AF}" srcOrd="0" destOrd="0" parTransId="{3399E94E-F7D4-4C9F-B32C-37594015E772}" sibTransId="{0519C821-53AB-4E8E-80EA-45B040A0B135}"/>
    <dgm:cxn modelId="{450B99CB-2AE3-49A8-B6AA-71A498BAAB2D}" type="presOf" srcId="{3ED17D43-4961-4BB3-820A-E68E521D9479}" destId="{AE6F581A-364E-4BF3-9354-C0B75FB77A81}" srcOrd="0" destOrd="0" presId="urn:microsoft.com/office/officeart/2005/8/layout/vList2"/>
    <dgm:cxn modelId="{C4782F72-61C0-4F1E-B956-4A8DB255C992}" srcId="{196C2906-F0BF-47CE-A68B-099C13191299}" destId="{C6C5BA7F-C75F-43B3-B0E5-24B89AA5CB9A}" srcOrd="0" destOrd="0" parTransId="{4623ECB7-3476-4BE6-8679-C173422B539C}" sibTransId="{46E91C5C-D4DD-4B8B-871F-200215E4B8D9}"/>
    <dgm:cxn modelId="{FB5BA95A-D2B7-410A-833D-E378EF2BDBA1}" type="presOf" srcId="{043FEF04-8F88-44C4-A02A-955467C6CE27}" destId="{C112B278-B036-4E4C-B5E5-9D6DFB839AFE}" srcOrd="0" destOrd="3" presId="urn:microsoft.com/office/officeart/2005/8/layout/vList2"/>
    <dgm:cxn modelId="{C9E84A16-B1E7-4287-9ABF-4710C5D994FD}" srcId="{29D243CE-FA07-491B-A8E9-30914E3D1948}" destId="{07BB6FDE-8280-417A-98AF-65A85AF33F73}" srcOrd="1" destOrd="0" parTransId="{07185465-BCE5-4949-962A-434E660C8461}" sibTransId="{53691D26-5A7E-4B7E-8D88-33DDE91EFBB9}"/>
    <dgm:cxn modelId="{D346770C-6724-4AB8-84AC-BE3CFF608E95}" type="presOf" srcId="{88AF3DD0-B1A9-4F2B-87EE-3E75E3ADF1AE}" destId="{C112B278-B036-4E4C-B5E5-9D6DFB839AFE}" srcOrd="0" destOrd="2" presId="urn:microsoft.com/office/officeart/2005/8/layout/vList2"/>
    <dgm:cxn modelId="{CCE26B50-6231-4773-863E-31853DF8F41B}" type="presOf" srcId="{29D243CE-FA07-491B-A8E9-30914E3D1948}" destId="{2D69B965-7BEA-496C-98D1-CA6AFED49881}" srcOrd="0" destOrd="0" presId="urn:microsoft.com/office/officeart/2005/8/layout/vList2"/>
    <dgm:cxn modelId="{FBC0A66B-AED5-46B3-822B-12C6485553F9}" type="presOf" srcId="{5E44BE78-D8A6-437E-8C3D-E85667E5437C}" destId="{C112B278-B036-4E4C-B5E5-9D6DFB839AFE}" srcOrd="0" destOrd="4" presId="urn:microsoft.com/office/officeart/2005/8/layout/vList2"/>
    <dgm:cxn modelId="{B95C9B0B-C3D0-4689-A941-BFDAF32A4002}" type="presOf" srcId="{C6C5BA7F-C75F-43B3-B0E5-24B89AA5CB9A}" destId="{C112B278-B036-4E4C-B5E5-9D6DFB839AFE}" srcOrd="0" destOrd="0" presId="urn:microsoft.com/office/officeart/2005/8/layout/vList2"/>
    <dgm:cxn modelId="{094CDFB6-C479-46F2-8C71-E56B91FCE309}" srcId="{196C2906-F0BF-47CE-A68B-099C13191299}" destId="{043FEF04-8F88-44C4-A02A-955467C6CE27}" srcOrd="3" destOrd="0" parTransId="{1B782ADD-4E40-4C0E-AA6A-F609D4450139}" sibTransId="{B7BF2C9F-6091-43C6-98AE-17AE0D86526A}"/>
    <dgm:cxn modelId="{620ECA1C-973C-4D6E-AA06-33D6CF557E6C}" type="presParOf" srcId="{396547E1-8562-40E7-8886-96F7CBC1616C}" destId="{DBD8D241-9F01-477E-A009-367D81759F90}" srcOrd="0" destOrd="0" presId="urn:microsoft.com/office/officeart/2005/8/layout/vList2"/>
    <dgm:cxn modelId="{74FDB3E0-9DCD-43EF-A14E-F7B94C34161E}" type="presParOf" srcId="{396547E1-8562-40E7-8886-96F7CBC1616C}" destId="{AE6F581A-364E-4BF3-9354-C0B75FB77A81}" srcOrd="1" destOrd="0" presId="urn:microsoft.com/office/officeart/2005/8/layout/vList2"/>
    <dgm:cxn modelId="{48256D46-36DE-41B4-B23B-DA7CC93D977A}" type="presParOf" srcId="{396547E1-8562-40E7-8886-96F7CBC1616C}" destId="{2D69B965-7BEA-496C-98D1-CA6AFED49881}" srcOrd="2" destOrd="0" presId="urn:microsoft.com/office/officeart/2005/8/layout/vList2"/>
    <dgm:cxn modelId="{C8B87B8E-9347-4A2E-A18C-B6DB46F2E571}" type="presParOf" srcId="{396547E1-8562-40E7-8886-96F7CBC1616C}" destId="{058E2723-8461-4FA4-8131-0A350AEA9420}" srcOrd="3" destOrd="0" presId="urn:microsoft.com/office/officeart/2005/8/layout/vList2"/>
    <dgm:cxn modelId="{AC95DB55-9296-43AC-8FAF-5C24CF5FF9B4}" type="presParOf" srcId="{396547E1-8562-40E7-8886-96F7CBC1616C}" destId="{6222E563-53C1-40E0-9BB9-EFC3D97FB096}" srcOrd="4" destOrd="0" presId="urn:microsoft.com/office/officeart/2005/8/layout/vList2"/>
    <dgm:cxn modelId="{5EC228BD-014F-4929-8708-35088B6C88D2}" type="presParOf" srcId="{396547E1-8562-40E7-8886-96F7CBC1616C}" destId="{C112B278-B036-4E4C-B5E5-9D6DFB839AFE}"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F3D07B-7E86-46FC-AF81-20BF40BE887D}">
      <dsp:nvSpPr>
        <dsp:cNvPr id="0" name=""/>
        <dsp:cNvSpPr/>
      </dsp:nvSpPr>
      <dsp:spPr>
        <a:xfrm rot="5400000">
          <a:off x="4633120" y="-1973979"/>
          <a:ext cx="526846" cy="4608512"/>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altLang="zh-CN" sz="2000" kern="1200" dirty="0" smtClean="0"/>
            <a:t>8bit / 3clock</a:t>
          </a:r>
          <a:endParaRPr lang="zh-CN" altLang="en-US" sz="2000" kern="1200" dirty="0"/>
        </a:p>
      </dsp:txBody>
      <dsp:txXfrm rot="-5400000">
        <a:off x="2592288" y="92572"/>
        <a:ext cx="4582793" cy="475408"/>
      </dsp:txXfrm>
    </dsp:sp>
    <dsp:sp modelId="{29CB2343-DA39-446B-BFBE-8222EA052DBA}">
      <dsp:nvSpPr>
        <dsp:cNvPr id="0" name=""/>
        <dsp:cNvSpPr/>
      </dsp:nvSpPr>
      <dsp:spPr>
        <a:xfrm>
          <a:off x="0" y="997"/>
          <a:ext cx="2592288" cy="65855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en-US" altLang="zh-CN" sz="3500" kern="1200" dirty="0" smtClean="0"/>
            <a:t>Throughput </a:t>
          </a:r>
          <a:endParaRPr lang="zh-CN" altLang="en-US" sz="3500" kern="1200" dirty="0"/>
        </a:p>
      </dsp:txBody>
      <dsp:txXfrm>
        <a:off x="32148" y="33145"/>
        <a:ext cx="2527992" cy="594261"/>
      </dsp:txXfrm>
    </dsp:sp>
    <dsp:sp modelId="{C79BA2DE-8936-42FB-8052-32391CB42CAF}">
      <dsp:nvSpPr>
        <dsp:cNvPr id="0" name=""/>
        <dsp:cNvSpPr/>
      </dsp:nvSpPr>
      <dsp:spPr>
        <a:xfrm rot="5400000">
          <a:off x="4633120" y="-1282494"/>
          <a:ext cx="526846" cy="4608512"/>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altLang="en-US" sz="2000" kern="1200" dirty="0" smtClean="0"/>
            <a:t>3 clocks</a:t>
          </a:r>
          <a:endParaRPr lang="zh-CN" altLang="en-US" sz="2000" kern="1200" dirty="0"/>
        </a:p>
      </dsp:txBody>
      <dsp:txXfrm rot="-5400000">
        <a:off x="2592288" y="784057"/>
        <a:ext cx="4582793" cy="475408"/>
      </dsp:txXfrm>
    </dsp:sp>
    <dsp:sp modelId="{5E5EF8F2-CA12-4F09-BB1B-24AADE9E843E}">
      <dsp:nvSpPr>
        <dsp:cNvPr id="0" name=""/>
        <dsp:cNvSpPr/>
      </dsp:nvSpPr>
      <dsp:spPr>
        <a:xfrm>
          <a:off x="0" y="692483"/>
          <a:ext cx="2592288" cy="65855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en-US" altLang="en-US" sz="3500" kern="1200" dirty="0" smtClean="0"/>
            <a:t>Latency</a:t>
          </a:r>
          <a:endParaRPr lang="zh-CN" altLang="en-US" sz="3500" kern="1200" dirty="0"/>
        </a:p>
      </dsp:txBody>
      <dsp:txXfrm>
        <a:off x="32148" y="724631"/>
        <a:ext cx="2527992" cy="594261"/>
      </dsp:txXfrm>
    </dsp:sp>
    <dsp:sp modelId="{60CC22BD-2FE2-414F-A49A-BB0B123BA8F3}">
      <dsp:nvSpPr>
        <dsp:cNvPr id="0" name=""/>
        <dsp:cNvSpPr/>
      </dsp:nvSpPr>
      <dsp:spPr>
        <a:xfrm rot="5400000">
          <a:off x="4633120" y="-591008"/>
          <a:ext cx="526846" cy="4608512"/>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altLang="en-US" sz="2000" kern="1200" smtClean="0"/>
            <a:t> </a:t>
          </a:r>
          <a:r>
            <a:rPr lang="en-US" altLang="en-US" sz="2000" kern="1200" dirty="0" smtClean="0"/>
            <a:t>One multiplier delay in the critical path</a:t>
          </a:r>
          <a:endParaRPr lang="zh-CN" altLang="en-US" sz="2000" kern="1200" dirty="0"/>
        </a:p>
      </dsp:txBody>
      <dsp:txXfrm rot="-5400000">
        <a:off x="2592288" y="1475543"/>
        <a:ext cx="4582793" cy="475408"/>
      </dsp:txXfrm>
    </dsp:sp>
    <dsp:sp modelId="{A331A01F-6FC1-4453-A95D-000CBBE6A805}">
      <dsp:nvSpPr>
        <dsp:cNvPr id="0" name=""/>
        <dsp:cNvSpPr/>
      </dsp:nvSpPr>
      <dsp:spPr>
        <a:xfrm>
          <a:off x="0" y="1383968"/>
          <a:ext cx="2592288" cy="65855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en-US" altLang="en-US" sz="3500" kern="1200" dirty="0" smtClean="0"/>
            <a:t>Timing</a:t>
          </a:r>
          <a:endParaRPr lang="zh-CN" altLang="en-US" sz="3500" kern="1200" dirty="0"/>
        </a:p>
      </dsp:txBody>
      <dsp:txXfrm>
        <a:off x="32148" y="1416116"/>
        <a:ext cx="2527992" cy="5942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F3D07B-7E86-46FC-AF81-20BF40BE887D}">
      <dsp:nvSpPr>
        <dsp:cNvPr id="0" name=""/>
        <dsp:cNvSpPr/>
      </dsp:nvSpPr>
      <dsp:spPr>
        <a:xfrm rot="5400000">
          <a:off x="4633120" y="-1973979"/>
          <a:ext cx="526846" cy="4608512"/>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altLang="zh-CN" sz="2000" kern="1200" dirty="0" smtClean="0"/>
            <a:t>8bit / 1clock</a:t>
          </a:r>
          <a:endParaRPr lang="zh-CN" altLang="en-US" sz="2000" kern="1200" dirty="0"/>
        </a:p>
      </dsp:txBody>
      <dsp:txXfrm rot="-5400000">
        <a:off x="2592288" y="92572"/>
        <a:ext cx="4582793" cy="475408"/>
      </dsp:txXfrm>
    </dsp:sp>
    <dsp:sp modelId="{29CB2343-DA39-446B-BFBE-8222EA052DBA}">
      <dsp:nvSpPr>
        <dsp:cNvPr id="0" name=""/>
        <dsp:cNvSpPr/>
      </dsp:nvSpPr>
      <dsp:spPr>
        <a:xfrm>
          <a:off x="0" y="997"/>
          <a:ext cx="2592288" cy="65855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en-US" altLang="zh-CN" sz="3500" kern="1200" dirty="0" smtClean="0"/>
            <a:t>Throughput </a:t>
          </a:r>
          <a:endParaRPr lang="zh-CN" altLang="en-US" sz="3500" kern="1200" dirty="0"/>
        </a:p>
      </dsp:txBody>
      <dsp:txXfrm>
        <a:off x="32148" y="33145"/>
        <a:ext cx="2527992" cy="594261"/>
      </dsp:txXfrm>
    </dsp:sp>
    <dsp:sp modelId="{C79BA2DE-8936-42FB-8052-32391CB42CAF}">
      <dsp:nvSpPr>
        <dsp:cNvPr id="0" name=""/>
        <dsp:cNvSpPr/>
      </dsp:nvSpPr>
      <dsp:spPr>
        <a:xfrm rot="5400000">
          <a:off x="4633120" y="-1282494"/>
          <a:ext cx="526846" cy="4608512"/>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altLang="en-US" sz="2000" kern="1200" dirty="0" smtClean="0"/>
            <a:t>3 clocks</a:t>
          </a:r>
          <a:endParaRPr lang="zh-CN" altLang="en-US" sz="2000" kern="1200" dirty="0"/>
        </a:p>
      </dsp:txBody>
      <dsp:txXfrm rot="-5400000">
        <a:off x="2592288" y="784057"/>
        <a:ext cx="4582793" cy="475408"/>
      </dsp:txXfrm>
    </dsp:sp>
    <dsp:sp modelId="{5E5EF8F2-CA12-4F09-BB1B-24AADE9E843E}">
      <dsp:nvSpPr>
        <dsp:cNvPr id="0" name=""/>
        <dsp:cNvSpPr/>
      </dsp:nvSpPr>
      <dsp:spPr>
        <a:xfrm>
          <a:off x="0" y="692483"/>
          <a:ext cx="2592288" cy="65855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en-US" altLang="en-US" sz="3500" kern="1200" dirty="0" smtClean="0"/>
            <a:t>Latency</a:t>
          </a:r>
          <a:endParaRPr lang="zh-CN" altLang="en-US" sz="3500" kern="1200" dirty="0"/>
        </a:p>
      </dsp:txBody>
      <dsp:txXfrm>
        <a:off x="32148" y="724631"/>
        <a:ext cx="2527992" cy="594261"/>
      </dsp:txXfrm>
    </dsp:sp>
    <dsp:sp modelId="{60CC22BD-2FE2-414F-A49A-BB0B123BA8F3}">
      <dsp:nvSpPr>
        <dsp:cNvPr id="0" name=""/>
        <dsp:cNvSpPr/>
      </dsp:nvSpPr>
      <dsp:spPr>
        <a:xfrm rot="5400000">
          <a:off x="4633120" y="-591008"/>
          <a:ext cx="526846" cy="4608512"/>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altLang="en-US" sz="2000" kern="1200" dirty="0" smtClean="0"/>
            <a:t> One multiplier delay in the critical path</a:t>
          </a:r>
          <a:endParaRPr lang="zh-CN" altLang="en-US" sz="2000" kern="1200" dirty="0"/>
        </a:p>
      </dsp:txBody>
      <dsp:txXfrm rot="-5400000">
        <a:off x="2592288" y="1475543"/>
        <a:ext cx="4582793" cy="475408"/>
      </dsp:txXfrm>
    </dsp:sp>
    <dsp:sp modelId="{A331A01F-6FC1-4453-A95D-000CBBE6A805}">
      <dsp:nvSpPr>
        <dsp:cNvPr id="0" name=""/>
        <dsp:cNvSpPr/>
      </dsp:nvSpPr>
      <dsp:spPr>
        <a:xfrm>
          <a:off x="0" y="1383968"/>
          <a:ext cx="2592288" cy="658557"/>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en-US" altLang="en-US" sz="3500" kern="1200" dirty="0" smtClean="0"/>
            <a:t>Timing</a:t>
          </a:r>
          <a:endParaRPr lang="zh-CN" altLang="en-US" sz="3500" kern="1200" dirty="0"/>
        </a:p>
      </dsp:txBody>
      <dsp:txXfrm>
        <a:off x="32148" y="1416116"/>
        <a:ext cx="2527992" cy="5942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F3D07B-7E86-46FC-AF81-20BF40BE887D}">
      <dsp:nvSpPr>
        <dsp:cNvPr id="0" name=""/>
        <dsp:cNvSpPr/>
      </dsp:nvSpPr>
      <dsp:spPr>
        <a:xfrm rot="5400000">
          <a:off x="2299960" y="-966176"/>
          <a:ext cx="296623" cy="230425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altLang="zh-CN" sz="1000" kern="1200" dirty="0" smtClean="0"/>
            <a:t>8bit / 3clock</a:t>
          </a:r>
          <a:endParaRPr lang="zh-CN" altLang="en-US" sz="1000" kern="1200" dirty="0"/>
        </a:p>
      </dsp:txBody>
      <dsp:txXfrm rot="-5400000">
        <a:off x="1296144" y="52120"/>
        <a:ext cx="2289776" cy="267663"/>
      </dsp:txXfrm>
    </dsp:sp>
    <dsp:sp modelId="{29CB2343-DA39-446B-BFBE-8222EA052DBA}">
      <dsp:nvSpPr>
        <dsp:cNvPr id="0" name=""/>
        <dsp:cNvSpPr/>
      </dsp:nvSpPr>
      <dsp:spPr>
        <a:xfrm>
          <a:off x="0" y="561"/>
          <a:ext cx="1296144" cy="37077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en-US" altLang="zh-CN" sz="1700" kern="1200" dirty="0" smtClean="0"/>
            <a:t>Throughput </a:t>
          </a:r>
          <a:endParaRPr lang="zh-CN" altLang="en-US" sz="1700" kern="1200" dirty="0"/>
        </a:p>
      </dsp:txBody>
      <dsp:txXfrm>
        <a:off x="18100" y="18661"/>
        <a:ext cx="1259944" cy="334579"/>
      </dsp:txXfrm>
    </dsp:sp>
    <dsp:sp modelId="{C79BA2DE-8936-42FB-8052-32391CB42CAF}">
      <dsp:nvSpPr>
        <dsp:cNvPr id="0" name=""/>
        <dsp:cNvSpPr/>
      </dsp:nvSpPr>
      <dsp:spPr>
        <a:xfrm rot="5400000">
          <a:off x="2299960" y="-576858"/>
          <a:ext cx="296623" cy="230425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altLang="en-US" sz="1000" kern="1200" dirty="0" smtClean="0"/>
            <a:t>3 clocks</a:t>
          </a:r>
          <a:endParaRPr lang="zh-CN" altLang="en-US" sz="1000" kern="1200" dirty="0"/>
        </a:p>
      </dsp:txBody>
      <dsp:txXfrm rot="-5400000">
        <a:off x="1296144" y="441438"/>
        <a:ext cx="2289776" cy="267663"/>
      </dsp:txXfrm>
    </dsp:sp>
    <dsp:sp modelId="{5E5EF8F2-CA12-4F09-BB1B-24AADE9E843E}">
      <dsp:nvSpPr>
        <dsp:cNvPr id="0" name=""/>
        <dsp:cNvSpPr/>
      </dsp:nvSpPr>
      <dsp:spPr>
        <a:xfrm>
          <a:off x="0" y="389880"/>
          <a:ext cx="1296144" cy="37077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en-US" altLang="en-US" sz="1700" kern="1200" dirty="0" smtClean="0"/>
            <a:t>Latency</a:t>
          </a:r>
          <a:endParaRPr lang="zh-CN" altLang="en-US" sz="1700" kern="1200" dirty="0"/>
        </a:p>
      </dsp:txBody>
      <dsp:txXfrm>
        <a:off x="18100" y="407980"/>
        <a:ext cx="1259944" cy="334579"/>
      </dsp:txXfrm>
    </dsp:sp>
    <dsp:sp modelId="{60CC22BD-2FE2-414F-A49A-BB0B123BA8F3}">
      <dsp:nvSpPr>
        <dsp:cNvPr id="0" name=""/>
        <dsp:cNvSpPr/>
      </dsp:nvSpPr>
      <dsp:spPr>
        <a:xfrm rot="5400000">
          <a:off x="2299960" y="-187539"/>
          <a:ext cx="296623" cy="230425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altLang="en-US" sz="1000" kern="1200" smtClean="0"/>
            <a:t> </a:t>
          </a:r>
          <a:r>
            <a:rPr lang="en-US" altLang="en-US" sz="1000" kern="1200" dirty="0" smtClean="0"/>
            <a:t>One multiplier delay in the critical path</a:t>
          </a:r>
          <a:endParaRPr lang="zh-CN" altLang="en-US" sz="1000" kern="1200" dirty="0"/>
        </a:p>
      </dsp:txBody>
      <dsp:txXfrm rot="-5400000">
        <a:off x="1296144" y="830757"/>
        <a:ext cx="2289776" cy="267663"/>
      </dsp:txXfrm>
    </dsp:sp>
    <dsp:sp modelId="{A331A01F-6FC1-4453-A95D-000CBBE6A805}">
      <dsp:nvSpPr>
        <dsp:cNvPr id="0" name=""/>
        <dsp:cNvSpPr/>
      </dsp:nvSpPr>
      <dsp:spPr>
        <a:xfrm>
          <a:off x="0" y="779198"/>
          <a:ext cx="1296144" cy="37077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en-US" altLang="en-US" sz="1700" kern="1200" dirty="0" smtClean="0"/>
            <a:t>Timing</a:t>
          </a:r>
          <a:endParaRPr lang="zh-CN" altLang="en-US" sz="1700" kern="1200" dirty="0"/>
        </a:p>
      </dsp:txBody>
      <dsp:txXfrm>
        <a:off x="18100" y="797298"/>
        <a:ext cx="1259944" cy="3345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F3D07B-7E86-46FC-AF81-20BF40BE887D}">
      <dsp:nvSpPr>
        <dsp:cNvPr id="0" name=""/>
        <dsp:cNvSpPr/>
      </dsp:nvSpPr>
      <dsp:spPr>
        <a:xfrm rot="5400000">
          <a:off x="2324445" y="-957546"/>
          <a:ext cx="348085" cy="235151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altLang="zh-CN" sz="1000" kern="1200" dirty="0" smtClean="0"/>
            <a:t>8bit / 1clock</a:t>
          </a:r>
          <a:endParaRPr lang="zh-CN" altLang="en-US" sz="1000" kern="1200" dirty="0"/>
        </a:p>
      </dsp:txBody>
      <dsp:txXfrm rot="-5400000">
        <a:off x="1322729" y="61162"/>
        <a:ext cx="2334526" cy="314101"/>
      </dsp:txXfrm>
    </dsp:sp>
    <dsp:sp modelId="{29CB2343-DA39-446B-BFBE-8222EA052DBA}">
      <dsp:nvSpPr>
        <dsp:cNvPr id="0" name=""/>
        <dsp:cNvSpPr/>
      </dsp:nvSpPr>
      <dsp:spPr>
        <a:xfrm>
          <a:off x="0" y="659"/>
          <a:ext cx="1322729" cy="43510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en-US" altLang="zh-CN" sz="1700" kern="1200" dirty="0" smtClean="0"/>
            <a:t>Throughput </a:t>
          </a:r>
          <a:endParaRPr lang="zh-CN" altLang="en-US" sz="1700" kern="1200" dirty="0"/>
        </a:p>
      </dsp:txBody>
      <dsp:txXfrm>
        <a:off x="21240" y="21899"/>
        <a:ext cx="1280249" cy="392626"/>
      </dsp:txXfrm>
    </dsp:sp>
    <dsp:sp modelId="{C79BA2DE-8936-42FB-8052-32391CB42CAF}">
      <dsp:nvSpPr>
        <dsp:cNvPr id="0" name=""/>
        <dsp:cNvSpPr/>
      </dsp:nvSpPr>
      <dsp:spPr>
        <a:xfrm rot="5400000">
          <a:off x="2324445" y="-500684"/>
          <a:ext cx="348085" cy="235151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altLang="en-US" sz="1000" kern="1200" dirty="0" smtClean="0"/>
            <a:t>3 clocks</a:t>
          </a:r>
          <a:endParaRPr lang="zh-CN" altLang="en-US" sz="1000" kern="1200" dirty="0"/>
        </a:p>
      </dsp:txBody>
      <dsp:txXfrm rot="-5400000">
        <a:off x="1322729" y="518024"/>
        <a:ext cx="2334526" cy="314101"/>
      </dsp:txXfrm>
    </dsp:sp>
    <dsp:sp modelId="{5E5EF8F2-CA12-4F09-BB1B-24AADE9E843E}">
      <dsp:nvSpPr>
        <dsp:cNvPr id="0" name=""/>
        <dsp:cNvSpPr/>
      </dsp:nvSpPr>
      <dsp:spPr>
        <a:xfrm>
          <a:off x="0" y="457521"/>
          <a:ext cx="1322729" cy="43510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en-US" altLang="en-US" sz="1700" kern="1200" dirty="0" smtClean="0"/>
            <a:t>Latency</a:t>
          </a:r>
          <a:endParaRPr lang="zh-CN" altLang="en-US" sz="1700" kern="1200" dirty="0"/>
        </a:p>
      </dsp:txBody>
      <dsp:txXfrm>
        <a:off x="21240" y="478761"/>
        <a:ext cx="1280249" cy="392626"/>
      </dsp:txXfrm>
    </dsp:sp>
    <dsp:sp modelId="{60CC22BD-2FE2-414F-A49A-BB0B123BA8F3}">
      <dsp:nvSpPr>
        <dsp:cNvPr id="0" name=""/>
        <dsp:cNvSpPr/>
      </dsp:nvSpPr>
      <dsp:spPr>
        <a:xfrm rot="5400000">
          <a:off x="2324445" y="-43822"/>
          <a:ext cx="348085" cy="235151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altLang="en-US" sz="1000" kern="1200" dirty="0" smtClean="0"/>
            <a:t> One multiplier delay in the critical path</a:t>
          </a:r>
          <a:endParaRPr lang="zh-CN" altLang="en-US" sz="1000" kern="1200" dirty="0"/>
        </a:p>
      </dsp:txBody>
      <dsp:txXfrm rot="-5400000">
        <a:off x="1322729" y="974886"/>
        <a:ext cx="2334526" cy="314101"/>
      </dsp:txXfrm>
    </dsp:sp>
    <dsp:sp modelId="{A331A01F-6FC1-4453-A95D-000CBBE6A805}">
      <dsp:nvSpPr>
        <dsp:cNvPr id="0" name=""/>
        <dsp:cNvSpPr/>
      </dsp:nvSpPr>
      <dsp:spPr>
        <a:xfrm>
          <a:off x="0" y="914383"/>
          <a:ext cx="1322729" cy="43510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lvl="0" algn="ctr" defTabSz="755650">
            <a:lnSpc>
              <a:spcPct val="90000"/>
            </a:lnSpc>
            <a:spcBef>
              <a:spcPct val="0"/>
            </a:spcBef>
            <a:spcAft>
              <a:spcPct val="35000"/>
            </a:spcAft>
          </a:pPr>
          <a:r>
            <a:rPr lang="en-US" altLang="en-US" sz="1700" kern="1200" dirty="0" smtClean="0"/>
            <a:t>Timing</a:t>
          </a:r>
          <a:endParaRPr lang="zh-CN" altLang="en-US" sz="1700" kern="1200" dirty="0"/>
        </a:p>
      </dsp:txBody>
      <dsp:txXfrm>
        <a:off x="21240" y="935623"/>
        <a:ext cx="1280249" cy="3926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F3D07B-7E86-46FC-AF81-20BF40BE887D}">
      <dsp:nvSpPr>
        <dsp:cNvPr id="0" name=""/>
        <dsp:cNvSpPr/>
      </dsp:nvSpPr>
      <dsp:spPr>
        <a:xfrm rot="5400000">
          <a:off x="3463230" y="-1457095"/>
          <a:ext cx="440908" cy="3466997"/>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altLang="zh-CN" sz="1500" kern="1200" dirty="0" smtClean="0"/>
            <a:t>8bit / 1clock</a:t>
          </a:r>
          <a:endParaRPr lang="zh-CN" altLang="en-US" sz="1500" kern="1200" dirty="0"/>
        </a:p>
      </dsp:txBody>
      <dsp:txXfrm rot="-5400000">
        <a:off x="1950186" y="77472"/>
        <a:ext cx="3445474" cy="397862"/>
      </dsp:txXfrm>
    </dsp:sp>
    <dsp:sp modelId="{29CB2343-DA39-446B-BFBE-8222EA052DBA}">
      <dsp:nvSpPr>
        <dsp:cNvPr id="0" name=""/>
        <dsp:cNvSpPr/>
      </dsp:nvSpPr>
      <dsp:spPr>
        <a:xfrm>
          <a:off x="0" y="835"/>
          <a:ext cx="1950185" cy="5511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49530" rIns="99060" bIns="49530" numCol="1" spcCol="1270" anchor="ctr" anchorCtr="0">
          <a:noAutofit/>
        </a:bodyPr>
        <a:lstStyle/>
        <a:p>
          <a:pPr lvl="0" algn="ctr" defTabSz="1155700">
            <a:lnSpc>
              <a:spcPct val="90000"/>
            </a:lnSpc>
            <a:spcBef>
              <a:spcPct val="0"/>
            </a:spcBef>
            <a:spcAft>
              <a:spcPct val="35000"/>
            </a:spcAft>
          </a:pPr>
          <a:r>
            <a:rPr lang="en-US" altLang="zh-CN" sz="2600" kern="1200" dirty="0" smtClean="0"/>
            <a:t>Throughput </a:t>
          </a:r>
          <a:endParaRPr lang="zh-CN" altLang="en-US" sz="2600" kern="1200" dirty="0"/>
        </a:p>
      </dsp:txBody>
      <dsp:txXfrm>
        <a:off x="26904" y="27739"/>
        <a:ext cx="1896377" cy="497327"/>
      </dsp:txXfrm>
    </dsp:sp>
    <dsp:sp modelId="{C79BA2DE-8936-42FB-8052-32391CB42CAF}">
      <dsp:nvSpPr>
        <dsp:cNvPr id="0" name=""/>
        <dsp:cNvSpPr/>
      </dsp:nvSpPr>
      <dsp:spPr>
        <a:xfrm rot="5400000">
          <a:off x="3463230" y="-878403"/>
          <a:ext cx="440908" cy="3466997"/>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altLang="en-US" sz="1500" kern="1200" dirty="0" smtClean="0"/>
            <a:t>0 clocks</a:t>
          </a:r>
          <a:endParaRPr lang="zh-CN" altLang="en-US" sz="1500" kern="1200" dirty="0"/>
        </a:p>
      </dsp:txBody>
      <dsp:txXfrm rot="-5400000">
        <a:off x="1950186" y="656164"/>
        <a:ext cx="3445474" cy="397862"/>
      </dsp:txXfrm>
    </dsp:sp>
    <dsp:sp modelId="{5E5EF8F2-CA12-4F09-BB1B-24AADE9E843E}">
      <dsp:nvSpPr>
        <dsp:cNvPr id="0" name=""/>
        <dsp:cNvSpPr/>
      </dsp:nvSpPr>
      <dsp:spPr>
        <a:xfrm>
          <a:off x="0" y="579527"/>
          <a:ext cx="1950185" cy="5511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49530" rIns="99060" bIns="49530" numCol="1" spcCol="1270" anchor="ctr" anchorCtr="0">
          <a:noAutofit/>
        </a:bodyPr>
        <a:lstStyle/>
        <a:p>
          <a:pPr lvl="0" algn="ctr" defTabSz="1155700">
            <a:lnSpc>
              <a:spcPct val="90000"/>
            </a:lnSpc>
            <a:spcBef>
              <a:spcPct val="0"/>
            </a:spcBef>
            <a:spcAft>
              <a:spcPct val="35000"/>
            </a:spcAft>
          </a:pPr>
          <a:r>
            <a:rPr lang="en-US" altLang="en-US" sz="2600" kern="1200" dirty="0" smtClean="0"/>
            <a:t>Latency</a:t>
          </a:r>
          <a:endParaRPr lang="zh-CN" altLang="en-US" sz="2600" kern="1200" dirty="0"/>
        </a:p>
      </dsp:txBody>
      <dsp:txXfrm>
        <a:off x="26904" y="606431"/>
        <a:ext cx="1896377" cy="497327"/>
      </dsp:txXfrm>
    </dsp:sp>
    <dsp:sp modelId="{60CC22BD-2FE2-414F-A49A-BB0B123BA8F3}">
      <dsp:nvSpPr>
        <dsp:cNvPr id="0" name=""/>
        <dsp:cNvSpPr/>
      </dsp:nvSpPr>
      <dsp:spPr>
        <a:xfrm rot="5400000">
          <a:off x="3463230" y="-299711"/>
          <a:ext cx="440908" cy="3466997"/>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altLang="en-US" sz="1500" kern="1200" dirty="0" smtClean="0"/>
            <a:t> </a:t>
          </a:r>
          <a:r>
            <a:rPr lang="en-US" altLang="zh-CN" sz="1500" kern="1200" dirty="0" smtClean="0"/>
            <a:t>Two</a:t>
          </a:r>
          <a:r>
            <a:rPr lang="en-US" altLang="en-US" sz="1500" kern="1200" dirty="0" smtClean="0"/>
            <a:t> multiplier delay in the critical path</a:t>
          </a:r>
          <a:endParaRPr lang="zh-CN" altLang="en-US" sz="1500" kern="1200" dirty="0"/>
        </a:p>
      </dsp:txBody>
      <dsp:txXfrm rot="-5400000">
        <a:off x="1950186" y="1234856"/>
        <a:ext cx="3445474" cy="397862"/>
      </dsp:txXfrm>
    </dsp:sp>
    <dsp:sp modelId="{A331A01F-6FC1-4453-A95D-000CBBE6A805}">
      <dsp:nvSpPr>
        <dsp:cNvPr id="0" name=""/>
        <dsp:cNvSpPr/>
      </dsp:nvSpPr>
      <dsp:spPr>
        <a:xfrm>
          <a:off x="0" y="1158219"/>
          <a:ext cx="1950185" cy="5511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060" tIns="49530" rIns="99060" bIns="49530" numCol="1" spcCol="1270" anchor="ctr" anchorCtr="0">
          <a:noAutofit/>
        </a:bodyPr>
        <a:lstStyle/>
        <a:p>
          <a:pPr lvl="0" algn="ctr" defTabSz="1155700">
            <a:lnSpc>
              <a:spcPct val="90000"/>
            </a:lnSpc>
            <a:spcBef>
              <a:spcPct val="0"/>
            </a:spcBef>
            <a:spcAft>
              <a:spcPct val="35000"/>
            </a:spcAft>
          </a:pPr>
          <a:r>
            <a:rPr lang="en-US" altLang="en-US" sz="2600" kern="1200" dirty="0" smtClean="0"/>
            <a:t>Timing</a:t>
          </a:r>
          <a:endParaRPr lang="zh-CN" altLang="en-US" sz="2600" kern="1200" dirty="0"/>
        </a:p>
      </dsp:txBody>
      <dsp:txXfrm>
        <a:off x="26904" y="1185123"/>
        <a:ext cx="1896377" cy="49732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F3D07B-7E86-46FC-AF81-20BF40BE887D}">
      <dsp:nvSpPr>
        <dsp:cNvPr id="0" name=""/>
        <dsp:cNvSpPr/>
      </dsp:nvSpPr>
      <dsp:spPr>
        <a:xfrm rot="5400000">
          <a:off x="2452136" y="-981286"/>
          <a:ext cx="440908" cy="2515379"/>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altLang="zh-CN" sz="1300" kern="1200" dirty="0" smtClean="0"/>
            <a:t>8bit / 1clock</a:t>
          </a:r>
          <a:endParaRPr lang="zh-CN" altLang="en-US" sz="1300" kern="1200" dirty="0"/>
        </a:p>
      </dsp:txBody>
      <dsp:txXfrm rot="-5400000">
        <a:off x="1414901" y="77472"/>
        <a:ext cx="2493856" cy="397862"/>
      </dsp:txXfrm>
    </dsp:sp>
    <dsp:sp modelId="{29CB2343-DA39-446B-BFBE-8222EA052DBA}">
      <dsp:nvSpPr>
        <dsp:cNvPr id="0" name=""/>
        <dsp:cNvSpPr/>
      </dsp:nvSpPr>
      <dsp:spPr>
        <a:xfrm>
          <a:off x="0" y="835"/>
          <a:ext cx="1414900" cy="5511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altLang="zh-CN" sz="1800" kern="1200" dirty="0" smtClean="0"/>
            <a:t>Throughput </a:t>
          </a:r>
          <a:endParaRPr lang="zh-CN" altLang="en-US" sz="1800" kern="1200" dirty="0"/>
        </a:p>
      </dsp:txBody>
      <dsp:txXfrm>
        <a:off x="26904" y="27739"/>
        <a:ext cx="1361092" cy="497327"/>
      </dsp:txXfrm>
    </dsp:sp>
    <dsp:sp modelId="{C79BA2DE-8936-42FB-8052-32391CB42CAF}">
      <dsp:nvSpPr>
        <dsp:cNvPr id="0" name=""/>
        <dsp:cNvSpPr/>
      </dsp:nvSpPr>
      <dsp:spPr>
        <a:xfrm rot="5400000">
          <a:off x="2452136" y="-402594"/>
          <a:ext cx="440908" cy="2515379"/>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altLang="en-US" sz="1300" kern="1200" dirty="0" smtClean="0"/>
            <a:t>0 clocks</a:t>
          </a:r>
          <a:endParaRPr lang="zh-CN" altLang="en-US" sz="1300" kern="1200" dirty="0"/>
        </a:p>
      </dsp:txBody>
      <dsp:txXfrm rot="-5400000">
        <a:off x="1414901" y="656164"/>
        <a:ext cx="2493856" cy="397862"/>
      </dsp:txXfrm>
    </dsp:sp>
    <dsp:sp modelId="{5E5EF8F2-CA12-4F09-BB1B-24AADE9E843E}">
      <dsp:nvSpPr>
        <dsp:cNvPr id="0" name=""/>
        <dsp:cNvSpPr/>
      </dsp:nvSpPr>
      <dsp:spPr>
        <a:xfrm>
          <a:off x="0" y="579527"/>
          <a:ext cx="1414900" cy="5511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altLang="en-US" sz="1800" kern="1200" dirty="0" smtClean="0"/>
            <a:t>Latency</a:t>
          </a:r>
          <a:endParaRPr lang="zh-CN" altLang="en-US" sz="1800" kern="1200" dirty="0"/>
        </a:p>
      </dsp:txBody>
      <dsp:txXfrm>
        <a:off x="26904" y="606431"/>
        <a:ext cx="1361092" cy="497327"/>
      </dsp:txXfrm>
    </dsp:sp>
    <dsp:sp modelId="{60CC22BD-2FE2-414F-A49A-BB0B123BA8F3}">
      <dsp:nvSpPr>
        <dsp:cNvPr id="0" name=""/>
        <dsp:cNvSpPr/>
      </dsp:nvSpPr>
      <dsp:spPr>
        <a:xfrm rot="5400000">
          <a:off x="2452136" y="176097"/>
          <a:ext cx="440908" cy="2515379"/>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altLang="en-US" sz="1300" kern="1200" dirty="0" smtClean="0"/>
            <a:t> </a:t>
          </a:r>
          <a:r>
            <a:rPr lang="en-US" altLang="zh-CN" sz="1300" kern="1200" dirty="0" smtClean="0"/>
            <a:t>Three</a:t>
          </a:r>
          <a:r>
            <a:rPr lang="en-US" altLang="en-US" sz="1300" kern="1200" dirty="0" smtClean="0"/>
            <a:t> multiplier delay in the critical path</a:t>
          </a:r>
          <a:endParaRPr lang="zh-CN" altLang="en-US" sz="1300" kern="1200" dirty="0"/>
        </a:p>
      </dsp:txBody>
      <dsp:txXfrm rot="-5400000">
        <a:off x="1414901" y="1234856"/>
        <a:ext cx="2493856" cy="397862"/>
      </dsp:txXfrm>
    </dsp:sp>
    <dsp:sp modelId="{A331A01F-6FC1-4453-A95D-000CBBE6A805}">
      <dsp:nvSpPr>
        <dsp:cNvPr id="0" name=""/>
        <dsp:cNvSpPr/>
      </dsp:nvSpPr>
      <dsp:spPr>
        <a:xfrm>
          <a:off x="0" y="1158219"/>
          <a:ext cx="1414900" cy="5511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altLang="en-US" sz="1800" kern="1200" dirty="0" smtClean="0"/>
            <a:t>Timing</a:t>
          </a:r>
          <a:endParaRPr lang="zh-CN" altLang="en-US" sz="1800" kern="1200" dirty="0"/>
        </a:p>
      </dsp:txBody>
      <dsp:txXfrm>
        <a:off x="26904" y="1185123"/>
        <a:ext cx="1361092" cy="49732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F3D07B-7E86-46FC-AF81-20BF40BE887D}">
      <dsp:nvSpPr>
        <dsp:cNvPr id="0" name=""/>
        <dsp:cNvSpPr/>
      </dsp:nvSpPr>
      <dsp:spPr>
        <a:xfrm rot="5400000">
          <a:off x="2452136" y="-981286"/>
          <a:ext cx="440908" cy="2515379"/>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altLang="zh-CN" sz="1300" kern="1200" dirty="0" smtClean="0"/>
            <a:t>8bit / 1clock</a:t>
          </a:r>
          <a:endParaRPr lang="zh-CN" altLang="en-US" sz="1300" kern="1200" dirty="0"/>
        </a:p>
      </dsp:txBody>
      <dsp:txXfrm rot="-5400000">
        <a:off x="1414901" y="77472"/>
        <a:ext cx="2493856" cy="397862"/>
      </dsp:txXfrm>
    </dsp:sp>
    <dsp:sp modelId="{29CB2343-DA39-446B-BFBE-8222EA052DBA}">
      <dsp:nvSpPr>
        <dsp:cNvPr id="0" name=""/>
        <dsp:cNvSpPr/>
      </dsp:nvSpPr>
      <dsp:spPr>
        <a:xfrm>
          <a:off x="0" y="835"/>
          <a:ext cx="1414900" cy="5511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altLang="zh-CN" sz="1800" kern="1200" dirty="0" smtClean="0"/>
            <a:t>Throughput </a:t>
          </a:r>
          <a:endParaRPr lang="zh-CN" altLang="en-US" sz="1800" kern="1200" dirty="0"/>
        </a:p>
      </dsp:txBody>
      <dsp:txXfrm>
        <a:off x="26904" y="27739"/>
        <a:ext cx="1361092" cy="497327"/>
      </dsp:txXfrm>
    </dsp:sp>
    <dsp:sp modelId="{C79BA2DE-8936-42FB-8052-32391CB42CAF}">
      <dsp:nvSpPr>
        <dsp:cNvPr id="0" name=""/>
        <dsp:cNvSpPr/>
      </dsp:nvSpPr>
      <dsp:spPr>
        <a:xfrm rot="5400000">
          <a:off x="2452136" y="-402594"/>
          <a:ext cx="440908" cy="2515379"/>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altLang="en-US" sz="1300" kern="1200" dirty="0" smtClean="0"/>
            <a:t>0 clocks</a:t>
          </a:r>
          <a:r>
            <a:rPr lang="zh-CN" altLang="en-US" sz="1300" kern="1200" dirty="0" smtClean="0"/>
            <a:t>，</a:t>
          </a:r>
          <a:endParaRPr lang="zh-CN" altLang="en-US" sz="1300" kern="1200" dirty="0"/>
        </a:p>
      </dsp:txBody>
      <dsp:txXfrm rot="-5400000">
        <a:off x="1414901" y="656164"/>
        <a:ext cx="2493856" cy="397862"/>
      </dsp:txXfrm>
    </dsp:sp>
    <dsp:sp modelId="{5E5EF8F2-CA12-4F09-BB1B-24AADE9E843E}">
      <dsp:nvSpPr>
        <dsp:cNvPr id="0" name=""/>
        <dsp:cNvSpPr/>
      </dsp:nvSpPr>
      <dsp:spPr>
        <a:xfrm>
          <a:off x="0" y="579527"/>
          <a:ext cx="1414900" cy="5511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altLang="en-US" sz="1800" kern="1200" dirty="0" smtClean="0"/>
            <a:t>Latency</a:t>
          </a:r>
          <a:endParaRPr lang="zh-CN" altLang="en-US" sz="1800" kern="1200" dirty="0"/>
        </a:p>
      </dsp:txBody>
      <dsp:txXfrm>
        <a:off x="26904" y="606431"/>
        <a:ext cx="1361092" cy="497327"/>
      </dsp:txXfrm>
    </dsp:sp>
    <dsp:sp modelId="{60CC22BD-2FE2-414F-A49A-BB0B123BA8F3}">
      <dsp:nvSpPr>
        <dsp:cNvPr id="0" name=""/>
        <dsp:cNvSpPr/>
      </dsp:nvSpPr>
      <dsp:spPr>
        <a:xfrm rot="5400000">
          <a:off x="2452136" y="176097"/>
          <a:ext cx="440908" cy="2515379"/>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altLang="en-US" sz="1300" kern="1200" dirty="0" smtClean="0"/>
            <a:t> </a:t>
          </a:r>
          <a:r>
            <a:rPr lang="en-US" altLang="zh-CN" sz="1300" kern="1200" dirty="0" smtClean="0"/>
            <a:t>Two</a:t>
          </a:r>
          <a:r>
            <a:rPr lang="en-US" altLang="en-US" sz="1300" kern="1200" dirty="0" smtClean="0"/>
            <a:t> multiplier delay in the critical path</a:t>
          </a:r>
          <a:endParaRPr lang="zh-CN" altLang="en-US" sz="1300" kern="1200" dirty="0"/>
        </a:p>
      </dsp:txBody>
      <dsp:txXfrm rot="-5400000">
        <a:off x="1414901" y="1234856"/>
        <a:ext cx="2493856" cy="397862"/>
      </dsp:txXfrm>
    </dsp:sp>
    <dsp:sp modelId="{A331A01F-6FC1-4453-A95D-000CBBE6A805}">
      <dsp:nvSpPr>
        <dsp:cNvPr id="0" name=""/>
        <dsp:cNvSpPr/>
      </dsp:nvSpPr>
      <dsp:spPr>
        <a:xfrm>
          <a:off x="0" y="1158219"/>
          <a:ext cx="1414900" cy="5511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altLang="en-US" sz="1800" kern="1200" dirty="0" smtClean="0"/>
            <a:t>Timing</a:t>
          </a:r>
          <a:endParaRPr lang="zh-CN" altLang="en-US" sz="1800" kern="1200" dirty="0"/>
        </a:p>
      </dsp:txBody>
      <dsp:txXfrm>
        <a:off x="26904" y="1185123"/>
        <a:ext cx="1361092" cy="49732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D8D241-9F01-477E-A009-367D81759F90}">
      <dsp:nvSpPr>
        <dsp:cNvPr id="0" name=""/>
        <dsp:cNvSpPr/>
      </dsp:nvSpPr>
      <dsp:spPr>
        <a:xfrm>
          <a:off x="0" y="56190"/>
          <a:ext cx="8362950" cy="60371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幼圆" pitchFamily="49" charset="-122"/>
              <a:ea typeface="幼圆" pitchFamily="49" charset="-122"/>
            </a:rPr>
            <a:t>提高吞吐量的设计技巧</a:t>
          </a:r>
          <a:endParaRPr lang="zh-CN" altLang="en-US" sz="2400" kern="1200" dirty="0">
            <a:latin typeface="幼圆" pitchFamily="49" charset="-122"/>
            <a:ea typeface="幼圆" pitchFamily="49" charset="-122"/>
          </a:endParaRPr>
        </a:p>
      </dsp:txBody>
      <dsp:txXfrm>
        <a:off x="29471" y="85661"/>
        <a:ext cx="8304008" cy="544777"/>
      </dsp:txXfrm>
    </dsp:sp>
    <dsp:sp modelId="{AE6F581A-364E-4BF3-9354-C0B75FB77A81}">
      <dsp:nvSpPr>
        <dsp:cNvPr id="0" name=""/>
        <dsp:cNvSpPr/>
      </dsp:nvSpPr>
      <dsp:spPr>
        <a:xfrm>
          <a:off x="0" y="659910"/>
          <a:ext cx="8362950" cy="633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52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zh-CN" altLang="en-US" sz="1900" kern="1200" dirty="0" smtClean="0">
              <a:latin typeface="幼圆" pitchFamily="49" charset="-122"/>
              <a:ea typeface="幼圆" pitchFamily="49" charset="-122"/>
            </a:rPr>
            <a:t>利用</a:t>
          </a:r>
          <a:r>
            <a:rPr lang="en-US" altLang="zh-CN" sz="1900" kern="1200" dirty="0" smtClean="0">
              <a:latin typeface="幼圆" pitchFamily="49" charset="-122"/>
              <a:ea typeface="幼圆" pitchFamily="49" charset="-122"/>
            </a:rPr>
            <a:t>Pipeline</a:t>
          </a:r>
          <a:r>
            <a:rPr lang="zh-CN" altLang="en-US" sz="1900" kern="1200" dirty="0" smtClean="0">
              <a:latin typeface="幼圆" pitchFamily="49" charset="-122"/>
              <a:ea typeface="幼圆" pitchFamily="49" charset="-122"/>
            </a:rPr>
            <a:t>技术，展开迭代环路；</a:t>
          </a:r>
          <a:r>
            <a:rPr lang="en-US" altLang="zh-CN" sz="1900" kern="1200" dirty="0" smtClean="0">
              <a:latin typeface="幼圆" pitchFamily="49" charset="-122"/>
              <a:ea typeface="幼圆" pitchFamily="49" charset="-122"/>
            </a:rPr>
            <a:t/>
          </a:r>
          <a:br>
            <a:rPr lang="en-US" altLang="zh-CN" sz="1900" kern="1200" dirty="0" smtClean="0">
              <a:latin typeface="幼圆" pitchFamily="49" charset="-122"/>
              <a:ea typeface="幼圆" pitchFamily="49" charset="-122"/>
            </a:rPr>
          </a:br>
          <a:r>
            <a:rPr lang="zh-CN" altLang="en-US" sz="1900" kern="1200" dirty="0" smtClean="0">
              <a:latin typeface="幼圆" pitchFamily="49" charset="-122"/>
              <a:ea typeface="幼圆" pitchFamily="49" charset="-122"/>
            </a:rPr>
            <a:t>代价是成比例地增加面积</a:t>
          </a:r>
          <a:endParaRPr lang="zh-CN" altLang="en-US" sz="1900" kern="1200" dirty="0">
            <a:latin typeface="幼圆" pitchFamily="49" charset="-122"/>
            <a:ea typeface="幼圆" pitchFamily="49" charset="-122"/>
          </a:endParaRPr>
        </a:p>
      </dsp:txBody>
      <dsp:txXfrm>
        <a:off x="0" y="659910"/>
        <a:ext cx="8362950" cy="633420"/>
      </dsp:txXfrm>
    </dsp:sp>
    <dsp:sp modelId="{2D69B965-7BEA-496C-98D1-CA6AFED49881}">
      <dsp:nvSpPr>
        <dsp:cNvPr id="0" name=""/>
        <dsp:cNvSpPr/>
      </dsp:nvSpPr>
      <dsp:spPr>
        <a:xfrm>
          <a:off x="0" y="1293330"/>
          <a:ext cx="8362950" cy="60371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幼圆" pitchFamily="49" charset="-122"/>
              <a:ea typeface="幼圆" pitchFamily="49" charset="-122"/>
            </a:rPr>
            <a:t>降低延迟的设计技巧</a:t>
          </a:r>
        </a:p>
      </dsp:txBody>
      <dsp:txXfrm>
        <a:off x="29471" y="1322801"/>
        <a:ext cx="8304008" cy="544777"/>
      </dsp:txXfrm>
    </dsp:sp>
    <dsp:sp modelId="{058E2723-8461-4FA4-8131-0A350AEA9420}">
      <dsp:nvSpPr>
        <dsp:cNvPr id="0" name=""/>
        <dsp:cNvSpPr/>
      </dsp:nvSpPr>
      <dsp:spPr>
        <a:xfrm>
          <a:off x="0" y="1897050"/>
          <a:ext cx="8362950" cy="1266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52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zh-CN" altLang="en-US" sz="1900" kern="1200" dirty="0" smtClean="0">
              <a:latin typeface="幼圆" pitchFamily="49" charset="-122"/>
              <a:ea typeface="幼圆" pitchFamily="49" charset="-122"/>
            </a:rPr>
            <a:t>移除流水线寄存器，减小流水线级数；</a:t>
          </a:r>
          <a:r>
            <a:rPr lang="en-US" altLang="zh-CN" sz="1900" kern="1200" dirty="0" smtClean="0">
              <a:latin typeface="幼圆" pitchFamily="49" charset="-122"/>
              <a:ea typeface="幼圆" pitchFamily="49" charset="-122"/>
            </a:rPr>
            <a:t/>
          </a:r>
          <a:br>
            <a:rPr lang="en-US" altLang="zh-CN" sz="1900" kern="1200" dirty="0" smtClean="0">
              <a:latin typeface="幼圆" pitchFamily="49" charset="-122"/>
              <a:ea typeface="幼圆" pitchFamily="49" charset="-122"/>
            </a:rPr>
          </a:br>
          <a:r>
            <a:rPr lang="zh-CN" altLang="en-US" sz="1900" kern="1200" dirty="0" smtClean="0">
              <a:latin typeface="幼圆" pitchFamily="49" charset="-122"/>
              <a:ea typeface="幼圆" pitchFamily="49" charset="-122"/>
            </a:rPr>
            <a:t>代价是增加了组合逻辑延时，降低数据吞吐量</a:t>
          </a:r>
        </a:p>
        <a:p>
          <a:pPr marL="171450" lvl="1" indent="-171450" algn="l" defTabSz="844550">
            <a:lnSpc>
              <a:spcPct val="90000"/>
            </a:lnSpc>
            <a:spcBef>
              <a:spcPct val="0"/>
            </a:spcBef>
            <a:spcAft>
              <a:spcPct val="20000"/>
            </a:spcAft>
            <a:buChar char="••"/>
          </a:pPr>
          <a:r>
            <a:rPr lang="zh-CN" altLang="en-US" sz="1900" kern="1200" dirty="0" smtClean="0">
              <a:latin typeface="幼圆" pitchFamily="49" charset="-122"/>
              <a:ea typeface="幼圆" pitchFamily="49" charset="-122"/>
            </a:rPr>
            <a:t>利用并行处理技术；</a:t>
          </a:r>
          <a:r>
            <a:rPr lang="en-US" altLang="zh-CN" sz="1900" kern="1200" dirty="0" smtClean="0">
              <a:latin typeface="幼圆" pitchFamily="49" charset="-122"/>
              <a:ea typeface="幼圆" pitchFamily="49" charset="-122"/>
            </a:rPr>
            <a:t/>
          </a:r>
          <a:br>
            <a:rPr lang="en-US" altLang="zh-CN" sz="1900" kern="1200" dirty="0" smtClean="0">
              <a:latin typeface="幼圆" pitchFamily="49" charset="-122"/>
              <a:ea typeface="幼圆" pitchFamily="49" charset="-122"/>
            </a:rPr>
          </a:br>
          <a:r>
            <a:rPr lang="zh-CN" altLang="en-US" sz="1900" kern="1200" dirty="0" smtClean="0">
              <a:latin typeface="幼圆" pitchFamily="49" charset="-122"/>
              <a:ea typeface="幼圆" pitchFamily="49" charset="-122"/>
            </a:rPr>
            <a:t>代价是需要更多的资源</a:t>
          </a:r>
        </a:p>
      </dsp:txBody>
      <dsp:txXfrm>
        <a:off x="0" y="1897050"/>
        <a:ext cx="8362950" cy="1266840"/>
      </dsp:txXfrm>
    </dsp:sp>
    <dsp:sp modelId="{6222E563-53C1-40E0-9BB9-EFC3D97FB096}">
      <dsp:nvSpPr>
        <dsp:cNvPr id="0" name=""/>
        <dsp:cNvSpPr/>
      </dsp:nvSpPr>
      <dsp:spPr>
        <a:xfrm>
          <a:off x="0" y="3163890"/>
          <a:ext cx="8362950" cy="60371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幼圆" pitchFamily="49" charset="-122"/>
              <a:ea typeface="幼圆" pitchFamily="49" charset="-122"/>
            </a:rPr>
            <a:t>提高工作频率的设计技巧</a:t>
          </a:r>
        </a:p>
      </dsp:txBody>
      <dsp:txXfrm>
        <a:off x="29471" y="3193361"/>
        <a:ext cx="8304008" cy="544777"/>
      </dsp:txXfrm>
    </dsp:sp>
    <dsp:sp modelId="{C112B278-B036-4E4C-B5E5-9D6DFB839AFE}">
      <dsp:nvSpPr>
        <dsp:cNvPr id="0" name=""/>
        <dsp:cNvSpPr/>
      </dsp:nvSpPr>
      <dsp:spPr>
        <a:xfrm>
          <a:off x="0" y="3767610"/>
          <a:ext cx="8362950" cy="173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52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zh-CN" altLang="en-US" sz="1900" kern="1200" dirty="0" smtClean="0">
              <a:latin typeface="幼圆" pitchFamily="49" charset="-122"/>
              <a:ea typeface="幼圆" pitchFamily="49" charset="-122"/>
            </a:rPr>
            <a:t>插入寄存器，增加流水线级数；代价是增大延迟</a:t>
          </a:r>
          <a:endParaRPr lang="zh-CN" altLang="en-US" sz="1900" kern="1200" dirty="0">
            <a:latin typeface="幼圆" pitchFamily="49" charset="-122"/>
            <a:ea typeface="幼圆" pitchFamily="49" charset="-122"/>
          </a:endParaRPr>
        </a:p>
        <a:p>
          <a:pPr marL="171450" lvl="1" indent="-171450" algn="l" defTabSz="844550">
            <a:lnSpc>
              <a:spcPct val="90000"/>
            </a:lnSpc>
            <a:spcBef>
              <a:spcPct val="0"/>
            </a:spcBef>
            <a:spcAft>
              <a:spcPct val="20000"/>
            </a:spcAft>
            <a:buChar char="••"/>
          </a:pPr>
          <a:r>
            <a:rPr lang="zh-CN" altLang="en-US" sz="1900" kern="1200" dirty="0" smtClean="0">
              <a:latin typeface="幼圆" pitchFamily="49" charset="-122"/>
              <a:ea typeface="幼圆" pitchFamily="49" charset="-122"/>
            </a:rPr>
            <a:t>利用并行结构提高工作频率；代价是占用大量资源</a:t>
          </a:r>
          <a:endParaRPr lang="zh-CN" altLang="en-US" sz="1900" kern="1200" dirty="0">
            <a:latin typeface="幼圆" pitchFamily="49" charset="-122"/>
            <a:ea typeface="幼圆" pitchFamily="49" charset="-122"/>
          </a:endParaRPr>
        </a:p>
        <a:p>
          <a:pPr marL="171450" lvl="1" indent="-171450" algn="l" defTabSz="844550">
            <a:lnSpc>
              <a:spcPct val="90000"/>
            </a:lnSpc>
            <a:spcBef>
              <a:spcPct val="0"/>
            </a:spcBef>
            <a:spcAft>
              <a:spcPct val="20000"/>
            </a:spcAft>
            <a:buChar char="••"/>
          </a:pPr>
          <a:r>
            <a:rPr lang="zh-CN" altLang="en-US" sz="1900" kern="1200" dirty="0" smtClean="0">
              <a:latin typeface="幼圆" pitchFamily="49" charset="-122"/>
              <a:ea typeface="幼圆" pitchFamily="49" charset="-122"/>
            </a:rPr>
            <a:t>去除不需要的特权编码，可以展平逻辑结构</a:t>
          </a:r>
          <a:endParaRPr lang="zh-CN" altLang="en-US" sz="1900" kern="1200" dirty="0">
            <a:latin typeface="幼圆" pitchFamily="49" charset="-122"/>
            <a:ea typeface="幼圆" pitchFamily="49" charset="-122"/>
          </a:endParaRPr>
        </a:p>
        <a:p>
          <a:pPr marL="171450" lvl="1" indent="-171450" algn="l" defTabSz="844550">
            <a:lnSpc>
              <a:spcPct val="90000"/>
            </a:lnSpc>
            <a:spcBef>
              <a:spcPct val="0"/>
            </a:spcBef>
            <a:spcAft>
              <a:spcPct val="20000"/>
            </a:spcAft>
            <a:buChar char="••"/>
          </a:pPr>
          <a:r>
            <a:rPr lang="zh-CN" altLang="en-US" sz="1900" kern="1200" dirty="0" smtClean="0">
              <a:latin typeface="幼圆" pitchFamily="49" charset="-122"/>
              <a:ea typeface="幼圆" pitchFamily="49" charset="-122"/>
            </a:rPr>
            <a:t>寄存器平衡</a:t>
          </a:r>
          <a:endParaRPr lang="zh-CN" altLang="en-US" sz="1900" kern="1200" dirty="0">
            <a:latin typeface="幼圆" pitchFamily="49" charset="-122"/>
            <a:ea typeface="幼圆" pitchFamily="49" charset="-122"/>
          </a:endParaRPr>
        </a:p>
        <a:p>
          <a:pPr marL="171450" lvl="1" indent="-171450" algn="l" defTabSz="844550">
            <a:lnSpc>
              <a:spcPct val="90000"/>
            </a:lnSpc>
            <a:spcBef>
              <a:spcPct val="0"/>
            </a:spcBef>
            <a:spcAft>
              <a:spcPct val="20000"/>
            </a:spcAft>
            <a:buChar char="••"/>
          </a:pPr>
          <a:r>
            <a:rPr lang="zh-CN" altLang="en-US" sz="1900" kern="1200" dirty="0" smtClean="0">
              <a:latin typeface="幼圆" pitchFamily="49" charset="-122"/>
              <a:ea typeface="幼圆" pitchFamily="49" charset="-122"/>
            </a:rPr>
            <a:t>重新规划路径</a:t>
          </a:r>
          <a:endParaRPr lang="zh-CN" altLang="en-US" sz="1900" kern="1200" dirty="0">
            <a:latin typeface="幼圆" pitchFamily="49" charset="-122"/>
            <a:ea typeface="幼圆" pitchFamily="49" charset="-122"/>
          </a:endParaRPr>
        </a:p>
      </dsp:txBody>
      <dsp:txXfrm>
        <a:off x="0" y="3767610"/>
        <a:ext cx="8362950" cy="173880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6F899E-12DF-4327-A479-3FB6B3D64C6D}" type="datetimeFigureOut">
              <a:rPr lang="zh-CN" altLang="en-US" smtClean="0"/>
              <a:t>2019/3/11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E16E4F-D1CF-44AC-8C0D-B2320DFC5571}" type="slidenum">
              <a:rPr lang="zh-CN" altLang="en-US" smtClean="0"/>
              <a:t>‹#›</a:t>
            </a:fld>
            <a:endParaRPr lang="zh-CN" altLang="en-US"/>
          </a:p>
        </p:txBody>
      </p:sp>
    </p:spTree>
    <p:extLst>
      <p:ext uri="{BB962C8B-B14F-4D97-AF65-F5344CB8AC3E}">
        <p14:creationId xmlns:p14="http://schemas.microsoft.com/office/powerpoint/2010/main" val="4129641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2/25</a:t>
            </a:r>
            <a:endParaRPr lang="zh-CN" altLang="en-US"/>
          </a:p>
        </p:txBody>
      </p:sp>
      <p:sp>
        <p:nvSpPr>
          <p:cNvPr id="4" name="灯片编号占位符 3"/>
          <p:cNvSpPr>
            <a:spLocks noGrp="1"/>
          </p:cNvSpPr>
          <p:nvPr>
            <p:ph type="sldNum" sz="quarter" idx="10"/>
          </p:nvPr>
        </p:nvSpPr>
        <p:spPr/>
        <p:txBody>
          <a:bodyPr/>
          <a:lstStyle/>
          <a:p>
            <a:fld id="{FCE16E4F-D1CF-44AC-8C0D-B2320DFC5571}" type="slidenum">
              <a:rPr lang="zh-CN" altLang="en-US" smtClean="0"/>
              <a:t>8</a:t>
            </a:fld>
            <a:endParaRPr lang="zh-CN" altLang="en-US"/>
          </a:p>
        </p:txBody>
      </p:sp>
    </p:spTree>
    <p:extLst>
      <p:ext uri="{BB962C8B-B14F-4D97-AF65-F5344CB8AC3E}">
        <p14:creationId xmlns:p14="http://schemas.microsoft.com/office/powerpoint/2010/main" val="7690592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109" name="Rectangle 37"/>
          <p:cNvSpPr>
            <a:spLocks noChangeArrowheads="1"/>
          </p:cNvSpPr>
          <p:nvPr/>
        </p:nvSpPr>
        <p:spPr bwMode="auto">
          <a:xfrm>
            <a:off x="1600200" y="0"/>
            <a:ext cx="7162800" cy="1143000"/>
          </a:xfrm>
          <a:prstGeom prst="rect">
            <a:avLst/>
          </a:prstGeom>
          <a:noFill/>
          <a:ln w="9525">
            <a:noFill/>
            <a:miter lim="800000"/>
            <a:headEnd/>
            <a:tailEnd/>
          </a:ln>
          <a:effectLst/>
        </p:spPr>
        <p:txBody>
          <a:bodyPr wrap="none" anchor="ctr"/>
          <a:lstStyle/>
          <a:p>
            <a:endParaRPr lang="zh-CN" altLang="en-US"/>
          </a:p>
        </p:txBody>
      </p:sp>
      <p:sp>
        <p:nvSpPr>
          <p:cNvPr id="3075" name="Rectangle 3"/>
          <p:cNvSpPr>
            <a:spLocks noGrp="1" noChangeArrowheads="1"/>
          </p:cNvSpPr>
          <p:nvPr>
            <p:ph type="subTitle" idx="1"/>
          </p:nvPr>
        </p:nvSpPr>
        <p:spPr bwMode="grayWhite">
          <a:xfrm>
            <a:off x="2895600" y="4038600"/>
            <a:ext cx="6019800" cy="542528"/>
          </a:xfrm>
          <a:solidFill>
            <a:schemeClr val="tx1"/>
          </a:solidFill>
        </p:spPr>
        <p:txBody>
          <a:bodyPr/>
          <a:lstStyle>
            <a:lvl1pPr marL="0" indent="0">
              <a:buFont typeface="Wingdings" pitchFamily="2" charset="2"/>
              <a:buNone/>
              <a:defRPr sz="2800">
                <a:solidFill>
                  <a:schemeClr val="bg1"/>
                </a:solidFill>
              </a:defRPr>
            </a:lvl1pPr>
          </a:lstStyle>
          <a:p>
            <a:r>
              <a:rPr lang="zh-CN" altLang="en-US" smtClean="0"/>
              <a:t>单击此处编辑母版副标题样式</a:t>
            </a:r>
            <a:endParaRPr lang="zh-CN" altLang="en-US"/>
          </a:p>
        </p:txBody>
      </p:sp>
      <p:sp>
        <p:nvSpPr>
          <p:cNvPr id="3124" name="Rectangle 52"/>
          <p:cNvSpPr>
            <a:spLocks noChangeArrowheads="1"/>
          </p:cNvSpPr>
          <p:nvPr/>
        </p:nvSpPr>
        <p:spPr bwMode="ltGray">
          <a:xfrm>
            <a:off x="5895975" y="0"/>
            <a:ext cx="3248025" cy="2781300"/>
          </a:xfrm>
          <a:prstGeom prst="rect">
            <a:avLst/>
          </a:prstGeom>
          <a:solidFill>
            <a:schemeClr val="tx1">
              <a:lumMod val="75000"/>
            </a:schemeClr>
          </a:solidFill>
          <a:ln w="9525">
            <a:noFill/>
            <a:miter lim="800000"/>
            <a:headEnd/>
            <a:tailEnd/>
          </a:ln>
          <a:effectLst/>
        </p:spPr>
        <p:txBody>
          <a:bodyPr wrap="none" anchor="ctr"/>
          <a:lstStyle/>
          <a:p>
            <a:endParaRPr lang="zh-CN" altLang="en-US"/>
          </a:p>
        </p:txBody>
      </p:sp>
      <p:grpSp>
        <p:nvGrpSpPr>
          <p:cNvPr id="2" name="Group 53"/>
          <p:cNvGrpSpPr>
            <a:grpSpLocks/>
          </p:cNvGrpSpPr>
          <p:nvPr/>
        </p:nvGrpSpPr>
        <p:grpSpPr bwMode="auto">
          <a:xfrm>
            <a:off x="19050" y="2330450"/>
            <a:ext cx="9115425" cy="358775"/>
            <a:chOff x="3827" y="1468"/>
            <a:chExt cx="1927" cy="226"/>
          </a:xfrm>
        </p:grpSpPr>
        <p:sp>
          <p:nvSpPr>
            <p:cNvPr id="3126" name="Line 54"/>
            <p:cNvSpPr>
              <a:spLocks noChangeShapeType="1"/>
            </p:cNvSpPr>
            <p:nvPr/>
          </p:nvSpPr>
          <p:spPr bwMode="white">
            <a:xfrm>
              <a:off x="3827" y="1468"/>
              <a:ext cx="1927" cy="0"/>
            </a:xfrm>
            <a:prstGeom prst="line">
              <a:avLst/>
            </a:prstGeom>
            <a:noFill/>
            <a:ln w="19050" cap="rnd">
              <a:solidFill>
                <a:schemeClr val="bg1"/>
              </a:solidFill>
              <a:prstDash val="sysDot"/>
              <a:round/>
              <a:headEnd/>
              <a:tailEnd/>
            </a:ln>
            <a:effectLst/>
          </p:spPr>
          <p:txBody>
            <a:bodyPr/>
            <a:lstStyle/>
            <a:p>
              <a:endParaRPr lang="zh-CN" altLang="en-US"/>
            </a:p>
          </p:txBody>
        </p:sp>
        <p:sp>
          <p:nvSpPr>
            <p:cNvPr id="3127" name="Line 55"/>
            <p:cNvSpPr>
              <a:spLocks noChangeShapeType="1"/>
            </p:cNvSpPr>
            <p:nvPr/>
          </p:nvSpPr>
          <p:spPr bwMode="white">
            <a:xfrm>
              <a:off x="3827" y="1540"/>
              <a:ext cx="1927" cy="0"/>
            </a:xfrm>
            <a:prstGeom prst="line">
              <a:avLst/>
            </a:prstGeom>
            <a:noFill/>
            <a:ln w="19050" cap="rnd">
              <a:solidFill>
                <a:schemeClr val="bg1"/>
              </a:solidFill>
              <a:prstDash val="sysDot"/>
              <a:round/>
              <a:headEnd/>
              <a:tailEnd/>
            </a:ln>
            <a:effectLst/>
          </p:spPr>
          <p:txBody>
            <a:bodyPr/>
            <a:lstStyle/>
            <a:p>
              <a:endParaRPr lang="zh-CN" altLang="en-US"/>
            </a:p>
          </p:txBody>
        </p:sp>
        <p:sp>
          <p:nvSpPr>
            <p:cNvPr id="3128" name="Line 56"/>
            <p:cNvSpPr>
              <a:spLocks noChangeShapeType="1"/>
            </p:cNvSpPr>
            <p:nvPr/>
          </p:nvSpPr>
          <p:spPr bwMode="white">
            <a:xfrm>
              <a:off x="3827" y="1616"/>
              <a:ext cx="1927" cy="0"/>
            </a:xfrm>
            <a:prstGeom prst="line">
              <a:avLst/>
            </a:prstGeom>
            <a:noFill/>
            <a:ln w="19050" cap="rnd">
              <a:solidFill>
                <a:schemeClr val="bg1"/>
              </a:solidFill>
              <a:prstDash val="sysDot"/>
              <a:round/>
              <a:headEnd/>
              <a:tailEnd/>
            </a:ln>
            <a:effectLst/>
          </p:spPr>
          <p:txBody>
            <a:bodyPr/>
            <a:lstStyle/>
            <a:p>
              <a:endParaRPr lang="zh-CN" altLang="en-US"/>
            </a:p>
          </p:txBody>
        </p:sp>
        <p:sp>
          <p:nvSpPr>
            <p:cNvPr id="3129" name="Line 57"/>
            <p:cNvSpPr>
              <a:spLocks noChangeShapeType="1"/>
            </p:cNvSpPr>
            <p:nvPr/>
          </p:nvSpPr>
          <p:spPr bwMode="white">
            <a:xfrm>
              <a:off x="3827" y="1694"/>
              <a:ext cx="1927" cy="0"/>
            </a:xfrm>
            <a:prstGeom prst="line">
              <a:avLst/>
            </a:prstGeom>
            <a:noFill/>
            <a:ln w="19050" cap="rnd">
              <a:solidFill>
                <a:schemeClr val="bg1"/>
              </a:solidFill>
              <a:prstDash val="sysDot"/>
              <a:round/>
              <a:headEnd/>
              <a:tailEnd/>
            </a:ln>
            <a:effectLst/>
          </p:spPr>
          <p:txBody>
            <a:bodyPr/>
            <a:lstStyle/>
            <a:p>
              <a:endParaRPr lang="zh-CN" altLang="en-US"/>
            </a:p>
          </p:txBody>
        </p:sp>
      </p:grpSp>
      <p:sp>
        <p:nvSpPr>
          <p:cNvPr id="3132" name="Rectangle 60"/>
          <p:cNvSpPr>
            <a:spLocks noChangeArrowheads="1"/>
          </p:cNvSpPr>
          <p:nvPr/>
        </p:nvSpPr>
        <p:spPr bwMode="black">
          <a:xfrm>
            <a:off x="0" y="2787650"/>
            <a:ext cx="9144000" cy="71438"/>
          </a:xfrm>
          <a:prstGeom prst="rect">
            <a:avLst/>
          </a:prstGeom>
          <a:solidFill>
            <a:schemeClr val="tx2"/>
          </a:solidFill>
          <a:ln w="9525">
            <a:noFill/>
            <a:miter lim="800000"/>
            <a:headEnd/>
            <a:tailEnd/>
          </a:ln>
          <a:effectLst/>
        </p:spPr>
        <p:txBody>
          <a:bodyPr wrap="none" anchor="ctr"/>
          <a:lstStyle/>
          <a:p>
            <a:endParaRPr lang="zh-CN" altLang="en-US"/>
          </a:p>
        </p:txBody>
      </p:sp>
      <p:sp>
        <p:nvSpPr>
          <p:cNvPr id="3135" name="Rectangle 63"/>
          <p:cNvSpPr>
            <a:spLocks noChangeArrowheads="1"/>
          </p:cNvSpPr>
          <p:nvPr/>
        </p:nvSpPr>
        <p:spPr bwMode="gray">
          <a:xfrm>
            <a:off x="2895600" y="2819400"/>
            <a:ext cx="6248400" cy="685800"/>
          </a:xfrm>
          <a:prstGeom prst="rect">
            <a:avLst/>
          </a:prstGeom>
          <a:solidFill>
            <a:schemeClr val="tx2"/>
          </a:solidFill>
          <a:ln w="9525">
            <a:noFill/>
            <a:miter lim="800000"/>
            <a:headEnd/>
            <a:tailEnd/>
          </a:ln>
          <a:effectLst/>
        </p:spPr>
        <p:txBody>
          <a:bodyPr wrap="none" anchor="ctr"/>
          <a:lstStyle/>
          <a:p>
            <a:endParaRPr lang="zh-CN" altLang="en-US"/>
          </a:p>
        </p:txBody>
      </p:sp>
      <p:sp>
        <p:nvSpPr>
          <p:cNvPr id="3074" name="Rectangle 2"/>
          <p:cNvSpPr>
            <a:spLocks noGrp="1" noChangeArrowheads="1"/>
          </p:cNvSpPr>
          <p:nvPr>
            <p:ph type="ctrTitle"/>
          </p:nvPr>
        </p:nvSpPr>
        <p:spPr bwMode="ltGray">
          <a:xfrm>
            <a:off x="3124200" y="2819400"/>
            <a:ext cx="5791200" cy="685800"/>
          </a:xfrm>
        </p:spPr>
        <p:txBody>
          <a:bodyPr/>
          <a:lstStyle>
            <a:lvl1pPr algn="l">
              <a:defRPr sz="3600" b="1">
                <a:solidFill>
                  <a:schemeClr val="bg1"/>
                </a:solidFill>
              </a:defRPr>
            </a:lvl1pPr>
          </a:lstStyle>
          <a:p>
            <a:r>
              <a:rPr lang="zh-CN" altLang="en-US" smtClean="0"/>
              <a:t>单击此处编辑母版标题样式</a:t>
            </a:r>
            <a:endParaRPr lang="zh-CN" altLang="en-US" dirty="0"/>
          </a:p>
        </p:txBody>
      </p:sp>
      <p:pic>
        <p:nvPicPr>
          <p:cNvPr id="19" name="Picture 4" descr="ibmcopper1"/>
          <p:cNvPicPr>
            <a:picLocks noChangeAspect="1" noChangeArrowheads="1"/>
          </p:cNvPicPr>
          <p:nvPr/>
        </p:nvPicPr>
        <p:blipFill>
          <a:blip r:embed="rId2" cstate="print">
            <a:duotone>
              <a:prstClr val="black"/>
              <a:schemeClr val="accent5">
                <a:tint val="45000"/>
                <a:satMod val="400000"/>
              </a:schemeClr>
            </a:duotone>
          </a:blip>
          <a:srcRect l="10038" t="16876" r="1773" b="20967"/>
          <a:stretch>
            <a:fillRect/>
          </a:stretch>
        </p:blipFill>
        <p:spPr bwMode="auto">
          <a:xfrm>
            <a:off x="2987824" y="0"/>
            <a:ext cx="2906252" cy="2780928"/>
          </a:xfrm>
          <a:prstGeom prst="rect">
            <a:avLst/>
          </a:prstGeom>
          <a:noFill/>
          <a:ln w="9525">
            <a:noFill/>
            <a:miter lim="800000"/>
            <a:headEnd/>
            <a:tailEnd/>
          </a:ln>
        </p:spPr>
      </p:pic>
      <p:pic>
        <p:nvPicPr>
          <p:cNvPr id="20" name="Picture 6" descr="2006_10_5_72588_3772588"/>
          <p:cNvPicPr>
            <a:picLocks noChangeAspect="1" noChangeArrowheads="1"/>
          </p:cNvPicPr>
          <p:nvPr/>
        </p:nvPicPr>
        <p:blipFill>
          <a:blip r:embed="rId3" cstate="print">
            <a:duotone>
              <a:prstClr val="black"/>
              <a:srgbClr val="D9C3A5">
                <a:tint val="50000"/>
                <a:satMod val="180000"/>
              </a:srgbClr>
            </a:duotone>
          </a:blip>
          <a:srcRect t="3871" b="3823"/>
          <a:stretch>
            <a:fillRect/>
          </a:stretch>
        </p:blipFill>
        <p:spPr bwMode="auto">
          <a:xfrm>
            <a:off x="0" y="0"/>
            <a:ext cx="3024336" cy="2780928"/>
          </a:xfrm>
          <a:prstGeom prst="rect">
            <a:avLst/>
          </a:prstGeom>
          <a:noFill/>
          <a:ln w="38100">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buNone/>
              <a:defRPr>
                <a:latin typeface="幼圆" pitchFamily="49" charset="-122"/>
                <a:ea typeface="幼圆" pitchFamily="49" charset="-122"/>
              </a:defRPr>
            </a:lvl1pPr>
            <a:lvl2pPr>
              <a:buNone/>
              <a:defRPr>
                <a:latin typeface="幼圆" pitchFamily="49" charset="-122"/>
                <a:ea typeface="幼圆" pitchFamily="49" charset="-122"/>
              </a:defRPr>
            </a:lvl2pPr>
            <a:lvl3pPr>
              <a:buNone/>
              <a:defRPr sz="2000">
                <a:latin typeface="幼圆" pitchFamily="49" charset="-122"/>
                <a:ea typeface="幼圆" pitchFamily="49" charset="-122"/>
              </a:defRPr>
            </a:lvl3pPr>
            <a:lvl4pPr>
              <a:buNone/>
              <a:defRPr sz="2000">
                <a:latin typeface="幼圆" pitchFamily="49" charset="-122"/>
                <a:ea typeface="幼圆" pitchFamily="49" charset="-122"/>
              </a:defRPr>
            </a:lvl4pPr>
            <a:lvl5pPr>
              <a:buNone/>
              <a:defRPr sz="2000">
                <a:latin typeface="幼圆" pitchFamily="49" charset="-122"/>
                <a:ea typeface="幼圆"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p:txBody>
          <a:bodyPr/>
          <a:lstStyle>
            <a:lvl1pPr>
              <a:defRPr/>
            </a:lvl1p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图片 21" descr="未标题-1.png"/>
          <p:cNvPicPr>
            <a:picLocks noChangeAspect="1"/>
          </p:cNvPicPr>
          <p:nvPr/>
        </p:nvPicPr>
        <p:blipFill>
          <a:blip r:embed="rId5" cstate="print">
            <a:lum bright="70000" contrast="-70000"/>
          </a:blip>
          <a:stretch>
            <a:fillRect/>
          </a:stretch>
        </p:blipFill>
        <p:spPr>
          <a:xfrm>
            <a:off x="5612262" y="4293095"/>
            <a:ext cx="3531738" cy="2564905"/>
          </a:xfrm>
          <a:prstGeom prst="rect">
            <a:avLst/>
          </a:prstGeom>
        </p:spPr>
      </p:pic>
      <p:grpSp>
        <p:nvGrpSpPr>
          <p:cNvPr id="4" name="Group 44"/>
          <p:cNvGrpSpPr>
            <a:grpSpLocks/>
          </p:cNvGrpSpPr>
          <p:nvPr/>
        </p:nvGrpSpPr>
        <p:grpSpPr bwMode="auto">
          <a:xfrm>
            <a:off x="0" y="1109663"/>
            <a:ext cx="9144000" cy="169862"/>
            <a:chOff x="0" y="699"/>
            <a:chExt cx="5760" cy="107"/>
          </a:xfrm>
        </p:grpSpPr>
        <p:sp>
          <p:nvSpPr>
            <p:cNvPr id="1064" name="Rectangle 40"/>
            <p:cNvSpPr>
              <a:spLocks noChangeArrowheads="1"/>
            </p:cNvSpPr>
            <p:nvPr userDrawn="1"/>
          </p:nvSpPr>
          <p:spPr bwMode="gray">
            <a:xfrm>
              <a:off x="0" y="699"/>
              <a:ext cx="5760" cy="45"/>
            </a:xfrm>
            <a:prstGeom prst="rect">
              <a:avLst/>
            </a:prstGeom>
            <a:solidFill>
              <a:schemeClr val="tx2"/>
            </a:solidFill>
            <a:ln w="9525">
              <a:noFill/>
              <a:miter lim="800000"/>
              <a:headEnd/>
              <a:tailEnd/>
            </a:ln>
            <a:effectLst/>
          </p:spPr>
          <p:txBody>
            <a:bodyPr wrap="none" anchor="ctr"/>
            <a:lstStyle/>
            <a:p>
              <a:endParaRPr lang="zh-CN" altLang="en-US"/>
            </a:p>
          </p:txBody>
        </p:sp>
        <p:sp>
          <p:nvSpPr>
            <p:cNvPr id="1066" name="Rectangle 42"/>
            <p:cNvSpPr>
              <a:spLocks noChangeArrowheads="1"/>
            </p:cNvSpPr>
            <p:nvPr userDrawn="1"/>
          </p:nvSpPr>
          <p:spPr bwMode="gray">
            <a:xfrm>
              <a:off x="1476" y="713"/>
              <a:ext cx="4284" cy="93"/>
            </a:xfrm>
            <a:prstGeom prst="rect">
              <a:avLst/>
            </a:prstGeom>
            <a:solidFill>
              <a:schemeClr val="tx2"/>
            </a:solidFill>
            <a:ln w="9525">
              <a:noFill/>
              <a:miter lim="800000"/>
              <a:headEnd/>
              <a:tailEnd/>
            </a:ln>
            <a:effectLst/>
          </p:spPr>
          <p:txBody>
            <a:bodyPr wrap="none" anchor="ctr"/>
            <a:lstStyle/>
            <a:p>
              <a:endParaRPr lang="zh-CN" altLang="en-US"/>
            </a:p>
          </p:txBody>
        </p:sp>
      </p:grpSp>
      <p:sp>
        <p:nvSpPr>
          <p:cNvPr id="1056" name="Rectangle 32"/>
          <p:cNvSpPr>
            <a:spLocks noChangeArrowheads="1"/>
          </p:cNvSpPr>
          <p:nvPr/>
        </p:nvSpPr>
        <p:spPr bwMode="ltGray">
          <a:xfrm>
            <a:off x="11113" y="0"/>
            <a:ext cx="9132887" cy="1125538"/>
          </a:xfrm>
          <a:prstGeom prst="rect">
            <a:avLst/>
          </a:prstGeom>
          <a:solidFill>
            <a:schemeClr val="accent1">
              <a:lumMod val="50000"/>
            </a:schemeClr>
          </a:solidFill>
          <a:ln w="9525">
            <a:noFill/>
            <a:miter lim="800000"/>
            <a:headEnd/>
            <a:tailEnd/>
          </a:ln>
          <a:effectLst/>
        </p:spPr>
        <p:txBody>
          <a:bodyPr wrap="none" anchor="ctr"/>
          <a:lstStyle/>
          <a:p>
            <a:endParaRPr lang="zh-CN" altLang="en-US"/>
          </a:p>
        </p:txBody>
      </p:sp>
      <p:grpSp>
        <p:nvGrpSpPr>
          <p:cNvPr id="2" name="Group 33"/>
          <p:cNvGrpSpPr>
            <a:grpSpLocks/>
          </p:cNvGrpSpPr>
          <p:nvPr/>
        </p:nvGrpSpPr>
        <p:grpSpPr bwMode="auto">
          <a:xfrm>
            <a:off x="0" y="879475"/>
            <a:ext cx="9144000" cy="144463"/>
            <a:chOff x="1519" y="554"/>
            <a:chExt cx="4241" cy="91"/>
          </a:xfrm>
        </p:grpSpPr>
        <p:sp>
          <p:nvSpPr>
            <p:cNvPr id="1058" name="Line 34"/>
            <p:cNvSpPr>
              <a:spLocks noChangeShapeType="1"/>
            </p:cNvSpPr>
            <p:nvPr userDrawn="1"/>
          </p:nvSpPr>
          <p:spPr bwMode="white">
            <a:xfrm>
              <a:off x="1519" y="554"/>
              <a:ext cx="4241" cy="0"/>
            </a:xfrm>
            <a:prstGeom prst="line">
              <a:avLst/>
            </a:prstGeom>
            <a:noFill/>
            <a:ln w="12700" cap="rnd">
              <a:solidFill>
                <a:schemeClr val="bg1"/>
              </a:solidFill>
              <a:prstDash val="sysDot"/>
              <a:round/>
              <a:headEnd/>
              <a:tailEnd/>
            </a:ln>
            <a:effectLst/>
          </p:spPr>
          <p:txBody>
            <a:bodyPr/>
            <a:lstStyle/>
            <a:p>
              <a:endParaRPr lang="zh-CN" altLang="en-US"/>
            </a:p>
          </p:txBody>
        </p:sp>
        <p:sp>
          <p:nvSpPr>
            <p:cNvPr id="1059" name="Line 35"/>
            <p:cNvSpPr>
              <a:spLocks noChangeShapeType="1"/>
            </p:cNvSpPr>
            <p:nvPr userDrawn="1"/>
          </p:nvSpPr>
          <p:spPr bwMode="white">
            <a:xfrm>
              <a:off x="1519" y="599"/>
              <a:ext cx="4241" cy="0"/>
            </a:xfrm>
            <a:prstGeom prst="line">
              <a:avLst/>
            </a:prstGeom>
            <a:noFill/>
            <a:ln w="12700" cap="rnd">
              <a:solidFill>
                <a:schemeClr val="bg1"/>
              </a:solidFill>
              <a:prstDash val="sysDot"/>
              <a:round/>
              <a:headEnd/>
              <a:tailEnd/>
            </a:ln>
            <a:effectLst/>
          </p:spPr>
          <p:txBody>
            <a:bodyPr/>
            <a:lstStyle/>
            <a:p>
              <a:endParaRPr lang="zh-CN" altLang="en-US"/>
            </a:p>
          </p:txBody>
        </p:sp>
        <p:sp>
          <p:nvSpPr>
            <p:cNvPr id="1060" name="Line 36"/>
            <p:cNvSpPr>
              <a:spLocks noChangeShapeType="1"/>
            </p:cNvSpPr>
            <p:nvPr userDrawn="1"/>
          </p:nvSpPr>
          <p:spPr bwMode="white">
            <a:xfrm>
              <a:off x="1519" y="645"/>
              <a:ext cx="4241" cy="0"/>
            </a:xfrm>
            <a:prstGeom prst="line">
              <a:avLst/>
            </a:prstGeom>
            <a:noFill/>
            <a:ln w="12700" cap="rnd">
              <a:solidFill>
                <a:schemeClr val="bg1"/>
              </a:solidFill>
              <a:prstDash val="sysDot"/>
              <a:round/>
              <a:headEnd/>
              <a:tailEnd/>
            </a:ln>
            <a:effectLst/>
          </p:spPr>
          <p:txBody>
            <a:bodyPr/>
            <a:lstStyle/>
            <a:p>
              <a:endParaRPr lang="zh-CN" altLang="en-US"/>
            </a:p>
          </p:txBody>
        </p:sp>
      </p:grpSp>
      <p:sp>
        <p:nvSpPr>
          <p:cNvPr id="1026" name="Rectangle 2"/>
          <p:cNvSpPr>
            <a:spLocks noGrp="1" noChangeArrowheads="1"/>
          </p:cNvSpPr>
          <p:nvPr>
            <p:ph type="title"/>
          </p:nvPr>
        </p:nvSpPr>
        <p:spPr bwMode="auto">
          <a:xfrm>
            <a:off x="2514600" y="228600"/>
            <a:ext cx="6324600" cy="533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457200" y="1295400"/>
            <a:ext cx="8363272" cy="53019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30" name="Rectangle 6"/>
          <p:cNvSpPr>
            <a:spLocks noGrp="1" noChangeArrowheads="1"/>
          </p:cNvSpPr>
          <p:nvPr>
            <p:ph type="sldNum" sz="quarter" idx="4"/>
          </p:nvPr>
        </p:nvSpPr>
        <p:spPr bwMode="auto">
          <a:xfrm>
            <a:off x="6830888" y="65214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accent1"/>
                </a:solidFill>
                <a:ea typeface="宋体" charset="-122"/>
              </a:defRPr>
            </a:lvl1pPr>
          </a:lstStyle>
          <a:p>
            <a:fld id="{0C913308-F349-4B6D-A68A-DD1791B4A57B}" type="slidenum">
              <a:rPr lang="zh-CN" altLang="en-US" smtClean="0"/>
              <a:t>‹#›</a:t>
            </a:fld>
            <a:endParaRPr lang="zh-CN" altLang="en-US"/>
          </a:p>
        </p:txBody>
      </p:sp>
      <p:pic>
        <p:nvPicPr>
          <p:cNvPr id="18" name="Picture 4" descr="ibmcopper1"/>
          <p:cNvPicPr>
            <a:picLocks noChangeAspect="1" noChangeArrowheads="1"/>
          </p:cNvPicPr>
          <p:nvPr/>
        </p:nvPicPr>
        <p:blipFill>
          <a:blip r:embed="rId6" cstate="print">
            <a:duotone>
              <a:prstClr val="black"/>
              <a:schemeClr val="accent1">
                <a:tint val="45000"/>
                <a:satMod val="400000"/>
              </a:schemeClr>
            </a:duotone>
          </a:blip>
          <a:srcRect l="10038" t="16876" r="1773" b="20967"/>
          <a:stretch>
            <a:fillRect/>
          </a:stretch>
        </p:blipFill>
        <p:spPr bwMode="auto">
          <a:xfrm>
            <a:off x="1211438" y="0"/>
            <a:ext cx="1173818" cy="1123200"/>
          </a:xfrm>
          <a:prstGeom prst="rect">
            <a:avLst/>
          </a:prstGeom>
          <a:noFill/>
          <a:ln w="9525">
            <a:noFill/>
            <a:miter lim="800000"/>
            <a:headEnd/>
            <a:tailEnd/>
          </a:ln>
        </p:spPr>
      </p:pic>
      <p:pic>
        <p:nvPicPr>
          <p:cNvPr id="19" name="Picture 6" descr="2006_10_5_72588_3772588"/>
          <p:cNvPicPr>
            <a:picLocks noChangeAspect="1" noChangeArrowheads="1"/>
          </p:cNvPicPr>
          <p:nvPr/>
        </p:nvPicPr>
        <p:blipFill>
          <a:blip r:embed="rId7" cstate="print">
            <a:duotone>
              <a:prstClr val="black"/>
              <a:schemeClr val="tx1">
                <a:lumMod val="25000"/>
                <a:lumOff val="75000"/>
                <a:tint val="45000"/>
                <a:satMod val="400000"/>
              </a:schemeClr>
            </a:duotone>
          </a:blip>
          <a:srcRect t="3871" b="3823"/>
          <a:stretch>
            <a:fillRect/>
          </a:stretch>
        </p:blipFill>
        <p:spPr bwMode="auto">
          <a:xfrm>
            <a:off x="0" y="1"/>
            <a:ext cx="1221510" cy="1123200"/>
          </a:xfrm>
          <a:prstGeom prst="rect">
            <a:avLst/>
          </a:prstGeom>
          <a:noFill/>
          <a:ln w="38100">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iming>
    <p:tnLst>
      <p:par>
        <p:cTn id="1" dur="indefinite" restart="never" nodeType="tmRoot"/>
      </p:par>
    </p:tnLst>
  </p:timing>
  <p:txStyles>
    <p:titleStyle>
      <a:lvl1pPr algn="l" rtl="0" eaLnBrk="1" fontAlgn="base" hangingPunct="1">
        <a:spcBef>
          <a:spcPct val="0"/>
        </a:spcBef>
        <a:spcAft>
          <a:spcPct val="0"/>
        </a:spcAft>
        <a:defRPr sz="2800" b="0">
          <a:solidFill>
            <a:srgbClr val="FFFF00"/>
          </a:solidFill>
          <a:latin typeface="+mj-lt"/>
          <a:ea typeface="+mj-ea"/>
          <a:cs typeface="+mj-cs"/>
        </a:defRPr>
      </a:lvl1pPr>
      <a:lvl2pPr algn="r" rtl="0" eaLnBrk="1" fontAlgn="base" hangingPunct="1">
        <a:spcBef>
          <a:spcPct val="0"/>
        </a:spcBef>
        <a:spcAft>
          <a:spcPct val="0"/>
        </a:spcAft>
        <a:defRPr sz="4000">
          <a:solidFill>
            <a:schemeClr val="bg1"/>
          </a:solidFill>
          <a:latin typeface="Arial" charset="0"/>
        </a:defRPr>
      </a:lvl2pPr>
      <a:lvl3pPr algn="r" rtl="0" eaLnBrk="1" fontAlgn="base" hangingPunct="1">
        <a:spcBef>
          <a:spcPct val="0"/>
        </a:spcBef>
        <a:spcAft>
          <a:spcPct val="0"/>
        </a:spcAft>
        <a:defRPr sz="4000">
          <a:solidFill>
            <a:schemeClr val="bg1"/>
          </a:solidFill>
          <a:latin typeface="Arial" charset="0"/>
        </a:defRPr>
      </a:lvl3pPr>
      <a:lvl4pPr algn="r" rtl="0" eaLnBrk="1" fontAlgn="base" hangingPunct="1">
        <a:spcBef>
          <a:spcPct val="0"/>
        </a:spcBef>
        <a:spcAft>
          <a:spcPct val="0"/>
        </a:spcAft>
        <a:defRPr sz="4000">
          <a:solidFill>
            <a:schemeClr val="bg1"/>
          </a:solidFill>
          <a:latin typeface="Arial" charset="0"/>
        </a:defRPr>
      </a:lvl4pPr>
      <a:lvl5pPr algn="r" rtl="0" eaLnBrk="1" fontAlgn="base" hangingPunct="1">
        <a:spcBef>
          <a:spcPct val="0"/>
        </a:spcBef>
        <a:spcAft>
          <a:spcPct val="0"/>
        </a:spcAft>
        <a:defRPr sz="4000">
          <a:solidFill>
            <a:schemeClr val="bg1"/>
          </a:solidFill>
          <a:latin typeface="Arial" charset="0"/>
        </a:defRPr>
      </a:lvl5pPr>
      <a:lvl6pPr marL="457200" algn="r" rtl="0" eaLnBrk="1" fontAlgn="base" hangingPunct="1">
        <a:spcBef>
          <a:spcPct val="0"/>
        </a:spcBef>
        <a:spcAft>
          <a:spcPct val="0"/>
        </a:spcAft>
        <a:defRPr sz="4000">
          <a:solidFill>
            <a:schemeClr val="bg1"/>
          </a:solidFill>
          <a:latin typeface="Arial" charset="0"/>
        </a:defRPr>
      </a:lvl6pPr>
      <a:lvl7pPr marL="914400" algn="r" rtl="0" eaLnBrk="1" fontAlgn="base" hangingPunct="1">
        <a:spcBef>
          <a:spcPct val="0"/>
        </a:spcBef>
        <a:spcAft>
          <a:spcPct val="0"/>
        </a:spcAft>
        <a:defRPr sz="4000">
          <a:solidFill>
            <a:schemeClr val="bg1"/>
          </a:solidFill>
          <a:latin typeface="Arial" charset="0"/>
        </a:defRPr>
      </a:lvl7pPr>
      <a:lvl8pPr marL="1371600" algn="r" rtl="0" eaLnBrk="1" fontAlgn="base" hangingPunct="1">
        <a:spcBef>
          <a:spcPct val="0"/>
        </a:spcBef>
        <a:spcAft>
          <a:spcPct val="0"/>
        </a:spcAft>
        <a:defRPr sz="4000">
          <a:solidFill>
            <a:schemeClr val="bg1"/>
          </a:solidFill>
          <a:latin typeface="Arial" charset="0"/>
        </a:defRPr>
      </a:lvl8pPr>
      <a:lvl9pPr marL="1828800" algn="r" rtl="0" eaLnBrk="1" fontAlgn="base" hangingPunct="1">
        <a:spcBef>
          <a:spcPct val="0"/>
        </a:spcBef>
        <a:spcAft>
          <a:spcPct val="0"/>
        </a:spcAft>
        <a:defRPr sz="4000">
          <a:solidFill>
            <a:schemeClr val="bg1"/>
          </a:solidFill>
          <a:latin typeface="Arial" charset="0"/>
        </a:defRPr>
      </a:lvl9pPr>
    </p:titleStyle>
    <p:bodyStyle>
      <a:lvl1pPr marL="342900" indent="-342900" algn="l" rtl="0" eaLnBrk="1" fontAlgn="base" hangingPunct="1">
        <a:spcBef>
          <a:spcPct val="20000"/>
        </a:spcBef>
        <a:spcAft>
          <a:spcPct val="0"/>
        </a:spcAft>
        <a:buFont typeface="Wingdings" pitchFamily="2" charset="2"/>
        <a:buChar char="§"/>
        <a:defRPr sz="2400" b="1">
          <a:solidFill>
            <a:srgbClr val="0000CC"/>
          </a:solidFill>
          <a:latin typeface="幼圆" pitchFamily="49" charset="-122"/>
          <a:ea typeface="幼圆" pitchFamily="49" charset="-122"/>
          <a:cs typeface="+mn-cs"/>
        </a:defRPr>
      </a:lvl1pPr>
      <a:lvl2pPr marL="742950" indent="-285750" algn="l" rtl="0" eaLnBrk="1" fontAlgn="base" hangingPunct="1">
        <a:spcBef>
          <a:spcPct val="20000"/>
        </a:spcBef>
        <a:spcAft>
          <a:spcPct val="0"/>
        </a:spcAft>
        <a:buSzPct val="50000"/>
        <a:buFont typeface="Wingdings 2" pitchFamily="18" charset="2"/>
        <a:buChar char=""/>
        <a:defRPr sz="2200" b="1">
          <a:solidFill>
            <a:schemeClr val="tx2"/>
          </a:solidFill>
          <a:latin typeface="幼圆" pitchFamily="49" charset="-122"/>
          <a:ea typeface="幼圆" pitchFamily="49" charset="-122"/>
        </a:defRPr>
      </a:lvl2pPr>
      <a:lvl3pPr marL="1143000" indent="-228600" algn="l" rtl="0" eaLnBrk="1" fontAlgn="base" hangingPunct="1">
        <a:spcBef>
          <a:spcPct val="20000"/>
        </a:spcBef>
        <a:spcAft>
          <a:spcPct val="0"/>
        </a:spcAft>
        <a:buFont typeface="Wingdings" pitchFamily="2" charset="2"/>
        <a:buChar char="§"/>
        <a:defRPr sz="2000" b="1">
          <a:solidFill>
            <a:schemeClr val="tx2"/>
          </a:solidFill>
          <a:latin typeface="幼圆" pitchFamily="49" charset="-122"/>
          <a:ea typeface="幼圆" pitchFamily="49" charset="-122"/>
        </a:defRPr>
      </a:lvl3pPr>
      <a:lvl4pPr marL="1600200" indent="-228600" algn="l" rtl="0" eaLnBrk="1" fontAlgn="base" hangingPunct="1">
        <a:spcBef>
          <a:spcPct val="20000"/>
        </a:spcBef>
        <a:spcAft>
          <a:spcPct val="0"/>
        </a:spcAft>
        <a:buSzPct val="60000"/>
        <a:buFont typeface="Wingdings 2" pitchFamily="18" charset="2"/>
        <a:buChar char=""/>
        <a:defRPr sz="2000" b="1">
          <a:solidFill>
            <a:schemeClr val="tx2"/>
          </a:solidFill>
          <a:latin typeface="幼圆" pitchFamily="49" charset="-122"/>
          <a:ea typeface="幼圆" pitchFamily="49" charset="-122"/>
        </a:defRPr>
      </a:lvl4pPr>
      <a:lvl5pPr marL="2057400" indent="-228600" algn="l" rtl="0" eaLnBrk="1" fontAlgn="base" hangingPunct="1">
        <a:spcBef>
          <a:spcPct val="20000"/>
        </a:spcBef>
        <a:spcAft>
          <a:spcPct val="0"/>
        </a:spcAft>
        <a:buFont typeface="Wingdings" pitchFamily="2" charset="2"/>
        <a:buChar char="§"/>
        <a:defRPr sz="2000" b="1">
          <a:solidFill>
            <a:schemeClr val="tx2"/>
          </a:solidFill>
          <a:latin typeface="幼圆" pitchFamily="49" charset="-122"/>
          <a:ea typeface="幼圆" pitchFamily="49" charset="-122"/>
        </a:defRPr>
      </a:lvl5pPr>
      <a:lvl6pPr marL="2514600" indent="-228600" algn="l" rtl="0" eaLnBrk="1" fontAlgn="base" hangingPunct="1">
        <a:spcBef>
          <a:spcPct val="20000"/>
        </a:spcBef>
        <a:spcAft>
          <a:spcPct val="0"/>
        </a:spcAft>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13" Type="http://schemas.microsoft.com/office/2007/relationships/diagramDrawing" Target="../diagrams/drawing4.xml"/><Relationship Id="rId3" Type="http://schemas.openxmlformats.org/officeDocument/2006/relationships/diagramLayout" Target="../diagrams/layout3.xml"/><Relationship Id="rId7" Type="http://schemas.openxmlformats.org/officeDocument/2006/relationships/image" Target="../media/image6.png"/><Relationship Id="rId12" Type="http://schemas.openxmlformats.org/officeDocument/2006/relationships/diagramColors" Target="../diagrams/colors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openxmlformats.org/officeDocument/2006/relationships/diagramQuickStyle" Target="../diagrams/quickStyle4.xml"/><Relationship Id="rId5" Type="http://schemas.openxmlformats.org/officeDocument/2006/relationships/diagramColors" Target="../diagrams/colors3.xml"/><Relationship Id="rId10" Type="http://schemas.openxmlformats.org/officeDocument/2006/relationships/diagramLayout" Target="../diagrams/layout4.xml"/><Relationship Id="rId4" Type="http://schemas.openxmlformats.org/officeDocument/2006/relationships/diagramQuickStyle" Target="../diagrams/quickStyle3.xml"/><Relationship Id="rId9" Type="http://schemas.openxmlformats.org/officeDocument/2006/relationships/diagramData" Target="../diagrams/data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zh-CN" altLang="en-US" dirty="0" smtClean="0"/>
              <a:t>第</a:t>
            </a:r>
            <a:r>
              <a:rPr lang="zh-CN" altLang="en-US" dirty="0"/>
              <a:t>三</a:t>
            </a:r>
            <a:r>
              <a:rPr lang="zh-CN" altLang="en-US" dirty="0" smtClean="0"/>
              <a:t>讲</a:t>
            </a:r>
            <a:endParaRPr lang="zh-CN" altLang="en-US" dirty="0"/>
          </a:p>
        </p:txBody>
      </p:sp>
      <p:sp>
        <p:nvSpPr>
          <p:cNvPr id="2" name="标题 1"/>
          <p:cNvSpPr>
            <a:spLocks noGrp="1"/>
          </p:cNvSpPr>
          <p:nvPr>
            <p:ph type="ctrTitle"/>
          </p:nvPr>
        </p:nvSpPr>
        <p:spPr/>
        <p:txBody>
          <a:bodyPr/>
          <a:lstStyle/>
          <a:p>
            <a:r>
              <a:rPr lang="zh-CN" altLang="en-US" dirty="0" smtClean="0"/>
              <a:t>嵌入式系统设计</a:t>
            </a:r>
            <a:endParaRPr lang="zh-CN" altLang="en-US" dirty="0"/>
          </a:p>
        </p:txBody>
      </p:sp>
    </p:spTree>
    <p:extLst>
      <p:ext uri="{BB962C8B-B14F-4D97-AF65-F5344CB8AC3E}">
        <p14:creationId xmlns:p14="http://schemas.microsoft.com/office/powerpoint/2010/main" val="85543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49E00247-FE61-4B50-8A4D-29A7B3ABB61C}" type="slidenum">
              <a:rPr lang="en-US" altLang="zh-CN" smtClean="0"/>
              <a:pPr/>
              <a:t>10</a:t>
            </a:fld>
            <a:endParaRPr lang="en-US" altLang="zh-CN"/>
          </a:p>
        </p:txBody>
      </p:sp>
      <p:sp>
        <p:nvSpPr>
          <p:cNvPr id="55298" name="Rectangle 2"/>
          <p:cNvSpPr>
            <a:spLocks noGrp="1" noChangeArrowheads="1"/>
          </p:cNvSpPr>
          <p:nvPr>
            <p:ph type="title"/>
          </p:nvPr>
        </p:nvSpPr>
        <p:spPr/>
        <p:txBody>
          <a:bodyPr/>
          <a:lstStyle/>
          <a:p>
            <a:r>
              <a:rPr lang="en-US" altLang="zh-CN" sz="4000" dirty="0" err="1" smtClean="0">
                <a:effectLst/>
              </a:rPr>
              <a:t>FPGA</a:t>
            </a:r>
            <a:r>
              <a:rPr lang="en-US" altLang="en-US" sz="4000" dirty="0" err="1" smtClean="0">
                <a:effectLst/>
              </a:rPr>
              <a:t>系统设计中的</a:t>
            </a:r>
            <a:r>
              <a:rPr lang="zh-CN" altLang="en-US" sz="4000" dirty="0" smtClean="0">
                <a:effectLst/>
              </a:rPr>
              <a:t>误区</a:t>
            </a:r>
            <a:endParaRPr lang="zh-CN" altLang="en-US" sz="4000" dirty="0">
              <a:effectLst/>
            </a:endParaRPr>
          </a:p>
        </p:txBody>
      </p:sp>
      <p:sp>
        <p:nvSpPr>
          <p:cNvPr id="55299" name="Rectangle 3"/>
          <p:cNvSpPr>
            <a:spLocks noGrp="1" noChangeArrowheads="1"/>
          </p:cNvSpPr>
          <p:nvPr>
            <p:ph type="body" idx="1"/>
          </p:nvPr>
        </p:nvSpPr>
        <p:spPr>
          <a:xfrm>
            <a:off x="1187450" y="1736725"/>
            <a:ext cx="7637463" cy="3852863"/>
          </a:xfrm>
        </p:spPr>
        <p:txBody>
          <a:bodyPr/>
          <a:lstStyle/>
          <a:p>
            <a:pPr marL="712788" indent="-712788">
              <a:buFont typeface="Wingdings" pitchFamily="2" charset="2"/>
              <a:buNone/>
            </a:pPr>
            <a:r>
              <a:rPr lang="en-US" altLang="en-US" sz="2800" b="1" dirty="0" smtClean="0">
                <a:solidFill>
                  <a:srgbClr val="FF0000"/>
                </a:solidFill>
                <a:effectLst/>
              </a:rPr>
              <a:t>×</a:t>
            </a:r>
            <a:r>
              <a:rPr lang="zh-CN" altLang="en-US" sz="2800" dirty="0" smtClean="0">
                <a:effectLst/>
              </a:rPr>
              <a:t>：简单模块不用仿，直接上板子调</a:t>
            </a:r>
          </a:p>
          <a:p>
            <a:pPr marL="712788" indent="-712788">
              <a:buFont typeface="Wingdings" pitchFamily="2" charset="2"/>
              <a:buNone/>
            </a:pPr>
            <a:r>
              <a:rPr lang="zh-CN" altLang="en-US" sz="2800" b="1" dirty="0" smtClean="0">
                <a:solidFill>
                  <a:srgbClr val="006600"/>
                </a:solidFill>
                <a:effectLst/>
              </a:rPr>
              <a:t>㊣</a:t>
            </a:r>
            <a:r>
              <a:rPr lang="zh-CN" altLang="en-US" sz="2800" dirty="0" smtClean="0">
                <a:effectLst/>
              </a:rPr>
              <a:t>：任何模块都要经过仿真调试，且要注意仿真的覆盖率</a:t>
            </a:r>
          </a:p>
          <a:p>
            <a:pPr marL="712788" indent="-712788">
              <a:buFont typeface="Wingdings" pitchFamily="2" charset="2"/>
              <a:buNone/>
            </a:pPr>
            <a:endParaRPr lang="zh-CN" altLang="en-US" sz="2800" dirty="0" smtClean="0">
              <a:effectLst/>
            </a:endParaRPr>
          </a:p>
          <a:p>
            <a:pPr marL="712788" indent="-712788">
              <a:buFont typeface="Wingdings" pitchFamily="2" charset="2"/>
              <a:buNone/>
            </a:pPr>
            <a:r>
              <a:rPr lang="zh-CN" altLang="en-US" sz="28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注：不要因为</a:t>
            </a:r>
            <a:r>
              <a:rPr lang="en-US" altLang="zh-CN" sz="28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FPGA</a:t>
            </a:r>
            <a:r>
              <a:rPr lang="zh-CN" altLang="en-US" sz="28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可以改就只重视调不在乎仿真，要养成没仿真的设计不上板子的好习惯</a:t>
            </a:r>
            <a:endParaRPr lang="zh-CN" altLang="en-US" sz="28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539948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wipe(left)">
                                      <p:cBhvr>
                                        <p:cTn id="7" dur="500"/>
                                        <p:tgtEl>
                                          <p:spTgt spid="552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299">
                                            <p:txEl>
                                              <p:pRg st="1" end="1"/>
                                            </p:txEl>
                                          </p:spTgt>
                                        </p:tgtEl>
                                        <p:attrNameLst>
                                          <p:attrName>style.visibility</p:attrName>
                                        </p:attrNameLst>
                                      </p:cBhvr>
                                      <p:to>
                                        <p:strVal val="visible"/>
                                      </p:to>
                                    </p:set>
                                    <p:animEffect transition="in" filter="wipe(left)">
                                      <p:cBhvr>
                                        <p:cTn id="12" dur="500"/>
                                        <p:tgtEl>
                                          <p:spTgt spid="552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299">
                                            <p:txEl>
                                              <p:pRg st="3" end="3"/>
                                            </p:txEl>
                                          </p:spTgt>
                                        </p:tgtEl>
                                        <p:attrNameLst>
                                          <p:attrName>style.visibility</p:attrName>
                                        </p:attrNameLst>
                                      </p:cBhvr>
                                      <p:to>
                                        <p:strVal val="visible"/>
                                      </p:to>
                                    </p:set>
                                    <p:animEffect transition="in" filter="wipe(left)">
                                      <p:cBhvr>
                                        <p:cTn id="17" dur="500"/>
                                        <p:tgtEl>
                                          <p:spTgt spid="552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D09C6530-146C-41C0-AEE3-32A01718A65F}" type="slidenum">
              <a:rPr lang="en-US" altLang="zh-CN"/>
              <a:pPr/>
              <a:t>11</a:t>
            </a:fld>
            <a:endParaRPr lang="en-US" altLang="zh-CN"/>
          </a:p>
        </p:txBody>
      </p:sp>
      <p:sp>
        <p:nvSpPr>
          <p:cNvPr id="56323" name="Rectangle 3"/>
          <p:cNvSpPr>
            <a:spLocks noGrp="1" noChangeArrowheads="1"/>
          </p:cNvSpPr>
          <p:nvPr>
            <p:ph type="body" idx="1"/>
          </p:nvPr>
        </p:nvSpPr>
        <p:spPr>
          <a:xfrm>
            <a:off x="1187450" y="1844675"/>
            <a:ext cx="7772400" cy="3563938"/>
          </a:xfrm>
        </p:spPr>
        <p:txBody>
          <a:bodyPr/>
          <a:lstStyle/>
          <a:p>
            <a:pPr marL="712788" indent="-712788">
              <a:buFont typeface="Wingdings" pitchFamily="2" charset="2"/>
              <a:buNone/>
            </a:pPr>
            <a:r>
              <a:rPr lang="en-US" altLang="zh-CN" sz="2800" b="1" dirty="0">
                <a:solidFill>
                  <a:srgbClr val="FF0000"/>
                </a:solidFill>
                <a:effectLst/>
              </a:rPr>
              <a:t>×</a:t>
            </a:r>
            <a:r>
              <a:rPr lang="zh-CN" altLang="en-US" sz="2800" dirty="0">
                <a:effectLst/>
              </a:rPr>
              <a:t>：速度达不到要</a:t>
            </a:r>
            <a:r>
              <a:rPr lang="zh-CN" altLang="en-US" sz="2800" dirty="0" smtClean="0">
                <a:effectLst/>
              </a:rPr>
              <a:t>求是</a:t>
            </a:r>
            <a:r>
              <a:rPr lang="en-US" altLang="zh-CN" sz="2800" dirty="0">
                <a:effectLst/>
              </a:rPr>
              <a:t>FPGA</a:t>
            </a:r>
            <a:r>
              <a:rPr lang="zh-CN" altLang="en-US" sz="2800" dirty="0">
                <a:effectLst/>
              </a:rPr>
              <a:t>太慢造成的</a:t>
            </a:r>
          </a:p>
          <a:p>
            <a:pPr marL="712788" indent="-712788">
              <a:buFont typeface="Wingdings" pitchFamily="2" charset="2"/>
              <a:buNone/>
            </a:pPr>
            <a:r>
              <a:rPr lang="zh-CN" altLang="en-US" sz="2800" dirty="0">
                <a:solidFill>
                  <a:srgbClr val="006600"/>
                </a:solidFill>
                <a:effectLst/>
              </a:rPr>
              <a:t>㊣</a:t>
            </a:r>
            <a:r>
              <a:rPr lang="zh-CN" altLang="en-US" sz="2800" dirty="0">
                <a:effectLst/>
              </a:rPr>
              <a:t>：查找关键路径，优先采用代码级的速度优化技术，其次采用综合优化技术</a:t>
            </a:r>
          </a:p>
          <a:p>
            <a:pPr marL="712788" indent="-712788">
              <a:buFont typeface="Wingdings" pitchFamily="2" charset="2"/>
              <a:buNone/>
            </a:pPr>
            <a:endParaRPr lang="zh-CN" altLang="en-US" sz="2800" dirty="0">
              <a:effectLst/>
            </a:endParaRPr>
          </a:p>
          <a:p>
            <a:pPr marL="712788" indent="-712788">
              <a:buFont typeface="Wingdings" pitchFamily="2" charset="2"/>
              <a:buNone/>
            </a:pPr>
            <a:r>
              <a:rPr lang="zh-CN" altLang="en-US" sz="28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注：绝大多数的</a:t>
            </a:r>
            <a:r>
              <a:rPr lang="en-US" altLang="zh-CN" sz="28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FPGA</a:t>
            </a:r>
            <a:r>
              <a:rPr lang="zh-CN" altLang="en-US" sz="28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设计都可以通过代码和综合技术的优化提高性能</a:t>
            </a:r>
          </a:p>
        </p:txBody>
      </p:sp>
      <p:sp>
        <p:nvSpPr>
          <p:cNvPr id="56325" name="Rectangle 5"/>
          <p:cNvSpPr>
            <a:spLocks noGrp="1" noChangeArrowheads="1"/>
          </p:cNvSpPr>
          <p:nvPr>
            <p:ph type="title"/>
          </p:nvPr>
        </p:nvSpPr>
        <p:spPr>
          <a:noFill/>
          <a:ln/>
        </p:spPr>
        <p:txBody>
          <a:bodyPr/>
          <a:lstStyle/>
          <a:p>
            <a:r>
              <a:rPr lang="en-US" altLang="zh-CN" sz="4000" dirty="0" err="1"/>
              <a:t>FPGA</a:t>
            </a:r>
            <a:r>
              <a:rPr lang="en-US" altLang="en-US" sz="4000" dirty="0" err="1" smtClean="0"/>
              <a:t>系统设计中的</a:t>
            </a:r>
            <a:r>
              <a:rPr lang="zh-CN" altLang="en-US" sz="4000" dirty="0"/>
              <a:t>误区</a:t>
            </a:r>
            <a:endParaRPr lang="zh-CN" altLang="en-US" sz="4000" dirty="0">
              <a:effectLst/>
            </a:endParaRPr>
          </a:p>
        </p:txBody>
      </p:sp>
    </p:spTree>
    <p:extLst>
      <p:ext uri="{BB962C8B-B14F-4D97-AF65-F5344CB8AC3E}">
        <p14:creationId xmlns:p14="http://schemas.microsoft.com/office/powerpoint/2010/main" val="1065829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animEffect transition="in" filter="wipe(left)">
                                      <p:cBhvr>
                                        <p:cTn id="7" dur="500"/>
                                        <p:tgtEl>
                                          <p:spTgt spid="563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6323">
                                            <p:txEl>
                                              <p:pRg st="3" end="3"/>
                                            </p:txEl>
                                          </p:spTgt>
                                        </p:tgtEl>
                                        <p:attrNameLst>
                                          <p:attrName>style.visibility</p:attrName>
                                        </p:attrNameLst>
                                      </p:cBhvr>
                                      <p:to>
                                        <p:strVal val="visible"/>
                                      </p:to>
                                    </p:set>
                                    <p:animEffect transition="in" filter="wipe(left)">
                                      <p:cBhvr>
                                        <p:cTn id="12" dur="500"/>
                                        <p:tgtEl>
                                          <p:spTgt spid="563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322AB9C2-D46A-46D1-89B5-54B103C4904F}" type="slidenum">
              <a:rPr lang="en-US" altLang="zh-CN"/>
              <a:pPr/>
              <a:t>12</a:t>
            </a:fld>
            <a:endParaRPr lang="en-US" altLang="zh-CN"/>
          </a:p>
        </p:txBody>
      </p:sp>
      <p:sp>
        <p:nvSpPr>
          <p:cNvPr id="57346" name="Rectangle 2"/>
          <p:cNvSpPr>
            <a:spLocks noGrp="1" noChangeArrowheads="1"/>
          </p:cNvSpPr>
          <p:nvPr>
            <p:ph type="title"/>
          </p:nvPr>
        </p:nvSpPr>
        <p:spPr/>
        <p:txBody>
          <a:bodyPr/>
          <a:lstStyle/>
          <a:p>
            <a:r>
              <a:rPr lang="en-US" altLang="zh-CN" sz="4000" dirty="0" err="1"/>
              <a:t>FPGA</a:t>
            </a:r>
            <a:r>
              <a:rPr lang="en-US" altLang="en-US" sz="4000" dirty="0" err="1" smtClean="0"/>
              <a:t>系统设计中的</a:t>
            </a:r>
            <a:r>
              <a:rPr lang="zh-CN" altLang="en-US" sz="4000" dirty="0"/>
              <a:t>误区</a:t>
            </a:r>
            <a:endParaRPr lang="zh-CN" altLang="en-US" sz="4000" dirty="0">
              <a:effectLst/>
            </a:endParaRPr>
          </a:p>
        </p:txBody>
      </p:sp>
      <p:sp>
        <p:nvSpPr>
          <p:cNvPr id="57347" name="Rectangle 3"/>
          <p:cNvSpPr>
            <a:spLocks noGrp="1" noChangeArrowheads="1"/>
          </p:cNvSpPr>
          <p:nvPr>
            <p:ph type="body" idx="1"/>
          </p:nvPr>
        </p:nvSpPr>
        <p:spPr>
          <a:xfrm>
            <a:off x="1182688" y="1628775"/>
            <a:ext cx="7772400" cy="3859213"/>
          </a:xfrm>
        </p:spPr>
        <p:txBody>
          <a:bodyPr/>
          <a:lstStyle/>
          <a:p>
            <a:pPr marL="808038" indent="-808038">
              <a:buFont typeface="Wingdings" pitchFamily="2" charset="2"/>
              <a:buNone/>
            </a:pPr>
            <a:r>
              <a:rPr lang="en-US" altLang="en-US" sz="3200" b="1" dirty="0">
                <a:solidFill>
                  <a:srgbClr val="FF0000"/>
                </a:solidFill>
                <a:effectLst/>
              </a:rPr>
              <a:t>×</a:t>
            </a:r>
            <a:r>
              <a:rPr lang="en-US" altLang="en-US" sz="3200" dirty="0">
                <a:effectLst/>
              </a:rPr>
              <a:t>：</a:t>
            </a:r>
            <a:r>
              <a:rPr lang="en-US" altLang="en-US" sz="3200" dirty="0" err="1">
                <a:effectLst/>
              </a:rPr>
              <a:t>仿真就是看波形</a:t>
            </a:r>
            <a:endParaRPr lang="en-US" altLang="en-US" sz="3200" dirty="0">
              <a:effectLst/>
            </a:endParaRPr>
          </a:p>
          <a:p>
            <a:pPr marL="808038" indent="-808038">
              <a:buFont typeface="Wingdings" pitchFamily="2" charset="2"/>
              <a:buNone/>
            </a:pPr>
            <a:r>
              <a:rPr lang="en-US" altLang="en-US" sz="3200" b="1" dirty="0">
                <a:solidFill>
                  <a:srgbClr val="006600"/>
                </a:solidFill>
                <a:effectLst/>
              </a:rPr>
              <a:t>㊣</a:t>
            </a:r>
            <a:r>
              <a:rPr lang="en-US" altLang="en-US" sz="3200" dirty="0">
                <a:effectLst/>
              </a:rPr>
              <a:t>：</a:t>
            </a:r>
            <a:r>
              <a:rPr lang="zh-CN" altLang="en-US" sz="3200" dirty="0">
                <a:effectLst/>
              </a:rPr>
              <a:t>利用多种手段输出仿真结果</a:t>
            </a:r>
          </a:p>
          <a:p>
            <a:pPr marL="808038" indent="-808038">
              <a:buFont typeface="Wingdings" pitchFamily="2" charset="2"/>
              <a:buNone/>
            </a:pPr>
            <a:endParaRPr lang="zh-CN" altLang="en-US" sz="3200" dirty="0">
              <a:effectLst/>
            </a:endParaRPr>
          </a:p>
          <a:p>
            <a:pPr marL="808038" indent="-808038">
              <a:buFont typeface="Wingdings" pitchFamily="2" charset="2"/>
              <a:buNone/>
            </a:pPr>
            <a:r>
              <a:rPr lang="en-US" altLang="en-US" sz="3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注：</a:t>
            </a:r>
            <a:r>
              <a:rPr lang="zh-CN" altLang="en-US" sz="3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复杂的设计在仿真时可以采用打印输出和条件判断输出等方法来输出仿真结果。</a:t>
            </a:r>
            <a:endParaRPr lang="en-US" altLang="en-US" sz="3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4962547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7347">
                                            <p:txEl>
                                              <p:pRg st="1" end="1"/>
                                            </p:txEl>
                                          </p:spTgt>
                                        </p:tgtEl>
                                        <p:attrNameLst>
                                          <p:attrName>style.visibility</p:attrName>
                                        </p:attrNameLst>
                                      </p:cBhvr>
                                      <p:to>
                                        <p:strVal val="visible"/>
                                      </p:to>
                                    </p:set>
                                    <p:animEffect transition="in" filter="wipe(left)">
                                      <p:cBhvr>
                                        <p:cTn id="7" dur="500"/>
                                        <p:tgtEl>
                                          <p:spTgt spid="573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7347">
                                            <p:txEl>
                                              <p:pRg st="3" end="3"/>
                                            </p:txEl>
                                          </p:spTgt>
                                        </p:tgtEl>
                                        <p:attrNameLst>
                                          <p:attrName>style.visibility</p:attrName>
                                        </p:attrNameLst>
                                      </p:cBhvr>
                                      <p:to>
                                        <p:strVal val="visible"/>
                                      </p:to>
                                    </p:set>
                                    <p:animEffect transition="in" filter="wipe(left)">
                                      <p:cBhvr>
                                        <p:cTn id="12" dur="500"/>
                                        <p:tgtEl>
                                          <p:spTgt spid="573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16F92728-6E14-495B-BDD1-BF466E559419}" type="slidenum">
              <a:rPr lang="en-US" altLang="zh-CN"/>
              <a:pPr/>
              <a:t>13</a:t>
            </a:fld>
            <a:endParaRPr lang="en-US" altLang="zh-CN"/>
          </a:p>
        </p:txBody>
      </p:sp>
      <p:sp>
        <p:nvSpPr>
          <p:cNvPr id="58370" name="Rectangle 2"/>
          <p:cNvSpPr>
            <a:spLocks noGrp="1" noChangeArrowheads="1"/>
          </p:cNvSpPr>
          <p:nvPr>
            <p:ph type="title"/>
          </p:nvPr>
        </p:nvSpPr>
        <p:spPr/>
        <p:txBody>
          <a:bodyPr/>
          <a:lstStyle/>
          <a:p>
            <a:r>
              <a:rPr lang="en-US" altLang="zh-CN" sz="4000" dirty="0" err="1"/>
              <a:t>FPGA</a:t>
            </a:r>
            <a:r>
              <a:rPr lang="en-US" altLang="en-US" sz="4000" dirty="0" err="1" smtClean="0"/>
              <a:t>系统设计中的</a:t>
            </a:r>
            <a:r>
              <a:rPr lang="zh-CN" altLang="en-US" sz="4000" dirty="0"/>
              <a:t>误区</a:t>
            </a:r>
            <a:endParaRPr lang="zh-CN" altLang="en-US" sz="4000" dirty="0">
              <a:effectLst/>
            </a:endParaRPr>
          </a:p>
        </p:txBody>
      </p:sp>
      <p:sp>
        <p:nvSpPr>
          <p:cNvPr id="58371" name="Rectangle 3"/>
          <p:cNvSpPr>
            <a:spLocks noGrp="1" noChangeArrowheads="1"/>
          </p:cNvSpPr>
          <p:nvPr>
            <p:ph type="body" idx="1"/>
          </p:nvPr>
        </p:nvSpPr>
        <p:spPr>
          <a:xfrm>
            <a:off x="1182688" y="1771650"/>
            <a:ext cx="7772400" cy="4105275"/>
          </a:xfrm>
        </p:spPr>
        <p:txBody>
          <a:bodyPr/>
          <a:lstStyle/>
          <a:p>
            <a:pPr marL="712788" indent="-712788">
              <a:buFont typeface="Wingdings" pitchFamily="2" charset="2"/>
              <a:buNone/>
            </a:pPr>
            <a:r>
              <a:rPr lang="en-US" altLang="en-US" sz="2800" b="1" dirty="0">
                <a:solidFill>
                  <a:srgbClr val="FF0000"/>
                </a:solidFill>
                <a:effectLst/>
              </a:rPr>
              <a:t>×</a:t>
            </a:r>
            <a:r>
              <a:rPr lang="en-US" altLang="en-US" sz="2800" dirty="0">
                <a:effectLst/>
              </a:rPr>
              <a:t>：</a:t>
            </a:r>
            <a:r>
              <a:rPr lang="en-US" altLang="en-US" sz="2800" dirty="0" err="1">
                <a:effectLst/>
              </a:rPr>
              <a:t>过度利用FPGA资源</a:t>
            </a:r>
            <a:endParaRPr lang="zh-CN" altLang="en-US" sz="2800" dirty="0">
              <a:effectLst/>
            </a:endParaRPr>
          </a:p>
          <a:p>
            <a:pPr marL="712788" indent="-712788">
              <a:buFont typeface="Wingdings" pitchFamily="2" charset="2"/>
              <a:buNone/>
            </a:pPr>
            <a:r>
              <a:rPr lang="en-US" altLang="en-US" sz="2800" b="1" dirty="0">
                <a:solidFill>
                  <a:srgbClr val="006600"/>
                </a:solidFill>
                <a:effectLst/>
              </a:rPr>
              <a:t>㊣</a:t>
            </a:r>
            <a:r>
              <a:rPr lang="en-US" altLang="en-US" sz="2800" dirty="0">
                <a:effectLst/>
              </a:rPr>
              <a:t>：</a:t>
            </a:r>
            <a:r>
              <a:rPr lang="en-US" altLang="en-US" sz="2800" dirty="0" err="1">
                <a:effectLst/>
              </a:rPr>
              <a:t>留有一定的资源余量</a:t>
            </a:r>
            <a:endParaRPr lang="en-US" altLang="en-US" sz="2800" dirty="0">
              <a:effectLst/>
            </a:endParaRPr>
          </a:p>
          <a:p>
            <a:pPr marL="712788" indent="-712788"/>
            <a:endParaRPr lang="zh-CN" altLang="en-US" sz="2800" dirty="0">
              <a:effectLst/>
            </a:endParaRPr>
          </a:p>
          <a:p>
            <a:pPr marL="712788" indent="-712788">
              <a:buFont typeface="Wingdings" pitchFamily="2" charset="2"/>
              <a:buNone/>
            </a:pPr>
            <a:r>
              <a:rPr lang="en-US" altLang="en-US" sz="28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注：FPGA器件在资源实用非常高时会导致时序性能的急剧下降，一般一个产品设计时FPGA的资源利用率最好不要超过80%</a:t>
            </a:r>
          </a:p>
        </p:txBody>
      </p:sp>
    </p:spTree>
    <p:extLst>
      <p:ext uri="{BB962C8B-B14F-4D97-AF65-F5344CB8AC3E}">
        <p14:creationId xmlns:p14="http://schemas.microsoft.com/office/powerpoint/2010/main" val="26690510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8371">
                                            <p:txEl>
                                              <p:pRg st="1" end="1"/>
                                            </p:txEl>
                                          </p:spTgt>
                                        </p:tgtEl>
                                        <p:attrNameLst>
                                          <p:attrName>style.visibility</p:attrName>
                                        </p:attrNameLst>
                                      </p:cBhvr>
                                      <p:to>
                                        <p:strVal val="visible"/>
                                      </p:to>
                                    </p:set>
                                    <p:animEffect transition="in" filter="wipe(left)">
                                      <p:cBhvr>
                                        <p:cTn id="7" dur="500"/>
                                        <p:tgtEl>
                                          <p:spTgt spid="58371">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8371">
                                            <p:txEl>
                                              <p:pRg st="3" end="3"/>
                                            </p:txEl>
                                          </p:spTgt>
                                        </p:tgtEl>
                                        <p:attrNameLst>
                                          <p:attrName>style.visibility</p:attrName>
                                        </p:attrNameLst>
                                      </p:cBhvr>
                                      <p:to>
                                        <p:strVal val="visible"/>
                                      </p:to>
                                    </p:set>
                                    <p:animEffect transition="in" filter="wipe(left)">
                                      <p:cBhvr>
                                        <p:cTn id="10" dur="500"/>
                                        <p:tgtEl>
                                          <p:spTgt spid="583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7DFD811-4891-420E-9B0E-0354C2F97399}" type="slidenum">
              <a:rPr lang="en-US" altLang="zh-CN"/>
              <a:pPr/>
              <a:t>14</a:t>
            </a:fld>
            <a:endParaRPr lang="en-US" altLang="zh-CN"/>
          </a:p>
        </p:txBody>
      </p:sp>
      <p:sp>
        <p:nvSpPr>
          <p:cNvPr id="63490" name="Rectangle 2"/>
          <p:cNvSpPr>
            <a:spLocks noGrp="1" noChangeArrowheads="1"/>
          </p:cNvSpPr>
          <p:nvPr>
            <p:ph type="title"/>
          </p:nvPr>
        </p:nvSpPr>
        <p:spPr/>
        <p:txBody>
          <a:bodyPr/>
          <a:lstStyle/>
          <a:p>
            <a:r>
              <a:rPr lang="en-US" altLang="zh-CN" sz="4000" dirty="0" err="1"/>
              <a:t>FPGA</a:t>
            </a:r>
            <a:r>
              <a:rPr lang="en-US" altLang="en-US" sz="4000" dirty="0" err="1" smtClean="0"/>
              <a:t>系统设计中的</a:t>
            </a:r>
            <a:r>
              <a:rPr lang="zh-CN" altLang="en-US" sz="4000" dirty="0"/>
              <a:t>误区</a:t>
            </a:r>
            <a:endParaRPr lang="zh-CN" altLang="en-US" sz="4000" dirty="0">
              <a:effectLst/>
            </a:endParaRPr>
          </a:p>
        </p:txBody>
      </p:sp>
      <p:sp>
        <p:nvSpPr>
          <p:cNvPr id="63491" name="Rectangle 3"/>
          <p:cNvSpPr>
            <a:spLocks noGrp="1" noChangeArrowheads="1"/>
          </p:cNvSpPr>
          <p:nvPr>
            <p:ph type="body" idx="1"/>
          </p:nvPr>
        </p:nvSpPr>
        <p:spPr>
          <a:xfrm>
            <a:off x="1182688" y="1628775"/>
            <a:ext cx="7772400" cy="3859213"/>
          </a:xfrm>
        </p:spPr>
        <p:txBody>
          <a:bodyPr/>
          <a:lstStyle/>
          <a:p>
            <a:pPr marL="712788" indent="-712788">
              <a:lnSpc>
                <a:spcPct val="90000"/>
              </a:lnSpc>
              <a:buFont typeface="Wingdings" pitchFamily="2" charset="2"/>
              <a:buNone/>
            </a:pPr>
            <a:r>
              <a:rPr lang="en-US" altLang="en-US" sz="2800" b="1" dirty="0">
                <a:solidFill>
                  <a:srgbClr val="FF0000"/>
                </a:solidFill>
                <a:effectLst/>
              </a:rPr>
              <a:t>×</a:t>
            </a:r>
            <a:r>
              <a:rPr lang="en-US" altLang="en-US" sz="2800" dirty="0">
                <a:effectLst/>
              </a:rPr>
              <a:t>：</a:t>
            </a:r>
            <a:r>
              <a:rPr lang="zh-CN" altLang="en-US" sz="2800" dirty="0">
                <a:effectLst/>
              </a:rPr>
              <a:t>同步逻辑占用资源面积大，尽量使用组合逻辑完成模块功能</a:t>
            </a:r>
          </a:p>
          <a:p>
            <a:pPr marL="712788" indent="-712788">
              <a:lnSpc>
                <a:spcPct val="90000"/>
              </a:lnSpc>
              <a:buFont typeface="Wingdings" pitchFamily="2" charset="2"/>
              <a:buNone/>
            </a:pPr>
            <a:r>
              <a:rPr lang="en-US" altLang="en-US" sz="2800" b="1" dirty="0">
                <a:solidFill>
                  <a:srgbClr val="006600"/>
                </a:solidFill>
                <a:effectLst/>
              </a:rPr>
              <a:t>㊣</a:t>
            </a:r>
            <a:r>
              <a:rPr lang="en-US" altLang="en-US" sz="2800" dirty="0">
                <a:effectLst/>
              </a:rPr>
              <a:t>：</a:t>
            </a:r>
            <a:r>
              <a:rPr lang="zh-CN" altLang="en-US" sz="2800" dirty="0">
                <a:effectLst/>
              </a:rPr>
              <a:t>合理利用资源，为了避免毛刺和竞争尽量使用同步逻辑</a:t>
            </a:r>
          </a:p>
          <a:p>
            <a:pPr marL="712788" indent="-712788">
              <a:lnSpc>
                <a:spcPct val="90000"/>
              </a:lnSpc>
              <a:buFont typeface="Wingdings" pitchFamily="2" charset="2"/>
              <a:buNone/>
            </a:pPr>
            <a:endParaRPr lang="zh-CN" altLang="en-US" sz="2800" dirty="0">
              <a:effectLst/>
            </a:endParaRPr>
          </a:p>
          <a:p>
            <a:pPr marL="712788" indent="-712788">
              <a:lnSpc>
                <a:spcPct val="90000"/>
              </a:lnSpc>
              <a:buFont typeface="Wingdings" pitchFamily="2" charset="2"/>
              <a:buNone/>
            </a:pPr>
            <a:r>
              <a:rPr lang="en-US" altLang="en-US" sz="28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注：</a:t>
            </a:r>
            <a:r>
              <a:rPr lang="zh-CN" altLang="en-US" sz="28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虽然在 </a:t>
            </a:r>
            <a:r>
              <a:rPr lang="en-US" altLang="zh-CN" sz="28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ASIC</a:t>
            </a:r>
            <a:r>
              <a:rPr lang="zh-CN" altLang="en-US" sz="28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设计中同步电路比异步电路占用的面积大，但是在</a:t>
            </a:r>
            <a:r>
              <a:rPr lang="en-US" altLang="zh-CN" sz="28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FPGA</a:t>
            </a:r>
            <a:r>
              <a:rPr lang="zh-CN" altLang="en-US" sz="28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中，是以逻辑单元衡量电路面积的，所以同步设计并不比异步设计浪费资源。 </a:t>
            </a:r>
            <a:endParaRPr lang="en-US" altLang="en-US" sz="28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7905659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animEffect transition="in" filter="wipe(left)">
                                      <p:cBhvr>
                                        <p:cTn id="7" dur="500"/>
                                        <p:tgtEl>
                                          <p:spTgt spid="634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3491">
                                            <p:txEl>
                                              <p:pRg st="3" end="3"/>
                                            </p:txEl>
                                          </p:spTgt>
                                        </p:tgtEl>
                                        <p:attrNameLst>
                                          <p:attrName>style.visibility</p:attrName>
                                        </p:attrNameLst>
                                      </p:cBhvr>
                                      <p:to>
                                        <p:strVal val="visible"/>
                                      </p:to>
                                    </p:set>
                                    <p:animEffect transition="in" filter="wipe(left)">
                                      <p:cBhvr>
                                        <p:cTn id="12" dur="500"/>
                                        <p:tgtEl>
                                          <p:spTgt spid="634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圆角矩形 3"/>
          <p:cNvSpPr/>
          <p:nvPr/>
        </p:nvSpPr>
        <p:spPr>
          <a:xfrm>
            <a:off x="2051720" y="2996952"/>
            <a:ext cx="4680520" cy="100811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b="1" dirty="0" smtClean="0">
                <a:latin typeface="幼圆" pitchFamily="49" charset="-122"/>
                <a:ea typeface="幼圆" pitchFamily="49" charset="-122"/>
              </a:rPr>
              <a:t>提高速度的设计技巧</a:t>
            </a:r>
            <a:endParaRPr lang="zh-CN" altLang="en-US" sz="2800" b="1" dirty="0">
              <a:latin typeface="幼圆" pitchFamily="49" charset="-122"/>
              <a:ea typeface="幼圆" pitchFamily="49" charset="-122"/>
            </a:endParaRPr>
          </a:p>
        </p:txBody>
      </p:sp>
    </p:spTree>
    <p:extLst>
      <p:ext uri="{BB962C8B-B14F-4D97-AF65-F5344CB8AC3E}">
        <p14:creationId xmlns:p14="http://schemas.microsoft.com/office/powerpoint/2010/main" val="16146428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Architecting Speed</a:t>
            </a:r>
            <a:endParaRPr lang="zh-CN" altLang="en-US" dirty="0"/>
          </a:p>
        </p:txBody>
      </p:sp>
      <p:sp>
        <p:nvSpPr>
          <p:cNvPr id="3" name="内容占位符 2"/>
          <p:cNvSpPr>
            <a:spLocks noGrp="1"/>
          </p:cNvSpPr>
          <p:nvPr>
            <p:ph idx="1"/>
          </p:nvPr>
        </p:nvSpPr>
        <p:spPr/>
        <p:txBody>
          <a:bodyPr/>
          <a:lstStyle/>
          <a:p>
            <a:r>
              <a:rPr lang="zh-CN" altLang="en-US" dirty="0" smtClean="0"/>
              <a:t>与速度相关的三个指标</a:t>
            </a:r>
            <a:endParaRPr lang="en-US" altLang="zh-CN" dirty="0" smtClean="0"/>
          </a:p>
          <a:p>
            <a:endParaRPr lang="en-US" altLang="zh-CN" dirty="0"/>
          </a:p>
          <a:p>
            <a:endParaRPr lang="zh-CN" altLang="en-US" dirty="0"/>
          </a:p>
        </p:txBody>
      </p:sp>
      <p:grpSp>
        <p:nvGrpSpPr>
          <p:cNvPr id="5" name="组合 4"/>
          <p:cNvGrpSpPr/>
          <p:nvPr/>
        </p:nvGrpSpPr>
        <p:grpSpPr>
          <a:xfrm>
            <a:off x="1266310" y="2335725"/>
            <a:ext cx="6096000" cy="693000"/>
            <a:chOff x="0" y="280240"/>
            <a:chExt cx="6096000" cy="693000"/>
          </a:xfrm>
        </p:grpSpPr>
        <p:sp>
          <p:nvSpPr>
            <p:cNvPr id="6" name="矩形 5"/>
            <p:cNvSpPr/>
            <p:nvPr/>
          </p:nvSpPr>
          <p:spPr>
            <a:xfrm>
              <a:off x="0" y="280240"/>
              <a:ext cx="6096000" cy="693000"/>
            </a:xfrm>
            <a:prstGeom prst="rect">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7" name="矩形 6"/>
            <p:cNvSpPr/>
            <p:nvPr/>
          </p:nvSpPr>
          <p:spPr>
            <a:xfrm>
              <a:off x="0" y="280240"/>
              <a:ext cx="6096000" cy="693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73117" tIns="333248" rIns="473117" bIns="113792" numCol="1" spcCol="1270" anchor="t" anchorCtr="0">
              <a:noAutofit/>
            </a:bodyPr>
            <a:lstStyle/>
            <a:p>
              <a:pPr marL="171450" lvl="1" indent="-171450" algn="l" defTabSz="711200">
                <a:lnSpc>
                  <a:spcPct val="90000"/>
                </a:lnSpc>
                <a:spcBef>
                  <a:spcPct val="0"/>
                </a:spcBef>
                <a:spcAft>
                  <a:spcPct val="15000"/>
                </a:spcAft>
                <a:buChar char="••"/>
              </a:pPr>
              <a:r>
                <a:rPr lang="zh-CN" altLang="en-US" sz="2000" kern="1200" dirty="0" smtClean="0">
                  <a:latin typeface="幼圆" pitchFamily="49" charset="-122"/>
                  <a:ea typeface="幼圆" pitchFamily="49" charset="-122"/>
                </a:rPr>
                <a:t>每时钟周期处理的数据量</a:t>
              </a:r>
              <a:endParaRPr lang="zh-CN" altLang="en-US" sz="2000" kern="1200" dirty="0">
                <a:latin typeface="幼圆" pitchFamily="49" charset="-122"/>
                <a:ea typeface="幼圆" pitchFamily="49" charset="-122"/>
              </a:endParaRPr>
            </a:p>
          </p:txBody>
        </p:sp>
      </p:grpSp>
      <p:grpSp>
        <p:nvGrpSpPr>
          <p:cNvPr id="8" name="组合 7"/>
          <p:cNvGrpSpPr/>
          <p:nvPr/>
        </p:nvGrpSpPr>
        <p:grpSpPr>
          <a:xfrm>
            <a:off x="1106614" y="2078850"/>
            <a:ext cx="4590509" cy="472320"/>
            <a:chOff x="810072" y="0"/>
            <a:chExt cx="4590509" cy="472320"/>
          </a:xfrm>
        </p:grpSpPr>
        <p:sp>
          <p:nvSpPr>
            <p:cNvPr id="9" name="圆角矩形 8"/>
            <p:cNvSpPr/>
            <p:nvPr/>
          </p:nvSpPr>
          <p:spPr>
            <a:xfrm>
              <a:off x="810072" y="0"/>
              <a:ext cx="4590509" cy="47232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 name="圆角矩形 4"/>
            <p:cNvSpPr/>
            <p:nvPr/>
          </p:nvSpPr>
          <p:spPr>
            <a:xfrm>
              <a:off x="833130" y="23057"/>
              <a:ext cx="4221086" cy="4262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1290" tIns="0" rIns="161290" bIns="0" numCol="1" spcCol="1270" anchor="ctr" anchorCtr="0">
              <a:noAutofit/>
            </a:bodyPr>
            <a:lstStyle/>
            <a:p>
              <a:pPr lvl="0" defTabSz="711200">
                <a:lnSpc>
                  <a:spcPct val="90000"/>
                </a:lnSpc>
                <a:spcBef>
                  <a:spcPct val="0"/>
                </a:spcBef>
                <a:spcAft>
                  <a:spcPct val="35000"/>
                </a:spcAft>
              </a:pPr>
              <a:r>
                <a:rPr lang="zh-CN" altLang="en-US" sz="2000" kern="1200" dirty="0" smtClean="0">
                  <a:latin typeface="幼圆" pitchFamily="49" charset="-122"/>
                  <a:ea typeface="幼圆" pitchFamily="49" charset="-122"/>
                </a:rPr>
                <a:t>吞吐量（</a:t>
              </a:r>
              <a:r>
                <a:rPr lang="en-US" altLang="zh-CN" sz="2000" dirty="0">
                  <a:latin typeface="幼圆" pitchFamily="49" charset="-122"/>
                  <a:ea typeface="幼圆" pitchFamily="49" charset="-122"/>
                </a:rPr>
                <a:t>throughput</a:t>
              </a:r>
              <a:r>
                <a:rPr lang="zh-CN" altLang="en-US" sz="2000" kern="1200" dirty="0" smtClean="0">
                  <a:latin typeface="幼圆" pitchFamily="49" charset="-122"/>
                  <a:ea typeface="幼圆" pitchFamily="49" charset="-122"/>
                </a:rPr>
                <a:t>）</a:t>
              </a:r>
              <a:endParaRPr lang="zh-CN" altLang="en-US" sz="2000" kern="1200" dirty="0">
                <a:latin typeface="幼圆" pitchFamily="49" charset="-122"/>
                <a:ea typeface="幼圆" pitchFamily="49" charset="-122"/>
              </a:endParaRPr>
            </a:p>
          </p:txBody>
        </p:sp>
      </p:grpSp>
      <p:grpSp>
        <p:nvGrpSpPr>
          <p:cNvPr id="11" name="组合 10"/>
          <p:cNvGrpSpPr/>
          <p:nvPr/>
        </p:nvGrpSpPr>
        <p:grpSpPr>
          <a:xfrm>
            <a:off x="1266310" y="3699030"/>
            <a:ext cx="6096000" cy="693000"/>
            <a:chOff x="0" y="280240"/>
            <a:chExt cx="6096000" cy="693000"/>
          </a:xfrm>
        </p:grpSpPr>
        <p:sp>
          <p:nvSpPr>
            <p:cNvPr id="12" name="矩形 11"/>
            <p:cNvSpPr/>
            <p:nvPr/>
          </p:nvSpPr>
          <p:spPr>
            <a:xfrm>
              <a:off x="0" y="280240"/>
              <a:ext cx="6096000" cy="693000"/>
            </a:xfrm>
            <a:prstGeom prst="rect">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3" name="矩形 12"/>
            <p:cNvSpPr/>
            <p:nvPr/>
          </p:nvSpPr>
          <p:spPr>
            <a:xfrm>
              <a:off x="0" y="280240"/>
              <a:ext cx="6096000" cy="693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73117" tIns="333248" rIns="473117" bIns="113792" numCol="1" spcCol="1270" anchor="t" anchorCtr="0">
              <a:noAutofit/>
            </a:bodyPr>
            <a:lstStyle/>
            <a:p>
              <a:pPr marL="171450" lvl="1" indent="-171450" algn="l" defTabSz="711200">
                <a:lnSpc>
                  <a:spcPct val="90000"/>
                </a:lnSpc>
                <a:spcBef>
                  <a:spcPct val="0"/>
                </a:spcBef>
                <a:spcAft>
                  <a:spcPct val="15000"/>
                </a:spcAft>
                <a:buChar char="••"/>
              </a:pPr>
              <a:r>
                <a:rPr lang="zh-CN" altLang="en-US" sz="2000" kern="1200" dirty="0" smtClean="0">
                  <a:latin typeface="幼圆" pitchFamily="49" charset="-122"/>
                  <a:ea typeface="幼圆" pitchFamily="49" charset="-122"/>
                </a:rPr>
                <a:t>数据从输入到最终输出的时间间隔</a:t>
              </a:r>
              <a:endParaRPr lang="zh-CN" altLang="en-US" sz="2000" kern="1200" dirty="0">
                <a:latin typeface="幼圆" pitchFamily="49" charset="-122"/>
                <a:ea typeface="幼圆" pitchFamily="49" charset="-122"/>
              </a:endParaRPr>
            </a:p>
          </p:txBody>
        </p:sp>
      </p:grpSp>
      <p:grpSp>
        <p:nvGrpSpPr>
          <p:cNvPr id="14" name="组合 13"/>
          <p:cNvGrpSpPr/>
          <p:nvPr/>
        </p:nvGrpSpPr>
        <p:grpSpPr>
          <a:xfrm>
            <a:off x="1106615" y="3442155"/>
            <a:ext cx="4590508" cy="472320"/>
            <a:chOff x="810073" y="0"/>
            <a:chExt cx="4590508" cy="472320"/>
          </a:xfrm>
        </p:grpSpPr>
        <p:sp>
          <p:nvSpPr>
            <p:cNvPr id="15" name="圆角矩形 14"/>
            <p:cNvSpPr/>
            <p:nvPr/>
          </p:nvSpPr>
          <p:spPr>
            <a:xfrm>
              <a:off x="810073" y="0"/>
              <a:ext cx="4590508" cy="47232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6" name="圆角矩形 4"/>
            <p:cNvSpPr/>
            <p:nvPr/>
          </p:nvSpPr>
          <p:spPr>
            <a:xfrm>
              <a:off x="833130" y="23057"/>
              <a:ext cx="4221086" cy="4262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1290" tIns="0" rIns="161290" bIns="0" numCol="1" spcCol="1270" anchor="ctr" anchorCtr="0">
              <a:noAutofit/>
            </a:bodyPr>
            <a:lstStyle/>
            <a:p>
              <a:pPr lvl="0" defTabSz="711200">
                <a:lnSpc>
                  <a:spcPct val="90000"/>
                </a:lnSpc>
                <a:spcBef>
                  <a:spcPct val="0"/>
                </a:spcBef>
                <a:spcAft>
                  <a:spcPct val="35000"/>
                </a:spcAft>
              </a:pPr>
              <a:r>
                <a:rPr lang="zh-CN" altLang="en-US" sz="2000" kern="1200" dirty="0" smtClean="0">
                  <a:latin typeface="幼圆" pitchFamily="49" charset="-122"/>
                  <a:ea typeface="幼圆" pitchFamily="49" charset="-122"/>
                </a:rPr>
                <a:t>延迟时间（</a:t>
              </a:r>
              <a:r>
                <a:rPr lang="en-US" altLang="zh-CN" sz="2000" kern="1200" dirty="0" smtClean="0">
                  <a:latin typeface="幼圆" pitchFamily="49" charset="-122"/>
                  <a:ea typeface="幼圆" pitchFamily="49" charset="-122"/>
                </a:rPr>
                <a:t>latency</a:t>
              </a:r>
              <a:r>
                <a:rPr lang="zh-CN" altLang="en-US" sz="2000" kern="1200" dirty="0" smtClean="0">
                  <a:latin typeface="幼圆" pitchFamily="49" charset="-122"/>
                  <a:ea typeface="幼圆" pitchFamily="49" charset="-122"/>
                </a:rPr>
                <a:t>）</a:t>
              </a:r>
              <a:endParaRPr lang="zh-CN" altLang="en-US" sz="2000" kern="1200" dirty="0">
                <a:latin typeface="幼圆" pitchFamily="49" charset="-122"/>
                <a:ea typeface="幼圆" pitchFamily="49" charset="-122"/>
              </a:endParaRPr>
            </a:p>
          </p:txBody>
        </p:sp>
      </p:grpSp>
      <p:grpSp>
        <p:nvGrpSpPr>
          <p:cNvPr id="17" name="组合 16"/>
          <p:cNvGrpSpPr/>
          <p:nvPr/>
        </p:nvGrpSpPr>
        <p:grpSpPr>
          <a:xfrm>
            <a:off x="1266310" y="5184194"/>
            <a:ext cx="6096000" cy="945105"/>
            <a:chOff x="0" y="280239"/>
            <a:chExt cx="6096000" cy="945105"/>
          </a:xfrm>
        </p:grpSpPr>
        <p:sp>
          <p:nvSpPr>
            <p:cNvPr id="18" name="矩形 17"/>
            <p:cNvSpPr/>
            <p:nvPr/>
          </p:nvSpPr>
          <p:spPr>
            <a:xfrm>
              <a:off x="0" y="280240"/>
              <a:ext cx="6096000" cy="945104"/>
            </a:xfrm>
            <a:prstGeom prst="rect">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9" name="矩形 18"/>
            <p:cNvSpPr/>
            <p:nvPr/>
          </p:nvSpPr>
          <p:spPr>
            <a:xfrm>
              <a:off x="0" y="280239"/>
              <a:ext cx="6096000" cy="94510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73117" tIns="333248" rIns="473117" bIns="113792" numCol="1" spcCol="1270" anchor="t" anchorCtr="0">
              <a:noAutofit/>
            </a:bodyPr>
            <a:lstStyle/>
            <a:p>
              <a:pPr marL="171450" lvl="1" indent="-171450" algn="l" defTabSz="711200">
                <a:lnSpc>
                  <a:spcPct val="90000"/>
                </a:lnSpc>
                <a:spcBef>
                  <a:spcPct val="0"/>
                </a:spcBef>
                <a:spcAft>
                  <a:spcPct val="15000"/>
                </a:spcAft>
                <a:buChar char="••"/>
              </a:pPr>
              <a:r>
                <a:rPr lang="zh-CN" altLang="en-US" sz="2000" kern="1200" dirty="0" smtClean="0">
                  <a:latin typeface="幼圆" pitchFamily="49" charset="-122"/>
                  <a:ea typeface="幼圆" pitchFamily="49" charset="-122"/>
                </a:rPr>
                <a:t>时序器件间的逻辑延时，最大的逻辑延时（关键路径）决定最高工作频率</a:t>
              </a:r>
              <a:endParaRPr lang="zh-CN" altLang="en-US" sz="2000" kern="1200" dirty="0">
                <a:latin typeface="幼圆" pitchFamily="49" charset="-122"/>
                <a:ea typeface="幼圆" pitchFamily="49" charset="-122"/>
              </a:endParaRPr>
            </a:p>
          </p:txBody>
        </p:sp>
      </p:grpSp>
      <p:grpSp>
        <p:nvGrpSpPr>
          <p:cNvPr id="20" name="组合 19"/>
          <p:cNvGrpSpPr/>
          <p:nvPr/>
        </p:nvGrpSpPr>
        <p:grpSpPr>
          <a:xfrm>
            <a:off x="1106614" y="4927320"/>
            <a:ext cx="4590510" cy="472320"/>
            <a:chOff x="810072" y="0"/>
            <a:chExt cx="4590510" cy="472320"/>
          </a:xfrm>
        </p:grpSpPr>
        <p:sp>
          <p:nvSpPr>
            <p:cNvPr id="21" name="圆角矩形 20"/>
            <p:cNvSpPr/>
            <p:nvPr/>
          </p:nvSpPr>
          <p:spPr>
            <a:xfrm>
              <a:off x="810072" y="0"/>
              <a:ext cx="4590509" cy="47232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2" name="圆角矩形 4"/>
            <p:cNvSpPr/>
            <p:nvPr/>
          </p:nvSpPr>
          <p:spPr>
            <a:xfrm>
              <a:off x="833129" y="23057"/>
              <a:ext cx="4567453" cy="4262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1290" tIns="0" rIns="161290" bIns="0" numCol="1" spcCol="1270" anchor="ctr" anchorCtr="0">
              <a:noAutofit/>
            </a:bodyPr>
            <a:lstStyle/>
            <a:p>
              <a:pPr lvl="0" defTabSz="711200">
                <a:lnSpc>
                  <a:spcPct val="90000"/>
                </a:lnSpc>
                <a:spcBef>
                  <a:spcPct val="0"/>
                </a:spcBef>
                <a:spcAft>
                  <a:spcPct val="35000"/>
                </a:spcAft>
              </a:pPr>
              <a:r>
                <a:rPr lang="zh-CN" altLang="en-US" sz="2000" kern="1200" dirty="0" smtClean="0">
                  <a:latin typeface="幼圆" pitchFamily="49" charset="-122"/>
                  <a:ea typeface="幼圆" pitchFamily="49" charset="-122"/>
                </a:rPr>
                <a:t>最高工作频率（</a:t>
              </a:r>
              <a:r>
                <a:rPr lang="en-US" altLang="zh-CN" sz="2000" dirty="0"/>
                <a:t>Maximum Frequency</a:t>
              </a:r>
              <a:r>
                <a:rPr lang="zh-CN" altLang="en-US" sz="2000" kern="1200" dirty="0" smtClean="0">
                  <a:latin typeface="幼圆" pitchFamily="49" charset="-122"/>
                  <a:ea typeface="幼圆" pitchFamily="49" charset="-122"/>
                </a:rPr>
                <a:t>）</a:t>
              </a:r>
              <a:endParaRPr lang="zh-CN" altLang="en-US" sz="2000" kern="1200" dirty="0">
                <a:latin typeface="幼圆" pitchFamily="49" charset="-122"/>
                <a:ea typeface="幼圆" pitchFamily="49" charset="-122"/>
              </a:endParaRPr>
            </a:p>
          </p:txBody>
        </p:sp>
      </p:grpSp>
    </p:spTree>
    <p:extLst>
      <p:ext uri="{BB962C8B-B14F-4D97-AF65-F5344CB8AC3E}">
        <p14:creationId xmlns:p14="http://schemas.microsoft.com/office/powerpoint/2010/main" val="3597779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anim calcmode="lin" valueType="num">
                                      <p:cBhvr>
                                        <p:cTn id="20" dur="500" fill="hold"/>
                                        <p:tgtEl>
                                          <p:spTgt spid="14"/>
                                        </p:tgtEl>
                                        <p:attrNameLst>
                                          <p:attrName>ppt_x</p:attrName>
                                        </p:attrNameLst>
                                      </p:cBhvr>
                                      <p:tavLst>
                                        <p:tav tm="0">
                                          <p:val>
                                            <p:strVal val="#ppt_x"/>
                                          </p:val>
                                        </p:tav>
                                        <p:tav tm="100000">
                                          <p:val>
                                            <p:strVal val="#ppt_x"/>
                                          </p:val>
                                        </p:tav>
                                      </p:tavLst>
                                    </p:anim>
                                    <p:anim calcmode="lin" valueType="num">
                                      <p:cBhvr>
                                        <p:cTn id="21"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up)">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anim calcmode="lin" valueType="num">
                                      <p:cBhvr>
                                        <p:cTn id="32" dur="500" fill="hold"/>
                                        <p:tgtEl>
                                          <p:spTgt spid="20"/>
                                        </p:tgtEl>
                                        <p:attrNameLst>
                                          <p:attrName>ppt_x</p:attrName>
                                        </p:attrNameLst>
                                      </p:cBhvr>
                                      <p:tavLst>
                                        <p:tav tm="0">
                                          <p:val>
                                            <p:strVal val="#ppt_x"/>
                                          </p:val>
                                        </p:tav>
                                        <p:tav tm="100000">
                                          <p:val>
                                            <p:strVal val="#ppt_x"/>
                                          </p:val>
                                        </p:tav>
                                      </p:tavLst>
                                    </p:anim>
                                    <p:anim calcmode="lin" valueType="num">
                                      <p:cBhvr>
                                        <p:cTn id="33"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up)">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Architecting Speed</a:t>
            </a:r>
            <a:endParaRPr lang="zh-CN" altLang="en-US" dirty="0"/>
          </a:p>
        </p:txBody>
      </p:sp>
      <p:sp>
        <p:nvSpPr>
          <p:cNvPr id="11" name="内容占位符 10"/>
          <p:cNvSpPr>
            <a:spLocks noGrp="1"/>
          </p:cNvSpPr>
          <p:nvPr>
            <p:ph idx="1"/>
          </p:nvPr>
        </p:nvSpPr>
        <p:spPr/>
        <p:txBody>
          <a:bodyPr/>
          <a:lstStyle/>
          <a:p>
            <a:r>
              <a:rPr lang="zh-CN" altLang="en-US" dirty="0"/>
              <a:t>提高吞吐量的设计</a:t>
            </a:r>
          </a:p>
          <a:p>
            <a:endParaRPr lang="zh-CN" altLang="en-US" dirty="0"/>
          </a:p>
        </p:txBody>
      </p:sp>
      <p:grpSp>
        <p:nvGrpSpPr>
          <p:cNvPr id="12" name="组合 11"/>
          <p:cNvGrpSpPr/>
          <p:nvPr/>
        </p:nvGrpSpPr>
        <p:grpSpPr>
          <a:xfrm>
            <a:off x="527330" y="2056347"/>
            <a:ext cx="7825091" cy="4568008"/>
            <a:chOff x="527330" y="2056347"/>
            <a:chExt cx="7825091" cy="4568008"/>
          </a:xfrm>
        </p:grpSpPr>
        <p:sp>
          <p:nvSpPr>
            <p:cNvPr id="4" name="折角形 3"/>
            <p:cNvSpPr/>
            <p:nvPr/>
          </p:nvSpPr>
          <p:spPr>
            <a:xfrm>
              <a:off x="746575" y="2303875"/>
              <a:ext cx="7605846" cy="4320480"/>
            </a:xfrm>
            <a:prstGeom prst="foldedCorner">
              <a:avLst>
                <a:gd name="adj" fmla="val 6776"/>
              </a:avLst>
            </a:prstGeom>
          </p:spPr>
          <p:style>
            <a:lnRef idx="1">
              <a:schemeClr val="dk1"/>
            </a:lnRef>
            <a:fillRef idx="2">
              <a:schemeClr val="dk1"/>
            </a:fillRef>
            <a:effectRef idx="1">
              <a:schemeClr val="dk1"/>
            </a:effectRef>
            <a:fontRef idx="minor">
              <a:schemeClr val="dk1"/>
            </a:fontRef>
          </p:style>
          <p:txBody>
            <a:bodyPr numCol="2" rtlCol="0" anchor="t" anchorCtr="0"/>
            <a:lstStyle/>
            <a:p>
              <a:pPr algn="just"/>
              <a:endParaRPr lang="en-US" altLang="zh-CN" dirty="0" smtClean="0">
                <a:latin typeface="Arial Unicode MS" pitchFamily="34" charset="-122"/>
                <a:ea typeface="Arial Unicode MS" pitchFamily="34" charset="-122"/>
                <a:cs typeface="Arial Unicode MS" pitchFamily="34" charset="-122"/>
              </a:endParaRPr>
            </a:p>
            <a:p>
              <a:pPr algn="just"/>
              <a:r>
                <a:rPr lang="en-US" altLang="zh-CN" dirty="0" smtClean="0">
                  <a:solidFill>
                    <a:schemeClr val="tx2"/>
                  </a:solidFill>
                  <a:latin typeface="Arial Unicode MS" pitchFamily="34" charset="-122"/>
                  <a:ea typeface="Arial Unicode MS" pitchFamily="34" charset="-122"/>
                  <a:cs typeface="Arial Unicode MS" pitchFamily="34" charset="-122"/>
                </a:rPr>
                <a:t>module</a:t>
              </a:r>
              <a:r>
                <a:rPr lang="en-US" altLang="zh-CN" dirty="0" smtClean="0">
                  <a:latin typeface="Arial Unicode MS" pitchFamily="34" charset="-122"/>
                  <a:ea typeface="Arial Unicode MS" pitchFamily="34" charset="-122"/>
                  <a:cs typeface="Arial Unicode MS" pitchFamily="34" charset="-122"/>
                </a:rPr>
                <a:t> </a:t>
              </a:r>
              <a:r>
                <a:rPr lang="en-US" altLang="zh-CN" dirty="0">
                  <a:latin typeface="Arial Unicode MS" pitchFamily="34" charset="-122"/>
                  <a:ea typeface="Arial Unicode MS" pitchFamily="34" charset="-122"/>
                  <a:cs typeface="Arial Unicode MS" pitchFamily="34" charset="-122"/>
                </a:rPr>
                <a:t>power3(</a:t>
              </a:r>
            </a:p>
            <a:p>
              <a:pPr algn="just"/>
              <a:r>
                <a:rPr lang="en-US" altLang="zh-CN" dirty="0" smtClean="0">
                  <a:latin typeface="Arial Unicode MS" pitchFamily="34" charset="-122"/>
                  <a:ea typeface="Arial Unicode MS" pitchFamily="34" charset="-122"/>
                  <a:cs typeface="Arial Unicode MS" pitchFamily="34" charset="-122"/>
                </a:rPr>
                <a:t>    </a:t>
              </a:r>
              <a:r>
                <a:rPr lang="en-US" altLang="zh-CN" dirty="0" smtClean="0">
                  <a:solidFill>
                    <a:schemeClr val="tx2"/>
                  </a:solidFill>
                  <a:latin typeface="Arial Unicode MS" pitchFamily="34" charset="-122"/>
                  <a:ea typeface="Arial Unicode MS" pitchFamily="34" charset="-122"/>
                  <a:cs typeface="Arial Unicode MS" pitchFamily="34" charset="-122"/>
                </a:rPr>
                <a:t>output</a:t>
              </a:r>
              <a:r>
                <a:rPr lang="en-US" altLang="zh-CN" dirty="0" smtClean="0">
                  <a:latin typeface="Arial Unicode MS" pitchFamily="34" charset="-122"/>
                  <a:ea typeface="Arial Unicode MS" pitchFamily="34" charset="-122"/>
                  <a:cs typeface="Arial Unicode MS" pitchFamily="34" charset="-122"/>
                </a:rPr>
                <a:t> </a:t>
              </a:r>
              <a:r>
                <a:rPr lang="en-US" altLang="zh-CN" dirty="0">
                  <a:latin typeface="Arial Unicode MS" pitchFamily="34" charset="-122"/>
                  <a:ea typeface="Arial Unicode MS" pitchFamily="34" charset="-122"/>
                  <a:cs typeface="Arial Unicode MS" pitchFamily="34" charset="-122"/>
                </a:rPr>
                <a:t>[7:0] </a:t>
              </a:r>
              <a:r>
                <a:rPr lang="en-US" altLang="zh-CN" dirty="0" err="1">
                  <a:latin typeface="Arial Unicode MS" pitchFamily="34" charset="-122"/>
                  <a:ea typeface="Arial Unicode MS" pitchFamily="34" charset="-122"/>
                  <a:cs typeface="Arial Unicode MS" pitchFamily="34" charset="-122"/>
                </a:rPr>
                <a:t>XPower</a:t>
              </a:r>
              <a:r>
                <a:rPr lang="en-US" altLang="zh-CN" dirty="0">
                  <a:latin typeface="Arial Unicode MS" pitchFamily="34" charset="-122"/>
                  <a:ea typeface="Arial Unicode MS" pitchFamily="34" charset="-122"/>
                  <a:cs typeface="Arial Unicode MS" pitchFamily="34" charset="-122"/>
                </a:rPr>
                <a:t>,</a:t>
              </a:r>
            </a:p>
            <a:p>
              <a:pPr algn="just"/>
              <a:r>
                <a:rPr lang="en-US" altLang="zh-CN" dirty="0" smtClean="0">
                  <a:latin typeface="Arial Unicode MS" pitchFamily="34" charset="-122"/>
                  <a:ea typeface="Arial Unicode MS" pitchFamily="34" charset="-122"/>
                  <a:cs typeface="Arial Unicode MS" pitchFamily="34" charset="-122"/>
                </a:rPr>
                <a:t>    </a:t>
              </a:r>
              <a:r>
                <a:rPr lang="en-US" altLang="zh-CN" dirty="0" smtClean="0">
                  <a:solidFill>
                    <a:schemeClr val="tx2"/>
                  </a:solidFill>
                  <a:latin typeface="Arial Unicode MS" pitchFamily="34" charset="-122"/>
                  <a:ea typeface="Arial Unicode MS" pitchFamily="34" charset="-122"/>
                  <a:cs typeface="Arial Unicode MS" pitchFamily="34" charset="-122"/>
                </a:rPr>
                <a:t>output </a:t>
              </a:r>
              <a:r>
                <a:rPr lang="en-US" altLang="zh-CN" dirty="0" smtClean="0">
                  <a:latin typeface="Arial Unicode MS" pitchFamily="34" charset="-122"/>
                  <a:ea typeface="Arial Unicode MS" pitchFamily="34" charset="-122"/>
                  <a:cs typeface="Arial Unicode MS" pitchFamily="34" charset="-122"/>
                </a:rPr>
                <a:t>        finished</a:t>
              </a:r>
              <a:r>
                <a:rPr lang="en-US" altLang="zh-CN" dirty="0">
                  <a:latin typeface="Arial Unicode MS" pitchFamily="34" charset="-122"/>
                  <a:ea typeface="Arial Unicode MS" pitchFamily="34" charset="-122"/>
                  <a:cs typeface="Arial Unicode MS" pitchFamily="34" charset="-122"/>
                </a:rPr>
                <a:t>,</a:t>
              </a:r>
            </a:p>
            <a:p>
              <a:pPr algn="just"/>
              <a:r>
                <a:rPr lang="en-US" altLang="zh-CN" dirty="0" smtClean="0">
                  <a:latin typeface="Arial Unicode MS" pitchFamily="34" charset="-122"/>
                  <a:ea typeface="Arial Unicode MS" pitchFamily="34" charset="-122"/>
                  <a:cs typeface="Arial Unicode MS" pitchFamily="34" charset="-122"/>
                </a:rPr>
                <a:t>    </a:t>
              </a:r>
              <a:r>
                <a:rPr lang="en-US" altLang="zh-CN" dirty="0" smtClean="0">
                  <a:solidFill>
                    <a:schemeClr val="tx2"/>
                  </a:solidFill>
                  <a:latin typeface="Arial Unicode MS" pitchFamily="34" charset="-122"/>
                  <a:ea typeface="Arial Unicode MS" pitchFamily="34" charset="-122"/>
                  <a:cs typeface="Arial Unicode MS" pitchFamily="34" charset="-122"/>
                </a:rPr>
                <a:t>input</a:t>
              </a:r>
              <a:r>
                <a:rPr lang="en-US" altLang="zh-CN" dirty="0" smtClean="0">
                  <a:latin typeface="Arial Unicode MS" pitchFamily="34" charset="-122"/>
                  <a:ea typeface="Arial Unicode MS" pitchFamily="34" charset="-122"/>
                  <a:cs typeface="Arial Unicode MS" pitchFamily="34" charset="-122"/>
                </a:rPr>
                <a:t> </a:t>
              </a:r>
              <a:r>
                <a:rPr lang="en-US" altLang="zh-CN" dirty="0">
                  <a:latin typeface="Arial Unicode MS" pitchFamily="34" charset="-122"/>
                  <a:ea typeface="Arial Unicode MS" pitchFamily="34" charset="-122"/>
                  <a:cs typeface="Arial Unicode MS" pitchFamily="34" charset="-122"/>
                </a:rPr>
                <a:t>[7:0] </a:t>
              </a:r>
              <a:r>
                <a:rPr lang="en-US" altLang="zh-CN" dirty="0" smtClean="0">
                  <a:latin typeface="Arial Unicode MS" pitchFamily="34" charset="-122"/>
                  <a:ea typeface="Arial Unicode MS" pitchFamily="34" charset="-122"/>
                  <a:cs typeface="Arial Unicode MS" pitchFamily="34" charset="-122"/>
                </a:rPr>
                <a:t>  X</a:t>
              </a:r>
              <a:r>
                <a:rPr lang="en-US" altLang="zh-CN" dirty="0">
                  <a:latin typeface="Arial Unicode MS" pitchFamily="34" charset="-122"/>
                  <a:ea typeface="Arial Unicode MS" pitchFamily="34" charset="-122"/>
                  <a:cs typeface="Arial Unicode MS" pitchFamily="34" charset="-122"/>
                </a:rPr>
                <a:t>,</a:t>
              </a:r>
            </a:p>
            <a:p>
              <a:pPr algn="just"/>
              <a:r>
                <a:rPr lang="en-US" altLang="zh-CN" dirty="0" smtClean="0">
                  <a:latin typeface="Arial Unicode MS" pitchFamily="34" charset="-122"/>
                  <a:ea typeface="Arial Unicode MS" pitchFamily="34" charset="-122"/>
                  <a:cs typeface="Arial Unicode MS" pitchFamily="34" charset="-122"/>
                </a:rPr>
                <a:t>    </a:t>
              </a:r>
              <a:r>
                <a:rPr lang="en-US" altLang="zh-CN" dirty="0" smtClean="0">
                  <a:solidFill>
                    <a:schemeClr val="tx2"/>
                  </a:solidFill>
                  <a:latin typeface="Arial Unicode MS" pitchFamily="34" charset="-122"/>
                  <a:ea typeface="Arial Unicode MS" pitchFamily="34" charset="-122"/>
                  <a:cs typeface="Arial Unicode MS" pitchFamily="34" charset="-122"/>
                </a:rPr>
                <a:t>input</a:t>
              </a:r>
              <a:r>
                <a:rPr lang="en-US" altLang="zh-CN" dirty="0" smtClean="0">
                  <a:latin typeface="Arial Unicode MS" pitchFamily="34" charset="-122"/>
                  <a:ea typeface="Arial Unicode MS" pitchFamily="34" charset="-122"/>
                  <a:cs typeface="Arial Unicode MS" pitchFamily="34" charset="-122"/>
                </a:rPr>
                <a:t>          </a:t>
              </a:r>
              <a:r>
                <a:rPr lang="en-US" altLang="zh-CN" dirty="0" err="1" smtClean="0">
                  <a:latin typeface="Arial Unicode MS" pitchFamily="34" charset="-122"/>
                  <a:ea typeface="Arial Unicode MS" pitchFamily="34" charset="-122"/>
                  <a:cs typeface="Arial Unicode MS" pitchFamily="34" charset="-122"/>
                </a:rPr>
                <a:t>clk</a:t>
              </a:r>
              <a:r>
                <a:rPr lang="en-US" altLang="zh-CN" dirty="0">
                  <a:latin typeface="Arial Unicode MS" pitchFamily="34" charset="-122"/>
                  <a:ea typeface="Arial Unicode MS" pitchFamily="34" charset="-122"/>
                  <a:cs typeface="Arial Unicode MS" pitchFamily="34" charset="-122"/>
                </a:rPr>
                <a:t>, </a:t>
              </a:r>
              <a:endParaRPr lang="en-US" altLang="zh-CN" dirty="0" smtClean="0">
                <a:latin typeface="Arial Unicode MS" pitchFamily="34" charset="-122"/>
                <a:ea typeface="Arial Unicode MS" pitchFamily="34" charset="-122"/>
                <a:cs typeface="Arial Unicode MS" pitchFamily="34" charset="-122"/>
              </a:endParaRPr>
            </a:p>
            <a:p>
              <a:pPr algn="just"/>
              <a:r>
                <a:rPr lang="en-US" altLang="zh-CN" dirty="0">
                  <a:latin typeface="Arial Unicode MS" pitchFamily="34" charset="-122"/>
                  <a:ea typeface="Arial Unicode MS" pitchFamily="34" charset="-122"/>
                  <a:cs typeface="Arial Unicode MS" pitchFamily="34" charset="-122"/>
                </a:rPr>
                <a:t> </a:t>
              </a:r>
              <a:r>
                <a:rPr lang="en-US" altLang="zh-CN" dirty="0" smtClean="0">
                  <a:latin typeface="Arial Unicode MS" pitchFamily="34" charset="-122"/>
                  <a:ea typeface="Arial Unicode MS" pitchFamily="34" charset="-122"/>
                  <a:cs typeface="Arial Unicode MS" pitchFamily="34" charset="-122"/>
                </a:rPr>
                <a:t>   </a:t>
              </a:r>
              <a:r>
                <a:rPr lang="en-US" altLang="zh-CN" dirty="0" smtClean="0">
                  <a:solidFill>
                    <a:schemeClr val="tx2"/>
                  </a:solidFill>
                  <a:latin typeface="Arial Unicode MS" pitchFamily="34" charset="-122"/>
                  <a:ea typeface="Arial Unicode MS" pitchFamily="34" charset="-122"/>
                  <a:cs typeface="Arial Unicode MS" pitchFamily="34" charset="-122"/>
                </a:rPr>
                <a:t>input </a:t>
              </a:r>
              <a:r>
                <a:rPr lang="en-US" altLang="zh-CN" dirty="0" smtClean="0">
                  <a:latin typeface="Arial Unicode MS" pitchFamily="34" charset="-122"/>
                  <a:ea typeface="Arial Unicode MS" pitchFamily="34" charset="-122"/>
                  <a:cs typeface="Arial Unicode MS" pitchFamily="34" charset="-122"/>
                </a:rPr>
                <a:t>         start</a:t>
              </a:r>
            </a:p>
            <a:p>
              <a:pPr algn="just"/>
              <a:r>
                <a:rPr lang="en-US" altLang="zh-CN" dirty="0" smtClean="0">
                  <a:latin typeface="Arial Unicode MS" pitchFamily="34" charset="-122"/>
                  <a:ea typeface="Arial Unicode MS" pitchFamily="34" charset="-122"/>
                  <a:cs typeface="Arial Unicode MS" pitchFamily="34" charset="-122"/>
                </a:rPr>
                <a:t>);</a:t>
              </a:r>
            </a:p>
            <a:p>
              <a:pPr algn="just"/>
              <a:endParaRPr lang="en-US" altLang="zh-CN" dirty="0">
                <a:latin typeface="Arial Unicode MS" pitchFamily="34" charset="-122"/>
                <a:ea typeface="Arial Unicode MS" pitchFamily="34" charset="-122"/>
                <a:cs typeface="Arial Unicode MS" pitchFamily="34" charset="-122"/>
              </a:endParaRPr>
            </a:p>
            <a:p>
              <a:pPr algn="just"/>
              <a:r>
                <a:rPr lang="en-US" altLang="zh-CN" dirty="0" err="1" smtClean="0">
                  <a:solidFill>
                    <a:schemeClr val="tx2"/>
                  </a:solidFill>
                  <a:latin typeface="Arial Unicode MS" pitchFamily="34" charset="-122"/>
                  <a:ea typeface="Arial Unicode MS" pitchFamily="34" charset="-122"/>
                  <a:cs typeface="Arial Unicode MS" pitchFamily="34" charset="-122"/>
                </a:rPr>
                <a:t>reg</a:t>
              </a:r>
              <a:r>
                <a:rPr lang="en-US" altLang="zh-CN" dirty="0" smtClean="0">
                  <a:latin typeface="Arial Unicode MS" pitchFamily="34" charset="-122"/>
                  <a:ea typeface="Arial Unicode MS" pitchFamily="34" charset="-122"/>
                  <a:cs typeface="Arial Unicode MS" pitchFamily="34" charset="-122"/>
                </a:rPr>
                <a:t> </a:t>
              </a:r>
              <a:r>
                <a:rPr lang="en-US" altLang="zh-CN" dirty="0">
                  <a:latin typeface="Arial Unicode MS" pitchFamily="34" charset="-122"/>
                  <a:ea typeface="Arial Unicode MS" pitchFamily="34" charset="-122"/>
                  <a:cs typeface="Arial Unicode MS" pitchFamily="34" charset="-122"/>
                </a:rPr>
                <a:t>[7:0] </a:t>
              </a:r>
              <a:r>
                <a:rPr lang="en-US" altLang="zh-CN" dirty="0" err="1">
                  <a:latin typeface="Arial Unicode MS" pitchFamily="34" charset="-122"/>
                  <a:ea typeface="Arial Unicode MS" pitchFamily="34" charset="-122"/>
                  <a:cs typeface="Arial Unicode MS" pitchFamily="34" charset="-122"/>
                </a:rPr>
                <a:t>ncount</a:t>
              </a:r>
              <a:r>
                <a:rPr lang="en-US" altLang="zh-CN" dirty="0">
                  <a:latin typeface="Arial Unicode MS" pitchFamily="34" charset="-122"/>
                  <a:ea typeface="Arial Unicode MS" pitchFamily="34" charset="-122"/>
                  <a:cs typeface="Arial Unicode MS" pitchFamily="34" charset="-122"/>
                </a:rPr>
                <a:t>;</a:t>
              </a:r>
            </a:p>
            <a:p>
              <a:pPr algn="just"/>
              <a:r>
                <a:rPr lang="en-US" altLang="zh-CN" dirty="0" err="1" smtClean="0">
                  <a:solidFill>
                    <a:schemeClr val="tx2"/>
                  </a:solidFill>
                  <a:latin typeface="Arial Unicode MS" pitchFamily="34" charset="-122"/>
                  <a:ea typeface="Arial Unicode MS" pitchFamily="34" charset="-122"/>
                  <a:cs typeface="Arial Unicode MS" pitchFamily="34" charset="-122"/>
                </a:rPr>
                <a:t>reg</a:t>
              </a:r>
              <a:r>
                <a:rPr lang="en-US" altLang="zh-CN" dirty="0" smtClean="0">
                  <a:latin typeface="Arial Unicode MS" pitchFamily="34" charset="-122"/>
                  <a:ea typeface="Arial Unicode MS" pitchFamily="34" charset="-122"/>
                  <a:cs typeface="Arial Unicode MS" pitchFamily="34" charset="-122"/>
                </a:rPr>
                <a:t> </a:t>
              </a:r>
              <a:r>
                <a:rPr lang="en-US" altLang="zh-CN" dirty="0">
                  <a:latin typeface="Arial Unicode MS" pitchFamily="34" charset="-122"/>
                  <a:ea typeface="Arial Unicode MS" pitchFamily="34" charset="-122"/>
                  <a:cs typeface="Arial Unicode MS" pitchFamily="34" charset="-122"/>
                </a:rPr>
                <a:t>[7:0] </a:t>
              </a:r>
              <a:r>
                <a:rPr lang="en-US" altLang="zh-CN" dirty="0" err="1">
                  <a:latin typeface="Arial Unicode MS" pitchFamily="34" charset="-122"/>
                  <a:ea typeface="Arial Unicode MS" pitchFamily="34" charset="-122"/>
                  <a:cs typeface="Arial Unicode MS" pitchFamily="34" charset="-122"/>
                </a:rPr>
                <a:t>XPower</a:t>
              </a:r>
              <a:r>
                <a:rPr lang="en-US" altLang="zh-CN" dirty="0">
                  <a:latin typeface="Arial Unicode MS" pitchFamily="34" charset="-122"/>
                  <a:ea typeface="Arial Unicode MS" pitchFamily="34" charset="-122"/>
                  <a:cs typeface="Arial Unicode MS" pitchFamily="34" charset="-122"/>
                </a:rPr>
                <a:t>;</a:t>
              </a:r>
            </a:p>
            <a:p>
              <a:pPr algn="just"/>
              <a:endParaRPr lang="en-US" altLang="zh-CN" dirty="0" smtClean="0">
                <a:latin typeface="Arial Unicode MS" pitchFamily="34" charset="-122"/>
                <a:ea typeface="Arial Unicode MS" pitchFamily="34" charset="-122"/>
                <a:cs typeface="Arial Unicode MS" pitchFamily="34" charset="-122"/>
              </a:endParaRPr>
            </a:p>
            <a:p>
              <a:pPr algn="just"/>
              <a:r>
                <a:rPr lang="en-US" altLang="zh-CN" dirty="0" smtClean="0">
                  <a:latin typeface="Arial Unicode MS" pitchFamily="34" charset="-122"/>
                  <a:ea typeface="Arial Unicode MS" pitchFamily="34" charset="-122"/>
                  <a:cs typeface="Arial Unicode MS" pitchFamily="34" charset="-122"/>
                </a:rPr>
                <a:t>    </a:t>
              </a:r>
              <a:r>
                <a:rPr lang="en-US" altLang="zh-CN" dirty="0" smtClean="0">
                  <a:solidFill>
                    <a:schemeClr val="tx2"/>
                  </a:solidFill>
                  <a:latin typeface="Arial Unicode MS" pitchFamily="34" charset="-122"/>
                  <a:ea typeface="Arial Unicode MS" pitchFamily="34" charset="-122"/>
                  <a:cs typeface="Arial Unicode MS" pitchFamily="34" charset="-122"/>
                </a:rPr>
                <a:t>assign</a:t>
              </a:r>
              <a:r>
                <a:rPr lang="en-US" altLang="zh-CN" dirty="0" smtClean="0">
                  <a:latin typeface="Arial Unicode MS" pitchFamily="34" charset="-122"/>
                  <a:ea typeface="Arial Unicode MS" pitchFamily="34" charset="-122"/>
                  <a:cs typeface="Arial Unicode MS" pitchFamily="34" charset="-122"/>
                </a:rPr>
                <a:t> </a:t>
              </a:r>
              <a:r>
                <a:rPr lang="en-US" altLang="zh-CN" dirty="0">
                  <a:latin typeface="Arial Unicode MS" pitchFamily="34" charset="-122"/>
                  <a:ea typeface="Arial Unicode MS" pitchFamily="34" charset="-122"/>
                  <a:cs typeface="Arial Unicode MS" pitchFamily="34" charset="-122"/>
                </a:rPr>
                <a:t>finished = (</a:t>
              </a:r>
              <a:r>
                <a:rPr lang="en-US" altLang="zh-CN" dirty="0" err="1">
                  <a:latin typeface="Arial Unicode MS" pitchFamily="34" charset="-122"/>
                  <a:ea typeface="Arial Unicode MS" pitchFamily="34" charset="-122"/>
                  <a:cs typeface="Arial Unicode MS" pitchFamily="34" charset="-122"/>
                </a:rPr>
                <a:t>ncount</a:t>
              </a:r>
              <a:r>
                <a:rPr lang="en-US" altLang="zh-CN" dirty="0">
                  <a:latin typeface="Arial Unicode MS" pitchFamily="34" charset="-122"/>
                  <a:ea typeface="Arial Unicode MS" pitchFamily="34" charset="-122"/>
                  <a:cs typeface="Arial Unicode MS" pitchFamily="34" charset="-122"/>
                </a:rPr>
                <a:t> == 0);</a:t>
              </a:r>
            </a:p>
            <a:p>
              <a:pPr algn="just"/>
              <a:endParaRPr lang="en-US" altLang="zh-CN" dirty="0" smtClean="0">
                <a:latin typeface="Arial Unicode MS" pitchFamily="34" charset="-122"/>
                <a:ea typeface="Arial Unicode MS" pitchFamily="34" charset="-122"/>
                <a:cs typeface="Arial Unicode MS" pitchFamily="34" charset="-122"/>
              </a:endParaRPr>
            </a:p>
            <a:p>
              <a:pPr algn="just"/>
              <a:endParaRPr lang="en-US" altLang="zh-CN" dirty="0">
                <a:latin typeface="Arial Unicode MS" pitchFamily="34" charset="-122"/>
                <a:ea typeface="Arial Unicode MS" pitchFamily="34" charset="-122"/>
                <a:cs typeface="Arial Unicode MS" pitchFamily="34" charset="-122"/>
              </a:endParaRPr>
            </a:p>
            <a:p>
              <a:pPr algn="just"/>
              <a:r>
                <a:rPr lang="en-US" altLang="zh-CN" dirty="0" smtClean="0">
                  <a:latin typeface="Arial Unicode MS" pitchFamily="34" charset="-122"/>
                  <a:ea typeface="Arial Unicode MS" pitchFamily="34" charset="-122"/>
                  <a:cs typeface="Arial Unicode MS" pitchFamily="34" charset="-122"/>
                </a:rPr>
                <a:t>    </a:t>
              </a:r>
            </a:p>
            <a:p>
              <a:pPr algn="just"/>
              <a:r>
                <a:rPr lang="en-US" altLang="zh-CN" dirty="0">
                  <a:latin typeface="Arial Unicode MS" pitchFamily="34" charset="-122"/>
                  <a:ea typeface="Arial Unicode MS" pitchFamily="34" charset="-122"/>
                  <a:cs typeface="Arial Unicode MS" pitchFamily="34" charset="-122"/>
                </a:rPr>
                <a:t> </a:t>
              </a:r>
              <a:r>
                <a:rPr lang="en-US" altLang="zh-CN" dirty="0" smtClean="0">
                  <a:latin typeface="Arial Unicode MS" pitchFamily="34" charset="-122"/>
                  <a:ea typeface="Arial Unicode MS" pitchFamily="34" charset="-122"/>
                  <a:cs typeface="Arial Unicode MS" pitchFamily="34" charset="-122"/>
                </a:rPr>
                <a:t>   </a:t>
              </a:r>
              <a:r>
                <a:rPr lang="en-US" altLang="zh-CN" dirty="0" smtClean="0">
                  <a:solidFill>
                    <a:schemeClr val="tx2"/>
                  </a:solidFill>
                  <a:latin typeface="Arial Unicode MS" pitchFamily="34" charset="-122"/>
                  <a:ea typeface="Arial Unicode MS" pitchFamily="34" charset="-122"/>
                  <a:cs typeface="Arial Unicode MS" pitchFamily="34" charset="-122"/>
                </a:rPr>
                <a:t>always</a:t>
              </a:r>
              <a:r>
                <a:rPr lang="en-US" altLang="zh-CN" dirty="0">
                  <a:latin typeface="Arial Unicode MS" pitchFamily="34" charset="-122"/>
                  <a:ea typeface="Arial Unicode MS" pitchFamily="34" charset="-122"/>
                  <a:cs typeface="Arial Unicode MS" pitchFamily="34" charset="-122"/>
                </a:rPr>
                <a:t>@(</a:t>
              </a:r>
              <a:r>
                <a:rPr lang="en-US" altLang="zh-CN" dirty="0" err="1">
                  <a:solidFill>
                    <a:schemeClr val="tx2"/>
                  </a:solidFill>
                  <a:latin typeface="Arial Unicode MS" pitchFamily="34" charset="-122"/>
                  <a:ea typeface="Arial Unicode MS" pitchFamily="34" charset="-122"/>
                  <a:cs typeface="Arial Unicode MS" pitchFamily="34" charset="-122"/>
                </a:rPr>
                <a:t>posedge</a:t>
              </a:r>
              <a:r>
                <a:rPr lang="en-US" altLang="zh-CN" dirty="0">
                  <a:latin typeface="Arial Unicode MS" pitchFamily="34" charset="-122"/>
                  <a:ea typeface="Arial Unicode MS" pitchFamily="34" charset="-122"/>
                  <a:cs typeface="Arial Unicode MS" pitchFamily="34" charset="-122"/>
                </a:rPr>
                <a:t> </a:t>
              </a:r>
              <a:r>
                <a:rPr lang="en-US" altLang="zh-CN" dirty="0" err="1">
                  <a:latin typeface="Arial Unicode MS" pitchFamily="34" charset="-122"/>
                  <a:ea typeface="Arial Unicode MS" pitchFamily="34" charset="-122"/>
                  <a:cs typeface="Arial Unicode MS" pitchFamily="34" charset="-122"/>
                </a:rPr>
                <a:t>clk</a:t>
              </a:r>
              <a:r>
                <a:rPr lang="en-US" altLang="zh-CN" dirty="0">
                  <a:latin typeface="Arial Unicode MS" pitchFamily="34" charset="-122"/>
                  <a:ea typeface="Arial Unicode MS" pitchFamily="34" charset="-122"/>
                  <a:cs typeface="Arial Unicode MS" pitchFamily="34" charset="-122"/>
                </a:rPr>
                <a:t>)</a:t>
              </a:r>
            </a:p>
            <a:p>
              <a:pPr algn="just"/>
              <a:r>
                <a:rPr lang="en-US" altLang="zh-CN" dirty="0" smtClean="0">
                  <a:latin typeface="Arial Unicode MS" pitchFamily="34" charset="-122"/>
                  <a:ea typeface="Arial Unicode MS" pitchFamily="34" charset="-122"/>
                  <a:cs typeface="Arial Unicode MS" pitchFamily="34" charset="-122"/>
                </a:rPr>
                <a:t>        </a:t>
              </a:r>
              <a:r>
                <a:rPr lang="en-US" altLang="zh-CN" dirty="0" smtClean="0">
                  <a:solidFill>
                    <a:schemeClr val="tx2"/>
                  </a:solidFill>
                  <a:latin typeface="Arial Unicode MS" pitchFamily="34" charset="-122"/>
                  <a:ea typeface="Arial Unicode MS" pitchFamily="34" charset="-122"/>
                  <a:cs typeface="Arial Unicode MS" pitchFamily="34" charset="-122"/>
                </a:rPr>
                <a:t>if</a:t>
              </a:r>
              <a:r>
                <a:rPr lang="en-US" altLang="zh-CN" dirty="0" smtClean="0">
                  <a:latin typeface="Arial Unicode MS" pitchFamily="34" charset="-122"/>
                  <a:ea typeface="Arial Unicode MS" pitchFamily="34" charset="-122"/>
                  <a:cs typeface="Arial Unicode MS" pitchFamily="34" charset="-122"/>
                </a:rPr>
                <a:t> (start</a:t>
              </a:r>
              <a:r>
                <a:rPr lang="en-US" altLang="zh-CN" dirty="0">
                  <a:latin typeface="Arial Unicode MS" pitchFamily="34" charset="-122"/>
                  <a:ea typeface="Arial Unicode MS" pitchFamily="34" charset="-122"/>
                  <a:cs typeface="Arial Unicode MS" pitchFamily="34" charset="-122"/>
                </a:rPr>
                <a:t>) </a:t>
              </a:r>
              <a:r>
                <a:rPr lang="en-US" altLang="zh-CN" dirty="0">
                  <a:solidFill>
                    <a:schemeClr val="tx2"/>
                  </a:solidFill>
                  <a:latin typeface="Arial Unicode MS" pitchFamily="34" charset="-122"/>
                  <a:ea typeface="Arial Unicode MS" pitchFamily="34" charset="-122"/>
                  <a:cs typeface="Arial Unicode MS" pitchFamily="34" charset="-122"/>
                </a:rPr>
                <a:t>begin</a:t>
              </a:r>
            </a:p>
            <a:p>
              <a:pPr algn="just"/>
              <a:r>
                <a:rPr lang="en-US" altLang="zh-CN" dirty="0" smtClean="0">
                  <a:latin typeface="Arial Unicode MS" pitchFamily="34" charset="-122"/>
                  <a:ea typeface="Arial Unicode MS" pitchFamily="34" charset="-122"/>
                  <a:cs typeface="Arial Unicode MS" pitchFamily="34" charset="-122"/>
                </a:rPr>
                <a:t>             </a:t>
              </a:r>
              <a:r>
                <a:rPr lang="en-US" altLang="zh-CN" dirty="0" err="1" smtClean="0">
                  <a:latin typeface="Arial Unicode MS" pitchFamily="34" charset="-122"/>
                  <a:ea typeface="Arial Unicode MS" pitchFamily="34" charset="-122"/>
                  <a:cs typeface="Arial Unicode MS" pitchFamily="34" charset="-122"/>
                </a:rPr>
                <a:t>XPower</a:t>
              </a:r>
              <a:r>
                <a:rPr lang="en-US" altLang="zh-CN" dirty="0" smtClean="0">
                  <a:latin typeface="Arial Unicode MS" pitchFamily="34" charset="-122"/>
                  <a:ea typeface="Arial Unicode MS" pitchFamily="34" charset="-122"/>
                  <a:cs typeface="Arial Unicode MS" pitchFamily="34" charset="-122"/>
                </a:rPr>
                <a:t> </a:t>
              </a:r>
              <a:r>
                <a:rPr lang="en-US" altLang="zh-CN" dirty="0">
                  <a:latin typeface="Arial Unicode MS" pitchFamily="34" charset="-122"/>
                  <a:ea typeface="Arial Unicode MS" pitchFamily="34" charset="-122"/>
                  <a:cs typeface="Arial Unicode MS" pitchFamily="34" charset="-122"/>
                </a:rPr>
                <a:t>&lt;= X;</a:t>
              </a:r>
            </a:p>
            <a:p>
              <a:pPr algn="just"/>
              <a:r>
                <a:rPr lang="en-US" altLang="zh-CN" dirty="0" smtClean="0">
                  <a:latin typeface="Arial Unicode MS" pitchFamily="34" charset="-122"/>
                  <a:ea typeface="Arial Unicode MS" pitchFamily="34" charset="-122"/>
                  <a:cs typeface="Arial Unicode MS" pitchFamily="34" charset="-122"/>
                </a:rPr>
                <a:t>             </a:t>
              </a:r>
              <a:r>
                <a:rPr lang="en-US" altLang="zh-CN" dirty="0" err="1" smtClean="0">
                  <a:latin typeface="Arial Unicode MS" pitchFamily="34" charset="-122"/>
                  <a:ea typeface="Arial Unicode MS" pitchFamily="34" charset="-122"/>
                  <a:cs typeface="Arial Unicode MS" pitchFamily="34" charset="-122"/>
                </a:rPr>
                <a:t>ncount</a:t>
              </a:r>
              <a:r>
                <a:rPr lang="en-US" altLang="zh-CN" dirty="0" smtClean="0">
                  <a:latin typeface="Arial Unicode MS" pitchFamily="34" charset="-122"/>
                  <a:ea typeface="Arial Unicode MS" pitchFamily="34" charset="-122"/>
                  <a:cs typeface="Arial Unicode MS" pitchFamily="34" charset="-122"/>
                </a:rPr>
                <a:t> </a:t>
              </a:r>
              <a:r>
                <a:rPr lang="en-US" altLang="zh-CN" dirty="0">
                  <a:latin typeface="Arial Unicode MS" pitchFamily="34" charset="-122"/>
                  <a:ea typeface="Arial Unicode MS" pitchFamily="34" charset="-122"/>
                  <a:cs typeface="Arial Unicode MS" pitchFamily="34" charset="-122"/>
                </a:rPr>
                <a:t>&lt;= 2;</a:t>
              </a:r>
            </a:p>
            <a:p>
              <a:pPr algn="just"/>
              <a:r>
                <a:rPr lang="en-US" altLang="zh-CN" dirty="0" smtClean="0">
                  <a:latin typeface="Arial Unicode MS" pitchFamily="34" charset="-122"/>
                  <a:ea typeface="Arial Unicode MS" pitchFamily="34" charset="-122"/>
                  <a:cs typeface="Arial Unicode MS" pitchFamily="34" charset="-122"/>
                </a:rPr>
                <a:t>        </a:t>
              </a:r>
              <a:r>
                <a:rPr lang="en-US" altLang="zh-CN" dirty="0" smtClean="0">
                  <a:solidFill>
                    <a:schemeClr val="tx2"/>
                  </a:solidFill>
                  <a:latin typeface="Arial Unicode MS" pitchFamily="34" charset="-122"/>
                  <a:ea typeface="Arial Unicode MS" pitchFamily="34" charset="-122"/>
                  <a:cs typeface="Arial Unicode MS" pitchFamily="34" charset="-122"/>
                </a:rPr>
                <a:t>end</a:t>
              </a:r>
            </a:p>
            <a:p>
              <a:r>
                <a:rPr lang="en-US" altLang="zh-CN" dirty="0" smtClean="0">
                  <a:latin typeface="Arial Unicode MS" pitchFamily="34" charset="-122"/>
                  <a:ea typeface="Arial Unicode MS" pitchFamily="34" charset="-122"/>
                  <a:cs typeface="Arial Unicode MS" pitchFamily="34" charset="-122"/>
                </a:rPr>
                <a:t>        </a:t>
              </a:r>
              <a:r>
                <a:rPr lang="en-US" altLang="zh-CN" dirty="0" smtClean="0">
                  <a:solidFill>
                    <a:schemeClr val="tx2"/>
                  </a:solidFill>
                  <a:latin typeface="Arial Unicode MS" pitchFamily="34" charset="-122"/>
                  <a:ea typeface="Arial Unicode MS" pitchFamily="34" charset="-122"/>
                  <a:cs typeface="Arial Unicode MS" pitchFamily="34" charset="-122"/>
                </a:rPr>
                <a:t>else</a:t>
              </a:r>
              <a:r>
                <a:rPr lang="en-US" altLang="zh-CN" dirty="0" smtClean="0">
                  <a:latin typeface="Arial Unicode MS" pitchFamily="34" charset="-122"/>
                  <a:ea typeface="Arial Unicode MS" pitchFamily="34" charset="-122"/>
                  <a:cs typeface="Arial Unicode MS" pitchFamily="34" charset="-122"/>
                </a:rPr>
                <a:t> </a:t>
              </a:r>
              <a:r>
                <a:rPr lang="en-US" altLang="zh-CN" dirty="0">
                  <a:solidFill>
                    <a:schemeClr val="tx2"/>
                  </a:solidFill>
                  <a:latin typeface="Arial Unicode MS" pitchFamily="34" charset="-122"/>
                  <a:ea typeface="Arial Unicode MS" pitchFamily="34" charset="-122"/>
                  <a:cs typeface="Arial Unicode MS" pitchFamily="34" charset="-122"/>
                </a:rPr>
                <a:t>if</a:t>
              </a:r>
              <a:r>
                <a:rPr lang="en-US" altLang="zh-CN" dirty="0">
                  <a:latin typeface="Arial Unicode MS" pitchFamily="34" charset="-122"/>
                  <a:ea typeface="Arial Unicode MS" pitchFamily="34" charset="-122"/>
                  <a:cs typeface="Arial Unicode MS" pitchFamily="34" charset="-122"/>
                </a:rPr>
                <a:t>(!finished) </a:t>
              </a:r>
              <a:r>
                <a:rPr lang="en-US" altLang="zh-CN" dirty="0">
                  <a:solidFill>
                    <a:schemeClr val="tx2"/>
                  </a:solidFill>
                  <a:latin typeface="Arial Unicode MS" pitchFamily="34" charset="-122"/>
                  <a:ea typeface="Arial Unicode MS" pitchFamily="34" charset="-122"/>
                  <a:cs typeface="Arial Unicode MS" pitchFamily="34" charset="-122"/>
                </a:rPr>
                <a:t>begin</a:t>
              </a:r>
            </a:p>
            <a:p>
              <a:r>
                <a:rPr lang="en-US" altLang="zh-CN" dirty="0" smtClean="0">
                  <a:latin typeface="Arial Unicode MS" pitchFamily="34" charset="-122"/>
                  <a:ea typeface="Arial Unicode MS" pitchFamily="34" charset="-122"/>
                  <a:cs typeface="Arial Unicode MS" pitchFamily="34" charset="-122"/>
                </a:rPr>
                <a:t>             </a:t>
              </a:r>
              <a:r>
                <a:rPr lang="en-US" altLang="zh-CN" dirty="0" err="1" smtClean="0">
                  <a:latin typeface="Arial Unicode MS" pitchFamily="34" charset="-122"/>
                  <a:ea typeface="Arial Unicode MS" pitchFamily="34" charset="-122"/>
                  <a:cs typeface="Arial Unicode MS" pitchFamily="34" charset="-122"/>
                </a:rPr>
                <a:t>ncount</a:t>
              </a:r>
              <a:r>
                <a:rPr lang="en-US" altLang="zh-CN" dirty="0" smtClean="0">
                  <a:latin typeface="Arial Unicode MS" pitchFamily="34" charset="-122"/>
                  <a:ea typeface="Arial Unicode MS" pitchFamily="34" charset="-122"/>
                  <a:cs typeface="Arial Unicode MS" pitchFamily="34" charset="-122"/>
                </a:rPr>
                <a:t> </a:t>
              </a:r>
              <a:r>
                <a:rPr lang="en-US" altLang="zh-CN" dirty="0">
                  <a:latin typeface="Arial Unicode MS" pitchFamily="34" charset="-122"/>
                  <a:ea typeface="Arial Unicode MS" pitchFamily="34" charset="-122"/>
                  <a:cs typeface="Arial Unicode MS" pitchFamily="34" charset="-122"/>
                </a:rPr>
                <a:t>&lt;= </a:t>
              </a:r>
              <a:r>
                <a:rPr lang="en-US" altLang="zh-CN" dirty="0" err="1">
                  <a:latin typeface="Arial Unicode MS" pitchFamily="34" charset="-122"/>
                  <a:ea typeface="Arial Unicode MS" pitchFamily="34" charset="-122"/>
                  <a:cs typeface="Arial Unicode MS" pitchFamily="34" charset="-122"/>
                </a:rPr>
                <a:t>ncount</a:t>
              </a:r>
              <a:r>
                <a:rPr lang="en-US" altLang="zh-CN" dirty="0">
                  <a:latin typeface="Arial Unicode MS" pitchFamily="34" charset="-122"/>
                  <a:ea typeface="Arial Unicode MS" pitchFamily="34" charset="-122"/>
                  <a:cs typeface="Arial Unicode MS" pitchFamily="34" charset="-122"/>
                </a:rPr>
                <a:t> - 1;</a:t>
              </a:r>
            </a:p>
            <a:p>
              <a:r>
                <a:rPr lang="en-US" altLang="zh-CN" dirty="0" smtClean="0">
                  <a:latin typeface="Arial Unicode MS" pitchFamily="34" charset="-122"/>
                  <a:ea typeface="Arial Unicode MS" pitchFamily="34" charset="-122"/>
                  <a:cs typeface="Arial Unicode MS" pitchFamily="34" charset="-122"/>
                </a:rPr>
                <a:t>             </a:t>
              </a:r>
              <a:r>
                <a:rPr lang="en-US" altLang="zh-CN" dirty="0" err="1" smtClean="0">
                  <a:latin typeface="Arial Unicode MS" pitchFamily="34" charset="-122"/>
                  <a:ea typeface="Arial Unicode MS" pitchFamily="34" charset="-122"/>
                  <a:cs typeface="Arial Unicode MS" pitchFamily="34" charset="-122"/>
                </a:rPr>
                <a:t>XPower</a:t>
              </a:r>
              <a:r>
                <a:rPr lang="en-US" altLang="zh-CN" dirty="0" smtClean="0">
                  <a:latin typeface="Arial Unicode MS" pitchFamily="34" charset="-122"/>
                  <a:ea typeface="Arial Unicode MS" pitchFamily="34" charset="-122"/>
                  <a:cs typeface="Arial Unicode MS" pitchFamily="34" charset="-122"/>
                </a:rPr>
                <a:t> </a:t>
              </a:r>
              <a:r>
                <a:rPr lang="en-US" altLang="zh-CN" dirty="0">
                  <a:latin typeface="Arial Unicode MS" pitchFamily="34" charset="-122"/>
                  <a:ea typeface="Arial Unicode MS" pitchFamily="34" charset="-122"/>
                  <a:cs typeface="Arial Unicode MS" pitchFamily="34" charset="-122"/>
                </a:rPr>
                <a:t>&lt;= </a:t>
              </a:r>
              <a:r>
                <a:rPr lang="en-US" altLang="zh-CN" dirty="0" err="1">
                  <a:latin typeface="Arial Unicode MS" pitchFamily="34" charset="-122"/>
                  <a:ea typeface="Arial Unicode MS" pitchFamily="34" charset="-122"/>
                  <a:cs typeface="Arial Unicode MS" pitchFamily="34" charset="-122"/>
                </a:rPr>
                <a:t>XPower</a:t>
              </a:r>
              <a:r>
                <a:rPr lang="en-US" altLang="zh-CN" dirty="0">
                  <a:latin typeface="Arial Unicode MS" pitchFamily="34" charset="-122"/>
                  <a:ea typeface="Arial Unicode MS" pitchFamily="34" charset="-122"/>
                  <a:cs typeface="Arial Unicode MS" pitchFamily="34" charset="-122"/>
                </a:rPr>
                <a:t> * X;</a:t>
              </a:r>
            </a:p>
            <a:p>
              <a:r>
                <a:rPr lang="en-US" altLang="zh-CN" dirty="0" smtClean="0">
                  <a:latin typeface="Arial Unicode MS" pitchFamily="34" charset="-122"/>
                  <a:ea typeface="Arial Unicode MS" pitchFamily="34" charset="-122"/>
                  <a:cs typeface="Arial Unicode MS" pitchFamily="34" charset="-122"/>
                </a:rPr>
                <a:t>        </a:t>
              </a:r>
              <a:r>
                <a:rPr lang="en-US" altLang="zh-CN" dirty="0" smtClean="0">
                  <a:solidFill>
                    <a:schemeClr val="tx2"/>
                  </a:solidFill>
                  <a:latin typeface="Arial Unicode MS" pitchFamily="34" charset="-122"/>
                  <a:ea typeface="Arial Unicode MS" pitchFamily="34" charset="-122"/>
                  <a:cs typeface="Arial Unicode MS" pitchFamily="34" charset="-122"/>
                </a:rPr>
                <a:t>end</a:t>
              </a:r>
              <a:endParaRPr lang="en-US" altLang="zh-CN" dirty="0">
                <a:solidFill>
                  <a:schemeClr val="tx2"/>
                </a:solidFill>
                <a:latin typeface="Arial Unicode MS" pitchFamily="34" charset="-122"/>
                <a:ea typeface="Arial Unicode MS" pitchFamily="34" charset="-122"/>
                <a:cs typeface="Arial Unicode MS" pitchFamily="34" charset="-122"/>
              </a:endParaRPr>
            </a:p>
            <a:p>
              <a:endParaRPr lang="en-US" altLang="zh-CN" dirty="0" smtClean="0">
                <a:latin typeface="Arial Unicode MS" pitchFamily="34" charset="-122"/>
                <a:ea typeface="Arial Unicode MS" pitchFamily="34" charset="-122"/>
                <a:cs typeface="Arial Unicode MS" pitchFamily="34" charset="-122"/>
              </a:endParaRPr>
            </a:p>
            <a:p>
              <a:r>
                <a:rPr lang="en-US" altLang="zh-CN" dirty="0" err="1" smtClean="0">
                  <a:solidFill>
                    <a:schemeClr val="tx2"/>
                  </a:solidFill>
                  <a:latin typeface="Arial Unicode MS" pitchFamily="34" charset="-122"/>
                  <a:ea typeface="Arial Unicode MS" pitchFamily="34" charset="-122"/>
                  <a:cs typeface="Arial Unicode MS" pitchFamily="34" charset="-122"/>
                </a:rPr>
                <a:t>endmodule</a:t>
              </a:r>
              <a:endParaRPr lang="zh-CN" altLang="en-US" dirty="0">
                <a:solidFill>
                  <a:schemeClr val="tx2"/>
                </a:solidFill>
                <a:latin typeface="Arial Unicode MS" pitchFamily="34" charset="-122"/>
                <a:ea typeface="Arial Unicode MS" pitchFamily="34" charset="-122"/>
                <a:cs typeface="Arial Unicode MS" pitchFamily="34" charset="-122"/>
              </a:endParaRPr>
            </a:p>
          </p:txBody>
        </p:sp>
        <p:sp>
          <p:nvSpPr>
            <p:cNvPr id="5" name="圆角矩形 4"/>
            <p:cNvSpPr/>
            <p:nvPr/>
          </p:nvSpPr>
          <p:spPr>
            <a:xfrm>
              <a:off x="527330" y="2056347"/>
              <a:ext cx="1601670" cy="49505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计算</a:t>
              </a:r>
              <a:r>
                <a:rPr lang="en-US" altLang="zh-CN" dirty="0"/>
                <a:t>3</a:t>
              </a:r>
              <a:r>
                <a:rPr lang="zh-CN" altLang="en-US" dirty="0"/>
                <a:t>次</a:t>
              </a:r>
              <a:r>
                <a:rPr lang="zh-CN" altLang="en-US" dirty="0" smtClean="0"/>
                <a:t>幂</a:t>
              </a:r>
              <a:endParaRPr lang="zh-CN" altLang="en-US" dirty="0"/>
            </a:p>
          </p:txBody>
        </p:sp>
        <p:cxnSp>
          <p:nvCxnSpPr>
            <p:cNvPr id="7" name="直接连接符 6"/>
            <p:cNvCxnSpPr>
              <a:stCxn id="4" idx="0"/>
              <a:endCxn id="4" idx="2"/>
            </p:cNvCxnSpPr>
            <p:nvPr/>
          </p:nvCxnSpPr>
          <p:spPr>
            <a:xfrm>
              <a:off x="4549498" y="2303875"/>
              <a:ext cx="0" cy="432048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89720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Architecting Speed</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952969721"/>
              </p:ext>
            </p:extLst>
          </p:nvPr>
        </p:nvGraphicFramePr>
        <p:xfrm>
          <a:off x="1074857" y="4149080"/>
          <a:ext cx="7200800" cy="2043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1580" y="1628800"/>
            <a:ext cx="7767355" cy="18841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任意多边形 4"/>
          <p:cNvSpPr/>
          <p:nvPr/>
        </p:nvSpPr>
        <p:spPr>
          <a:xfrm>
            <a:off x="2140765" y="1723188"/>
            <a:ext cx="4831899" cy="1137985"/>
          </a:xfrm>
          <a:custGeom>
            <a:avLst/>
            <a:gdLst>
              <a:gd name="connsiteX0" fmla="*/ 2802710 w 4831899"/>
              <a:gd name="connsiteY0" fmla="*/ 1120025 h 1137985"/>
              <a:gd name="connsiteX1" fmla="*/ 4131448 w 4831899"/>
              <a:gd name="connsiteY1" fmla="*/ 1091450 h 1137985"/>
              <a:gd name="connsiteX2" fmla="*/ 4745810 w 4831899"/>
              <a:gd name="connsiteY2" fmla="*/ 719975 h 1137985"/>
              <a:gd name="connsiteX3" fmla="*/ 4760098 w 4831899"/>
              <a:gd name="connsiteY3" fmla="*/ 262775 h 1137985"/>
              <a:gd name="connsiteX4" fmla="*/ 4117160 w 4831899"/>
              <a:gd name="connsiteY4" fmla="*/ 77037 h 1137985"/>
              <a:gd name="connsiteX5" fmla="*/ 1159648 w 4831899"/>
              <a:gd name="connsiteY5" fmla="*/ 19887 h 1137985"/>
              <a:gd name="connsiteX6" fmla="*/ 30935 w 4831899"/>
              <a:gd name="connsiteY6" fmla="*/ 405650 h 1137985"/>
              <a:gd name="connsiteX7" fmla="*/ 316685 w 4831899"/>
              <a:gd name="connsiteY7" fmla="*/ 920000 h 1137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899" h="1137985">
                <a:moveTo>
                  <a:pt x="2802710" y="1120025"/>
                </a:moveTo>
                <a:cubicBezTo>
                  <a:pt x="3305154" y="1139075"/>
                  <a:pt x="3807598" y="1158125"/>
                  <a:pt x="4131448" y="1091450"/>
                </a:cubicBezTo>
                <a:cubicBezTo>
                  <a:pt x="4455298" y="1024775"/>
                  <a:pt x="4641035" y="858087"/>
                  <a:pt x="4745810" y="719975"/>
                </a:cubicBezTo>
                <a:cubicBezTo>
                  <a:pt x="4850585" y="581862"/>
                  <a:pt x="4864873" y="369931"/>
                  <a:pt x="4760098" y="262775"/>
                </a:cubicBezTo>
                <a:cubicBezTo>
                  <a:pt x="4655323" y="155619"/>
                  <a:pt x="4717235" y="117518"/>
                  <a:pt x="4117160" y="77037"/>
                </a:cubicBezTo>
                <a:cubicBezTo>
                  <a:pt x="3517085" y="36556"/>
                  <a:pt x="1840685" y="-34882"/>
                  <a:pt x="1159648" y="19887"/>
                </a:cubicBezTo>
                <a:cubicBezTo>
                  <a:pt x="478610" y="74656"/>
                  <a:pt x="171429" y="255631"/>
                  <a:pt x="30935" y="405650"/>
                </a:cubicBezTo>
                <a:cubicBezTo>
                  <a:pt x="-109559" y="555669"/>
                  <a:pt x="271441" y="834275"/>
                  <a:pt x="316685" y="920000"/>
                </a:cubicBezTo>
              </a:path>
            </a:pathLst>
          </a:custGeom>
          <a:ln>
            <a:headEnd type="none" w="med" len="med"/>
            <a:tailEnd type="arrow" w="med" len="med"/>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72332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graphicEl>
                                              <a:dgm id="{29CB2343-DA39-446B-BFBE-8222EA052DBA}"/>
                                            </p:graphicEl>
                                          </p:spTgt>
                                        </p:tgtEl>
                                        <p:attrNameLst>
                                          <p:attrName>style.visibility</p:attrName>
                                        </p:attrNameLst>
                                      </p:cBhvr>
                                      <p:to>
                                        <p:strVal val="visible"/>
                                      </p:to>
                                    </p:set>
                                    <p:animEffect transition="in" filter="wipe(left)">
                                      <p:cBhvr>
                                        <p:cTn id="7" dur="500"/>
                                        <p:tgtEl>
                                          <p:spTgt spid="4">
                                            <p:graphicEl>
                                              <a:dgm id="{29CB2343-DA39-446B-BFBE-8222EA052DBA}"/>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graphicEl>
                                              <a:dgm id="{95F3D07B-7E86-46FC-AF81-20BF40BE887D}"/>
                                            </p:graphicEl>
                                          </p:spTgt>
                                        </p:tgtEl>
                                        <p:attrNameLst>
                                          <p:attrName>style.visibility</p:attrName>
                                        </p:attrNameLst>
                                      </p:cBhvr>
                                      <p:to>
                                        <p:strVal val="visible"/>
                                      </p:to>
                                    </p:set>
                                    <p:animEffect transition="in" filter="wipe(left)">
                                      <p:cBhvr>
                                        <p:cTn id="11" dur="500"/>
                                        <p:tgtEl>
                                          <p:spTgt spid="4">
                                            <p:graphicEl>
                                              <a:dgm id="{95F3D07B-7E86-46FC-AF81-20BF40BE887D}"/>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graphicEl>
                                              <a:dgm id="{5E5EF8F2-CA12-4F09-BB1B-24AADE9E843E}"/>
                                            </p:graphicEl>
                                          </p:spTgt>
                                        </p:tgtEl>
                                        <p:attrNameLst>
                                          <p:attrName>style.visibility</p:attrName>
                                        </p:attrNameLst>
                                      </p:cBhvr>
                                      <p:to>
                                        <p:strVal val="visible"/>
                                      </p:to>
                                    </p:set>
                                    <p:animEffect transition="in" filter="wipe(left)">
                                      <p:cBhvr>
                                        <p:cTn id="16" dur="500"/>
                                        <p:tgtEl>
                                          <p:spTgt spid="4">
                                            <p:graphicEl>
                                              <a:dgm id="{5E5EF8F2-CA12-4F09-BB1B-24AADE9E843E}"/>
                                            </p:graphic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4">
                                            <p:graphicEl>
                                              <a:dgm id="{C79BA2DE-8936-42FB-8052-32391CB42CAF}"/>
                                            </p:graphicEl>
                                          </p:spTgt>
                                        </p:tgtEl>
                                        <p:attrNameLst>
                                          <p:attrName>style.visibility</p:attrName>
                                        </p:attrNameLst>
                                      </p:cBhvr>
                                      <p:to>
                                        <p:strVal val="visible"/>
                                      </p:to>
                                    </p:set>
                                    <p:animEffect transition="in" filter="wipe(left)">
                                      <p:cBhvr>
                                        <p:cTn id="20" dur="500"/>
                                        <p:tgtEl>
                                          <p:spTgt spid="4">
                                            <p:graphicEl>
                                              <a:dgm id="{C79BA2DE-8936-42FB-8052-32391CB42CAF}"/>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graphicEl>
                                              <a:dgm id="{A331A01F-6FC1-4453-A95D-000CBBE6A805}"/>
                                            </p:graphicEl>
                                          </p:spTgt>
                                        </p:tgtEl>
                                        <p:attrNameLst>
                                          <p:attrName>style.visibility</p:attrName>
                                        </p:attrNameLst>
                                      </p:cBhvr>
                                      <p:to>
                                        <p:strVal val="visible"/>
                                      </p:to>
                                    </p:set>
                                    <p:animEffect transition="in" filter="wipe(left)">
                                      <p:cBhvr>
                                        <p:cTn id="25" dur="500"/>
                                        <p:tgtEl>
                                          <p:spTgt spid="4">
                                            <p:graphicEl>
                                              <a:dgm id="{A331A01F-6FC1-4453-A95D-000CBBE6A805}"/>
                                            </p:graphicEl>
                                          </p:spTgt>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4">
                                            <p:graphicEl>
                                              <a:dgm id="{60CC22BD-2FE2-414F-A49A-BB0B123BA8F3}"/>
                                            </p:graphicEl>
                                          </p:spTgt>
                                        </p:tgtEl>
                                        <p:attrNameLst>
                                          <p:attrName>style.visibility</p:attrName>
                                        </p:attrNameLst>
                                      </p:cBhvr>
                                      <p:to>
                                        <p:strVal val="visible"/>
                                      </p:to>
                                    </p:set>
                                    <p:animEffect transition="in" filter="wipe(left)">
                                      <p:cBhvr>
                                        <p:cTn id="29" dur="500"/>
                                        <p:tgtEl>
                                          <p:spTgt spid="4">
                                            <p:graphicEl>
                                              <a:dgm id="{60CC22BD-2FE2-414F-A49A-BB0B123BA8F3}"/>
                                            </p:graphicEl>
                                          </p:spTgt>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Architecting Speed</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折角形 3"/>
          <p:cNvSpPr/>
          <p:nvPr/>
        </p:nvSpPr>
        <p:spPr>
          <a:xfrm>
            <a:off x="791580" y="1583795"/>
            <a:ext cx="8010890" cy="4950550"/>
          </a:xfrm>
          <a:prstGeom prst="foldedCorner">
            <a:avLst>
              <a:gd name="adj" fmla="val 6776"/>
            </a:avLst>
          </a:prstGeom>
        </p:spPr>
        <p:style>
          <a:lnRef idx="1">
            <a:schemeClr val="dk1"/>
          </a:lnRef>
          <a:fillRef idx="2">
            <a:schemeClr val="dk1"/>
          </a:fillRef>
          <a:effectRef idx="1">
            <a:schemeClr val="dk1"/>
          </a:effectRef>
          <a:fontRef idx="minor">
            <a:schemeClr val="dk1"/>
          </a:fontRef>
        </p:style>
        <p:txBody>
          <a:bodyPr numCol="2" rtlCol="0" anchor="t" anchorCtr="0"/>
          <a:lstStyle/>
          <a:p>
            <a:endParaRPr lang="en-US" altLang="zh-CN" dirty="0" smtClean="0"/>
          </a:p>
          <a:p>
            <a:endParaRPr lang="en-US" altLang="zh-CN" dirty="0"/>
          </a:p>
          <a:p>
            <a:r>
              <a:rPr lang="en-US" altLang="zh-CN" dirty="0" smtClean="0"/>
              <a:t>module </a:t>
            </a:r>
            <a:r>
              <a:rPr lang="en-US" altLang="zh-CN" dirty="0"/>
              <a:t>power3(</a:t>
            </a:r>
          </a:p>
          <a:p>
            <a:r>
              <a:rPr lang="en-US" altLang="zh-CN" dirty="0" smtClean="0"/>
              <a:t>    output </a:t>
            </a:r>
            <a:r>
              <a:rPr lang="en-US" altLang="zh-CN" dirty="0" err="1"/>
              <a:t>reg</a:t>
            </a:r>
            <a:r>
              <a:rPr lang="en-US" altLang="zh-CN" dirty="0"/>
              <a:t> [7:0] </a:t>
            </a:r>
            <a:r>
              <a:rPr lang="en-US" altLang="zh-CN" dirty="0" err="1"/>
              <a:t>XPower</a:t>
            </a:r>
            <a:r>
              <a:rPr lang="en-US" altLang="zh-CN" dirty="0"/>
              <a:t>,</a:t>
            </a:r>
          </a:p>
          <a:p>
            <a:r>
              <a:rPr lang="en-US" altLang="zh-CN" dirty="0" smtClean="0"/>
              <a:t>    input </a:t>
            </a:r>
            <a:r>
              <a:rPr lang="en-US" altLang="zh-CN" dirty="0" err="1"/>
              <a:t>clk</a:t>
            </a:r>
            <a:r>
              <a:rPr lang="en-US" altLang="zh-CN" dirty="0"/>
              <a:t>,</a:t>
            </a:r>
          </a:p>
          <a:p>
            <a:r>
              <a:rPr lang="en-US" altLang="zh-CN" dirty="0" smtClean="0"/>
              <a:t>    input </a:t>
            </a:r>
            <a:r>
              <a:rPr lang="en-US" altLang="zh-CN" dirty="0"/>
              <a:t>[7:0] </a:t>
            </a:r>
            <a:r>
              <a:rPr lang="en-US" altLang="zh-CN" dirty="0" smtClean="0"/>
              <a:t>X   );</a:t>
            </a:r>
          </a:p>
          <a:p>
            <a:endParaRPr lang="en-US" altLang="zh-CN" dirty="0"/>
          </a:p>
          <a:p>
            <a:r>
              <a:rPr lang="en-US" altLang="zh-CN" dirty="0" err="1" smtClean="0"/>
              <a:t>reg</a:t>
            </a:r>
            <a:r>
              <a:rPr lang="en-US" altLang="zh-CN" dirty="0" smtClean="0"/>
              <a:t> </a:t>
            </a:r>
            <a:r>
              <a:rPr lang="en-US" altLang="zh-CN" dirty="0"/>
              <a:t>[7:0] </a:t>
            </a:r>
            <a:r>
              <a:rPr lang="en-US" altLang="zh-CN" dirty="0" smtClean="0"/>
              <a:t>XPower2</a:t>
            </a:r>
            <a:r>
              <a:rPr lang="en-US" altLang="zh-CN" dirty="0"/>
              <a:t>;</a:t>
            </a:r>
          </a:p>
          <a:p>
            <a:r>
              <a:rPr lang="en-US" altLang="zh-CN" dirty="0" err="1" smtClean="0"/>
              <a:t>reg</a:t>
            </a:r>
            <a:r>
              <a:rPr lang="en-US" altLang="zh-CN" dirty="0" smtClean="0"/>
              <a:t> </a:t>
            </a:r>
            <a:r>
              <a:rPr lang="en-US" altLang="zh-CN" dirty="0"/>
              <a:t>[7:0] X1, X2</a:t>
            </a:r>
            <a:r>
              <a:rPr lang="en-US" altLang="zh-CN" dirty="0" smtClean="0"/>
              <a:t>;</a:t>
            </a:r>
          </a:p>
          <a:p>
            <a:endParaRPr lang="en-US" altLang="zh-CN" dirty="0"/>
          </a:p>
          <a:p>
            <a:r>
              <a:rPr lang="en-US" altLang="zh-CN" dirty="0" smtClean="0"/>
              <a:t>    always </a:t>
            </a:r>
            <a:r>
              <a:rPr lang="en-US" altLang="zh-CN" dirty="0"/>
              <a:t>@(</a:t>
            </a:r>
            <a:r>
              <a:rPr lang="en-US" altLang="zh-CN" dirty="0" err="1"/>
              <a:t>posedge</a:t>
            </a:r>
            <a:r>
              <a:rPr lang="en-US" altLang="zh-CN" dirty="0"/>
              <a:t> </a:t>
            </a:r>
            <a:r>
              <a:rPr lang="en-US" altLang="zh-CN" dirty="0" err="1"/>
              <a:t>clk</a:t>
            </a:r>
            <a:r>
              <a:rPr lang="en-US" altLang="zh-CN" dirty="0"/>
              <a:t>) begin</a:t>
            </a:r>
          </a:p>
          <a:p>
            <a:r>
              <a:rPr lang="en-US" altLang="zh-CN" dirty="0" smtClean="0"/>
              <a:t>        </a:t>
            </a:r>
            <a:r>
              <a:rPr lang="en-US" altLang="zh-CN" dirty="0" smtClean="0">
                <a:solidFill>
                  <a:schemeClr val="accent6">
                    <a:lumMod val="50000"/>
                  </a:schemeClr>
                </a:solidFill>
              </a:rPr>
              <a:t>// </a:t>
            </a:r>
            <a:r>
              <a:rPr lang="en-US" altLang="zh-CN" dirty="0">
                <a:solidFill>
                  <a:schemeClr val="accent6">
                    <a:lumMod val="50000"/>
                  </a:schemeClr>
                </a:solidFill>
              </a:rPr>
              <a:t>Pipeline stage 1</a:t>
            </a:r>
          </a:p>
          <a:p>
            <a:r>
              <a:rPr lang="en-US" altLang="zh-CN" dirty="0" smtClean="0"/>
              <a:t>        X1 </a:t>
            </a:r>
            <a:r>
              <a:rPr lang="en-US" altLang="zh-CN" dirty="0"/>
              <a:t>&lt;= X;</a:t>
            </a:r>
          </a:p>
          <a:p>
            <a:r>
              <a:rPr lang="en-US" altLang="zh-CN" dirty="0" smtClean="0">
                <a:solidFill>
                  <a:schemeClr val="accent6">
                    <a:lumMod val="50000"/>
                  </a:schemeClr>
                </a:solidFill>
              </a:rPr>
              <a:t>        // </a:t>
            </a:r>
            <a:r>
              <a:rPr lang="en-US" altLang="zh-CN" dirty="0">
                <a:solidFill>
                  <a:schemeClr val="accent6">
                    <a:lumMod val="50000"/>
                  </a:schemeClr>
                </a:solidFill>
              </a:rPr>
              <a:t>Pipeline stage 2</a:t>
            </a:r>
          </a:p>
          <a:p>
            <a:r>
              <a:rPr lang="en-US" altLang="zh-CN" dirty="0" smtClean="0"/>
              <a:t>        X2 </a:t>
            </a:r>
            <a:r>
              <a:rPr lang="en-US" altLang="zh-CN" dirty="0"/>
              <a:t>&lt;= X1;</a:t>
            </a:r>
          </a:p>
          <a:p>
            <a:r>
              <a:rPr lang="en-US" altLang="zh-CN" dirty="0" smtClean="0"/>
              <a:t>        XPower2 </a:t>
            </a:r>
            <a:r>
              <a:rPr lang="en-US" altLang="zh-CN" dirty="0"/>
              <a:t>&lt;= </a:t>
            </a:r>
            <a:r>
              <a:rPr lang="en-US" altLang="zh-CN" dirty="0" smtClean="0"/>
              <a:t>X1 </a:t>
            </a:r>
            <a:r>
              <a:rPr lang="en-US" altLang="zh-CN" dirty="0"/>
              <a:t>* </a:t>
            </a:r>
            <a:r>
              <a:rPr lang="en-US" altLang="zh-CN" dirty="0" smtClean="0"/>
              <a:t>X1;</a:t>
            </a:r>
            <a:endParaRPr lang="en-US" altLang="zh-CN" dirty="0"/>
          </a:p>
          <a:p>
            <a:r>
              <a:rPr lang="en-US" altLang="zh-CN" dirty="0" smtClean="0"/>
              <a:t>        </a:t>
            </a:r>
            <a:r>
              <a:rPr lang="en-US" altLang="zh-CN" dirty="0" smtClean="0">
                <a:solidFill>
                  <a:schemeClr val="accent6">
                    <a:lumMod val="50000"/>
                  </a:schemeClr>
                </a:solidFill>
              </a:rPr>
              <a:t>// </a:t>
            </a:r>
            <a:r>
              <a:rPr lang="en-US" altLang="zh-CN" dirty="0">
                <a:solidFill>
                  <a:schemeClr val="accent6">
                    <a:lumMod val="50000"/>
                  </a:schemeClr>
                </a:solidFill>
              </a:rPr>
              <a:t>Pipeline stage 3</a:t>
            </a:r>
          </a:p>
          <a:p>
            <a:r>
              <a:rPr lang="en-US" altLang="zh-CN" dirty="0" smtClean="0"/>
              <a:t>        </a:t>
            </a:r>
            <a:r>
              <a:rPr lang="en-US" altLang="zh-CN" dirty="0" err="1" smtClean="0"/>
              <a:t>XPower</a:t>
            </a:r>
            <a:r>
              <a:rPr lang="en-US" altLang="zh-CN" dirty="0" smtClean="0"/>
              <a:t> </a:t>
            </a:r>
            <a:r>
              <a:rPr lang="en-US" altLang="zh-CN" dirty="0"/>
              <a:t>&lt;= XPower2 * X2;</a:t>
            </a:r>
          </a:p>
          <a:p>
            <a:r>
              <a:rPr lang="en-US" altLang="zh-CN" dirty="0" smtClean="0"/>
              <a:t>    end</a:t>
            </a:r>
          </a:p>
          <a:p>
            <a:endParaRPr lang="en-US" altLang="zh-CN" dirty="0"/>
          </a:p>
          <a:p>
            <a:r>
              <a:rPr lang="en-US" altLang="zh-CN" dirty="0" err="1" smtClean="0"/>
              <a:t>endmodule</a:t>
            </a:r>
            <a:endParaRPr lang="en-US" altLang="zh-CN" dirty="0"/>
          </a:p>
        </p:txBody>
      </p:sp>
      <p:sp>
        <p:nvSpPr>
          <p:cNvPr id="5" name="圆角矩形 4"/>
          <p:cNvSpPr/>
          <p:nvPr/>
        </p:nvSpPr>
        <p:spPr>
          <a:xfrm>
            <a:off x="525025" y="1336268"/>
            <a:ext cx="2471800" cy="49505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计算</a:t>
            </a:r>
            <a:r>
              <a:rPr lang="en-US" altLang="zh-CN" dirty="0"/>
              <a:t>3</a:t>
            </a:r>
            <a:r>
              <a:rPr lang="zh-CN" altLang="en-US" dirty="0"/>
              <a:t>次</a:t>
            </a:r>
            <a:r>
              <a:rPr lang="zh-CN" altLang="en-US" dirty="0" smtClean="0"/>
              <a:t>幂 </a:t>
            </a:r>
            <a:r>
              <a:rPr lang="en-US" altLang="zh-CN" dirty="0" smtClean="0"/>
              <a:t>(Pipeline)</a:t>
            </a:r>
            <a:endParaRPr lang="zh-CN" altLang="en-US" dirty="0"/>
          </a:p>
        </p:txBody>
      </p:sp>
      <p:cxnSp>
        <p:nvCxnSpPr>
          <p:cNvPr id="6" name="直接连接符 5"/>
          <p:cNvCxnSpPr>
            <a:stCxn id="4" idx="0"/>
            <a:endCxn id="4" idx="2"/>
          </p:cNvCxnSpPr>
          <p:nvPr/>
        </p:nvCxnSpPr>
        <p:spPr>
          <a:xfrm>
            <a:off x="4797025" y="1583795"/>
            <a:ext cx="0" cy="495055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64816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圆角矩形 3"/>
          <p:cNvSpPr/>
          <p:nvPr/>
        </p:nvSpPr>
        <p:spPr>
          <a:xfrm>
            <a:off x="2051720" y="2996952"/>
            <a:ext cx="4680520" cy="100811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800" b="1" dirty="0">
                <a:latin typeface="幼圆" pitchFamily="49" charset="-122"/>
                <a:ea typeface="幼圆" pitchFamily="49" charset="-122"/>
              </a:rPr>
              <a:t>FPGA</a:t>
            </a:r>
            <a:r>
              <a:rPr lang="zh-CN" altLang="en-US" sz="2800" b="1" dirty="0">
                <a:latin typeface="幼圆" pitchFamily="49" charset="-122"/>
                <a:ea typeface="幼圆" pitchFamily="49" charset="-122"/>
              </a:rPr>
              <a:t>的选型</a:t>
            </a:r>
          </a:p>
        </p:txBody>
      </p:sp>
    </p:spTree>
    <p:extLst>
      <p:ext uri="{BB962C8B-B14F-4D97-AF65-F5344CB8AC3E}">
        <p14:creationId xmlns:p14="http://schemas.microsoft.com/office/powerpoint/2010/main" val="11742762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Architecting Speed</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8760"/>
            <a:ext cx="9144000" cy="24632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376645" y="1628825"/>
            <a:ext cx="466794" cy="369332"/>
          </a:xfrm>
          <a:prstGeom prst="rect">
            <a:avLst/>
          </a:prstGeom>
          <a:noFill/>
        </p:spPr>
        <p:txBody>
          <a:bodyPr wrap="none" rtlCol="0">
            <a:spAutoFit/>
          </a:bodyPr>
          <a:lstStyle/>
          <a:p>
            <a:r>
              <a:rPr lang="en-US" altLang="zh-CN" dirty="0" smtClean="0">
                <a:solidFill>
                  <a:srgbClr val="FF0000"/>
                </a:solidFill>
              </a:rPr>
              <a:t>X1</a:t>
            </a:r>
            <a:endParaRPr lang="zh-CN" altLang="en-US" dirty="0">
              <a:solidFill>
                <a:srgbClr val="FF0000"/>
              </a:solidFill>
            </a:endParaRPr>
          </a:p>
        </p:txBody>
      </p:sp>
      <p:sp>
        <p:nvSpPr>
          <p:cNvPr id="6" name="TextBox 5"/>
          <p:cNvSpPr txBox="1"/>
          <p:nvPr/>
        </p:nvSpPr>
        <p:spPr>
          <a:xfrm>
            <a:off x="4125248" y="2798930"/>
            <a:ext cx="466794" cy="369332"/>
          </a:xfrm>
          <a:prstGeom prst="rect">
            <a:avLst/>
          </a:prstGeom>
          <a:noFill/>
        </p:spPr>
        <p:txBody>
          <a:bodyPr wrap="none" rtlCol="0">
            <a:spAutoFit/>
          </a:bodyPr>
          <a:lstStyle/>
          <a:p>
            <a:r>
              <a:rPr lang="en-US" altLang="zh-CN" dirty="0" smtClean="0">
                <a:solidFill>
                  <a:srgbClr val="FF0000"/>
                </a:solidFill>
              </a:rPr>
              <a:t>X2</a:t>
            </a:r>
            <a:endParaRPr lang="zh-CN" altLang="en-US" dirty="0">
              <a:solidFill>
                <a:srgbClr val="FF0000"/>
              </a:solidFill>
            </a:endParaRPr>
          </a:p>
        </p:txBody>
      </p:sp>
      <p:sp>
        <p:nvSpPr>
          <p:cNvPr id="8" name="TextBox 7"/>
          <p:cNvSpPr txBox="1"/>
          <p:nvPr/>
        </p:nvSpPr>
        <p:spPr>
          <a:xfrm>
            <a:off x="3873855" y="1568810"/>
            <a:ext cx="1056700" cy="369332"/>
          </a:xfrm>
          <a:prstGeom prst="rect">
            <a:avLst/>
          </a:prstGeom>
          <a:noFill/>
        </p:spPr>
        <p:txBody>
          <a:bodyPr wrap="none" rtlCol="0">
            <a:spAutoFit/>
          </a:bodyPr>
          <a:lstStyle/>
          <a:p>
            <a:r>
              <a:rPr lang="en-US" altLang="zh-CN" dirty="0" smtClean="0">
                <a:solidFill>
                  <a:srgbClr val="FF0000"/>
                </a:solidFill>
              </a:rPr>
              <a:t>XPower2</a:t>
            </a:r>
            <a:endParaRPr lang="zh-CN" altLang="en-US" dirty="0">
              <a:solidFill>
                <a:srgbClr val="FF0000"/>
              </a:solidFill>
            </a:endParaRPr>
          </a:p>
        </p:txBody>
      </p:sp>
      <p:sp>
        <p:nvSpPr>
          <p:cNvPr id="10" name="TextBox 9"/>
          <p:cNvSpPr txBox="1"/>
          <p:nvPr/>
        </p:nvSpPr>
        <p:spPr>
          <a:xfrm>
            <a:off x="6012160" y="1938142"/>
            <a:ext cx="505267" cy="369332"/>
          </a:xfrm>
          <a:prstGeom prst="rect">
            <a:avLst/>
          </a:prstGeom>
          <a:noFill/>
        </p:spPr>
        <p:txBody>
          <a:bodyPr wrap="none" rtlCol="0">
            <a:spAutoFit/>
          </a:bodyPr>
          <a:lstStyle/>
          <a:p>
            <a:r>
              <a:rPr lang="en-US" altLang="zh-CN" dirty="0" smtClean="0">
                <a:solidFill>
                  <a:schemeClr val="accent6">
                    <a:lumMod val="75000"/>
                  </a:schemeClr>
                </a:solidFill>
              </a:rPr>
              <a:t>X</a:t>
            </a:r>
            <a:r>
              <a:rPr lang="en-US" altLang="zh-CN" baseline="-25000" dirty="0" smtClean="0">
                <a:solidFill>
                  <a:schemeClr val="accent6">
                    <a:lumMod val="75000"/>
                  </a:schemeClr>
                </a:solidFill>
              </a:rPr>
              <a:t>1</a:t>
            </a:r>
            <a:r>
              <a:rPr lang="en-US" altLang="zh-CN" baseline="30000" dirty="0" smtClean="0">
                <a:solidFill>
                  <a:schemeClr val="accent6">
                    <a:lumMod val="75000"/>
                  </a:schemeClr>
                </a:solidFill>
              </a:rPr>
              <a:t>3</a:t>
            </a:r>
            <a:endParaRPr lang="zh-CN" altLang="en-US" baseline="30000" dirty="0">
              <a:solidFill>
                <a:schemeClr val="accent6">
                  <a:lumMod val="75000"/>
                </a:schemeClr>
              </a:solidFill>
            </a:endParaRPr>
          </a:p>
        </p:txBody>
      </p:sp>
      <p:graphicFrame>
        <p:nvGraphicFramePr>
          <p:cNvPr id="11" name="内容占位符 3"/>
          <p:cNvGraphicFramePr>
            <a:graphicFrameLocks/>
          </p:cNvGraphicFramePr>
          <p:nvPr>
            <p:extLst>
              <p:ext uri="{D42A27DB-BD31-4B8C-83A1-F6EECF244321}">
                <p14:modId xmlns:p14="http://schemas.microsoft.com/office/powerpoint/2010/main" val="2960931182"/>
              </p:ext>
            </p:extLst>
          </p:nvPr>
        </p:nvGraphicFramePr>
        <p:xfrm>
          <a:off x="1074857" y="4149080"/>
          <a:ext cx="7200800" cy="2043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p:cNvSpPr txBox="1"/>
          <p:nvPr/>
        </p:nvSpPr>
        <p:spPr>
          <a:xfrm>
            <a:off x="5112060" y="2996837"/>
            <a:ext cx="428322" cy="369332"/>
          </a:xfrm>
          <a:prstGeom prst="rect">
            <a:avLst/>
          </a:prstGeom>
          <a:noFill/>
        </p:spPr>
        <p:txBody>
          <a:bodyPr wrap="none" rtlCol="0">
            <a:spAutoFit/>
          </a:bodyPr>
          <a:lstStyle/>
          <a:p>
            <a:r>
              <a:rPr lang="en-US" altLang="zh-CN" dirty="0" smtClean="0">
                <a:solidFill>
                  <a:schemeClr val="accent6">
                    <a:lumMod val="75000"/>
                  </a:schemeClr>
                </a:solidFill>
              </a:rPr>
              <a:t>X</a:t>
            </a:r>
            <a:r>
              <a:rPr lang="en-US" altLang="zh-CN" baseline="-25000" dirty="0" smtClean="0">
                <a:solidFill>
                  <a:schemeClr val="accent6">
                    <a:lumMod val="75000"/>
                  </a:schemeClr>
                </a:solidFill>
              </a:rPr>
              <a:t>1</a:t>
            </a:r>
            <a:endParaRPr lang="zh-CN" altLang="en-US" baseline="30000" dirty="0">
              <a:solidFill>
                <a:schemeClr val="accent6">
                  <a:lumMod val="75000"/>
                </a:schemeClr>
              </a:solidFill>
            </a:endParaRPr>
          </a:p>
        </p:txBody>
      </p:sp>
      <p:sp>
        <p:nvSpPr>
          <p:cNvPr id="13" name="TextBox 12"/>
          <p:cNvSpPr txBox="1"/>
          <p:nvPr/>
        </p:nvSpPr>
        <p:spPr>
          <a:xfrm>
            <a:off x="3086835" y="1799528"/>
            <a:ext cx="505267" cy="369332"/>
          </a:xfrm>
          <a:prstGeom prst="rect">
            <a:avLst/>
          </a:prstGeom>
          <a:noFill/>
        </p:spPr>
        <p:txBody>
          <a:bodyPr wrap="none" rtlCol="0">
            <a:spAutoFit/>
          </a:bodyPr>
          <a:lstStyle/>
          <a:p>
            <a:r>
              <a:rPr lang="en-US" altLang="zh-CN" dirty="0" smtClean="0">
                <a:solidFill>
                  <a:schemeClr val="accent6">
                    <a:lumMod val="75000"/>
                  </a:schemeClr>
                </a:solidFill>
              </a:rPr>
              <a:t>X</a:t>
            </a:r>
            <a:r>
              <a:rPr lang="en-US" altLang="zh-CN" baseline="-25000" dirty="0" smtClean="0">
                <a:solidFill>
                  <a:schemeClr val="accent6">
                    <a:lumMod val="75000"/>
                  </a:schemeClr>
                </a:solidFill>
              </a:rPr>
              <a:t>2</a:t>
            </a:r>
            <a:r>
              <a:rPr lang="en-US" altLang="zh-CN" baseline="30000" dirty="0" smtClean="0">
                <a:solidFill>
                  <a:schemeClr val="accent6">
                    <a:lumMod val="75000"/>
                  </a:schemeClr>
                </a:solidFill>
              </a:rPr>
              <a:t>2</a:t>
            </a:r>
            <a:endParaRPr lang="zh-CN" altLang="en-US" baseline="30000" dirty="0">
              <a:solidFill>
                <a:schemeClr val="accent6">
                  <a:lumMod val="75000"/>
                </a:schemeClr>
              </a:solidFill>
            </a:endParaRPr>
          </a:p>
        </p:txBody>
      </p:sp>
      <p:sp>
        <p:nvSpPr>
          <p:cNvPr id="14" name="TextBox 13"/>
          <p:cNvSpPr txBox="1"/>
          <p:nvPr/>
        </p:nvSpPr>
        <p:spPr>
          <a:xfrm>
            <a:off x="4908445" y="1782401"/>
            <a:ext cx="505267" cy="369332"/>
          </a:xfrm>
          <a:prstGeom prst="rect">
            <a:avLst/>
          </a:prstGeom>
          <a:noFill/>
        </p:spPr>
        <p:txBody>
          <a:bodyPr wrap="none" rtlCol="0">
            <a:spAutoFit/>
          </a:bodyPr>
          <a:lstStyle/>
          <a:p>
            <a:r>
              <a:rPr lang="en-US" altLang="zh-CN" dirty="0" smtClean="0">
                <a:solidFill>
                  <a:schemeClr val="accent6">
                    <a:lumMod val="75000"/>
                  </a:schemeClr>
                </a:solidFill>
              </a:rPr>
              <a:t>X</a:t>
            </a:r>
            <a:r>
              <a:rPr lang="en-US" altLang="zh-CN" baseline="-25000" dirty="0" smtClean="0">
                <a:solidFill>
                  <a:schemeClr val="accent6">
                    <a:lumMod val="75000"/>
                  </a:schemeClr>
                </a:solidFill>
              </a:rPr>
              <a:t>1</a:t>
            </a:r>
            <a:r>
              <a:rPr lang="en-US" altLang="zh-CN" baseline="30000" dirty="0" smtClean="0">
                <a:solidFill>
                  <a:schemeClr val="accent6">
                    <a:lumMod val="75000"/>
                  </a:schemeClr>
                </a:solidFill>
              </a:rPr>
              <a:t>2</a:t>
            </a:r>
            <a:endParaRPr lang="zh-CN" altLang="en-US" baseline="30000" dirty="0">
              <a:solidFill>
                <a:schemeClr val="accent6">
                  <a:lumMod val="75000"/>
                </a:schemeClr>
              </a:solidFill>
            </a:endParaRPr>
          </a:p>
        </p:txBody>
      </p:sp>
      <p:sp>
        <p:nvSpPr>
          <p:cNvPr id="15" name="TextBox 14"/>
          <p:cNvSpPr txBox="1"/>
          <p:nvPr/>
        </p:nvSpPr>
        <p:spPr>
          <a:xfrm>
            <a:off x="7788940" y="1853825"/>
            <a:ext cx="505267" cy="369332"/>
          </a:xfrm>
          <a:prstGeom prst="rect">
            <a:avLst/>
          </a:prstGeom>
          <a:noFill/>
        </p:spPr>
        <p:txBody>
          <a:bodyPr wrap="none" rtlCol="0">
            <a:spAutoFit/>
          </a:bodyPr>
          <a:lstStyle/>
          <a:p>
            <a:r>
              <a:rPr lang="en-US" altLang="zh-CN" dirty="0" smtClean="0">
                <a:solidFill>
                  <a:schemeClr val="accent6">
                    <a:lumMod val="75000"/>
                  </a:schemeClr>
                </a:solidFill>
              </a:rPr>
              <a:t>X</a:t>
            </a:r>
            <a:r>
              <a:rPr lang="en-US" altLang="zh-CN" baseline="-25000" dirty="0" smtClean="0">
                <a:solidFill>
                  <a:schemeClr val="accent6">
                    <a:lumMod val="75000"/>
                  </a:schemeClr>
                </a:solidFill>
              </a:rPr>
              <a:t>0</a:t>
            </a:r>
            <a:r>
              <a:rPr lang="en-US" altLang="zh-CN" baseline="30000" dirty="0" smtClean="0">
                <a:solidFill>
                  <a:schemeClr val="accent6">
                    <a:lumMod val="75000"/>
                  </a:schemeClr>
                </a:solidFill>
              </a:rPr>
              <a:t>3</a:t>
            </a:r>
            <a:endParaRPr lang="zh-CN" altLang="en-US" baseline="30000" dirty="0">
              <a:solidFill>
                <a:schemeClr val="accent6">
                  <a:lumMod val="75000"/>
                </a:schemeClr>
              </a:solidFill>
            </a:endParaRPr>
          </a:p>
        </p:txBody>
      </p:sp>
      <p:grpSp>
        <p:nvGrpSpPr>
          <p:cNvPr id="20" name="组合 19"/>
          <p:cNvGrpSpPr/>
          <p:nvPr/>
        </p:nvGrpSpPr>
        <p:grpSpPr>
          <a:xfrm>
            <a:off x="2085975" y="2123855"/>
            <a:ext cx="4452902" cy="1185863"/>
            <a:chOff x="2085975" y="2143125"/>
            <a:chExt cx="4452902" cy="1185863"/>
          </a:xfrm>
        </p:grpSpPr>
        <p:sp>
          <p:nvSpPr>
            <p:cNvPr id="17" name="任意多边形 16"/>
            <p:cNvSpPr/>
            <p:nvPr/>
          </p:nvSpPr>
          <p:spPr>
            <a:xfrm>
              <a:off x="2085975" y="2143125"/>
              <a:ext cx="1800225" cy="0"/>
            </a:xfrm>
            <a:custGeom>
              <a:avLst/>
              <a:gdLst>
                <a:gd name="connsiteX0" fmla="*/ 0 w 1800225"/>
                <a:gd name="connsiteY0" fmla="*/ 0 h 0"/>
                <a:gd name="connsiteX1" fmla="*/ 1800225 w 1800225"/>
                <a:gd name="connsiteY1" fmla="*/ 0 h 0"/>
              </a:gdLst>
              <a:ahLst/>
              <a:cxnLst>
                <a:cxn ang="0">
                  <a:pos x="connsiteX0" y="connsiteY0"/>
                </a:cxn>
                <a:cxn ang="0">
                  <a:pos x="connsiteX1" y="connsiteY1"/>
                </a:cxn>
              </a:cxnLst>
              <a:rect l="l" t="t" r="r" b="b"/>
              <a:pathLst>
                <a:path w="1800225">
                  <a:moveTo>
                    <a:pt x="0" y="0"/>
                  </a:moveTo>
                  <a:lnTo>
                    <a:pt x="1800225" y="0"/>
                  </a:lnTo>
                </a:path>
              </a:pathLst>
            </a:custGeom>
            <a:ln>
              <a:headEnd type="none" w="med" len="med"/>
              <a:tailEnd type="arrow" w="med" len="med"/>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p>
          </p:txBody>
        </p:sp>
        <p:sp>
          <p:nvSpPr>
            <p:cNvPr id="19" name="任意多边形 18"/>
            <p:cNvSpPr/>
            <p:nvPr/>
          </p:nvSpPr>
          <p:spPr>
            <a:xfrm>
              <a:off x="4908445" y="2238167"/>
              <a:ext cx="1630432" cy="138614"/>
            </a:xfrm>
            <a:custGeom>
              <a:avLst/>
              <a:gdLst>
                <a:gd name="connsiteX0" fmla="*/ 0 w 1800225"/>
                <a:gd name="connsiteY0" fmla="*/ 0 h 0"/>
                <a:gd name="connsiteX1" fmla="*/ 1800225 w 1800225"/>
                <a:gd name="connsiteY1" fmla="*/ 0 h 0"/>
              </a:gdLst>
              <a:ahLst/>
              <a:cxnLst>
                <a:cxn ang="0">
                  <a:pos x="connsiteX0" y="connsiteY0"/>
                </a:cxn>
                <a:cxn ang="0">
                  <a:pos x="connsiteX1" y="connsiteY1"/>
                </a:cxn>
              </a:cxnLst>
              <a:rect l="l" t="t" r="r" b="b"/>
              <a:pathLst>
                <a:path w="1800225">
                  <a:moveTo>
                    <a:pt x="0" y="0"/>
                  </a:moveTo>
                  <a:lnTo>
                    <a:pt x="1800225" y="0"/>
                  </a:lnTo>
                </a:path>
              </a:pathLst>
            </a:custGeom>
            <a:ln>
              <a:headEnd type="none" w="med" len="med"/>
              <a:tailEnd type="arrow" w="med" len="med"/>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p>
          </p:txBody>
        </p:sp>
        <p:sp>
          <p:nvSpPr>
            <p:cNvPr id="18" name="任意多边形 17"/>
            <p:cNvSpPr/>
            <p:nvPr/>
          </p:nvSpPr>
          <p:spPr>
            <a:xfrm>
              <a:off x="4886325" y="2528888"/>
              <a:ext cx="1571625" cy="800100"/>
            </a:xfrm>
            <a:custGeom>
              <a:avLst/>
              <a:gdLst>
                <a:gd name="connsiteX0" fmla="*/ 0 w 1571625"/>
                <a:gd name="connsiteY0" fmla="*/ 785812 h 800100"/>
                <a:gd name="connsiteX1" fmla="*/ 242888 w 1571625"/>
                <a:gd name="connsiteY1" fmla="*/ 800100 h 800100"/>
                <a:gd name="connsiteX2" fmla="*/ 242888 w 1571625"/>
                <a:gd name="connsiteY2" fmla="*/ 0 h 800100"/>
                <a:gd name="connsiteX3" fmla="*/ 1571625 w 1571625"/>
                <a:gd name="connsiteY3" fmla="*/ 0 h 800100"/>
              </a:gdLst>
              <a:ahLst/>
              <a:cxnLst>
                <a:cxn ang="0">
                  <a:pos x="connsiteX0" y="connsiteY0"/>
                </a:cxn>
                <a:cxn ang="0">
                  <a:pos x="connsiteX1" y="connsiteY1"/>
                </a:cxn>
                <a:cxn ang="0">
                  <a:pos x="connsiteX2" y="connsiteY2"/>
                </a:cxn>
                <a:cxn ang="0">
                  <a:pos x="connsiteX3" y="connsiteY3"/>
                </a:cxn>
              </a:cxnLst>
              <a:rect l="l" t="t" r="r" b="b"/>
              <a:pathLst>
                <a:path w="1571625" h="800100">
                  <a:moveTo>
                    <a:pt x="0" y="785812"/>
                  </a:moveTo>
                  <a:lnTo>
                    <a:pt x="242888" y="800100"/>
                  </a:lnTo>
                  <a:lnTo>
                    <a:pt x="242888" y="0"/>
                  </a:lnTo>
                  <a:lnTo>
                    <a:pt x="1571625" y="0"/>
                  </a:lnTo>
                </a:path>
              </a:pathLst>
            </a:custGeom>
            <a:ln>
              <a:headEnd type="none" w="med" len="med"/>
              <a:tailEnd type="arrow" w="med" len="med"/>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p>
          </p:txBody>
        </p:sp>
      </p:grpSp>
      <p:sp>
        <p:nvSpPr>
          <p:cNvPr id="22" name="TextBox 21"/>
          <p:cNvSpPr txBox="1"/>
          <p:nvPr/>
        </p:nvSpPr>
        <p:spPr>
          <a:xfrm>
            <a:off x="6732240" y="1669159"/>
            <a:ext cx="941283" cy="369332"/>
          </a:xfrm>
          <a:prstGeom prst="rect">
            <a:avLst/>
          </a:prstGeom>
          <a:noFill/>
        </p:spPr>
        <p:txBody>
          <a:bodyPr wrap="none" rtlCol="0">
            <a:spAutoFit/>
          </a:bodyPr>
          <a:lstStyle/>
          <a:p>
            <a:r>
              <a:rPr lang="en-US" altLang="zh-CN" dirty="0" err="1" smtClean="0">
                <a:solidFill>
                  <a:srgbClr val="FF0000"/>
                </a:solidFill>
              </a:rPr>
              <a:t>XPower</a:t>
            </a:r>
            <a:endParaRPr lang="zh-CN" altLang="en-US" dirty="0">
              <a:solidFill>
                <a:srgbClr val="FF0000"/>
              </a:solidFill>
            </a:endParaRPr>
          </a:p>
        </p:txBody>
      </p:sp>
    </p:spTree>
    <p:extLst>
      <p:ext uri="{BB962C8B-B14F-4D97-AF65-F5344CB8AC3E}">
        <p14:creationId xmlns:p14="http://schemas.microsoft.com/office/powerpoint/2010/main" val="335881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graphicEl>
                                              <a:dgm id="{29CB2343-DA39-446B-BFBE-8222EA052DBA}"/>
                                            </p:graphicEl>
                                          </p:spTgt>
                                        </p:tgtEl>
                                        <p:attrNameLst>
                                          <p:attrName>style.visibility</p:attrName>
                                        </p:attrNameLst>
                                      </p:cBhvr>
                                      <p:to>
                                        <p:strVal val="visible"/>
                                      </p:to>
                                    </p:set>
                                    <p:animEffect transition="in" filter="wipe(left)">
                                      <p:cBhvr>
                                        <p:cTn id="7" dur="500"/>
                                        <p:tgtEl>
                                          <p:spTgt spid="11">
                                            <p:graphicEl>
                                              <a:dgm id="{29CB2343-DA39-446B-BFBE-8222EA052DBA}"/>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graphicEl>
                                              <a:dgm id="{95F3D07B-7E86-46FC-AF81-20BF40BE887D}"/>
                                            </p:graphicEl>
                                          </p:spTgt>
                                        </p:tgtEl>
                                        <p:attrNameLst>
                                          <p:attrName>style.visibility</p:attrName>
                                        </p:attrNameLst>
                                      </p:cBhvr>
                                      <p:to>
                                        <p:strVal val="visible"/>
                                      </p:to>
                                    </p:set>
                                    <p:animEffect transition="in" filter="wipe(left)">
                                      <p:cBhvr>
                                        <p:cTn id="11" dur="500"/>
                                        <p:tgtEl>
                                          <p:spTgt spid="11">
                                            <p:graphicEl>
                                              <a:dgm id="{95F3D07B-7E86-46FC-AF81-20BF40BE887D}"/>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
                                            <p:graphicEl>
                                              <a:dgm id="{5E5EF8F2-CA12-4F09-BB1B-24AADE9E843E}"/>
                                            </p:graphicEl>
                                          </p:spTgt>
                                        </p:tgtEl>
                                        <p:attrNameLst>
                                          <p:attrName>style.visibility</p:attrName>
                                        </p:attrNameLst>
                                      </p:cBhvr>
                                      <p:to>
                                        <p:strVal val="visible"/>
                                      </p:to>
                                    </p:set>
                                    <p:animEffect transition="in" filter="wipe(left)">
                                      <p:cBhvr>
                                        <p:cTn id="16" dur="500"/>
                                        <p:tgtEl>
                                          <p:spTgt spid="11">
                                            <p:graphicEl>
                                              <a:dgm id="{5E5EF8F2-CA12-4F09-BB1B-24AADE9E843E}"/>
                                            </p:graphic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1">
                                            <p:graphicEl>
                                              <a:dgm id="{C79BA2DE-8936-42FB-8052-32391CB42CAF}"/>
                                            </p:graphicEl>
                                          </p:spTgt>
                                        </p:tgtEl>
                                        <p:attrNameLst>
                                          <p:attrName>style.visibility</p:attrName>
                                        </p:attrNameLst>
                                      </p:cBhvr>
                                      <p:to>
                                        <p:strVal val="visible"/>
                                      </p:to>
                                    </p:set>
                                    <p:animEffect transition="in" filter="wipe(left)">
                                      <p:cBhvr>
                                        <p:cTn id="20" dur="500"/>
                                        <p:tgtEl>
                                          <p:spTgt spid="11">
                                            <p:graphicEl>
                                              <a:dgm id="{C79BA2DE-8936-42FB-8052-32391CB42CAF}"/>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
                                            <p:graphicEl>
                                              <a:dgm id="{A331A01F-6FC1-4453-A95D-000CBBE6A805}"/>
                                            </p:graphicEl>
                                          </p:spTgt>
                                        </p:tgtEl>
                                        <p:attrNameLst>
                                          <p:attrName>style.visibility</p:attrName>
                                        </p:attrNameLst>
                                      </p:cBhvr>
                                      <p:to>
                                        <p:strVal val="visible"/>
                                      </p:to>
                                    </p:set>
                                    <p:animEffect transition="in" filter="wipe(left)">
                                      <p:cBhvr>
                                        <p:cTn id="25" dur="500"/>
                                        <p:tgtEl>
                                          <p:spTgt spid="11">
                                            <p:graphicEl>
                                              <a:dgm id="{A331A01F-6FC1-4453-A95D-000CBBE6A805}"/>
                                            </p:graphicEl>
                                          </p:spTgt>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1">
                                            <p:graphicEl>
                                              <a:dgm id="{60CC22BD-2FE2-414F-A49A-BB0B123BA8F3}"/>
                                            </p:graphicEl>
                                          </p:spTgt>
                                        </p:tgtEl>
                                        <p:attrNameLst>
                                          <p:attrName>style.visibility</p:attrName>
                                        </p:attrNameLst>
                                      </p:cBhvr>
                                      <p:to>
                                        <p:strVal val="visible"/>
                                      </p:to>
                                    </p:set>
                                    <p:animEffect transition="in" filter="wipe(left)">
                                      <p:cBhvr>
                                        <p:cTn id="29" dur="500"/>
                                        <p:tgtEl>
                                          <p:spTgt spid="11">
                                            <p:graphicEl>
                                              <a:dgm id="{60CC22BD-2FE2-414F-A49A-BB0B123BA8F3}"/>
                                            </p:graphic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Architecting Speed</a:t>
            </a:r>
            <a:endParaRPr lang="zh-CN" altLang="en-US" dirty="0"/>
          </a:p>
        </p:txBody>
      </p:sp>
      <p:sp>
        <p:nvSpPr>
          <p:cNvPr id="3" name="内容占位符 2"/>
          <p:cNvSpPr>
            <a:spLocks noGrp="1"/>
          </p:cNvSpPr>
          <p:nvPr>
            <p:ph idx="1"/>
          </p:nvPr>
        </p:nvSpPr>
        <p:spPr>
          <a:xfrm>
            <a:off x="538627" y="4554125"/>
            <a:ext cx="8363272" cy="1818202"/>
          </a:xfrm>
        </p:spPr>
        <p:txBody>
          <a:bodyPr/>
          <a:lstStyle/>
          <a:p>
            <a:pPr marL="342900" lvl="1" indent="-342900">
              <a:buSzTx/>
            </a:pPr>
            <a:r>
              <a:rPr lang="zh-CN" altLang="en-US"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提高吞吐量主要利用流水线技术（</a:t>
            </a:r>
            <a:r>
              <a:rPr lang="en-US" altLang="zh-CN"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Pipeline</a:t>
            </a:r>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altLang="zh-CN"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342900" lvl="1" indent="-342900">
              <a:buSzTx/>
            </a:pPr>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展开</a:t>
            </a:r>
            <a:r>
              <a:rPr lang="zh-CN" altLang="en-US"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迭代环路</a:t>
            </a:r>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可以提高吞吐量</a:t>
            </a:r>
            <a:endParaRPr lang="en-US" altLang="zh-CN"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342900" lvl="1" indent="-342900">
              <a:buSzTx/>
            </a:pPr>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代价是成比例地增加面积</a:t>
            </a:r>
            <a:endParaRPr lang="en-US" altLang="zh-CN"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342900" lvl="1" indent="-342900">
              <a:buSzTx/>
            </a:pPr>
            <a:endParaRPr lang="en-US" altLang="zh-CN"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zh-CN" altLang="en-US" dirty="0"/>
          </a:p>
        </p:txBody>
      </p:sp>
      <p:graphicFrame>
        <p:nvGraphicFramePr>
          <p:cNvPr id="4" name="内容占位符 3"/>
          <p:cNvGraphicFramePr>
            <a:graphicFrameLocks/>
          </p:cNvGraphicFramePr>
          <p:nvPr>
            <p:extLst>
              <p:ext uri="{D42A27DB-BD31-4B8C-83A1-F6EECF244321}">
                <p14:modId xmlns:p14="http://schemas.microsoft.com/office/powerpoint/2010/main" val="1371959489"/>
              </p:ext>
            </p:extLst>
          </p:nvPr>
        </p:nvGraphicFramePr>
        <p:xfrm>
          <a:off x="5022050" y="1403775"/>
          <a:ext cx="3600400" cy="11505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278" y="1403775"/>
            <a:ext cx="4452826" cy="10801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278" y="2791792"/>
            <a:ext cx="4436985" cy="119523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内容占位符 3"/>
          <p:cNvGraphicFramePr>
            <a:graphicFrameLocks/>
          </p:cNvGraphicFramePr>
          <p:nvPr>
            <p:extLst>
              <p:ext uri="{D42A27DB-BD31-4B8C-83A1-F6EECF244321}">
                <p14:modId xmlns:p14="http://schemas.microsoft.com/office/powerpoint/2010/main" val="110351430"/>
              </p:ext>
            </p:extLst>
          </p:nvPr>
        </p:nvGraphicFramePr>
        <p:xfrm>
          <a:off x="4993208" y="2798930"/>
          <a:ext cx="3674248" cy="135015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9094327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Architecting Speed</a:t>
            </a:r>
            <a:endParaRPr lang="zh-CN" altLang="en-US" dirty="0"/>
          </a:p>
        </p:txBody>
      </p:sp>
      <p:sp>
        <p:nvSpPr>
          <p:cNvPr id="3" name="内容占位符 2"/>
          <p:cNvSpPr>
            <a:spLocks noGrp="1"/>
          </p:cNvSpPr>
          <p:nvPr>
            <p:ph idx="1"/>
          </p:nvPr>
        </p:nvSpPr>
        <p:spPr/>
        <p:txBody>
          <a:bodyPr/>
          <a:lstStyle/>
          <a:p>
            <a:r>
              <a:rPr lang="zh-CN" altLang="en-US" dirty="0" smtClean="0"/>
              <a:t>降低延迟的设计</a:t>
            </a:r>
            <a:endParaRPr lang="zh-CN" altLang="en-US" dirty="0"/>
          </a:p>
        </p:txBody>
      </p:sp>
      <p:grpSp>
        <p:nvGrpSpPr>
          <p:cNvPr id="11" name="组合 10"/>
          <p:cNvGrpSpPr/>
          <p:nvPr/>
        </p:nvGrpSpPr>
        <p:grpSpPr>
          <a:xfrm>
            <a:off x="525025" y="1943835"/>
            <a:ext cx="8277445" cy="4387988"/>
            <a:chOff x="525025" y="1943835"/>
            <a:chExt cx="8277445" cy="4387988"/>
          </a:xfrm>
        </p:grpSpPr>
        <p:sp>
          <p:nvSpPr>
            <p:cNvPr id="4" name="折角形 3"/>
            <p:cNvSpPr/>
            <p:nvPr/>
          </p:nvSpPr>
          <p:spPr>
            <a:xfrm>
              <a:off x="791580" y="2191363"/>
              <a:ext cx="8010890" cy="4140460"/>
            </a:xfrm>
            <a:prstGeom prst="foldedCorner">
              <a:avLst>
                <a:gd name="adj" fmla="val 6776"/>
              </a:avLst>
            </a:prstGeom>
          </p:spPr>
          <p:style>
            <a:lnRef idx="1">
              <a:schemeClr val="dk1"/>
            </a:lnRef>
            <a:fillRef idx="2">
              <a:schemeClr val="dk1"/>
            </a:fillRef>
            <a:effectRef idx="1">
              <a:schemeClr val="dk1"/>
            </a:effectRef>
            <a:fontRef idx="minor">
              <a:schemeClr val="dk1"/>
            </a:fontRef>
          </p:style>
          <p:txBody>
            <a:bodyPr numCol="2" rtlCol="0" anchor="t" anchorCtr="0"/>
            <a:lstStyle/>
            <a:p>
              <a:endParaRPr lang="en-US" altLang="zh-CN" dirty="0" smtClean="0"/>
            </a:p>
            <a:p>
              <a:r>
                <a:rPr lang="en-US" altLang="zh-CN" dirty="0"/>
                <a:t>module power3(</a:t>
              </a:r>
            </a:p>
            <a:p>
              <a:r>
                <a:rPr lang="en-US" altLang="zh-CN" dirty="0" smtClean="0"/>
                <a:t>    output </a:t>
              </a:r>
              <a:r>
                <a:rPr lang="en-US" altLang="zh-CN" dirty="0"/>
                <a:t>[7:0] </a:t>
              </a:r>
              <a:r>
                <a:rPr lang="en-US" altLang="zh-CN" dirty="0" err="1"/>
                <a:t>XPower</a:t>
              </a:r>
              <a:r>
                <a:rPr lang="en-US" altLang="zh-CN" dirty="0"/>
                <a:t>,</a:t>
              </a:r>
            </a:p>
            <a:p>
              <a:r>
                <a:rPr lang="en-US" altLang="zh-CN" dirty="0" smtClean="0"/>
                <a:t>    input   [</a:t>
              </a:r>
              <a:r>
                <a:rPr lang="en-US" altLang="zh-CN" dirty="0"/>
                <a:t>7:0] X</a:t>
              </a:r>
            </a:p>
            <a:p>
              <a:r>
                <a:rPr lang="en-US" altLang="zh-CN" dirty="0"/>
                <a:t>);</a:t>
              </a:r>
            </a:p>
            <a:p>
              <a:endParaRPr lang="en-US" altLang="zh-CN" dirty="0" smtClean="0"/>
            </a:p>
            <a:p>
              <a:r>
                <a:rPr lang="en-US" altLang="zh-CN" dirty="0" smtClean="0"/>
                <a:t>wire </a:t>
              </a:r>
              <a:r>
                <a:rPr lang="en-US" altLang="zh-CN" dirty="0"/>
                <a:t>[7:0] </a:t>
              </a:r>
              <a:r>
                <a:rPr lang="en-US" altLang="zh-CN" dirty="0" smtClean="0"/>
                <a:t>XPower2</a:t>
              </a:r>
              <a:r>
                <a:rPr lang="en-US" altLang="zh-CN" dirty="0"/>
                <a:t>;</a:t>
              </a:r>
            </a:p>
            <a:p>
              <a:endParaRPr lang="en-US" altLang="zh-CN" dirty="0"/>
            </a:p>
            <a:p>
              <a:r>
                <a:rPr lang="en-US" altLang="zh-CN" dirty="0" smtClean="0"/>
                <a:t>    </a:t>
              </a:r>
              <a:r>
                <a:rPr lang="en-US" altLang="zh-CN" dirty="0"/>
                <a:t>assign </a:t>
              </a:r>
              <a:r>
                <a:rPr lang="en-US" altLang="zh-CN" dirty="0" smtClean="0"/>
                <a:t>XPower2 </a:t>
              </a:r>
              <a:r>
                <a:rPr lang="en-US" altLang="zh-CN" dirty="0"/>
                <a:t>= </a:t>
              </a:r>
              <a:r>
                <a:rPr lang="en-US" altLang="zh-CN" dirty="0" smtClean="0"/>
                <a:t>X </a:t>
              </a:r>
              <a:r>
                <a:rPr lang="en-US" altLang="zh-CN" dirty="0"/>
                <a:t>* </a:t>
              </a:r>
              <a:r>
                <a:rPr lang="en-US" altLang="zh-CN" dirty="0" smtClean="0"/>
                <a:t>X;</a:t>
              </a:r>
              <a:endParaRPr lang="en-US" altLang="zh-CN" dirty="0"/>
            </a:p>
            <a:p>
              <a:r>
                <a:rPr lang="en-US" altLang="zh-CN" dirty="0"/>
                <a:t>    </a:t>
              </a:r>
              <a:r>
                <a:rPr lang="en-US" altLang="zh-CN" dirty="0" smtClean="0"/>
                <a:t>assign </a:t>
              </a:r>
              <a:r>
                <a:rPr lang="en-US" altLang="zh-CN" dirty="0" err="1" smtClean="0"/>
                <a:t>XPower</a:t>
              </a:r>
              <a:r>
                <a:rPr lang="en-US" altLang="zh-CN" dirty="0" smtClean="0"/>
                <a:t>   = XPower2 * X;</a:t>
              </a:r>
            </a:p>
            <a:p>
              <a:r>
                <a:rPr lang="en-US" altLang="zh-CN" dirty="0" smtClean="0"/>
                <a:t>    </a:t>
              </a:r>
              <a:endParaRPr lang="en-US" altLang="zh-CN" dirty="0"/>
            </a:p>
            <a:p>
              <a:r>
                <a:rPr lang="en-US" altLang="zh-CN" dirty="0" err="1"/>
                <a:t>endmodule</a:t>
              </a:r>
              <a:endParaRPr lang="en-US" altLang="zh-CN" dirty="0"/>
            </a:p>
          </p:txBody>
        </p:sp>
        <p:sp>
          <p:nvSpPr>
            <p:cNvPr id="5" name="圆角矩形 4"/>
            <p:cNvSpPr/>
            <p:nvPr/>
          </p:nvSpPr>
          <p:spPr>
            <a:xfrm>
              <a:off x="525025" y="1943835"/>
              <a:ext cx="3281890" cy="49505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计算</a:t>
              </a:r>
              <a:r>
                <a:rPr lang="en-US" altLang="zh-CN" dirty="0"/>
                <a:t>3</a:t>
              </a:r>
              <a:r>
                <a:rPr lang="zh-CN" altLang="en-US" dirty="0"/>
                <a:t>次</a:t>
              </a:r>
              <a:r>
                <a:rPr lang="zh-CN" altLang="en-US" dirty="0" smtClean="0"/>
                <a:t>幂 </a:t>
              </a:r>
              <a:r>
                <a:rPr lang="en-US" altLang="zh-CN" dirty="0" smtClean="0"/>
                <a:t>(</a:t>
              </a:r>
              <a:r>
                <a:rPr lang="zh-CN" altLang="en-US" dirty="0" smtClean="0"/>
                <a:t>降低延迟</a:t>
              </a:r>
              <a:r>
                <a:rPr lang="en-US" altLang="zh-CN" dirty="0" smtClean="0"/>
                <a:t>)</a:t>
              </a:r>
              <a:endParaRPr lang="zh-CN" altLang="en-US" dirty="0"/>
            </a:p>
          </p:txBody>
        </p:sp>
      </p:grpSp>
    </p:spTree>
    <p:extLst>
      <p:ext uri="{BB962C8B-B14F-4D97-AF65-F5344CB8AC3E}">
        <p14:creationId xmlns:p14="http://schemas.microsoft.com/office/powerpoint/2010/main" val="3051069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Architecting Speed</a:t>
            </a:r>
            <a:endParaRPr lang="zh-CN" altLang="en-US" dirty="0"/>
          </a:p>
        </p:txBody>
      </p:sp>
      <p:sp>
        <p:nvSpPr>
          <p:cNvPr id="3" name="内容占位符 2"/>
          <p:cNvSpPr>
            <a:spLocks noGrp="1"/>
          </p:cNvSpPr>
          <p:nvPr>
            <p:ph idx="1"/>
          </p:nvPr>
        </p:nvSpPr>
        <p:spPr>
          <a:xfrm>
            <a:off x="457200" y="4914164"/>
            <a:ext cx="8363272" cy="1683187"/>
          </a:xfrm>
        </p:spPr>
        <p:txBody>
          <a:bodyPr/>
          <a:lstStyle/>
          <a:p>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可以通过移除流水线寄存器来减小延迟周期</a:t>
            </a:r>
            <a:endParaRPr lang="en-US" altLang="zh-CN"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代价是增加了组合逻辑延时，降低数据吞吐量</a:t>
            </a:r>
            <a:endParaRPr lang="en-US" altLang="zh-CN"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35" y="1313765"/>
            <a:ext cx="8544353" cy="15843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5832140" y="1673805"/>
            <a:ext cx="941283" cy="369332"/>
          </a:xfrm>
          <a:prstGeom prst="rect">
            <a:avLst/>
          </a:prstGeom>
          <a:noFill/>
        </p:spPr>
        <p:txBody>
          <a:bodyPr wrap="none" rtlCol="0">
            <a:spAutoFit/>
          </a:bodyPr>
          <a:lstStyle/>
          <a:p>
            <a:r>
              <a:rPr lang="en-US" altLang="zh-CN" dirty="0" err="1" smtClean="0">
                <a:solidFill>
                  <a:srgbClr val="FF0000"/>
                </a:solidFill>
              </a:rPr>
              <a:t>XPower</a:t>
            </a:r>
            <a:endParaRPr lang="zh-CN" altLang="en-US" dirty="0">
              <a:solidFill>
                <a:srgbClr val="FF0000"/>
              </a:solidFill>
            </a:endParaRPr>
          </a:p>
        </p:txBody>
      </p:sp>
      <p:sp>
        <p:nvSpPr>
          <p:cNvPr id="10" name="TextBox 9"/>
          <p:cNvSpPr txBox="1"/>
          <p:nvPr/>
        </p:nvSpPr>
        <p:spPr>
          <a:xfrm>
            <a:off x="3446875" y="1943835"/>
            <a:ext cx="1056700" cy="369332"/>
          </a:xfrm>
          <a:prstGeom prst="rect">
            <a:avLst/>
          </a:prstGeom>
          <a:noFill/>
        </p:spPr>
        <p:txBody>
          <a:bodyPr wrap="none" rtlCol="0">
            <a:spAutoFit/>
          </a:bodyPr>
          <a:lstStyle/>
          <a:p>
            <a:r>
              <a:rPr lang="en-US" altLang="zh-CN" dirty="0" smtClean="0">
                <a:solidFill>
                  <a:srgbClr val="FF0000"/>
                </a:solidFill>
              </a:rPr>
              <a:t>XPower2</a:t>
            </a:r>
            <a:endParaRPr lang="zh-CN" altLang="en-US" dirty="0">
              <a:solidFill>
                <a:srgbClr val="FF0000"/>
              </a:solidFill>
            </a:endParaRPr>
          </a:p>
        </p:txBody>
      </p:sp>
      <p:graphicFrame>
        <p:nvGraphicFramePr>
          <p:cNvPr id="12" name="内容占位符 3"/>
          <p:cNvGraphicFramePr>
            <a:graphicFrameLocks/>
          </p:cNvGraphicFramePr>
          <p:nvPr>
            <p:extLst>
              <p:ext uri="{D42A27DB-BD31-4B8C-83A1-F6EECF244321}">
                <p14:modId xmlns:p14="http://schemas.microsoft.com/office/powerpoint/2010/main" val="2940925676"/>
              </p:ext>
            </p:extLst>
          </p:nvPr>
        </p:nvGraphicFramePr>
        <p:xfrm>
          <a:off x="1794983" y="3023955"/>
          <a:ext cx="5417183" cy="17101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任意多边形 3"/>
          <p:cNvSpPr/>
          <p:nvPr/>
        </p:nvSpPr>
        <p:spPr>
          <a:xfrm>
            <a:off x="1771650" y="2123855"/>
            <a:ext cx="5172075" cy="466539"/>
          </a:xfrm>
          <a:custGeom>
            <a:avLst/>
            <a:gdLst>
              <a:gd name="connsiteX0" fmla="*/ 0 w 5172075"/>
              <a:gd name="connsiteY0" fmla="*/ 428625 h 466539"/>
              <a:gd name="connsiteX1" fmla="*/ 857250 w 5172075"/>
              <a:gd name="connsiteY1" fmla="*/ 457200 h 466539"/>
              <a:gd name="connsiteX2" fmla="*/ 1443038 w 5172075"/>
              <a:gd name="connsiteY2" fmla="*/ 285750 h 466539"/>
              <a:gd name="connsiteX3" fmla="*/ 2614613 w 5172075"/>
              <a:gd name="connsiteY3" fmla="*/ 285750 h 466539"/>
              <a:gd name="connsiteX4" fmla="*/ 3400425 w 5172075"/>
              <a:gd name="connsiteY4" fmla="*/ 242887 h 466539"/>
              <a:gd name="connsiteX5" fmla="*/ 3800475 w 5172075"/>
              <a:gd name="connsiteY5" fmla="*/ 71437 h 466539"/>
              <a:gd name="connsiteX6" fmla="*/ 5172075 w 5172075"/>
              <a:gd name="connsiteY6" fmla="*/ 0 h 466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72075" h="466539">
                <a:moveTo>
                  <a:pt x="0" y="428625"/>
                </a:moveTo>
                <a:cubicBezTo>
                  <a:pt x="308372" y="454818"/>
                  <a:pt x="616744" y="481012"/>
                  <a:pt x="857250" y="457200"/>
                </a:cubicBezTo>
                <a:cubicBezTo>
                  <a:pt x="1097756" y="433388"/>
                  <a:pt x="1150144" y="314325"/>
                  <a:pt x="1443038" y="285750"/>
                </a:cubicBezTo>
                <a:cubicBezTo>
                  <a:pt x="1735932" y="257175"/>
                  <a:pt x="2288382" y="292894"/>
                  <a:pt x="2614613" y="285750"/>
                </a:cubicBezTo>
                <a:cubicBezTo>
                  <a:pt x="2940844" y="278606"/>
                  <a:pt x="3202781" y="278606"/>
                  <a:pt x="3400425" y="242887"/>
                </a:cubicBezTo>
                <a:cubicBezTo>
                  <a:pt x="3598069" y="207168"/>
                  <a:pt x="3505200" y="111918"/>
                  <a:pt x="3800475" y="71437"/>
                </a:cubicBezTo>
                <a:cubicBezTo>
                  <a:pt x="4095750" y="30956"/>
                  <a:pt x="4962525" y="4762"/>
                  <a:pt x="5172075" y="0"/>
                </a:cubicBezTo>
              </a:path>
            </a:pathLst>
          </a:custGeom>
          <a:ln>
            <a:headEnd type="none" w="med" len="med"/>
            <a:tailEnd type="arrow" w="med" len="med"/>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504882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12"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Architecting Speed</a:t>
            </a:r>
            <a:endParaRPr lang="zh-CN" altLang="en-US" dirty="0"/>
          </a:p>
        </p:txBody>
      </p:sp>
      <p:sp>
        <p:nvSpPr>
          <p:cNvPr id="3" name="内容占位符 2"/>
          <p:cNvSpPr>
            <a:spLocks noGrp="1"/>
          </p:cNvSpPr>
          <p:nvPr>
            <p:ph idx="1"/>
          </p:nvPr>
        </p:nvSpPr>
        <p:spPr>
          <a:xfrm>
            <a:off x="457200" y="5409220"/>
            <a:ext cx="8363272" cy="1188131"/>
          </a:xfrm>
        </p:spPr>
        <p:txBody>
          <a:bodyPr/>
          <a:lstStyle/>
          <a:p>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可以利用并行处理技术来降低延迟时间</a:t>
            </a:r>
            <a:endParaRPr lang="en-US" altLang="zh-CN"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代价是需要更多的资源</a:t>
            </a:r>
            <a:endParaRPr lang="zh-CN" altLang="en-US"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aphicFrame>
        <p:nvGraphicFramePr>
          <p:cNvPr id="12" name="内容占位符 3"/>
          <p:cNvGraphicFramePr>
            <a:graphicFrameLocks/>
          </p:cNvGraphicFramePr>
          <p:nvPr>
            <p:extLst>
              <p:ext uri="{D42A27DB-BD31-4B8C-83A1-F6EECF244321}">
                <p14:modId xmlns:p14="http://schemas.microsoft.com/office/powerpoint/2010/main" val="572708524"/>
              </p:ext>
            </p:extLst>
          </p:nvPr>
        </p:nvGraphicFramePr>
        <p:xfrm>
          <a:off x="564066" y="3158970"/>
          <a:ext cx="3930280" cy="1710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0" name="组合 49"/>
          <p:cNvGrpSpPr/>
          <p:nvPr/>
        </p:nvGrpSpPr>
        <p:grpSpPr>
          <a:xfrm>
            <a:off x="621508" y="1474584"/>
            <a:ext cx="4085507" cy="1442533"/>
            <a:chOff x="621508" y="1474584"/>
            <a:chExt cx="4085507" cy="1442533"/>
          </a:xfrm>
        </p:grpSpPr>
        <p:sp>
          <p:nvSpPr>
            <p:cNvPr id="14" name="椭圆 13"/>
            <p:cNvSpPr/>
            <p:nvPr/>
          </p:nvSpPr>
          <p:spPr>
            <a:xfrm>
              <a:off x="1243774" y="2267171"/>
              <a:ext cx="476969" cy="47696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a:t>
              </a:r>
              <a:endParaRPr lang="zh-CN" altLang="en-US" dirty="0"/>
            </a:p>
          </p:txBody>
        </p:sp>
        <p:sp>
          <p:nvSpPr>
            <p:cNvPr id="17" name="椭圆 16"/>
            <p:cNvSpPr/>
            <p:nvPr/>
          </p:nvSpPr>
          <p:spPr>
            <a:xfrm>
              <a:off x="2344473" y="1943171"/>
              <a:ext cx="476969" cy="47696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a:t>
              </a:r>
              <a:endParaRPr lang="zh-CN" altLang="en-US" dirty="0"/>
            </a:p>
          </p:txBody>
        </p:sp>
        <p:sp>
          <p:nvSpPr>
            <p:cNvPr id="18" name="椭圆 17"/>
            <p:cNvSpPr/>
            <p:nvPr/>
          </p:nvSpPr>
          <p:spPr>
            <a:xfrm>
              <a:off x="3445172" y="1612962"/>
              <a:ext cx="476969" cy="47696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a:t>
              </a:r>
              <a:endParaRPr lang="zh-CN" altLang="en-US" dirty="0"/>
            </a:p>
          </p:txBody>
        </p:sp>
        <p:sp>
          <p:nvSpPr>
            <p:cNvPr id="16" name="任意多边形 15"/>
            <p:cNvSpPr/>
            <p:nvPr/>
          </p:nvSpPr>
          <p:spPr>
            <a:xfrm>
              <a:off x="1720650" y="2358687"/>
              <a:ext cx="714396" cy="144950"/>
            </a:xfrm>
            <a:custGeom>
              <a:avLst/>
              <a:gdLst>
                <a:gd name="connsiteX0" fmla="*/ 0 w 876300"/>
                <a:gd name="connsiteY0" fmla="*/ 177800 h 177800"/>
                <a:gd name="connsiteX1" fmla="*/ 698500 w 876300"/>
                <a:gd name="connsiteY1" fmla="*/ 177800 h 177800"/>
                <a:gd name="connsiteX2" fmla="*/ 876300 w 876300"/>
                <a:gd name="connsiteY2" fmla="*/ 0 h 177800"/>
              </a:gdLst>
              <a:ahLst/>
              <a:cxnLst>
                <a:cxn ang="0">
                  <a:pos x="connsiteX0" y="connsiteY0"/>
                </a:cxn>
                <a:cxn ang="0">
                  <a:pos x="connsiteX1" y="connsiteY1"/>
                </a:cxn>
                <a:cxn ang="0">
                  <a:pos x="connsiteX2" y="connsiteY2"/>
                </a:cxn>
              </a:cxnLst>
              <a:rect l="l" t="t" r="r" b="b"/>
              <a:pathLst>
                <a:path w="876300" h="177800">
                  <a:moveTo>
                    <a:pt x="0" y="177800"/>
                  </a:moveTo>
                  <a:lnTo>
                    <a:pt x="698500" y="177800"/>
                  </a:lnTo>
                  <a:lnTo>
                    <a:pt x="876300" y="0"/>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21" name="任意多边形 20"/>
            <p:cNvSpPr/>
            <p:nvPr/>
          </p:nvSpPr>
          <p:spPr>
            <a:xfrm>
              <a:off x="2821442" y="2026352"/>
              <a:ext cx="714396" cy="144950"/>
            </a:xfrm>
            <a:custGeom>
              <a:avLst/>
              <a:gdLst>
                <a:gd name="connsiteX0" fmla="*/ 0 w 876300"/>
                <a:gd name="connsiteY0" fmla="*/ 177800 h 177800"/>
                <a:gd name="connsiteX1" fmla="*/ 698500 w 876300"/>
                <a:gd name="connsiteY1" fmla="*/ 177800 h 177800"/>
                <a:gd name="connsiteX2" fmla="*/ 876300 w 876300"/>
                <a:gd name="connsiteY2" fmla="*/ 0 h 177800"/>
              </a:gdLst>
              <a:ahLst/>
              <a:cxnLst>
                <a:cxn ang="0">
                  <a:pos x="connsiteX0" y="connsiteY0"/>
                </a:cxn>
                <a:cxn ang="0">
                  <a:pos x="connsiteX1" y="connsiteY1"/>
                </a:cxn>
                <a:cxn ang="0">
                  <a:pos x="connsiteX2" y="connsiteY2"/>
                </a:cxn>
              </a:cxnLst>
              <a:rect l="l" t="t" r="r" b="b"/>
              <a:pathLst>
                <a:path w="876300" h="177800">
                  <a:moveTo>
                    <a:pt x="0" y="177800"/>
                  </a:moveTo>
                  <a:lnTo>
                    <a:pt x="698500" y="177800"/>
                  </a:lnTo>
                  <a:lnTo>
                    <a:pt x="876300" y="0"/>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20" name="任意多边形 19"/>
            <p:cNvSpPr/>
            <p:nvPr/>
          </p:nvSpPr>
          <p:spPr>
            <a:xfrm>
              <a:off x="1029569" y="1877039"/>
              <a:ext cx="1366671" cy="139773"/>
            </a:xfrm>
            <a:custGeom>
              <a:avLst/>
              <a:gdLst>
                <a:gd name="connsiteX0" fmla="*/ 1612900 w 1612900"/>
                <a:gd name="connsiteY0" fmla="*/ 101600 h 101600"/>
                <a:gd name="connsiteX1" fmla="*/ 1511300 w 1612900"/>
                <a:gd name="connsiteY1" fmla="*/ 0 h 101600"/>
                <a:gd name="connsiteX2" fmla="*/ 0 w 1612900"/>
                <a:gd name="connsiteY2" fmla="*/ 0 h 101600"/>
                <a:gd name="connsiteX0" fmla="*/ 1676400 w 1676400"/>
                <a:gd name="connsiteY0" fmla="*/ 171450 h 171450"/>
                <a:gd name="connsiteX1" fmla="*/ 1511300 w 1676400"/>
                <a:gd name="connsiteY1" fmla="*/ 0 h 171450"/>
                <a:gd name="connsiteX2" fmla="*/ 0 w 1676400"/>
                <a:gd name="connsiteY2" fmla="*/ 0 h 171450"/>
              </a:gdLst>
              <a:ahLst/>
              <a:cxnLst>
                <a:cxn ang="0">
                  <a:pos x="connsiteX0" y="connsiteY0"/>
                </a:cxn>
                <a:cxn ang="0">
                  <a:pos x="connsiteX1" y="connsiteY1"/>
                </a:cxn>
                <a:cxn ang="0">
                  <a:pos x="connsiteX2" y="connsiteY2"/>
                </a:cxn>
              </a:cxnLst>
              <a:rect l="l" t="t" r="r" b="b"/>
              <a:pathLst>
                <a:path w="1676400" h="171450">
                  <a:moveTo>
                    <a:pt x="1676400" y="171450"/>
                  </a:moveTo>
                  <a:lnTo>
                    <a:pt x="1511300" y="0"/>
                  </a:lnTo>
                  <a:lnTo>
                    <a:pt x="0" y="0"/>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24" name="任意多边形 23"/>
            <p:cNvSpPr/>
            <p:nvPr/>
          </p:nvSpPr>
          <p:spPr>
            <a:xfrm>
              <a:off x="1025098" y="1543075"/>
              <a:ext cx="2510741" cy="139773"/>
            </a:xfrm>
            <a:custGeom>
              <a:avLst/>
              <a:gdLst>
                <a:gd name="connsiteX0" fmla="*/ 1612900 w 1612900"/>
                <a:gd name="connsiteY0" fmla="*/ 101600 h 101600"/>
                <a:gd name="connsiteX1" fmla="*/ 1511300 w 1612900"/>
                <a:gd name="connsiteY1" fmla="*/ 0 h 101600"/>
                <a:gd name="connsiteX2" fmla="*/ 0 w 1612900"/>
                <a:gd name="connsiteY2" fmla="*/ 0 h 101600"/>
                <a:gd name="connsiteX0" fmla="*/ 1676400 w 1676400"/>
                <a:gd name="connsiteY0" fmla="*/ 171450 h 171450"/>
                <a:gd name="connsiteX1" fmla="*/ 1511300 w 1676400"/>
                <a:gd name="connsiteY1" fmla="*/ 0 h 171450"/>
                <a:gd name="connsiteX2" fmla="*/ 0 w 1676400"/>
                <a:gd name="connsiteY2" fmla="*/ 0 h 171450"/>
                <a:gd name="connsiteX0" fmla="*/ 3028950 w 3028950"/>
                <a:gd name="connsiteY0" fmla="*/ 171450 h 171450"/>
                <a:gd name="connsiteX1" fmla="*/ 2863850 w 3028950"/>
                <a:gd name="connsiteY1" fmla="*/ 0 h 171450"/>
                <a:gd name="connsiteX2" fmla="*/ 0 w 3028950"/>
                <a:gd name="connsiteY2" fmla="*/ 6350 h 171450"/>
                <a:gd name="connsiteX0" fmla="*/ 3079750 w 3079750"/>
                <a:gd name="connsiteY0" fmla="*/ 171450 h 171450"/>
                <a:gd name="connsiteX1" fmla="*/ 2914650 w 3079750"/>
                <a:gd name="connsiteY1" fmla="*/ 0 h 171450"/>
                <a:gd name="connsiteX2" fmla="*/ 0 w 3079750"/>
                <a:gd name="connsiteY2" fmla="*/ 0 h 171450"/>
              </a:gdLst>
              <a:ahLst/>
              <a:cxnLst>
                <a:cxn ang="0">
                  <a:pos x="connsiteX0" y="connsiteY0"/>
                </a:cxn>
                <a:cxn ang="0">
                  <a:pos x="connsiteX1" y="connsiteY1"/>
                </a:cxn>
                <a:cxn ang="0">
                  <a:pos x="connsiteX2" y="connsiteY2"/>
                </a:cxn>
              </a:cxnLst>
              <a:rect l="l" t="t" r="r" b="b"/>
              <a:pathLst>
                <a:path w="3079750" h="171450">
                  <a:moveTo>
                    <a:pt x="3079750" y="171450"/>
                  </a:moveTo>
                  <a:lnTo>
                    <a:pt x="2914650" y="0"/>
                  </a:lnTo>
                  <a:lnTo>
                    <a:pt x="0" y="0"/>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cxnSp>
          <p:nvCxnSpPr>
            <p:cNvPr id="29" name="直接连接符 28"/>
            <p:cNvCxnSpPr/>
            <p:nvPr/>
          </p:nvCxnSpPr>
          <p:spPr>
            <a:xfrm>
              <a:off x="3922141" y="1851445"/>
              <a:ext cx="381285" cy="1"/>
            </a:xfrm>
            <a:prstGeom prst="line">
              <a:avLst/>
            </a:prstGeom>
          </p:spPr>
          <p:style>
            <a:lnRef idx="2">
              <a:schemeClr val="accent1"/>
            </a:lnRef>
            <a:fillRef idx="0">
              <a:schemeClr val="accent1"/>
            </a:fillRef>
            <a:effectRef idx="1">
              <a:schemeClr val="accent1"/>
            </a:effectRef>
            <a:fontRef idx="minor">
              <a:schemeClr val="tx1"/>
            </a:fontRef>
          </p:style>
        </p:cxnSp>
        <p:sp>
          <p:nvSpPr>
            <p:cNvPr id="32" name="五边形 31"/>
            <p:cNvSpPr/>
            <p:nvPr/>
          </p:nvSpPr>
          <p:spPr>
            <a:xfrm>
              <a:off x="621508" y="1474584"/>
              <a:ext cx="403590" cy="183450"/>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3" name="五边形 32"/>
            <p:cNvSpPr/>
            <p:nvPr/>
          </p:nvSpPr>
          <p:spPr>
            <a:xfrm>
              <a:off x="4303425" y="1759720"/>
              <a:ext cx="403590" cy="183450"/>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4" name="任意多边形 33"/>
            <p:cNvSpPr/>
            <p:nvPr/>
          </p:nvSpPr>
          <p:spPr>
            <a:xfrm>
              <a:off x="1036320" y="2682240"/>
              <a:ext cx="281940" cy="144780"/>
            </a:xfrm>
            <a:custGeom>
              <a:avLst/>
              <a:gdLst>
                <a:gd name="connsiteX0" fmla="*/ 281940 w 281940"/>
                <a:gd name="connsiteY0" fmla="*/ 0 h 144780"/>
                <a:gd name="connsiteX1" fmla="*/ 152400 w 281940"/>
                <a:gd name="connsiteY1" fmla="*/ 144780 h 144780"/>
                <a:gd name="connsiteX2" fmla="*/ 0 w 281940"/>
                <a:gd name="connsiteY2" fmla="*/ 144780 h 144780"/>
              </a:gdLst>
              <a:ahLst/>
              <a:cxnLst>
                <a:cxn ang="0">
                  <a:pos x="connsiteX0" y="connsiteY0"/>
                </a:cxn>
                <a:cxn ang="0">
                  <a:pos x="connsiteX1" y="connsiteY1"/>
                </a:cxn>
                <a:cxn ang="0">
                  <a:pos x="connsiteX2" y="connsiteY2"/>
                </a:cxn>
              </a:cxnLst>
              <a:rect l="l" t="t" r="r" b="b"/>
              <a:pathLst>
                <a:path w="281940" h="144780">
                  <a:moveTo>
                    <a:pt x="281940" y="0"/>
                  </a:moveTo>
                  <a:lnTo>
                    <a:pt x="152400" y="144780"/>
                  </a:lnTo>
                  <a:lnTo>
                    <a:pt x="0" y="144780"/>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51" name="任意多边形 50"/>
            <p:cNvSpPr/>
            <p:nvPr/>
          </p:nvSpPr>
          <p:spPr>
            <a:xfrm flipV="1">
              <a:off x="1038034" y="2192435"/>
              <a:ext cx="281940" cy="139758"/>
            </a:xfrm>
            <a:custGeom>
              <a:avLst/>
              <a:gdLst>
                <a:gd name="connsiteX0" fmla="*/ 281940 w 281940"/>
                <a:gd name="connsiteY0" fmla="*/ 0 h 144780"/>
                <a:gd name="connsiteX1" fmla="*/ 152400 w 281940"/>
                <a:gd name="connsiteY1" fmla="*/ 144780 h 144780"/>
                <a:gd name="connsiteX2" fmla="*/ 0 w 281940"/>
                <a:gd name="connsiteY2" fmla="*/ 144780 h 144780"/>
              </a:gdLst>
              <a:ahLst/>
              <a:cxnLst>
                <a:cxn ang="0">
                  <a:pos x="connsiteX0" y="connsiteY0"/>
                </a:cxn>
                <a:cxn ang="0">
                  <a:pos x="connsiteX1" y="connsiteY1"/>
                </a:cxn>
                <a:cxn ang="0">
                  <a:pos x="connsiteX2" y="connsiteY2"/>
                </a:cxn>
              </a:cxnLst>
              <a:rect l="l" t="t" r="r" b="b"/>
              <a:pathLst>
                <a:path w="281940" h="144780">
                  <a:moveTo>
                    <a:pt x="281940" y="0"/>
                  </a:moveTo>
                  <a:lnTo>
                    <a:pt x="152400" y="144780"/>
                  </a:lnTo>
                  <a:lnTo>
                    <a:pt x="0" y="144780"/>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36" name="五边形 35"/>
            <p:cNvSpPr/>
            <p:nvPr/>
          </p:nvSpPr>
          <p:spPr>
            <a:xfrm>
              <a:off x="621508" y="1787804"/>
              <a:ext cx="403590" cy="183450"/>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7" name="五边形 36"/>
            <p:cNvSpPr/>
            <p:nvPr/>
          </p:nvSpPr>
          <p:spPr>
            <a:xfrm>
              <a:off x="636482" y="2104777"/>
              <a:ext cx="403590" cy="183450"/>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8" name="五边形 37"/>
            <p:cNvSpPr/>
            <p:nvPr/>
          </p:nvSpPr>
          <p:spPr>
            <a:xfrm>
              <a:off x="625979" y="2733667"/>
              <a:ext cx="403590" cy="183450"/>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54" name="组合 53"/>
          <p:cNvGrpSpPr/>
          <p:nvPr/>
        </p:nvGrpSpPr>
        <p:grpSpPr>
          <a:xfrm>
            <a:off x="5812227" y="1385009"/>
            <a:ext cx="2895510" cy="1736249"/>
            <a:chOff x="5812227" y="1385009"/>
            <a:chExt cx="2895510" cy="1736249"/>
          </a:xfrm>
        </p:grpSpPr>
        <p:sp>
          <p:nvSpPr>
            <p:cNvPr id="56" name="椭圆 55"/>
            <p:cNvSpPr/>
            <p:nvPr/>
          </p:nvSpPr>
          <p:spPr>
            <a:xfrm>
              <a:off x="6434257" y="2469684"/>
              <a:ext cx="476969" cy="47696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a:t>
              </a:r>
              <a:endParaRPr lang="zh-CN" altLang="en-US" dirty="0"/>
            </a:p>
          </p:txBody>
        </p:sp>
        <p:sp>
          <p:nvSpPr>
            <p:cNvPr id="57" name="椭圆 56"/>
            <p:cNvSpPr/>
            <p:nvPr/>
          </p:nvSpPr>
          <p:spPr>
            <a:xfrm>
              <a:off x="7445894" y="1958018"/>
              <a:ext cx="476969" cy="47696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a:t>
              </a:r>
              <a:endParaRPr lang="zh-CN" altLang="en-US" dirty="0"/>
            </a:p>
          </p:txBody>
        </p:sp>
        <p:sp>
          <p:nvSpPr>
            <p:cNvPr id="59" name="任意多边形 58"/>
            <p:cNvSpPr/>
            <p:nvPr/>
          </p:nvSpPr>
          <p:spPr>
            <a:xfrm>
              <a:off x="6911133" y="2351650"/>
              <a:ext cx="581046" cy="354500"/>
            </a:xfrm>
            <a:custGeom>
              <a:avLst/>
              <a:gdLst>
                <a:gd name="connsiteX0" fmla="*/ 0 w 876300"/>
                <a:gd name="connsiteY0" fmla="*/ 177800 h 177800"/>
                <a:gd name="connsiteX1" fmla="*/ 698500 w 876300"/>
                <a:gd name="connsiteY1" fmla="*/ 177800 h 177800"/>
                <a:gd name="connsiteX2" fmla="*/ 876300 w 876300"/>
                <a:gd name="connsiteY2" fmla="*/ 0 h 177800"/>
                <a:gd name="connsiteX0" fmla="*/ 0 w 712729"/>
                <a:gd name="connsiteY0" fmla="*/ 434840 h 434840"/>
                <a:gd name="connsiteX1" fmla="*/ 698500 w 712729"/>
                <a:gd name="connsiteY1" fmla="*/ 434840 h 434840"/>
                <a:gd name="connsiteX2" fmla="*/ 712729 w 712729"/>
                <a:gd name="connsiteY2" fmla="*/ 0 h 434840"/>
                <a:gd name="connsiteX0" fmla="*/ 0 w 712729"/>
                <a:gd name="connsiteY0" fmla="*/ 434840 h 434840"/>
                <a:gd name="connsiteX1" fmla="*/ 371358 w 712729"/>
                <a:gd name="connsiteY1" fmla="*/ 419262 h 434840"/>
                <a:gd name="connsiteX2" fmla="*/ 712729 w 712729"/>
                <a:gd name="connsiteY2" fmla="*/ 0 h 434840"/>
                <a:gd name="connsiteX0" fmla="*/ 0 w 712729"/>
                <a:gd name="connsiteY0" fmla="*/ 434840 h 434840"/>
                <a:gd name="connsiteX1" fmla="*/ 386936 w 712729"/>
                <a:gd name="connsiteY1" fmla="*/ 434840 h 434840"/>
                <a:gd name="connsiteX2" fmla="*/ 712729 w 712729"/>
                <a:gd name="connsiteY2" fmla="*/ 0 h 434840"/>
              </a:gdLst>
              <a:ahLst/>
              <a:cxnLst>
                <a:cxn ang="0">
                  <a:pos x="connsiteX0" y="connsiteY0"/>
                </a:cxn>
                <a:cxn ang="0">
                  <a:pos x="connsiteX1" y="connsiteY1"/>
                </a:cxn>
                <a:cxn ang="0">
                  <a:pos x="connsiteX2" y="connsiteY2"/>
                </a:cxn>
              </a:cxnLst>
              <a:rect l="l" t="t" r="r" b="b"/>
              <a:pathLst>
                <a:path w="712729" h="434840">
                  <a:moveTo>
                    <a:pt x="0" y="434840"/>
                  </a:moveTo>
                  <a:lnTo>
                    <a:pt x="386936" y="434840"/>
                  </a:lnTo>
                  <a:lnTo>
                    <a:pt x="712729" y="0"/>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cxnSp>
          <p:nvCxnSpPr>
            <p:cNvPr id="64" name="直接连接符 63"/>
            <p:cNvCxnSpPr/>
            <p:nvPr/>
          </p:nvCxnSpPr>
          <p:spPr>
            <a:xfrm>
              <a:off x="7922863" y="2196501"/>
              <a:ext cx="381285" cy="1"/>
            </a:xfrm>
            <a:prstGeom prst="line">
              <a:avLst/>
            </a:prstGeom>
          </p:spPr>
          <p:style>
            <a:lnRef idx="2">
              <a:schemeClr val="accent1"/>
            </a:lnRef>
            <a:fillRef idx="0">
              <a:schemeClr val="accent1"/>
            </a:fillRef>
            <a:effectRef idx="1">
              <a:schemeClr val="accent1"/>
            </a:effectRef>
            <a:fontRef idx="minor">
              <a:schemeClr val="tx1"/>
            </a:fontRef>
          </p:style>
        </p:cxnSp>
        <p:sp>
          <p:nvSpPr>
            <p:cNvPr id="65" name="五边形 64"/>
            <p:cNvSpPr/>
            <p:nvPr/>
          </p:nvSpPr>
          <p:spPr>
            <a:xfrm>
              <a:off x="5812227" y="1385009"/>
              <a:ext cx="403590" cy="183450"/>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6" name="五边形 65"/>
            <p:cNvSpPr/>
            <p:nvPr/>
          </p:nvSpPr>
          <p:spPr>
            <a:xfrm>
              <a:off x="8304147" y="2104776"/>
              <a:ext cx="403590" cy="183450"/>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7" name="任意多边形 66"/>
            <p:cNvSpPr/>
            <p:nvPr/>
          </p:nvSpPr>
          <p:spPr>
            <a:xfrm>
              <a:off x="6214103" y="2884753"/>
              <a:ext cx="281940" cy="144780"/>
            </a:xfrm>
            <a:custGeom>
              <a:avLst/>
              <a:gdLst>
                <a:gd name="connsiteX0" fmla="*/ 281940 w 281940"/>
                <a:gd name="connsiteY0" fmla="*/ 0 h 144780"/>
                <a:gd name="connsiteX1" fmla="*/ 152400 w 281940"/>
                <a:gd name="connsiteY1" fmla="*/ 144780 h 144780"/>
                <a:gd name="connsiteX2" fmla="*/ 0 w 281940"/>
                <a:gd name="connsiteY2" fmla="*/ 144780 h 144780"/>
              </a:gdLst>
              <a:ahLst/>
              <a:cxnLst>
                <a:cxn ang="0">
                  <a:pos x="connsiteX0" y="connsiteY0"/>
                </a:cxn>
                <a:cxn ang="0">
                  <a:pos x="connsiteX1" y="connsiteY1"/>
                </a:cxn>
                <a:cxn ang="0">
                  <a:pos x="connsiteX2" y="connsiteY2"/>
                </a:cxn>
              </a:cxnLst>
              <a:rect l="l" t="t" r="r" b="b"/>
              <a:pathLst>
                <a:path w="281940" h="144780">
                  <a:moveTo>
                    <a:pt x="281940" y="0"/>
                  </a:moveTo>
                  <a:lnTo>
                    <a:pt x="152400" y="144780"/>
                  </a:lnTo>
                  <a:lnTo>
                    <a:pt x="0" y="144780"/>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68" name="任意多边形 67"/>
            <p:cNvSpPr/>
            <p:nvPr/>
          </p:nvSpPr>
          <p:spPr>
            <a:xfrm flipV="1">
              <a:off x="6215817" y="2394948"/>
              <a:ext cx="281940" cy="139758"/>
            </a:xfrm>
            <a:custGeom>
              <a:avLst/>
              <a:gdLst>
                <a:gd name="connsiteX0" fmla="*/ 281940 w 281940"/>
                <a:gd name="connsiteY0" fmla="*/ 0 h 144780"/>
                <a:gd name="connsiteX1" fmla="*/ 152400 w 281940"/>
                <a:gd name="connsiteY1" fmla="*/ 144780 h 144780"/>
                <a:gd name="connsiteX2" fmla="*/ 0 w 281940"/>
                <a:gd name="connsiteY2" fmla="*/ 144780 h 144780"/>
              </a:gdLst>
              <a:ahLst/>
              <a:cxnLst>
                <a:cxn ang="0">
                  <a:pos x="connsiteX0" y="connsiteY0"/>
                </a:cxn>
                <a:cxn ang="0">
                  <a:pos x="connsiteX1" y="connsiteY1"/>
                </a:cxn>
                <a:cxn ang="0">
                  <a:pos x="connsiteX2" y="connsiteY2"/>
                </a:cxn>
              </a:cxnLst>
              <a:rect l="l" t="t" r="r" b="b"/>
              <a:pathLst>
                <a:path w="281940" h="144780">
                  <a:moveTo>
                    <a:pt x="281940" y="0"/>
                  </a:moveTo>
                  <a:lnTo>
                    <a:pt x="152400" y="144780"/>
                  </a:lnTo>
                  <a:lnTo>
                    <a:pt x="0" y="144780"/>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70" name="椭圆 69"/>
            <p:cNvSpPr/>
            <p:nvPr/>
          </p:nvSpPr>
          <p:spPr>
            <a:xfrm>
              <a:off x="6408245" y="1549320"/>
              <a:ext cx="476969" cy="47696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a:t>
              </a:r>
              <a:endParaRPr lang="zh-CN" altLang="en-US" dirty="0"/>
            </a:p>
          </p:txBody>
        </p:sp>
        <p:sp>
          <p:nvSpPr>
            <p:cNvPr id="71" name="任意多边形 70"/>
            <p:cNvSpPr/>
            <p:nvPr/>
          </p:nvSpPr>
          <p:spPr>
            <a:xfrm>
              <a:off x="6200791" y="1964389"/>
              <a:ext cx="281940" cy="144780"/>
            </a:xfrm>
            <a:custGeom>
              <a:avLst/>
              <a:gdLst>
                <a:gd name="connsiteX0" fmla="*/ 281940 w 281940"/>
                <a:gd name="connsiteY0" fmla="*/ 0 h 144780"/>
                <a:gd name="connsiteX1" fmla="*/ 152400 w 281940"/>
                <a:gd name="connsiteY1" fmla="*/ 144780 h 144780"/>
                <a:gd name="connsiteX2" fmla="*/ 0 w 281940"/>
                <a:gd name="connsiteY2" fmla="*/ 144780 h 144780"/>
              </a:gdLst>
              <a:ahLst/>
              <a:cxnLst>
                <a:cxn ang="0">
                  <a:pos x="connsiteX0" y="connsiteY0"/>
                </a:cxn>
                <a:cxn ang="0">
                  <a:pos x="connsiteX1" y="connsiteY1"/>
                </a:cxn>
                <a:cxn ang="0">
                  <a:pos x="connsiteX2" y="connsiteY2"/>
                </a:cxn>
              </a:cxnLst>
              <a:rect l="l" t="t" r="r" b="b"/>
              <a:pathLst>
                <a:path w="281940" h="144780">
                  <a:moveTo>
                    <a:pt x="281940" y="0"/>
                  </a:moveTo>
                  <a:lnTo>
                    <a:pt x="152400" y="144780"/>
                  </a:lnTo>
                  <a:lnTo>
                    <a:pt x="0" y="144780"/>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72" name="任意多边形 71"/>
            <p:cNvSpPr/>
            <p:nvPr/>
          </p:nvSpPr>
          <p:spPr>
            <a:xfrm flipV="1">
              <a:off x="6202505" y="1474584"/>
              <a:ext cx="281940" cy="139758"/>
            </a:xfrm>
            <a:custGeom>
              <a:avLst/>
              <a:gdLst>
                <a:gd name="connsiteX0" fmla="*/ 281940 w 281940"/>
                <a:gd name="connsiteY0" fmla="*/ 0 h 144780"/>
                <a:gd name="connsiteX1" fmla="*/ 152400 w 281940"/>
                <a:gd name="connsiteY1" fmla="*/ 144780 h 144780"/>
                <a:gd name="connsiteX2" fmla="*/ 0 w 281940"/>
                <a:gd name="connsiteY2" fmla="*/ 144780 h 144780"/>
              </a:gdLst>
              <a:ahLst/>
              <a:cxnLst>
                <a:cxn ang="0">
                  <a:pos x="connsiteX0" y="connsiteY0"/>
                </a:cxn>
                <a:cxn ang="0">
                  <a:pos x="connsiteX1" y="connsiteY1"/>
                </a:cxn>
                <a:cxn ang="0">
                  <a:pos x="connsiteX2" y="connsiteY2"/>
                </a:cxn>
              </a:cxnLst>
              <a:rect l="l" t="t" r="r" b="b"/>
              <a:pathLst>
                <a:path w="281940" h="144780">
                  <a:moveTo>
                    <a:pt x="281940" y="0"/>
                  </a:moveTo>
                  <a:lnTo>
                    <a:pt x="152400" y="144780"/>
                  </a:lnTo>
                  <a:lnTo>
                    <a:pt x="0" y="144780"/>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73" name="任意多边形 72"/>
            <p:cNvSpPr/>
            <p:nvPr/>
          </p:nvSpPr>
          <p:spPr>
            <a:xfrm flipV="1">
              <a:off x="6896191" y="1777670"/>
              <a:ext cx="581046" cy="276288"/>
            </a:xfrm>
            <a:custGeom>
              <a:avLst/>
              <a:gdLst>
                <a:gd name="connsiteX0" fmla="*/ 0 w 876300"/>
                <a:gd name="connsiteY0" fmla="*/ 177800 h 177800"/>
                <a:gd name="connsiteX1" fmla="*/ 698500 w 876300"/>
                <a:gd name="connsiteY1" fmla="*/ 177800 h 177800"/>
                <a:gd name="connsiteX2" fmla="*/ 876300 w 876300"/>
                <a:gd name="connsiteY2" fmla="*/ 0 h 177800"/>
                <a:gd name="connsiteX0" fmla="*/ 0 w 712729"/>
                <a:gd name="connsiteY0" fmla="*/ 434840 h 434840"/>
                <a:gd name="connsiteX1" fmla="*/ 698500 w 712729"/>
                <a:gd name="connsiteY1" fmla="*/ 434840 h 434840"/>
                <a:gd name="connsiteX2" fmla="*/ 712729 w 712729"/>
                <a:gd name="connsiteY2" fmla="*/ 0 h 434840"/>
                <a:gd name="connsiteX0" fmla="*/ 0 w 712729"/>
                <a:gd name="connsiteY0" fmla="*/ 434840 h 434840"/>
                <a:gd name="connsiteX1" fmla="*/ 371358 w 712729"/>
                <a:gd name="connsiteY1" fmla="*/ 419262 h 434840"/>
                <a:gd name="connsiteX2" fmla="*/ 712729 w 712729"/>
                <a:gd name="connsiteY2" fmla="*/ 0 h 434840"/>
                <a:gd name="connsiteX0" fmla="*/ 0 w 712729"/>
                <a:gd name="connsiteY0" fmla="*/ 434840 h 434840"/>
                <a:gd name="connsiteX1" fmla="*/ 386936 w 712729"/>
                <a:gd name="connsiteY1" fmla="*/ 434840 h 434840"/>
                <a:gd name="connsiteX2" fmla="*/ 712729 w 712729"/>
                <a:gd name="connsiteY2" fmla="*/ 0 h 434840"/>
              </a:gdLst>
              <a:ahLst/>
              <a:cxnLst>
                <a:cxn ang="0">
                  <a:pos x="connsiteX0" y="connsiteY0"/>
                </a:cxn>
                <a:cxn ang="0">
                  <a:pos x="connsiteX1" y="connsiteY1"/>
                </a:cxn>
                <a:cxn ang="0">
                  <a:pos x="connsiteX2" y="connsiteY2"/>
                </a:cxn>
              </a:cxnLst>
              <a:rect l="l" t="t" r="r" b="b"/>
              <a:pathLst>
                <a:path w="712729" h="434840">
                  <a:moveTo>
                    <a:pt x="0" y="434840"/>
                  </a:moveTo>
                  <a:lnTo>
                    <a:pt x="386936" y="434840"/>
                  </a:lnTo>
                  <a:lnTo>
                    <a:pt x="712729" y="0"/>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39" name="五边形 38"/>
            <p:cNvSpPr/>
            <p:nvPr/>
          </p:nvSpPr>
          <p:spPr>
            <a:xfrm>
              <a:off x="5812227" y="2007102"/>
              <a:ext cx="403590" cy="183450"/>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0" name="五边形 39"/>
            <p:cNvSpPr/>
            <p:nvPr/>
          </p:nvSpPr>
          <p:spPr>
            <a:xfrm>
              <a:off x="5812227" y="2303223"/>
              <a:ext cx="403590" cy="183450"/>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1" name="五边形 40"/>
            <p:cNvSpPr/>
            <p:nvPr/>
          </p:nvSpPr>
          <p:spPr>
            <a:xfrm>
              <a:off x="5812227" y="2937808"/>
              <a:ext cx="403590" cy="183450"/>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aphicFrame>
        <p:nvGraphicFramePr>
          <p:cNvPr id="81" name="内容占位符 3"/>
          <p:cNvGraphicFramePr>
            <a:graphicFrameLocks/>
          </p:cNvGraphicFramePr>
          <p:nvPr>
            <p:extLst>
              <p:ext uri="{D42A27DB-BD31-4B8C-83A1-F6EECF244321}">
                <p14:modId xmlns:p14="http://schemas.microsoft.com/office/powerpoint/2010/main" val="928478240"/>
              </p:ext>
            </p:extLst>
          </p:nvPr>
        </p:nvGraphicFramePr>
        <p:xfrm>
          <a:off x="4846127" y="3158970"/>
          <a:ext cx="3930280" cy="171019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0522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heel(1)">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wheel(1)">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wipe(up)">
                                      <p:cBhvr>
                                        <p:cTn id="22" dur="500"/>
                                        <p:tgtEl>
                                          <p:spTgt spid="81"/>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500"/>
                                        <p:tgtEl>
                                          <p:spTgt spid="3">
                                            <p:txEl>
                                              <p:pRg st="0" end="0"/>
                                            </p:txEl>
                                          </p:spTgt>
                                        </p:tgtEl>
                                      </p:cBhvr>
                                    </p:animEffect>
                                    <p:anim calcmode="lin" valueType="num">
                                      <p:cBhvr>
                                        <p:cTn id="2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animEffect transition="in" filter="fade">
                                      <p:cBhvr>
                                        <p:cTn id="34" dur="500"/>
                                        <p:tgtEl>
                                          <p:spTgt spid="3">
                                            <p:txEl>
                                              <p:pRg st="1" end="1"/>
                                            </p:txEl>
                                          </p:spTgt>
                                        </p:tgtEl>
                                      </p:cBhvr>
                                    </p:animEffect>
                                    <p:anim calcmode="lin" valueType="num">
                                      <p:cBhvr>
                                        <p:cTn id="3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12" grpId="0">
        <p:bldAsOne/>
      </p:bldGraphic>
      <p:bldGraphic spid="81"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Architecting Speed</a:t>
            </a:r>
            <a:endParaRPr lang="zh-CN" altLang="en-US" dirty="0"/>
          </a:p>
        </p:txBody>
      </p:sp>
      <p:sp>
        <p:nvSpPr>
          <p:cNvPr id="3" name="内容占位符 2"/>
          <p:cNvSpPr>
            <a:spLocks noGrp="1"/>
          </p:cNvSpPr>
          <p:nvPr>
            <p:ph idx="1"/>
          </p:nvPr>
        </p:nvSpPr>
        <p:spPr/>
        <p:txBody>
          <a:bodyPr/>
          <a:lstStyle/>
          <a:p>
            <a:r>
              <a:rPr lang="zh-CN" altLang="en-US" dirty="0" smtClean="0"/>
              <a:t>提高工作频率的设计</a:t>
            </a:r>
            <a:endParaRPr lang="en-US" altLang="zh-CN" dirty="0" smtClean="0"/>
          </a:p>
          <a:p>
            <a:pPr lvl="1"/>
            <a:r>
              <a:rPr lang="zh-CN" altLang="en-US" dirty="0" smtClean="0"/>
              <a:t>建立时间与保持时间</a:t>
            </a:r>
            <a:endParaRPr lang="zh-CN" altLang="en-US" dirty="0"/>
          </a:p>
        </p:txBody>
      </p:sp>
      <p:grpSp>
        <p:nvGrpSpPr>
          <p:cNvPr id="31" name="组合 30"/>
          <p:cNvGrpSpPr/>
          <p:nvPr/>
        </p:nvGrpSpPr>
        <p:grpSpPr>
          <a:xfrm>
            <a:off x="914020" y="2969658"/>
            <a:ext cx="6853335" cy="1137515"/>
            <a:chOff x="914020" y="2969658"/>
            <a:chExt cx="6853335" cy="1137515"/>
          </a:xfrm>
        </p:grpSpPr>
        <p:sp>
          <p:nvSpPr>
            <p:cNvPr id="17" name="任意多边形 16"/>
            <p:cNvSpPr/>
            <p:nvPr/>
          </p:nvSpPr>
          <p:spPr>
            <a:xfrm>
              <a:off x="1976155" y="3735698"/>
              <a:ext cx="5791200" cy="371475"/>
            </a:xfrm>
            <a:custGeom>
              <a:avLst/>
              <a:gdLst>
                <a:gd name="connsiteX0" fmla="*/ 0 w 5791200"/>
                <a:gd name="connsiteY0" fmla="*/ 371475 h 371475"/>
                <a:gd name="connsiteX1" fmla="*/ 2628900 w 5791200"/>
                <a:gd name="connsiteY1" fmla="*/ 371475 h 371475"/>
                <a:gd name="connsiteX2" fmla="*/ 2628900 w 5791200"/>
                <a:gd name="connsiteY2" fmla="*/ 0 h 371475"/>
                <a:gd name="connsiteX3" fmla="*/ 5791200 w 5791200"/>
                <a:gd name="connsiteY3" fmla="*/ 0 h 371475"/>
              </a:gdLst>
              <a:ahLst/>
              <a:cxnLst>
                <a:cxn ang="0">
                  <a:pos x="connsiteX0" y="connsiteY0"/>
                </a:cxn>
                <a:cxn ang="0">
                  <a:pos x="connsiteX1" y="connsiteY1"/>
                </a:cxn>
                <a:cxn ang="0">
                  <a:pos x="connsiteX2" y="connsiteY2"/>
                </a:cxn>
                <a:cxn ang="0">
                  <a:pos x="connsiteX3" y="connsiteY3"/>
                </a:cxn>
              </a:cxnLst>
              <a:rect l="l" t="t" r="r" b="b"/>
              <a:pathLst>
                <a:path w="5791200" h="371475">
                  <a:moveTo>
                    <a:pt x="0" y="371475"/>
                  </a:moveTo>
                  <a:lnTo>
                    <a:pt x="2628900" y="371475"/>
                  </a:lnTo>
                  <a:lnTo>
                    <a:pt x="2628900" y="0"/>
                  </a:lnTo>
                  <a:lnTo>
                    <a:pt x="579120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914020" y="2969658"/>
              <a:ext cx="6840197" cy="450050"/>
              <a:chOff x="914020" y="2969658"/>
              <a:chExt cx="6840197" cy="450050"/>
            </a:xfrm>
          </p:grpSpPr>
          <p:sp>
            <p:nvSpPr>
              <p:cNvPr id="6" name="八边形 5"/>
              <p:cNvSpPr/>
              <p:nvPr/>
            </p:nvSpPr>
            <p:spPr>
              <a:xfrm>
                <a:off x="1970720" y="2969658"/>
                <a:ext cx="1935215" cy="450050"/>
              </a:xfrm>
              <a:prstGeom prst="octagon">
                <a:avLst>
                  <a:gd name="adj"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八边形 6"/>
              <p:cNvSpPr/>
              <p:nvPr/>
            </p:nvSpPr>
            <p:spPr>
              <a:xfrm>
                <a:off x="3895945" y="2969658"/>
                <a:ext cx="1935215" cy="450050"/>
              </a:xfrm>
              <a:prstGeom prst="octagon">
                <a:avLst>
                  <a:gd name="adj"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 name="八边形 7"/>
              <p:cNvSpPr/>
              <p:nvPr/>
            </p:nvSpPr>
            <p:spPr>
              <a:xfrm>
                <a:off x="5819002" y="2969658"/>
                <a:ext cx="1935215" cy="450050"/>
              </a:xfrm>
              <a:prstGeom prst="octagon">
                <a:avLst>
                  <a:gd name="adj"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6" name="TextBox 25"/>
              <p:cNvSpPr txBox="1"/>
              <p:nvPr/>
            </p:nvSpPr>
            <p:spPr>
              <a:xfrm>
                <a:off x="914020" y="3010017"/>
                <a:ext cx="620683" cy="369332"/>
              </a:xfrm>
              <a:prstGeom prst="rect">
                <a:avLst/>
              </a:prstGeom>
              <a:noFill/>
            </p:spPr>
            <p:txBody>
              <a:bodyPr wrap="none" rtlCol="0">
                <a:spAutoFit/>
              </a:bodyPr>
              <a:lstStyle/>
              <a:p>
                <a:r>
                  <a:rPr lang="en-US" altLang="zh-CN" dirty="0" smtClean="0"/>
                  <a:t>Data</a:t>
                </a:r>
                <a:endParaRPr lang="zh-CN" altLang="en-US" dirty="0"/>
              </a:p>
            </p:txBody>
          </p:sp>
        </p:grpSp>
        <p:sp>
          <p:nvSpPr>
            <p:cNvPr id="27" name="TextBox 26"/>
            <p:cNvSpPr txBox="1"/>
            <p:nvPr/>
          </p:nvSpPr>
          <p:spPr>
            <a:xfrm>
              <a:off x="914020" y="3737841"/>
              <a:ext cx="736099" cy="369332"/>
            </a:xfrm>
            <a:prstGeom prst="rect">
              <a:avLst/>
            </a:prstGeom>
            <a:noFill/>
          </p:spPr>
          <p:txBody>
            <a:bodyPr wrap="none" rtlCol="0">
              <a:spAutoFit/>
            </a:bodyPr>
            <a:lstStyle/>
            <a:p>
              <a:r>
                <a:rPr lang="en-US" altLang="zh-CN" dirty="0" smtClean="0"/>
                <a:t>Clock</a:t>
              </a:r>
              <a:endParaRPr lang="zh-CN" altLang="en-US" dirty="0"/>
            </a:p>
          </p:txBody>
        </p:sp>
      </p:grpSp>
      <p:sp>
        <p:nvSpPr>
          <p:cNvPr id="28" name="TextBox 27"/>
          <p:cNvSpPr txBox="1"/>
          <p:nvPr/>
        </p:nvSpPr>
        <p:spPr>
          <a:xfrm>
            <a:off x="3590900" y="4679848"/>
            <a:ext cx="1107996" cy="369332"/>
          </a:xfrm>
          <a:prstGeom prst="rect">
            <a:avLst/>
          </a:prstGeom>
          <a:noFill/>
        </p:spPr>
        <p:txBody>
          <a:bodyPr wrap="none" rtlCol="0">
            <a:spAutoFit/>
          </a:bodyPr>
          <a:lstStyle/>
          <a:p>
            <a:r>
              <a:rPr lang="zh-CN" altLang="en-US" dirty="0" smtClean="0">
                <a:solidFill>
                  <a:schemeClr val="accent6">
                    <a:lumMod val="75000"/>
                  </a:schemeClr>
                </a:solidFill>
                <a:latin typeface="幼圆" pitchFamily="49" charset="-122"/>
                <a:ea typeface="幼圆" pitchFamily="49" charset="-122"/>
              </a:rPr>
              <a:t>建立时间</a:t>
            </a:r>
            <a:endParaRPr lang="zh-CN" altLang="en-US" dirty="0">
              <a:solidFill>
                <a:schemeClr val="accent6">
                  <a:lumMod val="75000"/>
                </a:schemeClr>
              </a:solidFill>
              <a:latin typeface="幼圆" pitchFamily="49" charset="-122"/>
              <a:ea typeface="幼圆" pitchFamily="49" charset="-122"/>
            </a:endParaRPr>
          </a:p>
        </p:txBody>
      </p:sp>
      <p:sp>
        <p:nvSpPr>
          <p:cNvPr id="29" name="TextBox 28"/>
          <p:cNvSpPr txBox="1"/>
          <p:nvPr/>
        </p:nvSpPr>
        <p:spPr>
          <a:xfrm>
            <a:off x="4553134" y="4175501"/>
            <a:ext cx="1107996" cy="369332"/>
          </a:xfrm>
          <a:prstGeom prst="rect">
            <a:avLst/>
          </a:prstGeom>
          <a:noFill/>
        </p:spPr>
        <p:txBody>
          <a:bodyPr wrap="none" rtlCol="0">
            <a:spAutoFit/>
          </a:bodyPr>
          <a:lstStyle/>
          <a:p>
            <a:r>
              <a:rPr lang="zh-CN" altLang="en-US" dirty="0" smtClean="0">
                <a:solidFill>
                  <a:schemeClr val="accent6">
                    <a:lumMod val="75000"/>
                  </a:schemeClr>
                </a:solidFill>
                <a:latin typeface="幼圆" pitchFamily="49" charset="-122"/>
                <a:ea typeface="幼圆" pitchFamily="49" charset="-122"/>
              </a:rPr>
              <a:t>保持时间</a:t>
            </a:r>
            <a:endParaRPr lang="zh-CN" altLang="en-US" dirty="0">
              <a:solidFill>
                <a:schemeClr val="accent6">
                  <a:lumMod val="75000"/>
                </a:schemeClr>
              </a:solidFill>
              <a:latin typeface="幼圆" pitchFamily="49" charset="-122"/>
              <a:ea typeface="幼圆" pitchFamily="49" charset="-122"/>
            </a:endParaRPr>
          </a:p>
        </p:txBody>
      </p:sp>
      <p:grpSp>
        <p:nvGrpSpPr>
          <p:cNvPr id="32" name="组合 31"/>
          <p:cNvGrpSpPr/>
          <p:nvPr/>
        </p:nvGrpSpPr>
        <p:grpSpPr>
          <a:xfrm>
            <a:off x="4130960" y="2654623"/>
            <a:ext cx="478625" cy="2070230"/>
            <a:chOff x="4130960" y="2654623"/>
            <a:chExt cx="478625" cy="2070230"/>
          </a:xfrm>
        </p:grpSpPr>
        <p:cxnSp>
          <p:nvCxnSpPr>
            <p:cNvPr id="23" name="直接箭头连接符 22"/>
            <p:cNvCxnSpPr/>
            <p:nvPr/>
          </p:nvCxnSpPr>
          <p:spPr>
            <a:xfrm>
              <a:off x="4130960" y="4544833"/>
              <a:ext cx="478625" cy="0"/>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cxnSp>
          <p:nvCxnSpPr>
            <p:cNvPr id="19" name="直接连接符 18"/>
            <p:cNvCxnSpPr/>
            <p:nvPr/>
          </p:nvCxnSpPr>
          <p:spPr>
            <a:xfrm>
              <a:off x="4130960" y="2654623"/>
              <a:ext cx="0" cy="2070230"/>
            </a:xfrm>
            <a:prstGeom prst="line">
              <a:avLst/>
            </a:prstGeom>
            <a:ln>
              <a:prstDash val="sysDash"/>
            </a:ln>
          </p:spPr>
          <p:style>
            <a:lnRef idx="2">
              <a:schemeClr val="accent6"/>
            </a:lnRef>
            <a:fillRef idx="0">
              <a:schemeClr val="accent6"/>
            </a:fillRef>
            <a:effectRef idx="1">
              <a:schemeClr val="accent6"/>
            </a:effectRef>
            <a:fontRef idx="minor">
              <a:schemeClr val="tx1"/>
            </a:fontRef>
          </p:style>
        </p:cxnSp>
        <p:cxnSp>
          <p:nvCxnSpPr>
            <p:cNvPr id="20" name="直接连接符 19"/>
            <p:cNvCxnSpPr/>
            <p:nvPr/>
          </p:nvCxnSpPr>
          <p:spPr>
            <a:xfrm>
              <a:off x="4609585" y="2654623"/>
              <a:ext cx="0" cy="2070230"/>
            </a:xfrm>
            <a:prstGeom prst="line">
              <a:avLst/>
            </a:prstGeom>
            <a:ln>
              <a:prstDash val="sysDash"/>
            </a:ln>
          </p:spPr>
          <p:style>
            <a:lnRef idx="2">
              <a:schemeClr val="accent6"/>
            </a:lnRef>
            <a:fillRef idx="0">
              <a:schemeClr val="accent6"/>
            </a:fillRef>
            <a:effectRef idx="1">
              <a:schemeClr val="accent6"/>
            </a:effectRef>
            <a:fontRef idx="minor">
              <a:schemeClr val="tx1"/>
            </a:fontRef>
          </p:style>
        </p:cxnSp>
      </p:grpSp>
      <p:grpSp>
        <p:nvGrpSpPr>
          <p:cNvPr id="33" name="组合 32"/>
          <p:cNvGrpSpPr/>
          <p:nvPr/>
        </p:nvGrpSpPr>
        <p:grpSpPr>
          <a:xfrm>
            <a:off x="4635785" y="2654623"/>
            <a:ext cx="980340" cy="2070230"/>
            <a:chOff x="4635785" y="2654623"/>
            <a:chExt cx="980340" cy="2070230"/>
          </a:xfrm>
        </p:grpSpPr>
        <p:cxnSp>
          <p:nvCxnSpPr>
            <p:cNvPr id="24" name="直接箭头连接符 23"/>
            <p:cNvCxnSpPr/>
            <p:nvPr/>
          </p:nvCxnSpPr>
          <p:spPr>
            <a:xfrm>
              <a:off x="4635785" y="4544833"/>
              <a:ext cx="980340" cy="0"/>
            </a:xfrm>
            <a:prstGeom prst="straightConnector1">
              <a:avLst/>
            </a:prstGeom>
            <a:ln>
              <a:headEnd type="arrow"/>
              <a:tailEnd type="arrow"/>
            </a:ln>
          </p:spPr>
          <p:style>
            <a:lnRef idx="2">
              <a:schemeClr val="accent6"/>
            </a:lnRef>
            <a:fillRef idx="0">
              <a:schemeClr val="accent6"/>
            </a:fillRef>
            <a:effectRef idx="1">
              <a:schemeClr val="accent6"/>
            </a:effectRef>
            <a:fontRef idx="minor">
              <a:schemeClr val="tx1"/>
            </a:fontRef>
          </p:style>
        </p:cxnSp>
        <p:cxnSp>
          <p:nvCxnSpPr>
            <p:cNvPr id="21" name="直接连接符 20"/>
            <p:cNvCxnSpPr/>
            <p:nvPr/>
          </p:nvCxnSpPr>
          <p:spPr>
            <a:xfrm>
              <a:off x="5616125" y="2654623"/>
              <a:ext cx="0" cy="2070230"/>
            </a:xfrm>
            <a:prstGeom prst="line">
              <a:avLst/>
            </a:prstGeom>
            <a:ln>
              <a:prstDash val="sysDash"/>
            </a:ln>
          </p:spPr>
          <p:style>
            <a:lnRef idx="2">
              <a:schemeClr val="accent6"/>
            </a:lnRef>
            <a:fillRef idx="0">
              <a:schemeClr val="accent6"/>
            </a:fillRef>
            <a:effectRef idx="1">
              <a:schemeClr val="accent6"/>
            </a:effectRef>
            <a:fontRef idx="minor">
              <a:schemeClr val="tx1"/>
            </a:fontRef>
          </p:style>
        </p:cxnSp>
      </p:grpSp>
    </p:spTree>
    <p:extLst>
      <p:ext uri="{BB962C8B-B14F-4D97-AF65-F5344CB8AC3E}">
        <p14:creationId xmlns:p14="http://schemas.microsoft.com/office/powerpoint/2010/main" val="2699406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anim calcmode="lin" valueType="num">
                                      <p:cBhvr>
                                        <p:cTn id="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wipe(left)">
                                      <p:cBhvr>
                                        <p:cTn id="14" dur="500"/>
                                        <p:tgtEl>
                                          <p:spTgt spid="3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1000"/>
                                        <p:tgtEl>
                                          <p:spTgt spid="3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up)">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wipe(left)">
                                      <p:cBhvr>
                                        <p:cTn id="29" dur="1000"/>
                                        <p:tgtEl>
                                          <p:spTgt spid="3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down)">
                                      <p:cBhvr>
                                        <p:cTn id="3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noFill/>
        </p:spPr>
        <p:style>
          <a:lnRef idx="2">
            <a:schemeClr val="accent3"/>
          </a:lnRef>
          <a:fillRef idx="1">
            <a:schemeClr val="lt1"/>
          </a:fillRef>
          <a:effectRef idx="0">
            <a:schemeClr val="accent3"/>
          </a:effectRef>
          <a:fontRef idx="minor">
            <a:schemeClr val="dk1"/>
          </a:fontRef>
        </p:style>
        <p:txBody>
          <a:bodyPr/>
          <a:lstStyle/>
          <a:p>
            <a:pPr lvl="1"/>
            <a:r>
              <a:rPr lang="zh-CN" altLang="en-US" dirty="0" smtClean="0"/>
              <a:t>最大频率</a:t>
            </a:r>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r>
              <a:rPr lang="en-US" altLang="zh-CN" dirty="0" smtClean="0">
                <a:solidFill>
                  <a:schemeClr val="tx2"/>
                </a:solidFill>
                <a:latin typeface="+mn-lt"/>
              </a:rPr>
              <a:t>			</a:t>
            </a:r>
            <a:r>
              <a:rPr lang="en-US" altLang="zh-CN" i="1" dirty="0" err="1" smtClean="0">
                <a:solidFill>
                  <a:schemeClr val="tx2"/>
                </a:solidFill>
                <a:latin typeface="+mn-lt"/>
              </a:rPr>
              <a:t>T</a:t>
            </a:r>
            <a:r>
              <a:rPr lang="en-US" altLang="zh-CN" i="1" baseline="-25000" dirty="0" err="1" smtClean="0">
                <a:solidFill>
                  <a:schemeClr val="tx2"/>
                </a:solidFill>
                <a:latin typeface="+mn-lt"/>
              </a:rPr>
              <a:t>clk</a:t>
            </a:r>
            <a:r>
              <a:rPr lang="en-US" altLang="zh-CN" i="1" baseline="-25000" dirty="0" smtClean="0">
                <a:solidFill>
                  <a:schemeClr val="tx2"/>
                </a:solidFill>
                <a:latin typeface="+mn-lt"/>
              </a:rPr>
              <a:t>-q</a:t>
            </a:r>
            <a:r>
              <a:rPr lang="en-US" altLang="zh-CN" i="1" dirty="0" smtClean="0">
                <a:solidFill>
                  <a:schemeClr val="tx2"/>
                </a:solidFill>
                <a:latin typeface="+mn-lt"/>
              </a:rPr>
              <a:t>     </a:t>
            </a:r>
            <a:r>
              <a:rPr lang="zh-CN" altLang="en-US" dirty="0" smtClean="0">
                <a:solidFill>
                  <a:schemeClr val="tx2"/>
                </a:solidFill>
                <a:latin typeface="+mn-lt"/>
              </a:rPr>
              <a:t>从时钟到达 至 数据出现在寄存器</a:t>
            </a:r>
            <a:r>
              <a:rPr lang="en-US" altLang="zh-CN" dirty="0" smtClean="0">
                <a:solidFill>
                  <a:schemeClr val="tx2"/>
                </a:solidFill>
                <a:latin typeface="+mn-lt"/>
              </a:rPr>
              <a:t>Q</a:t>
            </a:r>
            <a:r>
              <a:rPr lang="zh-CN" altLang="en-US" dirty="0" smtClean="0">
                <a:solidFill>
                  <a:schemeClr val="tx2"/>
                </a:solidFill>
                <a:latin typeface="+mn-lt"/>
              </a:rPr>
              <a:t>端的时间</a:t>
            </a:r>
            <a:endParaRPr lang="en-US" altLang="zh-CN" dirty="0" smtClean="0">
              <a:solidFill>
                <a:schemeClr val="tx2"/>
              </a:solidFill>
              <a:latin typeface="+mn-lt"/>
            </a:endParaRPr>
          </a:p>
          <a:p>
            <a:pPr lvl="1"/>
            <a:r>
              <a:rPr lang="en-US" altLang="zh-CN" dirty="0">
                <a:solidFill>
                  <a:schemeClr val="tx2"/>
                </a:solidFill>
                <a:latin typeface="+mn-lt"/>
              </a:rPr>
              <a:t>	</a:t>
            </a:r>
            <a:r>
              <a:rPr lang="en-US" altLang="zh-CN" dirty="0" smtClean="0">
                <a:solidFill>
                  <a:schemeClr val="tx2"/>
                </a:solidFill>
                <a:latin typeface="+mn-lt"/>
              </a:rPr>
              <a:t>		</a:t>
            </a:r>
            <a:r>
              <a:rPr lang="en-US" altLang="zh-CN" i="1" dirty="0" err="1" smtClean="0">
                <a:solidFill>
                  <a:schemeClr val="tx2"/>
                </a:solidFill>
                <a:latin typeface="+mn-lt"/>
              </a:rPr>
              <a:t>T</a:t>
            </a:r>
            <a:r>
              <a:rPr lang="en-US" altLang="zh-CN" i="1" baseline="-25000" dirty="0" err="1" smtClean="0">
                <a:solidFill>
                  <a:schemeClr val="tx2"/>
                </a:solidFill>
                <a:latin typeface="+mn-lt"/>
              </a:rPr>
              <a:t>logic</a:t>
            </a:r>
            <a:r>
              <a:rPr lang="zh-CN" altLang="en-US" dirty="0" smtClean="0">
                <a:solidFill>
                  <a:schemeClr val="tx2"/>
                </a:solidFill>
                <a:latin typeface="+mn-lt"/>
              </a:rPr>
              <a:t>     逻辑电路的延迟时间</a:t>
            </a:r>
            <a:endParaRPr lang="en-US" altLang="zh-CN" dirty="0" smtClean="0">
              <a:solidFill>
                <a:schemeClr val="tx2"/>
              </a:solidFill>
              <a:latin typeface="+mn-lt"/>
            </a:endParaRPr>
          </a:p>
          <a:p>
            <a:pPr lvl="1"/>
            <a:r>
              <a:rPr lang="en-US" altLang="zh-CN" dirty="0">
                <a:solidFill>
                  <a:schemeClr val="tx2"/>
                </a:solidFill>
                <a:latin typeface="+mn-lt"/>
              </a:rPr>
              <a:t>	</a:t>
            </a:r>
            <a:r>
              <a:rPr lang="en-US" altLang="zh-CN" dirty="0" smtClean="0">
                <a:solidFill>
                  <a:schemeClr val="tx2"/>
                </a:solidFill>
                <a:latin typeface="+mn-lt"/>
              </a:rPr>
              <a:t>		</a:t>
            </a:r>
            <a:r>
              <a:rPr lang="en-US" altLang="zh-CN" i="1" dirty="0" err="1" smtClean="0">
                <a:solidFill>
                  <a:schemeClr val="tx2"/>
                </a:solidFill>
                <a:latin typeface="+mn-lt"/>
              </a:rPr>
              <a:t>T</a:t>
            </a:r>
            <a:r>
              <a:rPr lang="en-US" altLang="zh-CN" i="1" baseline="-25000" dirty="0" err="1" smtClean="0">
                <a:solidFill>
                  <a:schemeClr val="tx2"/>
                </a:solidFill>
                <a:latin typeface="+mn-lt"/>
              </a:rPr>
              <a:t>routing</a:t>
            </a:r>
            <a:r>
              <a:rPr lang="zh-CN" altLang="en-US" dirty="0">
                <a:solidFill>
                  <a:schemeClr val="tx2"/>
                </a:solidFill>
                <a:latin typeface="+mn-lt"/>
              </a:rPr>
              <a:t> </a:t>
            </a:r>
            <a:r>
              <a:rPr lang="zh-CN" altLang="en-US" dirty="0" smtClean="0">
                <a:solidFill>
                  <a:schemeClr val="tx2"/>
                </a:solidFill>
                <a:latin typeface="+mn-lt"/>
              </a:rPr>
              <a:t> 布线延迟</a:t>
            </a:r>
            <a:endParaRPr lang="en-US" altLang="zh-CN" dirty="0" smtClean="0">
              <a:solidFill>
                <a:schemeClr val="tx2"/>
              </a:solidFill>
              <a:latin typeface="+mn-lt"/>
            </a:endParaRPr>
          </a:p>
          <a:p>
            <a:pPr lvl="1"/>
            <a:r>
              <a:rPr lang="en-US" altLang="zh-CN" dirty="0">
                <a:solidFill>
                  <a:schemeClr val="tx2"/>
                </a:solidFill>
                <a:latin typeface="+mn-lt"/>
              </a:rPr>
              <a:t>	</a:t>
            </a:r>
            <a:r>
              <a:rPr lang="en-US" altLang="zh-CN" dirty="0" smtClean="0">
                <a:solidFill>
                  <a:schemeClr val="tx2"/>
                </a:solidFill>
                <a:latin typeface="+mn-lt"/>
              </a:rPr>
              <a:t>		</a:t>
            </a:r>
            <a:r>
              <a:rPr lang="en-US" altLang="zh-CN" i="1" dirty="0" err="1" smtClean="0">
                <a:solidFill>
                  <a:schemeClr val="tx2"/>
                </a:solidFill>
                <a:latin typeface="+mn-lt"/>
              </a:rPr>
              <a:t>T</a:t>
            </a:r>
            <a:r>
              <a:rPr lang="en-US" altLang="zh-CN" i="1" baseline="-25000" dirty="0" err="1" smtClean="0">
                <a:solidFill>
                  <a:schemeClr val="tx2"/>
                </a:solidFill>
                <a:latin typeface="+mn-lt"/>
              </a:rPr>
              <a:t>setup</a:t>
            </a:r>
            <a:r>
              <a:rPr lang="zh-CN" altLang="en-US" i="1" dirty="0" smtClean="0">
                <a:solidFill>
                  <a:schemeClr val="tx2"/>
                </a:solidFill>
                <a:latin typeface="+mn-lt"/>
              </a:rPr>
              <a:t> </a:t>
            </a:r>
            <a:r>
              <a:rPr lang="zh-CN" altLang="en-US" dirty="0" smtClean="0">
                <a:solidFill>
                  <a:schemeClr val="tx2"/>
                </a:solidFill>
                <a:latin typeface="+mn-lt"/>
              </a:rPr>
              <a:t>    建立时间</a:t>
            </a:r>
            <a:endParaRPr lang="en-US" altLang="zh-CN" dirty="0" smtClean="0">
              <a:solidFill>
                <a:schemeClr val="tx2"/>
              </a:solidFill>
              <a:latin typeface="+mn-lt"/>
            </a:endParaRPr>
          </a:p>
          <a:p>
            <a:pPr lvl="1"/>
            <a:r>
              <a:rPr lang="en-US" altLang="zh-CN" dirty="0">
                <a:solidFill>
                  <a:schemeClr val="tx2"/>
                </a:solidFill>
                <a:latin typeface="+mn-lt"/>
              </a:rPr>
              <a:t>	</a:t>
            </a:r>
            <a:r>
              <a:rPr lang="en-US" altLang="zh-CN" dirty="0" smtClean="0">
                <a:solidFill>
                  <a:schemeClr val="tx2"/>
                </a:solidFill>
                <a:latin typeface="+mn-lt"/>
              </a:rPr>
              <a:t>		</a:t>
            </a:r>
            <a:r>
              <a:rPr lang="en-US" altLang="zh-CN" i="1" dirty="0" err="1" smtClean="0">
                <a:solidFill>
                  <a:schemeClr val="tx2"/>
                </a:solidFill>
                <a:latin typeface="+mn-lt"/>
              </a:rPr>
              <a:t>T</a:t>
            </a:r>
            <a:r>
              <a:rPr lang="en-US" altLang="zh-CN" i="1" baseline="-25000" dirty="0" err="1" smtClean="0">
                <a:solidFill>
                  <a:schemeClr val="tx2"/>
                </a:solidFill>
                <a:latin typeface="+mn-lt"/>
              </a:rPr>
              <a:t>skew</a:t>
            </a:r>
            <a:r>
              <a:rPr lang="en-US" altLang="zh-CN" dirty="0" smtClean="0">
                <a:solidFill>
                  <a:schemeClr val="tx2"/>
                </a:solidFill>
                <a:latin typeface="+mn-lt"/>
              </a:rPr>
              <a:t>	</a:t>
            </a:r>
            <a:r>
              <a:rPr lang="zh-CN" altLang="en-US" dirty="0" smtClean="0">
                <a:solidFill>
                  <a:schemeClr val="tx2"/>
                </a:solidFill>
                <a:latin typeface="+mn-lt"/>
              </a:rPr>
              <a:t>时钟偏移</a:t>
            </a:r>
            <a:endParaRPr lang="zh-CN" altLang="en-US" dirty="0">
              <a:solidFill>
                <a:schemeClr val="tx2"/>
              </a:solidFill>
              <a:latin typeface="+mn-lt"/>
            </a:endParaRPr>
          </a:p>
        </p:txBody>
      </p:sp>
      <p:sp>
        <p:nvSpPr>
          <p:cNvPr id="8" name="圆角矩形 7"/>
          <p:cNvSpPr/>
          <p:nvPr/>
        </p:nvSpPr>
        <p:spPr>
          <a:xfrm>
            <a:off x="1331640" y="1763816"/>
            <a:ext cx="6840760" cy="171019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Architecting Speed</a:t>
            </a:r>
            <a:endParaRPr lang="zh-CN" altLang="en-US" dirty="0"/>
          </a:p>
        </p:txBody>
      </p:sp>
      <mc:AlternateContent xmlns:mc="http://schemas.openxmlformats.org/markup-compatibility/2006" xmlns:a14="http://schemas.microsoft.com/office/drawing/2010/main">
        <mc:Choice Requires="a14">
          <p:sp>
            <p:nvSpPr>
              <p:cNvPr id="4" name="TextBox 3"/>
              <p:cNvSpPr txBox="1"/>
              <p:nvPr/>
            </p:nvSpPr>
            <p:spPr>
              <a:xfrm>
                <a:off x="1505991" y="3609020"/>
                <a:ext cx="6396379" cy="7617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Cambria Math"/>
                            </a:rPr>
                          </m:ctrlPr>
                        </m:sSubPr>
                        <m:e>
                          <m:r>
                            <a:rPr lang="en-US" altLang="zh-CN" sz="2000" b="1" i="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Cambria Math"/>
                            </a:rPr>
                            <m:t>𝑭</m:t>
                          </m:r>
                        </m:e>
                        <m:sub>
                          <m:r>
                            <a:rPr lang="en-US" altLang="zh-CN" sz="2000" b="1" i="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Cambria Math"/>
                            </a:rPr>
                            <m:t>𝒎𝒂𝒙</m:t>
                          </m:r>
                        </m:sub>
                      </m:sSub>
                      <m:r>
                        <a:rPr lang="en-US" altLang="zh-CN" sz="2000" b="1" i="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Cambria Math"/>
                        </a:rPr>
                        <m:t>=</m:t>
                      </m:r>
                      <m:f>
                        <m:fPr>
                          <m:ctrlPr>
                            <a:rPr lang="en-US" altLang="zh-CN" sz="2000" b="1" i="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Cambria Math"/>
                            </a:rPr>
                          </m:ctrlPr>
                        </m:fPr>
                        <m:num>
                          <m:r>
                            <a:rPr lang="en-US" altLang="zh-CN" sz="2000" b="1" i="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Cambria Math"/>
                            </a:rPr>
                            <m:t>𝟏</m:t>
                          </m:r>
                        </m:num>
                        <m:den>
                          <m:sSub>
                            <m:sSubPr>
                              <m:ctrlPr>
                                <a:rPr lang="en-US" altLang="zh-CN" sz="2000" b="1" i="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Cambria Math"/>
                                </a:rPr>
                              </m:ctrlPr>
                            </m:sSubPr>
                            <m:e>
                              <m:r>
                                <a:rPr lang="en-US" altLang="zh-CN" sz="2000" b="1" i="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Cambria Math"/>
                                </a:rPr>
                                <m:t>𝑻</m:t>
                              </m:r>
                            </m:e>
                            <m:sub>
                              <m:r>
                                <a:rPr lang="en-US" altLang="zh-CN" sz="2000" b="1" i="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Cambria Math"/>
                                </a:rPr>
                                <m:t>𝒄𝒍𝒌</m:t>
                              </m:r>
                              <m:r>
                                <a:rPr lang="en-US" altLang="zh-CN" sz="2000" b="1" i="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Cambria Math"/>
                                </a:rPr>
                                <m:t>−</m:t>
                              </m:r>
                              <m:r>
                                <a:rPr lang="en-US" altLang="zh-CN" sz="2000" b="1" i="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Cambria Math"/>
                                </a:rPr>
                                <m:t>𝒒</m:t>
                              </m:r>
                            </m:sub>
                          </m:sSub>
                          <m:r>
                            <a:rPr lang="en-US" altLang="zh-CN" sz="2000" b="1" i="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Cambria Math"/>
                            </a:rPr>
                            <m:t>+</m:t>
                          </m:r>
                          <m:sSub>
                            <m:sSubPr>
                              <m:ctrlPr>
                                <a:rPr lang="en-US" altLang="zh-CN" sz="2000" b="1" i="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Cambria Math"/>
                                </a:rPr>
                              </m:ctrlPr>
                            </m:sSubPr>
                            <m:e>
                              <m:r>
                                <a:rPr lang="en-US" altLang="zh-CN" sz="2000" b="1" i="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Cambria Math"/>
                                </a:rPr>
                                <m:t>𝑻</m:t>
                              </m:r>
                            </m:e>
                            <m:sub>
                              <m:r>
                                <a:rPr lang="en-US" altLang="zh-CN" sz="2000" b="1" i="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Cambria Math"/>
                                </a:rPr>
                                <m:t>𝒍𝒐𝒈𝒊𝒄</m:t>
                              </m:r>
                            </m:sub>
                          </m:sSub>
                          <m:r>
                            <a:rPr lang="en-US" altLang="zh-CN" sz="2000" b="1" i="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Cambria Math"/>
                            </a:rPr>
                            <m:t>+</m:t>
                          </m:r>
                          <m:sSub>
                            <m:sSubPr>
                              <m:ctrlPr>
                                <a:rPr lang="en-US" altLang="zh-CN" sz="2000" b="1" i="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Cambria Math"/>
                                </a:rPr>
                              </m:ctrlPr>
                            </m:sSubPr>
                            <m:e>
                              <m:r>
                                <a:rPr lang="en-US" altLang="zh-CN" sz="2000" b="1" i="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Cambria Math"/>
                                </a:rPr>
                                <m:t>𝑻</m:t>
                              </m:r>
                            </m:e>
                            <m:sub>
                              <m:r>
                                <a:rPr lang="en-US" altLang="zh-CN" sz="2000" b="1" i="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Cambria Math"/>
                                </a:rPr>
                                <m:t>𝒓𝒐𝒖𝒕𝒊𝒏𝒈</m:t>
                              </m:r>
                            </m:sub>
                          </m:sSub>
                          <m:r>
                            <a:rPr lang="en-US" altLang="zh-CN" sz="2000" b="1" i="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Cambria Math"/>
                            </a:rPr>
                            <m:t>+</m:t>
                          </m:r>
                          <m:sSub>
                            <m:sSubPr>
                              <m:ctrlPr>
                                <a:rPr lang="en-US" altLang="zh-CN" sz="2000" b="1" i="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Cambria Math"/>
                                </a:rPr>
                              </m:ctrlPr>
                            </m:sSubPr>
                            <m:e>
                              <m:r>
                                <a:rPr lang="en-US" altLang="zh-CN" sz="2000" b="1" i="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Cambria Math"/>
                                </a:rPr>
                                <m:t>𝑻</m:t>
                              </m:r>
                            </m:e>
                            <m:sub>
                              <m:r>
                                <a:rPr lang="en-US" altLang="zh-CN" sz="2000" b="1" i="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Cambria Math"/>
                                </a:rPr>
                                <m:t>𝒔𝒆𝒕𝒖𝒑</m:t>
                              </m:r>
                            </m:sub>
                          </m:sSub>
                          <m:r>
                            <a:rPr lang="en-US" altLang="zh-CN" sz="2000" b="1" i="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Cambria Math"/>
                            </a:rPr>
                            <m:t>−</m:t>
                          </m:r>
                          <m:sSub>
                            <m:sSubPr>
                              <m:ctrlPr>
                                <a:rPr lang="en-US" altLang="zh-CN" sz="2000" b="1" i="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Cambria Math"/>
                                </a:rPr>
                              </m:ctrlPr>
                            </m:sSubPr>
                            <m:e>
                              <m:r>
                                <a:rPr lang="en-US" altLang="zh-CN" sz="2000" b="1" i="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Cambria Math"/>
                                </a:rPr>
                                <m:t>𝑻</m:t>
                              </m:r>
                            </m:e>
                            <m:sub>
                              <m:r>
                                <a:rPr lang="en-US" altLang="zh-CN" sz="2000" b="1" i="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Cambria Math"/>
                                </a:rPr>
                                <m:t>𝒔𝒌𝒆𝒘</m:t>
                              </m:r>
                            </m:sub>
                          </m:sSub>
                        </m:den>
                      </m:f>
                    </m:oMath>
                  </m:oMathPara>
                </a14:m>
                <a:endParaRPr lang="zh-CN" alt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505991" y="3609020"/>
                <a:ext cx="6396379" cy="761747"/>
              </a:xfrm>
              <a:prstGeom prst="rect">
                <a:avLst/>
              </a:prstGeom>
              <a:blipFill rotWithShape="1">
                <a:blip r:embed="rId2"/>
                <a:stretch>
                  <a:fillRect b="-1600"/>
                </a:stretch>
              </a:blipFill>
            </p:spPr>
            <p:txBody>
              <a:bodyPr/>
              <a:lstStyle/>
              <a:p>
                <a:r>
                  <a:rPr lang="zh-CN" altLang="en-US">
                    <a:noFill/>
                  </a:rPr>
                  <a:t> </a:t>
                </a:r>
              </a:p>
            </p:txBody>
          </p:sp>
        </mc:Fallback>
      </mc:AlternateContent>
      <p:grpSp>
        <p:nvGrpSpPr>
          <p:cNvPr id="7" name="组合 6"/>
          <p:cNvGrpSpPr/>
          <p:nvPr/>
        </p:nvGrpSpPr>
        <p:grpSpPr>
          <a:xfrm>
            <a:off x="3060232" y="1853825"/>
            <a:ext cx="945105" cy="1125125"/>
            <a:chOff x="1961710" y="4914165"/>
            <a:chExt cx="945105" cy="1125125"/>
          </a:xfrm>
          <a:effectLst>
            <a:outerShdw blurRad="50800" dist="38100" dir="2700000" algn="tl" rotWithShape="0">
              <a:prstClr val="black">
                <a:alpha val="40000"/>
              </a:prstClr>
            </a:outerShdw>
          </a:effectLst>
        </p:grpSpPr>
        <p:sp>
          <p:nvSpPr>
            <p:cNvPr id="5" name="矩形 4"/>
            <p:cNvSpPr/>
            <p:nvPr/>
          </p:nvSpPr>
          <p:spPr>
            <a:xfrm>
              <a:off x="1961710" y="4914165"/>
              <a:ext cx="945105" cy="11251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D       Q</a:t>
              </a:r>
            </a:p>
            <a:p>
              <a:pPr algn="ctr"/>
              <a:endParaRPr lang="en-US" altLang="zh-CN" dirty="0"/>
            </a:p>
            <a:p>
              <a:pPr algn="ctr"/>
              <a:endParaRPr lang="zh-CN" altLang="en-US" dirty="0"/>
            </a:p>
          </p:txBody>
        </p:sp>
        <p:sp>
          <p:nvSpPr>
            <p:cNvPr id="6" name="等腰三角形 5"/>
            <p:cNvSpPr/>
            <p:nvPr/>
          </p:nvSpPr>
          <p:spPr>
            <a:xfrm rot="5400000">
              <a:off x="1884760" y="5713004"/>
              <a:ext cx="270030" cy="112512"/>
            </a:xfrm>
            <a:prstGeom prst="triangle">
              <a:avLst/>
            </a:prstGeom>
            <a:solidFill>
              <a:schemeClr val="tx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grpSp>
      <p:sp>
        <p:nvSpPr>
          <p:cNvPr id="9" name="云形 8"/>
          <p:cNvSpPr/>
          <p:nvPr/>
        </p:nvSpPr>
        <p:spPr>
          <a:xfrm>
            <a:off x="4340957" y="1831321"/>
            <a:ext cx="868397" cy="585065"/>
          </a:xfrm>
          <a:prstGeom prst="cloud">
            <a:avLst/>
          </a:prstGeom>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grpSp>
        <p:nvGrpSpPr>
          <p:cNvPr id="10" name="组合 9"/>
          <p:cNvGrpSpPr/>
          <p:nvPr/>
        </p:nvGrpSpPr>
        <p:grpSpPr>
          <a:xfrm>
            <a:off x="6390602" y="1853825"/>
            <a:ext cx="945105" cy="1125125"/>
            <a:chOff x="1961710" y="4914165"/>
            <a:chExt cx="945105" cy="1125125"/>
          </a:xfrm>
          <a:effectLst>
            <a:outerShdw blurRad="50800" dist="38100" dir="2700000" algn="tl" rotWithShape="0">
              <a:prstClr val="black">
                <a:alpha val="40000"/>
              </a:prstClr>
            </a:outerShdw>
          </a:effectLst>
        </p:grpSpPr>
        <p:sp>
          <p:nvSpPr>
            <p:cNvPr id="11" name="矩形 10"/>
            <p:cNvSpPr/>
            <p:nvPr/>
          </p:nvSpPr>
          <p:spPr>
            <a:xfrm>
              <a:off x="1961710" y="4914165"/>
              <a:ext cx="945105" cy="11251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D       Q</a:t>
              </a:r>
            </a:p>
            <a:p>
              <a:pPr algn="ctr"/>
              <a:endParaRPr lang="en-US" altLang="zh-CN" dirty="0"/>
            </a:p>
            <a:p>
              <a:pPr algn="ctr"/>
              <a:endParaRPr lang="zh-CN" altLang="en-US" dirty="0"/>
            </a:p>
          </p:txBody>
        </p:sp>
        <p:sp>
          <p:nvSpPr>
            <p:cNvPr id="12" name="等腰三角形 11"/>
            <p:cNvSpPr/>
            <p:nvPr/>
          </p:nvSpPr>
          <p:spPr>
            <a:xfrm rot="5400000">
              <a:off x="1884760" y="5713004"/>
              <a:ext cx="270030" cy="112512"/>
            </a:xfrm>
            <a:prstGeom prst="triangle">
              <a:avLst/>
            </a:prstGeom>
            <a:solidFill>
              <a:schemeClr val="tx1">
                <a:lumMod val="20000"/>
                <a:lumOff val="80000"/>
              </a:schemeClr>
            </a:solidFill>
            <a:effectLst/>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grpSp>
      <p:sp>
        <p:nvSpPr>
          <p:cNvPr id="13" name="任意多边形 12"/>
          <p:cNvSpPr/>
          <p:nvPr/>
        </p:nvSpPr>
        <p:spPr>
          <a:xfrm>
            <a:off x="1936722" y="2708920"/>
            <a:ext cx="4448175" cy="409575"/>
          </a:xfrm>
          <a:custGeom>
            <a:avLst/>
            <a:gdLst>
              <a:gd name="connsiteX0" fmla="*/ 0 w 4448175"/>
              <a:gd name="connsiteY0" fmla="*/ 409575 h 409575"/>
              <a:gd name="connsiteX1" fmla="*/ 4114800 w 4448175"/>
              <a:gd name="connsiteY1" fmla="*/ 409575 h 409575"/>
              <a:gd name="connsiteX2" fmla="*/ 4114800 w 4448175"/>
              <a:gd name="connsiteY2" fmla="*/ 0 h 409575"/>
              <a:gd name="connsiteX3" fmla="*/ 4448175 w 4448175"/>
              <a:gd name="connsiteY3" fmla="*/ 0 h 409575"/>
            </a:gdLst>
            <a:ahLst/>
            <a:cxnLst>
              <a:cxn ang="0">
                <a:pos x="connsiteX0" y="connsiteY0"/>
              </a:cxn>
              <a:cxn ang="0">
                <a:pos x="connsiteX1" y="connsiteY1"/>
              </a:cxn>
              <a:cxn ang="0">
                <a:pos x="connsiteX2" y="connsiteY2"/>
              </a:cxn>
              <a:cxn ang="0">
                <a:pos x="connsiteX3" y="connsiteY3"/>
              </a:cxn>
            </a:cxnLst>
            <a:rect l="l" t="t" r="r" b="b"/>
            <a:pathLst>
              <a:path w="4448175" h="409575">
                <a:moveTo>
                  <a:pt x="0" y="409575"/>
                </a:moveTo>
                <a:lnTo>
                  <a:pt x="4114800" y="409575"/>
                </a:lnTo>
                <a:lnTo>
                  <a:pt x="4114800" y="0"/>
                </a:lnTo>
                <a:lnTo>
                  <a:pt x="4448175" y="0"/>
                </a:lnTo>
              </a:path>
            </a:pathLst>
          </a:custGeom>
          <a:noFill/>
          <a:ln>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2565372" y="2740385"/>
            <a:ext cx="495300" cy="390525"/>
          </a:xfrm>
          <a:custGeom>
            <a:avLst/>
            <a:gdLst>
              <a:gd name="connsiteX0" fmla="*/ 0 w 495300"/>
              <a:gd name="connsiteY0" fmla="*/ 390525 h 390525"/>
              <a:gd name="connsiteX1" fmla="*/ 0 w 495300"/>
              <a:gd name="connsiteY1" fmla="*/ 0 h 390525"/>
              <a:gd name="connsiteX2" fmla="*/ 495300 w 495300"/>
              <a:gd name="connsiteY2" fmla="*/ 0 h 390525"/>
            </a:gdLst>
            <a:ahLst/>
            <a:cxnLst>
              <a:cxn ang="0">
                <a:pos x="connsiteX0" y="connsiteY0"/>
              </a:cxn>
              <a:cxn ang="0">
                <a:pos x="connsiteX1" y="connsiteY1"/>
              </a:cxn>
              <a:cxn ang="0">
                <a:pos x="connsiteX2" y="connsiteY2"/>
              </a:cxn>
            </a:cxnLst>
            <a:rect l="l" t="t" r="r" b="b"/>
            <a:pathLst>
              <a:path w="495300" h="390525">
                <a:moveTo>
                  <a:pt x="0" y="390525"/>
                </a:moveTo>
                <a:lnTo>
                  <a:pt x="0" y="0"/>
                </a:lnTo>
                <a:lnTo>
                  <a:pt x="495300" y="0"/>
                </a:lnTo>
              </a:path>
            </a:pathLst>
          </a:custGeom>
          <a:noFill/>
          <a:ln>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p:cNvCxnSpPr/>
          <p:nvPr/>
        </p:nvCxnSpPr>
        <p:spPr>
          <a:xfrm>
            <a:off x="1935107" y="2123854"/>
            <a:ext cx="1113985" cy="1"/>
          </a:xfrm>
          <a:prstGeom prst="straightConnector1">
            <a:avLst/>
          </a:prstGeom>
          <a:ln>
            <a:tailEnd type="arrow"/>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3" name="直接箭头连接符 22"/>
          <p:cNvCxnSpPr/>
          <p:nvPr/>
        </p:nvCxnSpPr>
        <p:spPr>
          <a:xfrm>
            <a:off x="4005337" y="2123854"/>
            <a:ext cx="334575" cy="0"/>
          </a:xfrm>
          <a:prstGeom prst="straightConnector1">
            <a:avLst/>
          </a:prstGeom>
          <a:ln>
            <a:tailEnd type="arrow"/>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6" name="直接箭头连接符 25"/>
          <p:cNvCxnSpPr/>
          <p:nvPr/>
        </p:nvCxnSpPr>
        <p:spPr>
          <a:xfrm>
            <a:off x="5209354" y="2123854"/>
            <a:ext cx="1175543" cy="0"/>
          </a:xfrm>
          <a:prstGeom prst="straightConnector1">
            <a:avLst/>
          </a:prstGeom>
          <a:ln>
            <a:tailEnd type="arrow"/>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8" name="直接箭头连接符 27"/>
          <p:cNvCxnSpPr/>
          <p:nvPr/>
        </p:nvCxnSpPr>
        <p:spPr>
          <a:xfrm>
            <a:off x="7335707" y="2123854"/>
            <a:ext cx="334575" cy="0"/>
          </a:xfrm>
          <a:prstGeom prst="straightConnector1">
            <a:avLst/>
          </a:prstGeom>
          <a:ln>
            <a:tailEnd type="arrow"/>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29" name="任意多边形 28"/>
          <p:cNvSpPr/>
          <p:nvPr/>
        </p:nvSpPr>
        <p:spPr>
          <a:xfrm rot="20275293">
            <a:off x="6285131" y="2165596"/>
            <a:ext cx="403488" cy="617586"/>
          </a:xfrm>
          <a:custGeom>
            <a:avLst/>
            <a:gdLst>
              <a:gd name="connsiteX0" fmla="*/ 0 w 1539240"/>
              <a:gd name="connsiteY0" fmla="*/ 1440180 h 1440180"/>
              <a:gd name="connsiteX1" fmla="*/ 1264920 w 1539240"/>
              <a:gd name="connsiteY1" fmla="*/ 708660 h 1440180"/>
              <a:gd name="connsiteX2" fmla="*/ 1539240 w 1539240"/>
              <a:gd name="connsiteY2" fmla="*/ 0 h 1440180"/>
              <a:gd name="connsiteX0" fmla="*/ 0 w 1539240"/>
              <a:gd name="connsiteY0" fmla="*/ 1440180 h 1440180"/>
              <a:gd name="connsiteX1" fmla="*/ 1026093 w 1539240"/>
              <a:gd name="connsiteY1" fmla="*/ 1081767 h 1440180"/>
              <a:gd name="connsiteX2" fmla="*/ 1539240 w 1539240"/>
              <a:gd name="connsiteY2" fmla="*/ 0 h 1440180"/>
              <a:gd name="connsiteX0" fmla="*/ 0 w 1554167"/>
              <a:gd name="connsiteY0" fmla="*/ 1283082 h 1283082"/>
              <a:gd name="connsiteX1" fmla="*/ 1041020 w 1554167"/>
              <a:gd name="connsiteY1" fmla="*/ 1081767 h 1283082"/>
              <a:gd name="connsiteX2" fmla="*/ 1554167 w 1554167"/>
              <a:gd name="connsiteY2" fmla="*/ 0 h 1283082"/>
              <a:gd name="connsiteX0" fmla="*/ 0 w 1554167"/>
              <a:gd name="connsiteY0" fmla="*/ 1283082 h 1283082"/>
              <a:gd name="connsiteX1" fmla="*/ 1041020 w 1554167"/>
              <a:gd name="connsiteY1" fmla="*/ 1081767 h 1283082"/>
              <a:gd name="connsiteX2" fmla="*/ 1554167 w 1554167"/>
              <a:gd name="connsiteY2" fmla="*/ 0 h 1283082"/>
              <a:gd name="connsiteX0" fmla="*/ 0 w 1554167"/>
              <a:gd name="connsiteY0" fmla="*/ 1283082 h 1283082"/>
              <a:gd name="connsiteX1" fmla="*/ 1041020 w 1554167"/>
              <a:gd name="connsiteY1" fmla="*/ 1081767 h 1283082"/>
              <a:gd name="connsiteX2" fmla="*/ 1554167 w 1554167"/>
              <a:gd name="connsiteY2" fmla="*/ 0 h 1283082"/>
              <a:gd name="connsiteX0" fmla="*/ 0 w 1554167"/>
              <a:gd name="connsiteY0" fmla="*/ 1283082 h 1283082"/>
              <a:gd name="connsiteX1" fmla="*/ 1041020 w 1554167"/>
              <a:gd name="connsiteY1" fmla="*/ 1081767 h 1283082"/>
              <a:gd name="connsiteX2" fmla="*/ 1554167 w 1554167"/>
              <a:gd name="connsiteY2" fmla="*/ 0 h 1283082"/>
              <a:gd name="connsiteX0" fmla="*/ 0 w 1554167"/>
              <a:gd name="connsiteY0" fmla="*/ 1283082 h 1283082"/>
              <a:gd name="connsiteX1" fmla="*/ 936534 w 1554167"/>
              <a:gd name="connsiteY1" fmla="*/ 1022855 h 1283082"/>
              <a:gd name="connsiteX2" fmla="*/ 1554167 w 1554167"/>
              <a:gd name="connsiteY2" fmla="*/ 0 h 1283082"/>
              <a:gd name="connsiteX0" fmla="*/ 0 w 958515"/>
              <a:gd name="connsiteY0" fmla="*/ 1643227 h 1643227"/>
              <a:gd name="connsiteX1" fmla="*/ 936534 w 958515"/>
              <a:gd name="connsiteY1" fmla="*/ 1383000 h 1643227"/>
              <a:gd name="connsiteX2" fmla="*/ 827630 w 958515"/>
              <a:gd name="connsiteY2" fmla="*/ 0 h 1643227"/>
              <a:gd name="connsiteX0" fmla="*/ 0 w 1066972"/>
              <a:gd name="connsiteY0" fmla="*/ 1643227 h 1643227"/>
              <a:gd name="connsiteX1" fmla="*/ 936534 w 1066972"/>
              <a:gd name="connsiteY1" fmla="*/ 1383000 h 1643227"/>
              <a:gd name="connsiteX2" fmla="*/ 827630 w 1066972"/>
              <a:gd name="connsiteY2" fmla="*/ 0 h 1643227"/>
              <a:gd name="connsiteX0" fmla="*/ 0 w 1152913"/>
              <a:gd name="connsiteY0" fmla="*/ 1643227 h 1643227"/>
              <a:gd name="connsiteX1" fmla="*/ 1077216 w 1152913"/>
              <a:gd name="connsiteY1" fmla="*/ 1004293 h 1643227"/>
              <a:gd name="connsiteX2" fmla="*/ 827630 w 1152913"/>
              <a:gd name="connsiteY2" fmla="*/ 0 h 1643227"/>
              <a:gd name="connsiteX0" fmla="*/ 0 w 1325942"/>
              <a:gd name="connsiteY0" fmla="*/ 1591559 h 1591559"/>
              <a:gd name="connsiteX1" fmla="*/ 1238331 w 1325942"/>
              <a:gd name="connsiteY1" fmla="*/ 1004293 h 1591559"/>
              <a:gd name="connsiteX2" fmla="*/ 988745 w 1325942"/>
              <a:gd name="connsiteY2" fmla="*/ 0 h 1591559"/>
              <a:gd name="connsiteX0" fmla="*/ 0 w 1325942"/>
              <a:gd name="connsiteY0" fmla="*/ 1591559 h 1591559"/>
              <a:gd name="connsiteX1" fmla="*/ 1238331 w 1325942"/>
              <a:gd name="connsiteY1" fmla="*/ 1004293 h 1591559"/>
              <a:gd name="connsiteX2" fmla="*/ 988745 w 1325942"/>
              <a:gd name="connsiteY2" fmla="*/ 0 h 1591559"/>
              <a:gd name="connsiteX0" fmla="*/ 0 w 1322363"/>
              <a:gd name="connsiteY0" fmla="*/ 1591559 h 1591559"/>
              <a:gd name="connsiteX1" fmla="*/ 1233343 w 1322363"/>
              <a:gd name="connsiteY1" fmla="*/ 1066265 h 1591559"/>
              <a:gd name="connsiteX2" fmla="*/ 988745 w 1322363"/>
              <a:gd name="connsiteY2" fmla="*/ 0 h 1591559"/>
              <a:gd name="connsiteX0" fmla="*/ 0 w 1315179"/>
              <a:gd name="connsiteY0" fmla="*/ 1591559 h 1591559"/>
              <a:gd name="connsiteX1" fmla="*/ 1233343 w 1315179"/>
              <a:gd name="connsiteY1" fmla="*/ 1066265 h 1591559"/>
              <a:gd name="connsiteX2" fmla="*/ 988745 w 1315179"/>
              <a:gd name="connsiteY2" fmla="*/ 0 h 1591559"/>
            </a:gdLst>
            <a:ahLst/>
            <a:cxnLst>
              <a:cxn ang="0">
                <a:pos x="connsiteX0" y="connsiteY0"/>
              </a:cxn>
              <a:cxn ang="0">
                <a:pos x="connsiteX1" y="connsiteY1"/>
              </a:cxn>
              <a:cxn ang="0">
                <a:pos x="connsiteX2" y="connsiteY2"/>
              </a:cxn>
            </a:cxnLst>
            <a:rect l="l" t="t" r="r" b="b"/>
            <a:pathLst>
              <a:path w="1315179" h="1591559">
                <a:moveTo>
                  <a:pt x="0" y="1591559"/>
                </a:moveTo>
                <a:cubicBezTo>
                  <a:pt x="911690" y="1495445"/>
                  <a:pt x="1068552" y="1331525"/>
                  <a:pt x="1233343" y="1066265"/>
                </a:cubicBezTo>
                <a:cubicBezTo>
                  <a:pt x="1398134" y="801005"/>
                  <a:pt x="1312790" y="457574"/>
                  <a:pt x="988745" y="0"/>
                </a:cubicBezTo>
              </a:path>
            </a:pathLst>
          </a:custGeom>
          <a:ln>
            <a:headEnd type="arrow" w="med" len="med"/>
            <a:tailEnd type="none" w="med" len="med"/>
          </a:ln>
          <a:effectLst>
            <a:outerShdw blurRad="50800" dist="38100" dir="2700000" algn="tl"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p>
        </p:txBody>
      </p:sp>
      <p:cxnSp>
        <p:nvCxnSpPr>
          <p:cNvPr id="32" name="直接箭头连接符 31"/>
          <p:cNvCxnSpPr/>
          <p:nvPr/>
        </p:nvCxnSpPr>
        <p:spPr>
          <a:xfrm>
            <a:off x="4339912" y="2285090"/>
            <a:ext cx="869442" cy="0"/>
          </a:xfrm>
          <a:prstGeom prst="straightConnector1">
            <a:avLst/>
          </a:prstGeom>
          <a:ln>
            <a:tailEnd type="arrow"/>
          </a:ln>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cxnSp>
        <p:nvCxnSpPr>
          <p:cNvPr id="33" name="直接箭头连接符 32"/>
          <p:cNvCxnSpPr/>
          <p:nvPr/>
        </p:nvCxnSpPr>
        <p:spPr>
          <a:xfrm>
            <a:off x="5358055" y="1988840"/>
            <a:ext cx="869442" cy="0"/>
          </a:xfrm>
          <a:prstGeom prst="straightConnector1">
            <a:avLst/>
          </a:prstGeom>
          <a:ln>
            <a:tailEnd type="arrow"/>
          </a:ln>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cxnSp>
        <p:nvCxnSpPr>
          <p:cNvPr id="34" name="直接箭头连接符 33"/>
          <p:cNvCxnSpPr/>
          <p:nvPr/>
        </p:nvCxnSpPr>
        <p:spPr>
          <a:xfrm>
            <a:off x="2627320" y="3293985"/>
            <a:ext cx="3654870" cy="0"/>
          </a:xfrm>
          <a:prstGeom prst="straightConnector1">
            <a:avLst/>
          </a:prstGeom>
          <a:ln>
            <a:solidFill>
              <a:srgbClr val="00B050"/>
            </a:solidFill>
            <a:tailEnd type="arrow"/>
          </a:ln>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36" name="任意多边形 35"/>
          <p:cNvSpPr/>
          <p:nvPr/>
        </p:nvSpPr>
        <p:spPr>
          <a:xfrm rot="20275293">
            <a:off x="3220220" y="2399549"/>
            <a:ext cx="671914" cy="322360"/>
          </a:xfrm>
          <a:custGeom>
            <a:avLst/>
            <a:gdLst>
              <a:gd name="connsiteX0" fmla="*/ 0 w 1539240"/>
              <a:gd name="connsiteY0" fmla="*/ 1440180 h 1440180"/>
              <a:gd name="connsiteX1" fmla="*/ 1264920 w 1539240"/>
              <a:gd name="connsiteY1" fmla="*/ 708660 h 1440180"/>
              <a:gd name="connsiteX2" fmla="*/ 1539240 w 1539240"/>
              <a:gd name="connsiteY2" fmla="*/ 0 h 1440180"/>
              <a:gd name="connsiteX0" fmla="*/ 0 w 1539240"/>
              <a:gd name="connsiteY0" fmla="*/ 1440180 h 1440180"/>
              <a:gd name="connsiteX1" fmla="*/ 1026093 w 1539240"/>
              <a:gd name="connsiteY1" fmla="*/ 1081767 h 1440180"/>
              <a:gd name="connsiteX2" fmla="*/ 1539240 w 1539240"/>
              <a:gd name="connsiteY2" fmla="*/ 0 h 1440180"/>
              <a:gd name="connsiteX0" fmla="*/ 0 w 1554167"/>
              <a:gd name="connsiteY0" fmla="*/ 1283082 h 1283082"/>
              <a:gd name="connsiteX1" fmla="*/ 1041020 w 1554167"/>
              <a:gd name="connsiteY1" fmla="*/ 1081767 h 1283082"/>
              <a:gd name="connsiteX2" fmla="*/ 1554167 w 1554167"/>
              <a:gd name="connsiteY2" fmla="*/ 0 h 1283082"/>
              <a:gd name="connsiteX0" fmla="*/ 0 w 1554167"/>
              <a:gd name="connsiteY0" fmla="*/ 1283082 h 1283082"/>
              <a:gd name="connsiteX1" fmla="*/ 1041020 w 1554167"/>
              <a:gd name="connsiteY1" fmla="*/ 1081767 h 1283082"/>
              <a:gd name="connsiteX2" fmla="*/ 1554167 w 1554167"/>
              <a:gd name="connsiteY2" fmla="*/ 0 h 1283082"/>
              <a:gd name="connsiteX0" fmla="*/ 0 w 1554167"/>
              <a:gd name="connsiteY0" fmla="*/ 1283082 h 1283082"/>
              <a:gd name="connsiteX1" fmla="*/ 1041020 w 1554167"/>
              <a:gd name="connsiteY1" fmla="*/ 1081767 h 1283082"/>
              <a:gd name="connsiteX2" fmla="*/ 1554167 w 1554167"/>
              <a:gd name="connsiteY2" fmla="*/ 0 h 1283082"/>
              <a:gd name="connsiteX0" fmla="*/ 0 w 1554167"/>
              <a:gd name="connsiteY0" fmla="*/ 1283082 h 1283082"/>
              <a:gd name="connsiteX1" fmla="*/ 1041020 w 1554167"/>
              <a:gd name="connsiteY1" fmla="*/ 1081767 h 1283082"/>
              <a:gd name="connsiteX2" fmla="*/ 1554167 w 1554167"/>
              <a:gd name="connsiteY2" fmla="*/ 0 h 1283082"/>
              <a:gd name="connsiteX0" fmla="*/ 0 w 1554167"/>
              <a:gd name="connsiteY0" fmla="*/ 1283082 h 1283082"/>
              <a:gd name="connsiteX1" fmla="*/ 936534 w 1554167"/>
              <a:gd name="connsiteY1" fmla="*/ 1022855 h 1283082"/>
              <a:gd name="connsiteX2" fmla="*/ 1554167 w 1554167"/>
              <a:gd name="connsiteY2" fmla="*/ 0 h 1283082"/>
            </a:gdLst>
            <a:ahLst/>
            <a:cxnLst>
              <a:cxn ang="0">
                <a:pos x="connsiteX0" y="connsiteY0"/>
              </a:cxn>
              <a:cxn ang="0">
                <a:pos x="connsiteX1" y="connsiteY1"/>
              </a:cxn>
              <a:cxn ang="0">
                <a:pos x="connsiteX2" y="connsiteY2"/>
              </a:cxn>
            </a:cxnLst>
            <a:rect l="l" t="t" r="r" b="b"/>
            <a:pathLst>
              <a:path w="1554167" h="1283082">
                <a:moveTo>
                  <a:pt x="0" y="1283082"/>
                </a:moveTo>
                <a:cubicBezTo>
                  <a:pt x="519117" y="1272985"/>
                  <a:pt x="677506" y="1236702"/>
                  <a:pt x="936534" y="1022855"/>
                </a:cubicBezTo>
                <a:cubicBezTo>
                  <a:pt x="1195562" y="809008"/>
                  <a:pt x="1231819" y="568147"/>
                  <a:pt x="1554167" y="0"/>
                </a:cubicBezTo>
              </a:path>
            </a:pathLst>
          </a:custGeom>
          <a:ln>
            <a:headEnd type="none" w="med" len="med"/>
            <a:tailEnd type="arrow" w="med" len="med"/>
          </a:ln>
          <a:effectLst>
            <a:outerShdw blurRad="50800" dist="38100" dir="2700000" algn="tl"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61172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wipe(left)">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wipe(left)">
                                      <p:cBhvr>
                                        <p:cTn id="17" dur="500"/>
                                        <p:tgtEl>
                                          <p:spTgt spid="3">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wipe(left)">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left)">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wipe(left)">
                                      <p:cBhvr>
                                        <p:cTn id="37" dur="500"/>
                                        <p:tgtEl>
                                          <p:spTgt spid="3">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wipe(left)">
                                      <p:cBhvr>
                                        <p:cTn id="47" dur="500"/>
                                        <p:tgtEl>
                                          <p:spTgt spid="3">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left)">
                                      <p:cBhvr>
                                        <p:cTn id="5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Architecting Speed</a:t>
            </a:r>
            <a:endParaRPr lang="zh-CN" altLang="en-US" dirty="0"/>
          </a:p>
        </p:txBody>
      </p:sp>
      <p:sp>
        <p:nvSpPr>
          <p:cNvPr id="3" name="内容占位符 2"/>
          <p:cNvSpPr>
            <a:spLocks noGrp="1"/>
          </p:cNvSpPr>
          <p:nvPr>
            <p:ph idx="1"/>
          </p:nvPr>
        </p:nvSpPr>
        <p:spPr/>
        <p:txBody>
          <a:bodyPr/>
          <a:lstStyle/>
          <a:p>
            <a:pPr>
              <a:buFont typeface="Wingdings" pitchFamily="2" charset="2"/>
              <a:buChar char="l"/>
            </a:pPr>
            <a:r>
              <a:rPr lang="zh-CN" altLang="en-US" dirty="0" smtClean="0"/>
              <a:t>插入寄存器</a:t>
            </a:r>
            <a:endParaRPr lang="zh-CN" altLang="en-US" dirty="0"/>
          </a:p>
        </p:txBody>
      </p:sp>
      <p:grpSp>
        <p:nvGrpSpPr>
          <p:cNvPr id="9" name="组合 8"/>
          <p:cNvGrpSpPr/>
          <p:nvPr/>
        </p:nvGrpSpPr>
        <p:grpSpPr>
          <a:xfrm>
            <a:off x="525025" y="1943835"/>
            <a:ext cx="8277445" cy="4387988"/>
            <a:chOff x="525025" y="1943835"/>
            <a:chExt cx="8277445" cy="4387988"/>
          </a:xfrm>
        </p:grpSpPr>
        <p:sp>
          <p:nvSpPr>
            <p:cNvPr id="4" name="折角形 3"/>
            <p:cNvSpPr/>
            <p:nvPr/>
          </p:nvSpPr>
          <p:spPr>
            <a:xfrm>
              <a:off x="791580" y="2191363"/>
              <a:ext cx="8010890" cy="4140460"/>
            </a:xfrm>
            <a:prstGeom prst="foldedCorner">
              <a:avLst>
                <a:gd name="adj" fmla="val 6776"/>
              </a:avLst>
            </a:prstGeom>
          </p:spPr>
          <p:style>
            <a:lnRef idx="1">
              <a:schemeClr val="dk1"/>
            </a:lnRef>
            <a:fillRef idx="2">
              <a:schemeClr val="dk1"/>
            </a:fillRef>
            <a:effectRef idx="1">
              <a:schemeClr val="dk1"/>
            </a:effectRef>
            <a:fontRef idx="minor">
              <a:schemeClr val="dk1"/>
            </a:fontRef>
          </p:style>
          <p:txBody>
            <a:bodyPr numCol="2" rtlCol="0" anchor="t" anchorCtr="0"/>
            <a:lstStyle/>
            <a:p>
              <a:endParaRPr lang="en-US" altLang="zh-CN" dirty="0" smtClean="0"/>
            </a:p>
            <a:p>
              <a:r>
                <a:rPr lang="en-US" altLang="zh-CN" dirty="0"/>
                <a:t>module fir(</a:t>
              </a:r>
            </a:p>
            <a:p>
              <a:r>
                <a:rPr lang="en-US" altLang="zh-CN" dirty="0" smtClean="0"/>
                <a:t>    output </a:t>
              </a:r>
              <a:r>
                <a:rPr lang="en-US" altLang="zh-CN" dirty="0" err="1" smtClean="0"/>
                <a:t>reg</a:t>
              </a:r>
              <a:r>
                <a:rPr lang="en-US" altLang="zh-CN" dirty="0" smtClean="0"/>
                <a:t> [7:0</a:t>
              </a:r>
              <a:r>
                <a:rPr lang="en-US" altLang="zh-CN" dirty="0"/>
                <a:t>] </a:t>
              </a:r>
              <a:r>
                <a:rPr lang="en-US" altLang="zh-CN" dirty="0" smtClean="0"/>
                <a:t> Y</a:t>
              </a:r>
              <a:r>
                <a:rPr lang="en-US" altLang="zh-CN" dirty="0"/>
                <a:t>,</a:t>
              </a:r>
            </a:p>
            <a:p>
              <a:r>
                <a:rPr lang="en-US" altLang="zh-CN" dirty="0" smtClean="0"/>
                <a:t>    input         [</a:t>
              </a:r>
              <a:r>
                <a:rPr lang="en-US" altLang="zh-CN" dirty="0"/>
                <a:t>7:0] </a:t>
              </a:r>
              <a:r>
                <a:rPr lang="en-US" altLang="zh-CN" dirty="0" smtClean="0"/>
                <a:t> A</a:t>
              </a:r>
              <a:r>
                <a:rPr lang="en-US" altLang="zh-CN" dirty="0"/>
                <a:t>, B, C, X,</a:t>
              </a:r>
            </a:p>
            <a:p>
              <a:r>
                <a:rPr lang="en-US" altLang="zh-CN" dirty="0" smtClean="0"/>
                <a:t>    input                  </a:t>
              </a:r>
              <a:r>
                <a:rPr lang="en-US" altLang="zh-CN" dirty="0" err="1" smtClean="0"/>
                <a:t>clk</a:t>
              </a:r>
              <a:r>
                <a:rPr lang="en-US" altLang="zh-CN" dirty="0" smtClean="0"/>
                <a:t>,</a:t>
              </a:r>
            </a:p>
            <a:p>
              <a:r>
                <a:rPr lang="en-US" altLang="zh-CN" dirty="0" smtClean="0"/>
                <a:t>    input                  </a:t>
              </a:r>
              <a:r>
                <a:rPr lang="en-US" altLang="zh-CN" dirty="0" err="1" smtClean="0"/>
                <a:t>validsample</a:t>
              </a:r>
              <a:r>
                <a:rPr lang="en-US" altLang="zh-CN" dirty="0" smtClean="0"/>
                <a:t> );</a:t>
              </a:r>
            </a:p>
            <a:p>
              <a:endParaRPr lang="en-US" altLang="zh-CN" dirty="0"/>
            </a:p>
            <a:p>
              <a:r>
                <a:rPr lang="es-ES" altLang="zh-CN" dirty="0"/>
                <a:t>reg [7:0] X1, </a:t>
              </a:r>
              <a:r>
                <a:rPr lang="es-ES" altLang="zh-CN" dirty="0" smtClean="0"/>
                <a:t>X2;</a:t>
              </a:r>
              <a:endParaRPr lang="es-ES" altLang="zh-CN" dirty="0"/>
            </a:p>
            <a:p>
              <a:endParaRPr lang="en-US" altLang="zh-CN" dirty="0" smtClean="0"/>
            </a:p>
            <a:p>
              <a:r>
                <a:rPr lang="en-US" altLang="zh-CN" dirty="0" smtClean="0"/>
                <a:t>always </a:t>
              </a:r>
              <a:r>
                <a:rPr lang="en-US" altLang="zh-CN" dirty="0"/>
                <a:t>@(</a:t>
              </a:r>
              <a:r>
                <a:rPr lang="en-US" altLang="zh-CN" dirty="0" err="1"/>
                <a:t>posedge</a:t>
              </a:r>
              <a:r>
                <a:rPr lang="en-US" altLang="zh-CN" dirty="0"/>
                <a:t> </a:t>
              </a:r>
              <a:r>
                <a:rPr lang="en-US" altLang="zh-CN" dirty="0" err="1"/>
                <a:t>clk</a:t>
              </a:r>
              <a:r>
                <a:rPr lang="en-US" altLang="zh-CN" dirty="0"/>
                <a:t>)</a:t>
              </a:r>
            </a:p>
            <a:p>
              <a:r>
                <a:rPr lang="en-US" altLang="zh-CN" dirty="0" smtClean="0"/>
                <a:t>    if(</a:t>
              </a:r>
              <a:r>
                <a:rPr lang="en-US" altLang="zh-CN" dirty="0" err="1" smtClean="0"/>
                <a:t>validsample</a:t>
              </a:r>
              <a:r>
                <a:rPr lang="en-US" altLang="zh-CN" dirty="0"/>
                <a:t>) begin</a:t>
              </a:r>
            </a:p>
            <a:p>
              <a:r>
                <a:rPr lang="en-US" altLang="zh-CN" dirty="0" smtClean="0"/>
                <a:t>        X1 </a:t>
              </a:r>
              <a:r>
                <a:rPr lang="en-US" altLang="zh-CN" dirty="0"/>
                <a:t>&lt;= X;</a:t>
              </a:r>
            </a:p>
            <a:p>
              <a:r>
                <a:rPr lang="en-US" altLang="zh-CN" dirty="0" smtClean="0"/>
                <a:t>        X2 </a:t>
              </a:r>
              <a:r>
                <a:rPr lang="en-US" altLang="zh-CN" dirty="0"/>
                <a:t>&lt;= X1;</a:t>
              </a:r>
            </a:p>
            <a:p>
              <a:r>
                <a:rPr lang="es-ES" altLang="zh-CN" dirty="0" smtClean="0"/>
                <a:t>        Y </a:t>
              </a:r>
              <a:r>
                <a:rPr lang="es-ES" altLang="zh-CN" dirty="0"/>
                <a:t>&lt;= A* X+B* X1+C* X2;</a:t>
              </a:r>
            </a:p>
            <a:p>
              <a:r>
                <a:rPr lang="en-US" altLang="zh-CN" dirty="0" smtClean="0"/>
                <a:t>    end</a:t>
              </a:r>
            </a:p>
            <a:p>
              <a:endParaRPr lang="en-US" altLang="zh-CN" dirty="0"/>
            </a:p>
            <a:p>
              <a:r>
                <a:rPr lang="en-US" altLang="zh-CN" dirty="0" err="1"/>
                <a:t>endmodule</a:t>
              </a:r>
              <a:endParaRPr lang="en-US" altLang="zh-CN" dirty="0"/>
            </a:p>
          </p:txBody>
        </p:sp>
        <p:sp>
          <p:nvSpPr>
            <p:cNvPr id="5" name="圆角矩形 4"/>
            <p:cNvSpPr/>
            <p:nvPr/>
          </p:nvSpPr>
          <p:spPr>
            <a:xfrm>
              <a:off x="525025" y="1943835"/>
              <a:ext cx="1751720" cy="49505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FIR</a:t>
              </a:r>
              <a:endParaRPr lang="zh-CN" altLang="en-US" dirty="0"/>
            </a:p>
          </p:txBody>
        </p:sp>
        <p:cxnSp>
          <p:nvCxnSpPr>
            <p:cNvPr id="6" name="直接连接符 5"/>
            <p:cNvCxnSpPr>
              <a:stCxn id="4" idx="0"/>
              <a:endCxn id="4" idx="2"/>
            </p:cNvCxnSpPr>
            <p:nvPr/>
          </p:nvCxnSpPr>
          <p:spPr>
            <a:xfrm>
              <a:off x="4797025" y="2191363"/>
              <a:ext cx="0" cy="414046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19761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Architecting Speed</a:t>
            </a:r>
            <a:endParaRPr lang="zh-CN" altLang="en-US" dirty="0"/>
          </a:p>
        </p:txBody>
      </p:sp>
      <p:sp>
        <p:nvSpPr>
          <p:cNvPr id="3" name="内容占位符 2"/>
          <p:cNvSpPr>
            <a:spLocks noGrp="1"/>
          </p:cNvSpPr>
          <p:nvPr>
            <p:ph idx="1"/>
          </p:nvPr>
        </p:nvSpPr>
        <p:spPr>
          <a:xfrm>
            <a:off x="457200" y="5094184"/>
            <a:ext cx="8363272" cy="1503167"/>
          </a:xfrm>
        </p:spPr>
        <p:txBody>
          <a:bodyPr/>
          <a:lstStyle/>
          <a:p>
            <a:pPr lvl="1"/>
            <a:r>
              <a:rPr lang="zh-CN" altLang="en-US" dirty="0" smtClean="0"/>
              <a:t>所有乘、加操作在一个时钟周期内进行</a:t>
            </a:r>
            <a:endParaRPr lang="en-US" altLang="zh-CN" dirty="0" smtClean="0"/>
          </a:p>
          <a:p>
            <a:pPr lvl="1"/>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464435"/>
            <a:ext cx="8712460" cy="316360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组合 6"/>
          <p:cNvGrpSpPr/>
          <p:nvPr/>
        </p:nvGrpSpPr>
        <p:grpSpPr>
          <a:xfrm>
            <a:off x="3284110" y="1763815"/>
            <a:ext cx="3352800" cy="2364795"/>
            <a:chOff x="3213100" y="1673805"/>
            <a:chExt cx="3352800" cy="2364795"/>
          </a:xfrm>
        </p:grpSpPr>
        <p:sp>
          <p:nvSpPr>
            <p:cNvPr id="4" name="任意多边形 3"/>
            <p:cNvSpPr/>
            <p:nvPr/>
          </p:nvSpPr>
          <p:spPr>
            <a:xfrm>
              <a:off x="3975100" y="3035300"/>
              <a:ext cx="2565400" cy="1003300"/>
            </a:xfrm>
            <a:custGeom>
              <a:avLst/>
              <a:gdLst>
                <a:gd name="connsiteX0" fmla="*/ 0 w 2565400"/>
                <a:gd name="connsiteY0" fmla="*/ 1003300 h 1003300"/>
                <a:gd name="connsiteX1" fmla="*/ 1219200 w 2565400"/>
                <a:gd name="connsiteY1" fmla="*/ 850900 h 1003300"/>
                <a:gd name="connsiteX2" fmla="*/ 1244600 w 2565400"/>
                <a:gd name="connsiteY2" fmla="*/ 203200 h 1003300"/>
                <a:gd name="connsiteX3" fmla="*/ 2565400 w 2565400"/>
                <a:gd name="connsiteY3" fmla="*/ 0 h 1003300"/>
              </a:gdLst>
              <a:ahLst/>
              <a:cxnLst>
                <a:cxn ang="0">
                  <a:pos x="connsiteX0" y="connsiteY0"/>
                </a:cxn>
                <a:cxn ang="0">
                  <a:pos x="connsiteX1" y="connsiteY1"/>
                </a:cxn>
                <a:cxn ang="0">
                  <a:pos x="connsiteX2" y="connsiteY2"/>
                </a:cxn>
                <a:cxn ang="0">
                  <a:pos x="connsiteX3" y="connsiteY3"/>
                </a:cxn>
              </a:cxnLst>
              <a:rect l="l" t="t" r="r" b="b"/>
              <a:pathLst>
                <a:path w="2565400" h="1003300">
                  <a:moveTo>
                    <a:pt x="0" y="1003300"/>
                  </a:moveTo>
                  <a:cubicBezTo>
                    <a:pt x="505883" y="993775"/>
                    <a:pt x="1011767" y="984250"/>
                    <a:pt x="1219200" y="850900"/>
                  </a:cubicBezTo>
                  <a:cubicBezTo>
                    <a:pt x="1426633" y="717550"/>
                    <a:pt x="1020233" y="345017"/>
                    <a:pt x="1244600" y="203200"/>
                  </a:cubicBezTo>
                  <a:cubicBezTo>
                    <a:pt x="1468967" y="61383"/>
                    <a:pt x="2017183" y="30691"/>
                    <a:pt x="2565400" y="0"/>
                  </a:cubicBezTo>
                </a:path>
              </a:pathLst>
            </a:custGeom>
            <a:ln>
              <a:headEnd type="none" w="med" len="med"/>
              <a:tailEnd type="arrow" w="med" len="med"/>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p>
          </p:txBody>
        </p:sp>
        <p:sp>
          <p:nvSpPr>
            <p:cNvPr id="5" name="任意多边形 4"/>
            <p:cNvSpPr/>
            <p:nvPr/>
          </p:nvSpPr>
          <p:spPr>
            <a:xfrm>
              <a:off x="3213100" y="2603500"/>
              <a:ext cx="3340100" cy="152400"/>
            </a:xfrm>
            <a:custGeom>
              <a:avLst/>
              <a:gdLst>
                <a:gd name="connsiteX0" fmla="*/ 0 w 3340100"/>
                <a:gd name="connsiteY0" fmla="*/ 0 h 152400"/>
                <a:gd name="connsiteX1" fmla="*/ 3340100 w 3340100"/>
                <a:gd name="connsiteY1" fmla="*/ 152400 h 152400"/>
              </a:gdLst>
              <a:ahLst/>
              <a:cxnLst>
                <a:cxn ang="0">
                  <a:pos x="connsiteX0" y="connsiteY0"/>
                </a:cxn>
                <a:cxn ang="0">
                  <a:pos x="connsiteX1" y="connsiteY1"/>
                </a:cxn>
              </a:cxnLst>
              <a:rect l="l" t="t" r="r" b="b"/>
              <a:pathLst>
                <a:path w="3340100" h="152400">
                  <a:moveTo>
                    <a:pt x="0" y="0"/>
                  </a:moveTo>
                  <a:lnTo>
                    <a:pt x="3340100" y="152400"/>
                  </a:lnTo>
                </a:path>
              </a:pathLst>
            </a:custGeom>
            <a:ln>
              <a:headEnd type="none" w="med" len="med"/>
              <a:tailEnd type="arrow" w="med" len="med"/>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p>
          </p:txBody>
        </p:sp>
        <p:sp>
          <p:nvSpPr>
            <p:cNvPr id="6" name="任意多边形 5"/>
            <p:cNvSpPr/>
            <p:nvPr/>
          </p:nvSpPr>
          <p:spPr>
            <a:xfrm>
              <a:off x="3543300" y="1673805"/>
              <a:ext cx="3022600" cy="823774"/>
            </a:xfrm>
            <a:custGeom>
              <a:avLst/>
              <a:gdLst>
                <a:gd name="connsiteX0" fmla="*/ 0 w 3022600"/>
                <a:gd name="connsiteY0" fmla="*/ 9877 h 823774"/>
                <a:gd name="connsiteX1" fmla="*/ 1397000 w 3022600"/>
                <a:gd name="connsiteY1" fmla="*/ 98777 h 823774"/>
                <a:gd name="connsiteX2" fmla="*/ 2336800 w 3022600"/>
                <a:gd name="connsiteY2" fmla="*/ 721077 h 823774"/>
                <a:gd name="connsiteX3" fmla="*/ 3022600 w 3022600"/>
                <a:gd name="connsiteY3" fmla="*/ 822677 h 823774"/>
              </a:gdLst>
              <a:ahLst/>
              <a:cxnLst>
                <a:cxn ang="0">
                  <a:pos x="connsiteX0" y="connsiteY0"/>
                </a:cxn>
                <a:cxn ang="0">
                  <a:pos x="connsiteX1" y="connsiteY1"/>
                </a:cxn>
                <a:cxn ang="0">
                  <a:pos x="connsiteX2" y="connsiteY2"/>
                </a:cxn>
                <a:cxn ang="0">
                  <a:pos x="connsiteX3" y="connsiteY3"/>
                </a:cxn>
              </a:cxnLst>
              <a:rect l="l" t="t" r="r" b="b"/>
              <a:pathLst>
                <a:path w="3022600" h="823774">
                  <a:moveTo>
                    <a:pt x="0" y="9877"/>
                  </a:moveTo>
                  <a:cubicBezTo>
                    <a:pt x="503766" y="-4940"/>
                    <a:pt x="1007533" y="-19756"/>
                    <a:pt x="1397000" y="98777"/>
                  </a:cubicBezTo>
                  <a:cubicBezTo>
                    <a:pt x="1786467" y="217310"/>
                    <a:pt x="2065867" y="600427"/>
                    <a:pt x="2336800" y="721077"/>
                  </a:cubicBezTo>
                  <a:cubicBezTo>
                    <a:pt x="2607733" y="841727"/>
                    <a:pt x="3022600" y="822677"/>
                    <a:pt x="3022600" y="822677"/>
                  </a:cubicBezTo>
                </a:path>
              </a:pathLst>
            </a:custGeom>
            <a:ln>
              <a:headEnd type="none" w="med" len="med"/>
              <a:tailEnd type="arrow" w="med" len="med"/>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p>
          </p:txBody>
        </p:sp>
      </p:grpSp>
      <p:sp>
        <p:nvSpPr>
          <p:cNvPr id="8" name="TextBox 7"/>
          <p:cNvSpPr txBox="1"/>
          <p:nvPr/>
        </p:nvSpPr>
        <p:spPr>
          <a:xfrm>
            <a:off x="3944658" y="4274803"/>
            <a:ext cx="428322" cy="369332"/>
          </a:xfrm>
          <a:prstGeom prst="rect">
            <a:avLst/>
          </a:prstGeom>
          <a:noFill/>
        </p:spPr>
        <p:txBody>
          <a:bodyPr wrap="none" rtlCol="0">
            <a:spAutoFit/>
          </a:bodyPr>
          <a:lstStyle/>
          <a:p>
            <a:r>
              <a:rPr lang="en-US" altLang="zh-CN" dirty="0" smtClean="0">
                <a:solidFill>
                  <a:srgbClr val="FF0000"/>
                </a:solidFill>
              </a:rPr>
              <a:t>X</a:t>
            </a:r>
            <a:r>
              <a:rPr lang="en-US" altLang="zh-CN" baseline="-25000" dirty="0" smtClean="0">
                <a:solidFill>
                  <a:srgbClr val="FF0000"/>
                </a:solidFill>
              </a:rPr>
              <a:t>0</a:t>
            </a:r>
            <a:endParaRPr lang="zh-CN" altLang="en-US" baseline="-25000" dirty="0">
              <a:solidFill>
                <a:srgbClr val="FF0000"/>
              </a:solidFill>
            </a:endParaRPr>
          </a:p>
        </p:txBody>
      </p:sp>
      <p:sp>
        <p:nvSpPr>
          <p:cNvPr id="9" name="TextBox 8"/>
          <p:cNvSpPr txBox="1"/>
          <p:nvPr/>
        </p:nvSpPr>
        <p:spPr>
          <a:xfrm>
            <a:off x="2561916" y="4229798"/>
            <a:ext cx="428322" cy="369332"/>
          </a:xfrm>
          <a:prstGeom prst="rect">
            <a:avLst/>
          </a:prstGeom>
          <a:noFill/>
        </p:spPr>
        <p:txBody>
          <a:bodyPr wrap="none" rtlCol="0">
            <a:spAutoFit/>
          </a:bodyPr>
          <a:lstStyle/>
          <a:p>
            <a:r>
              <a:rPr lang="en-US" altLang="zh-CN" dirty="0" smtClean="0">
                <a:solidFill>
                  <a:srgbClr val="FF0000"/>
                </a:solidFill>
              </a:rPr>
              <a:t>X</a:t>
            </a:r>
            <a:r>
              <a:rPr lang="en-US" altLang="zh-CN" baseline="-25000" dirty="0" smtClean="0">
                <a:solidFill>
                  <a:srgbClr val="FF0000"/>
                </a:solidFill>
              </a:rPr>
              <a:t>1</a:t>
            </a:r>
            <a:endParaRPr lang="zh-CN" altLang="en-US" baseline="-25000" dirty="0">
              <a:solidFill>
                <a:srgbClr val="FF0000"/>
              </a:solidFill>
            </a:endParaRPr>
          </a:p>
        </p:txBody>
      </p:sp>
      <p:sp>
        <p:nvSpPr>
          <p:cNvPr id="10" name="TextBox 9"/>
          <p:cNvSpPr txBox="1"/>
          <p:nvPr/>
        </p:nvSpPr>
        <p:spPr>
          <a:xfrm>
            <a:off x="1087615" y="4139788"/>
            <a:ext cx="428322" cy="369332"/>
          </a:xfrm>
          <a:prstGeom prst="rect">
            <a:avLst/>
          </a:prstGeom>
          <a:noFill/>
        </p:spPr>
        <p:txBody>
          <a:bodyPr wrap="none" rtlCol="0">
            <a:spAutoFit/>
          </a:bodyPr>
          <a:lstStyle/>
          <a:p>
            <a:r>
              <a:rPr lang="en-US" altLang="zh-CN" dirty="0" smtClean="0">
                <a:solidFill>
                  <a:srgbClr val="FF0000"/>
                </a:solidFill>
              </a:rPr>
              <a:t>X</a:t>
            </a:r>
            <a:r>
              <a:rPr lang="en-US" altLang="zh-CN" baseline="-25000" dirty="0" smtClean="0">
                <a:solidFill>
                  <a:srgbClr val="FF0000"/>
                </a:solidFill>
              </a:rPr>
              <a:t>2</a:t>
            </a:r>
            <a:endParaRPr lang="zh-CN" altLang="en-US" baseline="-25000" dirty="0">
              <a:solidFill>
                <a:srgbClr val="FF0000"/>
              </a:solidFill>
            </a:endParaRPr>
          </a:p>
        </p:txBody>
      </p:sp>
      <p:sp>
        <p:nvSpPr>
          <p:cNvPr id="12" name="TextBox 11"/>
          <p:cNvSpPr txBox="1"/>
          <p:nvPr/>
        </p:nvSpPr>
        <p:spPr>
          <a:xfrm>
            <a:off x="1920773" y="3914763"/>
            <a:ext cx="466794" cy="369332"/>
          </a:xfrm>
          <a:prstGeom prst="rect">
            <a:avLst/>
          </a:prstGeom>
          <a:noFill/>
        </p:spPr>
        <p:txBody>
          <a:bodyPr wrap="none" rtlCol="0">
            <a:spAutoFit/>
          </a:bodyPr>
          <a:lstStyle/>
          <a:p>
            <a:r>
              <a:rPr lang="en-US" altLang="zh-CN" dirty="0" smtClean="0">
                <a:solidFill>
                  <a:srgbClr val="C00000"/>
                </a:solidFill>
              </a:rPr>
              <a:t>X1</a:t>
            </a:r>
            <a:endParaRPr lang="zh-CN" altLang="en-US" baseline="-25000" dirty="0">
              <a:solidFill>
                <a:srgbClr val="C00000"/>
              </a:solidFill>
            </a:endParaRPr>
          </a:p>
        </p:txBody>
      </p:sp>
      <p:sp>
        <p:nvSpPr>
          <p:cNvPr id="13" name="TextBox 12"/>
          <p:cNvSpPr txBox="1"/>
          <p:nvPr/>
        </p:nvSpPr>
        <p:spPr>
          <a:xfrm>
            <a:off x="3366126" y="3914763"/>
            <a:ext cx="466794" cy="369332"/>
          </a:xfrm>
          <a:prstGeom prst="rect">
            <a:avLst/>
          </a:prstGeom>
          <a:noFill/>
        </p:spPr>
        <p:txBody>
          <a:bodyPr wrap="none" rtlCol="0">
            <a:spAutoFit/>
          </a:bodyPr>
          <a:lstStyle/>
          <a:p>
            <a:r>
              <a:rPr lang="en-US" altLang="zh-CN" dirty="0" smtClean="0">
                <a:solidFill>
                  <a:srgbClr val="C00000"/>
                </a:solidFill>
              </a:rPr>
              <a:t>X2</a:t>
            </a:r>
            <a:endParaRPr lang="zh-CN" altLang="en-US" baseline="-25000" dirty="0">
              <a:solidFill>
                <a:srgbClr val="C00000"/>
              </a:solidFill>
            </a:endParaRPr>
          </a:p>
        </p:txBody>
      </p:sp>
      <p:sp>
        <p:nvSpPr>
          <p:cNvPr id="14" name="TextBox 13"/>
          <p:cNvSpPr txBox="1"/>
          <p:nvPr/>
        </p:nvSpPr>
        <p:spPr>
          <a:xfrm>
            <a:off x="7351972" y="2609618"/>
            <a:ext cx="351378" cy="369332"/>
          </a:xfrm>
          <a:prstGeom prst="rect">
            <a:avLst/>
          </a:prstGeom>
          <a:noFill/>
        </p:spPr>
        <p:txBody>
          <a:bodyPr wrap="none" rtlCol="0">
            <a:spAutoFit/>
          </a:bodyPr>
          <a:lstStyle/>
          <a:p>
            <a:r>
              <a:rPr lang="en-US" altLang="zh-CN" dirty="0" smtClean="0">
                <a:solidFill>
                  <a:srgbClr val="C00000"/>
                </a:solidFill>
              </a:rPr>
              <a:t>Y</a:t>
            </a:r>
            <a:endParaRPr lang="zh-CN" altLang="en-US" baseline="-25000" dirty="0">
              <a:solidFill>
                <a:srgbClr val="C00000"/>
              </a:solidFill>
            </a:endParaRPr>
          </a:p>
        </p:txBody>
      </p:sp>
    </p:spTree>
    <p:extLst>
      <p:ext uri="{BB962C8B-B14F-4D97-AF65-F5344CB8AC3E}">
        <p14:creationId xmlns:p14="http://schemas.microsoft.com/office/powerpoint/2010/main" val="229761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Architecting Speed</a:t>
            </a:r>
            <a:endParaRPr lang="zh-CN" altLang="en-US" dirty="0"/>
          </a:p>
        </p:txBody>
      </p:sp>
      <p:sp>
        <p:nvSpPr>
          <p:cNvPr id="3" name="内容占位符 2"/>
          <p:cNvSpPr>
            <a:spLocks noGrp="1"/>
          </p:cNvSpPr>
          <p:nvPr>
            <p:ph idx="1"/>
          </p:nvPr>
        </p:nvSpPr>
        <p:spPr/>
        <p:txBody>
          <a:bodyPr/>
          <a:lstStyle/>
          <a:p>
            <a:pPr lvl="1"/>
            <a:r>
              <a:rPr lang="zh-CN" altLang="en-US" dirty="0" smtClean="0"/>
              <a:t>添加流水线寄存器</a:t>
            </a:r>
            <a:endParaRPr lang="zh-CN" altLang="en-US" dirty="0"/>
          </a:p>
        </p:txBody>
      </p:sp>
      <p:sp>
        <p:nvSpPr>
          <p:cNvPr id="4" name="折角形 3"/>
          <p:cNvSpPr/>
          <p:nvPr/>
        </p:nvSpPr>
        <p:spPr>
          <a:xfrm>
            <a:off x="791580" y="2191363"/>
            <a:ext cx="8010890" cy="4140460"/>
          </a:xfrm>
          <a:prstGeom prst="foldedCorner">
            <a:avLst>
              <a:gd name="adj" fmla="val 6776"/>
            </a:avLst>
          </a:prstGeom>
        </p:spPr>
        <p:style>
          <a:lnRef idx="1">
            <a:schemeClr val="dk1"/>
          </a:lnRef>
          <a:fillRef idx="2">
            <a:schemeClr val="dk1"/>
          </a:fillRef>
          <a:effectRef idx="1">
            <a:schemeClr val="dk1"/>
          </a:effectRef>
          <a:fontRef idx="minor">
            <a:schemeClr val="dk1"/>
          </a:fontRef>
        </p:style>
        <p:txBody>
          <a:bodyPr numCol="2" rtlCol="0" anchor="t" anchorCtr="0"/>
          <a:lstStyle/>
          <a:p>
            <a:endParaRPr lang="en-US" altLang="zh-CN" dirty="0" smtClean="0"/>
          </a:p>
          <a:p>
            <a:r>
              <a:rPr lang="en-US" altLang="zh-CN" dirty="0"/>
              <a:t>module fir(</a:t>
            </a:r>
          </a:p>
          <a:p>
            <a:r>
              <a:rPr lang="en-US" altLang="zh-CN" dirty="0" smtClean="0"/>
              <a:t>    output </a:t>
            </a:r>
            <a:r>
              <a:rPr lang="en-US" altLang="zh-CN" dirty="0" err="1" smtClean="0"/>
              <a:t>reg</a:t>
            </a:r>
            <a:r>
              <a:rPr lang="en-US" altLang="zh-CN" dirty="0" smtClean="0"/>
              <a:t>  </a:t>
            </a:r>
            <a:r>
              <a:rPr lang="en-US" altLang="zh-CN" dirty="0"/>
              <a:t>[7:0] </a:t>
            </a:r>
            <a:r>
              <a:rPr lang="en-US" altLang="zh-CN" dirty="0" smtClean="0"/>
              <a:t> Y</a:t>
            </a:r>
            <a:r>
              <a:rPr lang="en-US" altLang="zh-CN" dirty="0"/>
              <a:t>,</a:t>
            </a:r>
          </a:p>
          <a:p>
            <a:r>
              <a:rPr lang="en-US" altLang="zh-CN" dirty="0" smtClean="0"/>
              <a:t>    input          [</a:t>
            </a:r>
            <a:r>
              <a:rPr lang="en-US" altLang="zh-CN" dirty="0"/>
              <a:t>7:0] </a:t>
            </a:r>
            <a:r>
              <a:rPr lang="en-US" altLang="zh-CN" dirty="0" smtClean="0"/>
              <a:t> A</a:t>
            </a:r>
            <a:r>
              <a:rPr lang="en-US" altLang="zh-CN" dirty="0"/>
              <a:t>, B, C, X,</a:t>
            </a:r>
          </a:p>
          <a:p>
            <a:r>
              <a:rPr lang="en-US" altLang="zh-CN" dirty="0" smtClean="0"/>
              <a:t>    input                   </a:t>
            </a:r>
            <a:r>
              <a:rPr lang="en-US" altLang="zh-CN" dirty="0" err="1" smtClean="0"/>
              <a:t>clk</a:t>
            </a:r>
            <a:r>
              <a:rPr lang="en-US" altLang="zh-CN" dirty="0" smtClean="0"/>
              <a:t>,</a:t>
            </a:r>
          </a:p>
          <a:p>
            <a:r>
              <a:rPr lang="en-US" altLang="zh-CN" dirty="0" smtClean="0"/>
              <a:t>    input                   </a:t>
            </a:r>
            <a:r>
              <a:rPr lang="en-US" altLang="zh-CN" dirty="0" err="1" smtClean="0"/>
              <a:t>validsample</a:t>
            </a:r>
            <a:r>
              <a:rPr lang="en-US" altLang="zh-CN" dirty="0" smtClean="0"/>
              <a:t> );</a:t>
            </a:r>
          </a:p>
          <a:p>
            <a:endParaRPr lang="en-US" altLang="zh-CN" dirty="0"/>
          </a:p>
          <a:p>
            <a:r>
              <a:rPr lang="es-ES" altLang="zh-CN" dirty="0"/>
              <a:t>reg [7:0] X1, </a:t>
            </a:r>
            <a:r>
              <a:rPr lang="es-ES" altLang="zh-CN" dirty="0" smtClean="0"/>
              <a:t>X2;</a:t>
            </a:r>
          </a:p>
          <a:p>
            <a:r>
              <a:rPr lang="nn-NO" altLang="zh-CN" dirty="0">
                <a:solidFill>
                  <a:srgbClr val="C00000"/>
                </a:solidFill>
              </a:rPr>
              <a:t>reg [7:0] prod1, prod2, prod3;</a:t>
            </a:r>
            <a:endParaRPr lang="es-ES" altLang="zh-CN" dirty="0">
              <a:solidFill>
                <a:srgbClr val="C00000"/>
              </a:solidFill>
            </a:endParaRPr>
          </a:p>
          <a:p>
            <a:endParaRPr lang="en-US" altLang="zh-CN" dirty="0" smtClean="0"/>
          </a:p>
          <a:p>
            <a:r>
              <a:rPr lang="en-US" altLang="zh-CN" dirty="0" smtClean="0"/>
              <a:t>always </a:t>
            </a:r>
            <a:r>
              <a:rPr lang="en-US" altLang="zh-CN" dirty="0"/>
              <a:t>@(</a:t>
            </a:r>
            <a:r>
              <a:rPr lang="en-US" altLang="zh-CN" dirty="0" err="1"/>
              <a:t>posedge</a:t>
            </a:r>
            <a:r>
              <a:rPr lang="en-US" altLang="zh-CN" dirty="0"/>
              <a:t> </a:t>
            </a:r>
            <a:r>
              <a:rPr lang="en-US" altLang="zh-CN" dirty="0" err="1"/>
              <a:t>clk</a:t>
            </a:r>
            <a:r>
              <a:rPr lang="en-US" altLang="zh-CN" dirty="0" smtClean="0"/>
              <a:t>) begin</a:t>
            </a:r>
            <a:endParaRPr lang="en-US" altLang="zh-CN" dirty="0"/>
          </a:p>
          <a:p>
            <a:r>
              <a:rPr lang="en-US" altLang="zh-CN" dirty="0" smtClean="0"/>
              <a:t>    if(</a:t>
            </a:r>
            <a:r>
              <a:rPr lang="en-US" altLang="zh-CN" dirty="0" err="1" smtClean="0"/>
              <a:t>validsample</a:t>
            </a:r>
            <a:r>
              <a:rPr lang="en-US" altLang="zh-CN" dirty="0"/>
              <a:t>) begin</a:t>
            </a:r>
          </a:p>
          <a:p>
            <a:r>
              <a:rPr lang="en-US" altLang="zh-CN" dirty="0" smtClean="0"/>
              <a:t>        X1 </a:t>
            </a:r>
            <a:r>
              <a:rPr lang="en-US" altLang="zh-CN" dirty="0"/>
              <a:t>&lt;= X;</a:t>
            </a:r>
          </a:p>
          <a:p>
            <a:r>
              <a:rPr lang="en-US" altLang="zh-CN" dirty="0" smtClean="0"/>
              <a:t>        X2 </a:t>
            </a:r>
            <a:r>
              <a:rPr lang="en-US" altLang="zh-CN" dirty="0"/>
              <a:t>&lt;= X1</a:t>
            </a:r>
            <a:r>
              <a:rPr lang="en-US" altLang="zh-CN" dirty="0" smtClean="0"/>
              <a:t>;</a:t>
            </a:r>
          </a:p>
          <a:p>
            <a:r>
              <a:rPr lang="en-US" altLang="zh-CN" dirty="0" smtClean="0"/>
              <a:t>        </a:t>
            </a:r>
          </a:p>
          <a:p>
            <a:r>
              <a:rPr lang="en-US" altLang="zh-CN" dirty="0">
                <a:solidFill>
                  <a:srgbClr val="C00000"/>
                </a:solidFill>
              </a:rPr>
              <a:t> </a:t>
            </a:r>
            <a:r>
              <a:rPr lang="en-US" altLang="zh-CN" dirty="0" smtClean="0">
                <a:solidFill>
                  <a:srgbClr val="C00000"/>
                </a:solidFill>
              </a:rPr>
              <a:t>       </a:t>
            </a:r>
            <a:r>
              <a:rPr lang="pl-PL" altLang="zh-CN" dirty="0" smtClean="0">
                <a:solidFill>
                  <a:srgbClr val="C00000"/>
                </a:solidFill>
              </a:rPr>
              <a:t>prod1 </a:t>
            </a:r>
            <a:r>
              <a:rPr lang="pl-PL" altLang="zh-CN" dirty="0">
                <a:solidFill>
                  <a:srgbClr val="C00000"/>
                </a:solidFill>
              </a:rPr>
              <a:t>&lt;= A * X;</a:t>
            </a:r>
          </a:p>
          <a:p>
            <a:r>
              <a:rPr lang="en-US" altLang="zh-CN" dirty="0" smtClean="0">
                <a:solidFill>
                  <a:srgbClr val="C00000"/>
                </a:solidFill>
              </a:rPr>
              <a:t>        </a:t>
            </a:r>
            <a:r>
              <a:rPr lang="pl-PL" altLang="zh-CN" dirty="0" smtClean="0">
                <a:solidFill>
                  <a:srgbClr val="C00000"/>
                </a:solidFill>
              </a:rPr>
              <a:t>prod2 </a:t>
            </a:r>
            <a:r>
              <a:rPr lang="pl-PL" altLang="zh-CN" dirty="0">
                <a:solidFill>
                  <a:srgbClr val="C00000"/>
                </a:solidFill>
              </a:rPr>
              <a:t>&lt;= B * X1;</a:t>
            </a:r>
          </a:p>
          <a:p>
            <a:r>
              <a:rPr lang="en-US" altLang="zh-CN" dirty="0" smtClean="0">
                <a:solidFill>
                  <a:srgbClr val="C00000"/>
                </a:solidFill>
              </a:rPr>
              <a:t>        </a:t>
            </a:r>
            <a:r>
              <a:rPr lang="pl-PL" altLang="zh-CN" dirty="0" smtClean="0">
                <a:solidFill>
                  <a:srgbClr val="C00000"/>
                </a:solidFill>
              </a:rPr>
              <a:t>prod3 </a:t>
            </a:r>
            <a:r>
              <a:rPr lang="pl-PL" altLang="zh-CN" dirty="0">
                <a:solidFill>
                  <a:srgbClr val="C00000"/>
                </a:solidFill>
              </a:rPr>
              <a:t>&lt;= C * X2;</a:t>
            </a:r>
            <a:endParaRPr lang="en-US" altLang="zh-CN" dirty="0" smtClean="0">
              <a:solidFill>
                <a:srgbClr val="C00000"/>
              </a:solidFill>
            </a:endParaRPr>
          </a:p>
          <a:p>
            <a:r>
              <a:rPr lang="en-US" altLang="zh-CN" dirty="0" smtClean="0"/>
              <a:t>    end</a:t>
            </a:r>
          </a:p>
          <a:p>
            <a:endParaRPr lang="es-ES" altLang="zh-CN" dirty="0" smtClean="0"/>
          </a:p>
          <a:p>
            <a:r>
              <a:rPr lang="es-ES" altLang="zh-CN" dirty="0" smtClean="0"/>
              <a:t>    </a:t>
            </a:r>
            <a:r>
              <a:rPr lang="es-ES" altLang="zh-CN" dirty="0" smtClean="0">
                <a:solidFill>
                  <a:srgbClr val="C00000"/>
                </a:solidFill>
              </a:rPr>
              <a:t>Y </a:t>
            </a:r>
            <a:r>
              <a:rPr lang="es-ES" altLang="zh-CN" dirty="0">
                <a:solidFill>
                  <a:srgbClr val="C00000"/>
                </a:solidFill>
              </a:rPr>
              <a:t>&lt;= </a:t>
            </a:r>
            <a:r>
              <a:rPr lang="es-ES" altLang="zh-CN" dirty="0" smtClean="0">
                <a:solidFill>
                  <a:srgbClr val="C00000"/>
                </a:solidFill>
              </a:rPr>
              <a:t>prod1+prod2+prod3</a:t>
            </a:r>
            <a:r>
              <a:rPr lang="es-ES" altLang="zh-CN" dirty="0" smtClean="0"/>
              <a:t>;</a:t>
            </a:r>
          </a:p>
          <a:p>
            <a:endParaRPr lang="es-ES" altLang="zh-CN" dirty="0"/>
          </a:p>
          <a:p>
            <a:r>
              <a:rPr lang="en-US" altLang="zh-CN" dirty="0" smtClean="0"/>
              <a:t>end</a:t>
            </a:r>
          </a:p>
          <a:p>
            <a:endParaRPr lang="en-US" altLang="zh-CN" dirty="0"/>
          </a:p>
          <a:p>
            <a:r>
              <a:rPr lang="en-US" altLang="zh-CN" dirty="0" err="1"/>
              <a:t>endmodule</a:t>
            </a:r>
            <a:endParaRPr lang="en-US" altLang="zh-CN" dirty="0"/>
          </a:p>
        </p:txBody>
      </p:sp>
      <p:sp>
        <p:nvSpPr>
          <p:cNvPr id="5" name="圆角矩形 4"/>
          <p:cNvSpPr/>
          <p:nvPr/>
        </p:nvSpPr>
        <p:spPr>
          <a:xfrm>
            <a:off x="525025" y="1943835"/>
            <a:ext cx="1751720" cy="49505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FIR</a:t>
            </a:r>
            <a:endParaRPr lang="zh-CN" altLang="en-US" dirty="0"/>
          </a:p>
        </p:txBody>
      </p:sp>
      <p:cxnSp>
        <p:nvCxnSpPr>
          <p:cNvPr id="6" name="直接连接符 5"/>
          <p:cNvCxnSpPr>
            <a:stCxn id="4" idx="0"/>
            <a:endCxn id="4" idx="2"/>
          </p:cNvCxnSpPr>
          <p:nvPr/>
        </p:nvCxnSpPr>
        <p:spPr>
          <a:xfrm>
            <a:off x="4797025" y="2191363"/>
            <a:ext cx="0" cy="414046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5160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FPGA</a:t>
            </a:r>
            <a:r>
              <a:rPr lang="zh-CN" altLang="en-US" dirty="0"/>
              <a:t>的选型</a:t>
            </a:r>
          </a:p>
        </p:txBody>
      </p:sp>
      <p:sp>
        <p:nvSpPr>
          <p:cNvPr id="3" name="内容占位符 2"/>
          <p:cNvSpPr>
            <a:spLocks noGrp="1"/>
          </p:cNvSpPr>
          <p:nvPr>
            <p:ph idx="1"/>
          </p:nvPr>
        </p:nvSpPr>
        <p:spPr/>
        <p:txBody>
          <a:bodyPr/>
          <a:lstStyle/>
          <a:p>
            <a:r>
              <a:rPr lang="zh-CN" altLang="en-US" dirty="0"/>
              <a:t>厂商选择</a:t>
            </a:r>
          </a:p>
          <a:p>
            <a:pPr lvl="1"/>
            <a:r>
              <a:rPr lang="en-US" altLang="zh-CN" dirty="0" smtClean="0"/>
              <a:t>Altera	 (</a:t>
            </a:r>
            <a:r>
              <a:rPr lang="zh-CN" altLang="en-US" dirty="0"/>
              <a:t>亚太使用第一）</a:t>
            </a:r>
          </a:p>
          <a:p>
            <a:pPr lvl="1"/>
            <a:r>
              <a:rPr lang="en-US" altLang="zh-CN" dirty="0" smtClean="0"/>
              <a:t>Xilinx	</a:t>
            </a:r>
            <a:r>
              <a:rPr lang="zh-CN" altLang="en-US" dirty="0" smtClean="0"/>
              <a:t>（</a:t>
            </a:r>
            <a:r>
              <a:rPr lang="zh-CN" altLang="en-US" dirty="0"/>
              <a:t>欧洲使用第一）</a:t>
            </a:r>
          </a:p>
          <a:p>
            <a:pPr lvl="1"/>
            <a:r>
              <a:rPr lang="en-US" altLang="zh-CN" dirty="0" smtClean="0"/>
              <a:t>Lattice	</a:t>
            </a:r>
            <a:r>
              <a:rPr lang="zh-CN" altLang="en-US" dirty="0" smtClean="0"/>
              <a:t>（</a:t>
            </a:r>
            <a:r>
              <a:rPr lang="zh-CN" altLang="en-US" dirty="0"/>
              <a:t>边缘</a:t>
            </a:r>
            <a:r>
              <a:rPr lang="zh-CN" altLang="en-US" dirty="0" smtClean="0"/>
              <a:t>市场</a:t>
            </a:r>
            <a:r>
              <a:rPr lang="en-US" altLang="zh-CN" dirty="0" smtClean="0"/>
              <a:t>	 </a:t>
            </a:r>
            <a:r>
              <a:rPr lang="zh-CN" altLang="en-US" dirty="0" smtClean="0"/>
              <a:t>）</a:t>
            </a:r>
            <a:endParaRPr lang="zh-CN" altLang="en-US" dirty="0"/>
          </a:p>
          <a:p>
            <a:pPr lvl="1"/>
            <a:r>
              <a:rPr lang="en-US" altLang="zh-CN" dirty="0" err="1" smtClean="0"/>
              <a:t>Actel</a:t>
            </a:r>
            <a:r>
              <a:rPr lang="en-US" altLang="zh-CN" dirty="0" smtClean="0"/>
              <a:t>	</a:t>
            </a:r>
            <a:r>
              <a:rPr lang="zh-CN" altLang="en-US" dirty="0" smtClean="0"/>
              <a:t>（</a:t>
            </a:r>
            <a:r>
              <a:rPr lang="zh-CN" altLang="en-US" dirty="0"/>
              <a:t>宇航应用第一）</a:t>
            </a:r>
          </a:p>
          <a:p>
            <a:pPr lvl="1"/>
            <a:r>
              <a:rPr lang="zh-CN" altLang="en-US" dirty="0" smtClean="0"/>
              <a:t>其他</a:t>
            </a:r>
            <a:r>
              <a:rPr lang="en-US" altLang="zh-CN" dirty="0" smtClean="0"/>
              <a:t>	</a:t>
            </a:r>
            <a:r>
              <a:rPr lang="zh-CN" altLang="en-US" dirty="0" smtClean="0"/>
              <a:t>（</a:t>
            </a:r>
            <a:r>
              <a:rPr lang="en-US" altLang="zh-CN" dirty="0" smtClean="0"/>
              <a:t>growing	 )</a:t>
            </a:r>
            <a:endParaRPr lang="en-US" altLang="zh-CN" dirty="0"/>
          </a:p>
          <a:p>
            <a:endParaRPr lang="en-US" altLang="zh-CN" dirty="0"/>
          </a:p>
          <a:p>
            <a:pPr marL="442913" lvl="1" indent="14288"/>
            <a:r>
              <a:rPr lang="zh-CN" altLang="en-US"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建议</a:t>
            </a:r>
            <a:r>
              <a:rPr lang="zh-CN" altLang="en-US"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使用</a:t>
            </a:r>
            <a:r>
              <a:rPr lang="en-US" altLang="zh-CN"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Xilinx</a:t>
            </a:r>
            <a:r>
              <a:rPr lang="zh-CN" altLang="en-US"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或</a:t>
            </a:r>
            <a:r>
              <a:rPr lang="en-US" altLang="zh-CN"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Altera</a:t>
            </a:r>
            <a:r>
              <a:rPr lang="zh-CN" altLang="en-US"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的</a:t>
            </a:r>
            <a:r>
              <a:rPr lang="zh-CN" altLang="en-US"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产品：</a:t>
            </a:r>
            <a:r>
              <a:rPr lang="en-US" altLang="zh-CN"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r>
            <a:br>
              <a:rPr lang="en-US" altLang="zh-CN"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r>
              <a:rPr lang="en-US" altLang="zh-CN"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zh-CN" altLang="en-US"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占</a:t>
            </a:r>
            <a:r>
              <a:rPr lang="zh-CN" altLang="en-US"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整个市</a:t>
            </a:r>
            <a:r>
              <a:rPr lang="en-US" altLang="zh-CN"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90%</a:t>
            </a:r>
            <a:r>
              <a:rPr lang="zh-CN" altLang="en-US"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，性价比高，软件成熟</a:t>
            </a:r>
          </a:p>
          <a:p>
            <a:endParaRPr lang="zh-CN" altLang="en-US" dirty="0"/>
          </a:p>
        </p:txBody>
      </p:sp>
    </p:spTree>
    <p:extLst>
      <p:ext uri="{BB962C8B-B14F-4D97-AF65-F5344CB8AC3E}">
        <p14:creationId xmlns:p14="http://schemas.microsoft.com/office/powerpoint/2010/main" val="327989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500"/>
                                        <p:tgtEl>
                                          <p:spTgt spid="3">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500"/>
                                        <p:tgtEl>
                                          <p:spTgt spid="3">
                                            <p:txEl>
                                              <p:pRg st="4" end="4"/>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left)">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1000"/>
                                        <p:tgtEl>
                                          <p:spTgt spid="3">
                                            <p:txEl>
                                              <p:pRg st="7" end="7"/>
                                            </p:txEl>
                                          </p:spTgt>
                                        </p:tgtEl>
                                      </p:cBhvr>
                                    </p:animEffect>
                                    <p:anim calcmode="lin" valueType="num">
                                      <p:cBhvr>
                                        <p:cTn id="2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Architecting Speed</a:t>
            </a:r>
            <a:endParaRPr lang="zh-CN" altLang="en-US" dirty="0"/>
          </a:p>
        </p:txBody>
      </p:sp>
      <p:sp>
        <p:nvSpPr>
          <p:cNvPr id="3" name="内容占位符 2"/>
          <p:cNvSpPr>
            <a:spLocks noGrp="1"/>
          </p:cNvSpPr>
          <p:nvPr>
            <p:ph idx="1"/>
          </p:nvPr>
        </p:nvSpPr>
        <p:spPr>
          <a:xfrm>
            <a:off x="457200" y="4824155"/>
            <a:ext cx="8363272" cy="1773196"/>
          </a:xfrm>
        </p:spPr>
        <p:txBody>
          <a:bodyPr/>
          <a:lstStyle/>
          <a:p>
            <a:pPr marL="444500" lvl="1" indent="12700"/>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在关键路径上插入寄存器，将关键路径分解为两个路径，可以提高时钟频率</a:t>
            </a:r>
            <a:endParaRPr lang="zh-CN" altLang="en-US"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015" y="1519207"/>
            <a:ext cx="8892480" cy="29899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584926" y="2829497"/>
            <a:ext cx="466794" cy="369332"/>
          </a:xfrm>
          <a:prstGeom prst="rect">
            <a:avLst/>
          </a:prstGeom>
          <a:noFill/>
        </p:spPr>
        <p:txBody>
          <a:bodyPr wrap="none" rtlCol="0">
            <a:spAutoFit/>
          </a:bodyPr>
          <a:lstStyle/>
          <a:p>
            <a:r>
              <a:rPr lang="en-US" altLang="zh-CN" dirty="0" smtClean="0">
                <a:solidFill>
                  <a:srgbClr val="C00000"/>
                </a:solidFill>
              </a:rPr>
              <a:t>X1</a:t>
            </a:r>
            <a:endParaRPr lang="zh-CN" altLang="en-US" baseline="-25000" dirty="0">
              <a:solidFill>
                <a:srgbClr val="C00000"/>
              </a:solidFill>
            </a:endParaRPr>
          </a:p>
        </p:txBody>
      </p:sp>
      <p:sp>
        <p:nvSpPr>
          <p:cNvPr id="7" name="TextBox 6"/>
          <p:cNvSpPr txBox="1"/>
          <p:nvPr/>
        </p:nvSpPr>
        <p:spPr>
          <a:xfrm>
            <a:off x="2816805" y="2829497"/>
            <a:ext cx="466794" cy="369332"/>
          </a:xfrm>
          <a:prstGeom prst="rect">
            <a:avLst/>
          </a:prstGeom>
          <a:noFill/>
        </p:spPr>
        <p:txBody>
          <a:bodyPr wrap="none" rtlCol="0">
            <a:spAutoFit/>
          </a:bodyPr>
          <a:lstStyle/>
          <a:p>
            <a:r>
              <a:rPr lang="en-US" altLang="zh-CN" dirty="0" smtClean="0">
                <a:solidFill>
                  <a:srgbClr val="C00000"/>
                </a:solidFill>
              </a:rPr>
              <a:t>X2</a:t>
            </a:r>
            <a:endParaRPr lang="zh-CN" altLang="en-US" baseline="-25000" dirty="0">
              <a:solidFill>
                <a:srgbClr val="C00000"/>
              </a:solidFill>
            </a:endParaRPr>
          </a:p>
        </p:txBody>
      </p:sp>
      <p:sp>
        <p:nvSpPr>
          <p:cNvPr id="8" name="TextBox 7"/>
          <p:cNvSpPr txBox="1"/>
          <p:nvPr/>
        </p:nvSpPr>
        <p:spPr>
          <a:xfrm>
            <a:off x="5022050" y="1718810"/>
            <a:ext cx="723275" cy="369332"/>
          </a:xfrm>
          <a:prstGeom prst="rect">
            <a:avLst/>
          </a:prstGeom>
          <a:noFill/>
        </p:spPr>
        <p:txBody>
          <a:bodyPr wrap="none" rtlCol="0">
            <a:spAutoFit/>
          </a:bodyPr>
          <a:lstStyle/>
          <a:p>
            <a:r>
              <a:rPr lang="en-US" altLang="zh-CN" dirty="0" smtClean="0">
                <a:solidFill>
                  <a:srgbClr val="C00000"/>
                </a:solidFill>
              </a:rPr>
              <a:t>prod1</a:t>
            </a:r>
            <a:endParaRPr lang="zh-CN" altLang="en-US" baseline="-25000" dirty="0">
              <a:solidFill>
                <a:srgbClr val="C00000"/>
              </a:solidFill>
            </a:endParaRPr>
          </a:p>
        </p:txBody>
      </p:sp>
      <p:sp>
        <p:nvSpPr>
          <p:cNvPr id="9" name="TextBox 8"/>
          <p:cNvSpPr txBox="1"/>
          <p:nvPr/>
        </p:nvSpPr>
        <p:spPr>
          <a:xfrm>
            <a:off x="5022049" y="2708920"/>
            <a:ext cx="723275" cy="369332"/>
          </a:xfrm>
          <a:prstGeom prst="rect">
            <a:avLst/>
          </a:prstGeom>
          <a:noFill/>
        </p:spPr>
        <p:txBody>
          <a:bodyPr wrap="none" rtlCol="0">
            <a:spAutoFit/>
          </a:bodyPr>
          <a:lstStyle/>
          <a:p>
            <a:r>
              <a:rPr lang="en-US" altLang="zh-CN" dirty="0" smtClean="0">
                <a:solidFill>
                  <a:srgbClr val="C00000"/>
                </a:solidFill>
              </a:rPr>
              <a:t>prod3</a:t>
            </a:r>
            <a:endParaRPr lang="zh-CN" altLang="en-US" baseline="-25000" dirty="0">
              <a:solidFill>
                <a:srgbClr val="C00000"/>
              </a:solidFill>
            </a:endParaRPr>
          </a:p>
        </p:txBody>
      </p:sp>
      <p:sp>
        <p:nvSpPr>
          <p:cNvPr id="10" name="TextBox 9"/>
          <p:cNvSpPr txBox="1"/>
          <p:nvPr/>
        </p:nvSpPr>
        <p:spPr>
          <a:xfrm>
            <a:off x="5007750" y="3834045"/>
            <a:ext cx="723275" cy="369332"/>
          </a:xfrm>
          <a:prstGeom prst="rect">
            <a:avLst/>
          </a:prstGeom>
          <a:noFill/>
        </p:spPr>
        <p:txBody>
          <a:bodyPr wrap="none" rtlCol="0">
            <a:spAutoFit/>
          </a:bodyPr>
          <a:lstStyle/>
          <a:p>
            <a:r>
              <a:rPr lang="en-US" altLang="zh-CN" dirty="0" smtClean="0">
                <a:solidFill>
                  <a:srgbClr val="C00000"/>
                </a:solidFill>
              </a:rPr>
              <a:t>prod2</a:t>
            </a:r>
            <a:endParaRPr lang="zh-CN" altLang="en-US" baseline="-25000" dirty="0">
              <a:solidFill>
                <a:srgbClr val="C00000"/>
              </a:solidFill>
            </a:endParaRPr>
          </a:p>
        </p:txBody>
      </p:sp>
      <p:grpSp>
        <p:nvGrpSpPr>
          <p:cNvPr id="5" name="组合 4"/>
          <p:cNvGrpSpPr/>
          <p:nvPr/>
        </p:nvGrpSpPr>
        <p:grpSpPr>
          <a:xfrm>
            <a:off x="3352800" y="1977625"/>
            <a:ext cx="1440275" cy="2087024"/>
            <a:chOff x="3352800" y="1752600"/>
            <a:chExt cx="1440275" cy="2087024"/>
          </a:xfrm>
        </p:grpSpPr>
        <p:sp>
          <p:nvSpPr>
            <p:cNvPr id="4" name="任意多边形 3"/>
            <p:cNvSpPr/>
            <p:nvPr/>
          </p:nvSpPr>
          <p:spPr>
            <a:xfrm>
              <a:off x="3352800" y="1752600"/>
              <a:ext cx="1346200" cy="38100"/>
            </a:xfrm>
            <a:custGeom>
              <a:avLst/>
              <a:gdLst>
                <a:gd name="connsiteX0" fmla="*/ 0 w 1346200"/>
                <a:gd name="connsiteY0" fmla="*/ 38100 h 38100"/>
                <a:gd name="connsiteX1" fmla="*/ 1346200 w 1346200"/>
                <a:gd name="connsiteY1" fmla="*/ 0 h 38100"/>
              </a:gdLst>
              <a:ahLst/>
              <a:cxnLst>
                <a:cxn ang="0">
                  <a:pos x="connsiteX0" y="connsiteY0"/>
                </a:cxn>
                <a:cxn ang="0">
                  <a:pos x="connsiteX1" y="connsiteY1"/>
                </a:cxn>
              </a:cxnLst>
              <a:rect l="l" t="t" r="r" b="b"/>
              <a:pathLst>
                <a:path w="1346200" h="38100">
                  <a:moveTo>
                    <a:pt x="0" y="38100"/>
                  </a:moveTo>
                  <a:lnTo>
                    <a:pt x="1346200" y="0"/>
                  </a:lnTo>
                </a:path>
              </a:pathLst>
            </a:custGeom>
            <a:ln>
              <a:headEnd type="none" w="med" len="med"/>
              <a:tailEnd type="arrow" w="med" len="med"/>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p>
          </p:txBody>
        </p:sp>
        <p:sp>
          <p:nvSpPr>
            <p:cNvPr id="12" name="任意多边形 11"/>
            <p:cNvSpPr/>
            <p:nvPr/>
          </p:nvSpPr>
          <p:spPr>
            <a:xfrm>
              <a:off x="3446875" y="2751038"/>
              <a:ext cx="1346200" cy="38100"/>
            </a:xfrm>
            <a:custGeom>
              <a:avLst/>
              <a:gdLst>
                <a:gd name="connsiteX0" fmla="*/ 0 w 1346200"/>
                <a:gd name="connsiteY0" fmla="*/ 38100 h 38100"/>
                <a:gd name="connsiteX1" fmla="*/ 1346200 w 1346200"/>
                <a:gd name="connsiteY1" fmla="*/ 0 h 38100"/>
              </a:gdLst>
              <a:ahLst/>
              <a:cxnLst>
                <a:cxn ang="0">
                  <a:pos x="connsiteX0" y="connsiteY0"/>
                </a:cxn>
                <a:cxn ang="0">
                  <a:pos x="connsiteX1" y="connsiteY1"/>
                </a:cxn>
              </a:cxnLst>
              <a:rect l="l" t="t" r="r" b="b"/>
              <a:pathLst>
                <a:path w="1346200" h="38100">
                  <a:moveTo>
                    <a:pt x="0" y="38100"/>
                  </a:moveTo>
                  <a:lnTo>
                    <a:pt x="1346200" y="0"/>
                  </a:lnTo>
                </a:path>
              </a:pathLst>
            </a:custGeom>
            <a:ln>
              <a:headEnd type="none" w="med" len="med"/>
              <a:tailEnd type="arrow" w="med" len="med"/>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p>
          </p:txBody>
        </p:sp>
        <p:sp>
          <p:nvSpPr>
            <p:cNvPr id="13" name="任意多边形 12"/>
            <p:cNvSpPr/>
            <p:nvPr/>
          </p:nvSpPr>
          <p:spPr>
            <a:xfrm>
              <a:off x="3446875" y="3801524"/>
              <a:ext cx="1346200" cy="38100"/>
            </a:xfrm>
            <a:custGeom>
              <a:avLst/>
              <a:gdLst>
                <a:gd name="connsiteX0" fmla="*/ 0 w 1346200"/>
                <a:gd name="connsiteY0" fmla="*/ 38100 h 38100"/>
                <a:gd name="connsiteX1" fmla="*/ 1346200 w 1346200"/>
                <a:gd name="connsiteY1" fmla="*/ 0 h 38100"/>
              </a:gdLst>
              <a:ahLst/>
              <a:cxnLst>
                <a:cxn ang="0">
                  <a:pos x="connsiteX0" y="connsiteY0"/>
                </a:cxn>
                <a:cxn ang="0">
                  <a:pos x="connsiteX1" y="connsiteY1"/>
                </a:cxn>
              </a:cxnLst>
              <a:rect l="l" t="t" r="r" b="b"/>
              <a:pathLst>
                <a:path w="1346200" h="38100">
                  <a:moveTo>
                    <a:pt x="0" y="38100"/>
                  </a:moveTo>
                  <a:lnTo>
                    <a:pt x="1346200" y="0"/>
                  </a:lnTo>
                </a:path>
              </a:pathLst>
            </a:custGeom>
            <a:ln>
              <a:headEnd type="none" w="med" len="med"/>
              <a:tailEnd type="arrow" w="med" len="med"/>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132818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anim calcmode="lin" valueType="num">
                                      <p:cBhvr>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Architecting Speed</a:t>
            </a:r>
            <a:endParaRPr lang="zh-CN" altLang="en-US" dirty="0"/>
          </a:p>
        </p:txBody>
      </p:sp>
      <p:sp>
        <p:nvSpPr>
          <p:cNvPr id="3" name="内容占位符 2"/>
          <p:cNvSpPr>
            <a:spLocks noGrp="1"/>
          </p:cNvSpPr>
          <p:nvPr>
            <p:ph idx="1"/>
          </p:nvPr>
        </p:nvSpPr>
        <p:spPr/>
        <p:txBody>
          <a:bodyPr/>
          <a:lstStyle/>
          <a:p>
            <a:pPr>
              <a:buFont typeface="Arial" pitchFamily="34" charset="0"/>
              <a:buChar char="•"/>
            </a:pPr>
            <a:r>
              <a:rPr lang="zh-CN" altLang="en-US" dirty="0" smtClean="0"/>
              <a:t>利用并行结构提高工作频率</a:t>
            </a:r>
            <a:endParaRPr lang="zh-CN" altLang="en-US" dirty="0"/>
          </a:p>
        </p:txBody>
      </p:sp>
      <p:grpSp>
        <p:nvGrpSpPr>
          <p:cNvPr id="4" name="组合 3"/>
          <p:cNvGrpSpPr/>
          <p:nvPr/>
        </p:nvGrpSpPr>
        <p:grpSpPr>
          <a:xfrm>
            <a:off x="1518386" y="2262926"/>
            <a:ext cx="4449910" cy="1283945"/>
            <a:chOff x="257105" y="1543075"/>
            <a:chExt cx="4449910" cy="1283945"/>
          </a:xfrm>
        </p:grpSpPr>
        <p:sp>
          <p:nvSpPr>
            <p:cNvPr id="5" name="椭圆 4"/>
            <p:cNvSpPr/>
            <p:nvPr/>
          </p:nvSpPr>
          <p:spPr>
            <a:xfrm>
              <a:off x="1243774" y="2267171"/>
              <a:ext cx="476969" cy="47696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a:t>
              </a:r>
              <a:endParaRPr lang="zh-CN" altLang="en-US" dirty="0"/>
            </a:p>
          </p:txBody>
        </p:sp>
        <p:sp>
          <p:nvSpPr>
            <p:cNvPr id="6" name="椭圆 5"/>
            <p:cNvSpPr/>
            <p:nvPr/>
          </p:nvSpPr>
          <p:spPr>
            <a:xfrm>
              <a:off x="2344473" y="1943171"/>
              <a:ext cx="476969" cy="47696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a:t>
              </a:r>
              <a:endParaRPr lang="zh-CN" altLang="en-US" dirty="0"/>
            </a:p>
          </p:txBody>
        </p:sp>
        <p:sp>
          <p:nvSpPr>
            <p:cNvPr id="7" name="椭圆 6"/>
            <p:cNvSpPr/>
            <p:nvPr/>
          </p:nvSpPr>
          <p:spPr>
            <a:xfrm>
              <a:off x="3445172" y="1612962"/>
              <a:ext cx="476969" cy="47696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a:t>
              </a:r>
              <a:endParaRPr lang="zh-CN" altLang="en-US" dirty="0"/>
            </a:p>
          </p:txBody>
        </p:sp>
        <p:sp>
          <p:nvSpPr>
            <p:cNvPr id="8" name="任意多边形 7"/>
            <p:cNvSpPr/>
            <p:nvPr/>
          </p:nvSpPr>
          <p:spPr>
            <a:xfrm>
              <a:off x="1720650" y="2358687"/>
              <a:ext cx="714396" cy="144950"/>
            </a:xfrm>
            <a:custGeom>
              <a:avLst/>
              <a:gdLst>
                <a:gd name="connsiteX0" fmla="*/ 0 w 876300"/>
                <a:gd name="connsiteY0" fmla="*/ 177800 h 177800"/>
                <a:gd name="connsiteX1" fmla="*/ 698500 w 876300"/>
                <a:gd name="connsiteY1" fmla="*/ 177800 h 177800"/>
                <a:gd name="connsiteX2" fmla="*/ 876300 w 876300"/>
                <a:gd name="connsiteY2" fmla="*/ 0 h 177800"/>
              </a:gdLst>
              <a:ahLst/>
              <a:cxnLst>
                <a:cxn ang="0">
                  <a:pos x="connsiteX0" y="connsiteY0"/>
                </a:cxn>
                <a:cxn ang="0">
                  <a:pos x="connsiteX1" y="connsiteY1"/>
                </a:cxn>
                <a:cxn ang="0">
                  <a:pos x="connsiteX2" y="connsiteY2"/>
                </a:cxn>
              </a:cxnLst>
              <a:rect l="l" t="t" r="r" b="b"/>
              <a:pathLst>
                <a:path w="876300" h="177800">
                  <a:moveTo>
                    <a:pt x="0" y="177800"/>
                  </a:moveTo>
                  <a:lnTo>
                    <a:pt x="698500" y="177800"/>
                  </a:lnTo>
                  <a:lnTo>
                    <a:pt x="876300" y="0"/>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9" name="任意多边形 8"/>
            <p:cNvSpPr/>
            <p:nvPr/>
          </p:nvSpPr>
          <p:spPr>
            <a:xfrm>
              <a:off x="2821442" y="2026352"/>
              <a:ext cx="714396" cy="144950"/>
            </a:xfrm>
            <a:custGeom>
              <a:avLst/>
              <a:gdLst>
                <a:gd name="connsiteX0" fmla="*/ 0 w 876300"/>
                <a:gd name="connsiteY0" fmla="*/ 177800 h 177800"/>
                <a:gd name="connsiteX1" fmla="*/ 698500 w 876300"/>
                <a:gd name="connsiteY1" fmla="*/ 177800 h 177800"/>
                <a:gd name="connsiteX2" fmla="*/ 876300 w 876300"/>
                <a:gd name="connsiteY2" fmla="*/ 0 h 177800"/>
              </a:gdLst>
              <a:ahLst/>
              <a:cxnLst>
                <a:cxn ang="0">
                  <a:pos x="connsiteX0" y="connsiteY0"/>
                </a:cxn>
                <a:cxn ang="0">
                  <a:pos x="connsiteX1" y="connsiteY1"/>
                </a:cxn>
                <a:cxn ang="0">
                  <a:pos x="connsiteX2" y="connsiteY2"/>
                </a:cxn>
              </a:cxnLst>
              <a:rect l="l" t="t" r="r" b="b"/>
              <a:pathLst>
                <a:path w="876300" h="177800">
                  <a:moveTo>
                    <a:pt x="0" y="177800"/>
                  </a:moveTo>
                  <a:lnTo>
                    <a:pt x="698500" y="177800"/>
                  </a:lnTo>
                  <a:lnTo>
                    <a:pt x="876300" y="0"/>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0" name="任意多边形 9"/>
            <p:cNvSpPr/>
            <p:nvPr/>
          </p:nvSpPr>
          <p:spPr>
            <a:xfrm>
              <a:off x="1029569" y="1877039"/>
              <a:ext cx="1366671" cy="139773"/>
            </a:xfrm>
            <a:custGeom>
              <a:avLst/>
              <a:gdLst>
                <a:gd name="connsiteX0" fmla="*/ 1612900 w 1612900"/>
                <a:gd name="connsiteY0" fmla="*/ 101600 h 101600"/>
                <a:gd name="connsiteX1" fmla="*/ 1511300 w 1612900"/>
                <a:gd name="connsiteY1" fmla="*/ 0 h 101600"/>
                <a:gd name="connsiteX2" fmla="*/ 0 w 1612900"/>
                <a:gd name="connsiteY2" fmla="*/ 0 h 101600"/>
                <a:gd name="connsiteX0" fmla="*/ 1676400 w 1676400"/>
                <a:gd name="connsiteY0" fmla="*/ 171450 h 171450"/>
                <a:gd name="connsiteX1" fmla="*/ 1511300 w 1676400"/>
                <a:gd name="connsiteY1" fmla="*/ 0 h 171450"/>
                <a:gd name="connsiteX2" fmla="*/ 0 w 1676400"/>
                <a:gd name="connsiteY2" fmla="*/ 0 h 171450"/>
              </a:gdLst>
              <a:ahLst/>
              <a:cxnLst>
                <a:cxn ang="0">
                  <a:pos x="connsiteX0" y="connsiteY0"/>
                </a:cxn>
                <a:cxn ang="0">
                  <a:pos x="connsiteX1" y="connsiteY1"/>
                </a:cxn>
                <a:cxn ang="0">
                  <a:pos x="connsiteX2" y="connsiteY2"/>
                </a:cxn>
              </a:cxnLst>
              <a:rect l="l" t="t" r="r" b="b"/>
              <a:pathLst>
                <a:path w="1676400" h="171450">
                  <a:moveTo>
                    <a:pt x="1676400" y="171450"/>
                  </a:moveTo>
                  <a:lnTo>
                    <a:pt x="1511300" y="0"/>
                  </a:lnTo>
                  <a:lnTo>
                    <a:pt x="0" y="0"/>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1" name="任意多边形 10"/>
            <p:cNvSpPr/>
            <p:nvPr/>
          </p:nvSpPr>
          <p:spPr>
            <a:xfrm>
              <a:off x="1025098" y="1543075"/>
              <a:ext cx="2510741" cy="139773"/>
            </a:xfrm>
            <a:custGeom>
              <a:avLst/>
              <a:gdLst>
                <a:gd name="connsiteX0" fmla="*/ 1612900 w 1612900"/>
                <a:gd name="connsiteY0" fmla="*/ 101600 h 101600"/>
                <a:gd name="connsiteX1" fmla="*/ 1511300 w 1612900"/>
                <a:gd name="connsiteY1" fmla="*/ 0 h 101600"/>
                <a:gd name="connsiteX2" fmla="*/ 0 w 1612900"/>
                <a:gd name="connsiteY2" fmla="*/ 0 h 101600"/>
                <a:gd name="connsiteX0" fmla="*/ 1676400 w 1676400"/>
                <a:gd name="connsiteY0" fmla="*/ 171450 h 171450"/>
                <a:gd name="connsiteX1" fmla="*/ 1511300 w 1676400"/>
                <a:gd name="connsiteY1" fmla="*/ 0 h 171450"/>
                <a:gd name="connsiteX2" fmla="*/ 0 w 1676400"/>
                <a:gd name="connsiteY2" fmla="*/ 0 h 171450"/>
                <a:gd name="connsiteX0" fmla="*/ 3028950 w 3028950"/>
                <a:gd name="connsiteY0" fmla="*/ 171450 h 171450"/>
                <a:gd name="connsiteX1" fmla="*/ 2863850 w 3028950"/>
                <a:gd name="connsiteY1" fmla="*/ 0 h 171450"/>
                <a:gd name="connsiteX2" fmla="*/ 0 w 3028950"/>
                <a:gd name="connsiteY2" fmla="*/ 6350 h 171450"/>
                <a:gd name="connsiteX0" fmla="*/ 3079750 w 3079750"/>
                <a:gd name="connsiteY0" fmla="*/ 171450 h 171450"/>
                <a:gd name="connsiteX1" fmla="*/ 2914650 w 3079750"/>
                <a:gd name="connsiteY1" fmla="*/ 0 h 171450"/>
                <a:gd name="connsiteX2" fmla="*/ 0 w 3079750"/>
                <a:gd name="connsiteY2" fmla="*/ 0 h 171450"/>
              </a:gdLst>
              <a:ahLst/>
              <a:cxnLst>
                <a:cxn ang="0">
                  <a:pos x="connsiteX0" y="connsiteY0"/>
                </a:cxn>
                <a:cxn ang="0">
                  <a:pos x="connsiteX1" y="connsiteY1"/>
                </a:cxn>
                <a:cxn ang="0">
                  <a:pos x="connsiteX2" y="connsiteY2"/>
                </a:cxn>
              </a:cxnLst>
              <a:rect l="l" t="t" r="r" b="b"/>
              <a:pathLst>
                <a:path w="3079750" h="171450">
                  <a:moveTo>
                    <a:pt x="3079750" y="171450"/>
                  </a:moveTo>
                  <a:lnTo>
                    <a:pt x="2914650" y="0"/>
                  </a:lnTo>
                  <a:lnTo>
                    <a:pt x="0" y="0"/>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cxnSp>
          <p:nvCxnSpPr>
            <p:cNvPr id="12" name="直接连接符 11"/>
            <p:cNvCxnSpPr>
              <a:stCxn id="11" idx="2"/>
            </p:cNvCxnSpPr>
            <p:nvPr/>
          </p:nvCxnSpPr>
          <p:spPr>
            <a:xfrm>
              <a:off x="1025098" y="1543075"/>
              <a:ext cx="0" cy="1283945"/>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直接连接符 12"/>
            <p:cNvCxnSpPr/>
            <p:nvPr/>
          </p:nvCxnSpPr>
          <p:spPr>
            <a:xfrm>
              <a:off x="3922141" y="1851445"/>
              <a:ext cx="381285" cy="1"/>
            </a:xfrm>
            <a:prstGeom prst="line">
              <a:avLst/>
            </a:prstGeom>
          </p:spPr>
          <p:style>
            <a:lnRef idx="2">
              <a:schemeClr val="accent1"/>
            </a:lnRef>
            <a:fillRef idx="0">
              <a:schemeClr val="accent1"/>
            </a:fillRef>
            <a:effectRef idx="1">
              <a:schemeClr val="accent1"/>
            </a:effectRef>
            <a:fontRef idx="minor">
              <a:schemeClr val="tx1"/>
            </a:fontRef>
          </p:style>
        </p:cxnSp>
        <p:sp>
          <p:nvSpPr>
            <p:cNvPr id="14" name="五边形 13"/>
            <p:cNvSpPr/>
            <p:nvPr/>
          </p:nvSpPr>
          <p:spPr>
            <a:xfrm>
              <a:off x="257105" y="2411912"/>
              <a:ext cx="403590" cy="183450"/>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五边形 14"/>
            <p:cNvSpPr/>
            <p:nvPr/>
          </p:nvSpPr>
          <p:spPr>
            <a:xfrm>
              <a:off x="4303425" y="1759720"/>
              <a:ext cx="403590" cy="183450"/>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6" name="任意多边形 15"/>
            <p:cNvSpPr/>
            <p:nvPr/>
          </p:nvSpPr>
          <p:spPr>
            <a:xfrm>
              <a:off x="1036320" y="2682240"/>
              <a:ext cx="281940" cy="144780"/>
            </a:xfrm>
            <a:custGeom>
              <a:avLst/>
              <a:gdLst>
                <a:gd name="connsiteX0" fmla="*/ 281940 w 281940"/>
                <a:gd name="connsiteY0" fmla="*/ 0 h 144780"/>
                <a:gd name="connsiteX1" fmla="*/ 152400 w 281940"/>
                <a:gd name="connsiteY1" fmla="*/ 144780 h 144780"/>
                <a:gd name="connsiteX2" fmla="*/ 0 w 281940"/>
                <a:gd name="connsiteY2" fmla="*/ 144780 h 144780"/>
              </a:gdLst>
              <a:ahLst/>
              <a:cxnLst>
                <a:cxn ang="0">
                  <a:pos x="connsiteX0" y="connsiteY0"/>
                </a:cxn>
                <a:cxn ang="0">
                  <a:pos x="connsiteX1" y="connsiteY1"/>
                </a:cxn>
                <a:cxn ang="0">
                  <a:pos x="connsiteX2" y="connsiteY2"/>
                </a:cxn>
              </a:cxnLst>
              <a:rect l="l" t="t" r="r" b="b"/>
              <a:pathLst>
                <a:path w="281940" h="144780">
                  <a:moveTo>
                    <a:pt x="281940" y="0"/>
                  </a:moveTo>
                  <a:lnTo>
                    <a:pt x="152400" y="144780"/>
                  </a:lnTo>
                  <a:lnTo>
                    <a:pt x="0" y="144780"/>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7" name="任意多边形 16"/>
            <p:cNvSpPr/>
            <p:nvPr/>
          </p:nvSpPr>
          <p:spPr>
            <a:xfrm flipV="1">
              <a:off x="1038034" y="2192435"/>
              <a:ext cx="281940" cy="139758"/>
            </a:xfrm>
            <a:custGeom>
              <a:avLst/>
              <a:gdLst>
                <a:gd name="connsiteX0" fmla="*/ 281940 w 281940"/>
                <a:gd name="connsiteY0" fmla="*/ 0 h 144780"/>
                <a:gd name="connsiteX1" fmla="*/ 152400 w 281940"/>
                <a:gd name="connsiteY1" fmla="*/ 144780 h 144780"/>
                <a:gd name="connsiteX2" fmla="*/ 0 w 281940"/>
                <a:gd name="connsiteY2" fmla="*/ 144780 h 144780"/>
              </a:gdLst>
              <a:ahLst/>
              <a:cxnLst>
                <a:cxn ang="0">
                  <a:pos x="connsiteX0" y="connsiteY0"/>
                </a:cxn>
                <a:cxn ang="0">
                  <a:pos x="connsiteX1" y="connsiteY1"/>
                </a:cxn>
                <a:cxn ang="0">
                  <a:pos x="connsiteX2" y="connsiteY2"/>
                </a:cxn>
              </a:cxnLst>
              <a:rect l="l" t="t" r="r" b="b"/>
              <a:pathLst>
                <a:path w="281940" h="144780">
                  <a:moveTo>
                    <a:pt x="281940" y="0"/>
                  </a:moveTo>
                  <a:lnTo>
                    <a:pt x="152400" y="144780"/>
                  </a:lnTo>
                  <a:lnTo>
                    <a:pt x="0" y="144780"/>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cxnSp>
          <p:nvCxnSpPr>
            <p:cNvPr id="18" name="直接连接符 17"/>
            <p:cNvCxnSpPr/>
            <p:nvPr/>
          </p:nvCxnSpPr>
          <p:spPr>
            <a:xfrm>
              <a:off x="643813" y="2505655"/>
              <a:ext cx="381285" cy="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9" name="组合 18"/>
          <p:cNvGrpSpPr/>
          <p:nvPr/>
        </p:nvGrpSpPr>
        <p:grpSpPr>
          <a:xfrm>
            <a:off x="1536970" y="3834045"/>
            <a:ext cx="3260149" cy="1570317"/>
            <a:chOff x="5447588" y="1465566"/>
            <a:chExt cx="3260149" cy="1570317"/>
          </a:xfrm>
        </p:grpSpPr>
        <p:sp>
          <p:nvSpPr>
            <p:cNvPr id="20" name="椭圆 19"/>
            <p:cNvSpPr/>
            <p:nvPr/>
          </p:nvSpPr>
          <p:spPr>
            <a:xfrm>
              <a:off x="6434257" y="2469684"/>
              <a:ext cx="476969" cy="47696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a:t>
              </a:r>
              <a:endParaRPr lang="zh-CN" altLang="en-US" dirty="0"/>
            </a:p>
          </p:txBody>
        </p:sp>
        <p:sp>
          <p:nvSpPr>
            <p:cNvPr id="21" name="椭圆 20"/>
            <p:cNvSpPr/>
            <p:nvPr/>
          </p:nvSpPr>
          <p:spPr>
            <a:xfrm>
              <a:off x="7445894" y="1958018"/>
              <a:ext cx="476969" cy="47696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a:t>
              </a:r>
              <a:endParaRPr lang="zh-CN" altLang="en-US" dirty="0"/>
            </a:p>
          </p:txBody>
        </p:sp>
        <p:sp>
          <p:nvSpPr>
            <p:cNvPr id="22" name="任意多边形 21"/>
            <p:cNvSpPr/>
            <p:nvPr/>
          </p:nvSpPr>
          <p:spPr>
            <a:xfrm>
              <a:off x="6911133" y="2351650"/>
              <a:ext cx="581046" cy="354500"/>
            </a:xfrm>
            <a:custGeom>
              <a:avLst/>
              <a:gdLst>
                <a:gd name="connsiteX0" fmla="*/ 0 w 876300"/>
                <a:gd name="connsiteY0" fmla="*/ 177800 h 177800"/>
                <a:gd name="connsiteX1" fmla="*/ 698500 w 876300"/>
                <a:gd name="connsiteY1" fmla="*/ 177800 h 177800"/>
                <a:gd name="connsiteX2" fmla="*/ 876300 w 876300"/>
                <a:gd name="connsiteY2" fmla="*/ 0 h 177800"/>
                <a:gd name="connsiteX0" fmla="*/ 0 w 712729"/>
                <a:gd name="connsiteY0" fmla="*/ 434840 h 434840"/>
                <a:gd name="connsiteX1" fmla="*/ 698500 w 712729"/>
                <a:gd name="connsiteY1" fmla="*/ 434840 h 434840"/>
                <a:gd name="connsiteX2" fmla="*/ 712729 w 712729"/>
                <a:gd name="connsiteY2" fmla="*/ 0 h 434840"/>
                <a:gd name="connsiteX0" fmla="*/ 0 w 712729"/>
                <a:gd name="connsiteY0" fmla="*/ 434840 h 434840"/>
                <a:gd name="connsiteX1" fmla="*/ 371358 w 712729"/>
                <a:gd name="connsiteY1" fmla="*/ 419262 h 434840"/>
                <a:gd name="connsiteX2" fmla="*/ 712729 w 712729"/>
                <a:gd name="connsiteY2" fmla="*/ 0 h 434840"/>
                <a:gd name="connsiteX0" fmla="*/ 0 w 712729"/>
                <a:gd name="connsiteY0" fmla="*/ 434840 h 434840"/>
                <a:gd name="connsiteX1" fmla="*/ 386936 w 712729"/>
                <a:gd name="connsiteY1" fmla="*/ 434840 h 434840"/>
                <a:gd name="connsiteX2" fmla="*/ 712729 w 712729"/>
                <a:gd name="connsiteY2" fmla="*/ 0 h 434840"/>
              </a:gdLst>
              <a:ahLst/>
              <a:cxnLst>
                <a:cxn ang="0">
                  <a:pos x="connsiteX0" y="connsiteY0"/>
                </a:cxn>
                <a:cxn ang="0">
                  <a:pos x="connsiteX1" y="connsiteY1"/>
                </a:cxn>
                <a:cxn ang="0">
                  <a:pos x="connsiteX2" y="connsiteY2"/>
                </a:cxn>
              </a:cxnLst>
              <a:rect l="l" t="t" r="r" b="b"/>
              <a:pathLst>
                <a:path w="712729" h="434840">
                  <a:moveTo>
                    <a:pt x="0" y="434840"/>
                  </a:moveTo>
                  <a:lnTo>
                    <a:pt x="386936" y="434840"/>
                  </a:lnTo>
                  <a:lnTo>
                    <a:pt x="712729" y="0"/>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cxnSp>
          <p:nvCxnSpPr>
            <p:cNvPr id="23" name="直接连接符 22"/>
            <p:cNvCxnSpPr/>
            <p:nvPr/>
          </p:nvCxnSpPr>
          <p:spPr>
            <a:xfrm>
              <a:off x="6202505" y="1465566"/>
              <a:ext cx="0" cy="1570317"/>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直接连接符 23"/>
            <p:cNvCxnSpPr/>
            <p:nvPr/>
          </p:nvCxnSpPr>
          <p:spPr>
            <a:xfrm>
              <a:off x="7922863" y="2196501"/>
              <a:ext cx="381285" cy="1"/>
            </a:xfrm>
            <a:prstGeom prst="line">
              <a:avLst/>
            </a:prstGeom>
          </p:spPr>
          <p:style>
            <a:lnRef idx="2">
              <a:schemeClr val="accent1"/>
            </a:lnRef>
            <a:fillRef idx="0">
              <a:schemeClr val="accent1"/>
            </a:fillRef>
            <a:effectRef idx="1">
              <a:schemeClr val="accent1"/>
            </a:effectRef>
            <a:fontRef idx="minor">
              <a:schemeClr val="tx1"/>
            </a:fontRef>
          </p:style>
        </p:cxnSp>
        <p:sp>
          <p:nvSpPr>
            <p:cNvPr id="25" name="五边形 24"/>
            <p:cNvSpPr/>
            <p:nvPr/>
          </p:nvSpPr>
          <p:spPr>
            <a:xfrm>
              <a:off x="5447588" y="2183043"/>
              <a:ext cx="403590" cy="183450"/>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6" name="五边形 25"/>
            <p:cNvSpPr/>
            <p:nvPr/>
          </p:nvSpPr>
          <p:spPr>
            <a:xfrm>
              <a:off x="8304147" y="2104776"/>
              <a:ext cx="403590" cy="183450"/>
            </a:xfrm>
            <a:prstGeom prst="homePlat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7" name="任意多边形 26"/>
            <p:cNvSpPr/>
            <p:nvPr/>
          </p:nvSpPr>
          <p:spPr>
            <a:xfrm>
              <a:off x="6214103" y="2884753"/>
              <a:ext cx="281940" cy="144780"/>
            </a:xfrm>
            <a:custGeom>
              <a:avLst/>
              <a:gdLst>
                <a:gd name="connsiteX0" fmla="*/ 281940 w 281940"/>
                <a:gd name="connsiteY0" fmla="*/ 0 h 144780"/>
                <a:gd name="connsiteX1" fmla="*/ 152400 w 281940"/>
                <a:gd name="connsiteY1" fmla="*/ 144780 h 144780"/>
                <a:gd name="connsiteX2" fmla="*/ 0 w 281940"/>
                <a:gd name="connsiteY2" fmla="*/ 144780 h 144780"/>
              </a:gdLst>
              <a:ahLst/>
              <a:cxnLst>
                <a:cxn ang="0">
                  <a:pos x="connsiteX0" y="connsiteY0"/>
                </a:cxn>
                <a:cxn ang="0">
                  <a:pos x="connsiteX1" y="connsiteY1"/>
                </a:cxn>
                <a:cxn ang="0">
                  <a:pos x="connsiteX2" y="connsiteY2"/>
                </a:cxn>
              </a:cxnLst>
              <a:rect l="l" t="t" r="r" b="b"/>
              <a:pathLst>
                <a:path w="281940" h="144780">
                  <a:moveTo>
                    <a:pt x="281940" y="0"/>
                  </a:moveTo>
                  <a:lnTo>
                    <a:pt x="152400" y="144780"/>
                  </a:lnTo>
                  <a:lnTo>
                    <a:pt x="0" y="144780"/>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28" name="任意多边形 27"/>
            <p:cNvSpPr/>
            <p:nvPr/>
          </p:nvSpPr>
          <p:spPr>
            <a:xfrm flipV="1">
              <a:off x="6215817" y="2394948"/>
              <a:ext cx="281940" cy="139758"/>
            </a:xfrm>
            <a:custGeom>
              <a:avLst/>
              <a:gdLst>
                <a:gd name="connsiteX0" fmla="*/ 281940 w 281940"/>
                <a:gd name="connsiteY0" fmla="*/ 0 h 144780"/>
                <a:gd name="connsiteX1" fmla="*/ 152400 w 281940"/>
                <a:gd name="connsiteY1" fmla="*/ 144780 h 144780"/>
                <a:gd name="connsiteX2" fmla="*/ 0 w 281940"/>
                <a:gd name="connsiteY2" fmla="*/ 144780 h 144780"/>
              </a:gdLst>
              <a:ahLst/>
              <a:cxnLst>
                <a:cxn ang="0">
                  <a:pos x="connsiteX0" y="connsiteY0"/>
                </a:cxn>
                <a:cxn ang="0">
                  <a:pos x="connsiteX1" y="connsiteY1"/>
                </a:cxn>
                <a:cxn ang="0">
                  <a:pos x="connsiteX2" y="connsiteY2"/>
                </a:cxn>
              </a:cxnLst>
              <a:rect l="l" t="t" r="r" b="b"/>
              <a:pathLst>
                <a:path w="281940" h="144780">
                  <a:moveTo>
                    <a:pt x="281940" y="0"/>
                  </a:moveTo>
                  <a:lnTo>
                    <a:pt x="152400" y="144780"/>
                  </a:lnTo>
                  <a:lnTo>
                    <a:pt x="0" y="144780"/>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cxnSp>
          <p:nvCxnSpPr>
            <p:cNvPr id="29" name="直接连接符 28"/>
            <p:cNvCxnSpPr/>
            <p:nvPr/>
          </p:nvCxnSpPr>
          <p:spPr>
            <a:xfrm>
              <a:off x="5834296" y="2276786"/>
              <a:ext cx="381285" cy="1"/>
            </a:xfrm>
            <a:prstGeom prst="line">
              <a:avLst/>
            </a:prstGeom>
          </p:spPr>
          <p:style>
            <a:lnRef idx="2">
              <a:schemeClr val="accent1"/>
            </a:lnRef>
            <a:fillRef idx="0">
              <a:schemeClr val="accent1"/>
            </a:fillRef>
            <a:effectRef idx="1">
              <a:schemeClr val="accent1"/>
            </a:effectRef>
            <a:fontRef idx="minor">
              <a:schemeClr val="tx1"/>
            </a:fontRef>
          </p:style>
        </p:cxnSp>
        <p:sp>
          <p:nvSpPr>
            <p:cNvPr id="30" name="椭圆 29"/>
            <p:cNvSpPr/>
            <p:nvPr/>
          </p:nvSpPr>
          <p:spPr>
            <a:xfrm>
              <a:off x="6408245" y="1549320"/>
              <a:ext cx="476969" cy="47696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a:t>
              </a:r>
              <a:endParaRPr lang="zh-CN" altLang="en-US" dirty="0"/>
            </a:p>
          </p:txBody>
        </p:sp>
        <p:sp>
          <p:nvSpPr>
            <p:cNvPr id="31" name="任意多边形 30"/>
            <p:cNvSpPr/>
            <p:nvPr/>
          </p:nvSpPr>
          <p:spPr>
            <a:xfrm>
              <a:off x="6200791" y="1964389"/>
              <a:ext cx="281940" cy="144780"/>
            </a:xfrm>
            <a:custGeom>
              <a:avLst/>
              <a:gdLst>
                <a:gd name="connsiteX0" fmla="*/ 281940 w 281940"/>
                <a:gd name="connsiteY0" fmla="*/ 0 h 144780"/>
                <a:gd name="connsiteX1" fmla="*/ 152400 w 281940"/>
                <a:gd name="connsiteY1" fmla="*/ 144780 h 144780"/>
                <a:gd name="connsiteX2" fmla="*/ 0 w 281940"/>
                <a:gd name="connsiteY2" fmla="*/ 144780 h 144780"/>
              </a:gdLst>
              <a:ahLst/>
              <a:cxnLst>
                <a:cxn ang="0">
                  <a:pos x="connsiteX0" y="connsiteY0"/>
                </a:cxn>
                <a:cxn ang="0">
                  <a:pos x="connsiteX1" y="connsiteY1"/>
                </a:cxn>
                <a:cxn ang="0">
                  <a:pos x="connsiteX2" y="connsiteY2"/>
                </a:cxn>
              </a:cxnLst>
              <a:rect l="l" t="t" r="r" b="b"/>
              <a:pathLst>
                <a:path w="281940" h="144780">
                  <a:moveTo>
                    <a:pt x="281940" y="0"/>
                  </a:moveTo>
                  <a:lnTo>
                    <a:pt x="152400" y="144780"/>
                  </a:lnTo>
                  <a:lnTo>
                    <a:pt x="0" y="144780"/>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32" name="任意多边形 31"/>
            <p:cNvSpPr/>
            <p:nvPr/>
          </p:nvSpPr>
          <p:spPr>
            <a:xfrm flipV="1">
              <a:off x="6202505" y="1474584"/>
              <a:ext cx="281940" cy="139758"/>
            </a:xfrm>
            <a:custGeom>
              <a:avLst/>
              <a:gdLst>
                <a:gd name="connsiteX0" fmla="*/ 281940 w 281940"/>
                <a:gd name="connsiteY0" fmla="*/ 0 h 144780"/>
                <a:gd name="connsiteX1" fmla="*/ 152400 w 281940"/>
                <a:gd name="connsiteY1" fmla="*/ 144780 h 144780"/>
                <a:gd name="connsiteX2" fmla="*/ 0 w 281940"/>
                <a:gd name="connsiteY2" fmla="*/ 144780 h 144780"/>
              </a:gdLst>
              <a:ahLst/>
              <a:cxnLst>
                <a:cxn ang="0">
                  <a:pos x="connsiteX0" y="connsiteY0"/>
                </a:cxn>
                <a:cxn ang="0">
                  <a:pos x="connsiteX1" y="connsiteY1"/>
                </a:cxn>
                <a:cxn ang="0">
                  <a:pos x="connsiteX2" y="connsiteY2"/>
                </a:cxn>
              </a:cxnLst>
              <a:rect l="l" t="t" r="r" b="b"/>
              <a:pathLst>
                <a:path w="281940" h="144780">
                  <a:moveTo>
                    <a:pt x="281940" y="0"/>
                  </a:moveTo>
                  <a:lnTo>
                    <a:pt x="152400" y="144780"/>
                  </a:lnTo>
                  <a:lnTo>
                    <a:pt x="0" y="144780"/>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33" name="任意多边形 32"/>
            <p:cNvSpPr/>
            <p:nvPr/>
          </p:nvSpPr>
          <p:spPr>
            <a:xfrm flipV="1">
              <a:off x="6896191" y="1777670"/>
              <a:ext cx="581046" cy="276288"/>
            </a:xfrm>
            <a:custGeom>
              <a:avLst/>
              <a:gdLst>
                <a:gd name="connsiteX0" fmla="*/ 0 w 876300"/>
                <a:gd name="connsiteY0" fmla="*/ 177800 h 177800"/>
                <a:gd name="connsiteX1" fmla="*/ 698500 w 876300"/>
                <a:gd name="connsiteY1" fmla="*/ 177800 h 177800"/>
                <a:gd name="connsiteX2" fmla="*/ 876300 w 876300"/>
                <a:gd name="connsiteY2" fmla="*/ 0 h 177800"/>
                <a:gd name="connsiteX0" fmla="*/ 0 w 712729"/>
                <a:gd name="connsiteY0" fmla="*/ 434840 h 434840"/>
                <a:gd name="connsiteX1" fmla="*/ 698500 w 712729"/>
                <a:gd name="connsiteY1" fmla="*/ 434840 h 434840"/>
                <a:gd name="connsiteX2" fmla="*/ 712729 w 712729"/>
                <a:gd name="connsiteY2" fmla="*/ 0 h 434840"/>
                <a:gd name="connsiteX0" fmla="*/ 0 w 712729"/>
                <a:gd name="connsiteY0" fmla="*/ 434840 h 434840"/>
                <a:gd name="connsiteX1" fmla="*/ 371358 w 712729"/>
                <a:gd name="connsiteY1" fmla="*/ 419262 h 434840"/>
                <a:gd name="connsiteX2" fmla="*/ 712729 w 712729"/>
                <a:gd name="connsiteY2" fmla="*/ 0 h 434840"/>
                <a:gd name="connsiteX0" fmla="*/ 0 w 712729"/>
                <a:gd name="connsiteY0" fmla="*/ 434840 h 434840"/>
                <a:gd name="connsiteX1" fmla="*/ 386936 w 712729"/>
                <a:gd name="connsiteY1" fmla="*/ 434840 h 434840"/>
                <a:gd name="connsiteX2" fmla="*/ 712729 w 712729"/>
                <a:gd name="connsiteY2" fmla="*/ 0 h 434840"/>
              </a:gdLst>
              <a:ahLst/>
              <a:cxnLst>
                <a:cxn ang="0">
                  <a:pos x="connsiteX0" y="connsiteY0"/>
                </a:cxn>
                <a:cxn ang="0">
                  <a:pos x="connsiteX1" y="connsiteY1"/>
                </a:cxn>
                <a:cxn ang="0">
                  <a:pos x="connsiteX2" y="connsiteY2"/>
                </a:cxn>
              </a:cxnLst>
              <a:rect l="l" t="t" r="r" b="b"/>
              <a:pathLst>
                <a:path w="712729" h="434840">
                  <a:moveTo>
                    <a:pt x="0" y="434840"/>
                  </a:moveTo>
                  <a:lnTo>
                    <a:pt x="386936" y="434840"/>
                  </a:lnTo>
                  <a:lnTo>
                    <a:pt x="712729" y="0"/>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grpSp>
      <p:sp>
        <p:nvSpPr>
          <p:cNvPr id="34" name="任意多边形 33"/>
          <p:cNvSpPr/>
          <p:nvPr/>
        </p:nvSpPr>
        <p:spPr>
          <a:xfrm>
            <a:off x="2362200" y="2628900"/>
            <a:ext cx="3416300" cy="702325"/>
          </a:xfrm>
          <a:custGeom>
            <a:avLst/>
            <a:gdLst>
              <a:gd name="connsiteX0" fmla="*/ 0 w 3416300"/>
              <a:gd name="connsiteY0" fmla="*/ 698500 h 702325"/>
              <a:gd name="connsiteX1" fmla="*/ 1231900 w 3416300"/>
              <a:gd name="connsiteY1" fmla="*/ 609600 h 702325"/>
              <a:gd name="connsiteX2" fmla="*/ 2616200 w 3416300"/>
              <a:gd name="connsiteY2" fmla="*/ 76200 h 702325"/>
              <a:gd name="connsiteX3" fmla="*/ 3416300 w 3416300"/>
              <a:gd name="connsiteY3" fmla="*/ 0 h 702325"/>
            </a:gdLst>
            <a:ahLst/>
            <a:cxnLst>
              <a:cxn ang="0">
                <a:pos x="connsiteX0" y="connsiteY0"/>
              </a:cxn>
              <a:cxn ang="0">
                <a:pos x="connsiteX1" y="connsiteY1"/>
              </a:cxn>
              <a:cxn ang="0">
                <a:pos x="connsiteX2" y="connsiteY2"/>
              </a:cxn>
              <a:cxn ang="0">
                <a:pos x="connsiteX3" y="connsiteY3"/>
              </a:cxn>
            </a:cxnLst>
            <a:rect l="l" t="t" r="r" b="b"/>
            <a:pathLst>
              <a:path w="3416300" h="702325">
                <a:moveTo>
                  <a:pt x="0" y="698500"/>
                </a:moveTo>
                <a:cubicBezTo>
                  <a:pt x="397933" y="705908"/>
                  <a:pt x="795867" y="713317"/>
                  <a:pt x="1231900" y="609600"/>
                </a:cubicBezTo>
                <a:cubicBezTo>
                  <a:pt x="1667933" y="505883"/>
                  <a:pt x="2252133" y="177800"/>
                  <a:pt x="2616200" y="76200"/>
                </a:cubicBezTo>
                <a:cubicBezTo>
                  <a:pt x="2980267" y="-25400"/>
                  <a:pt x="3287183" y="12700"/>
                  <a:pt x="3416300" y="0"/>
                </a:cubicBezTo>
              </a:path>
            </a:pathLst>
          </a:custGeom>
          <a:ln>
            <a:headEnd type="none" w="med" len="med"/>
            <a:tailEnd type="arrow" w="med" len="med"/>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p>
        </p:txBody>
      </p:sp>
      <p:grpSp>
        <p:nvGrpSpPr>
          <p:cNvPr id="38" name="组合 37"/>
          <p:cNvGrpSpPr/>
          <p:nvPr/>
        </p:nvGrpSpPr>
        <p:grpSpPr>
          <a:xfrm>
            <a:off x="2400300" y="4081679"/>
            <a:ext cx="1865660" cy="1171552"/>
            <a:chOff x="2400300" y="4635500"/>
            <a:chExt cx="1865660" cy="1171552"/>
          </a:xfrm>
        </p:grpSpPr>
        <p:sp>
          <p:nvSpPr>
            <p:cNvPr id="36" name="任意多边形 35"/>
            <p:cNvSpPr/>
            <p:nvPr/>
          </p:nvSpPr>
          <p:spPr>
            <a:xfrm>
              <a:off x="2400300" y="4635500"/>
              <a:ext cx="1854200" cy="368300"/>
            </a:xfrm>
            <a:custGeom>
              <a:avLst/>
              <a:gdLst>
                <a:gd name="connsiteX0" fmla="*/ 0 w 1854200"/>
                <a:gd name="connsiteY0" fmla="*/ 0 h 368300"/>
                <a:gd name="connsiteX1" fmla="*/ 812800 w 1854200"/>
                <a:gd name="connsiteY1" fmla="*/ 254000 h 368300"/>
                <a:gd name="connsiteX2" fmla="*/ 1854200 w 1854200"/>
                <a:gd name="connsiteY2" fmla="*/ 368300 h 368300"/>
              </a:gdLst>
              <a:ahLst/>
              <a:cxnLst>
                <a:cxn ang="0">
                  <a:pos x="connsiteX0" y="connsiteY0"/>
                </a:cxn>
                <a:cxn ang="0">
                  <a:pos x="connsiteX1" y="connsiteY1"/>
                </a:cxn>
                <a:cxn ang="0">
                  <a:pos x="connsiteX2" y="connsiteY2"/>
                </a:cxn>
              </a:cxnLst>
              <a:rect l="l" t="t" r="r" b="b"/>
              <a:pathLst>
                <a:path w="1854200" h="368300">
                  <a:moveTo>
                    <a:pt x="0" y="0"/>
                  </a:moveTo>
                  <a:cubicBezTo>
                    <a:pt x="251883" y="96308"/>
                    <a:pt x="503767" y="192617"/>
                    <a:pt x="812800" y="254000"/>
                  </a:cubicBezTo>
                  <a:cubicBezTo>
                    <a:pt x="1121833" y="315383"/>
                    <a:pt x="1648883" y="349250"/>
                    <a:pt x="1854200" y="368300"/>
                  </a:cubicBezTo>
                </a:path>
              </a:pathLst>
            </a:custGeom>
            <a:ln>
              <a:headEnd type="none" w="med" len="med"/>
              <a:tailEnd type="arrow" w="med" len="med"/>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p>
          </p:txBody>
        </p:sp>
        <p:sp>
          <p:nvSpPr>
            <p:cNvPr id="37" name="任意多边形 36"/>
            <p:cNvSpPr/>
            <p:nvPr/>
          </p:nvSpPr>
          <p:spPr>
            <a:xfrm flipV="1">
              <a:off x="2411760" y="5197067"/>
              <a:ext cx="1854200" cy="609985"/>
            </a:xfrm>
            <a:custGeom>
              <a:avLst/>
              <a:gdLst>
                <a:gd name="connsiteX0" fmla="*/ 0 w 1854200"/>
                <a:gd name="connsiteY0" fmla="*/ 0 h 368300"/>
                <a:gd name="connsiteX1" fmla="*/ 812800 w 1854200"/>
                <a:gd name="connsiteY1" fmla="*/ 254000 h 368300"/>
                <a:gd name="connsiteX2" fmla="*/ 1854200 w 1854200"/>
                <a:gd name="connsiteY2" fmla="*/ 368300 h 368300"/>
              </a:gdLst>
              <a:ahLst/>
              <a:cxnLst>
                <a:cxn ang="0">
                  <a:pos x="connsiteX0" y="connsiteY0"/>
                </a:cxn>
                <a:cxn ang="0">
                  <a:pos x="connsiteX1" y="connsiteY1"/>
                </a:cxn>
                <a:cxn ang="0">
                  <a:pos x="connsiteX2" y="connsiteY2"/>
                </a:cxn>
              </a:cxnLst>
              <a:rect l="l" t="t" r="r" b="b"/>
              <a:pathLst>
                <a:path w="1854200" h="368300">
                  <a:moveTo>
                    <a:pt x="0" y="0"/>
                  </a:moveTo>
                  <a:cubicBezTo>
                    <a:pt x="251883" y="96308"/>
                    <a:pt x="503767" y="192617"/>
                    <a:pt x="812800" y="254000"/>
                  </a:cubicBezTo>
                  <a:cubicBezTo>
                    <a:pt x="1121833" y="315383"/>
                    <a:pt x="1648883" y="349250"/>
                    <a:pt x="1854200" y="368300"/>
                  </a:cubicBezTo>
                </a:path>
              </a:pathLst>
            </a:custGeom>
            <a:ln>
              <a:headEnd type="none" w="med" len="med"/>
              <a:tailEnd type="arrow" w="med" len="med"/>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p>
          </p:txBody>
        </p:sp>
      </p:grpSp>
      <p:sp>
        <p:nvSpPr>
          <p:cNvPr id="41" name="矩形 40"/>
          <p:cNvSpPr/>
          <p:nvPr/>
        </p:nvSpPr>
        <p:spPr>
          <a:xfrm>
            <a:off x="840865" y="5544235"/>
            <a:ext cx="7736580" cy="769441"/>
          </a:xfrm>
          <a:prstGeom prst="rect">
            <a:avLst/>
          </a:prstGeom>
        </p:spPr>
        <p:txBody>
          <a:bodyPr wrap="square">
            <a:spAutoFit/>
          </a:bodyPr>
          <a:lstStyle/>
          <a:p>
            <a:pPr marL="444500" lvl="1" indent="12700" fontAlgn="base">
              <a:spcBef>
                <a:spcPct val="20000"/>
              </a:spcBef>
              <a:spcAft>
                <a:spcPct val="0"/>
              </a:spcAft>
              <a:buSzPct val="50000"/>
            </a:pPr>
            <a:r>
              <a:rPr lang="zh-CN" altLang="en-US" sz="2200" b="1" kern="0" dirty="0" smtClean="0">
                <a:ln w="1905"/>
                <a:gradFill>
                  <a:gsLst>
                    <a:gs pos="0">
                      <a:srgbClr val="E78A00">
                        <a:shade val="20000"/>
                        <a:satMod val="200000"/>
                      </a:srgbClr>
                    </a:gs>
                    <a:gs pos="78000">
                      <a:srgbClr val="E78A00">
                        <a:tint val="90000"/>
                        <a:shade val="89000"/>
                        <a:satMod val="220000"/>
                      </a:srgbClr>
                    </a:gs>
                    <a:gs pos="100000">
                      <a:srgbClr val="E78A00">
                        <a:tint val="12000"/>
                        <a:satMod val="255000"/>
                      </a:srgbClr>
                    </a:gs>
                  </a:gsLst>
                  <a:lin ang="5400000"/>
                </a:gradFill>
                <a:effectLst>
                  <a:innerShdw blurRad="69850" dist="43180" dir="5400000">
                    <a:srgbClr val="000000">
                      <a:alpha val="65000"/>
                    </a:srgbClr>
                  </a:innerShdw>
                </a:effectLst>
                <a:latin typeface="幼圆" pitchFamily="49" charset="-122"/>
                <a:ea typeface="幼圆" pitchFamily="49" charset="-122"/>
              </a:rPr>
              <a:t>将关键路径中的组合逻辑块拆成更小的、可并行执行的组合逻辑块，可减小逻辑延时提高时钟频率</a:t>
            </a:r>
            <a:endParaRPr lang="zh-CN" altLang="en-US" sz="2200" b="1" kern="0" dirty="0">
              <a:ln w="1905"/>
              <a:gradFill>
                <a:gsLst>
                  <a:gs pos="0">
                    <a:srgbClr val="E78A00">
                      <a:shade val="20000"/>
                      <a:satMod val="200000"/>
                    </a:srgbClr>
                  </a:gs>
                  <a:gs pos="78000">
                    <a:srgbClr val="E78A00">
                      <a:tint val="90000"/>
                      <a:shade val="89000"/>
                      <a:satMod val="220000"/>
                    </a:srgbClr>
                  </a:gs>
                  <a:gs pos="100000">
                    <a:srgbClr val="E78A00">
                      <a:tint val="12000"/>
                      <a:satMod val="255000"/>
                    </a:srgbClr>
                  </a:gs>
                </a:gsLst>
                <a:lin ang="5400000"/>
              </a:gradFill>
              <a:effectLst>
                <a:innerShdw blurRad="69850" dist="43180" dir="5400000">
                  <a:srgbClr val="000000">
                    <a:alpha val="65000"/>
                  </a:srgbClr>
                </a:innerShdw>
              </a:effectLst>
              <a:latin typeface="幼圆" pitchFamily="49" charset="-122"/>
              <a:ea typeface="幼圆" pitchFamily="49" charset="-122"/>
            </a:endParaRPr>
          </a:p>
        </p:txBody>
      </p:sp>
    </p:spTree>
    <p:extLst>
      <p:ext uri="{BB962C8B-B14F-4D97-AF65-F5344CB8AC3E}">
        <p14:creationId xmlns:p14="http://schemas.microsoft.com/office/powerpoint/2010/main" val="138386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500"/>
                                        <p:tgtEl>
                                          <p:spTgt spid="4"/>
                                        </p:tgtEl>
                                      </p:cBhvr>
                                    </p:animEffect>
                                  </p:childTnLst>
                                </p:cTn>
                              </p:par>
                              <p:par>
                                <p:cTn id="8" presetID="21" presetClass="entr" presetSubtype="1"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heel(1)">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left)">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wipe(left)">
                                      <p:cBhvr>
                                        <p:cTn id="20" dur="500"/>
                                        <p:tgtEl>
                                          <p:spTgt spid="38"/>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1000"/>
                                        <p:tgtEl>
                                          <p:spTgt spid="41"/>
                                        </p:tgtEl>
                                      </p:cBhvr>
                                    </p:animEffect>
                                    <p:anim calcmode="lin" valueType="num">
                                      <p:cBhvr>
                                        <p:cTn id="26" dur="1000" fill="hold"/>
                                        <p:tgtEl>
                                          <p:spTgt spid="41"/>
                                        </p:tgtEl>
                                        <p:attrNameLst>
                                          <p:attrName>ppt_x</p:attrName>
                                        </p:attrNameLst>
                                      </p:cBhvr>
                                      <p:tavLst>
                                        <p:tav tm="0">
                                          <p:val>
                                            <p:strVal val="#ppt_x"/>
                                          </p:val>
                                        </p:tav>
                                        <p:tav tm="100000">
                                          <p:val>
                                            <p:strVal val="#ppt_x"/>
                                          </p:val>
                                        </p:tav>
                                      </p:tavLst>
                                    </p:anim>
                                    <p:anim calcmode="lin" valueType="num">
                                      <p:cBhvr>
                                        <p:cTn id="27"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4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Architecting Speed</a:t>
            </a:r>
            <a:endParaRPr lang="zh-CN" altLang="en-US" dirty="0"/>
          </a:p>
        </p:txBody>
      </p:sp>
      <p:sp>
        <p:nvSpPr>
          <p:cNvPr id="3" name="内容占位符 2"/>
          <p:cNvSpPr>
            <a:spLocks noGrp="1"/>
          </p:cNvSpPr>
          <p:nvPr>
            <p:ph idx="1"/>
          </p:nvPr>
        </p:nvSpPr>
        <p:spPr/>
        <p:txBody>
          <a:bodyPr/>
          <a:lstStyle/>
          <a:p>
            <a:r>
              <a:rPr lang="zh-CN" altLang="en-US" dirty="0" smtClean="0"/>
              <a:t>展平逻辑结构（</a:t>
            </a:r>
            <a:r>
              <a:rPr lang="en-US" altLang="zh-CN" dirty="0"/>
              <a:t>Flatten Logic Structures</a:t>
            </a:r>
            <a:r>
              <a:rPr lang="zh-CN" altLang="en-US" dirty="0" smtClean="0"/>
              <a:t>）</a:t>
            </a:r>
            <a:endParaRPr lang="zh-CN" altLang="en-US" dirty="0"/>
          </a:p>
        </p:txBody>
      </p:sp>
      <p:grpSp>
        <p:nvGrpSpPr>
          <p:cNvPr id="6" name="组合 5"/>
          <p:cNvGrpSpPr/>
          <p:nvPr/>
        </p:nvGrpSpPr>
        <p:grpSpPr>
          <a:xfrm>
            <a:off x="525024" y="1943835"/>
            <a:ext cx="8277446" cy="4387988"/>
            <a:chOff x="525024" y="1943835"/>
            <a:chExt cx="8277446" cy="4387988"/>
          </a:xfrm>
        </p:grpSpPr>
        <p:sp>
          <p:nvSpPr>
            <p:cNvPr id="4" name="折角形 3"/>
            <p:cNvSpPr/>
            <p:nvPr/>
          </p:nvSpPr>
          <p:spPr>
            <a:xfrm>
              <a:off x="791580" y="2191363"/>
              <a:ext cx="8010890" cy="4140460"/>
            </a:xfrm>
            <a:prstGeom prst="foldedCorner">
              <a:avLst>
                <a:gd name="adj" fmla="val 6776"/>
              </a:avLst>
            </a:prstGeom>
          </p:spPr>
          <p:style>
            <a:lnRef idx="1">
              <a:schemeClr val="dk1"/>
            </a:lnRef>
            <a:fillRef idx="2">
              <a:schemeClr val="dk1"/>
            </a:fillRef>
            <a:effectRef idx="1">
              <a:schemeClr val="dk1"/>
            </a:effectRef>
            <a:fontRef idx="minor">
              <a:schemeClr val="dk1"/>
            </a:fontRef>
          </p:style>
          <p:txBody>
            <a:bodyPr numCol="2" rtlCol="0" anchor="t" anchorCtr="0"/>
            <a:lstStyle/>
            <a:p>
              <a:endParaRPr lang="en-US" altLang="zh-CN" dirty="0" smtClean="0"/>
            </a:p>
            <a:p>
              <a:r>
                <a:rPr lang="en-US" altLang="zh-CN" dirty="0"/>
                <a:t>module </a:t>
              </a:r>
              <a:r>
                <a:rPr lang="en-US" altLang="zh-CN" dirty="0" err="1"/>
                <a:t>regwrite</a:t>
              </a:r>
              <a:r>
                <a:rPr lang="en-US" altLang="zh-CN" dirty="0"/>
                <a:t>(</a:t>
              </a:r>
            </a:p>
            <a:p>
              <a:r>
                <a:rPr lang="en-US" altLang="zh-CN" dirty="0" smtClean="0"/>
                <a:t>     output </a:t>
              </a:r>
              <a:r>
                <a:rPr lang="en-US" altLang="zh-CN" dirty="0" err="1"/>
                <a:t>reg</a:t>
              </a:r>
              <a:r>
                <a:rPr lang="en-US" altLang="zh-CN" dirty="0"/>
                <a:t> [3:0] rout,</a:t>
              </a:r>
            </a:p>
            <a:p>
              <a:r>
                <a:rPr lang="en-US" altLang="zh-CN" dirty="0" smtClean="0"/>
                <a:t>     input                  </a:t>
              </a:r>
              <a:r>
                <a:rPr lang="en-US" altLang="zh-CN" dirty="0" err="1" smtClean="0"/>
                <a:t>clk</a:t>
              </a:r>
              <a:r>
                <a:rPr lang="en-US" altLang="zh-CN" dirty="0"/>
                <a:t>, in,</a:t>
              </a:r>
            </a:p>
            <a:p>
              <a:r>
                <a:rPr lang="en-US" altLang="zh-CN" dirty="0" smtClean="0"/>
                <a:t>     input         [</a:t>
              </a:r>
              <a:r>
                <a:rPr lang="en-US" altLang="zh-CN" dirty="0"/>
                <a:t>3:0] </a:t>
              </a:r>
              <a:r>
                <a:rPr lang="en-US" altLang="zh-CN" dirty="0" smtClean="0"/>
                <a:t>ctrl  );</a:t>
              </a:r>
            </a:p>
            <a:p>
              <a:endParaRPr lang="en-US" altLang="zh-CN" dirty="0"/>
            </a:p>
            <a:p>
              <a:r>
                <a:rPr lang="en-US" altLang="zh-CN" dirty="0" smtClean="0"/>
                <a:t>    always </a:t>
              </a:r>
              <a:r>
                <a:rPr lang="en-US" altLang="zh-CN" dirty="0"/>
                <a:t>@(</a:t>
              </a:r>
              <a:r>
                <a:rPr lang="en-US" altLang="zh-CN" dirty="0" err="1"/>
                <a:t>posedge</a:t>
              </a:r>
              <a:r>
                <a:rPr lang="en-US" altLang="zh-CN" dirty="0"/>
                <a:t> </a:t>
              </a:r>
              <a:r>
                <a:rPr lang="en-US" altLang="zh-CN" dirty="0" err="1"/>
                <a:t>clk</a:t>
              </a:r>
              <a:r>
                <a:rPr lang="en-US" altLang="zh-CN" dirty="0"/>
                <a:t>)</a:t>
              </a:r>
            </a:p>
            <a:p>
              <a:r>
                <a:rPr lang="en-US" altLang="zh-CN" dirty="0" smtClean="0"/>
                <a:t>              if ( ctrl[0] ) </a:t>
              </a:r>
              <a:r>
                <a:rPr lang="en-US" altLang="zh-CN" dirty="0"/>
                <a:t>rout[0] &lt;= in;</a:t>
              </a:r>
            </a:p>
            <a:p>
              <a:r>
                <a:rPr lang="en-US" altLang="zh-CN" dirty="0" smtClean="0"/>
                <a:t>       else if ( ctrl[1] ) </a:t>
              </a:r>
              <a:r>
                <a:rPr lang="en-US" altLang="zh-CN" dirty="0"/>
                <a:t>rout[1] &lt;= in;</a:t>
              </a:r>
            </a:p>
            <a:p>
              <a:r>
                <a:rPr lang="en-US" altLang="zh-CN" dirty="0" smtClean="0"/>
                <a:t>       else if ( ctrl[2] ) </a:t>
              </a:r>
              <a:r>
                <a:rPr lang="en-US" altLang="zh-CN" dirty="0"/>
                <a:t>rout[2] &lt;= in;</a:t>
              </a:r>
            </a:p>
            <a:p>
              <a:r>
                <a:rPr lang="en-US" altLang="zh-CN" dirty="0" smtClean="0"/>
                <a:t>       else if ( ctrl[3] ) </a:t>
              </a:r>
              <a:r>
                <a:rPr lang="en-US" altLang="zh-CN" dirty="0"/>
                <a:t>rout[3] &lt;= in</a:t>
              </a:r>
              <a:r>
                <a:rPr lang="en-US" altLang="zh-CN" dirty="0" smtClean="0"/>
                <a:t>;</a:t>
              </a:r>
            </a:p>
            <a:p>
              <a:endParaRPr lang="en-US" altLang="zh-CN" dirty="0"/>
            </a:p>
            <a:p>
              <a:r>
                <a:rPr lang="en-US" altLang="zh-CN" dirty="0" err="1"/>
                <a:t>endmodule</a:t>
              </a:r>
              <a:endParaRPr lang="en-US" altLang="zh-CN" dirty="0"/>
            </a:p>
          </p:txBody>
        </p:sp>
        <p:sp>
          <p:nvSpPr>
            <p:cNvPr id="5" name="圆角矩形 4"/>
            <p:cNvSpPr/>
            <p:nvPr/>
          </p:nvSpPr>
          <p:spPr>
            <a:xfrm>
              <a:off x="525024" y="1943835"/>
              <a:ext cx="2696825" cy="49505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译码器（有特权编码）</a:t>
              </a:r>
              <a:endParaRPr lang="zh-CN" altLang="en-US" dirty="0"/>
            </a:p>
          </p:txBody>
        </p:sp>
      </p:grpSp>
    </p:spTree>
    <p:extLst>
      <p:ext uri="{BB962C8B-B14F-4D97-AF65-F5344CB8AC3E}">
        <p14:creationId xmlns:p14="http://schemas.microsoft.com/office/powerpoint/2010/main" val="2601417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Architecting Speed</a:t>
            </a:r>
            <a:endParaRPr lang="zh-CN" altLang="en-US" dirty="0"/>
          </a:p>
        </p:txBody>
      </p:sp>
      <p:sp>
        <p:nvSpPr>
          <p:cNvPr id="3" name="内容占位符 2"/>
          <p:cNvSpPr>
            <a:spLocks noGrp="1"/>
          </p:cNvSpPr>
          <p:nvPr>
            <p:ph idx="1"/>
          </p:nvPr>
        </p:nvSpPr>
        <p:spPr>
          <a:xfrm>
            <a:off x="457200" y="5679250"/>
            <a:ext cx="8363272" cy="918102"/>
          </a:xfrm>
        </p:spPr>
        <p:txBody>
          <a:bodyPr/>
          <a:lstStyle/>
          <a:p>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590" y="1181987"/>
            <a:ext cx="7250152" cy="431724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30952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Architecting Speed</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折角形 3"/>
          <p:cNvSpPr/>
          <p:nvPr/>
        </p:nvSpPr>
        <p:spPr>
          <a:xfrm>
            <a:off x="791580" y="1921333"/>
            <a:ext cx="8010890" cy="4140460"/>
          </a:xfrm>
          <a:prstGeom prst="foldedCorner">
            <a:avLst>
              <a:gd name="adj" fmla="val 6776"/>
            </a:avLst>
          </a:prstGeom>
        </p:spPr>
        <p:style>
          <a:lnRef idx="1">
            <a:schemeClr val="dk1"/>
          </a:lnRef>
          <a:fillRef idx="2">
            <a:schemeClr val="dk1"/>
          </a:fillRef>
          <a:effectRef idx="1">
            <a:schemeClr val="dk1"/>
          </a:effectRef>
          <a:fontRef idx="minor">
            <a:schemeClr val="dk1"/>
          </a:fontRef>
        </p:style>
        <p:txBody>
          <a:bodyPr numCol="2" rtlCol="0" anchor="t" anchorCtr="0"/>
          <a:lstStyle/>
          <a:p>
            <a:endParaRPr lang="en-US" altLang="zh-CN" dirty="0" smtClean="0"/>
          </a:p>
          <a:p>
            <a:r>
              <a:rPr lang="en-US" altLang="zh-CN" dirty="0"/>
              <a:t>module </a:t>
            </a:r>
            <a:r>
              <a:rPr lang="en-US" altLang="zh-CN" dirty="0" err="1"/>
              <a:t>regwrite</a:t>
            </a:r>
            <a:r>
              <a:rPr lang="en-US" altLang="zh-CN" dirty="0"/>
              <a:t>(</a:t>
            </a:r>
          </a:p>
          <a:p>
            <a:r>
              <a:rPr lang="en-US" altLang="zh-CN" dirty="0" smtClean="0"/>
              <a:t>     output </a:t>
            </a:r>
            <a:r>
              <a:rPr lang="en-US" altLang="zh-CN" dirty="0" err="1"/>
              <a:t>reg</a:t>
            </a:r>
            <a:r>
              <a:rPr lang="en-US" altLang="zh-CN" dirty="0"/>
              <a:t> [3:0] rout,</a:t>
            </a:r>
          </a:p>
          <a:p>
            <a:r>
              <a:rPr lang="en-US" altLang="zh-CN" dirty="0" smtClean="0"/>
              <a:t>     input                  </a:t>
            </a:r>
            <a:r>
              <a:rPr lang="en-US" altLang="zh-CN" dirty="0" err="1" smtClean="0"/>
              <a:t>clk</a:t>
            </a:r>
            <a:r>
              <a:rPr lang="en-US" altLang="zh-CN" dirty="0"/>
              <a:t>, in,</a:t>
            </a:r>
          </a:p>
          <a:p>
            <a:r>
              <a:rPr lang="en-US" altLang="zh-CN" dirty="0" smtClean="0"/>
              <a:t>     input         [</a:t>
            </a:r>
            <a:r>
              <a:rPr lang="en-US" altLang="zh-CN" dirty="0"/>
              <a:t>3:0] </a:t>
            </a:r>
            <a:r>
              <a:rPr lang="en-US" altLang="zh-CN" dirty="0" smtClean="0"/>
              <a:t>ctrl  );</a:t>
            </a:r>
          </a:p>
          <a:p>
            <a:endParaRPr lang="en-US" altLang="zh-CN" dirty="0"/>
          </a:p>
          <a:p>
            <a:r>
              <a:rPr lang="en-US" altLang="zh-CN" dirty="0" smtClean="0"/>
              <a:t>    always </a:t>
            </a:r>
            <a:r>
              <a:rPr lang="en-US" altLang="zh-CN" dirty="0"/>
              <a:t>@(</a:t>
            </a:r>
            <a:r>
              <a:rPr lang="en-US" altLang="zh-CN" dirty="0" err="1"/>
              <a:t>posedge</a:t>
            </a:r>
            <a:r>
              <a:rPr lang="en-US" altLang="zh-CN" dirty="0"/>
              <a:t> </a:t>
            </a:r>
            <a:r>
              <a:rPr lang="en-US" altLang="zh-CN" dirty="0" err="1"/>
              <a:t>clk</a:t>
            </a:r>
            <a:r>
              <a:rPr lang="en-US" altLang="zh-CN" dirty="0"/>
              <a:t>)</a:t>
            </a:r>
          </a:p>
          <a:p>
            <a:r>
              <a:rPr lang="en-US" altLang="zh-CN" dirty="0" smtClean="0"/>
              <a:t>       if ( ctrl[0] ) </a:t>
            </a:r>
            <a:r>
              <a:rPr lang="en-US" altLang="zh-CN" dirty="0"/>
              <a:t>rout[0] &lt;= in;</a:t>
            </a:r>
          </a:p>
          <a:p>
            <a:r>
              <a:rPr lang="en-US" altLang="zh-CN" dirty="0" smtClean="0"/>
              <a:t>       if ( ctrl[1] ) </a:t>
            </a:r>
            <a:r>
              <a:rPr lang="en-US" altLang="zh-CN" dirty="0"/>
              <a:t>rout[1] &lt;= in;</a:t>
            </a:r>
          </a:p>
          <a:p>
            <a:r>
              <a:rPr lang="en-US" altLang="zh-CN" dirty="0" smtClean="0"/>
              <a:t>       if ( ctrl[2] ) </a:t>
            </a:r>
            <a:r>
              <a:rPr lang="en-US" altLang="zh-CN" dirty="0"/>
              <a:t>rout[2] &lt;= in;</a:t>
            </a:r>
          </a:p>
          <a:p>
            <a:r>
              <a:rPr lang="en-US" altLang="zh-CN" dirty="0" smtClean="0"/>
              <a:t>       if ( ctrl[3] ) </a:t>
            </a:r>
            <a:r>
              <a:rPr lang="en-US" altLang="zh-CN" dirty="0"/>
              <a:t>rout[3] &lt;= in</a:t>
            </a:r>
            <a:r>
              <a:rPr lang="en-US" altLang="zh-CN" dirty="0" smtClean="0"/>
              <a:t>;</a:t>
            </a:r>
          </a:p>
          <a:p>
            <a:endParaRPr lang="en-US" altLang="zh-CN" dirty="0"/>
          </a:p>
          <a:p>
            <a:r>
              <a:rPr lang="en-US" altLang="zh-CN" dirty="0" err="1"/>
              <a:t>endmodule</a:t>
            </a:r>
            <a:endParaRPr lang="en-US" altLang="zh-CN" dirty="0"/>
          </a:p>
        </p:txBody>
      </p:sp>
      <p:sp>
        <p:nvSpPr>
          <p:cNvPr id="5" name="圆角矩形 4"/>
          <p:cNvSpPr/>
          <p:nvPr/>
        </p:nvSpPr>
        <p:spPr>
          <a:xfrm>
            <a:off x="525024" y="1673805"/>
            <a:ext cx="2696825" cy="49505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译码器（无特权编码）</a:t>
            </a:r>
            <a:endParaRPr lang="zh-CN" altLang="en-US" dirty="0"/>
          </a:p>
        </p:txBody>
      </p:sp>
    </p:spTree>
    <p:extLst>
      <p:ext uri="{BB962C8B-B14F-4D97-AF65-F5344CB8AC3E}">
        <p14:creationId xmlns:p14="http://schemas.microsoft.com/office/powerpoint/2010/main" val="12604323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Architecting Speed</a:t>
            </a:r>
            <a:endParaRPr lang="zh-CN" altLang="en-US" dirty="0"/>
          </a:p>
        </p:txBody>
      </p:sp>
      <p:sp>
        <p:nvSpPr>
          <p:cNvPr id="3" name="内容占位符 2"/>
          <p:cNvSpPr>
            <a:spLocks noGrp="1"/>
          </p:cNvSpPr>
          <p:nvPr>
            <p:ph idx="1"/>
          </p:nvPr>
        </p:nvSpPr>
        <p:spPr>
          <a:xfrm>
            <a:off x="476545" y="5538060"/>
            <a:ext cx="8343927" cy="1059291"/>
          </a:xfrm>
        </p:spPr>
        <p:txBody>
          <a:bodyPr/>
          <a:lstStyle/>
          <a:p>
            <a:pPr lvl="1"/>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去除不需要的特权编码，可以展平逻辑结构，减小逻辑延迟</a:t>
            </a:r>
            <a:endParaRPr lang="zh-CN" altLang="en-US"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660" y="1295181"/>
            <a:ext cx="4770530" cy="424288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14427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Architecting Speed</a:t>
            </a:r>
            <a:endParaRPr lang="zh-CN" altLang="en-US" dirty="0"/>
          </a:p>
        </p:txBody>
      </p:sp>
      <p:sp>
        <p:nvSpPr>
          <p:cNvPr id="3" name="内容占位符 2"/>
          <p:cNvSpPr>
            <a:spLocks noGrp="1"/>
          </p:cNvSpPr>
          <p:nvPr>
            <p:ph idx="1"/>
          </p:nvPr>
        </p:nvSpPr>
        <p:spPr/>
        <p:txBody>
          <a:bodyPr/>
          <a:lstStyle/>
          <a:p>
            <a:pPr>
              <a:buFont typeface="Arial" pitchFamily="34" charset="0"/>
              <a:buChar char="•"/>
            </a:pPr>
            <a:r>
              <a:rPr lang="zh-CN" altLang="en-US" dirty="0" smtClean="0"/>
              <a:t>寄存器平衡</a:t>
            </a:r>
            <a:endParaRPr lang="zh-CN" altLang="en-US" dirty="0"/>
          </a:p>
        </p:txBody>
      </p:sp>
      <p:grpSp>
        <p:nvGrpSpPr>
          <p:cNvPr id="14" name="组合 13"/>
          <p:cNvGrpSpPr/>
          <p:nvPr/>
        </p:nvGrpSpPr>
        <p:grpSpPr>
          <a:xfrm>
            <a:off x="525024" y="1876327"/>
            <a:ext cx="8277446" cy="4748028"/>
            <a:chOff x="525024" y="1876327"/>
            <a:chExt cx="8277446" cy="4748028"/>
          </a:xfrm>
        </p:grpSpPr>
        <p:sp>
          <p:nvSpPr>
            <p:cNvPr id="4" name="折角形 3"/>
            <p:cNvSpPr/>
            <p:nvPr/>
          </p:nvSpPr>
          <p:spPr>
            <a:xfrm>
              <a:off x="791580" y="2123854"/>
              <a:ext cx="8010890" cy="4500501"/>
            </a:xfrm>
            <a:prstGeom prst="foldedCorner">
              <a:avLst>
                <a:gd name="adj" fmla="val 5166"/>
              </a:avLst>
            </a:prstGeom>
          </p:spPr>
          <p:style>
            <a:lnRef idx="1">
              <a:schemeClr val="dk1"/>
            </a:lnRef>
            <a:fillRef idx="2">
              <a:schemeClr val="dk1"/>
            </a:fillRef>
            <a:effectRef idx="1">
              <a:schemeClr val="dk1"/>
            </a:effectRef>
            <a:fontRef idx="minor">
              <a:schemeClr val="dk1"/>
            </a:fontRef>
          </p:style>
          <p:txBody>
            <a:bodyPr numCol="2" rtlCol="0" anchor="t" anchorCtr="0"/>
            <a:lstStyle/>
            <a:p>
              <a:endParaRPr lang="en-US" altLang="zh-CN" dirty="0" smtClean="0"/>
            </a:p>
            <a:p>
              <a:r>
                <a:rPr lang="en-US" altLang="zh-CN" dirty="0" smtClean="0"/>
                <a:t>module </a:t>
              </a:r>
              <a:r>
                <a:rPr lang="en-US" altLang="zh-CN" dirty="0"/>
                <a:t>adder(</a:t>
              </a:r>
            </a:p>
            <a:p>
              <a:r>
                <a:rPr lang="en-US" altLang="zh-CN" dirty="0" smtClean="0"/>
                <a:t>    output </a:t>
              </a:r>
              <a:r>
                <a:rPr lang="en-US" altLang="zh-CN" dirty="0" err="1"/>
                <a:t>reg</a:t>
              </a:r>
              <a:r>
                <a:rPr lang="en-US" altLang="zh-CN" dirty="0"/>
                <a:t> [7:0] Sum,</a:t>
              </a:r>
            </a:p>
            <a:p>
              <a:r>
                <a:rPr lang="en-US" altLang="zh-CN" dirty="0" smtClean="0"/>
                <a:t>    input         [</a:t>
              </a:r>
              <a:r>
                <a:rPr lang="en-US" altLang="zh-CN" dirty="0"/>
                <a:t>7:0] A, B, C,</a:t>
              </a:r>
            </a:p>
            <a:p>
              <a:r>
                <a:rPr lang="en-US" altLang="zh-CN" dirty="0" smtClean="0"/>
                <a:t>    input                  </a:t>
              </a:r>
              <a:r>
                <a:rPr lang="en-US" altLang="zh-CN" dirty="0" err="1" smtClean="0"/>
                <a:t>clk</a:t>
              </a:r>
              <a:r>
                <a:rPr lang="en-US" altLang="zh-CN" dirty="0" smtClean="0"/>
                <a:t> );</a:t>
              </a:r>
            </a:p>
            <a:p>
              <a:endParaRPr lang="en-US" altLang="zh-CN" dirty="0"/>
            </a:p>
            <a:p>
              <a:r>
                <a:rPr lang="en-US" altLang="zh-CN" dirty="0" err="1"/>
                <a:t>reg</a:t>
              </a:r>
              <a:r>
                <a:rPr lang="en-US" altLang="zh-CN" dirty="0"/>
                <a:t> [7:0] </a:t>
              </a:r>
              <a:r>
                <a:rPr lang="en-US" altLang="zh-CN" dirty="0" err="1"/>
                <a:t>rA</a:t>
              </a:r>
              <a:r>
                <a:rPr lang="en-US" altLang="zh-CN" dirty="0"/>
                <a:t>, </a:t>
              </a:r>
              <a:r>
                <a:rPr lang="en-US" altLang="zh-CN" dirty="0" err="1"/>
                <a:t>rB</a:t>
              </a:r>
              <a:r>
                <a:rPr lang="en-US" altLang="zh-CN" dirty="0"/>
                <a:t>, </a:t>
              </a:r>
              <a:r>
                <a:rPr lang="en-US" altLang="zh-CN" dirty="0" err="1"/>
                <a:t>rC</a:t>
              </a:r>
              <a:r>
                <a:rPr lang="en-US" altLang="zh-CN" dirty="0"/>
                <a:t>;</a:t>
              </a:r>
            </a:p>
            <a:p>
              <a:endParaRPr lang="en-US" altLang="zh-CN" dirty="0" smtClean="0"/>
            </a:p>
            <a:p>
              <a:r>
                <a:rPr lang="en-US" altLang="zh-CN" dirty="0"/>
                <a:t> </a:t>
              </a:r>
              <a:r>
                <a:rPr lang="en-US" altLang="zh-CN" dirty="0" smtClean="0"/>
                <a:t>   always </a:t>
              </a:r>
              <a:r>
                <a:rPr lang="en-US" altLang="zh-CN" dirty="0"/>
                <a:t>@(</a:t>
              </a:r>
              <a:r>
                <a:rPr lang="en-US" altLang="zh-CN" dirty="0" err="1"/>
                <a:t>posedge</a:t>
              </a:r>
              <a:r>
                <a:rPr lang="en-US" altLang="zh-CN" dirty="0"/>
                <a:t> </a:t>
              </a:r>
              <a:r>
                <a:rPr lang="en-US" altLang="zh-CN" dirty="0" err="1"/>
                <a:t>clk</a:t>
              </a:r>
              <a:r>
                <a:rPr lang="en-US" altLang="zh-CN" dirty="0"/>
                <a:t>) begin</a:t>
              </a:r>
            </a:p>
            <a:p>
              <a:r>
                <a:rPr lang="en-US" altLang="zh-CN" dirty="0" smtClean="0"/>
                <a:t>        </a:t>
              </a:r>
              <a:r>
                <a:rPr lang="en-US" altLang="zh-CN" dirty="0" err="1" smtClean="0"/>
                <a:t>rA</a:t>
              </a:r>
              <a:r>
                <a:rPr lang="en-US" altLang="zh-CN" dirty="0" smtClean="0"/>
                <a:t> </a:t>
              </a:r>
              <a:r>
                <a:rPr lang="en-US" altLang="zh-CN" dirty="0"/>
                <a:t>&lt;= A;</a:t>
              </a:r>
            </a:p>
            <a:p>
              <a:r>
                <a:rPr lang="en-US" altLang="zh-CN" dirty="0" smtClean="0"/>
                <a:t>        </a:t>
              </a:r>
              <a:r>
                <a:rPr lang="en-US" altLang="zh-CN" dirty="0" err="1" smtClean="0"/>
                <a:t>rB</a:t>
              </a:r>
              <a:r>
                <a:rPr lang="en-US" altLang="zh-CN" dirty="0" smtClean="0"/>
                <a:t> </a:t>
              </a:r>
              <a:r>
                <a:rPr lang="en-US" altLang="zh-CN" dirty="0"/>
                <a:t>&lt;= B;</a:t>
              </a:r>
            </a:p>
            <a:p>
              <a:r>
                <a:rPr lang="en-US" altLang="zh-CN" dirty="0" smtClean="0"/>
                <a:t>        </a:t>
              </a:r>
              <a:r>
                <a:rPr lang="en-US" altLang="zh-CN" dirty="0" err="1" smtClean="0"/>
                <a:t>rC</a:t>
              </a:r>
              <a:r>
                <a:rPr lang="en-US" altLang="zh-CN" dirty="0" smtClean="0"/>
                <a:t> </a:t>
              </a:r>
              <a:r>
                <a:rPr lang="en-US" altLang="zh-CN" dirty="0"/>
                <a:t>&lt;= C;</a:t>
              </a:r>
            </a:p>
            <a:p>
              <a:r>
                <a:rPr lang="en-US" altLang="zh-CN" dirty="0" smtClean="0"/>
                <a:t>        Sum </a:t>
              </a:r>
              <a:r>
                <a:rPr lang="en-US" altLang="zh-CN" dirty="0"/>
                <a:t>&lt;= </a:t>
              </a:r>
              <a:r>
                <a:rPr lang="en-US" altLang="zh-CN" dirty="0" err="1"/>
                <a:t>rA</a:t>
              </a:r>
              <a:r>
                <a:rPr lang="en-US" altLang="zh-CN" dirty="0"/>
                <a:t> + </a:t>
              </a:r>
              <a:r>
                <a:rPr lang="en-US" altLang="zh-CN" dirty="0" err="1"/>
                <a:t>rB</a:t>
              </a:r>
              <a:r>
                <a:rPr lang="en-US" altLang="zh-CN" dirty="0"/>
                <a:t> + </a:t>
              </a:r>
              <a:r>
                <a:rPr lang="en-US" altLang="zh-CN" dirty="0" err="1"/>
                <a:t>rC</a:t>
              </a:r>
              <a:r>
                <a:rPr lang="en-US" altLang="zh-CN" dirty="0"/>
                <a:t>;</a:t>
              </a:r>
            </a:p>
            <a:p>
              <a:r>
                <a:rPr lang="en-US" altLang="zh-CN" dirty="0" smtClean="0"/>
                <a:t>    end</a:t>
              </a:r>
              <a:endParaRPr lang="en-US" altLang="zh-CN" dirty="0"/>
            </a:p>
            <a:p>
              <a:r>
                <a:rPr lang="en-US" altLang="zh-CN" dirty="0" err="1" smtClean="0"/>
                <a:t>endmodule</a:t>
              </a:r>
              <a:endParaRPr lang="en-US" altLang="zh-CN" dirty="0"/>
            </a:p>
          </p:txBody>
        </p:sp>
        <p:sp>
          <p:nvSpPr>
            <p:cNvPr id="5" name="圆角矩形 4"/>
            <p:cNvSpPr/>
            <p:nvPr/>
          </p:nvSpPr>
          <p:spPr>
            <a:xfrm>
              <a:off x="525024" y="1876327"/>
              <a:ext cx="2696825" cy="49505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三个</a:t>
              </a:r>
              <a:r>
                <a:rPr lang="en-US" altLang="zh-CN" dirty="0" smtClean="0"/>
                <a:t>8bit</a:t>
              </a:r>
              <a:r>
                <a:rPr lang="zh-CN" altLang="en-US" dirty="0" smtClean="0"/>
                <a:t>数求和</a:t>
              </a:r>
              <a:endParaRPr lang="zh-CN" altLang="en-US" dirty="0"/>
            </a:p>
          </p:txBody>
        </p:sp>
      </p:grpSp>
    </p:spTree>
    <p:extLst>
      <p:ext uri="{BB962C8B-B14F-4D97-AF65-F5344CB8AC3E}">
        <p14:creationId xmlns:p14="http://schemas.microsoft.com/office/powerpoint/2010/main" val="4225941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Architecting Speed</a:t>
            </a:r>
            <a:endParaRPr lang="zh-CN" altLang="en-US" dirty="0"/>
          </a:p>
        </p:txBody>
      </p:sp>
      <p:sp>
        <p:nvSpPr>
          <p:cNvPr id="3" name="内容占位符 2"/>
          <p:cNvSpPr>
            <a:spLocks noGrp="1"/>
          </p:cNvSpPr>
          <p:nvPr>
            <p:ph idx="1"/>
          </p:nvPr>
        </p:nvSpPr>
        <p:spPr>
          <a:xfrm>
            <a:off x="457200" y="5229200"/>
            <a:ext cx="8363272" cy="1368152"/>
          </a:xfrm>
        </p:spPr>
        <p:txBody>
          <a:bodyPr/>
          <a:lstStyle/>
          <a:p>
            <a:pPr marL="444500" lvl="1" indent="12700"/>
            <a:r>
              <a:rPr lang="zh-CN" altLang="en-US" dirty="0" smtClean="0"/>
              <a:t>输入与第一级寄存器间无逻辑，加法逻辑集中在第一级和第二级寄存器间</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347787"/>
            <a:ext cx="7935230" cy="365790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410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Architecting Speed</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折角形 3"/>
          <p:cNvSpPr/>
          <p:nvPr/>
        </p:nvSpPr>
        <p:spPr>
          <a:xfrm>
            <a:off x="791580" y="1741312"/>
            <a:ext cx="8010890" cy="4500501"/>
          </a:xfrm>
          <a:prstGeom prst="foldedCorner">
            <a:avLst>
              <a:gd name="adj" fmla="val 5166"/>
            </a:avLst>
          </a:prstGeom>
        </p:spPr>
        <p:style>
          <a:lnRef idx="1">
            <a:schemeClr val="dk1"/>
          </a:lnRef>
          <a:fillRef idx="2">
            <a:schemeClr val="dk1"/>
          </a:fillRef>
          <a:effectRef idx="1">
            <a:schemeClr val="dk1"/>
          </a:effectRef>
          <a:fontRef idx="minor">
            <a:schemeClr val="dk1"/>
          </a:fontRef>
        </p:style>
        <p:txBody>
          <a:bodyPr numCol="2" rtlCol="0" anchor="t" anchorCtr="0"/>
          <a:lstStyle/>
          <a:p>
            <a:endParaRPr lang="en-US" altLang="zh-CN" dirty="0" smtClean="0"/>
          </a:p>
          <a:p>
            <a:r>
              <a:rPr lang="en-US" altLang="zh-CN" dirty="0"/>
              <a:t>module adder(</a:t>
            </a:r>
          </a:p>
          <a:p>
            <a:r>
              <a:rPr lang="en-US" altLang="zh-CN" dirty="0" smtClean="0"/>
              <a:t>    output </a:t>
            </a:r>
            <a:r>
              <a:rPr lang="en-US" altLang="zh-CN" dirty="0" err="1"/>
              <a:t>reg</a:t>
            </a:r>
            <a:r>
              <a:rPr lang="en-US" altLang="zh-CN" dirty="0"/>
              <a:t> [7:0] Sum,</a:t>
            </a:r>
          </a:p>
          <a:p>
            <a:r>
              <a:rPr lang="en-US" altLang="zh-CN" dirty="0" smtClean="0"/>
              <a:t>    input         [</a:t>
            </a:r>
            <a:r>
              <a:rPr lang="en-US" altLang="zh-CN" dirty="0"/>
              <a:t>7:0] A, B, C,</a:t>
            </a:r>
          </a:p>
          <a:p>
            <a:r>
              <a:rPr lang="en-US" altLang="zh-CN" dirty="0" smtClean="0"/>
              <a:t>    input                 </a:t>
            </a:r>
            <a:r>
              <a:rPr lang="en-US" altLang="zh-CN" dirty="0" err="1" smtClean="0"/>
              <a:t>clk</a:t>
            </a:r>
            <a:r>
              <a:rPr lang="en-US" altLang="zh-CN" dirty="0" smtClean="0"/>
              <a:t>  );</a:t>
            </a:r>
          </a:p>
          <a:p>
            <a:endParaRPr lang="en-US" altLang="zh-CN" dirty="0"/>
          </a:p>
          <a:p>
            <a:r>
              <a:rPr lang="en-US" altLang="zh-CN" dirty="0" err="1"/>
              <a:t>reg</a:t>
            </a:r>
            <a:r>
              <a:rPr lang="en-US" altLang="zh-CN" dirty="0"/>
              <a:t> [7:0] </a:t>
            </a:r>
            <a:r>
              <a:rPr lang="en-US" altLang="zh-CN" dirty="0" err="1"/>
              <a:t>rABSum</a:t>
            </a:r>
            <a:r>
              <a:rPr lang="en-US" altLang="zh-CN" dirty="0"/>
              <a:t>, </a:t>
            </a:r>
            <a:r>
              <a:rPr lang="en-US" altLang="zh-CN" dirty="0" err="1"/>
              <a:t>rC</a:t>
            </a:r>
            <a:r>
              <a:rPr lang="en-US" altLang="zh-CN" dirty="0" smtClean="0"/>
              <a:t>;</a:t>
            </a:r>
          </a:p>
          <a:p>
            <a:endParaRPr lang="en-US" altLang="zh-CN" dirty="0" smtClean="0"/>
          </a:p>
          <a:p>
            <a:r>
              <a:rPr lang="en-US" altLang="zh-CN" dirty="0" smtClean="0"/>
              <a:t>    always </a:t>
            </a:r>
            <a:r>
              <a:rPr lang="en-US" altLang="zh-CN" dirty="0"/>
              <a:t>@(</a:t>
            </a:r>
            <a:r>
              <a:rPr lang="en-US" altLang="zh-CN" dirty="0" err="1"/>
              <a:t>posedge</a:t>
            </a:r>
            <a:r>
              <a:rPr lang="en-US" altLang="zh-CN" dirty="0"/>
              <a:t> </a:t>
            </a:r>
            <a:r>
              <a:rPr lang="en-US" altLang="zh-CN" dirty="0" err="1"/>
              <a:t>clk</a:t>
            </a:r>
            <a:r>
              <a:rPr lang="en-US" altLang="zh-CN" dirty="0"/>
              <a:t>) begin</a:t>
            </a:r>
          </a:p>
          <a:p>
            <a:r>
              <a:rPr lang="en-US" altLang="zh-CN" dirty="0" smtClean="0"/>
              <a:t>        </a:t>
            </a:r>
            <a:r>
              <a:rPr lang="en-US" altLang="zh-CN" dirty="0" err="1" smtClean="0"/>
              <a:t>rABSum</a:t>
            </a:r>
            <a:r>
              <a:rPr lang="en-US" altLang="zh-CN" dirty="0" smtClean="0"/>
              <a:t> </a:t>
            </a:r>
            <a:r>
              <a:rPr lang="en-US" altLang="zh-CN" dirty="0"/>
              <a:t>&lt;= A + B;</a:t>
            </a:r>
          </a:p>
          <a:p>
            <a:r>
              <a:rPr lang="en-US" altLang="zh-CN" dirty="0" smtClean="0"/>
              <a:t>        </a:t>
            </a:r>
            <a:r>
              <a:rPr lang="en-US" altLang="zh-CN" dirty="0" err="1" smtClean="0"/>
              <a:t>rC</a:t>
            </a:r>
            <a:r>
              <a:rPr lang="en-US" altLang="zh-CN" dirty="0" smtClean="0"/>
              <a:t> </a:t>
            </a:r>
            <a:r>
              <a:rPr lang="en-US" altLang="zh-CN" dirty="0"/>
              <a:t>&lt;= C;</a:t>
            </a:r>
          </a:p>
          <a:p>
            <a:r>
              <a:rPr lang="en-US" altLang="zh-CN" dirty="0" smtClean="0"/>
              <a:t>       Sum </a:t>
            </a:r>
            <a:r>
              <a:rPr lang="en-US" altLang="zh-CN" dirty="0"/>
              <a:t>&lt;= </a:t>
            </a:r>
            <a:r>
              <a:rPr lang="en-US" altLang="zh-CN" dirty="0" err="1"/>
              <a:t>rABSum</a:t>
            </a:r>
            <a:r>
              <a:rPr lang="en-US" altLang="zh-CN" dirty="0"/>
              <a:t> + </a:t>
            </a:r>
            <a:r>
              <a:rPr lang="en-US" altLang="zh-CN" dirty="0" err="1"/>
              <a:t>rC</a:t>
            </a:r>
            <a:r>
              <a:rPr lang="en-US" altLang="zh-CN" dirty="0"/>
              <a:t>;</a:t>
            </a:r>
          </a:p>
          <a:p>
            <a:r>
              <a:rPr lang="en-US" altLang="zh-CN" dirty="0" smtClean="0"/>
              <a:t>    end</a:t>
            </a:r>
            <a:endParaRPr lang="en-US" altLang="zh-CN" dirty="0"/>
          </a:p>
          <a:p>
            <a:endParaRPr lang="en-US" altLang="zh-CN" dirty="0" smtClean="0"/>
          </a:p>
          <a:p>
            <a:r>
              <a:rPr lang="en-US" altLang="zh-CN" dirty="0" err="1" smtClean="0"/>
              <a:t>endmodule</a:t>
            </a:r>
            <a:endParaRPr lang="en-US" altLang="zh-CN" dirty="0"/>
          </a:p>
        </p:txBody>
      </p:sp>
      <p:sp>
        <p:nvSpPr>
          <p:cNvPr id="5" name="圆角矩形 4"/>
          <p:cNvSpPr/>
          <p:nvPr/>
        </p:nvSpPr>
        <p:spPr>
          <a:xfrm>
            <a:off x="525024" y="1448780"/>
            <a:ext cx="4362011" cy="49505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三个</a:t>
            </a:r>
            <a:r>
              <a:rPr lang="en-US" altLang="zh-CN" dirty="0" smtClean="0"/>
              <a:t>8bit</a:t>
            </a:r>
            <a:r>
              <a:rPr lang="zh-CN" altLang="en-US" dirty="0" smtClean="0"/>
              <a:t>数求和（平衡寄存器间的逻辑）</a:t>
            </a:r>
            <a:endParaRPr lang="zh-CN" altLang="en-US" dirty="0"/>
          </a:p>
        </p:txBody>
      </p:sp>
    </p:spTree>
    <p:extLst>
      <p:ext uri="{BB962C8B-B14F-4D97-AF65-F5344CB8AC3E}">
        <p14:creationId xmlns:p14="http://schemas.microsoft.com/office/powerpoint/2010/main" val="17211505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Architecting Speed</a:t>
            </a:r>
            <a:endParaRPr lang="zh-CN" altLang="en-US" dirty="0"/>
          </a:p>
        </p:txBody>
      </p:sp>
      <p:sp>
        <p:nvSpPr>
          <p:cNvPr id="3" name="内容占位符 2"/>
          <p:cNvSpPr>
            <a:spLocks noGrp="1"/>
          </p:cNvSpPr>
          <p:nvPr>
            <p:ph idx="1"/>
          </p:nvPr>
        </p:nvSpPr>
        <p:spPr>
          <a:xfrm>
            <a:off x="457200" y="3654025"/>
            <a:ext cx="8363272" cy="945105"/>
          </a:xfrm>
        </p:spPr>
        <p:txBody>
          <a:bodyPr/>
          <a:lstStyle/>
          <a:p>
            <a:pPr marL="444500" lvl="1" indent="12700"/>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将关键路径中的组合逻辑分配到相邻路径中，可以改善寄存器平衡提高时钟频率</a:t>
            </a:r>
            <a:endParaRPr lang="zh-CN" altLang="en-US"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580" y="1358770"/>
            <a:ext cx="7947375" cy="2214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401870" y="2798930"/>
            <a:ext cx="1005403" cy="369332"/>
          </a:xfrm>
          <a:prstGeom prst="rect">
            <a:avLst/>
          </a:prstGeom>
          <a:noFill/>
        </p:spPr>
        <p:txBody>
          <a:bodyPr wrap="none" rtlCol="0">
            <a:spAutoFit/>
          </a:bodyPr>
          <a:lstStyle/>
          <a:p>
            <a:r>
              <a:rPr lang="en-US" altLang="zh-CN" dirty="0" err="1">
                <a:solidFill>
                  <a:srgbClr val="C00000"/>
                </a:solidFill>
              </a:rPr>
              <a:t>rABSum</a:t>
            </a:r>
            <a:endParaRPr lang="zh-CN" altLang="en-US" baseline="-25000" dirty="0">
              <a:solidFill>
                <a:srgbClr val="C00000"/>
              </a:solidFill>
            </a:endParaRPr>
          </a:p>
        </p:txBody>
      </p:sp>
      <p:sp>
        <p:nvSpPr>
          <p:cNvPr id="6" name="TextBox 5"/>
          <p:cNvSpPr txBox="1"/>
          <p:nvPr/>
        </p:nvSpPr>
        <p:spPr>
          <a:xfrm>
            <a:off x="3661447" y="1493785"/>
            <a:ext cx="415498" cy="369332"/>
          </a:xfrm>
          <a:prstGeom prst="rect">
            <a:avLst/>
          </a:prstGeom>
          <a:noFill/>
        </p:spPr>
        <p:txBody>
          <a:bodyPr wrap="none" rtlCol="0">
            <a:spAutoFit/>
          </a:bodyPr>
          <a:lstStyle/>
          <a:p>
            <a:r>
              <a:rPr lang="en-US" altLang="zh-CN" dirty="0" err="1" smtClean="0">
                <a:solidFill>
                  <a:srgbClr val="C00000"/>
                </a:solidFill>
              </a:rPr>
              <a:t>rC</a:t>
            </a:r>
            <a:endParaRPr lang="zh-CN" altLang="en-US" baseline="-25000" dirty="0">
              <a:solidFill>
                <a:srgbClr val="C00000"/>
              </a:solidFill>
            </a:endParaRPr>
          </a:p>
        </p:txBody>
      </p:sp>
      <p:sp>
        <p:nvSpPr>
          <p:cNvPr id="8" name="TextBox 7"/>
          <p:cNvSpPr txBox="1"/>
          <p:nvPr/>
        </p:nvSpPr>
        <p:spPr>
          <a:xfrm>
            <a:off x="6507215" y="1628800"/>
            <a:ext cx="607859" cy="369332"/>
          </a:xfrm>
          <a:prstGeom prst="rect">
            <a:avLst/>
          </a:prstGeom>
          <a:noFill/>
        </p:spPr>
        <p:txBody>
          <a:bodyPr wrap="none" rtlCol="0">
            <a:spAutoFit/>
          </a:bodyPr>
          <a:lstStyle/>
          <a:p>
            <a:r>
              <a:rPr lang="en-US" altLang="zh-CN" dirty="0" smtClean="0">
                <a:solidFill>
                  <a:srgbClr val="C00000"/>
                </a:solidFill>
              </a:rPr>
              <a:t>Sum</a:t>
            </a:r>
            <a:endParaRPr lang="zh-CN" altLang="en-US" baseline="-25000" dirty="0">
              <a:solidFill>
                <a:srgbClr val="C0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823" y="4533140"/>
            <a:ext cx="7362825" cy="218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3928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wipe(up)">
                                      <p:cBhvr>
                                        <p:cTn id="14"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FPGA</a:t>
            </a:r>
            <a:r>
              <a:rPr lang="zh-CN" altLang="en-US" dirty="0"/>
              <a:t>的选型</a:t>
            </a:r>
          </a:p>
        </p:txBody>
      </p:sp>
      <p:sp>
        <p:nvSpPr>
          <p:cNvPr id="3" name="内容占位符 2"/>
          <p:cNvSpPr>
            <a:spLocks noGrp="1"/>
          </p:cNvSpPr>
          <p:nvPr>
            <p:ph idx="1"/>
          </p:nvPr>
        </p:nvSpPr>
        <p:spPr/>
        <p:txBody>
          <a:bodyPr/>
          <a:lstStyle/>
          <a:p>
            <a:r>
              <a:rPr lang="zh-CN" altLang="en-US" dirty="0"/>
              <a:t>根据不同的应用选择合适的系列</a:t>
            </a:r>
          </a:p>
          <a:p>
            <a:pPr lvl="1"/>
            <a:r>
              <a:rPr lang="en-US" altLang="zh-CN"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Xilinx</a:t>
            </a:r>
            <a:endParaRPr lang="en-US" altLang="zh-CN"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grpSp>
        <p:nvGrpSpPr>
          <p:cNvPr id="8" name="组合 7"/>
          <p:cNvGrpSpPr/>
          <p:nvPr/>
        </p:nvGrpSpPr>
        <p:grpSpPr>
          <a:xfrm>
            <a:off x="1751054" y="2705638"/>
            <a:ext cx="6096000" cy="693000"/>
            <a:chOff x="0" y="280240"/>
            <a:chExt cx="6096000" cy="693000"/>
          </a:xfrm>
        </p:grpSpPr>
        <p:sp>
          <p:nvSpPr>
            <p:cNvPr id="9" name="矩形 8"/>
            <p:cNvSpPr/>
            <p:nvPr/>
          </p:nvSpPr>
          <p:spPr>
            <a:xfrm>
              <a:off x="0" y="280240"/>
              <a:ext cx="6096000" cy="693000"/>
            </a:xfrm>
            <a:prstGeom prst="rect">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0" name="矩形 9"/>
            <p:cNvSpPr/>
            <p:nvPr/>
          </p:nvSpPr>
          <p:spPr>
            <a:xfrm>
              <a:off x="0" y="280240"/>
              <a:ext cx="6096000" cy="693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73117" tIns="333248" rIns="473117"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latin typeface="幼圆" pitchFamily="49" charset="-122"/>
                  <a:ea typeface="幼圆" pitchFamily="49" charset="-122"/>
                </a:rPr>
                <a:t>主要应用于逻辑设计和简单数字信号处理 </a:t>
              </a:r>
              <a:endParaRPr lang="zh-CN" altLang="en-US" sz="1600" kern="1200" dirty="0">
                <a:latin typeface="幼圆" pitchFamily="49" charset="-122"/>
                <a:ea typeface="幼圆" pitchFamily="49" charset="-122"/>
              </a:endParaRPr>
            </a:p>
          </p:txBody>
        </p:sp>
      </p:grpSp>
      <p:grpSp>
        <p:nvGrpSpPr>
          <p:cNvPr id="11" name="组合 10"/>
          <p:cNvGrpSpPr/>
          <p:nvPr/>
        </p:nvGrpSpPr>
        <p:grpSpPr>
          <a:xfrm>
            <a:off x="1736685" y="3700658"/>
            <a:ext cx="6096000" cy="693000"/>
            <a:chOff x="0" y="1295799"/>
            <a:chExt cx="6096000" cy="693000"/>
          </a:xfrm>
        </p:grpSpPr>
        <p:sp>
          <p:nvSpPr>
            <p:cNvPr id="15" name="矩形 14"/>
            <p:cNvSpPr/>
            <p:nvPr/>
          </p:nvSpPr>
          <p:spPr>
            <a:xfrm>
              <a:off x="0" y="1295799"/>
              <a:ext cx="6096000" cy="693000"/>
            </a:xfrm>
            <a:prstGeom prst="rect">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 name="矩形 15"/>
            <p:cNvSpPr/>
            <p:nvPr/>
          </p:nvSpPr>
          <p:spPr>
            <a:xfrm>
              <a:off x="0" y="1295799"/>
              <a:ext cx="6096000" cy="693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73117" tIns="333248" rIns="473117"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latin typeface="幼圆" pitchFamily="49" charset="-122"/>
                  <a:ea typeface="幼圆" pitchFamily="49" charset="-122"/>
                </a:rPr>
                <a:t>主要应用于高速逻辑设计 </a:t>
              </a:r>
              <a:endParaRPr lang="zh-CN" altLang="en-US" sz="1600" kern="1200" dirty="0">
                <a:latin typeface="幼圆" pitchFamily="49" charset="-122"/>
                <a:ea typeface="幼圆" pitchFamily="49" charset="-122"/>
              </a:endParaRPr>
            </a:p>
          </p:txBody>
        </p:sp>
      </p:grpSp>
      <p:grpSp>
        <p:nvGrpSpPr>
          <p:cNvPr id="12" name="组合 11"/>
          <p:cNvGrpSpPr/>
          <p:nvPr/>
        </p:nvGrpSpPr>
        <p:grpSpPr>
          <a:xfrm>
            <a:off x="2041485" y="3464499"/>
            <a:ext cx="4267200" cy="472320"/>
            <a:chOff x="304800" y="1059640"/>
            <a:chExt cx="4267200" cy="472320"/>
          </a:xfrm>
        </p:grpSpPr>
        <p:sp>
          <p:nvSpPr>
            <p:cNvPr id="13" name="圆角矩形 12"/>
            <p:cNvSpPr/>
            <p:nvPr/>
          </p:nvSpPr>
          <p:spPr>
            <a:xfrm>
              <a:off x="304800" y="1059640"/>
              <a:ext cx="4267200" cy="47232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圆角矩形 6"/>
            <p:cNvSpPr/>
            <p:nvPr/>
          </p:nvSpPr>
          <p:spPr>
            <a:xfrm>
              <a:off x="327857" y="1082697"/>
              <a:ext cx="4221086" cy="4262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1290" tIns="0" rIns="161290" bIns="0" numCol="1" spcCol="1270" anchor="ctr" anchorCtr="0">
              <a:noAutofit/>
            </a:bodyPr>
            <a:lstStyle/>
            <a:p>
              <a:pPr lvl="0" algn="l" defTabSz="711200">
                <a:lnSpc>
                  <a:spcPct val="90000"/>
                </a:lnSpc>
                <a:spcBef>
                  <a:spcPct val="0"/>
                </a:spcBef>
                <a:spcAft>
                  <a:spcPct val="35000"/>
                </a:spcAft>
              </a:pPr>
              <a:r>
                <a:rPr lang="en-US" altLang="zh-CN" sz="1600" kern="1200" dirty="0" smtClean="0">
                  <a:latin typeface="幼圆" pitchFamily="49" charset="-122"/>
                  <a:ea typeface="幼圆" pitchFamily="49" charset="-122"/>
                </a:rPr>
                <a:t>Virtex-4LX Virtex-5LX</a:t>
              </a:r>
              <a:r>
                <a:rPr lang="zh-CN" altLang="en-US" sz="1600" kern="1200" dirty="0" smtClean="0">
                  <a:latin typeface="幼圆" pitchFamily="49" charset="-122"/>
                  <a:ea typeface="幼圆" pitchFamily="49" charset="-122"/>
                </a:rPr>
                <a:t>系列</a:t>
              </a:r>
              <a:endParaRPr lang="zh-CN" altLang="en-US" sz="1600" kern="1200" dirty="0">
                <a:latin typeface="幼圆" pitchFamily="49" charset="-122"/>
                <a:ea typeface="幼圆" pitchFamily="49" charset="-122"/>
              </a:endParaRPr>
            </a:p>
          </p:txBody>
        </p:sp>
      </p:grpSp>
      <p:grpSp>
        <p:nvGrpSpPr>
          <p:cNvPr id="17" name="组合 16"/>
          <p:cNvGrpSpPr/>
          <p:nvPr/>
        </p:nvGrpSpPr>
        <p:grpSpPr>
          <a:xfrm>
            <a:off x="1736685" y="4690769"/>
            <a:ext cx="6096000" cy="693000"/>
            <a:chOff x="0" y="2311359"/>
            <a:chExt cx="6096000" cy="693000"/>
          </a:xfrm>
        </p:grpSpPr>
        <p:sp>
          <p:nvSpPr>
            <p:cNvPr id="27" name="矩形 26"/>
            <p:cNvSpPr/>
            <p:nvPr/>
          </p:nvSpPr>
          <p:spPr>
            <a:xfrm>
              <a:off x="0" y="2311359"/>
              <a:ext cx="6096000" cy="693000"/>
            </a:xfrm>
            <a:prstGeom prst="rect">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8" name="矩形 27"/>
            <p:cNvSpPr/>
            <p:nvPr/>
          </p:nvSpPr>
          <p:spPr>
            <a:xfrm>
              <a:off x="0" y="2311359"/>
              <a:ext cx="6096000" cy="693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73117" tIns="333248" rIns="473117"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latin typeface="幼圆" pitchFamily="49" charset="-122"/>
                  <a:ea typeface="幼圆" pitchFamily="49" charset="-122"/>
                </a:rPr>
                <a:t>主要应用于高速复杂数字信号处理 </a:t>
              </a:r>
              <a:endParaRPr lang="zh-CN" altLang="en-US" sz="1600" kern="1200" dirty="0">
                <a:latin typeface="幼圆" pitchFamily="49" charset="-122"/>
                <a:ea typeface="幼圆" pitchFamily="49" charset="-122"/>
              </a:endParaRPr>
            </a:p>
          </p:txBody>
        </p:sp>
      </p:grpSp>
      <p:grpSp>
        <p:nvGrpSpPr>
          <p:cNvPr id="18" name="组合 17"/>
          <p:cNvGrpSpPr/>
          <p:nvPr/>
        </p:nvGrpSpPr>
        <p:grpSpPr>
          <a:xfrm>
            <a:off x="2041485" y="4454609"/>
            <a:ext cx="4267200" cy="472320"/>
            <a:chOff x="304800" y="2075199"/>
            <a:chExt cx="4267200" cy="472320"/>
          </a:xfrm>
        </p:grpSpPr>
        <p:sp>
          <p:nvSpPr>
            <p:cNvPr id="25" name="圆角矩形 24"/>
            <p:cNvSpPr/>
            <p:nvPr/>
          </p:nvSpPr>
          <p:spPr>
            <a:xfrm>
              <a:off x="304800" y="2075199"/>
              <a:ext cx="4267200" cy="47232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6" name="圆角矩形 6"/>
            <p:cNvSpPr/>
            <p:nvPr/>
          </p:nvSpPr>
          <p:spPr>
            <a:xfrm>
              <a:off x="327857" y="2098256"/>
              <a:ext cx="4221086" cy="4262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1290" tIns="0" rIns="161290" bIns="0" numCol="1" spcCol="1270" anchor="ctr" anchorCtr="0">
              <a:noAutofit/>
            </a:bodyPr>
            <a:lstStyle/>
            <a:p>
              <a:pPr lvl="0" algn="l" defTabSz="711200">
                <a:lnSpc>
                  <a:spcPct val="90000"/>
                </a:lnSpc>
                <a:spcBef>
                  <a:spcPct val="0"/>
                </a:spcBef>
                <a:spcAft>
                  <a:spcPct val="35000"/>
                </a:spcAft>
              </a:pPr>
              <a:r>
                <a:rPr lang="en-US" altLang="zh-CN" sz="1600" kern="1200" dirty="0" smtClean="0">
                  <a:latin typeface="幼圆" pitchFamily="49" charset="-122"/>
                  <a:ea typeface="幼圆" pitchFamily="49" charset="-122"/>
                </a:rPr>
                <a:t>Virtex-4SX Virtex-5SX</a:t>
              </a:r>
              <a:r>
                <a:rPr lang="zh-CN" altLang="en-US" sz="1600" kern="1200" dirty="0" smtClean="0">
                  <a:latin typeface="幼圆" pitchFamily="49" charset="-122"/>
                  <a:ea typeface="幼圆" pitchFamily="49" charset="-122"/>
                </a:rPr>
                <a:t>系列</a:t>
              </a:r>
              <a:endParaRPr lang="zh-CN" altLang="en-US" sz="1600" kern="1200" dirty="0">
                <a:latin typeface="幼圆" pitchFamily="49" charset="-122"/>
                <a:ea typeface="幼圆" pitchFamily="49" charset="-122"/>
              </a:endParaRPr>
            </a:p>
          </p:txBody>
        </p:sp>
      </p:grpSp>
      <p:grpSp>
        <p:nvGrpSpPr>
          <p:cNvPr id="19" name="组合 18"/>
          <p:cNvGrpSpPr/>
          <p:nvPr/>
        </p:nvGrpSpPr>
        <p:grpSpPr>
          <a:xfrm>
            <a:off x="1736685" y="5706330"/>
            <a:ext cx="6096000" cy="693000"/>
            <a:chOff x="0" y="3326920"/>
            <a:chExt cx="6096000" cy="693000"/>
          </a:xfrm>
        </p:grpSpPr>
        <p:sp>
          <p:nvSpPr>
            <p:cNvPr id="23" name="矩形 22"/>
            <p:cNvSpPr/>
            <p:nvPr/>
          </p:nvSpPr>
          <p:spPr>
            <a:xfrm>
              <a:off x="0" y="3326920"/>
              <a:ext cx="6096000" cy="693000"/>
            </a:xfrm>
            <a:prstGeom prst="rect">
              <a:avLst/>
            </a:pr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矩形 23"/>
            <p:cNvSpPr/>
            <p:nvPr/>
          </p:nvSpPr>
          <p:spPr>
            <a:xfrm>
              <a:off x="0" y="3326920"/>
              <a:ext cx="6096000" cy="693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73117" tIns="333248" rIns="473117" bIns="113792"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smtClean="0">
                  <a:latin typeface="幼圆" pitchFamily="49" charset="-122"/>
                  <a:ea typeface="幼圆" pitchFamily="49" charset="-122"/>
                </a:rPr>
                <a:t>主要</a:t>
              </a:r>
              <a:r>
                <a:rPr lang="zh-CN" altLang="en-US" sz="1600" kern="1200" dirty="0" smtClean="0">
                  <a:latin typeface="幼圆" pitchFamily="49" charset="-122"/>
                  <a:ea typeface="幼圆" pitchFamily="49" charset="-122"/>
                </a:rPr>
                <a:t>应用于嵌入式系统 </a:t>
              </a:r>
              <a:endParaRPr lang="zh-CN" altLang="en-US" sz="1600" kern="1200" dirty="0">
                <a:latin typeface="幼圆" pitchFamily="49" charset="-122"/>
                <a:ea typeface="幼圆" pitchFamily="49" charset="-122"/>
              </a:endParaRPr>
            </a:p>
          </p:txBody>
        </p:sp>
      </p:grpSp>
      <p:grpSp>
        <p:nvGrpSpPr>
          <p:cNvPr id="20" name="组合 19"/>
          <p:cNvGrpSpPr/>
          <p:nvPr/>
        </p:nvGrpSpPr>
        <p:grpSpPr>
          <a:xfrm>
            <a:off x="2041485" y="5470170"/>
            <a:ext cx="4267200" cy="472320"/>
            <a:chOff x="304800" y="3090760"/>
            <a:chExt cx="4267200" cy="472320"/>
          </a:xfrm>
        </p:grpSpPr>
        <p:sp>
          <p:nvSpPr>
            <p:cNvPr id="21" name="圆角矩形 20"/>
            <p:cNvSpPr/>
            <p:nvPr/>
          </p:nvSpPr>
          <p:spPr>
            <a:xfrm>
              <a:off x="304800" y="3090760"/>
              <a:ext cx="4267200" cy="47232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2" name="圆角矩形 10"/>
            <p:cNvSpPr/>
            <p:nvPr/>
          </p:nvSpPr>
          <p:spPr>
            <a:xfrm>
              <a:off x="327857" y="3113817"/>
              <a:ext cx="4221086" cy="4262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1290" tIns="0" rIns="161290" bIns="0" numCol="1" spcCol="1270" anchor="ctr" anchorCtr="0">
              <a:noAutofit/>
            </a:bodyPr>
            <a:lstStyle/>
            <a:p>
              <a:pPr lvl="0" algn="l" defTabSz="711200">
                <a:lnSpc>
                  <a:spcPct val="90000"/>
                </a:lnSpc>
                <a:spcBef>
                  <a:spcPct val="0"/>
                </a:spcBef>
                <a:spcAft>
                  <a:spcPct val="35000"/>
                </a:spcAft>
              </a:pPr>
              <a:r>
                <a:rPr lang="en-US" altLang="zh-CN" sz="1600" kern="1200" dirty="0" smtClean="0">
                  <a:latin typeface="幼圆" pitchFamily="49" charset="-122"/>
                  <a:ea typeface="幼圆" pitchFamily="49" charset="-122"/>
                </a:rPr>
                <a:t>Virtex-4FX Virtex-5FX</a:t>
              </a:r>
              <a:r>
                <a:rPr lang="zh-CN" altLang="en-US" sz="1600" kern="1200" dirty="0" smtClean="0">
                  <a:latin typeface="幼圆" pitchFamily="49" charset="-122"/>
                  <a:ea typeface="幼圆" pitchFamily="49" charset="-122"/>
                </a:rPr>
                <a:t>系列</a:t>
              </a:r>
              <a:endParaRPr lang="zh-CN" altLang="en-US" sz="1600" kern="1200" dirty="0">
                <a:latin typeface="幼圆" pitchFamily="49" charset="-122"/>
                <a:ea typeface="幼圆" pitchFamily="49" charset="-122"/>
              </a:endParaRPr>
            </a:p>
          </p:txBody>
        </p:sp>
      </p:grpSp>
      <p:grpSp>
        <p:nvGrpSpPr>
          <p:cNvPr id="5" name="组合 4"/>
          <p:cNvGrpSpPr/>
          <p:nvPr/>
        </p:nvGrpSpPr>
        <p:grpSpPr>
          <a:xfrm>
            <a:off x="2066089" y="2448763"/>
            <a:ext cx="4267200" cy="472320"/>
            <a:chOff x="810073" y="0"/>
            <a:chExt cx="4267200" cy="472320"/>
          </a:xfrm>
        </p:grpSpPr>
        <p:sp>
          <p:nvSpPr>
            <p:cNvPr id="6" name="圆角矩形 5"/>
            <p:cNvSpPr/>
            <p:nvPr/>
          </p:nvSpPr>
          <p:spPr>
            <a:xfrm>
              <a:off x="810073" y="0"/>
              <a:ext cx="4267200" cy="47232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 name="圆角矩形 4"/>
            <p:cNvSpPr/>
            <p:nvPr/>
          </p:nvSpPr>
          <p:spPr>
            <a:xfrm>
              <a:off x="833130" y="23057"/>
              <a:ext cx="4221086" cy="4262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1290" tIns="0" rIns="161290" bIns="0" numCol="1" spcCol="1270" anchor="ctr" anchorCtr="0">
              <a:noAutofit/>
            </a:bodyPr>
            <a:lstStyle/>
            <a:p>
              <a:pPr lvl="0" algn="l" defTabSz="711200">
                <a:lnSpc>
                  <a:spcPct val="90000"/>
                </a:lnSpc>
                <a:spcBef>
                  <a:spcPct val="0"/>
                </a:spcBef>
                <a:spcAft>
                  <a:spcPct val="35000"/>
                </a:spcAft>
              </a:pPr>
              <a:r>
                <a:rPr lang="en-US" altLang="zh-CN" sz="1600" kern="1200" dirty="0" smtClean="0">
                  <a:latin typeface="幼圆" pitchFamily="49" charset="-122"/>
                  <a:ea typeface="幼圆" pitchFamily="49" charset="-122"/>
                </a:rPr>
                <a:t>Spartan-3E Spartan-3A</a:t>
              </a:r>
              <a:r>
                <a:rPr lang="zh-CN" altLang="en-US" sz="1600" kern="1200" dirty="0" smtClean="0">
                  <a:latin typeface="幼圆" pitchFamily="49" charset="-122"/>
                  <a:ea typeface="幼圆" pitchFamily="49" charset="-122"/>
                </a:rPr>
                <a:t>系列</a:t>
              </a:r>
              <a:endParaRPr lang="zh-CN" altLang="en-US" sz="1600" kern="1200" dirty="0">
                <a:latin typeface="幼圆" pitchFamily="49" charset="-122"/>
                <a:ea typeface="幼圆" pitchFamily="49" charset="-122"/>
              </a:endParaRPr>
            </a:p>
          </p:txBody>
        </p:sp>
      </p:grpSp>
    </p:spTree>
    <p:extLst>
      <p:ext uri="{BB962C8B-B14F-4D97-AF65-F5344CB8AC3E}">
        <p14:creationId xmlns:p14="http://schemas.microsoft.com/office/powerpoint/2010/main" val="154635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anim calcmode="lin" valueType="num">
                                      <p:cBhvr>
                                        <p:cTn id="13" dur="500" fill="hold"/>
                                        <p:tgtEl>
                                          <p:spTgt spid="12"/>
                                        </p:tgtEl>
                                        <p:attrNameLst>
                                          <p:attrName>ppt_x</p:attrName>
                                        </p:attrNameLst>
                                      </p:cBhvr>
                                      <p:tavLst>
                                        <p:tav tm="0">
                                          <p:val>
                                            <p:strVal val="#ppt_x"/>
                                          </p:val>
                                        </p:tav>
                                        <p:tav tm="100000">
                                          <p:val>
                                            <p:strVal val="#ppt_x"/>
                                          </p:val>
                                        </p:tav>
                                      </p:tavLst>
                                    </p:anim>
                                    <p:anim calcmode="lin" valueType="num">
                                      <p:cBhvr>
                                        <p:cTn id="14" dur="5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anim calcmode="lin" valueType="num">
                                      <p:cBhvr>
                                        <p:cTn id="18" dur="500" fill="hold"/>
                                        <p:tgtEl>
                                          <p:spTgt spid="18"/>
                                        </p:tgtEl>
                                        <p:attrNameLst>
                                          <p:attrName>ppt_x</p:attrName>
                                        </p:attrNameLst>
                                      </p:cBhvr>
                                      <p:tavLst>
                                        <p:tav tm="0">
                                          <p:val>
                                            <p:strVal val="#ppt_x"/>
                                          </p:val>
                                        </p:tav>
                                        <p:tav tm="100000">
                                          <p:val>
                                            <p:strVal val="#ppt_x"/>
                                          </p:val>
                                        </p:tav>
                                      </p:tavLst>
                                    </p:anim>
                                    <p:anim calcmode="lin" valueType="num">
                                      <p:cBhvr>
                                        <p:cTn id="19" dur="500" fill="hold"/>
                                        <p:tgtEl>
                                          <p:spTgt spid="1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anim calcmode="lin" valueType="num">
                                      <p:cBhvr>
                                        <p:cTn id="23" dur="500" fill="hold"/>
                                        <p:tgtEl>
                                          <p:spTgt spid="20"/>
                                        </p:tgtEl>
                                        <p:attrNameLst>
                                          <p:attrName>ppt_x</p:attrName>
                                        </p:attrNameLst>
                                      </p:cBhvr>
                                      <p:tavLst>
                                        <p:tav tm="0">
                                          <p:val>
                                            <p:strVal val="#ppt_x"/>
                                          </p:val>
                                        </p:tav>
                                        <p:tav tm="100000">
                                          <p:val>
                                            <p:strVal val="#ppt_x"/>
                                          </p:val>
                                        </p:tav>
                                      </p:tavLst>
                                    </p:anim>
                                    <p:anim calcmode="lin" valueType="num">
                                      <p:cBhvr>
                                        <p:cTn id="24"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up)">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up)">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up)">
                                      <p:cBhvr>
                                        <p:cTn id="4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Architecting Speed</a:t>
            </a:r>
            <a:endParaRPr lang="zh-CN" altLang="en-US" dirty="0"/>
          </a:p>
        </p:txBody>
      </p:sp>
      <p:sp>
        <p:nvSpPr>
          <p:cNvPr id="3" name="内容占位符 2"/>
          <p:cNvSpPr>
            <a:spLocks noGrp="1"/>
          </p:cNvSpPr>
          <p:nvPr>
            <p:ph idx="1"/>
          </p:nvPr>
        </p:nvSpPr>
        <p:spPr/>
        <p:txBody>
          <a:bodyPr/>
          <a:lstStyle/>
          <a:p>
            <a:pPr>
              <a:buFont typeface="Arial" pitchFamily="34" charset="0"/>
              <a:buChar char="•"/>
            </a:pPr>
            <a:r>
              <a:rPr lang="zh-CN" altLang="en-US" dirty="0" smtClean="0"/>
              <a:t>重新规划路径</a:t>
            </a:r>
            <a:endParaRPr lang="zh-CN" altLang="en-US" dirty="0"/>
          </a:p>
        </p:txBody>
      </p:sp>
      <p:grpSp>
        <p:nvGrpSpPr>
          <p:cNvPr id="6" name="组合 5"/>
          <p:cNvGrpSpPr/>
          <p:nvPr/>
        </p:nvGrpSpPr>
        <p:grpSpPr>
          <a:xfrm>
            <a:off x="525024" y="1831322"/>
            <a:ext cx="8277446" cy="4793033"/>
            <a:chOff x="525024" y="1831322"/>
            <a:chExt cx="8277446" cy="4793033"/>
          </a:xfrm>
        </p:grpSpPr>
        <p:sp>
          <p:nvSpPr>
            <p:cNvPr id="4" name="折角形 3"/>
            <p:cNvSpPr/>
            <p:nvPr/>
          </p:nvSpPr>
          <p:spPr>
            <a:xfrm>
              <a:off x="791580" y="2123854"/>
              <a:ext cx="8010890" cy="4500501"/>
            </a:xfrm>
            <a:prstGeom prst="foldedCorner">
              <a:avLst>
                <a:gd name="adj" fmla="val 5166"/>
              </a:avLst>
            </a:prstGeom>
          </p:spPr>
          <p:style>
            <a:lnRef idx="1">
              <a:schemeClr val="dk1"/>
            </a:lnRef>
            <a:fillRef idx="2">
              <a:schemeClr val="dk1"/>
            </a:fillRef>
            <a:effectRef idx="1">
              <a:schemeClr val="dk1"/>
            </a:effectRef>
            <a:fontRef idx="minor">
              <a:schemeClr val="dk1"/>
            </a:fontRef>
          </p:style>
          <p:txBody>
            <a:bodyPr numCol="2" rtlCol="0" anchor="t" anchorCtr="0"/>
            <a:lstStyle/>
            <a:p>
              <a:endParaRPr lang="en-US" altLang="zh-CN" dirty="0" smtClean="0"/>
            </a:p>
            <a:p>
              <a:r>
                <a:rPr lang="en-US" altLang="zh-CN" dirty="0"/>
                <a:t>module </a:t>
              </a:r>
              <a:r>
                <a:rPr lang="en-US" altLang="zh-CN" dirty="0" err="1" smtClean="0"/>
                <a:t>somelogic</a:t>
              </a:r>
              <a:r>
                <a:rPr lang="en-US" altLang="zh-CN" dirty="0"/>
                <a:t>(</a:t>
              </a:r>
            </a:p>
            <a:p>
              <a:r>
                <a:rPr lang="en-US" altLang="zh-CN" dirty="0" smtClean="0"/>
                <a:t>    output </a:t>
              </a:r>
              <a:r>
                <a:rPr lang="en-US" altLang="zh-CN" dirty="0" err="1"/>
                <a:t>reg</a:t>
              </a:r>
              <a:r>
                <a:rPr lang="en-US" altLang="zh-CN" dirty="0"/>
                <a:t> [7:0] Out,</a:t>
              </a:r>
            </a:p>
            <a:p>
              <a:r>
                <a:rPr lang="en-US" altLang="zh-CN" dirty="0" smtClean="0"/>
                <a:t>    input         [</a:t>
              </a:r>
              <a:r>
                <a:rPr lang="en-US" altLang="zh-CN" dirty="0"/>
                <a:t>7:0] A, B, C,</a:t>
              </a:r>
            </a:p>
            <a:p>
              <a:r>
                <a:rPr lang="en-US" altLang="zh-CN" dirty="0" smtClean="0"/>
                <a:t>    input                  </a:t>
              </a:r>
              <a:r>
                <a:rPr lang="en-US" altLang="zh-CN" dirty="0" err="1" smtClean="0"/>
                <a:t>clk</a:t>
              </a:r>
              <a:r>
                <a:rPr lang="en-US" altLang="zh-CN" dirty="0"/>
                <a:t>,</a:t>
              </a:r>
            </a:p>
            <a:p>
              <a:r>
                <a:rPr lang="en-US" altLang="zh-CN" dirty="0" smtClean="0"/>
                <a:t>    input                  Cond1</a:t>
              </a:r>
              <a:r>
                <a:rPr lang="en-US" altLang="zh-CN" dirty="0"/>
                <a:t>, Cond2</a:t>
              </a:r>
              <a:r>
                <a:rPr lang="en-US" altLang="zh-CN" dirty="0" smtClean="0"/>
                <a:t>);</a:t>
              </a:r>
            </a:p>
            <a:p>
              <a:endParaRPr lang="en-US" altLang="zh-CN" dirty="0"/>
            </a:p>
            <a:p>
              <a:r>
                <a:rPr lang="en-US" altLang="zh-CN" dirty="0" smtClean="0"/>
                <a:t>    always </a:t>
              </a:r>
              <a:r>
                <a:rPr lang="en-US" altLang="zh-CN" dirty="0"/>
                <a:t>@(</a:t>
              </a:r>
              <a:r>
                <a:rPr lang="en-US" altLang="zh-CN" dirty="0" err="1"/>
                <a:t>posedge</a:t>
              </a:r>
              <a:r>
                <a:rPr lang="en-US" altLang="zh-CN" dirty="0"/>
                <a:t> </a:t>
              </a:r>
              <a:r>
                <a:rPr lang="en-US" altLang="zh-CN" dirty="0" err="1"/>
                <a:t>clk</a:t>
              </a:r>
              <a:r>
                <a:rPr lang="en-US" altLang="zh-CN" dirty="0"/>
                <a:t>)</a:t>
              </a:r>
            </a:p>
            <a:p>
              <a:r>
                <a:rPr lang="en-US" altLang="zh-CN" dirty="0" smtClean="0"/>
                <a:t>        if ( Cond1 )</a:t>
              </a:r>
              <a:endParaRPr lang="en-US" altLang="zh-CN" dirty="0"/>
            </a:p>
            <a:p>
              <a:r>
                <a:rPr lang="en-US" altLang="zh-CN" dirty="0" smtClean="0"/>
                <a:t>            Out </a:t>
              </a:r>
              <a:r>
                <a:rPr lang="en-US" altLang="zh-CN" dirty="0"/>
                <a:t>&lt;= A;</a:t>
              </a:r>
            </a:p>
            <a:p>
              <a:r>
                <a:rPr lang="en-US" altLang="zh-CN" dirty="0" smtClean="0"/>
                <a:t>        else if ( Cond2 </a:t>
              </a:r>
              <a:r>
                <a:rPr lang="en-US" altLang="zh-CN" dirty="0"/>
                <a:t>&amp;&amp; (C &lt; 8</a:t>
              </a:r>
              <a:r>
                <a:rPr lang="en-US" altLang="zh-CN" dirty="0" smtClean="0"/>
                <a:t>) )</a:t>
              </a:r>
              <a:endParaRPr lang="en-US" altLang="zh-CN" dirty="0"/>
            </a:p>
            <a:p>
              <a:r>
                <a:rPr lang="en-US" altLang="zh-CN" dirty="0" smtClean="0"/>
                <a:t>            Out </a:t>
              </a:r>
              <a:r>
                <a:rPr lang="en-US" altLang="zh-CN" dirty="0"/>
                <a:t>&lt;= B;</a:t>
              </a:r>
            </a:p>
            <a:p>
              <a:r>
                <a:rPr lang="en-US" altLang="zh-CN" dirty="0" smtClean="0"/>
                <a:t>        else</a:t>
              </a:r>
              <a:endParaRPr lang="en-US" altLang="zh-CN" dirty="0"/>
            </a:p>
            <a:p>
              <a:r>
                <a:rPr lang="en-US" altLang="zh-CN" dirty="0" smtClean="0"/>
                <a:t>            Out </a:t>
              </a:r>
              <a:r>
                <a:rPr lang="en-US" altLang="zh-CN" dirty="0"/>
                <a:t>&lt;= C</a:t>
              </a:r>
              <a:r>
                <a:rPr lang="en-US" altLang="zh-CN" dirty="0" smtClean="0"/>
                <a:t>;</a:t>
              </a:r>
              <a:endParaRPr lang="en-US" altLang="zh-CN" dirty="0"/>
            </a:p>
            <a:p>
              <a:r>
                <a:rPr lang="en-US" altLang="zh-CN" dirty="0" err="1"/>
                <a:t>endmodule</a:t>
              </a:r>
              <a:endParaRPr lang="en-US" altLang="zh-CN" dirty="0"/>
            </a:p>
          </p:txBody>
        </p:sp>
        <p:sp>
          <p:nvSpPr>
            <p:cNvPr id="5" name="圆角矩形 4"/>
            <p:cNvSpPr/>
            <p:nvPr/>
          </p:nvSpPr>
          <p:spPr>
            <a:xfrm>
              <a:off x="525024" y="1831322"/>
              <a:ext cx="2381791" cy="49505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条件比较</a:t>
              </a:r>
              <a:endParaRPr lang="zh-CN" altLang="en-US" dirty="0"/>
            </a:p>
          </p:txBody>
        </p:sp>
      </p:grpSp>
    </p:spTree>
    <p:extLst>
      <p:ext uri="{BB962C8B-B14F-4D97-AF65-F5344CB8AC3E}">
        <p14:creationId xmlns:p14="http://schemas.microsoft.com/office/powerpoint/2010/main" val="118745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Architecting Speed</a:t>
            </a:r>
            <a:endParaRPr lang="zh-CN" altLang="en-US" dirty="0"/>
          </a:p>
        </p:txBody>
      </p:sp>
      <p:sp>
        <p:nvSpPr>
          <p:cNvPr id="3" name="内容占位符 2"/>
          <p:cNvSpPr>
            <a:spLocks noGrp="1"/>
          </p:cNvSpPr>
          <p:nvPr>
            <p:ph idx="1"/>
          </p:nvPr>
        </p:nvSpPr>
        <p:spPr/>
        <p:txBody>
          <a:bodyPr/>
          <a:lstStyle/>
          <a:p>
            <a:endParaRPr lang="zh-CN" alt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545" y="1718810"/>
            <a:ext cx="8262410" cy="2372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直接连接符 5"/>
          <p:cNvCxnSpPr/>
          <p:nvPr/>
        </p:nvCxnSpPr>
        <p:spPr>
          <a:xfrm>
            <a:off x="1106615" y="2905267"/>
            <a:ext cx="7020780" cy="0"/>
          </a:xfrm>
          <a:prstGeom prst="line">
            <a:avLst/>
          </a:prstGeom>
          <a:ln>
            <a:headEnd type="none" w="med" len="med"/>
            <a:tailEnd type="arrow"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551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Architecting Speed</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折角形 3"/>
          <p:cNvSpPr/>
          <p:nvPr/>
        </p:nvSpPr>
        <p:spPr>
          <a:xfrm>
            <a:off x="791580" y="1606297"/>
            <a:ext cx="8010890" cy="5108068"/>
          </a:xfrm>
          <a:prstGeom prst="foldedCorner">
            <a:avLst>
              <a:gd name="adj" fmla="val 5166"/>
            </a:avLst>
          </a:prstGeom>
        </p:spPr>
        <p:style>
          <a:lnRef idx="1">
            <a:schemeClr val="dk1"/>
          </a:lnRef>
          <a:fillRef idx="2">
            <a:schemeClr val="dk1"/>
          </a:fillRef>
          <a:effectRef idx="1">
            <a:schemeClr val="dk1"/>
          </a:effectRef>
          <a:fontRef idx="minor">
            <a:schemeClr val="dk1"/>
          </a:fontRef>
        </p:style>
        <p:txBody>
          <a:bodyPr numCol="2" rtlCol="0" anchor="t" anchorCtr="0"/>
          <a:lstStyle/>
          <a:p>
            <a:endParaRPr lang="en-US" altLang="zh-CN" dirty="0" smtClean="0"/>
          </a:p>
          <a:p>
            <a:r>
              <a:rPr lang="en-US" altLang="zh-CN" dirty="0"/>
              <a:t>module </a:t>
            </a:r>
            <a:r>
              <a:rPr lang="en-US" altLang="zh-CN" dirty="0" err="1"/>
              <a:t>somelogic</a:t>
            </a:r>
            <a:r>
              <a:rPr lang="en-US" altLang="zh-CN" dirty="0" smtClean="0"/>
              <a:t>(</a:t>
            </a:r>
            <a:endParaRPr lang="en-US" altLang="zh-CN" dirty="0"/>
          </a:p>
          <a:p>
            <a:r>
              <a:rPr lang="en-US" altLang="zh-CN" dirty="0" smtClean="0"/>
              <a:t>    output </a:t>
            </a:r>
            <a:r>
              <a:rPr lang="en-US" altLang="zh-CN" dirty="0" err="1"/>
              <a:t>reg</a:t>
            </a:r>
            <a:r>
              <a:rPr lang="en-US" altLang="zh-CN" dirty="0"/>
              <a:t> [7:0] Out,</a:t>
            </a:r>
          </a:p>
          <a:p>
            <a:r>
              <a:rPr lang="en-US" altLang="zh-CN" dirty="0" smtClean="0"/>
              <a:t>    input         [</a:t>
            </a:r>
            <a:r>
              <a:rPr lang="en-US" altLang="zh-CN" dirty="0"/>
              <a:t>7:0] A, B, C,</a:t>
            </a:r>
          </a:p>
          <a:p>
            <a:r>
              <a:rPr lang="en-US" altLang="zh-CN" dirty="0" smtClean="0"/>
              <a:t>    input                  </a:t>
            </a:r>
            <a:r>
              <a:rPr lang="en-US" altLang="zh-CN" dirty="0" err="1" smtClean="0"/>
              <a:t>clk</a:t>
            </a:r>
            <a:r>
              <a:rPr lang="en-US" altLang="zh-CN" dirty="0"/>
              <a:t>,</a:t>
            </a:r>
          </a:p>
          <a:p>
            <a:r>
              <a:rPr lang="en-US" altLang="zh-CN" dirty="0" smtClean="0"/>
              <a:t>    input                  Cond1</a:t>
            </a:r>
            <a:r>
              <a:rPr lang="en-US" altLang="zh-CN" dirty="0"/>
              <a:t>, Cond2</a:t>
            </a:r>
            <a:r>
              <a:rPr lang="en-US" altLang="zh-CN" dirty="0" smtClean="0"/>
              <a:t>);</a:t>
            </a:r>
          </a:p>
          <a:p>
            <a:endParaRPr lang="en-US" altLang="zh-CN" dirty="0"/>
          </a:p>
          <a:p>
            <a:r>
              <a:rPr lang="en-US" altLang="zh-CN" dirty="0" smtClean="0"/>
              <a:t>wire </a:t>
            </a:r>
            <a:r>
              <a:rPr lang="en-US" altLang="zh-CN" dirty="0" err="1"/>
              <a:t>CondB</a:t>
            </a:r>
            <a:r>
              <a:rPr lang="en-US" altLang="zh-CN" dirty="0"/>
              <a:t> = (Cond2 &amp; !Cond1);</a:t>
            </a:r>
          </a:p>
          <a:p>
            <a:endParaRPr lang="en-US" altLang="zh-CN" dirty="0" smtClean="0"/>
          </a:p>
          <a:p>
            <a:r>
              <a:rPr lang="en-US" altLang="zh-CN" dirty="0"/>
              <a:t> </a:t>
            </a:r>
            <a:r>
              <a:rPr lang="en-US" altLang="zh-CN" dirty="0" smtClean="0"/>
              <a:t>   always </a:t>
            </a:r>
            <a:r>
              <a:rPr lang="en-US" altLang="zh-CN" dirty="0"/>
              <a:t>@(</a:t>
            </a:r>
            <a:r>
              <a:rPr lang="en-US" altLang="zh-CN" dirty="0" err="1"/>
              <a:t>posedge</a:t>
            </a:r>
            <a:r>
              <a:rPr lang="en-US" altLang="zh-CN" dirty="0"/>
              <a:t> </a:t>
            </a:r>
            <a:r>
              <a:rPr lang="en-US" altLang="zh-CN" dirty="0" err="1"/>
              <a:t>clk</a:t>
            </a:r>
            <a:r>
              <a:rPr lang="en-US" altLang="zh-CN" dirty="0"/>
              <a:t>)</a:t>
            </a:r>
          </a:p>
          <a:p>
            <a:r>
              <a:rPr lang="en-US" altLang="zh-CN" dirty="0" smtClean="0"/>
              <a:t>        if(</a:t>
            </a:r>
            <a:r>
              <a:rPr lang="en-US" altLang="zh-CN" dirty="0" err="1" smtClean="0"/>
              <a:t>CondB</a:t>
            </a:r>
            <a:r>
              <a:rPr lang="en-US" altLang="zh-CN" dirty="0" smtClean="0"/>
              <a:t> </a:t>
            </a:r>
            <a:r>
              <a:rPr lang="en-US" altLang="zh-CN" dirty="0"/>
              <a:t>&amp;&amp; (C &lt; 8))</a:t>
            </a:r>
          </a:p>
          <a:p>
            <a:r>
              <a:rPr lang="en-US" altLang="zh-CN" dirty="0" smtClean="0"/>
              <a:t>            Out </a:t>
            </a:r>
            <a:r>
              <a:rPr lang="en-US" altLang="zh-CN" dirty="0"/>
              <a:t>&lt;= B;</a:t>
            </a:r>
          </a:p>
          <a:p>
            <a:r>
              <a:rPr lang="en-US" altLang="zh-CN" dirty="0" smtClean="0"/>
              <a:t>       else </a:t>
            </a:r>
            <a:r>
              <a:rPr lang="en-US" altLang="zh-CN" dirty="0"/>
              <a:t>if(Cond1)</a:t>
            </a:r>
          </a:p>
          <a:p>
            <a:r>
              <a:rPr lang="en-US" altLang="zh-CN" dirty="0" smtClean="0"/>
              <a:t>            Out </a:t>
            </a:r>
            <a:r>
              <a:rPr lang="en-US" altLang="zh-CN" dirty="0"/>
              <a:t>&lt;= A;</a:t>
            </a:r>
          </a:p>
          <a:p>
            <a:r>
              <a:rPr lang="en-US" altLang="zh-CN" dirty="0" smtClean="0"/>
              <a:t>        else</a:t>
            </a:r>
            <a:endParaRPr lang="en-US" altLang="zh-CN" dirty="0"/>
          </a:p>
          <a:p>
            <a:r>
              <a:rPr lang="en-US" altLang="zh-CN" dirty="0" smtClean="0"/>
              <a:t>            Out </a:t>
            </a:r>
            <a:r>
              <a:rPr lang="en-US" altLang="zh-CN" dirty="0"/>
              <a:t>&lt;= </a:t>
            </a:r>
            <a:r>
              <a:rPr lang="en-US" altLang="zh-CN" dirty="0" smtClean="0"/>
              <a:t>C;</a:t>
            </a:r>
          </a:p>
          <a:p>
            <a:r>
              <a:rPr lang="en-US" altLang="zh-CN" dirty="0" err="1" smtClean="0"/>
              <a:t>endmodule</a:t>
            </a:r>
            <a:endParaRPr lang="en-US" altLang="zh-CN" dirty="0"/>
          </a:p>
        </p:txBody>
      </p:sp>
      <p:sp>
        <p:nvSpPr>
          <p:cNvPr id="5" name="圆角矩形 4"/>
          <p:cNvSpPr/>
          <p:nvPr/>
        </p:nvSpPr>
        <p:spPr>
          <a:xfrm>
            <a:off x="525024" y="1313765"/>
            <a:ext cx="2381791" cy="49505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条件比较</a:t>
            </a:r>
            <a:endParaRPr lang="zh-CN" altLang="en-US" dirty="0"/>
          </a:p>
        </p:txBody>
      </p:sp>
    </p:spTree>
    <p:extLst>
      <p:ext uri="{BB962C8B-B14F-4D97-AF65-F5344CB8AC3E}">
        <p14:creationId xmlns:p14="http://schemas.microsoft.com/office/powerpoint/2010/main" val="26758226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Architecting Speed</a:t>
            </a:r>
            <a:endParaRPr lang="zh-CN" altLang="en-US" dirty="0"/>
          </a:p>
        </p:txBody>
      </p:sp>
      <p:sp>
        <p:nvSpPr>
          <p:cNvPr id="3" name="内容占位符 2"/>
          <p:cNvSpPr>
            <a:spLocks noGrp="1"/>
          </p:cNvSpPr>
          <p:nvPr>
            <p:ph idx="1"/>
          </p:nvPr>
        </p:nvSpPr>
        <p:spPr>
          <a:xfrm>
            <a:off x="457200" y="4779150"/>
            <a:ext cx="8363272" cy="1818202"/>
          </a:xfrm>
        </p:spPr>
        <p:txBody>
          <a:bodyPr/>
          <a:lstStyle/>
          <a:p>
            <a:pPr marL="444500" lvl="1" indent="12700"/>
            <a:r>
              <a:rPr lang="zh-CN" alt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重新规划和设计包含关键路径的逻辑组合，可以降低关键路径的延时，提高时钟频率</a:t>
            </a:r>
            <a:endParaRPr lang="zh-CN" altLang="en-US"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555" y="1403775"/>
            <a:ext cx="8105725" cy="3247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任意多边形 3"/>
          <p:cNvSpPr/>
          <p:nvPr/>
        </p:nvSpPr>
        <p:spPr>
          <a:xfrm>
            <a:off x="2231740" y="2019820"/>
            <a:ext cx="5617480" cy="2064322"/>
          </a:xfrm>
          <a:custGeom>
            <a:avLst/>
            <a:gdLst>
              <a:gd name="connsiteX0" fmla="*/ 0 w 4762500"/>
              <a:gd name="connsiteY0" fmla="*/ 1993900 h 2033693"/>
              <a:gd name="connsiteX1" fmla="*/ 1816100 w 4762500"/>
              <a:gd name="connsiteY1" fmla="*/ 1917700 h 2033693"/>
              <a:gd name="connsiteX2" fmla="*/ 2222500 w 4762500"/>
              <a:gd name="connsiteY2" fmla="*/ 1016000 h 2033693"/>
              <a:gd name="connsiteX3" fmla="*/ 2374900 w 4762500"/>
              <a:gd name="connsiteY3" fmla="*/ 368300 h 2033693"/>
              <a:gd name="connsiteX4" fmla="*/ 4762500 w 4762500"/>
              <a:gd name="connsiteY4" fmla="*/ 0 h 2033693"/>
              <a:gd name="connsiteX0" fmla="*/ 0 w 4762500"/>
              <a:gd name="connsiteY0" fmla="*/ 1993900 h 2082255"/>
              <a:gd name="connsiteX1" fmla="*/ 1816100 w 4762500"/>
              <a:gd name="connsiteY1" fmla="*/ 1917700 h 2082255"/>
              <a:gd name="connsiteX2" fmla="*/ 2209800 w 4762500"/>
              <a:gd name="connsiteY2" fmla="*/ 266700 h 2082255"/>
              <a:gd name="connsiteX3" fmla="*/ 2374900 w 4762500"/>
              <a:gd name="connsiteY3" fmla="*/ 368300 h 2082255"/>
              <a:gd name="connsiteX4" fmla="*/ 4762500 w 4762500"/>
              <a:gd name="connsiteY4" fmla="*/ 0 h 2082255"/>
              <a:gd name="connsiteX0" fmla="*/ 0 w 4762500"/>
              <a:gd name="connsiteY0" fmla="*/ 1993900 h 2082255"/>
              <a:gd name="connsiteX1" fmla="*/ 1816100 w 4762500"/>
              <a:gd name="connsiteY1" fmla="*/ 1917700 h 2082255"/>
              <a:gd name="connsiteX2" fmla="*/ 2209800 w 4762500"/>
              <a:gd name="connsiteY2" fmla="*/ 266700 h 2082255"/>
              <a:gd name="connsiteX3" fmla="*/ 4762500 w 4762500"/>
              <a:gd name="connsiteY3" fmla="*/ 0 h 2082255"/>
              <a:gd name="connsiteX0" fmla="*/ 0 w 4762500"/>
              <a:gd name="connsiteY0" fmla="*/ 2025874 h 2123067"/>
              <a:gd name="connsiteX1" fmla="*/ 1816100 w 4762500"/>
              <a:gd name="connsiteY1" fmla="*/ 1949674 h 2123067"/>
              <a:gd name="connsiteX2" fmla="*/ 2501900 w 4762500"/>
              <a:gd name="connsiteY2" fmla="*/ 171674 h 2123067"/>
              <a:gd name="connsiteX3" fmla="*/ 4762500 w 4762500"/>
              <a:gd name="connsiteY3" fmla="*/ 31974 h 2123067"/>
              <a:gd name="connsiteX0" fmla="*/ 0 w 4762500"/>
              <a:gd name="connsiteY0" fmla="*/ 2018780 h 2064322"/>
              <a:gd name="connsiteX1" fmla="*/ 1905000 w 4762500"/>
              <a:gd name="connsiteY1" fmla="*/ 1840980 h 2064322"/>
              <a:gd name="connsiteX2" fmla="*/ 2501900 w 4762500"/>
              <a:gd name="connsiteY2" fmla="*/ 164580 h 2064322"/>
              <a:gd name="connsiteX3" fmla="*/ 4762500 w 4762500"/>
              <a:gd name="connsiteY3" fmla="*/ 24880 h 2064322"/>
            </a:gdLst>
            <a:ahLst/>
            <a:cxnLst>
              <a:cxn ang="0">
                <a:pos x="connsiteX0" y="connsiteY0"/>
              </a:cxn>
              <a:cxn ang="0">
                <a:pos x="connsiteX1" y="connsiteY1"/>
              </a:cxn>
              <a:cxn ang="0">
                <a:pos x="connsiteX2" y="connsiteY2"/>
              </a:cxn>
              <a:cxn ang="0">
                <a:pos x="connsiteX3" y="connsiteY3"/>
              </a:cxn>
            </a:cxnLst>
            <a:rect l="l" t="t" r="r" b="b"/>
            <a:pathLst>
              <a:path w="4762500" h="2064322">
                <a:moveTo>
                  <a:pt x="0" y="2018780"/>
                </a:moveTo>
                <a:cubicBezTo>
                  <a:pt x="722841" y="2062171"/>
                  <a:pt x="1488017" y="2150013"/>
                  <a:pt x="1905000" y="1840980"/>
                </a:cubicBezTo>
                <a:cubicBezTo>
                  <a:pt x="2321983" y="1531947"/>
                  <a:pt x="2025650" y="467263"/>
                  <a:pt x="2501900" y="164580"/>
                </a:cubicBezTo>
                <a:cubicBezTo>
                  <a:pt x="2978150" y="-138103"/>
                  <a:pt x="4230688" y="80442"/>
                  <a:pt x="4762500" y="24880"/>
                </a:cubicBezTo>
              </a:path>
            </a:pathLst>
          </a:custGeom>
          <a:ln>
            <a:headEnd type="none" w="med" len="med"/>
            <a:tailEnd type="arrow" w="med" len="med"/>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502489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Architecting Speed</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278811727"/>
              </p:ext>
            </p:extLst>
          </p:nvPr>
        </p:nvGraphicFramePr>
        <p:xfrm>
          <a:off x="457200" y="1295400"/>
          <a:ext cx="8362950"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0793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graphicEl>
                                              <a:dgm id="{DBD8D241-9F01-477E-A009-367D81759F90}"/>
                                            </p:graphicEl>
                                          </p:spTgt>
                                        </p:tgtEl>
                                        <p:attrNameLst>
                                          <p:attrName>style.visibility</p:attrName>
                                        </p:attrNameLst>
                                      </p:cBhvr>
                                      <p:to>
                                        <p:strVal val="visible"/>
                                      </p:to>
                                    </p:set>
                                    <p:animEffect transition="in" filter="wipe(up)">
                                      <p:cBhvr>
                                        <p:cTn id="7" dur="500"/>
                                        <p:tgtEl>
                                          <p:spTgt spid="4">
                                            <p:graphicEl>
                                              <a:dgm id="{DBD8D241-9F01-477E-A009-367D81759F90}"/>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graphicEl>
                                              <a:dgm id="{AE6F581A-364E-4BF3-9354-C0B75FB77A81}"/>
                                            </p:graphicEl>
                                          </p:spTgt>
                                        </p:tgtEl>
                                        <p:attrNameLst>
                                          <p:attrName>style.visibility</p:attrName>
                                        </p:attrNameLst>
                                      </p:cBhvr>
                                      <p:to>
                                        <p:strVal val="visible"/>
                                      </p:to>
                                    </p:set>
                                    <p:animEffect transition="in" filter="wipe(up)">
                                      <p:cBhvr>
                                        <p:cTn id="12" dur="500"/>
                                        <p:tgtEl>
                                          <p:spTgt spid="4">
                                            <p:graphicEl>
                                              <a:dgm id="{AE6F581A-364E-4BF3-9354-C0B75FB77A81}"/>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graphicEl>
                                              <a:dgm id="{2D69B965-7BEA-496C-98D1-CA6AFED49881}"/>
                                            </p:graphicEl>
                                          </p:spTgt>
                                        </p:tgtEl>
                                        <p:attrNameLst>
                                          <p:attrName>style.visibility</p:attrName>
                                        </p:attrNameLst>
                                      </p:cBhvr>
                                      <p:to>
                                        <p:strVal val="visible"/>
                                      </p:to>
                                    </p:set>
                                    <p:animEffect transition="in" filter="wipe(up)">
                                      <p:cBhvr>
                                        <p:cTn id="17" dur="500"/>
                                        <p:tgtEl>
                                          <p:spTgt spid="4">
                                            <p:graphicEl>
                                              <a:dgm id="{2D69B965-7BEA-496C-98D1-CA6AFED49881}"/>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graphicEl>
                                              <a:dgm id="{058E2723-8461-4FA4-8131-0A350AEA9420}"/>
                                            </p:graphicEl>
                                          </p:spTgt>
                                        </p:tgtEl>
                                        <p:attrNameLst>
                                          <p:attrName>style.visibility</p:attrName>
                                        </p:attrNameLst>
                                      </p:cBhvr>
                                      <p:to>
                                        <p:strVal val="visible"/>
                                      </p:to>
                                    </p:set>
                                    <p:animEffect transition="in" filter="wipe(up)">
                                      <p:cBhvr>
                                        <p:cTn id="22" dur="500"/>
                                        <p:tgtEl>
                                          <p:spTgt spid="4">
                                            <p:graphicEl>
                                              <a:dgm id="{058E2723-8461-4FA4-8131-0A350AEA9420}"/>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
                                            <p:graphicEl>
                                              <a:dgm id="{6222E563-53C1-40E0-9BB9-EFC3D97FB096}"/>
                                            </p:graphicEl>
                                          </p:spTgt>
                                        </p:tgtEl>
                                        <p:attrNameLst>
                                          <p:attrName>style.visibility</p:attrName>
                                        </p:attrNameLst>
                                      </p:cBhvr>
                                      <p:to>
                                        <p:strVal val="visible"/>
                                      </p:to>
                                    </p:set>
                                    <p:animEffect transition="in" filter="wipe(up)">
                                      <p:cBhvr>
                                        <p:cTn id="27" dur="500"/>
                                        <p:tgtEl>
                                          <p:spTgt spid="4">
                                            <p:graphicEl>
                                              <a:dgm id="{6222E563-53C1-40E0-9BB9-EFC3D97FB096}"/>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
                                            <p:graphicEl>
                                              <a:dgm id="{C112B278-B036-4E4C-B5E5-9D6DFB839AFE}"/>
                                            </p:graphicEl>
                                          </p:spTgt>
                                        </p:tgtEl>
                                        <p:attrNameLst>
                                          <p:attrName>style.visibility</p:attrName>
                                        </p:attrNameLst>
                                      </p:cBhvr>
                                      <p:to>
                                        <p:strVal val="visible"/>
                                      </p:to>
                                    </p:set>
                                    <p:animEffect transition="in" filter="wipe(up)">
                                      <p:cBhvr>
                                        <p:cTn id="32" dur="500"/>
                                        <p:tgtEl>
                                          <p:spTgt spid="4">
                                            <p:graphicEl>
                                              <a:dgm id="{C112B278-B036-4E4C-B5E5-9D6DFB839AF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Architecting Area</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9715364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课堂练习</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a:t>
            </a:r>
            <a:r>
              <a:rPr lang="en-US" altLang="zh-CN" dirty="0" smtClean="0"/>
              <a:t>FPGA</a:t>
            </a:r>
            <a:r>
              <a:rPr lang="zh-CN" altLang="en-US" dirty="0" smtClean="0"/>
              <a:t>选型时主要考虑那些因素</a:t>
            </a:r>
            <a:endParaRPr lang="en-US" altLang="zh-CN" dirty="0" smtClean="0"/>
          </a:p>
          <a:p>
            <a:r>
              <a:rPr lang="en-US" altLang="zh-CN" dirty="0"/>
              <a:t>2</a:t>
            </a:r>
            <a:r>
              <a:rPr lang="zh-CN" altLang="en-US" dirty="0" smtClean="0"/>
              <a:t>、比较“吞吐量”，“延迟时间”与“最高工作频率”</a:t>
            </a:r>
            <a:endParaRPr lang="en-US" altLang="zh-CN" dirty="0" smtClean="0"/>
          </a:p>
          <a:p>
            <a:r>
              <a:rPr lang="en-US" altLang="zh-CN" dirty="0"/>
              <a:t>3</a:t>
            </a:r>
            <a:r>
              <a:rPr lang="zh-CN" altLang="en-US" dirty="0" smtClean="0"/>
              <a:t>、如何提高吞吐量，有何代价</a:t>
            </a:r>
            <a:endParaRPr lang="en-US" altLang="zh-CN" dirty="0" smtClean="0"/>
          </a:p>
          <a:p>
            <a:r>
              <a:rPr lang="en-US" altLang="zh-CN" dirty="0"/>
              <a:t>4</a:t>
            </a:r>
            <a:r>
              <a:rPr lang="zh-CN" altLang="en-US" dirty="0" smtClean="0"/>
              <a:t>、如何降低延迟时间，</a:t>
            </a:r>
            <a:r>
              <a:rPr lang="zh-CN" altLang="en-US" dirty="0"/>
              <a:t>有何</a:t>
            </a:r>
            <a:r>
              <a:rPr lang="zh-CN" altLang="en-US" dirty="0" smtClean="0"/>
              <a:t>代价</a:t>
            </a:r>
            <a:endParaRPr lang="en-US" altLang="zh-CN" dirty="0" smtClean="0"/>
          </a:p>
          <a:p>
            <a:r>
              <a:rPr lang="en-US" altLang="zh-CN" dirty="0"/>
              <a:t>5</a:t>
            </a:r>
            <a:r>
              <a:rPr lang="zh-CN" altLang="en-US" dirty="0" smtClean="0"/>
              <a:t>、如何提高工作频率，有何代价</a:t>
            </a:r>
            <a:endParaRPr lang="zh-CN" altLang="en-US" dirty="0"/>
          </a:p>
        </p:txBody>
      </p:sp>
    </p:spTree>
    <p:extLst>
      <p:ext uri="{BB962C8B-B14F-4D97-AF65-F5344CB8AC3E}">
        <p14:creationId xmlns:p14="http://schemas.microsoft.com/office/powerpoint/2010/main" val="37866733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FPGA</a:t>
            </a:r>
            <a:r>
              <a:rPr lang="zh-CN" altLang="en-US" dirty="0"/>
              <a:t>的选型</a:t>
            </a:r>
          </a:p>
        </p:txBody>
      </p:sp>
      <p:sp>
        <p:nvSpPr>
          <p:cNvPr id="3" name="内容占位符 2"/>
          <p:cNvSpPr>
            <a:spLocks noGrp="1"/>
          </p:cNvSpPr>
          <p:nvPr>
            <p:ph idx="1"/>
          </p:nvPr>
        </p:nvSpPr>
        <p:spPr/>
        <p:txBody>
          <a:bodyPr/>
          <a:lstStyle/>
          <a:p>
            <a:r>
              <a:rPr lang="zh-CN" altLang="en-US" dirty="0"/>
              <a:t>根据不同的应用选择合适的系列</a:t>
            </a:r>
          </a:p>
          <a:p>
            <a:pPr lvl="1"/>
            <a:r>
              <a:rPr lang="en-US" altLang="zh-CN"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Altera</a:t>
            </a:r>
            <a:endParaRPr lang="en-US" altLang="zh-CN"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marL="4300538" lvl="2" indent="-3386138"/>
            <a:r>
              <a:rPr lang="en-US" altLang="zh-CN"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CycloneⅡ</a:t>
            </a:r>
            <a:r>
              <a:rPr lang="en-US" altLang="zh-CN"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altLang="zh-CN"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CycloneⅢ</a:t>
            </a:r>
            <a:r>
              <a:rPr lang="en-US" altLang="zh-CN"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zh-CN" altLang="en-US"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系列 </a:t>
            </a:r>
            <a:r>
              <a:rPr lang="zh-CN" altLang="en-US" dirty="0"/>
              <a:t>主要应用于逻辑设计和简单的数字信号处理</a:t>
            </a:r>
          </a:p>
          <a:p>
            <a:pPr marL="4300538" lvl="2" indent="-3386138"/>
            <a:r>
              <a:rPr lang="en-US" altLang="zh-CN"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StatixⅡ</a:t>
            </a:r>
            <a:r>
              <a:rPr lang="en-US" altLang="zh-CN"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altLang="zh-CN"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StatixⅢ</a:t>
            </a:r>
            <a:r>
              <a:rPr lang="en-US" altLang="zh-CN"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zh-CN" altLang="en-US"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系列 </a:t>
            </a:r>
            <a:r>
              <a:rPr lang="zh-CN" altLang="en-US" dirty="0"/>
              <a:t>主要应用于高速复杂数字信号处理和高速逻辑设计</a:t>
            </a:r>
          </a:p>
          <a:p>
            <a:pPr lvl="2"/>
            <a:r>
              <a:rPr lang="en-US" altLang="zh-CN"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StatixⅡGX</a:t>
            </a:r>
            <a:r>
              <a:rPr lang="en-US" altLang="zh-CN"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altLang="zh-CN"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StatixⅢGX</a:t>
            </a:r>
            <a:r>
              <a:rPr lang="zh-CN" altLang="en-US"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系列</a:t>
            </a:r>
            <a:r>
              <a:rPr lang="zh-CN" altLang="en-US" dirty="0"/>
              <a:t> 主要应用于通讯领域</a:t>
            </a:r>
          </a:p>
          <a:p>
            <a:endParaRPr lang="zh-CN" altLang="en-US" dirty="0"/>
          </a:p>
        </p:txBody>
      </p:sp>
    </p:spTree>
    <p:extLst>
      <p:ext uri="{BB962C8B-B14F-4D97-AF65-F5344CB8AC3E}">
        <p14:creationId xmlns:p14="http://schemas.microsoft.com/office/powerpoint/2010/main" val="31126816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FPGA</a:t>
            </a:r>
            <a:r>
              <a:rPr lang="zh-CN" altLang="en-US" dirty="0"/>
              <a:t>的选型</a:t>
            </a:r>
          </a:p>
        </p:txBody>
      </p:sp>
      <p:sp>
        <p:nvSpPr>
          <p:cNvPr id="3" name="内容占位符 2"/>
          <p:cNvSpPr>
            <a:spLocks noGrp="1"/>
          </p:cNvSpPr>
          <p:nvPr>
            <p:ph idx="1"/>
          </p:nvPr>
        </p:nvSpPr>
        <p:spPr/>
        <p:txBody>
          <a:bodyPr/>
          <a:lstStyle/>
          <a:p>
            <a:r>
              <a:rPr lang="zh-CN" altLang="en-US" dirty="0"/>
              <a:t>器件的硬件资源、电气接口标准 </a:t>
            </a:r>
          </a:p>
          <a:p>
            <a:pPr lvl="1">
              <a:buFont typeface="Wingdings" pitchFamily="2" charset="2"/>
              <a:buChar char="l"/>
            </a:pPr>
            <a:r>
              <a:rPr lang="zh-CN" altLang="en-US" dirty="0"/>
              <a:t>不求大而全，够用就好</a:t>
            </a:r>
          </a:p>
          <a:p>
            <a:pPr lvl="1">
              <a:buFont typeface="Wingdings" pitchFamily="2" charset="2"/>
              <a:buChar char="l"/>
            </a:pPr>
            <a:r>
              <a:rPr lang="zh-CN" altLang="en-US" dirty="0"/>
              <a:t>留有余量，以备升级</a:t>
            </a:r>
          </a:p>
          <a:p>
            <a:pPr lvl="1">
              <a:buFont typeface="Wingdings" pitchFamily="2" charset="2"/>
              <a:buChar char="l"/>
            </a:pPr>
            <a:r>
              <a:rPr lang="en-US" altLang="zh-CN" dirty="0"/>
              <a:t>FPGA</a:t>
            </a:r>
            <a:r>
              <a:rPr lang="zh-CN" altLang="en-US" dirty="0"/>
              <a:t>的发展速度非常快，为了提高产品的生命周期，最好在主流器件中选型 </a:t>
            </a:r>
          </a:p>
          <a:p>
            <a:endParaRPr lang="zh-CN" altLang="en-US" dirty="0"/>
          </a:p>
        </p:txBody>
      </p:sp>
      <p:pic>
        <p:nvPicPr>
          <p:cNvPr id="4" name="Picture 10"/>
          <p:cNvPicPr>
            <a:picLocks noChangeAspect="1" noChangeArrowheads="1"/>
          </p:cNvPicPr>
          <p:nvPr/>
        </p:nvPicPr>
        <p:blipFill>
          <a:blip r:embed="rId2" cstate="print"/>
          <a:srcRect/>
          <a:stretch>
            <a:fillRect/>
          </a:stretch>
        </p:blipFill>
        <p:spPr bwMode="auto">
          <a:xfrm>
            <a:off x="1331639" y="3416995"/>
            <a:ext cx="5895655" cy="32073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1613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FPGA</a:t>
            </a:r>
            <a:r>
              <a:rPr lang="zh-CN" altLang="en-US" dirty="0"/>
              <a:t>的选型</a:t>
            </a:r>
          </a:p>
        </p:txBody>
      </p:sp>
      <p:sp>
        <p:nvSpPr>
          <p:cNvPr id="3" name="内容占位符 2"/>
          <p:cNvSpPr>
            <a:spLocks noGrp="1"/>
          </p:cNvSpPr>
          <p:nvPr>
            <p:ph idx="1"/>
          </p:nvPr>
        </p:nvSpPr>
        <p:spPr/>
        <p:txBody>
          <a:bodyPr/>
          <a:lstStyle/>
          <a:p>
            <a:r>
              <a:rPr lang="zh-CN" altLang="en-US" dirty="0"/>
              <a:t>器件的速度等级 </a:t>
            </a:r>
          </a:p>
          <a:p>
            <a:pPr lvl="1"/>
            <a:r>
              <a:rPr lang="zh-CN" altLang="en-US" dirty="0"/>
              <a:t>在满足应用需求的情况下，尽量选用速度等级低的器件 </a:t>
            </a:r>
          </a:p>
          <a:p>
            <a:endParaRPr lang="zh-CN" altLang="en-US" dirty="0"/>
          </a:p>
          <a:p>
            <a:pPr marL="1243013" lvl="2" indent="-342900">
              <a:buFont typeface="Wingdings" pitchFamily="2" charset="2"/>
              <a:buChar char="l"/>
            </a:pPr>
            <a:r>
              <a:rPr lang="zh-CN" altLang="en-US" dirty="0"/>
              <a:t>速度等级高的器件更容易产生信号反射</a:t>
            </a:r>
            <a:r>
              <a:rPr lang="zh-CN" altLang="en-US" dirty="0" smtClean="0"/>
              <a:t>，要</a:t>
            </a:r>
            <a:r>
              <a:rPr lang="zh-CN" altLang="en-US" dirty="0"/>
              <a:t>在信号的完整性上花更多的精力</a:t>
            </a:r>
          </a:p>
          <a:p>
            <a:pPr>
              <a:buFont typeface="Wingdings" pitchFamily="2" charset="2"/>
              <a:buChar char="l"/>
            </a:pPr>
            <a:endParaRPr lang="zh-CN" altLang="en-US" dirty="0"/>
          </a:p>
          <a:p>
            <a:pPr marL="1243013" lvl="2" indent="-342900">
              <a:buFont typeface="Wingdings" pitchFamily="2" charset="2"/>
              <a:buChar char="l"/>
            </a:pPr>
            <a:r>
              <a:rPr lang="zh-CN" altLang="en-US" dirty="0"/>
              <a:t>速度等级高的器件一般用得比较少，价格经常是成倍增加，而且高速器件的供货渠道一般比较少，器件的订货周期一般都比较长，经常会延误产品的研发周期，降低产品的上市率 </a:t>
            </a:r>
          </a:p>
          <a:p>
            <a:endParaRPr lang="zh-CN" altLang="en-US" dirty="0"/>
          </a:p>
        </p:txBody>
      </p:sp>
    </p:spTree>
    <p:extLst>
      <p:ext uri="{BB962C8B-B14F-4D97-AF65-F5344CB8AC3E}">
        <p14:creationId xmlns:p14="http://schemas.microsoft.com/office/powerpoint/2010/main" val="245871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anim calcmode="lin" valueType="num">
                                      <p:cBhvr>
                                        <p:cTn id="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wipe(left)">
                                      <p:cBhvr>
                                        <p:cTn id="14" dur="500"/>
                                        <p:tgtEl>
                                          <p:spTgt spid="3">
                                            <p:txEl>
                                              <p:pRg st="3" end="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left)">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FPGA</a:t>
            </a:r>
            <a:r>
              <a:rPr lang="zh-CN" altLang="en-US" dirty="0"/>
              <a:t>的选型</a:t>
            </a:r>
          </a:p>
        </p:txBody>
      </p:sp>
      <p:sp>
        <p:nvSpPr>
          <p:cNvPr id="3" name="内容占位符 2"/>
          <p:cNvSpPr>
            <a:spLocks noGrp="1"/>
          </p:cNvSpPr>
          <p:nvPr>
            <p:ph idx="1"/>
          </p:nvPr>
        </p:nvSpPr>
        <p:spPr/>
        <p:txBody>
          <a:bodyPr/>
          <a:lstStyle/>
          <a:p>
            <a:r>
              <a:rPr lang="zh-CN" altLang="en-US" dirty="0"/>
              <a:t>器件的温度等级  </a:t>
            </a:r>
          </a:p>
          <a:p>
            <a:endParaRPr lang="en-US" altLang="zh-CN" dirty="0" smtClean="0"/>
          </a:p>
          <a:p>
            <a:r>
              <a:rPr lang="zh-CN" altLang="en-US" dirty="0" smtClean="0"/>
              <a:t>器件</a:t>
            </a:r>
            <a:r>
              <a:rPr lang="zh-CN" altLang="en-US" dirty="0"/>
              <a:t>的封装 </a:t>
            </a:r>
          </a:p>
          <a:p>
            <a:pPr marL="800100" lvl="1" indent="-342900">
              <a:buFont typeface="Wingdings" pitchFamily="2" charset="2"/>
              <a:buChar char="l"/>
            </a:pPr>
            <a:r>
              <a:rPr lang="en-US" altLang="zh-CN" dirty="0"/>
              <a:t>BGA</a:t>
            </a:r>
            <a:r>
              <a:rPr lang="zh-CN" altLang="en-US" dirty="0"/>
              <a:t>和</a:t>
            </a:r>
            <a:r>
              <a:rPr lang="en-US" altLang="zh-CN" dirty="0"/>
              <a:t>FBGA</a:t>
            </a:r>
            <a:r>
              <a:rPr lang="zh-CN" altLang="en-US" dirty="0"/>
              <a:t>封装器件的管脚密度非常高，</a:t>
            </a:r>
            <a:r>
              <a:rPr lang="en-US" altLang="zh-CN" dirty="0"/>
              <a:t>PCB</a:t>
            </a:r>
            <a:r>
              <a:rPr lang="zh-CN" altLang="en-US" dirty="0"/>
              <a:t>布线复杂，设计成本、焊接成本比较高，设计中能不用尽量不用 </a:t>
            </a:r>
          </a:p>
          <a:p>
            <a:pPr marL="800100" lvl="1" indent="-342900">
              <a:buFont typeface="Wingdings" pitchFamily="2" charset="2"/>
              <a:buChar char="l"/>
            </a:pPr>
            <a:r>
              <a:rPr lang="zh-CN" altLang="en-US" dirty="0"/>
              <a:t>对</a:t>
            </a:r>
            <a:r>
              <a:rPr lang="en-US" altLang="zh-CN" dirty="0"/>
              <a:t>PCB</a:t>
            </a:r>
            <a:r>
              <a:rPr lang="zh-CN" altLang="en-US" dirty="0"/>
              <a:t>板体积要求比较高、电路速度非常高的应用场合，尽量选用</a:t>
            </a:r>
            <a:r>
              <a:rPr lang="en-US" altLang="zh-CN" dirty="0"/>
              <a:t>BGA</a:t>
            </a:r>
            <a:r>
              <a:rPr lang="zh-CN" altLang="en-US" dirty="0"/>
              <a:t>和</a:t>
            </a:r>
            <a:r>
              <a:rPr lang="en-US" altLang="zh-CN" dirty="0"/>
              <a:t>FBGA</a:t>
            </a:r>
            <a:r>
              <a:rPr lang="zh-CN" altLang="en-US" dirty="0"/>
              <a:t>封装器件。</a:t>
            </a:r>
          </a:p>
          <a:p>
            <a:endParaRPr lang="zh-CN" altLang="en-US" dirty="0"/>
          </a:p>
        </p:txBody>
      </p:sp>
      <p:pic>
        <p:nvPicPr>
          <p:cNvPr id="4" name="Picture 5"/>
          <p:cNvPicPr>
            <a:picLocks noChangeAspect="1" noChangeArrowheads="1"/>
          </p:cNvPicPr>
          <p:nvPr/>
        </p:nvPicPr>
        <p:blipFill>
          <a:blip r:embed="rId3" cstate="print"/>
          <a:srcRect/>
          <a:stretch>
            <a:fillRect/>
          </a:stretch>
        </p:blipFill>
        <p:spPr bwMode="auto">
          <a:xfrm>
            <a:off x="2484438" y="4257675"/>
            <a:ext cx="4572000" cy="24463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2769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anim calcmode="lin" valueType="num">
                                      <p:cBhvr>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heel(1)">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ipe(left)">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wipe(left)">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圆角矩形 3"/>
          <p:cNvSpPr/>
          <p:nvPr/>
        </p:nvSpPr>
        <p:spPr>
          <a:xfrm>
            <a:off x="2051720" y="2996952"/>
            <a:ext cx="4680520" cy="100811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800" b="1" dirty="0">
                <a:latin typeface="幼圆" pitchFamily="49" charset="-122"/>
                <a:ea typeface="幼圆" pitchFamily="49" charset="-122"/>
              </a:rPr>
              <a:t>FPGA</a:t>
            </a:r>
            <a:r>
              <a:rPr lang="zh-CN" altLang="en-US" sz="2800" b="1" dirty="0">
                <a:latin typeface="幼圆" pitchFamily="49" charset="-122"/>
                <a:ea typeface="幼圆" pitchFamily="49" charset="-122"/>
              </a:rPr>
              <a:t>系统设计</a:t>
            </a:r>
            <a:r>
              <a:rPr lang="zh-CN" altLang="en-US" sz="2800" b="1" dirty="0" smtClean="0">
                <a:latin typeface="幼圆" pitchFamily="49" charset="-122"/>
                <a:ea typeface="幼圆" pitchFamily="49" charset="-122"/>
              </a:rPr>
              <a:t>中的误区</a:t>
            </a:r>
            <a:endParaRPr lang="zh-CN" altLang="en-US" sz="2800" b="1" dirty="0">
              <a:latin typeface="幼圆" pitchFamily="49" charset="-122"/>
              <a:ea typeface="幼圆" pitchFamily="49" charset="-122"/>
            </a:endParaRPr>
          </a:p>
        </p:txBody>
      </p:sp>
    </p:spTree>
    <p:extLst>
      <p:ext uri="{BB962C8B-B14F-4D97-AF65-F5344CB8AC3E}">
        <p14:creationId xmlns:p14="http://schemas.microsoft.com/office/powerpoint/2010/main" val="3784303512"/>
      </p:ext>
    </p:extLst>
  </p:cSld>
  <p:clrMapOvr>
    <a:masterClrMapping/>
  </p:clrMapOvr>
  <p:timing>
    <p:tnLst>
      <p:par>
        <p:cTn id="1" dur="indefinite" restart="never" nodeType="tmRoot"/>
      </p:par>
    </p:tnLst>
  </p:timing>
</p:sld>
</file>

<file path=ppt/theme/theme1.xml><?xml version="1.0" encoding="utf-8"?>
<a:theme xmlns:a="http://schemas.openxmlformats.org/drawingml/2006/main" name="聚焦科技">
  <a:themeElements>
    <a:clrScheme name="自定义 1">
      <a:dk1>
        <a:srgbClr val="1D528D"/>
      </a:dk1>
      <a:lt1>
        <a:srgbClr val="FFFFFF"/>
      </a:lt1>
      <a:dk2>
        <a:srgbClr val="000000"/>
      </a:dk2>
      <a:lt2>
        <a:srgbClr val="B2B2B2"/>
      </a:lt2>
      <a:accent1>
        <a:srgbClr val="0000CC"/>
      </a:accent1>
      <a:accent2>
        <a:srgbClr val="FF9900"/>
      </a:accent2>
      <a:accent3>
        <a:srgbClr val="FFFFFF"/>
      </a:accent3>
      <a:accent4>
        <a:srgbClr val="174578"/>
      </a:accent4>
      <a:accent5>
        <a:srgbClr val="ADBAE0"/>
      </a:accent5>
      <a:accent6>
        <a:srgbClr val="E78A00"/>
      </a:accent6>
      <a:hlink>
        <a:srgbClr val="9999FF"/>
      </a:hlink>
      <a:folHlink>
        <a:srgbClr val="969696"/>
      </a:folHlink>
    </a:clrScheme>
    <a:fontScheme name="自定义 1">
      <a:majorFont>
        <a:latin typeface="Times New Roman"/>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s01_1 1">
        <a:dk1>
          <a:srgbClr val="1D528D"/>
        </a:dk1>
        <a:lt1>
          <a:srgbClr val="FFFFFF"/>
        </a:lt1>
        <a:dk2>
          <a:srgbClr val="000000"/>
        </a:dk2>
        <a:lt2>
          <a:srgbClr val="B2B2B2"/>
        </a:lt2>
        <a:accent1>
          <a:srgbClr val="2D6BC7"/>
        </a:accent1>
        <a:accent2>
          <a:srgbClr val="FF9900"/>
        </a:accent2>
        <a:accent3>
          <a:srgbClr val="FFFFFF"/>
        </a:accent3>
        <a:accent4>
          <a:srgbClr val="174578"/>
        </a:accent4>
        <a:accent5>
          <a:srgbClr val="ADBAE0"/>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ms01_1 2">
        <a:dk1>
          <a:srgbClr val="808080"/>
        </a:dk1>
        <a:lt1>
          <a:srgbClr val="FFFFFF"/>
        </a:lt1>
        <a:dk2>
          <a:srgbClr val="000000"/>
        </a:dk2>
        <a:lt2>
          <a:srgbClr val="B2B2B2"/>
        </a:lt2>
        <a:accent1>
          <a:srgbClr val="058089"/>
        </a:accent1>
        <a:accent2>
          <a:srgbClr val="66BE0E"/>
        </a:accent2>
        <a:accent3>
          <a:srgbClr val="FFFFFF"/>
        </a:accent3>
        <a:accent4>
          <a:srgbClr val="6C6C6C"/>
        </a:accent4>
        <a:accent5>
          <a:srgbClr val="AAC0C4"/>
        </a:accent5>
        <a:accent6>
          <a:srgbClr val="5CAC0C"/>
        </a:accent6>
        <a:hlink>
          <a:srgbClr val="2CA9D0"/>
        </a:hlink>
        <a:folHlink>
          <a:srgbClr val="4841D9"/>
        </a:folHlink>
      </a:clrScheme>
      <a:clrMap bg1="lt1" tx1="dk1" bg2="lt2" tx2="dk2" accent1="accent1" accent2="accent2" accent3="accent3" accent4="accent4" accent5="accent5" accent6="accent6" hlink="hlink" folHlink="folHlink"/>
    </a:extraClrScheme>
    <a:extraClrScheme>
      <a:clrScheme name="ms01_1 3">
        <a:dk1>
          <a:srgbClr val="1D528D"/>
        </a:dk1>
        <a:lt1>
          <a:srgbClr val="FFFFFF"/>
        </a:lt1>
        <a:dk2>
          <a:srgbClr val="000000"/>
        </a:dk2>
        <a:lt2>
          <a:srgbClr val="CACACA"/>
        </a:lt2>
        <a:accent1>
          <a:srgbClr val="0099CC"/>
        </a:accent1>
        <a:accent2>
          <a:srgbClr val="8BC84E"/>
        </a:accent2>
        <a:accent3>
          <a:srgbClr val="FFFFFF"/>
        </a:accent3>
        <a:accent4>
          <a:srgbClr val="174578"/>
        </a:accent4>
        <a:accent5>
          <a:srgbClr val="AACAE2"/>
        </a:accent5>
        <a:accent6>
          <a:srgbClr val="7DB546"/>
        </a:accent6>
        <a:hlink>
          <a:srgbClr val="6E81E0"/>
        </a:hlink>
        <a:folHlink>
          <a:srgbClr val="00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第一讲</Template>
  <TotalTime>2320</TotalTime>
  <Words>2090</Words>
  <Application>Microsoft Office PowerPoint</Application>
  <PresentationFormat>全屏显示(4:3)</PresentationFormat>
  <Paragraphs>459</Paragraphs>
  <Slides>46</Slides>
  <Notes>1</Notes>
  <HiddenSlides>1</HiddenSlides>
  <MMClips>0</MMClips>
  <ScaleCrop>false</ScaleCrop>
  <HeadingPairs>
    <vt:vector size="4" baseType="variant">
      <vt:variant>
        <vt:lpstr>主题</vt:lpstr>
      </vt:variant>
      <vt:variant>
        <vt:i4>1</vt:i4>
      </vt:variant>
      <vt:variant>
        <vt:lpstr>幻灯片标题</vt:lpstr>
      </vt:variant>
      <vt:variant>
        <vt:i4>46</vt:i4>
      </vt:variant>
    </vt:vector>
  </HeadingPairs>
  <TitlesOfParts>
    <vt:vector size="47" baseType="lpstr">
      <vt:lpstr>聚焦科技</vt:lpstr>
      <vt:lpstr>嵌入式系统设计</vt:lpstr>
      <vt:lpstr>PowerPoint 演示文稿</vt:lpstr>
      <vt:lpstr>FPGA的选型</vt:lpstr>
      <vt:lpstr>FPGA的选型</vt:lpstr>
      <vt:lpstr>FPGA的选型</vt:lpstr>
      <vt:lpstr>FPGA的选型</vt:lpstr>
      <vt:lpstr>FPGA的选型</vt:lpstr>
      <vt:lpstr>FPGA的选型</vt:lpstr>
      <vt:lpstr>PowerPoint 演示文稿</vt:lpstr>
      <vt:lpstr>FPGA系统设计中的误区</vt:lpstr>
      <vt:lpstr>FPGA系统设计中的误区</vt:lpstr>
      <vt:lpstr>FPGA系统设计中的误区</vt:lpstr>
      <vt:lpstr>FPGA系统设计中的误区</vt:lpstr>
      <vt:lpstr>FPGA系统设计中的误区</vt:lpstr>
      <vt:lpstr>PowerPoint 演示文稿</vt:lpstr>
      <vt:lpstr>Architecting Speed</vt:lpstr>
      <vt:lpstr>Architecting Speed</vt:lpstr>
      <vt:lpstr>Architecting Speed</vt:lpstr>
      <vt:lpstr>Architecting Speed</vt:lpstr>
      <vt:lpstr>Architecting Speed</vt:lpstr>
      <vt:lpstr>Architecting Speed</vt:lpstr>
      <vt:lpstr>Architecting Speed</vt:lpstr>
      <vt:lpstr>Architecting Speed</vt:lpstr>
      <vt:lpstr>Architecting Speed</vt:lpstr>
      <vt:lpstr>Architecting Speed</vt:lpstr>
      <vt:lpstr>Architecting Speed</vt:lpstr>
      <vt:lpstr>Architecting Speed</vt:lpstr>
      <vt:lpstr>Architecting Speed</vt:lpstr>
      <vt:lpstr>Architecting Speed</vt:lpstr>
      <vt:lpstr>Architecting Speed</vt:lpstr>
      <vt:lpstr>Architecting Speed</vt:lpstr>
      <vt:lpstr>Architecting Speed</vt:lpstr>
      <vt:lpstr>Architecting Speed</vt:lpstr>
      <vt:lpstr>Architecting Speed</vt:lpstr>
      <vt:lpstr>Architecting Speed</vt:lpstr>
      <vt:lpstr>Architecting Speed</vt:lpstr>
      <vt:lpstr>Architecting Speed</vt:lpstr>
      <vt:lpstr>Architecting Speed</vt:lpstr>
      <vt:lpstr>Architecting Speed</vt:lpstr>
      <vt:lpstr>Architecting Speed</vt:lpstr>
      <vt:lpstr>Architecting Speed</vt:lpstr>
      <vt:lpstr>Architecting Speed</vt:lpstr>
      <vt:lpstr>Architecting Speed</vt:lpstr>
      <vt:lpstr>Architecting Speed</vt:lpstr>
      <vt:lpstr>Architecting Area</vt:lpstr>
      <vt:lpstr>课堂练习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嵌入式系统设计</dc:title>
  <dc:creator>GaoJX</dc:creator>
  <cp:lastModifiedBy>Gao Junxiong</cp:lastModifiedBy>
  <cp:revision>283</cp:revision>
  <dcterms:created xsi:type="dcterms:W3CDTF">2012-02-20T08:58:01Z</dcterms:created>
  <dcterms:modified xsi:type="dcterms:W3CDTF">2019-03-11T01:33:39Z</dcterms:modified>
</cp:coreProperties>
</file>