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0594" y="1090422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4">
                <a:moveTo>
                  <a:pt x="0" y="10287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80594" y="599694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5">
                <a:moveTo>
                  <a:pt x="0" y="10286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80594" y="6357365"/>
            <a:ext cx="8856980" cy="0"/>
          </a:xfrm>
          <a:custGeom>
            <a:avLst/>
            <a:gdLst/>
            <a:ahLst/>
            <a:cxnLst/>
            <a:rect l="l" t="t" r="r" b="b"/>
            <a:pathLst>
              <a:path w="8856980" h="0">
                <a:moveTo>
                  <a:pt x="0" y="0"/>
                </a:moveTo>
                <a:lnTo>
                  <a:pt x="8856726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3020" y="1755724"/>
            <a:ext cx="536194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7484" y="1132992"/>
            <a:ext cx="3746500" cy="140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sng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处理器体系结构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9244" y="2686049"/>
            <a:ext cx="6347460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微软雅黑"/>
                <a:cs typeface="微软雅黑"/>
              </a:rPr>
              <a:t>第二章</a:t>
            </a:r>
            <a:r>
              <a:rPr dirty="0" sz="2800" spc="5" b="1">
                <a:latin typeface="微软雅黑"/>
                <a:cs typeface="微软雅黑"/>
              </a:rPr>
              <a:t> </a:t>
            </a:r>
            <a:r>
              <a:rPr dirty="0" sz="2800" spc="-5" b="1">
                <a:latin typeface="微软雅黑"/>
                <a:cs typeface="微软雅黑"/>
              </a:rPr>
              <a:t>指令集体系结</a:t>
            </a:r>
            <a:r>
              <a:rPr dirty="0" sz="2800" spc="-20" b="1">
                <a:latin typeface="微软雅黑"/>
                <a:cs typeface="微软雅黑"/>
              </a:rPr>
              <a:t>构</a:t>
            </a:r>
            <a:r>
              <a:rPr dirty="0" sz="2800" spc="-5" b="1">
                <a:latin typeface="微软雅黑"/>
                <a:cs typeface="微软雅黑"/>
              </a:rPr>
              <a:t>C</a:t>
            </a:r>
            <a:endParaRPr sz="2800">
              <a:latin typeface="微软雅黑"/>
              <a:cs typeface="微软雅黑"/>
            </a:endParaRPr>
          </a:p>
          <a:p>
            <a:pPr algn="ctr" marL="2744470">
              <a:lnSpc>
                <a:spcPts val="3360"/>
              </a:lnSpc>
            </a:pPr>
            <a:r>
              <a:rPr dirty="0" sz="2800" spc="-5" b="1">
                <a:latin typeface="微软雅黑"/>
                <a:cs typeface="微软雅黑"/>
              </a:rPr>
              <a:t>—硬件对过程的支持</a:t>
            </a:r>
            <a:endParaRPr sz="2800">
              <a:latin typeface="微软雅黑"/>
              <a:cs typeface="微软雅黑"/>
            </a:endParaRPr>
          </a:p>
          <a:p>
            <a:pPr algn="ctr">
              <a:lnSpc>
                <a:spcPts val="3840"/>
              </a:lnSpc>
            </a:pPr>
            <a:r>
              <a:rPr dirty="0" sz="3200" spc="-5" b="1">
                <a:latin typeface="微软雅黑"/>
                <a:cs typeface="微软雅黑"/>
              </a:rPr>
              <a:t>(Micro-processor</a:t>
            </a:r>
            <a:r>
              <a:rPr dirty="0" sz="3200" spc="-55" b="1">
                <a:latin typeface="微软雅黑"/>
                <a:cs typeface="微软雅黑"/>
              </a:rPr>
              <a:t> </a:t>
            </a:r>
            <a:r>
              <a:rPr dirty="0" sz="3200" spc="-5" b="1">
                <a:latin typeface="微软雅黑"/>
                <a:cs typeface="微软雅黑"/>
              </a:rPr>
              <a:t>Architecture)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75711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10"/>
              <a:t>--3.</a:t>
            </a:r>
            <a:r>
              <a:rPr dirty="0" sz="2400" spc="-5"/>
              <a:t>嵌套过</a:t>
            </a:r>
            <a:r>
              <a:rPr dirty="0" sz="2400"/>
              <a:t>程</a:t>
            </a:r>
            <a:r>
              <a:rPr dirty="0" sz="2400" spc="-5"/>
              <a:t>(non-leaf</a:t>
            </a:r>
            <a:r>
              <a:rPr dirty="0" sz="2400" spc="40"/>
              <a:t> </a:t>
            </a:r>
            <a:r>
              <a:rPr dirty="0" sz="2400" spc="-10"/>
              <a:t>procedures)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12845" y="4446904"/>
            <a:ext cx="1277620" cy="358775"/>
          </a:xfrm>
          <a:custGeom>
            <a:avLst/>
            <a:gdLst/>
            <a:ahLst/>
            <a:cxnLst/>
            <a:rect l="l" t="t" r="r" b="b"/>
            <a:pathLst>
              <a:path w="1277620" h="358775">
                <a:moveTo>
                  <a:pt x="1189402" y="28085"/>
                </a:moveTo>
                <a:lnTo>
                  <a:pt x="0" y="330708"/>
                </a:lnTo>
                <a:lnTo>
                  <a:pt x="7112" y="358775"/>
                </a:lnTo>
                <a:lnTo>
                  <a:pt x="1196553" y="56142"/>
                </a:lnTo>
                <a:lnTo>
                  <a:pt x="1189402" y="28085"/>
                </a:lnTo>
                <a:close/>
              </a:path>
              <a:path w="1277620" h="358775">
                <a:moveTo>
                  <a:pt x="1272707" y="24511"/>
                </a:moveTo>
                <a:lnTo>
                  <a:pt x="1203452" y="24511"/>
                </a:lnTo>
                <a:lnTo>
                  <a:pt x="1210564" y="52578"/>
                </a:lnTo>
                <a:lnTo>
                  <a:pt x="1196553" y="56142"/>
                </a:lnTo>
                <a:lnTo>
                  <a:pt x="1203706" y="84201"/>
                </a:lnTo>
                <a:lnTo>
                  <a:pt x="1272707" y="24511"/>
                </a:lnTo>
                <a:close/>
              </a:path>
              <a:path w="1277620" h="358775">
                <a:moveTo>
                  <a:pt x="1203452" y="24511"/>
                </a:moveTo>
                <a:lnTo>
                  <a:pt x="1189402" y="28085"/>
                </a:lnTo>
                <a:lnTo>
                  <a:pt x="1196553" y="56142"/>
                </a:lnTo>
                <a:lnTo>
                  <a:pt x="1210564" y="52578"/>
                </a:lnTo>
                <a:lnTo>
                  <a:pt x="1203452" y="24511"/>
                </a:lnTo>
                <a:close/>
              </a:path>
              <a:path w="1277620" h="358775">
                <a:moveTo>
                  <a:pt x="1182243" y="0"/>
                </a:moveTo>
                <a:lnTo>
                  <a:pt x="1189402" y="28085"/>
                </a:lnTo>
                <a:lnTo>
                  <a:pt x="1203452" y="24511"/>
                </a:lnTo>
                <a:lnTo>
                  <a:pt x="1272707" y="24511"/>
                </a:lnTo>
                <a:lnTo>
                  <a:pt x="1277112" y="20701"/>
                </a:lnTo>
                <a:lnTo>
                  <a:pt x="118224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24141" y="3720846"/>
            <a:ext cx="196151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过程3（</a:t>
            </a:r>
            <a:r>
              <a:rPr dirty="0" sz="2000" spc="-15" b="1">
                <a:latin typeface="微软雅黑"/>
                <a:cs typeface="微软雅黑"/>
              </a:rPr>
              <a:t>叶过</a:t>
            </a:r>
            <a:r>
              <a:rPr dirty="0" sz="2000" b="1">
                <a:latin typeface="微软雅黑"/>
                <a:cs typeface="微软雅黑"/>
              </a:rPr>
              <a:t>程）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653" y="3997325"/>
            <a:ext cx="1277620" cy="358775"/>
          </a:xfrm>
          <a:custGeom>
            <a:avLst/>
            <a:gdLst/>
            <a:ahLst/>
            <a:cxnLst/>
            <a:rect l="l" t="t" r="r" b="b"/>
            <a:pathLst>
              <a:path w="1277620" h="358775">
                <a:moveTo>
                  <a:pt x="1189402" y="28085"/>
                </a:moveTo>
                <a:lnTo>
                  <a:pt x="0" y="330707"/>
                </a:lnTo>
                <a:lnTo>
                  <a:pt x="7112" y="358775"/>
                </a:lnTo>
                <a:lnTo>
                  <a:pt x="1196553" y="56142"/>
                </a:lnTo>
                <a:lnTo>
                  <a:pt x="1189402" y="28085"/>
                </a:lnTo>
                <a:close/>
              </a:path>
              <a:path w="1277620" h="358775">
                <a:moveTo>
                  <a:pt x="1272707" y="24511"/>
                </a:moveTo>
                <a:lnTo>
                  <a:pt x="1203452" y="24511"/>
                </a:lnTo>
                <a:lnTo>
                  <a:pt x="1210564" y="52577"/>
                </a:lnTo>
                <a:lnTo>
                  <a:pt x="1196553" y="56142"/>
                </a:lnTo>
                <a:lnTo>
                  <a:pt x="1203705" y="84200"/>
                </a:lnTo>
                <a:lnTo>
                  <a:pt x="1272707" y="24511"/>
                </a:lnTo>
                <a:close/>
              </a:path>
              <a:path w="1277620" h="358775">
                <a:moveTo>
                  <a:pt x="1203452" y="24511"/>
                </a:moveTo>
                <a:lnTo>
                  <a:pt x="1189402" y="28085"/>
                </a:lnTo>
                <a:lnTo>
                  <a:pt x="1196553" y="56142"/>
                </a:lnTo>
                <a:lnTo>
                  <a:pt x="1210564" y="52577"/>
                </a:lnTo>
                <a:lnTo>
                  <a:pt x="1203452" y="24511"/>
                </a:lnTo>
                <a:close/>
              </a:path>
              <a:path w="1277620" h="358775">
                <a:moveTo>
                  <a:pt x="1182243" y="0"/>
                </a:moveTo>
                <a:lnTo>
                  <a:pt x="1189402" y="28085"/>
                </a:lnTo>
                <a:lnTo>
                  <a:pt x="1203452" y="24511"/>
                </a:lnTo>
                <a:lnTo>
                  <a:pt x="1272707" y="24511"/>
                </a:lnTo>
                <a:lnTo>
                  <a:pt x="1277112" y="20700"/>
                </a:lnTo>
                <a:lnTo>
                  <a:pt x="118224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14116" y="4971415"/>
            <a:ext cx="1276350" cy="247015"/>
          </a:xfrm>
          <a:custGeom>
            <a:avLst/>
            <a:gdLst/>
            <a:ahLst/>
            <a:cxnLst/>
            <a:rect l="l" t="t" r="r" b="b"/>
            <a:pathLst>
              <a:path w="1276350" h="247014">
                <a:moveTo>
                  <a:pt x="1187831" y="218433"/>
                </a:moveTo>
                <a:lnTo>
                  <a:pt x="1183258" y="247015"/>
                </a:lnTo>
                <a:lnTo>
                  <a:pt x="1266583" y="220726"/>
                </a:lnTo>
                <a:lnTo>
                  <a:pt x="1202182" y="220726"/>
                </a:lnTo>
                <a:lnTo>
                  <a:pt x="1187831" y="218433"/>
                </a:lnTo>
                <a:close/>
              </a:path>
              <a:path w="1276350" h="247014">
                <a:moveTo>
                  <a:pt x="1192404" y="189857"/>
                </a:moveTo>
                <a:lnTo>
                  <a:pt x="1187831" y="218433"/>
                </a:lnTo>
                <a:lnTo>
                  <a:pt x="1202182" y="220726"/>
                </a:lnTo>
                <a:lnTo>
                  <a:pt x="1206754" y="192151"/>
                </a:lnTo>
                <a:lnTo>
                  <a:pt x="1192404" y="189857"/>
                </a:lnTo>
                <a:close/>
              </a:path>
              <a:path w="1276350" h="247014">
                <a:moveTo>
                  <a:pt x="1196974" y="161290"/>
                </a:moveTo>
                <a:lnTo>
                  <a:pt x="1192404" y="189857"/>
                </a:lnTo>
                <a:lnTo>
                  <a:pt x="1206754" y="192151"/>
                </a:lnTo>
                <a:lnTo>
                  <a:pt x="1202182" y="220726"/>
                </a:lnTo>
                <a:lnTo>
                  <a:pt x="1266583" y="220726"/>
                </a:lnTo>
                <a:lnTo>
                  <a:pt x="1275842" y="217805"/>
                </a:lnTo>
                <a:lnTo>
                  <a:pt x="1196974" y="161290"/>
                </a:lnTo>
                <a:close/>
              </a:path>
              <a:path w="1276350" h="247014">
                <a:moveTo>
                  <a:pt x="4571" y="0"/>
                </a:moveTo>
                <a:lnTo>
                  <a:pt x="0" y="28702"/>
                </a:lnTo>
                <a:lnTo>
                  <a:pt x="1187831" y="218433"/>
                </a:lnTo>
                <a:lnTo>
                  <a:pt x="1192404" y="189857"/>
                </a:lnTo>
                <a:lnTo>
                  <a:pt x="457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68923" y="4537075"/>
            <a:ext cx="1276350" cy="247015"/>
          </a:xfrm>
          <a:custGeom>
            <a:avLst/>
            <a:gdLst/>
            <a:ahLst/>
            <a:cxnLst/>
            <a:rect l="l" t="t" r="r" b="b"/>
            <a:pathLst>
              <a:path w="1276350" h="247014">
                <a:moveTo>
                  <a:pt x="1187831" y="218433"/>
                </a:moveTo>
                <a:lnTo>
                  <a:pt x="1183258" y="247014"/>
                </a:lnTo>
                <a:lnTo>
                  <a:pt x="1266583" y="220725"/>
                </a:lnTo>
                <a:lnTo>
                  <a:pt x="1202181" y="220725"/>
                </a:lnTo>
                <a:lnTo>
                  <a:pt x="1187831" y="218433"/>
                </a:lnTo>
                <a:close/>
              </a:path>
              <a:path w="1276350" h="247014">
                <a:moveTo>
                  <a:pt x="1192404" y="189857"/>
                </a:moveTo>
                <a:lnTo>
                  <a:pt x="1187831" y="218433"/>
                </a:lnTo>
                <a:lnTo>
                  <a:pt x="1202181" y="220725"/>
                </a:lnTo>
                <a:lnTo>
                  <a:pt x="1206753" y="192150"/>
                </a:lnTo>
                <a:lnTo>
                  <a:pt x="1192404" y="189857"/>
                </a:lnTo>
                <a:close/>
              </a:path>
              <a:path w="1276350" h="247014">
                <a:moveTo>
                  <a:pt x="1196975" y="161289"/>
                </a:moveTo>
                <a:lnTo>
                  <a:pt x="1192404" y="189857"/>
                </a:lnTo>
                <a:lnTo>
                  <a:pt x="1206753" y="192150"/>
                </a:lnTo>
                <a:lnTo>
                  <a:pt x="1202181" y="220725"/>
                </a:lnTo>
                <a:lnTo>
                  <a:pt x="1266583" y="220725"/>
                </a:lnTo>
                <a:lnTo>
                  <a:pt x="1275842" y="217805"/>
                </a:lnTo>
                <a:lnTo>
                  <a:pt x="1196975" y="161289"/>
                </a:lnTo>
                <a:close/>
              </a:path>
              <a:path w="1276350" h="247014">
                <a:moveTo>
                  <a:pt x="4572" y="0"/>
                </a:moveTo>
                <a:lnTo>
                  <a:pt x="0" y="28701"/>
                </a:lnTo>
                <a:lnTo>
                  <a:pt x="1187831" y="218433"/>
                </a:lnTo>
                <a:lnTo>
                  <a:pt x="1192404" y="189857"/>
                </a:lnTo>
                <a:lnTo>
                  <a:pt x="457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68923" y="5324983"/>
            <a:ext cx="1276350" cy="247015"/>
          </a:xfrm>
          <a:custGeom>
            <a:avLst/>
            <a:gdLst/>
            <a:ahLst/>
            <a:cxnLst/>
            <a:rect l="l" t="t" r="r" b="b"/>
            <a:pathLst>
              <a:path w="1276350" h="247014">
                <a:moveTo>
                  <a:pt x="1187831" y="218433"/>
                </a:moveTo>
                <a:lnTo>
                  <a:pt x="1183258" y="247014"/>
                </a:lnTo>
                <a:lnTo>
                  <a:pt x="1266583" y="220725"/>
                </a:lnTo>
                <a:lnTo>
                  <a:pt x="1202181" y="220725"/>
                </a:lnTo>
                <a:lnTo>
                  <a:pt x="1187831" y="218433"/>
                </a:lnTo>
                <a:close/>
              </a:path>
              <a:path w="1276350" h="247014">
                <a:moveTo>
                  <a:pt x="1192404" y="189857"/>
                </a:moveTo>
                <a:lnTo>
                  <a:pt x="1187831" y="218433"/>
                </a:lnTo>
                <a:lnTo>
                  <a:pt x="1202181" y="220725"/>
                </a:lnTo>
                <a:lnTo>
                  <a:pt x="1206753" y="192150"/>
                </a:lnTo>
                <a:lnTo>
                  <a:pt x="1192404" y="189857"/>
                </a:lnTo>
                <a:close/>
              </a:path>
              <a:path w="1276350" h="247014">
                <a:moveTo>
                  <a:pt x="1196975" y="161289"/>
                </a:moveTo>
                <a:lnTo>
                  <a:pt x="1192404" y="189857"/>
                </a:lnTo>
                <a:lnTo>
                  <a:pt x="1206753" y="192150"/>
                </a:lnTo>
                <a:lnTo>
                  <a:pt x="1202181" y="220725"/>
                </a:lnTo>
                <a:lnTo>
                  <a:pt x="1266583" y="220725"/>
                </a:lnTo>
                <a:lnTo>
                  <a:pt x="1275842" y="217804"/>
                </a:lnTo>
                <a:lnTo>
                  <a:pt x="1196975" y="161289"/>
                </a:lnTo>
                <a:close/>
              </a:path>
              <a:path w="1276350" h="247014">
                <a:moveTo>
                  <a:pt x="4572" y="0"/>
                </a:moveTo>
                <a:lnTo>
                  <a:pt x="0" y="28701"/>
                </a:lnTo>
                <a:lnTo>
                  <a:pt x="1187831" y="218433"/>
                </a:lnTo>
                <a:lnTo>
                  <a:pt x="1192404" y="189857"/>
                </a:lnTo>
                <a:lnTo>
                  <a:pt x="457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67653" y="4820284"/>
            <a:ext cx="1277620" cy="358775"/>
          </a:xfrm>
          <a:custGeom>
            <a:avLst/>
            <a:gdLst/>
            <a:ahLst/>
            <a:cxnLst/>
            <a:rect l="l" t="t" r="r" b="b"/>
            <a:pathLst>
              <a:path w="1277620" h="358775">
                <a:moveTo>
                  <a:pt x="1189402" y="28085"/>
                </a:moveTo>
                <a:lnTo>
                  <a:pt x="0" y="330707"/>
                </a:lnTo>
                <a:lnTo>
                  <a:pt x="7112" y="358775"/>
                </a:lnTo>
                <a:lnTo>
                  <a:pt x="1196553" y="56142"/>
                </a:lnTo>
                <a:lnTo>
                  <a:pt x="1189402" y="28085"/>
                </a:lnTo>
                <a:close/>
              </a:path>
              <a:path w="1277620" h="358775">
                <a:moveTo>
                  <a:pt x="1272707" y="24510"/>
                </a:moveTo>
                <a:lnTo>
                  <a:pt x="1203452" y="24510"/>
                </a:lnTo>
                <a:lnTo>
                  <a:pt x="1210564" y="52577"/>
                </a:lnTo>
                <a:lnTo>
                  <a:pt x="1196553" y="56142"/>
                </a:lnTo>
                <a:lnTo>
                  <a:pt x="1203705" y="84200"/>
                </a:lnTo>
                <a:lnTo>
                  <a:pt x="1272707" y="24510"/>
                </a:lnTo>
                <a:close/>
              </a:path>
              <a:path w="1277620" h="358775">
                <a:moveTo>
                  <a:pt x="1203452" y="24510"/>
                </a:moveTo>
                <a:lnTo>
                  <a:pt x="1189402" y="28085"/>
                </a:lnTo>
                <a:lnTo>
                  <a:pt x="1196553" y="56142"/>
                </a:lnTo>
                <a:lnTo>
                  <a:pt x="1210564" y="52577"/>
                </a:lnTo>
                <a:lnTo>
                  <a:pt x="1203452" y="24510"/>
                </a:lnTo>
                <a:close/>
              </a:path>
              <a:path w="1277620" h="358775">
                <a:moveTo>
                  <a:pt x="1182243" y="0"/>
                </a:moveTo>
                <a:lnTo>
                  <a:pt x="1189402" y="28085"/>
                </a:lnTo>
                <a:lnTo>
                  <a:pt x="1203452" y="24510"/>
                </a:lnTo>
                <a:lnTo>
                  <a:pt x="1272707" y="24510"/>
                </a:lnTo>
                <a:lnTo>
                  <a:pt x="1277112" y="20700"/>
                </a:lnTo>
                <a:lnTo>
                  <a:pt x="118224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192391" y="4505909"/>
            <a:ext cx="328295" cy="1097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935" b="1">
                <a:latin typeface="微软雅黑"/>
                <a:cs typeface="微软雅黑"/>
              </a:rPr>
              <a:t>…</a:t>
            </a:r>
            <a:r>
              <a:rPr dirty="0" baseline="-25000" sz="3000" spc="-1402" b="1">
                <a:latin typeface="微软雅黑"/>
                <a:cs typeface="微软雅黑"/>
              </a:rPr>
              <a:t>…</a:t>
            </a:r>
            <a:endParaRPr baseline="-25000" sz="3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微软雅黑"/>
              <a:cs typeface="微软雅黑"/>
            </a:endParaRPr>
          </a:p>
          <a:p>
            <a:pPr marL="44450">
              <a:lnSpc>
                <a:spcPct val="100000"/>
              </a:lnSpc>
            </a:pPr>
            <a:r>
              <a:rPr dirty="0" sz="2000" b="1"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9974" y="4917821"/>
            <a:ext cx="425450" cy="142240"/>
          </a:xfrm>
          <a:custGeom>
            <a:avLst/>
            <a:gdLst/>
            <a:ahLst/>
            <a:cxnLst/>
            <a:rect l="l" t="t" r="r" b="b"/>
            <a:pathLst>
              <a:path w="425450" h="142239">
                <a:moveTo>
                  <a:pt x="337565" y="28064"/>
                </a:moveTo>
                <a:lnTo>
                  <a:pt x="0" y="113918"/>
                </a:lnTo>
                <a:lnTo>
                  <a:pt x="7112" y="141985"/>
                </a:lnTo>
                <a:lnTo>
                  <a:pt x="344684" y="56160"/>
                </a:lnTo>
                <a:lnTo>
                  <a:pt x="337565" y="28064"/>
                </a:lnTo>
                <a:close/>
              </a:path>
              <a:path w="425450" h="142239">
                <a:moveTo>
                  <a:pt x="420911" y="24510"/>
                </a:moveTo>
                <a:lnTo>
                  <a:pt x="351536" y="24510"/>
                </a:lnTo>
                <a:lnTo>
                  <a:pt x="358775" y="52577"/>
                </a:lnTo>
                <a:lnTo>
                  <a:pt x="344684" y="56160"/>
                </a:lnTo>
                <a:lnTo>
                  <a:pt x="351789" y="84200"/>
                </a:lnTo>
                <a:lnTo>
                  <a:pt x="420911" y="24510"/>
                </a:lnTo>
                <a:close/>
              </a:path>
              <a:path w="425450" h="142239">
                <a:moveTo>
                  <a:pt x="351536" y="24510"/>
                </a:moveTo>
                <a:lnTo>
                  <a:pt x="337565" y="28064"/>
                </a:lnTo>
                <a:lnTo>
                  <a:pt x="344684" y="56160"/>
                </a:lnTo>
                <a:lnTo>
                  <a:pt x="358775" y="52577"/>
                </a:lnTo>
                <a:lnTo>
                  <a:pt x="351536" y="24510"/>
                </a:lnTo>
                <a:close/>
              </a:path>
              <a:path w="425450" h="142239">
                <a:moveTo>
                  <a:pt x="330453" y="0"/>
                </a:moveTo>
                <a:lnTo>
                  <a:pt x="337565" y="28064"/>
                </a:lnTo>
                <a:lnTo>
                  <a:pt x="351536" y="24510"/>
                </a:lnTo>
                <a:lnTo>
                  <a:pt x="420911" y="24510"/>
                </a:lnTo>
                <a:lnTo>
                  <a:pt x="425323" y="20700"/>
                </a:lnTo>
                <a:lnTo>
                  <a:pt x="33045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640" y="1132005"/>
            <a:ext cx="9159240" cy="1430655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25"/>
              </a:spcBef>
            </a:pPr>
            <a:r>
              <a:rPr dirty="0" sz="2000" b="1">
                <a:latin typeface="微软雅黑"/>
                <a:cs typeface="微软雅黑"/>
              </a:rPr>
              <a:t>过程中调用新的过程</a:t>
            </a:r>
            <a:endParaRPr sz="2000">
              <a:latin typeface="微软雅黑"/>
              <a:cs typeface="微软雅黑"/>
            </a:endParaRPr>
          </a:p>
          <a:p>
            <a:pPr marL="134620">
              <a:lnSpc>
                <a:spcPct val="100000"/>
              </a:lnSpc>
              <a:spcBef>
                <a:spcPts val="1035"/>
              </a:spcBef>
            </a:pPr>
            <a:r>
              <a:rPr dirty="0" sz="2000" spc="-5" b="1">
                <a:latin typeface="微软雅黑"/>
                <a:cs typeface="微软雅黑"/>
              </a:rPr>
              <a:t>Caller</a:t>
            </a:r>
            <a:r>
              <a:rPr dirty="0" sz="2000" b="1">
                <a:latin typeface="微软雅黑"/>
                <a:cs typeface="微软雅黑"/>
              </a:rPr>
              <a:t>需要保存</a:t>
            </a:r>
            <a:r>
              <a:rPr dirty="0" u="heavy" sz="2000" b="1"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调用后仍需使</a:t>
            </a:r>
            <a:r>
              <a:rPr dirty="0" u="heavy" sz="2000" spc="-25" b="1"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用</a:t>
            </a:r>
            <a:r>
              <a:rPr dirty="0" u="heavy" sz="2000" spc="-5" b="1"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(</a:t>
            </a:r>
            <a:r>
              <a:rPr dirty="0" u="heavy" sz="2000" b="1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且</a:t>
            </a:r>
            <a:r>
              <a:rPr dirty="0" u="heavy" sz="2000" spc="-5" b="1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callee</a:t>
            </a:r>
            <a:r>
              <a:rPr dirty="0" u="heavy" sz="2000" spc="-15" b="1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需</a:t>
            </a:r>
            <a:r>
              <a:rPr dirty="0" u="heavy" sz="2000" b="1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要写</a:t>
            </a:r>
            <a:r>
              <a:rPr dirty="0" u="heavy" sz="2000" spc="-10" b="1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入</a:t>
            </a:r>
            <a:r>
              <a:rPr dirty="0" u="heavy" sz="2000" spc="-5" b="1"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)</a:t>
            </a:r>
            <a:r>
              <a:rPr dirty="0" sz="2000" spc="-15" b="1">
                <a:latin typeface="微软雅黑"/>
                <a:cs typeface="微软雅黑"/>
              </a:rPr>
              <a:t>的</a:t>
            </a:r>
            <a:r>
              <a:rPr dirty="0" sz="2000" spc="-5" b="1">
                <a:latin typeface="微软雅黑"/>
                <a:cs typeface="微软雅黑"/>
              </a:rPr>
              <a:t>$a</a:t>
            </a:r>
            <a:r>
              <a:rPr dirty="0" sz="2000" b="1">
                <a:latin typeface="微软雅黑"/>
                <a:cs typeface="微软雅黑"/>
              </a:rPr>
              <a:t>和$t系</a:t>
            </a:r>
            <a:r>
              <a:rPr dirty="0" sz="2000" spc="-15" b="1">
                <a:latin typeface="微软雅黑"/>
                <a:cs typeface="微软雅黑"/>
              </a:rPr>
              <a:t>列</a:t>
            </a:r>
            <a:r>
              <a:rPr dirty="0" sz="2000" b="1">
                <a:latin typeface="微软雅黑"/>
                <a:cs typeface="微软雅黑"/>
              </a:rPr>
              <a:t>寄存器</a:t>
            </a:r>
            <a:r>
              <a:rPr dirty="0" sz="2000" spc="-15" b="1">
                <a:latin typeface="微软雅黑"/>
                <a:cs typeface="微软雅黑"/>
              </a:rPr>
              <a:t> </a:t>
            </a:r>
            <a:r>
              <a:rPr dirty="0" baseline="4166" sz="3000" b="1">
                <a:solidFill>
                  <a:srgbClr val="FF0000"/>
                </a:solidFill>
                <a:latin typeface="微软雅黑"/>
                <a:cs typeface="微软雅黑"/>
              </a:rPr>
              <a:t>{A</a:t>
            </a:r>
            <a:r>
              <a:rPr dirty="0" baseline="-14957" sz="1950" b="1">
                <a:solidFill>
                  <a:srgbClr val="FF0000"/>
                </a:solidFill>
                <a:latin typeface="微软雅黑"/>
                <a:cs typeface="微软雅黑"/>
              </a:rPr>
              <a:t>i</a:t>
            </a:r>
            <a:r>
              <a:rPr dirty="0" baseline="4166" sz="3000" b="1">
                <a:solidFill>
                  <a:srgbClr val="FF0000"/>
                </a:solidFill>
                <a:latin typeface="微软雅黑"/>
                <a:cs typeface="微软雅黑"/>
              </a:rPr>
              <a:t>}</a:t>
            </a:r>
            <a:endParaRPr baseline="4166" sz="3000">
              <a:latin typeface="微软雅黑"/>
              <a:cs typeface="微软雅黑"/>
            </a:endParaRPr>
          </a:p>
          <a:p>
            <a:pPr marL="134620">
              <a:lnSpc>
                <a:spcPct val="100000"/>
              </a:lnSpc>
              <a:spcBef>
                <a:spcPts val="1800"/>
              </a:spcBef>
            </a:pPr>
            <a:r>
              <a:rPr dirty="0" sz="2000" spc="-5" b="1">
                <a:latin typeface="微软雅黑"/>
                <a:cs typeface="微软雅黑"/>
              </a:rPr>
              <a:t>Callee</a:t>
            </a:r>
            <a:r>
              <a:rPr dirty="0" sz="2000" b="1">
                <a:latin typeface="微软雅黑"/>
                <a:cs typeface="微软雅黑"/>
              </a:rPr>
              <a:t>需要保存</a:t>
            </a:r>
            <a:r>
              <a:rPr dirty="0" u="heavy" sz="2000" b="1"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返回地</a:t>
            </a:r>
            <a:r>
              <a:rPr dirty="0" u="heavy" sz="2000" spc="-10" b="1"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址</a:t>
            </a:r>
            <a:r>
              <a:rPr dirty="0" sz="2000" b="1">
                <a:latin typeface="微软雅黑"/>
                <a:cs typeface="微软雅黑"/>
              </a:rPr>
              <a:t>寄存</a:t>
            </a:r>
            <a:r>
              <a:rPr dirty="0" sz="2000" spc="-10" b="1">
                <a:latin typeface="微软雅黑"/>
                <a:cs typeface="微软雅黑"/>
              </a:rPr>
              <a:t>器</a:t>
            </a:r>
            <a:r>
              <a:rPr dirty="0" sz="2000" spc="-5" b="1">
                <a:solidFill>
                  <a:srgbClr val="A6A6A6"/>
                </a:solidFill>
                <a:latin typeface="微软雅黑"/>
                <a:cs typeface="微软雅黑"/>
              </a:rPr>
              <a:t>(</a:t>
            </a:r>
            <a:r>
              <a:rPr dirty="0" sz="2000" b="1">
                <a:solidFill>
                  <a:srgbClr val="A6A6A6"/>
                </a:solidFill>
                <a:latin typeface="微软雅黑"/>
                <a:cs typeface="微软雅黑"/>
              </a:rPr>
              <a:t>叶</a:t>
            </a:r>
            <a:r>
              <a:rPr dirty="0" sz="2000" spc="-15" b="1">
                <a:solidFill>
                  <a:srgbClr val="A6A6A6"/>
                </a:solidFill>
                <a:latin typeface="微软雅黑"/>
                <a:cs typeface="微软雅黑"/>
              </a:rPr>
              <a:t>过</a:t>
            </a:r>
            <a:r>
              <a:rPr dirty="0" sz="2000" b="1">
                <a:solidFill>
                  <a:srgbClr val="A6A6A6"/>
                </a:solidFill>
                <a:latin typeface="微软雅黑"/>
                <a:cs typeface="微软雅黑"/>
              </a:rPr>
              <a:t>程除</a:t>
            </a:r>
            <a:r>
              <a:rPr dirty="0" sz="2000" spc="-15" b="1">
                <a:solidFill>
                  <a:srgbClr val="A6A6A6"/>
                </a:solidFill>
                <a:latin typeface="微软雅黑"/>
                <a:cs typeface="微软雅黑"/>
              </a:rPr>
              <a:t>外</a:t>
            </a:r>
            <a:r>
              <a:rPr dirty="0" sz="2000" spc="15" b="1">
                <a:solidFill>
                  <a:srgbClr val="A6A6A6"/>
                </a:solidFill>
                <a:latin typeface="微软雅黑"/>
                <a:cs typeface="微软雅黑"/>
              </a:rPr>
              <a:t>)</a:t>
            </a:r>
            <a:r>
              <a:rPr dirty="0" baseline="1388" sz="3000" spc="22" b="1">
                <a:solidFill>
                  <a:srgbClr val="FF0000"/>
                </a:solidFill>
                <a:latin typeface="微软雅黑"/>
                <a:cs typeface="微软雅黑"/>
              </a:rPr>
              <a:t>$ra</a:t>
            </a:r>
            <a:r>
              <a:rPr dirty="0" baseline="1388" sz="3000" spc="-502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和</a:t>
            </a:r>
            <a:r>
              <a:rPr dirty="0" u="heavy" sz="2000" b="1"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需要使用的</a:t>
            </a:r>
            <a:r>
              <a:rPr dirty="0" u="heavy" sz="2000" spc="-5" b="1"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$s</a:t>
            </a:r>
            <a:r>
              <a:rPr dirty="0" u="heavy" sz="2000" b="1"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系列</a:t>
            </a:r>
            <a:r>
              <a:rPr dirty="0" sz="2000" b="1">
                <a:latin typeface="微软雅黑"/>
                <a:cs typeface="微软雅黑"/>
              </a:rPr>
              <a:t>寄存</a:t>
            </a:r>
            <a:r>
              <a:rPr dirty="0" sz="2000" spc="-105" b="1">
                <a:latin typeface="微软雅黑"/>
                <a:cs typeface="微软雅黑"/>
              </a:rPr>
              <a:t>器</a:t>
            </a:r>
            <a:r>
              <a:rPr dirty="0" baseline="1388" sz="3000" b="1">
                <a:solidFill>
                  <a:srgbClr val="FF0000"/>
                </a:solidFill>
                <a:latin typeface="微软雅黑"/>
                <a:cs typeface="微软雅黑"/>
              </a:rPr>
              <a:t>{B</a:t>
            </a:r>
            <a:r>
              <a:rPr dirty="0" baseline="-19230" sz="1950" b="1">
                <a:solidFill>
                  <a:srgbClr val="FF0000"/>
                </a:solidFill>
                <a:latin typeface="微软雅黑"/>
                <a:cs typeface="微软雅黑"/>
              </a:rPr>
              <a:t>i</a:t>
            </a:r>
            <a:r>
              <a:rPr dirty="0" baseline="1388" sz="3000" b="1">
                <a:solidFill>
                  <a:srgbClr val="FF0000"/>
                </a:solidFill>
                <a:latin typeface="微软雅黑"/>
                <a:cs typeface="微软雅黑"/>
              </a:rPr>
              <a:t>}</a:t>
            </a:r>
            <a:endParaRPr baseline="1388" sz="30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18894" y="4039361"/>
            <a:ext cx="1823085" cy="641985"/>
          </a:xfrm>
          <a:custGeom>
            <a:avLst/>
            <a:gdLst/>
            <a:ahLst/>
            <a:cxnLst/>
            <a:rect l="l" t="t" r="r" b="b"/>
            <a:pathLst>
              <a:path w="1823085" h="641985">
                <a:moveTo>
                  <a:pt x="0" y="0"/>
                </a:moveTo>
                <a:lnTo>
                  <a:pt x="303783" y="0"/>
                </a:lnTo>
                <a:lnTo>
                  <a:pt x="759460" y="0"/>
                </a:lnTo>
                <a:lnTo>
                  <a:pt x="1822704" y="0"/>
                </a:lnTo>
                <a:lnTo>
                  <a:pt x="1822704" y="189356"/>
                </a:lnTo>
                <a:lnTo>
                  <a:pt x="1822704" y="270510"/>
                </a:lnTo>
                <a:lnTo>
                  <a:pt x="1822704" y="324612"/>
                </a:lnTo>
                <a:lnTo>
                  <a:pt x="759460" y="324612"/>
                </a:lnTo>
                <a:lnTo>
                  <a:pt x="676529" y="641731"/>
                </a:lnTo>
                <a:lnTo>
                  <a:pt x="303783" y="324612"/>
                </a:lnTo>
                <a:lnTo>
                  <a:pt x="0" y="324612"/>
                </a:lnTo>
                <a:lnTo>
                  <a:pt x="0" y="270510"/>
                </a:lnTo>
                <a:lnTo>
                  <a:pt x="0" y="189356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71445" y="4041140"/>
            <a:ext cx="1115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将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{A</a:t>
            </a:r>
            <a:r>
              <a:rPr dirty="0" baseline="-20833" sz="1800" spc="-7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压栈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74641" y="3557778"/>
            <a:ext cx="1821180" cy="718820"/>
          </a:xfrm>
          <a:custGeom>
            <a:avLst/>
            <a:gdLst/>
            <a:ahLst/>
            <a:cxnLst/>
            <a:rect l="l" t="t" r="r" b="b"/>
            <a:pathLst>
              <a:path w="1821179" h="718820">
                <a:moveTo>
                  <a:pt x="0" y="0"/>
                </a:moveTo>
                <a:lnTo>
                  <a:pt x="303530" y="0"/>
                </a:lnTo>
                <a:lnTo>
                  <a:pt x="758825" y="0"/>
                </a:lnTo>
                <a:lnTo>
                  <a:pt x="1821180" y="0"/>
                </a:lnTo>
                <a:lnTo>
                  <a:pt x="1821180" y="188468"/>
                </a:lnTo>
                <a:lnTo>
                  <a:pt x="1821180" y="269240"/>
                </a:lnTo>
                <a:lnTo>
                  <a:pt x="1821180" y="323088"/>
                </a:lnTo>
                <a:lnTo>
                  <a:pt x="758825" y="323088"/>
                </a:lnTo>
                <a:lnTo>
                  <a:pt x="637794" y="718566"/>
                </a:lnTo>
                <a:lnTo>
                  <a:pt x="303530" y="323088"/>
                </a:lnTo>
                <a:lnTo>
                  <a:pt x="0" y="323088"/>
                </a:lnTo>
                <a:lnTo>
                  <a:pt x="0" y="269240"/>
                </a:lnTo>
                <a:lnTo>
                  <a:pt x="0" y="18846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26813" y="3559302"/>
            <a:ext cx="1115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将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{A</a:t>
            </a:r>
            <a:r>
              <a:rPr dirty="0" baseline="-20833" sz="1800" spc="-7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压栈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3086" y="2669540"/>
            <a:ext cx="140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$ra=</a:t>
            </a:r>
            <a:r>
              <a:rPr dirty="0" sz="1800" spc="-95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Ada+4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74641" y="3062477"/>
            <a:ext cx="1830705" cy="405765"/>
          </a:xfrm>
          <a:custGeom>
            <a:avLst/>
            <a:gdLst/>
            <a:ahLst/>
            <a:cxnLst/>
            <a:rect l="l" t="t" r="r" b="b"/>
            <a:pathLst>
              <a:path w="1830704" h="405764">
                <a:moveTo>
                  <a:pt x="0" y="405384"/>
                </a:moveTo>
                <a:lnTo>
                  <a:pt x="1830324" y="405384"/>
                </a:lnTo>
                <a:lnTo>
                  <a:pt x="1830324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27854" y="3104769"/>
            <a:ext cx="1637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将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$ra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和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{B</a:t>
            </a:r>
            <a:r>
              <a:rPr dirty="0" baseline="-20833" sz="1800" spc="-7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压栈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3110" y="3175203"/>
            <a:ext cx="14122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$ra=</a:t>
            </a:r>
            <a:r>
              <a:rPr dirty="0" sz="1800" spc="-80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Adx+4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17370" y="3568446"/>
            <a:ext cx="1830705" cy="405765"/>
          </a:xfrm>
          <a:custGeom>
            <a:avLst/>
            <a:gdLst/>
            <a:ahLst/>
            <a:cxnLst/>
            <a:rect l="l" t="t" r="r" b="b"/>
            <a:pathLst>
              <a:path w="1830704" h="405764">
                <a:moveTo>
                  <a:pt x="0" y="405383"/>
                </a:moveTo>
                <a:lnTo>
                  <a:pt x="1830324" y="405383"/>
                </a:lnTo>
                <a:lnTo>
                  <a:pt x="1830324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869694" y="3611117"/>
            <a:ext cx="1637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将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$ra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和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{B</a:t>
            </a:r>
            <a:r>
              <a:rPr dirty="0" baseline="-20833" sz="1800" spc="-7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压栈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9123" y="4922266"/>
            <a:ext cx="1170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由</a:t>
            </a: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Adx</a:t>
            </a:r>
            <a:r>
              <a:rPr dirty="0" sz="1800" b="1">
                <a:latin typeface="微软雅黑"/>
                <a:cs typeface="微软雅黑"/>
              </a:rPr>
              <a:t>进入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2658" y="4629657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Ada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43044" y="4170934"/>
            <a:ext cx="12788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0555" sz="3000" b="1">
                <a:latin typeface="微软雅黑"/>
                <a:cs typeface="微软雅黑"/>
              </a:rPr>
              <a:t>过程2</a:t>
            </a:r>
            <a:r>
              <a:rPr dirty="0" baseline="-30555" sz="3000" spc="112" b="1">
                <a:latin typeface="微软雅黑"/>
                <a:cs typeface="微软雅黑"/>
              </a:rPr>
              <a:t> </a:t>
            </a: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Adc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3236" y="4731765"/>
            <a:ext cx="12280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过程</a:t>
            </a:r>
            <a:r>
              <a:rPr dirty="0" sz="2000" spc="15" b="1">
                <a:latin typeface="微软雅黑"/>
                <a:cs typeface="微软雅黑"/>
              </a:rPr>
              <a:t>1</a:t>
            </a:r>
            <a:r>
              <a:rPr dirty="0" baseline="-27777" sz="2700" spc="22" b="1">
                <a:solidFill>
                  <a:srgbClr val="00AF50"/>
                </a:solidFill>
                <a:latin typeface="微软雅黑"/>
                <a:cs typeface="微软雅黑"/>
              </a:rPr>
              <a:t>Adb</a:t>
            </a:r>
            <a:endParaRPr baseline="-27777" sz="27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10885" y="4402073"/>
            <a:ext cx="5022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Add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43044" y="5035677"/>
            <a:ext cx="11753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91540" algn="l"/>
              </a:tabLst>
            </a:pPr>
            <a:r>
              <a:rPr dirty="0" sz="2000" b="1">
                <a:latin typeface="微软雅黑"/>
                <a:cs typeface="微软雅黑"/>
              </a:rPr>
              <a:t>过程1	</a:t>
            </a:r>
            <a:r>
              <a:rPr dirty="0" baseline="27777" sz="3000" b="1">
                <a:solidFill>
                  <a:srgbClr val="00AF50"/>
                </a:solidFill>
                <a:latin typeface="微软雅黑"/>
                <a:cs typeface="微软雅黑"/>
              </a:rPr>
              <a:t>…</a:t>
            </a:r>
            <a:endParaRPr baseline="27777" sz="30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22138" y="5100954"/>
            <a:ext cx="2705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61250" y="2796921"/>
            <a:ext cx="1394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$ra=</a:t>
            </a:r>
            <a:r>
              <a:rPr dirty="0" sz="1800" spc="-90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Adc+4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94042" y="3190494"/>
            <a:ext cx="1830705" cy="403860"/>
          </a:xfrm>
          <a:custGeom>
            <a:avLst/>
            <a:gdLst/>
            <a:ahLst/>
            <a:cxnLst/>
            <a:rect l="l" t="t" r="r" b="b"/>
            <a:pathLst>
              <a:path w="1830704" h="403860">
                <a:moveTo>
                  <a:pt x="0" y="403860"/>
                </a:moveTo>
                <a:lnTo>
                  <a:pt x="1830324" y="403860"/>
                </a:lnTo>
                <a:lnTo>
                  <a:pt x="1830324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248779" y="3232150"/>
            <a:ext cx="1160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将</a:t>
            </a:r>
            <a:r>
              <a:rPr dirty="0" sz="1800" spc="-55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{B</a:t>
            </a:r>
            <a:r>
              <a:rPr dirty="0" baseline="-20833" sz="1800" spc="-7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压栈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24228" y="3306826"/>
            <a:ext cx="646430" cy="1534795"/>
          </a:xfrm>
          <a:custGeom>
            <a:avLst/>
            <a:gdLst/>
            <a:ahLst/>
            <a:cxnLst/>
            <a:rect l="l" t="t" r="r" b="b"/>
            <a:pathLst>
              <a:path w="646430" h="1534795">
                <a:moveTo>
                  <a:pt x="536741" y="28463"/>
                </a:moveTo>
                <a:lnTo>
                  <a:pt x="497840" y="37337"/>
                </a:lnTo>
                <a:lnTo>
                  <a:pt x="441452" y="57912"/>
                </a:lnTo>
                <a:lnTo>
                  <a:pt x="386715" y="85725"/>
                </a:lnTo>
                <a:lnTo>
                  <a:pt x="333756" y="120141"/>
                </a:lnTo>
                <a:lnTo>
                  <a:pt x="283209" y="160654"/>
                </a:lnTo>
                <a:lnTo>
                  <a:pt x="235331" y="206501"/>
                </a:lnTo>
                <a:lnTo>
                  <a:pt x="190754" y="257428"/>
                </a:lnTo>
                <a:lnTo>
                  <a:pt x="149606" y="312674"/>
                </a:lnTo>
                <a:lnTo>
                  <a:pt x="112649" y="371856"/>
                </a:lnTo>
                <a:lnTo>
                  <a:pt x="80009" y="434340"/>
                </a:lnTo>
                <a:lnTo>
                  <a:pt x="52451" y="499618"/>
                </a:lnTo>
                <a:lnTo>
                  <a:pt x="30099" y="567055"/>
                </a:lnTo>
                <a:lnTo>
                  <a:pt x="13589" y="636269"/>
                </a:lnTo>
                <a:lnTo>
                  <a:pt x="3429" y="706628"/>
                </a:lnTo>
                <a:lnTo>
                  <a:pt x="0" y="777494"/>
                </a:lnTo>
                <a:lnTo>
                  <a:pt x="762" y="813054"/>
                </a:lnTo>
                <a:lnTo>
                  <a:pt x="8128" y="883666"/>
                </a:lnTo>
                <a:lnTo>
                  <a:pt x="22352" y="953516"/>
                </a:lnTo>
                <a:lnTo>
                  <a:pt x="42799" y="1021969"/>
                </a:lnTo>
                <a:lnTo>
                  <a:pt x="69215" y="1088390"/>
                </a:lnTo>
                <a:lnTo>
                  <a:pt x="101092" y="1152144"/>
                </a:lnTo>
                <a:lnTo>
                  <a:pt x="137795" y="1213104"/>
                </a:lnTo>
                <a:lnTo>
                  <a:pt x="178943" y="1270254"/>
                </a:lnTo>
                <a:lnTo>
                  <a:pt x="224282" y="1323467"/>
                </a:lnTo>
                <a:lnTo>
                  <a:pt x="273050" y="1371854"/>
                </a:lnTo>
                <a:lnTo>
                  <a:pt x="324993" y="1415161"/>
                </a:lnTo>
                <a:lnTo>
                  <a:pt x="379476" y="1452626"/>
                </a:lnTo>
                <a:lnTo>
                  <a:pt x="436372" y="1483614"/>
                </a:lnTo>
                <a:lnTo>
                  <a:pt x="494791" y="1507871"/>
                </a:lnTo>
                <a:lnTo>
                  <a:pt x="554735" y="1524635"/>
                </a:lnTo>
                <a:lnTo>
                  <a:pt x="615441" y="1533144"/>
                </a:lnTo>
                <a:lnTo>
                  <a:pt x="645287" y="1534287"/>
                </a:lnTo>
                <a:lnTo>
                  <a:pt x="645922" y="1514475"/>
                </a:lnTo>
                <a:lnTo>
                  <a:pt x="616204" y="1513459"/>
                </a:lnTo>
                <a:lnTo>
                  <a:pt x="587121" y="1510157"/>
                </a:lnTo>
                <a:lnTo>
                  <a:pt x="529463" y="1497965"/>
                </a:lnTo>
                <a:lnTo>
                  <a:pt x="472440" y="1478153"/>
                </a:lnTo>
                <a:lnTo>
                  <a:pt x="416687" y="1451356"/>
                </a:lnTo>
                <a:lnTo>
                  <a:pt x="362712" y="1418082"/>
                </a:lnTo>
                <a:lnTo>
                  <a:pt x="311022" y="1378712"/>
                </a:lnTo>
                <a:lnTo>
                  <a:pt x="261874" y="1333881"/>
                </a:lnTo>
                <a:lnTo>
                  <a:pt x="215900" y="1284351"/>
                </a:lnTo>
                <a:lnTo>
                  <a:pt x="173736" y="1230249"/>
                </a:lnTo>
                <a:lnTo>
                  <a:pt x="135509" y="1172464"/>
                </a:lnTo>
                <a:lnTo>
                  <a:pt x="102108" y="1111377"/>
                </a:lnTo>
                <a:lnTo>
                  <a:pt x="73659" y="1047623"/>
                </a:lnTo>
                <a:lnTo>
                  <a:pt x="50673" y="981837"/>
                </a:lnTo>
                <a:lnTo>
                  <a:pt x="33782" y="914400"/>
                </a:lnTo>
                <a:lnTo>
                  <a:pt x="23240" y="845819"/>
                </a:lnTo>
                <a:lnTo>
                  <a:pt x="19684" y="776986"/>
                </a:lnTo>
                <a:lnTo>
                  <a:pt x="20574" y="742442"/>
                </a:lnTo>
                <a:lnTo>
                  <a:pt x="27432" y="673607"/>
                </a:lnTo>
                <a:lnTo>
                  <a:pt x="40512" y="605536"/>
                </a:lnTo>
                <a:lnTo>
                  <a:pt x="59562" y="538861"/>
                </a:lnTo>
                <a:lnTo>
                  <a:pt x="83947" y="473963"/>
                </a:lnTo>
                <a:lnTo>
                  <a:pt x="113537" y="411480"/>
                </a:lnTo>
                <a:lnTo>
                  <a:pt x="147574" y="352044"/>
                </a:lnTo>
                <a:lnTo>
                  <a:pt x="185801" y="296037"/>
                </a:lnTo>
                <a:lnTo>
                  <a:pt x="227711" y="244221"/>
                </a:lnTo>
                <a:lnTo>
                  <a:pt x="272923" y="196850"/>
                </a:lnTo>
                <a:lnTo>
                  <a:pt x="320928" y="154812"/>
                </a:lnTo>
                <a:lnTo>
                  <a:pt x="371221" y="118490"/>
                </a:lnTo>
                <a:lnTo>
                  <a:pt x="423291" y="88391"/>
                </a:lnTo>
                <a:lnTo>
                  <a:pt x="476884" y="65024"/>
                </a:lnTo>
                <a:lnTo>
                  <a:pt x="531368" y="49149"/>
                </a:lnTo>
                <a:lnTo>
                  <a:pt x="538787" y="48128"/>
                </a:lnTo>
                <a:lnTo>
                  <a:pt x="536741" y="28463"/>
                </a:lnTo>
                <a:close/>
              </a:path>
              <a:path w="646430" h="1534795">
                <a:moveTo>
                  <a:pt x="604750" y="26670"/>
                </a:moveTo>
                <a:lnTo>
                  <a:pt x="549021" y="26670"/>
                </a:lnTo>
                <a:lnTo>
                  <a:pt x="551688" y="46354"/>
                </a:lnTo>
                <a:lnTo>
                  <a:pt x="538787" y="48128"/>
                </a:lnTo>
                <a:lnTo>
                  <a:pt x="541654" y="75691"/>
                </a:lnTo>
                <a:lnTo>
                  <a:pt x="613537" y="29972"/>
                </a:lnTo>
                <a:lnTo>
                  <a:pt x="604750" y="26670"/>
                </a:lnTo>
                <a:close/>
              </a:path>
              <a:path w="646430" h="1534795">
                <a:moveTo>
                  <a:pt x="549021" y="26670"/>
                </a:moveTo>
                <a:lnTo>
                  <a:pt x="536741" y="28463"/>
                </a:lnTo>
                <a:lnTo>
                  <a:pt x="538787" y="48128"/>
                </a:lnTo>
                <a:lnTo>
                  <a:pt x="551688" y="46354"/>
                </a:lnTo>
                <a:lnTo>
                  <a:pt x="549021" y="26670"/>
                </a:lnTo>
                <a:close/>
              </a:path>
              <a:path w="646430" h="1534795">
                <a:moveTo>
                  <a:pt x="533781" y="0"/>
                </a:moveTo>
                <a:lnTo>
                  <a:pt x="536741" y="28463"/>
                </a:lnTo>
                <a:lnTo>
                  <a:pt x="549021" y="26670"/>
                </a:lnTo>
                <a:lnTo>
                  <a:pt x="604750" y="26670"/>
                </a:lnTo>
                <a:lnTo>
                  <a:pt x="533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14445" y="2834385"/>
            <a:ext cx="646430" cy="1534795"/>
          </a:xfrm>
          <a:custGeom>
            <a:avLst/>
            <a:gdLst/>
            <a:ahLst/>
            <a:cxnLst/>
            <a:rect l="l" t="t" r="r" b="b"/>
            <a:pathLst>
              <a:path w="646429" h="1534795">
                <a:moveTo>
                  <a:pt x="536734" y="28395"/>
                </a:moveTo>
                <a:lnTo>
                  <a:pt x="497839" y="37337"/>
                </a:lnTo>
                <a:lnTo>
                  <a:pt x="441451" y="57912"/>
                </a:lnTo>
                <a:lnTo>
                  <a:pt x="386714" y="85725"/>
                </a:lnTo>
                <a:lnTo>
                  <a:pt x="333755" y="120141"/>
                </a:lnTo>
                <a:lnTo>
                  <a:pt x="283209" y="160654"/>
                </a:lnTo>
                <a:lnTo>
                  <a:pt x="235330" y="206501"/>
                </a:lnTo>
                <a:lnTo>
                  <a:pt x="190753" y="257428"/>
                </a:lnTo>
                <a:lnTo>
                  <a:pt x="149605" y="312674"/>
                </a:lnTo>
                <a:lnTo>
                  <a:pt x="112649" y="371855"/>
                </a:lnTo>
                <a:lnTo>
                  <a:pt x="80009" y="434339"/>
                </a:lnTo>
                <a:lnTo>
                  <a:pt x="52450" y="499617"/>
                </a:lnTo>
                <a:lnTo>
                  <a:pt x="30099" y="567054"/>
                </a:lnTo>
                <a:lnTo>
                  <a:pt x="13588" y="636269"/>
                </a:lnTo>
                <a:lnTo>
                  <a:pt x="3428" y="706627"/>
                </a:lnTo>
                <a:lnTo>
                  <a:pt x="0" y="777494"/>
                </a:lnTo>
                <a:lnTo>
                  <a:pt x="762" y="813053"/>
                </a:lnTo>
                <a:lnTo>
                  <a:pt x="8127" y="883793"/>
                </a:lnTo>
                <a:lnTo>
                  <a:pt x="22351" y="953515"/>
                </a:lnTo>
                <a:lnTo>
                  <a:pt x="42799" y="1021969"/>
                </a:lnTo>
                <a:lnTo>
                  <a:pt x="69214" y="1088389"/>
                </a:lnTo>
                <a:lnTo>
                  <a:pt x="101091" y="1152144"/>
                </a:lnTo>
                <a:lnTo>
                  <a:pt x="137794" y="1213103"/>
                </a:lnTo>
                <a:lnTo>
                  <a:pt x="178942" y="1270253"/>
                </a:lnTo>
                <a:lnTo>
                  <a:pt x="224281" y="1323466"/>
                </a:lnTo>
                <a:lnTo>
                  <a:pt x="273050" y="1371853"/>
                </a:lnTo>
                <a:lnTo>
                  <a:pt x="324992" y="1415161"/>
                </a:lnTo>
                <a:lnTo>
                  <a:pt x="379475" y="1452626"/>
                </a:lnTo>
                <a:lnTo>
                  <a:pt x="436371" y="1483614"/>
                </a:lnTo>
                <a:lnTo>
                  <a:pt x="494791" y="1507870"/>
                </a:lnTo>
                <a:lnTo>
                  <a:pt x="554735" y="1524634"/>
                </a:lnTo>
                <a:lnTo>
                  <a:pt x="615441" y="1533144"/>
                </a:lnTo>
                <a:lnTo>
                  <a:pt x="645287" y="1534287"/>
                </a:lnTo>
                <a:lnTo>
                  <a:pt x="645921" y="1514475"/>
                </a:lnTo>
                <a:lnTo>
                  <a:pt x="616203" y="1513458"/>
                </a:lnTo>
                <a:lnTo>
                  <a:pt x="587120" y="1510157"/>
                </a:lnTo>
                <a:lnTo>
                  <a:pt x="529463" y="1497964"/>
                </a:lnTo>
                <a:lnTo>
                  <a:pt x="472439" y="1478152"/>
                </a:lnTo>
                <a:lnTo>
                  <a:pt x="416687" y="1451356"/>
                </a:lnTo>
                <a:lnTo>
                  <a:pt x="362712" y="1418082"/>
                </a:lnTo>
                <a:lnTo>
                  <a:pt x="311022" y="1378712"/>
                </a:lnTo>
                <a:lnTo>
                  <a:pt x="261874" y="1333881"/>
                </a:lnTo>
                <a:lnTo>
                  <a:pt x="215900" y="1284351"/>
                </a:lnTo>
                <a:lnTo>
                  <a:pt x="173735" y="1230249"/>
                </a:lnTo>
                <a:lnTo>
                  <a:pt x="135508" y="1172464"/>
                </a:lnTo>
                <a:lnTo>
                  <a:pt x="102107" y="1111377"/>
                </a:lnTo>
                <a:lnTo>
                  <a:pt x="73659" y="1047622"/>
                </a:lnTo>
                <a:lnTo>
                  <a:pt x="50672" y="981837"/>
                </a:lnTo>
                <a:lnTo>
                  <a:pt x="33781" y="914400"/>
                </a:lnTo>
                <a:lnTo>
                  <a:pt x="23240" y="845819"/>
                </a:lnTo>
                <a:lnTo>
                  <a:pt x="19684" y="776986"/>
                </a:lnTo>
                <a:lnTo>
                  <a:pt x="20574" y="742441"/>
                </a:lnTo>
                <a:lnTo>
                  <a:pt x="27431" y="673608"/>
                </a:lnTo>
                <a:lnTo>
                  <a:pt x="40512" y="605536"/>
                </a:lnTo>
                <a:lnTo>
                  <a:pt x="59562" y="538861"/>
                </a:lnTo>
                <a:lnTo>
                  <a:pt x="83946" y="473963"/>
                </a:lnTo>
                <a:lnTo>
                  <a:pt x="113537" y="411479"/>
                </a:lnTo>
                <a:lnTo>
                  <a:pt x="147574" y="352043"/>
                </a:lnTo>
                <a:lnTo>
                  <a:pt x="185800" y="296037"/>
                </a:lnTo>
                <a:lnTo>
                  <a:pt x="227710" y="244221"/>
                </a:lnTo>
                <a:lnTo>
                  <a:pt x="272922" y="196850"/>
                </a:lnTo>
                <a:lnTo>
                  <a:pt x="320928" y="154812"/>
                </a:lnTo>
                <a:lnTo>
                  <a:pt x="371220" y="118490"/>
                </a:lnTo>
                <a:lnTo>
                  <a:pt x="423290" y="88391"/>
                </a:lnTo>
                <a:lnTo>
                  <a:pt x="476884" y="65024"/>
                </a:lnTo>
                <a:lnTo>
                  <a:pt x="531367" y="49149"/>
                </a:lnTo>
                <a:lnTo>
                  <a:pt x="538787" y="48128"/>
                </a:lnTo>
                <a:lnTo>
                  <a:pt x="536734" y="28395"/>
                </a:lnTo>
                <a:close/>
              </a:path>
              <a:path w="646429" h="1534795">
                <a:moveTo>
                  <a:pt x="604750" y="26669"/>
                </a:moveTo>
                <a:lnTo>
                  <a:pt x="549020" y="26669"/>
                </a:lnTo>
                <a:lnTo>
                  <a:pt x="551688" y="46354"/>
                </a:lnTo>
                <a:lnTo>
                  <a:pt x="538787" y="48128"/>
                </a:lnTo>
                <a:lnTo>
                  <a:pt x="541654" y="75691"/>
                </a:lnTo>
                <a:lnTo>
                  <a:pt x="613537" y="29972"/>
                </a:lnTo>
                <a:lnTo>
                  <a:pt x="604750" y="26669"/>
                </a:lnTo>
                <a:close/>
              </a:path>
              <a:path w="646429" h="1534795">
                <a:moveTo>
                  <a:pt x="549020" y="26669"/>
                </a:moveTo>
                <a:lnTo>
                  <a:pt x="536734" y="28395"/>
                </a:lnTo>
                <a:lnTo>
                  <a:pt x="538787" y="48128"/>
                </a:lnTo>
                <a:lnTo>
                  <a:pt x="551688" y="46354"/>
                </a:lnTo>
                <a:lnTo>
                  <a:pt x="549020" y="26669"/>
                </a:lnTo>
                <a:close/>
              </a:path>
              <a:path w="646429" h="1534795">
                <a:moveTo>
                  <a:pt x="533780" y="0"/>
                </a:moveTo>
                <a:lnTo>
                  <a:pt x="536734" y="28395"/>
                </a:lnTo>
                <a:lnTo>
                  <a:pt x="549020" y="26669"/>
                </a:lnTo>
                <a:lnTo>
                  <a:pt x="604750" y="26669"/>
                </a:lnTo>
                <a:lnTo>
                  <a:pt x="533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78828" y="2869310"/>
            <a:ext cx="408305" cy="922655"/>
          </a:xfrm>
          <a:custGeom>
            <a:avLst/>
            <a:gdLst/>
            <a:ahLst/>
            <a:cxnLst/>
            <a:rect l="l" t="t" r="r" b="b"/>
            <a:pathLst>
              <a:path w="408304" h="922654">
                <a:moveTo>
                  <a:pt x="208533" y="14859"/>
                </a:moveTo>
                <a:lnTo>
                  <a:pt x="166877" y="26162"/>
                </a:lnTo>
                <a:lnTo>
                  <a:pt x="128650" y="56261"/>
                </a:lnTo>
                <a:lnTo>
                  <a:pt x="102235" y="88900"/>
                </a:lnTo>
                <a:lnTo>
                  <a:pt x="77850" y="129159"/>
                </a:lnTo>
                <a:lnTo>
                  <a:pt x="56006" y="175767"/>
                </a:lnTo>
                <a:lnTo>
                  <a:pt x="37083" y="227837"/>
                </a:lnTo>
                <a:lnTo>
                  <a:pt x="26416" y="265049"/>
                </a:lnTo>
                <a:lnTo>
                  <a:pt x="17272" y="303784"/>
                </a:lnTo>
                <a:lnTo>
                  <a:pt x="9778" y="343915"/>
                </a:lnTo>
                <a:lnTo>
                  <a:pt x="4445" y="384937"/>
                </a:lnTo>
                <a:lnTo>
                  <a:pt x="1143" y="426592"/>
                </a:lnTo>
                <a:lnTo>
                  <a:pt x="0" y="468756"/>
                </a:lnTo>
                <a:lnTo>
                  <a:pt x="380" y="489965"/>
                </a:lnTo>
                <a:lnTo>
                  <a:pt x="4191" y="532129"/>
                </a:lnTo>
                <a:lnTo>
                  <a:pt x="11302" y="573913"/>
                </a:lnTo>
                <a:lnTo>
                  <a:pt x="21590" y="614806"/>
                </a:lnTo>
                <a:lnTo>
                  <a:pt x="34925" y="654558"/>
                </a:lnTo>
                <a:lnTo>
                  <a:pt x="51053" y="692658"/>
                </a:lnTo>
                <a:lnTo>
                  <a:pt x="69596" y="729106"/>
                </a:lnTo>
                <a:lnTo>
                  <a:pt x="90424" y="763269"/>
                </a:lnTo>
                <a:lnTo>
                  <a:pt x="113283" y="795274"/>
                </a:lnTo>
                <a:lnTo>
                  <a:pt x="138049" y="824230"/>
                </a:lnTo>
                <a:lnTo>
                  <a:pt x="178180" y="861949"/>
                </a:lnTo>
                <a:lnTo>
                  <a:pt x="221233" y="891539"/>
                </a:lnTo>
                <a:lnTo>
                  <a:pt x="266573" y="911859"/>
                </a:lnTo>
                <a:lnTo>
                  <a:pt x="313563" y="921512"/>
                </a:lnTo>
                <a:lnTo>
                  <a:pt x="328549" y="922146"/>
                </a:lnTo>
                <a:lnTo>
                  <a:pt x="329311" y="902462"/>
                </a:lnTo>
                <a:lnTo>
                  <a:pt x="314451" y="901700"/>
                </a:lnTo>
                <a:lnTo>
                  <a:pt x="300227" y="899921"/>
                </a:lnTo>
                <a:lnTo>
                  <a:pt x="258191" y="887602"/>
                </a:lnTo>
                <a:lnTo>
                  <a:pt x="216916" y="865758"/>
                </a:lnTo>
                <a:lnTo>
                  <a:pt x="177419" y="835151"/>
                </a:lnTo>
                <a:lnTo>
                  <a:pt x="140335" y="796925"/>
                </a:lnTo>
                <a:lnTo>
                  <a:pt x="106806" y="752094"/>
                </a:lnTo>
                <a:lnTo>
                  <a:pt x="86741" y="719074"/>
                </a:lnTo>
                <a:lnTo>
                  <a:pt x="68833" y="684022"/>
                </a:lnTo>
                <a:lnTo>
                  <a:pt x="53340" y="647191"/>
                </a:lnTo>
                <a:lnTo>
                  <a:pt x="40513" y="608964"/>
                </a:lnTo>
                <a:lnTo>
                  <a:pt x="30479" y="569467"/>
                </a:lnTo>
                <a:lnTo>
                  <a:pt x="23749" y="529336"/>
                </a:lnTo>
                <a:lnTo>
                  <a:pt x="20193" y="488696"/>
                </a:lnTo>
                <a:lnTo>
                  <a:pt x="19685" y="468249"/>
                </a:lnTo>
                <a:lnTo>
                  <a:pt x="20075" y="447675"/>
                </a:lnTo>
                <a:lnTo>
                  <a:pt x="24129" y="386588"/>
                </a:lnTo>
                <a:lnTo>
                  <a:pt x="29464" y="346455"/>
                </a:lnTo>
                <a:lnTo>
                  <a:pt x="36702" y="307339"/>
                </a:lnTo>
                <a:lnTo>
                  <a:pt x="45720" y="269493"/>
                </a:lnTo>
                <a:lnTo>
                  <a:pt x="68072" y="199136"/>
                </a:lnTo>
                <a:lnTo>
                  <a:pt x="88265" y="152400"/>
                </a:lnTo>
                <a:lnTo>
                  <a:pt x="110744" y="111760"/>
                </a:lnTo>
                <a:lnTo>
                  <a:pt x="135000" y="78739"/>
                </a:lnTo>
                <a:lnTo>
                  <a:pt x="168528" y="48260"/>
                </a:lnTo>
                <a:lnTo>
                  <a:pt x="209676" y="34671"/>
                </a:lnTo>
                <a:lnTo>
                  <a:pt x="337844" y="34671"/>
                </a:lnTo>
                <a:lnTo>
                  <a:pt x="340910" y="26977"/>
                </a:lnTo>
                <a:lnTo>
                  <a:pt x="300481" y="20065"/>
                </a:lnTo>
                <a:lnTo>
                  <a:pt x="246506" y="15748"/>
                </a:lnTo>
                <a:lnTo>
                  <a:pt x="208533" y="14859"/>
                </a:lnTo>
                <a:close/>
              </a:path>
              <a:path w="408304" h="922654">
                <a:moveTo>
                  <a:pt x="333579" y="45370"/>
                </a:moveTo>
                <a:lnTo>
                  <a:pt x="323469" y="70738"/>
                </a:lnTo>
                <a:lnTo>
                  <a:pt x="408304" y="63626"/>
                </a:lnTo>
                <a:lnTo>
                  <a:pt x="395755" y="49529"/>
                </a:lnTo>
                <a:lnTo>
                  <a:pt x="346328" y="49529"/>
                </a:lnTo>
                <a:lnTo>
                  <a:pt x="333579" y="45370"/>
                </a:lnTo>
                <a:close/>
              </a:path>
              <a:path w="408304" h="922654">
                <a:moveTo>
                  <a:pt x="340910" y="26977"/>
                </a:moveTo>
                <a:lnTo>
                  <a:pt x="333579" y="45370"/>
                </a:lnTo>
                <a:lnTo>
                  <a:pt x="346328" y="49529"/>
                </a:lnTo>
                <a:lnTo>
                  <a:pt x="352425" y="30734"/>
                </a:lnTo>
                <a:lnTo>
                  <a:pt x="340910" y="26977"/>
                </a:lnTo>
                <a:close/>
              </a:path>
              <a:path w="408304" h="922654">
                <a:moveTo>
                  <a:pt x="351663" y="0"/>
                </a:moveTo>
                <a:lnTo>
                  <a:pt x="340910" y="26977"/>
                </a:lnTo>
                <a:lnTo>
                  <a:pt x="352425" y="30734"/>
                </a:lnTo>
                <a:lnTo>
                  <a:pt x="346328" y="49529"/>
                </a:lnTo>
                <a:lnTo>
                  <a:pt x="395755" y="49529"/>
                </a:lnTo>
                <a:lnTo>
                  <a:pt x="351663" y="0"/>
                </a:lnTo>
                <a:close/>
              </a:path>
              <a:path w="408304" h="922654">
                <a:moveTo>
                  <a:pt x="329281" y="43968"/>
                </a:moveTo>
                <a:lnTo>
                  <a:pt x="333579" y="45370"/>
                </a:lnTo>
                <a:lnTo>
                  <a:pt x="334098" y="44068"/>
                </a:lnTo>
                <a:lnTo>
                  <a:pt x="329946" y="44068"/>
                </a:lnTo>
                <a:lnTo>
                  <a:pt x="329281" y="43968"/>
                </a:lnTo>
                <a:close/>
              </a:path>
              <a:path w="408304" h="922654">
                <a:moveTo>
                  <a:pt x="328422" y="43687"/>
                </a:moveTo>
                <a:lnTo>
                  <a:pt x="329281" y="43968"/>
                </a:lnTo>
                <a:lnTo>
                  <a:pt x="329946" y="44068"/>
                </a:lnTo>
                <a:lnTo>
                  <a:pt x="328422" y="43687"/>
                </a:lnTo>
                <a:close/>
              </a:path>
              <a:path w="408304" h="922654">
                <a:moveTo>
                  <a:pt x="334250" y="43687"/>
                </a:moveTo>
                <a:lnTo>
                  <a:pt x="328422" y="43687"/>
                </a:lnTo>
                <a:lnTo>
                  <a:pt x="329946" y="44068"/>
                </a:lnTo>
                <a:lnTo>
                  <a:pt x="334098" y="44068"/>
                </a:lnTo>
                <a:lnTo>
                  <a:pt x="334250" y="43687"/>
                </a:lnTo>
                <a:close/>
              </a:path>
              <a:path w="408304" h="922654">
                <a:moveTo>
                  <a:pt x="337844" y="34671"/>
                </a:moveTo>
                <a:lnTo>
                  <a:pt x="209676" y="34671"/>
                </a:lnTo>
                <a:lnTo>
                  <a:pt x="245999" y="35560"/>
                </a:lnTo>
                <a:lnTo>
                  <a:pt x="263905" y="36575"/>
                </a:lnTo>
                <a:lnTo>
                  <a:pt x="281431" y="37973"/>
                </a:lnTo>
                <a:lnTo>
                  <a:pt x="298450" y="39750"/>
                </a:lnTo>
                <a:lnTo>
                  <a:pt x="314832" y="41783"/>
                </a:lnTo>
                <a:lnTo>
                  <a:pt x="329281" y="43968"/>
                </a:lnTo>
                <a:lnTo>
                  <a:pt x="328422" y="43687"/>
                </a:lnTo>
                <a:lnTo>
                  <a:pt x="334250" y="43687"/>
                </a:lnTo>
                <a:lnTo>
                  <a:pt x="337844" y="346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895094" y="5974181"/>
            <a:ext cx="6630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别忘了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出栈</a:t>
            </a:r>
            <a:r>
              <a:rPr dirty="0" sz="2000" b="1">
                <a:latin typeface="微软雅黑"/>
                <a:cs typeface="微软雅黑"/>
              </a:rPr>
              <a:t>^-^：</a:t>
            </a:r>
            <a:r>
              <a:rPr dirty="0" sz="2000" spc="5" b="1">
                <a:latin typeface="微软雅黑"/>
                <a:cs typeface="微软雅黑"/>
              </a:rPr>
              <a:t>过程执行</a:t>
            </a:r>
            <a:r>
              <a:rPr dirty="0" sz="2000" spc="-10" b="1">
                <a:latin typeface="微软雅黑"/>
                <a:cs typeface="微软雅黑"/>
              </a:rPr>
              <a:t>结</a:t>
            </a:r>
            <a:r>
              <a:rPr dirty="0" sz="2000" spc="5" b="1">
                <a:latin typeface="微软雅黑"/>
                <a:cs typeface="微软雅黑"/>
              </a:rPr>
              <a:t>束后</a:t>
            </a:r>
            <a:r>
              <a:rPr dirty="0" sz="2000" spc="-10" b="1">
                <a:latin typeface="微软雅黑"/>
                <a:cs typeface="微软雅黑"/>
              </a:rPr>
              <a:t>，</a:t>
            </a:r>
            <a:r>
              <a:rPr dirty="0" sz="2000" spc="5" b="1">
                <a:latin typeface="微软雅黑"/>
                <a:cs typeface="微软雅黑"/>
              </a:rPr>
              <a:t>将先</a:t>
            </a:r>
            <a:r>
              <a:rPr dirty="0" sz="2000" spc="-10" b="1">
                <a:latin typeface="微软雅黑"/>
                <a:cs typeface="微软雅黑"/>
              </a:rPr>
              <a:t>前</a:t>
            </a:r>
            <a:r>
              <a:rPr dirty="0" sz="2000" spc="5" b="1">
                <a:latin typeface="微软雅黑"/>
                <a:cs typeface="微软雅黑"/>
              </a:rPr>
              <a:t>压栈</a:t>
            </a:r>
            <a:r>
              <a:rPr dirty="0" sz="2000" spc="-10" b="1">
                <a:latin typeface="微软雅黑"/>
                <a:cs typeface="微软雅黑"/>
              </a:rPr>
              <a:t>的</a:t>
            </a:r>
            <a:r>
              <a:rPr dirty="0" sz="2000" spc="5" b="1">
                <a:latin typeface="微软雅黑"/>
                <a:cs typeface="微软雅黑"/>
              </a:rPr>
              <a:t>数据</a:t>
            </a:r>
            <a:r>
              <a:rPr dirty="0" sz="2000" spc="-10" b="1">
                <a:latin typeface="微软雅黑"/>
                <a:cs typeface="微软雅黑"/>
              </a:rPr>
              <a:t>恢</a:t>
            </a:r>
            <a:r>
              <a:rPr dirty="0" sz="2000" spc="5" b="1">
                <a:latin typeface="微软雅黑"/>
                <a:cs typeface="微软雅黑"/>
              </a:rPr>
              <a:t>复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" y="2062733"/>
            <a:ext cx="3554095" cy="2407920"/>
          </a:xfrm>
          <a:custGeom>
            <a:avLst/>
            <a:gdLst/>
            <a:ahLst/>
            <a:cxnLst/>
            <a:rect l="l" t="t" r="r" b="b"/>
            <a:pathLst>
              <a:path w="3554095" h="2407920">
                <a:moveTo>
                  <a:pt x="3456432" y="0"/>
                </a:moveTo>
                <a:lnTo>
                  <a:pt x="97548" y="0"/>
                </a:lnTo>
                <a:lnTo>
                  <a:pt x="59577" y="7667"/>
                </a:lnTo>
                <a:lnTo>
                  <a:pt x="28570" y="28575"/>
                </a:lnTo>
                <a:lnTo>
                  <a:pt x="7665" y="59578"/>
                </a:lnTo>
                <a:lnTo>
                  <a:pt x="0" y="97536"/>
                </a:lnTo>
                <a:lnTo>
                  <a:pt x="0" y="2310384"/>
                </a:lnTo>
                <a:lnTo>
                  <a:pt x="7665" y="2348341"/>
                </a:lnTo>
                <a:lnTo>
                  <a:pt x="28570" y="2379345"/>
                </a:lnTo>
                <a:lnTo>
                  <a:pt x="59577" y="2400252"/>
                </a:lnTo>
                <a:lnTo>
                  <a:pt x="97548" y="2407920"/>
                </a:lnTo>
                <a:lnTo>
                  <a:pt x="3456432" y="2407920"/>
                </a:lnTo>
                <a:lnTo>
                  <a:pt x="3494389" y="2400252"/>
                </a:lnTo>
                <a:lnTo>
                  <a:pt x="3525393" y="2379345"/>
                </a:lnTo>
                <a:lnTo>
                  <a:pt x="3546300" y="2348341"/>
                </a:lnTo>
                <a:lnTo>
                  <a:pt x="3553968" y="2310384"/>
                </a:lnTo>
                <a:lnTo>
                  <a:pt x="3553968" y="97536"/>
                </a:lnTo>
                <a:lnTo>
                  <a:pt x="3546300" y="59578"/>
                </a:lnTo>
                <a:lnTo>
                  <a:pt x="3525393" y="28575"/>
                </a:lnTo>
                <a:lnTo>
                  <a:pt x="3494389" y="7667"/>
                </a:lnTo>
                <a:lnTo>
                  <a:pt x="345643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005" y="2062733"/>
            <a:ext cx="3554095" cy="2407920"/>
          </a:xfrm>
          <a:custGeom>
            <a:avLst/>
            <a:gdLst/>
            <a:ahLst/>
            <a:cxnLst/>
            <a:rect l="l" t="t" r="r" b="b"/>
            <a:pathLst>
              <a:path w="3554095" h="2407920">
                <a:moveTo>
                  <a:pt x="0" y="97536"/>
                </a:moveTo>
                <a:lnTo>
                  <a:pt x="7665" y="59578"/>
                </a:lnTo>
                <a:lnTo>
                  <a:pt x="28570" y="28575"/>
                </a:lnTo>
                <a:lnTo>
                  <a:pt x="59577" y="7667"/>
                </a:lnTo>
                <a:lnTo>
                  <a:pt x="97548" y="0"/>
                </a:lnTo>
                <a:lnTo>
                  <a:pt x="3456432" y="0"/>
                </a:lnTo>
                <a:lnTo>
                  <a:pt x="3494389" y="7667"/>
                </a:lnTo>
                <a:lnTo>
                  <a:pt x="3525393" y="28575"/>
                </a:lnTo>
                <a:lnTo>
                  <a:pt x="3546300" y="59578"/>
                </a:lnTo>
                <a:lnTo>
                  <a:pt x="3553968" y="97536"/>
                </a:lnTo>
                <a:lnTo>
                  <a:pt x="3553968" y="2310384"/>
                </a:lnTo>
                <a:lnTo>
                  <a:pt x="3546300" y="2348341"/>
                </a:lnTo>
                <a:lnTo>
                  <a:pt x="3525393" y="2379345"/>
                </a:lnTo>
                <a:lnTo>
                  <a:pt x="3494389" y="2400252"/>
                </a:lnTo>
                <a:lnTo>
                  <a:pt x="3456432" y="2407920"/>
                </a:lnTo>
                <a:lnTo>
                  <a:pt x="97548" y="2407920"/>
                </a:lnTo>
                <a:lnTo>
                  <a:pt x="59577" y="2400252"/>
                </a:lnTo>
                <a:lnTo>
                  <a:pt x="28570" y="2379345"/>
                </a:lnTo>
                <a:lnTo>
                  <a:pt x="7665" y="2348341"/>
                </a:lnTo>
                <a:lnTo>
                  <a:pt x="0" y="2310384"/>
                </a:lnTo>
                <a:lnTo>
                  <a:pt x="0" y="9753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37026" y="1226058"/>
            <a:ext cx="5473065" cy="4625340"/>
          </a:xfrm>
          <a:custGeom>
            <a:avLst/>
            <a:gdLst/>
            <a:ahLst/>
            <a:cxnLst/>
            <a:rect l="l" t="t" r="r" b="b"/>
            <a:pathLst>
              <a:path w="5473065" h="4625340">
                <a:moveTo>
                  <a:pt x="5285358" y="0"/>
                </a:moveTo>
                <a:lnTo>
                  <a:pt x="187325" y="0"/>
                </a:lnTo>
                <a:lnTo>
                  <a:pt x="137553" y="6696"/>
                </a:lnTo>
                <a:lnTo>
                  <a:pt x="92813" y="25592"/>
                </a:lnTo>
                <a:lnTo>
                  <a:pt x="54895" y="54895"/>
                </a:lnTo>
                <a:lnTo>
                  <a:pt x="25592" y="92813"/>
                </a:lnTo>
                <a:lnTo>
                  <a:pt x="6696" y="137553"/>
                </a:lnTo>
                <a:lnTo>
                  <a:pt x="0" y="187325"/>
                </a:lnTo>
                <a:lnTo>
                  <a:pt x="0" y="4437964"/>
                </a:lnTo>
                <a:lnTo>
                  <a:pt x="6696" y="4487778"/>
                </a:lnTo>
                <a:lnTo>
                  <a:pt x="25592" y="4532539"/>
                </a:lnTo>
                <a:lnTo>
                  <a:pt x="54895" y="4570461"/>
                </a:lnTo>
                <a:lnTo>
                  <a:pt x="92813" y="4599759"/>
                </a:lnTo>
                <a:lnTo>
                  <a:pt x="137553" y="4618647"/>
                </a:lnTo>
                <a:lnTo>
                  <a:pt x="187325" y="4625340"/>
                </a:lnTo>
                <a:lnTo>
                  <a:pt x="5285358" y="4625340"/>
                </a:lnTo>
                <a:lnTo>
                  <a:pt x="5335130" y="4618647"/>
                </a:lnTo>
                <a:lnTo>
                  <a:pt x="5379870" y="4599759"/>
                </a:lnTo>
                <a:lnTo>
                  <a:pt x="5417788" y="4570461"/>
                </a:lnTo>
                <a:lnTo>
                  <a:pt x="5447091" y="4532539"/>
                </a:lnTo>
                <a:lnTo>
                  <a:pt x="5465987" y="4487778"/>
                </a:lnTo>
                <a:lnTo>
                  <a:pt x="5472683" y="4437964"/>
                </a:lnTo>
                <a:lnTo>
                  <a:pt x="5472683" y="187325"/>
                </a:lnTo>
                <a:lnTo>
                  <a:pt x="5465987" y="137553"/>
                </a:lnTo>
                <a:lnTo>
                  <a:pt x="5447091" y="92813"/>
                </a:lnTo>
                <a:lnTo>
                  <a:pt x="5417788" y="54895"/>
                </a:lnTo>
                <a:lnTo>
                  <a:pt x="5379870" y="25592"/>
                </a:lnTo>
                <a:lnTo>
                  <a:pt x="5335130" y="6696"/>
                </a:lnTo>
                <a:lnTo>
                  <a:pt x="528535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37026" y="1226058"/>
            <a:ext cx="5473065" cy="4625340"/>
          </a:xfrm>
          <a:custGeom>
            <a:avLst/>
            <a:gdLst/>
            <a:ahLst/>
            <a:cxnLst/>
            <a:rect l="l" t="t" r="r" b="b"/>
            <a:pathLst>
              <a:path w="5473065" h="4625340">
                <a:moveTo>
                  <a:pt x="0" y="187325"/>
                </a:moveTo>
                <a:lnTo>
                  <a:pt x="6696" y="137553"/>
                </a:lnTo>
                <a:lnTo>
                  <a:pt x="25592" y="92813"/>
                </a:lnTo>
                <a:lnTo>
                  <a:pt x="54895" y="54895"/>
                </a:lnTo>
                <a:lnTo>
                  <a:pt x="92813" y="25592"/>
                </a:lnTo>
                <a:lnTo>
                  <a:pt x="137553" y="6696"/>
                </a:lnTo>
                <a:lnTo>
                  <a:pt x="187325" y="0"/>
                </a:lnTo>
                <a:lnTo>
                  <a:pt x="5285358" y="0"/>
                </a:lnTo>
                <a:lnTo>
                  <a:pt x="5335130" y="6696"/>
                </a:lnTo>
                <a:lnTo>
                  <a:pt x="5379870" y="25592"/>
                </a:lnTo>
                <a:lnTo>
                  <a:pt x="5417788" y="54895"/>
                </a:lnTo>
                <a:lnTo>
                  <a:pt x="5447091" y="92813"/>
                </a:lnTo>
                <a:lnTo>
                  <a:pt x="5465987" y="137553"/>
                </a:lnTo>
                <a:lnTo>
                  <a:pt x="5472683" y="187325"/>
                </a:lnTo>
                <a:lnTo>
                  <a:pt x="5472683" y="4437964"/>
                </a:lnTo>
                <a:lnTo>
                  <a:pt x="5465987" y="4487778"/>
                </a:lnTo>
                <a:lnTo>
                  <a:pt x="5447091" y="4532539"/>
                </a:lnTo>
                <a:lnTo>
                  <a:pt x="5417788" y="4570461"/>
                </a:lnTo>
                <a:lnTo>
                  <a:pt x="5379870" y="4599759"/>
                </a:lnTo>
                <a:lnTo>
                  <a:pt x="5335130" y="4618647"/>
                </a:lnTo>
                <a:lnTo>
                  <a:pt x="5285358" y="4625340"/>
                </a:lnTo>
                <a:lnTo>
                  <a:pt x="187325" y="4625340"/>
                </a:lnTo>
                <a:lnTo>
                  <a:pt x="137553" y="4618647"/>
                </a:lnTo>
                <a:lnTo>
                  <a:pt x="92813" y="4599759"/>
                </a:lnTo>
                <a:lnTo>
                  <a:pt x="54895" y="4570461"/>
                </a:lnTo>
                <a:lnTo>
                  <a:pt x="25592" y="4532539"/>
                </a:lnTo>
                <a:lnTo>
                  <a:pt x="6696" y="4487778"/>
                </a:lnTo>
                <a:lnTo>
                  <a:pt x="0" y="4437964"/>
                </a:lnTo>
                <a:lnTo>
                  <a:pt x="0" y="18732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0594" y="1090422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4">
                <a:moveTo>
                  <a:pt x="0" y="10287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0594" y="599694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5">
                <a:moveTo>
                  <a:pt x="0" y="10286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0594" y="6357365"/>
            <a:ext cx="8856980" cy="0"/>
          </a:xfrm>
          <a:custGeom>
            <a:avLst/>
            <a:gdLst/>
            <a:ahLst/>
            <a:cxnLst/>
            <a:rect l="l" t="t" r="r" b="b"/>
            <a:pathLst>
              <a:path w="8856980" h="0">
                <a:moveTo>
                  <a:pt x="0" y="0"/>
                </a:moveTo>
                <a:lnTo>
                  <a:pt x="8856726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75482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10"/>
              <a:t>--3.</a:t>
            </a:r>
            <a:r>
              <a:rPr dirty="0" sz="2400" spc="-5"/>
              <a:t>嵌套过</a:t>
            </a:r>
            <a:r>
              <a:rPr dirty="0" sz="2400"/>
              <a:t>程</a:t>
            </a:r>
            <a:r>
              <a:rPr dirty="0" sz="2400" spc="-5"/>
              <a:t>(non-leaf</a:t>
            </a:r>
            <a:r>
              <a:rPr dirty="0" sz="2400" spc="10"/>
              <a:t> </a:t>
            </a:r>
            <a:r>
              <a:rPr dirty="0" sz="2400" spc="-5"/>
              <a:t>precedures)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78739" y="1129344"/>
            <a:ext cx="770890" cy="857250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2000" b="1">
                <a:latin typeface="微软雅黑"/>
                <a:cs typeface="微软雅黑"/>
              </a:rPr>
              <a:t>例：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800" b="1">
                <a:latin typeface="微软雅黑"/>
                <a:cs typeface="微软雅黑"/>
              </a:rPr>
              <a:t>C</a:t>
            </a:r>
            <a:r>
              <a:rPr dirty="0" sz="1800" spc="-85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代码: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9922" y="2122170"/>
            <a:ext cx="504825" cy="361315"/>
          </a:xfrm>
          <a:prstGeom prst="rect">
            <a:avLst/>
          </a:prstGeom>
          <a:ln w="25907">
            <a:solidFill>
              <a:srgbClr val="7E7E7E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450"/>
              </a:spcBef>
            </a:pPr>
            <a:r>
              <a:rPr dirty="0" sz="1800" spc="-5" b="1">
                <a:latin typeface="微软雅黑"/>
                <a:cs typeface="微软雅黑"/>
              </a:rPr>
              <a:t>fact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9316" y="2166620"/>
            <a:ext cx="730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微软雅黑"/>
                <a:cs typeface="微软雅黑"/>
              </a:rPr>
              <a:t>(int</a:t>
            </a:r>
            <a:r>
              <a:rPr dirty="0" sz="1800" spc="-70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n)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2166620"/>
            <a:ext cx="335280" cy="780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i</a:t>
            </a:r>
            <a:r>
              <a:rPr dirty="0" sz="1800" spc="-10" b="1">
                <a:latin typeface="微软雅黑"/>
                <a:cs typeface="微软雅黑"/>
              </a:rPr>
              <a:t>n</a:t>
            </a:r>
            <a:r>
              <a:rPr dirty="0" sz="1800" b="1">
                <a:latin typeface="微软雅黑"/>
                <a:cs typeface="微软雅黑"/>
              </a:rPr>
              <a:t>t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1800" b="1">
                <a:latin typeface="微软雅黑"/>
                <a:cs typeface="微软雅黑"/>
              </a:rPr>
              <a:t>{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100" y="3126994"/>
            <a:ext cx="20916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if (n &lt; 1) </a:t>
            </a:r>
            <a:r>
              <a:rPr dirty="0" sz="1800" spc="-5" b="1">
                <a:solidFill>
                  <a:srgbClr val="6F2F9F"/>
                </a:solidFill>
                <a:latin typeface="微软雅黑"/>
                <a:cs typeface="微软雅黑"/>
              </a:rPr>
              <a:t>return</a:t>
            </a:r>
            <a:r>
              <a:rPr dirty="0" sz="1800" spc="-105" b="1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dirty="0" sz="1800" b="1">
                <a:solidFill>
                  <a:srgbClr val="6F2F9F"/>
                </a:solidFill>
                <a:latin typeface="微软雅黑"/>
                <a:cs typeface="微软雅黑"/>
              </a:rPr>
              <a:t>1;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100" y="3607054"/>
            <a:ext cx="2927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AF50"/>
                </a:solidFill>
                <a:latin typeface="微软雅黑"/>
                <a:cs typeface="微软雅黑"/>
              </a:rPr>
              <a:t>else </a:t>
            </a:r>
            <a:r>
              <a:rPr dirty="0" sz="1800" spc="-5" b="1">
                <a:solidFill>
                  <a:srgbClr val="FF0000"/>
                </a:solidFill>
                <a:latin typeface="微软雅黑"/>
                <a:cs typeface="微软雅黑"/>
              </a:rPr>
              <a:t>return </a:t>
            </a: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n * </a:t>
            </a:r>
            <a:r>
              <a:rPr dirty="0" sz="1800" spc="-5" b="1">
                <a:solidFill>
                  <a:srgbClr val="FF0000"/>
                </a:solidFill>
                <a:latin typeface="微软雅黑"/>
                <a:cs typeface="微软雅黑"/>
              </a:rPr>
              <a:t>fact(n </a:t>
            </a: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-</a:t>
            </a:r>
            <a:r>
              <a:rPr dirty="0" sz="1800" spc="-50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微软雅黑"/>
                <a:cs typeface="微软雅黑"/>
              </a:rPr>
              <a:t>1);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4086809"/>
            <a:ext cx="1149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}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4567554"/>
            <a:ext cx="1356360" cy="77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微软雅黑"/>
                <a:cs typeface="微软雅黑"/>
              </a:rPr>
              <a:t>n</a:t>
            </a:r>
            <a:r>
              <a:rPr dirty="0" sz="1800" b="1">
                <a:latin typeface="微软雅黑"/>
                <a:cs typeface="微软雅黑"/>
              </a:rPr>
              <a:t>保存于$a0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1800" b="1">
                <a:latin typeface="微软雅黑"/>
                <a:cs typeface="微软雅黑"/>
              </a:rPr>
              <a:t>结果存于</a:t>
            </a:r>
            <a:r>
              <a:rPr dirty="0" sz="1800" spc="5" b="1">
                <a:latin typeface="微软雅黑"/>
                <a:cs typeface="微软雅黑"/>
              </a:rPr>
              <a:t>$v0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90977" y="1172083"/>
            <a:ext cx="10833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微软雅黑"/>
                <a:cs typeface="微软雅黑"/>
              </a:rPr>
              <a:t>MIPS</a:t>
            </a:r>
            <a:r>
              <a:rPr dirty="0" sz="1600" spc="-65" b="1">
                <a:latin typeface="微软雅黑"/>
                <a:cs typeface="微软雅黑"/>
              </a:rPr>
              <a:t> </a:t>
            </a:r>
            <a:r>
              <a:rPr dirty="0" sz="1600" spc="-5" b="1">
                <a:latin typeface="微软雅黑"/>
                <a:cs typeface="微软雅黑"/>
              </a:rPr>
              <a:t>代码: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40101" y="3583685"/>
            <a:ext cx="504825" cy="360045"/>
          </a:xfrm>
          <a:custGeom>
            <a:avLst/>
            <a:gdLst/>
            <a:ahLst/>
            <a:cxnLst/>
            <a:rect l="l" t="t" r="r" b="b"/>
            <a:pathLst>
              <a:path w="504825" h="360045">
                <a:moveTo>
                  <a:pt x="0" y="359663"/>
                </a:moveTo>
                <a:lnTo>
                  <a:pt x="504444" y="359663"/>
                </a:lnTo>
                <a:lnTo>
                  <a:pt x="504444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03603" y="2482595"/>
            <a:ext cx="936625" cy="1101090"/>
          </a:xfrm>
          <a:custGeom>
            <a:avLst/>
            <a:gdLst/>
            <a:ahLst/>
            <a:cxnLst/>
            <a:rect l="l" t="t" r="r" b="b"/>
            <a:pathLst>
              <a:path w="936625" h="1101089">
                <a:moveTo>
                  <a:pt x="0" y="0"/>
                </a:moveTo>
                <a:lnTo>
                  <a:pt x="936116" y="1100581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787902" y="1247012"/>
            <a:ext cx="4718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微软雅黑"/>
                <a:cs typeface="微软雅黑"/>
              </a:rPr>
              <a:t>fact: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58267" y="5611469"/>
            <a:ext cx="33655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微软雅黑"/>
                <a:cs typeface="微软雅黑"/>
              </a:rPr>
              <a:t>重点：fact过程即是caller</a:t>
            </a:r>
            <a:r>
              <a:rPr dirty="0" sz="1600" spc="5" b="1">
                <a:latin typeface="微软雅黑"/>
                <a:cs typeface="微软雅黑"/>
              </a:rPr>
              <a:t>也</a:t>
            </a:r>
            <a:r>
              <a:rPr dirty="0" sz="1600" spc="-5" b="1">
                <a:latin typeface="微软雅黑"/>
                <a:cs typeface="微软雅黑"/>
              </a:rPr>
              <a:t>是</a:t>
            </a:r>
            <a:r>
              <a:rPr dirty="0" sz="1600" b="1">
                <a:latin typeface="微软雅黑"/>
                <a:cs typeface="微软雅黑"/>
              </a:rPr>
              <a:t>callee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8327" y="5935979"/>
            <a:ext cx="8540750" cy="3632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635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00"/>
              </a:spcBef>
            </a:pP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-&gt;需要保存调用后仍需使用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的$a0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、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返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回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地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址$ra；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若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使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用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了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$s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系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列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寄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存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器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，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则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同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样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需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要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保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存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1995170" algn="l"/>
              </a:tabLst>
            </a:pPr>
            <a:r>
              <a:rPr dirty="0" spc="-5"/>
              <a:t>addi $sp,</a:t>
            </a:r>
            <a:r>
              <a:rPr dirty="0" spc="25"/>
              <a:t> </a:t>
            </a:r>
            <a:r>
              <a:rPr dirty="0" spc="-5"/>
              <a:t>$sp, -8	# 空出栈位置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466725" algn="l"/>
                <a:tab pos="1920239" algn="l"/>
              </a:tabLst>
            </a:pPr>
            <a:r>
              <a:rPr dirty="0" spc="-5"/>
              <a:t>sw	$ra,</a:t>
            </a:r>
            <a:r>
              <a:rPr dirty="0" spc="20"/>
              <a:t> </a:t>
            </a:r>
            <a:r>
              <a:rPr dirty="0" spc="-5"/>
              <a:t>4($sp)	#</a:t>
            </a:r>
            <a:r>
              <a:rPr dirty="0" spc="-70"/>
              <a:t> </a:t>
            </a:r>
            <a:r>
              <a:rPr dirty="0" spc="-5"/>
              <a:t>返回地址保存入栈</a:t>
            </a:r>
          </a:p>
          <a:p>
            <a:pPr marL="12700" marR="239395">
              <a:lnSpc>
                <a:spcPct val="121600"/>
              </a:lnSpc>
              <a:spcBef>
                <a:spcPts val="580"/>
              </a:spcBef>
              <a:tabLst>
                <a:tab pos="466725" algn="l"/>
                <a:tab pos="1805939" algn="l"/>
                <a:tab pos="1960245" algn="l"/>
              </a:tabLst>
            </a:pPr>
            <a:r>
              <a:rPr dirty="0" spc="-5"/>
              <a:t>sw	$a0,</a:t>
            </a:r>
            <a:r>
              <a:rPr dirty="0" spc="10"/>
              <a:t> </a:t>
            </a:r>
            <a:r>
              <a:rPr dirty="0" spc="-5"/>
              <a:t>0($sp)		#</a:t>
            </a:r>
            <a:r>
              <a:rPr dirty="0" spc="-65"/>
              <a:t> </a:t>
            </a:r>
            <a:r>
              <a:rPr dirty="0" spc="-10"/>
              <a:t>参数n保存入栈 </a:t>
            </a:r>
            <a:r>
              <a:rPr dirty="0" u="none" spc="-5">
                <a:solidFill>
                  <a:srgbClr val="00AF50"/>
                </a:solidFill>
              </a:rPr>
              <a:t>slti $t0,</a:t>
            </a:r>
            <a:r>
              <a:rPr dirty="0" u="none" spc="35">
                <a:solidFill>
                  <a:srgbClr val="00AF50"/>
                </a:solidFill>
              </a:rPr>
              <a:t> </a:t>
            </a:r>
            <a:r>
              <a:rPr dirty="0" u="none" spc="-5">
                <a:solidFill>
                  <a:srgbClr val="00AF50"/>
                </a:solidFill>
              </a:rPr>
              <a:t>$a0,</a:t>
            </a:r>
            <a:r>
              <a:rPr dirty="0" u="none" spc="25">
                <a:solidFill>
                  <a:srgbClr val="00AF50"/>
                </a:solidFill>
              </a:rPr>
              <a:t> </a:t>
            </a:r>
            <a:r>
              <a:rPr dirty="0" u="none" spc="-5">
                <a:solidFill>
                  <a:srgbClr val="00AF50"/>
                </a:solidFill>
              </a:rPr>
              <a:t>1	#</a:t>
            </a:r>
            <a:r>
              <a:rPr dirty="0" u="none" spc="-10">
                <a:solidFill>
                  <a:srgbClr val="00AF50"/>
                </a:solidFill>
              </a:rPr>
              <a:t> 检</a:t>
            </a:r>
            <a:r>
              <a:rPr dirty="0" u="none" spc="-5">
                <a:solidFill>
                  <a:srgbClr val="00AF50"/>
                </a:solidFill>
              </a:rPr>
              <a:t>验 n</a:t>
            </a:r>
            <a:r>
              <a:rPr dirty="0" u="none" spc="-10">
                <a:solidFill>
                  <a:srgbClr val="00AF50"/>
                </a:solidFill>
              </a:rPr>
              <a:t> </a:t>
            </a:r>
            <a:r>
              <a:rPr dirty="0" u="none" spc="-5">
                <a:solidFill>
                  <a:srgbClr val="00AF50"/>
                </a:solidFill>
              </a:rPr>
              <a:t>&lt;</a:t>
            </a:r>
            <a:r>
              <a:rPr dirty="0" u="none" spc="-10">
                <a:solidFill>
                  <a:srgbClr val="00AF50"/>
                </a:solidFill>
              </a:rPr>
              <a:t> </a:t>
            </a:r>
            <a:r>
              <a:rPr dirty="0" u="none" spc="-5">
                <a:solidFill>
                  <a:srgbClr val="00AF50"/>
                </a:solidFill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507484" y="2525058"/>
            <a:ext cx="1912620" cy="63881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beq $t0, </a:t>
            </a:r>
            <a:r>
              <a:rPr dirty="0" sz="1600" spc="-10" b="1">
                <a:solidFill>
                  <a:srgbClr val="00AF50"/>
                </a:solidFill>
                <a:latin typeface="微软雅黑"/>
                <a:cs typeface="微软雅黑"/>
              </a:rPr>
              <a:t>$zero,</a:t>
            </a:r>
            <a:r>
              <a:rPr dirty="0" sz="1600" spc="10" b="1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L1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600" spc="-10" b="1">
                <a:solidFill>
                  <a:srgbClr val="6F2F9F"/>
                </a:solidFill>
                <a:latin typeface="微软雅黑"/>
                <a:cs typeface="微软雅黑"/>
              </a:rPr>
              <a:t>addi </a:t>
            </a:r>
            <a:r>
              <a:rPr dirty="0" sz="1600" spc="-5" b="1">
                <a:solidFill>
                  <a:srgbClr val="6F2F9F"/>
                </a:solidFill>
                <a:latin typeface="微软雅黑"/>
                <a:cs typeface="微软雅黑"/>
              </a:rPr>
              <a:t>$v0, </a:t>
            </a:r>
            <a:r>
              <a:rPr dirty="0" sz="1600" spc="-10" b="1">
                <a:solidFill>
                  <a:srgbClr val="6F2F9F"/>
                </a:solidFill>
                <a:latin typeface="微软雅黑"/>
                <a:cs typeface="微软雅黑"/>
              </a:rPr>
              <a:t>$zero,</a:t>
            </a:r>
            <a:r>
              <a:rPr dirty="0" sz="1600" spc="45" b="1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6F2F9F"/>
                </a:solidFill>
                <a:latin typeface="微软雅黑"/>
                <a:cs typeface="微软雅黑"/>
              </a:rPr>
              <a:t>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55818" y="2894533"/>
            <a:ext cx="21710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6F2F9F"/>
                </a:solidFill>
                <a:latin typeface="微软雅黑"/>
                <a:cs typeface="微软雅黑"/>
              </a:rPr>
              <a:t>#</a:t>
            </a:r>
            <a:r>
              <a:rPr dirty="0" sz="1600" spc="-60" b="1">
                <a:solidFill>
                  <a:srgbClr val="6F2F9F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6F2F9F"/>
                </a:solidFill>
                <a:latin typeface="微软雅黑"/>
                <a:cs typeface="微软雅黑"/>
              </a:rPr>
              <a:t>n&lt;1</a:t>
            </a:r>
            <a:r>
              <a:rPr dirty="0" sz="1600" spc="-10" b="1">
                <a:solidFill>
                  <a:srgbClr val="6F2F9F"/>
                </a:solidFill>
                <a:latin typeface="微软雅黑"/>
                <a:cs typeface="微软雅黑"/>
              </a:rPr>
              <a:t>成立，返回结果</a:t>
            </a:r>
            <a:r>
              <a:rPr dirty="0" sz="1600" spc="-5" b="1">
                <a:solidFill>
                  <a:srgbClr val="6F2F9F"/>
                </a:solidFill>
                <a:latin typeface="微软雅黑"/>
                <a:cs typeface="微软雅黑"/>
              </a:rPr>
              <a:t>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85938" y="3188970"/>
            <a:ext cx="1150620" cy="658495"/>
          </a:xfrm>
          <a:prstGeom prst="rect">
            <a:avLst/>
          </a:prstGeom>
          <a:solidFill>
            <a:srgbClr val="4F81BC"/>
          </a:solidFill>
          <a:ln w="38100">
            <a:solidFill>
              <a:srgbClr val="FFFFFF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91440" marR="29209">
              <a:lnSpc>
                <a:spcPct val="120000"/>
              </a:lnSpc>
              <a:spcBef>
                <a:spcPts val="105"/>
              </a:spcBef>
            </a:pP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当</a:t>
            </a: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n&lt;1</a:t>
            </a:r>
            <a:r>
              <a:rPr dirty="0" sz="1600" spc="5" b="1">
                <a:solidFill>
                  <a:srgbClr val="FFFFFF"/>
                </a:solidFill>
                <a:latin typeface="微软雅黑"/>
                <a:cs typeface="微软雅黑"/>
              </a:rPr>
              <a:t>时， </a:t>
            </a: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为叶过</a:t>
            </a:r>
            <a:r>
              <a:rPr dirty="0" sz="1600" spc="5" b="1">
                <a:solidFill>
                  <a:srgbClr val="FFFFFF"/>
                </a:solidFill>
                <a:latin typeface="微软雅黑"/>
                <a:cs typeface="微软雅黑"/>
              </a:rPr>
              <a:t>程</a:t>
            </a: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！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87902" y="3832047"/>
            <a:ext cx="3200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L1: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07484" y="3149498"/>
            <a:ext cx="3260725" cy="9239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40"/>
              </a:spcBef>
              <a:tabLst>
                <a:tab pos="341630" algn="l"/>
                <a:tab pos="1517015" algn="l"/>
                <a:tab pos="1826260" algn="l"/>
                <a:tab pos="1966595" algn="l"/>
                <a:tab pos="2011045" algn="l"/>
              </a:tabLst>
            </a:pP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addi $sp,</a:t>
            </a:r>
            <a:r>
              <a:rPr dirty="0" u="sng" sz="1600" spc="3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$sp, 8		#</a:t>
            </a:r>
            <a:r>
              <a:rPr dirty="0" u="sng" sz="1600" spc="-3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恢复栈位置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j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r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$ra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#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跳转至返回地址 </a:t>
            </a:r>
            <a:r>
              <a:rPr dirty="0" sz="1600" spc="-5" b="1"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addi $a0,</a:t>
            </a:r>
            <a:r>
              <a:rPr dirty="0" sz="1600" spc="35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$a0,</a:t>
            </a:r>
            <a:r>
              <a:rPr dirty="0" sz="1600" spc="15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-1			#</a:t>
            </a:r>
            <a:r>
              <a:rPr dirty="0" sz="1600" spc="-15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n=n-1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7484" y="4127119"/>
            <a:ext cx="42525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3345" algn="l"/>
              </a:tabLst>
            </a:pP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jal </a:t>
            </a:r>
            <a:r>
              <a:rPr dirty="0" sz="1600" spc="10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fact	#</a:t>
            </a:r>
            <a:r>
              <a:rPr dirty="0" sz="1600" spc="-50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调用fact，并将</a:t>
            </a:r>
            <a:r>
              <a:rPr dirty="0" sz="1600" spc="-10" b="1">
                <a:solidFill>
                  <a:srgbClr val="FF0000"/>
                </a:solidFill>
                <a:latin typeface="微软雅黑"/>
                <a:cs typeface="微软雅黑"/>
              </a:rPr>
              <a:t>PC+4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存</a:t>
            </a:r>
            <a:r>
              <a:rPr dirty="0" sz="1600" spc="-10" b="1">
                <a:solidFill>
                  <a:srgbClr val="FF0000"/>
                </a:solidFill>
                <a:latin typeface="微软雅黑"/>
                <a:cs typeface="微软雅黑"/>
              </a:rPr>
              <a:t>入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$ra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7484" y="4390135"/>
            <a:ext cx="30664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355" algn="l"/>
                <a:tab pos="1920239" algn="l"/>
              </a:tabLst>
            </a:pP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lw	$a0,</a:t>
            </a:r>
            <a:r>
              <a:rPr dirty="0" u="sng" sz="1600" spc="1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0($sp)	#</a:t>
            </a:r>
            <a:r>
              <a:rPr dirty="0" u="sng" sz="1600" spc="-7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参数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n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出栈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07484" y="4574692"/>
            <a:ext cx="3422015" cy="688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100"/>
              </a:spcBef>
              <a:tabLst>
                <a:tab pos="427355" algn="l"/>
                <a:tab pos="1880235" algn="l"/>
                <a:tab pos="1966595" algn="l"/>
                <a:tab pos="2192020" algn="l"/>
              </a:tabLst>
            </a:pP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l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w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$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r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a,</a:t>
            </a:r>
            <a:r>
              <a:rPr dirty="0" u="sng" sz="1600" spc="1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4($s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p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)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#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返回地址出栈 </a:t>
            </a:r>
            <a:r>
              <a:rPr dirty="0" sz="1600" spc="-5" b="1">
                <a:latin typeface="微软雅黑"/>
                <a:cs typeface="微软雅黑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addi $sp,</a:t>
            </a:r>
            <a:r>
              <a:rPr dirty="0" u="sng" sz="1600" spc="3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$sp, 8		#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恢复栈位置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07484" y="5259642"/>
            <a:ext cx="4185285" cy="57467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2110105" algn="l"/>
              </a:tabLst>
            </a:pP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mul  $v0,</a:t>
            </a:r>
            <a:r>
              <a:rPr dirty="0" sz="1600" spc="40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$a0,</a:t>
            </a:r>
            <a:r>
              <a:rPr dirty="0" sz="1600" spc="15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$v0	</a:t>
            </a:r>
            <a:r>
              <a:rPr dirty="0" sz="1600" spc="-10" b="1">
                <a:solidFill>
                  <a:srgbClr val="FF0000"/>
                </a:solidFill>
                <a:latin typeface="微软雅黑"/>
                <a:cs typeface="微软雅黑"/>
              </a:rPr>
              <a:t>#返回结果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n*fact(n-1)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41630" algn="l"/>
                <a:tab pos="1517015" algn="l"/>
              </a:tabLst>
            </a:pPr>
            <a:r>
              <a:rPr dirty="0" sz="1600" spc="-5" b="1">
                <a:latin typeface="微软雅黑"/>
                <a:cs typeface="微软雅黑"/>
              </a:rPr>
              <a:t>jr	$ra	#</a:t>
            </a:r>
            <a:r>
              <a:rPr dirty="0" sz="1600" spc="-30" b="1">
                <a:latin typeface="微软雅黑"/>
                <a:cs typeface="微软雅黑"/>
              </a:rPr>
              <a:t> </a:t>
            </a:r>
            <a:r>
              <a:rPr dirty="0" sz="1600" spc="-5" b="1">
                <a:latin typeface="微软雅黑"/>
                <a:cs typeface="微软雅黑"/>
              </a:rPr>
              <a:t>跳转到返回地址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0" y="4106417"/>
            <a:ext cx="8425180" cy="946785"/>
          </a:xfrm>
          <a:custGeom>
            <a:avLst/>
            <a:gdLst/>
            <a:ahLst/>
            <a:cxnLst/>
            <a:rect l="l" t="t" r="r" b="b"/>
            <a:pathLst>
              <a:path w="8425180" h="946785">
                <a:moveTo>
                  <a:pt x="8266938" y="0"/>
                </a:moveTo>
                <a:lnTo>
                  <a:pt x="157746" y="0"/>
                </a:lnTo>
                <a:lnTo>
                  <a:pt x="107886" y="8040"/>
                </a:lnTo>
                <a:lnTo>
                  <a:pt x="64583" y="30431"/>
                </a:lnTo>
                <a:lnTo>
                  <a:pt x="30435" y="64574"/>
                </a:lnTo>
                <a:lnTo>
                  <a:pt x="8041" y="107874"/>
                </a:lnTo>
                <a:lnTo>
                  <a:pt x="0" y="157733"/>
                </a:lnTo>
                <a:lnTo>
                  <a:pt x="0" y="788669"/>
                </a:lnTo>
                <a:lnTo>
                  <a:pt x="8041" y="838529"/>
                </a:lnTo>
                <a:lnTo>
                  <a:pt x="30435" y="881829"/>
                </a:lnTo>
                <a:lnTo>
                  <a:pt x="64583" y="915972"/>
                </a:lnTo>
                <a:lnTo>
                  <a:pt x="107886" y="938363"/>
                </a:lnTo>
                <a:lnTo>
                  <a:pt x="157746" y="946403"/>
                </a:lnTo>
                <a:lnTo>
                  <a:pt x="8266938" y="946403"/>
                </a:lnTo>
                <a:lnTo>
                  <a:pt x="8316797" y="938363"/>
                </a:lnTo>
                <a:lnTo>
                  <a:pt x="8360097" y="915972"/>
                </a:lnTo>
                <a:lnTo>
                  <a:pt x="8394240" y="881829"/>
                </a:lnTo>
                <a:lnTo>
                  <a:pt x="8416631" y="838529"/>
                </a:lnTo>
                <a:lnTo>
                  <a:pt x="8424672" y="788669"/>
                </a:lnTo>
                <a:lnTo>
                  <a:pt x="8424672" y="157733"/>
                </a:lnTo>
                <a:lnTo>
                  <a:pt x="8416631" y="107874"/>
                </a:lnTo>
                <a:lnTo>
                  <a:pt x="8394240" y="64574"/>
                </a:lnTo>
                <a:lnTo>
                  <a:pt x="8360097" y="30431"/>
                </a:lnTo>
                <a:lnTo>
                  <a:pt x="8316797" y="8040"/>
                </a:lnTo>
                <a:lnTo>
                  <a:pt x="8266938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8630" y="4106417"/>
            <a:ext cx="8425180" cy="946785"/>
          </a:xfrm>
          <a:custGeom>
            <a:avLst/>
            <a:gdLst/>
            <a:ahLst/>
            <a:cxnLst/>
            <a:rect l="l" t="t" r="r" b="b"/>
            <a:pathLst>
              <a:path w="8425180" h="946785">
                <a:moveTo>
                  <a:pt x="0" y="157733"/>
                </a:moveTo>
                <a:lnTo>
                  <a:pt x="8041" y="107874"/>
                </a:lnTo>
                <a:lnTo>
                  <a:pt x="30435" y="64574"/>
                </a:lnTo>
                <a:lnTo>
                  <a:pt x="64583" y="30431"/>
                </a:lnTo>
                <a:lnTo>
                  <a:pt x="107886" y="8040"/>
                </a:lnTo>
                <a:lnTo>
                  <a:pt x="157746" y="0"/>
                </a:lnTo>
                <a:lnTo>
                  <a:pt x="8266938" y="0"/>
                </a:lnTo>
                <a:lnTo>
                  <a:pt x="8316797" y="8040"/>
                </a:lnTo>
                <a:lnTo>
                  <a:pt x="8360097" y="30431"/>
                </a:lnTo>
                <a:lnTo>
                  <a:pt x="8394240" y="64574"/>
                </a:lnTo>
                <a:lnTo>
                  <a:pt x="8416631" y="107874"/>
                </a:lnTo>
                <a:lnTo>
                  <a:pt x="8424672" y="157733"/>
                </a:lnTo>
                <a:lnTo>
                  <a:pt x="8424672" y="788669"/>
                </a:lnTo>
                <a:lnTo>
                  <a:pt x="8416631" y="838529"/>
                </a:lnTo>
                <a:lnTo>
                  <a:pt x="8394240" y="881829"/>
                </a:lnTo>
                <a:lnTo>
                  <a:pt x="8360097" y="915972"/>
                </a:lnTo>
                <a:lnTo>
                  <a:pt x="8316797" y="938363"/>
                </a:lnTo>
                <a:lnTo>
                  <a:pt x="8266938" y="946403"/>
                </a:lnTo>
                <a:lnTo>
                  <a:pt x="157746" y="946403"/>
                </a:lnTo>
                <a:lnTo>
                  <a:pt x="107886" y="938363"/>
                </a:lnTo>
                <a:lnTo>
                  <a:pt x="64583" y="915972"/>
                </a:lnTo>
                <a:lnTo>
                  <a:pt x="30435" y="881829"/>
                </a:lnTo>
                <a:lnTo>
                  <a:pt x="8041" y="838529"/>
                </a:lnTo>
                <a:lnTo>
                  <a:pt x="0" y="788669"/>
                </a:lnTo>
                <a:lnTo>
                  <a:pt x="0" y="15773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0594" y="1090422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4">
                <a:moveTo>
                  <a:pt x="0" y="10287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0594" y="599694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5">
                <a:moveTo>
                  <a:pt x="0" y="10286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0594" y="6357365"/>
            <a:ext cx="8856980" cy="0"/>
          </a:xfrm>
          <a:custGeom>
            <a:avLst/>
            <a:gdLst/>
            <a:ahLst/>
            <a:cxnLst/>
            <a:rect l="l" t="t" r="r" b="b"/>
            <a:pathLst>
              <a:path w="8856980" h="0">
                <a:moveTo>
                  <a:pt x="0" y="0"/>
                </a:moveTo>
                <a:lnTo>
                  <a:pt x="8856726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2304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5"/>
              <a:t>--4.</a:t>
            </a:r>
            <a:r>
              <a:rPr dirty="0" sz="2400" spc="-40"/>
              <a:t> </a:t>
            </a:r>
            <a:r>
              <a:rPr dirty="0" sz="2400" spc="-5"/>
              <a:t>二进制接口规范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3189" y="2316226"/>
            <a:ext cx="8264525" cy="2592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ABI：二进制接口</a:t>
            </a:r>
            <a:r>
              <a:rPr dirty="0" sz="2000" spc="-5" b="1">
                <a:latin typeface="微软雅黑"/>
                <a:cs typeface="微软雅黑"/>
              </a:rPr>
              <a:t>（Application</a:t>
            </a:r>
            <a:r>
              <a:rPr dirty="0" sz="2000" spc="-25" b="1">
                <a:latin typeface="微软雅黑"/>
                <a:cs typeface="微软雅黑"/>
              </a:rPr>
              <a:t> </a:t>
            </a:r>
            <a:r>
              <a:rPr dirty="0" sz="2000" spc="10" b="1">
                <a:latin typeface="微软雅黑"/>
                <a:cs typeface="微软雅黑"/>
              </a:rPr>
              <a:t>Binary</a:t>
            </a:r>
            <a:r>
              <a:rPr dirty="0" sz="2000" b="1">
                <a:latin typeface="微软雅黑"/>
                <a:cs typeface="微软雅黑"/>
              </a:rPr>
              <a:t> Interface，ABI）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微软雅黑"/>
                <a:cs typeface="微软雅黑"/>
              </a:rPr>
              <a:t>MIPS的ABI：o32、n32、n64等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dirty="0" sz="2000" b="1">
                <a:latin typeface="微软雅黑"/>
                <a:cs typeface="微软雅黑"/>
              </a:rPr>
              <a:t>包含各种规范</a:t>
            </a:r>
            <a:r>
              <a:rPr dirty="0" sz="2000" spc="-5" b="1">
                <a:latin typeface="微软雅黑"/>
                <a:cs typeface="微软雅黑"/>
              </a:rPr>
              <a:t>(convention)：</a:t>
            </a: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内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存空</a:t>
            </a:r>
            <a:r>
              <a:rPr dirty="0" sz="2000" spc="-20" b="1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布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局</a:t>
            </a:r>
            <a:r>
              <a:rPr dirty="0" sz="2000" spc="-10" b="1">
                <a:latin typeface="微软雅黑"/>
                <a:cs typeface="微软雅黑"/>
              </a:rPr>
              <a:t>、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寄存</a:t>
            </a:r>
            <a:r>
              <a:rPr dirty="0" sz="2000" spc="-20" b="1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的使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用</a:t>
            </a:r>
            <a:r>
              <a:rPr dirty="0" sz="2000" b="1">
                <a:latin typeface="微软雅黑"/>
                <a:cs typeface="微软雅黑"/>
              </a:rPr>
              <a:t>、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栈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帧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构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建</a:t>
            </a:r>
            <a:r>
              <a:rPr dirty="0" sz="2000" spc="5" b="1">
                <a:latin typeface="微软雅黑"/>
                <a:cs typeface="微软雅黑"/>
              </a:rPr>
              <a:t>等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微软雅黑"/>
              <a:cs typeface="微软雅黑"/>
            </a:endParaRPr>
          </a:p>
          <a:p>
            <a:pPr marL="1514475" indent="-343535">
              <a:lnSpc>
                <a:spcPct val="100000"/>
              </a:lnSpc>
              <a:buAutoNum type="arabicPeriod"/>
              <a:tabLst>
                <a:tab pos="1514475" algn="l"/>
                <a:tab pos="1515110" algn="l"/>
              </a:tabLst>
            </a:pPr>
            <a:r>
              <a:rPr dirty="0" sz="1800" b="1">
                <a:latin typeface="微软雅黑"/>
                <a:cs typeface="微软雅黑"/>
              </a:rPr>
              <a:t>用于约束软件，而不是硬件；</a:t>
            </a:r>
            <a:endParaRPr sz="1800">
              <a:latin typeface="微软雅黑"/>
              <a:cs typeface="微软雅黑"/>
            </a:endParaRPr>
          </a:p>
          <a:p>
            <a:pPr marL="1514475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1514475" algn="l"/>
                <a:tab pos="1515110" algn="l"/>
              </a:tabLst>
            </a:pPr>
            <a:r>
              <a:rPr dirty="0" sz="1800" b="1">
                <a:latin typeface="微软雅黑"/>
                <a:cs typeface="微软雅黑"/>
              </a:rPr>
              <a:t>编译器或程序员需要遵守，因为违反这些规范会导致诡异错误；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0203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5"/>
              <a:t>--4.1内存空间布局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645655" y="2278371"/>
            <a:ext cx="3180596" cy="24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87982" y="4890179"/>
            <a:ext cx="5622290" cy="962025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2000" spc="5" b="1">
                <a:latin typeface="微软雅黑"/>
                <a:cs typeface="微软雅黑"/>
              </a:rPr>
              <a:t>栈：箱</a:t>
            </a:r>
            <a:r>
              <a:rPr dirty="0" sz="2000" spc="-10" b="1">
                <a:latin typeface="微软雅黑"/>
                <a:cs typeface="微软雅黑"/>
              </a:rPr>
              <a:t>子</a:t>
            </a:r>
            <a:r>
              <a:rPr dirty="0" sz="2000" spc="5" b="1">
                <a:latin typeface="微软雅黑"/>
                <a:cs typeface="微软雅黑"/>
              </a:rPr>
              <a:t>装</a:t>
            </a:r>
            <a:r>
              <a:rPr dirty="0" sz="2000" spc="-10" b="1">
                <a:latin typeface="微软雅黑"/>
                <a:cs typeface="微软雅黑"/>
              </a:rPr>
              <a:t>“</a:t>
            </a:r>
            <a:r>
              <a:rPr dirty="0" sz="2000" spc="5" b="1">
                <a:latin typeface="微软雅黑"/>
                <a:cs typeface="微软雅黑"/>
              </a:rPr>
              <a:t>书”，</a:t>
            </a:r>
            <a:r>
              <a:rPr dirty="0" sz="2000" spc="-10" b="1">
                <a:latin typeface="微软雅黑"/>
                <a:cs typeface="微软雅黑"/>
              </a:rPr>
              <a:t>先</a:t>
            </a:r>
            <a:r>
              <a:rPr dirty="0" sz="2000" spc="5" b="1">
                <a:latin typeface="微软雅黑"/>
                <a:cs typeface="微软雅黑"/>
              </a:rPr>
              <a:t>进</a:t>
            </a:r>
            <a:r>
              <a:rPr dirty="0" sz="2000" spc="-10" b="1">
                <a:latin typeface="微软雅黑"/>
                <a:cs typeface="微软雅黑"/>
              </a:rPr>
              <a:t>后</a:t>
            </a:r>
            <a:r>
              <a:rPr dirty="0" sz="2000" spc="5" b="1">
                <a:latin typeface="微软雅黑"/>
                <a:cs typeface="微软雅黑"/>
              </a:rPr>
              <a:t>出（函</a:t>
            </a:r>
            <a:r>
              <a:rPr dirty="0" sz="2000" spc="-10" b="1">
                <a:latin typeface="微软雅黑"/>
                <a:cs typeface="微软雅黑"/>
              </a:rPr>
              <a:t>数</a:t>
            </a:r>
            <a:r>
              <a:rPr dirty="0" sz="2000" spc="5" b="1">
                <a:latin typeface="微软雅黑"/>
                <a:cs typeface="微软雅黑"/>
              </a:rPr>
              <a:t>参</a:t>
            </a:r>
            <a:r>
              <a:rPr dirty="0" sz="2000" spc="-10" b="1">
                <a:latin typeface="微软雅黑"/>
                <a:cs typeface="微软雅黑"/>
              </a:rPr>
              <a:t>数</a:t>
            </a:r>
            <a:r>
              <a:rPr dirty="0" sz="2000" spc="5" b="1">
                <a:latin typeface="微软雅黑"/>
                <a:cs typeface="微软雅黑"/>
              </a:rPr>
              <a:t>、变量）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2000" b="1">
                <a:latin typeface="微软雅黑"/>
                <a:cs typeface="微软雅黑"/>
              </a:rPr>
              <a:t>堆：</a:t>
            </a:r>
            <a:r>
              <a:rPr dirty="0" sz="2000" spc="5" b="1">
                <a:latin typeface="微软雅黑"/>
                <a:cs typeface="微软雅黑"/>
              </a:rPr>
              <a:t>图</a:t>
            </a:r>
            <a:r>
              <a:rPr dirty="0" sz="2000" spc="-10" b="1">
                <a:latin typeface="微软雅黑"/>
                <a:cs typeface="微软雅黑"/>
              </a:rPr>
              <a:t>书</a:t>
            </a:r>
            <a:r>
              <a:rPr dirty="0" sz="2000" b="1">
                <a:latin typeface="微软雅黑"/>
                <a:cs typeface="微软雅黑"/>
              </a:rPr>
              <a:t>馆</a:t>
            </a:r>
            <a:r>
              <a:rPr dirty="0" sz="2000" spc="-10" b="1">
                <a:latin typeface="微软雅黑"/>
                <a:cs typeface="微软雅黑"/>
              </a:rPr>
              <a:t>的</a:t>
            </a:r>
            <a:r>
              <a:rPr dirty="0" sz="2000" b="1">
                <a:latin typeface="微软雅黑"/>
                <a:cs typeface="微软雅黑"/>
              </a:rPr>
              <a:t>“书</a:t>
            </a:r>
            <a:r>
              <a:rPr dirty="0" sz="2000" spc="5" b="1">
                <a:latin typeface="微软雅黑"/>
                <a:cs typeface="微软雅黑"/>
              </a:rPr>
              <a:t>架</a:t>
            </a:r>
            <a:r>
              <a:rPr dirty="0" sz="2000" spc="-5" b="1">
                <a:latin typeface="微软雅黑"/>
                <a:cs typeface="微软雅黑"/>
              </a:rPr>
              <a:t>”，</a:t>
            </a:r>
            <a:r>
              <a:rPr dirty="0" sz="2000" spc="-10" b="1">
                <a:latin typeface="微软雅黑"/>
                <a:cs typeface="微软雅黑"/>
              </a:rPr>
              <a:t>随</a:t>
            </a:r>
            <a:r>
              <a:rPr dirty="0" sz="2000" b="1">
                <a:latin typeface="微软雅黑"/>
                <a:cs typeface="微软雅黑"/>
              </a:rPr>
              <a:t>意存</a:t>
            </a:r>
            <a:r>
              <a:rPr dirty="0" sz="2000" spc="5" b="1">
                <a:latin typeface="微软雅黑"/>
                <a:cs typeface="微软雅黑"/>
              </a:rPr>
              <a:t>取</a:t>
            </a:r>
            <a:r>
              <a:rPr dirty="0" sz="2000" spc="-10" b="1">
                <a:latin typeface="微软雅黑"/>
                <a:cs typeface="微软雅黑"/>
              </a:rPr>
              <a:t>（</a:t>
            </a:r>
            <a:r>
              <a:rPr dirty="0" sz="2000" b="1">
                <a:latin typeface="微软雅黑"/>
                <a:cs typeface="微软雅黑"/>
              </a:rPr>
              <a:t>动</a:t>
            </a:r>
            <a:r>
              <a:rPr dirty="0" sz="2000" spc="-10" b="1">
                <a:latin typeface="微软雅黑"/>
                <a:cs typeface="微软雅黑"/>
              </a:rPr>
              <a:t>态</a:t>
            </a:r>
            <a:r>
              <a:rPr dirty="0" sz="2000" b="1">
                <a:latin typeface="微软雅黑"/>
                <a:cs typeface="微软雅黑"/>
              </a:rPr>
              <a:t>数据）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06515" y="2616809"/>
            <a:ext cx="3163570" cy="1718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75" marR="5080" indent="831215">
              <a:lnSpc>
                <a:spcPct val="138800"/>
              </a:lnSpc>
              <a:spcBef>
                <a:spcPts val="95"/>
              </a:spcBef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此消彼长，高效利用 </a:t>
            </a:r>
            <a:r>
              <a:rPr dirty="0" sz="2000" b="1">
                <a:latin typeface="微软雅黑"/>
                <a:cs typeface="微软雅黑"/>
              </a:rPr>
              <a:t>动态数据</a:t>
            </a:r>
            <a:r>
              <a:rPr dirty="0" sz="2000" spc="-5" b="1">
                <a:latin typeface="微软雅黑"/>
                <a:cs typeface="微软雅黑"/>
              </a:rPr>
              <a:t>(</a:t>
            </a:r>
            <a:r>
              <a:rPr dirty="0" sz="2000" b="1">
                <a:latin typeface="微软雅黑"/>
                <a:cs typeface="微软雅黑"/>
              </a:rPr>
              <a:t>堆)</a:t>
            </a:r>
            <a:endParaRPr sz="2000">
              <a:latin typeface="微软雅黑"/>
              <a:cs typeface="微软雅黑"/>
            </a:endParaRPr>
          </a:p>
          <a:p>
            <a:pPr marL="12700" marR="400685">
              <a:lnSpc>
                <a:spcPct val="124200"/>
              </a:lnSpc>
              <a:spcBef>
                <a:spcPts val="705"/>
              </a:spcBef>
            </a:pPr>
            <a:r>
              <a:rPr dirty="0" sz="2000" b="1">
                <a:latin typeface="微软雅黑"/>
                <a:cs typeface="微软雅黑"/>
              </a:rPr>
              <a:t>静态数据</a:t>
            </a:r>
            <a:r>
              <a:rPr dirty="0" sz="2000" spc="-5" b="1">
                <a:latin typeface="微软雅黑"/>
                <a:cs typeface="微软雅黑"/>
              </a:rPr>
              <a:t>(</a:t>
            </a:r>
            <a:r>
              <a:rPr dirty="0" sz="2000" b="1">
                <a:latin typeface="微软雅黑"/>
                <a:cs typeface="微软雅黑"/>
              </a:rPr>
              <a:t>常量、数列</a:t>
            </a:r>
            <a:r>
              <a:rPr dirty="0" sz="2000" spc="-25" b="1">
                <a:latin typeface="微软雅黑"/>
                <a:cs typeface="微软雅黑"/>
              </a:rPr>
              <a:t>等</a:t>
            </a:r>
            <a:r>
              <a:rPr dirty="0" sz="2000" b="1">
                <a:latin typeface="微软雅黑"/>
                <a:cs typeface="微软雅黑"/>
              </a:rPr>
              <a:t>) </a:t>
            </a:r>
            <a:r>
              <a:rPr dirty="0" sz="2000" b="1">
                <a:latin typeface="微软雅黑"/>
                <a:cs typeface="微软雅黑"/>
              </a:rPr>
              <a:t>代码段：MIPS机器代码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99" y="3619627"/>
            <a:ext cx="2496185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$gp+偏移寻址范围：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800" b="1">
                <a:latin typeface="微软雅黑"/>
                <a:cs typeface="微软雅黑"/>
              </a:rPr>
              <a:t>1000 0000~1000</a:t>
            </a:r>
            <a:r>
              <a:rPr dirty="0" sz="1800" spc="-45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ffff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703070"/>
            <a:ext cx="6632575" cy="971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MIPS分配内存的典型约定</a:t>
            </a:r>
            <a:r>
              <a:rPr dirty="0" sz="2000" spc="-360" b="1">
                <a:latin typeface="微软雅黑"/>
                <a:cs typeface="微软雅黑"/>
              </a:rPr>
              <a:t>：</a:t>
            </a:r>
            <a:r>
              <a:rPr dirty="0" baseline="2777" sz="3000" spc="-540" b="1">
                <a:solidFill>
                  <a:srgbClr val="A6A6A6"/>
                </a:solidFill>
                <a:latin typeface="微软雅黑"/>
                <a:cs typeface="微软雅黑"/>
              </a:rPr>
              <a:t>(</a:t>
            </a:r>
            <a:r>
              <a:rPr dirty="0" baseline="2777" sz="3000" b="1">
                <a:solidFill>
                  <a:srgbClr val="A6A6A6"/>
                </a:solidFill>
                <a:latin typeface="微软雅黑"/>
                <a:cs typeface="微软雅黑"/>
              </a:rPr>
              <a:t>一种软件规范</a:t>
            </a:r>
            <a:r>
              <a:rPr dirty="0" baseline="2777" sz="3000" spc="-7" b="1">
                <a:solidFill>
                  <a:srgbClr val="A6A6A6"/>
                </a:solidFill>
                <a:latin typeface="微软雅黑"/>
                <a:cs typeface="微软雅黑"/>
              </a:rPr>
              <a:t>(convention))</a:t>
            </a:r>
            <a:endParaRPr baseline="2777" sz="3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微软雅黑"/>
              <a:cs typeface="微软雅黑"/>
            </a:endParaRPr>
          </a:p>
          <a:p>
            <a:pPr algn="r" marR="5080">
              <a:lnSpc>
                <a:spcPct val="100000"/>
              </a:lnSpc>
            </a:pPr>
            <a:r>
              <a:rPr dirty="0" sz="2000" b="1">
                <a:latin typeface="微软雅黑"/>
                <a:cs typeface="微软雅黑"/>
              </a:rPr>
              <a:t>栈数据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8686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5"/>
              <a:t>--4.2寄存器的使</a:t>
            </a:r>
            <a:r>
              <a:rPr dirty="0" sz="2400"/>
              <a:t>用</a:t>
            </a:r>
            <a:r>
              <a:rPr dirty="0" sz="2400" spc="-5"/>
              <a:t>(补充</a:t>
            </a:r>
            <a:r>
              <a:rPr dirty="0" sz="2400"/>
              <a:t>)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7205" y="1799335"/>
          <a:ext cx="6751955" cy="397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160"/>
                <a:gridCol w="1116330"/>
                <a:gridCol w="2086610"/>
                <a:gridCol w="2376170"/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寄存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器地址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寄存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器名称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名称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含义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用途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15">
                          <a:latin typeface="Calibri"/>
                          <a:cs typeface="Calibri"/>
                        </a:rPr>
                        <a:t>$zero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15">
                          <a:latin typeface="Calibri"/>
                          <a:cs typeface="Calibri"/>
                        </a:rPr>
                        <a:t>Zero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常量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Assembler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temporary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留给汇编器作临时变量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$2-$3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$v0-$v1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15">
                          <a:latin typeface="Calibri"/>
                          <a:cs typeface="Calibri"/>
                        </a:rPr>
                        <a:t>Values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子函数调用返回值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$4-$7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$a0-$a3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Arguments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子函数调用参数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$8-$15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$t0-$t7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15">
                          <a:latin typeface="Calibri"/>
                          <a:cs typeface="Calibri"/>
                        </a:rPr>
                        <a:t>Temporaries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存放临时变量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400">
                          <a:latin typeface="宋体"/>
                          <a:cs typeface="宋体"/>
                        </a:rPr>
                        <a:t>随便用的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$16-$23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$s0-$s7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Saved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values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保存变量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400">
                          <a:latin typeface="宋体"/>
                          <a:cs typeface="宋体"/>
                        </a:rPr>
                        <a:t>子函数调用前</a:t>
                      </a:r>
                      <a:r>
                        <a:rPr dirty="0" sz="1400" spc="-15">
                          <a:latin typeface="宋体"/>
                          <a:cs typeface="宋体"/>
                        </a:rPr>
                        <a:t>后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$24-$25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$t8-$t9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15">
                          <a:latin typeface="Calibri"/>
                          <a:cs typeface="Calibri"/>
                        </a:rPr>
                        <a:t>Temporaries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存放临时变量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400">
                          <a:latin typeface="宋体"/>
                          <a:cs typeface="宋体"/>
                        </a:rPr>
                        <a:t>随便用的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$26-$27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$k0-$k1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Kernel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中断、异常处理保存的</a:t>
                      </a:r>
                      <a:r>
                        <a:rPr dirty="0" sz="1400" spc="-15">
                          <a:latin typeface="宋体"/>
                          <a:cs typeface="宋体"/>
                        </a:rPr>
                        <a:t>参</a:t>
                      </a:r>
                      <a:r>
                        <a:rPr dirty="0" sz="1400">
                          <a:latin typeface="宋体"/>
                          <a:cs typeface="宋体"/>
                        </a:rPr>
                        <a:t>数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$gp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Global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pointer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全局指针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$29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$sp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Stack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pointer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堆栈指针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$fp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Frame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pointer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帧指针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7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$31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$ra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address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子函数返回地址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8267" y="1322323"/>
            <a:ext cx="40824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微软雅黑"/>
                <a:cs typeface="微软雅黑"/>
              </a:rPr>
              <a:t>先前，我们已经赋予每个寄存器确</a:t>
            </a:r>
            <a:r>
              <a:rPr dirty="0" sz="1600" spc="5" b="1">
                <a:latin typeface="微软雅黑"/>
                <a:cs typeface="微软雅黑"/>
              </a:rPr>
              <a:t>定</a:t>
            </a:r>
            <a:r>
              <a:rPr dirty="0" sz="1600" spc="-5" b="1">
                <a:latin typeface="微软雅黑"/>
                <a:cs typeface="微软雅黑"/>
              </a:rPr>
              <a:t>的含</a:t>
            </a:r>
            <a:r>
              <a:rPr dirty="0" sz="1600" spc="5" b="1">
                <a:latin typeface="微软雅黑"/>
                <a:cs typeface="微软雅黑"/>
              </a:rPr>
              <a:t>义</a:t>
            </a:r>
            <a:r>
              <a:rPr dirty="0" sz="1600" spc="-5" b="1">
                <a:latin typeface="微软雅黑"/>
                <a:cs typeface="微软雅黑"/>
              </a:rPr>
              <a:t>：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7465" y="5988202"/>
            <a:ext cx="8056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事实上，ABI规定了大部分寄存器的</a:t>
            </a:r>
            <a:r>
              <a:rPr dirty="0" sz="1600" spc="5" b="1">
                <a:solidFill>
                  <a:srgbClr val="00AF50"/>
                </a:solidFill>
                <a:latin typeface="微软雅黑"/>
                <a:cs typeface="微软雅黑"/>
              </a:rPr>
              <a:t>明</a:t>
            </a: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确用</a:t>
            </a:r>
            <a:r>
              <a:rPr dirty="0" sz="1600" spc="5" b="1">
                <a:solidFill>
                  <a:srgbClr val="00AF50"/>
                </a:solidFill>
                <a:latin typeface="微软雅黑"/>
                <a:cs typeface="微软雅黑"/>
              </a:rPr>
              <a:t>途</a:t>
            </a: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，另</a:t>
            </a:r>
            <a:r>
              <a:rPr dirty="0" sz="1600" spc="5" b="1">
                <a:solidFill>
                  <a:srgbClr val="00AF50"/>
                </a:solidFill>
                <a:latin typeface="微软雅黑"/>
                <a:cs typeface="微软雅黑"/>
              </a:rPr>
              <a:t>一</a:t>
            </a: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些则</a:t>
            </a:r>
            <a:r>
              <a:rPr dirty="0" sz="1600" spc="5" b="1">
                <a:solidFill>
                  <a:srgbClr val="00AF50"/>
                </a:solidFill>
                <a:latin typeface="微软雅黑"/>
                <a:cs typeface="微软雅黑"/>
              </a:rPr>
              <a:t>可</a:t>
            </a: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以有</a:t>
            </a:r>
            <a:r>
              <a:rPr dirty="0" sz="1600" spc="5" b="1">
                <a:solidFill>
                  <a:srgbClr val="00AF50"/>
                </a:solidFill>
                <a:latin typeface="微软雅黑"/>
                <a:cs typeface="微软雅黑"/>
              </a:rPr>
              <a:t>不</a:t>
            </a: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同的</a:t>
            </a:r>
            <a:r>
              <a:rPr dirty="0" sz="1600" spc="5" b="1">
                <a:solidFill>
                  <a:srgbClr val="00AF50"/>
                </a:solidFill>
                <a:latin typeface="微软雅黑"/>
                <a:cs typeface="微软雅黑"/>
              </a:rPr>
              <a:t>用途</a:t>
            </a: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(</a:t>
            </a:r>
            <a:r>
              <a:rPr dirty="0" sz="1600" spc="5" b="1">
                <a:solidFill>
                  <a:srgbClr val="00AF50"/>
                </a:solidFill>
                <a:latin typeface="微软雅黑"/>
                <a:cs typeface="微软雅黑"/>
              </a:rPr>
              <a:t>由</a:t>
            </a: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编译</a:t>
            </a:r>
            <a:r>
              <a:rPr dirty="0" sz="1600" spc="5" b="1">
                <a:solidFill>
                  <a:srgbClr val="00AF50"/>
                </a:solidFill>
                <a:latin typeface="微软雅黑"/>
                <a:cs typeface="微软雅黑"/>
              </a:rPr>
              <a:t>器</a:t>
            </a: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决定)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5988" y="4692142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但这不是一定的！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8686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5"/>
              <a:t>--4.2寄存器的使</a:t>
            </a:r>
            <a:r>
              <a:rPr dirty="0" sz="2400"/>
              <a:t>用</a:t>
            </a:r>
            <a:r>
              <a:rPr dirty="0" sz="2400" spc="-5"/>
              <a:t>(补充</a:t>
            </a:r>
            <a:r>
              <a:rPr dirty="0" sz="2400"/>
              <a:t>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48917"/>
            <a:ext cx="140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微软雅黑"/>
                <a:cs typeface="微软雅黑"/>
              </a:rPr>
              <a:t>MIPS</a:t>
            </a:r>
            <a:r>
              <a:rPr dirty="0" sz="1600" spc="-60" b="1">
                <a:latin typeface="微软雅黑"/>
                <a:cs typeface="微软雅黑"/>
              </a:rPr>
              <a:t> </a:t>
            </a:r>
            <a:r>
              <a:rPr dirty="0" sz="1600" spc="-10" b="1">
                <a:latin typeface="微软雅黑"/>
                <a:cs typeface="微软雅黑"/>
              </a:rPr>
              <a:t>o32</a:t>
            </a:r>
            <a:r>
              <a:rPr dirty="0" sz="1600" spc="-5" b="1">
                <a:latin typeface="微软雅黑"/>
                <a:cs typeface="微软雅黑"/>
              </a:rPr>
              <a:t>中：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4353" y="1248703"/>
            <a:ext cx="4619071" cy="3809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9803" y="5015484"/>
            <a:ext cx="4841748" cy="1341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04153" y="5071109"/>
            <a:ext cx="3246755" cy="756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0000"/>
                </a:solidFill>
                <a:latin typeface="宋体"/>
                <a:cs typeface="宋体"/>
              </a:rPr>
              <a:t>以</a:t>
            </a:r>
            <a:r>
              <a:rPr dirty="0" sz="1600" spc="-10" b="1">
                <a:solidFill>
                  <a:srgbClr val="FF0000"/>
                </a:solidFill>
                <a:latin typeface="Calibri"/>
                <a:cs typeface="Calibri"/>
              </a:rPr>
              <a:t>$30</a:t>
            </a:r>
            <a:r>
              <a:rPr dirty="0" sz="1600" spc="-5" b="1">
                <a:solidFill>
                  <a:srgbClr val="FF0000"/>
                </a:solidFill>
                <a:latin typeface="宋体"/>
                <a:cs typeface="宋体"/>
              </a:rPr>
              <a:t>为例：</a:t>
            </a:r>
            <a:endParaRPr sz="16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Calibri"/>
                <a:cs typeface="Calibri"/>
              </a:rPr>
              <a:t>GCC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600" spc="-5">
                <a:solidFill>
                  <a:srgbClr val="FF0000"/>
                </a:solidFill>
                <a:latin typeface="Calibri"/>
                <a:cs typeface="Calibri"/>
              </a:rPr>
              <a:t>MIPS</a:t>
            </a:r>
            <a:r>
              <a:rPr dirty="0" sz="16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编译器：用作帧指针</a:t>
            </a:r>
            <a:r>
              <a:rPr dirty="0" sz="1600" spc="-5">
                <a:solidFill>
                  <a:srgbClr val="FF0000"/>
                </a:solidFill>
                <a:latin typeface="Calibri"/>
                <a:cs typeface="Calibri"/>
              </a:rPr>
              <a:t>$fp  MIPS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600" spc="-5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编译器：用作</a:t>
            </a:r>
            <a:r>
              <a:rPr dirty="0" sz="1600" spc="-10">
                <a:solidFill>
                  <a:srgbClr val="FF0000"/>
                </a:solidFill>
                <a:latin typeface="Calibri"/>
                <a:cs typeface="Calibri"/>
              </a:rPr>
              <a:t>$s8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6113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10"/>
              <a:t>--*</a:t>
            </a:r>
            <a:r>
              <a:rPr dirty="0" sz="2400" spc="-5"/>
              <a:t>关于“$fp”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11211" y="3297968"/>
            <a:ext cx="5570076" cy="2357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19020" y="5860796"/>
            <a:ext cx="61004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-&gt;$fp分配好后不会变，更便于</a:t>
            </a:r>
            <a:r>
              <a:rPr dirty="0" sz="2000" spc="-15" b="1">
                <a:latin typeface="微软雅黑"/>
                <a:cs typeface="微软雅黑"/>
              </a:rPr>
              <a:t>数</a:t>
            </a:r>
            <a:r>
              <a:rPr dirty="0" sz="2000" b="1">
                <a:latin typeface="微软雅黑"/>
                <a:cs typeface="微软雅黑"/>
              </a:rPr>
              <a:t>据访</a:t>
            </a:r>
            <a:r>
              <a:rPr dirty="0" sz="2000" spc="-15" b="1">
                <a:latin typeface="微软雅黑"/>
                <a:cs typeface="微软雅黑"/>
              </a:rPr>
              <a:t>问</a:t>
            </a:r>
            <a:r>
              <a:rPr dirty="0" sz="2000" b="1">
                <a:latin typeface="微软雅黑"/>
                <a:cs typeface="微软雅黑"/>
              </a:rPr>
              <a:t>和恢</a:t>
            </a:r>
            <a:r>
              <a:rPr dirty="0" sz="2000" spc="-15" b="1">
                <a:latin typeface="微软雅黑"/>
                <a:cs typeface="微软雅黑"/>
              </a:rPr>
              <a:t>复</a:t>
            </a:r>
            <a:r>
              <a:rPr dirty="0" sz="2000" b="1">
                <a:latin typeface="微软雅黑"/>
                <a:cs typeface="微软雅黑"/>
              </a:rPr>
              <a:t>栈指针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495" y="1738883"/>
            <a:ext cx="1566188" cy="1120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3932682"/>
            <a:ext cx="286321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微软雅黑"/>
                <a:cs typeface="微软雅黑"/>
              </a:rPr>
              <a:t>找数据的时候，可以以栈指针为 基址，但会降低程序可读性，增 加汇编难度，并给调试带来困难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1105357"/>
            <a:ext cx="91306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AF50"/>
                </a:solidFill>
                <a:latin typeface="宋体"/>
                <a:cs typeface="宋体"/>
              </a:rPr>
              <a:t>将</a:t>
            </a:r>
            <a:r>
              <a:rPr dirty="0" sz="2000" b="1">
                <a:solidFill>
                  <a:srgbClr val="00AF50"/>
                </a:solidFill>
                <a:latin typeface="Calibri"/>
                <a:cs typeface="Calibri"/>
              </a:rPr>
              <a:t>$30</a:t>
            </a:r>
            <a:r>
              <a:rPr dirty="0" sz="2000" spc="-5" b="1">
                <a:solidFill>
                  <a:srgbClr val="00AF50"/>
                </a:solidFill>
                <a:latin typeface="宋体"/>
                <a:cs typeface="宋体"/>
              </a:rPr>
              <a:t>当</a:t>
            </a:r>
            <a:r>
              <a:rPr dirty="0" sz="2000" b="1">
                <a:solidFill>
                  <a:srgbClr val="00AF50"/>
                </a:solidFill>
                <a:latin typeface="宋体"/>
                <a:cs typeface="宋体"/>
              </a:rPr>
              <a:t>作</a:t>
            </a:r>
            <a:r>
              <a:rPr dirty="0" sz="2000" spc="-5" b="1">
                <a:solidFill>
                  <a:srgbClr val="00AF50"/>
                </a:solidFill>
                <a:latin typeface="Calibri"/>
                <a:cs typeface="Calibri"/>
              </a:rPr>
              <a:t>$s8</a:t>
            </a:r>
            <a:r>
              <a:rPr dirty="0" sz="2000" spc="-5" b="1">
                <a:solidFill>
                  <a:srgbClr val="00AF50"/>
                </a:solidFill>
                <a:latin typeface="宋体"/>
                <a:cs typeface="宋体"/>
              </a:rPr>
              <a:t>：</a:t>
            </a:r>
            <a:r>
              <a:rPr dirty="0" sz="2000" b="1">
                <a:solidFill>
                  <a:srgbClr val="00AF50"/>
                </a:solidFill>
                <a:latin typeface="宋体"/>
                <a:cs typeface="宋体"/>
              </a:rPr>
              <a:t>不使</a:t>
            </a:r>
            <a:r>
              <a:rPr dirty="0" sz="2000" spc="-5" b="1">
                <a:solidFill>
                  <a:srgbClr val="00AF50"/>
                </a:solidFill>
                <a:latin typeface="宋体"/>
                <a:cs typeface="宋体"/>
              </a:rPr>
              <a:t>用</a:t>
            </a:r>
            <a:r>
              <a:rPr dirty="0" sz="2000" b="1">
                <a:solidFill>
                  <a:srgbClr val="00AF50"/>
                </a:solidFill>
                <a:latin typeface="Calibri"/>
                <a:cs typeface="Calibri"/>
              </a:rPr>
              <a:t>$fp</a:t>
            </a:r>
            <a:r>
              <a:rPr dirty="0" sz="2000" b="1">
                <a:solidFill>
                  <a:srgbClr val="00AF50"/>
                </a:solidFill>
                <a:latin typeface="宋体"/>
                <a:cs typeface="宋体"/>
              </a:rPr>
              <a:t>，可以节</a:t>
            </a:r>
            <a:r>
              <a:rPr dirty="0" sz="2000" spc="-5" b="1">
                <a:solidFill>
                  <a:srgbClr val="00AF50"/>
                </a:solidFill>
                <a:latin typeface="宋体"/>
                <a:cs typeface="宋体"/>
              </a:rPr>
              <a:t>省一些</a:t>
            </a:r>
            <a:r>
              <a:rPr dirty="0" sz="2000" spc="5" b="1">
                <a:solidFill>
                  <a:srgbClr val="00AF50"/>
                </a:solidFill>
                <a:latin typeface="宋体"/>
                <a:cs typeface="宋体"/>
              </a:rPr>
              <a:t>指</a:t>
            </a:r>
            <a:r>
              <a:rPr dirty="0" sz="2000" b="1">
                <a:solidFill>
                  <a:srgbClr val="00AF50"/>
                </a:solidFill>
                <a:latin typeface="宋体"/>
                <a:cs typeface="宋体"/>
              </a:rPr>
              <a:t>令（</a:t>
            </a:r>
            <a:r>
              <a:rPr dirty="0" sz="2000" spc="-5" b="1">
                <a:solidFill>
                  <a:srgbClr val="00AF50"/>
                </a:solidFill>
                <a:latin typeface="宋体"/>
                <a:cs typeface="宋体"/>
              </a:rPr>
              <a:t>每次调</a:t>
            </a:r>
            <a:r>
              <a:rPr dirty="0" sz="2000" spc="5" b="1">
                <a:solidFill>
                  <a:srgbClr val="00AF50"/>
                </a:solidFill>
                <a:latin typeface="宋体"/>
                <a:cs typeface="宋体"/>
              </a:rPr>
              <a:t>用</a:t>
            </a:r>
            <a:r>
              <a:rPr dirty="0" sz="2000" b="1">
                <a:solidFill>
                  <a:srgbClr val="00AF50"/>
                </a:solidFill>
                <a:latin typeface="宋体"/>
                <a:cs typeface="宋体"/>
              </a:rPr>
              <a:t>函数</a:t>
            </a:r>
            <a:r>
              <a:rPr dirty="0" sz="2000" spc="-5" b="1">
                <a:solidFill>
                  <a:srgbClr val="00AF50"/>
                </a:solidFill>
                <a:latin typeface="宋体"/>
                <a:cs typeface="宋体"/>
              </a:rPr>
              <a:t>不需要</a:t>
            </a:r>
            <a:r>
              <a:rPr dirty="0" sz="2000" spc="30" b="1">
                <a:solidFill>
                  <a:srgbClr val="00AF50"/>
                </a:solidFill>
                <a:latin typeface="宋体"/>
                <a:cs typeface="宋体"/>
              </a:rPr>
              <a:t>给</a:t>
            </a:r>
            <a:r>
              <a:rPr dirty="0" sz="2000" spc="-5" b="1">
                <a:solidFill>
                  <a:srgbClr val="00AF50"/>
                </a:solidFill>
                <a:latin typeface="Calibri"/>
                <a:cs typeface="Calibri"/>
              </a:rPr>
              <a:t>$fp</a:t>
            </a:r>
            <a:r>
              <a:rPr dirty="0" sz="2000" b="1">
                <a:solidFill>
                  <a:srgbClr val="00AF50"/>
                </a:solidFill>
                <a:latin typeface="宋体"/>
                <a:cs typeface="宋体"/>
              </a:rPr>
              <a:t>赋</a:t>
            </a:r>
            <a:r>
              <a:rPr dirty="0" sz="2000" spc="-5" b="1">
                <a:solidFill>
                  <a:srgbClr val="00AF50"/>
                </a:solidFill>
                <a:latin typeface="宋体"/>
                <a:cs typeface="宋体"/>
              </a:rPr>
              <a:t>值，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1241722"/>
            <a:ext cx="8940800" cy="1979295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000" spc="5" b="1">
                <a:solidFill>
                  <a:srgbClr val="00AF50"/>
                </a:solidFill>
                <a:latin typeface="宋体"/>
                <a:cs typeface="宋体"/>
              </a:rPr>
              <a:t>也不需要保存</a:t>
            </a:r>
            <a:r>
              <a:rPr dirty="0" sz="2000" b="1">
                <a:solidFill>
                  <a:srgbClr val="00AF50"/>
                </a:solidFill>
                <a:latin typeface="Calibri"/>
                <a:cs typeface="Calibri"/>
              </a:rPr>
              <a:t>$fp</a:t>
            </a:r>
            <a:r>
              <a:rPr dirty="0" sz="2000" b="1">
                <a:solidFill>
                  <a:srgbClr val="00AF50"/>
                </a:solidFill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marL="1612265" marR="5080">
              <a:lnSpc>
                <a:spcPct val="100000"/>
              </a:lnSpc>
              <a:spcBef>
                <a:spcPts val="1195"/>
              </a:spcBef>
            </a:pPr>
            <a:r>
              <a:rPr dirty="0" sz="1800" b="1">
                <a:solidFill>
                  <a:srgbClr val="A6A6A6"/>
                </a:solidFill>
                <a:latin typeface="微软雅黑"/>
                <a:cs typeface="微软雅黑"/>
              </a:rPr>
              <a:t>小茗同学在写一本书，且每次写新内容的时候都要对上次写的内容进行修 订，但每次都不记得上次写到哪里，必须一页一页地检查，好麻烦。。。</a:t>
            </a:r>
            <a:endParaRPr sz="1800">
              <a:latin typeface="微软雅黑"/>
              <a:cs typeface="微软雅黑"/>
            </a:endParaRPr>
          </a:p>
          <a:p>
            <a:pPr marL="6162675">
              <a:lnSpc>
                <a:spcPct val="100000"/>
              </a:lnSpc>
              <a:spcBef>
                <a:spcPts val="175"/>
              </a:spcBef>
            </a:pPr>
            <a:r>
              <a:rPr dirty="0" sz="1800" spc="-10" b="1">
                <a:latin typeface="微软雅黑"/>
                <a:cs typeface="微软雅黑"/>
              </a:rPr>
              <a:t>(</a:t>
            </a:r>
            <a:r>
              <a:rPr dirty="0" sz="1800" b="1">
                <a:latin typeface="微软雅黑"/>
                <a:cs typeface="微软雅黑"/>
              </a:rPr>
              <a:t>如果有个书签就好了)</a:t>
            </a:r>
            <a:endParaRPr sz="1800">
              <a:latin typeface="微软雅黑"/>
              <a:cs typeface="微软雅黑"/>
            </a:endParaRPr>
          </a:p>
          <a:p>
            <a:pPr algn="ctr" marL="50165">
              <a:lnSpc>
                <a:spcPct val="100000"/>
              </a:lnSpc>
              <a:spcBef>
                <a:spcPts val="1395"/>
              </a:spcBef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问题：程序运行时，栈</a:t>
            </a: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指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针是</a:t>
            </a: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不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断变</a:t>
            </a: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化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的！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3" y="3464814"/>
            <a:ext cx="9037320" cy="1228725"/>
          </a:xfrm>
          <a:custGeom>
            <a:avLst/>
            <a:gdLst/>
            <a:ahLst/>
            <a:cxnLst/>
            <a:rect l="l" t="t" r="r" b="b"/>
            <a:pathLst>
              <a:path w="9037320" h="1228725">
                <a:moveTo>
                  <a:pt x="8832595" y="0"/>
                </a:moveTo>
                <a:lnTo>
                  <a:pt x="204724" y="0"/>
                </a:lnTo>
                <a:lnTo>
                  <a:pt x="157781" y="5408"/>
                </a:lnTo>
                <a:lnTo>
                  <a:pt x="114690" y="20814"/>
                </a:lnTo>
                <a:lnTo>
                  <a:pt x="76678" y="44986"/>
                </a:lnTo>
                <a:lnTo>
                  <a:pt x="44974" y="76694"/>
                </a:lnTo>
                <a:lnTo>
                  <a:pt x="20808" y="114707"/>
                </a:lnTo>
                <a:lnTo>
                  <a:pt x="5406" y="157793"/>
                </a:lnTo>
                <a:lnTo>
                  <a:pt x="0" y="204724"/>
                </a:lnTo>
                <a:lnTo>
                  <a:pt x="0" y="1023619"/>
                </a:lnTo>
                <a:lnTo>
                  <a:pt x="5406" y="1070550"/>
                </a:lnTo>
                <a:lnTo>
                  <a:pt x="20808" y="1113636"/>
                </a:lnTo>
                <a:lnTo>
                  <a:pt x="44974" y="1151649"/>
                </a:lnTo>
                <a:lnTo>
                  <a:pt x="76678" y="1183357"/>
                </a:lnTo>
                <a:lnTo>
                  <a:pt x="114690" y="1207529"/>
                </a:lnTo>
                <a:lnTo>
                  <a:pt x="157781" y="1222935"/>
                </a:lnTo>
                <a:lnTo>
                  <a:pt x="204724" y="1228344"/>
                </a:lnTo>
                <a:lnTo>
                  <a:pt x="8832595" y="1228344"/>
                </a:lnTo>
                <a:lnTo>
                  <a:pt x="8879526" y="1222935"/>
                </a:lnTo>
                <a:lnTo>
                  <a:pt x="8922612" y="1207529"/>
                </a:lnTo>
                <a:lnTo>
                  <a:pt x="8960625" y="1183357"/>
                </a:lnTo>
                <a:lnTo>
                  <a:pt x="8992333" y="1151649"/>
                </a:lnTo>
                <a:lnTo>
                  <a:pt x="9016505" y="1113636"/>
                </a:lnTo>
                <a:lnTo>
                  <a:pt x="9031911" y="1070550"/>
                </a:lnTo>
                <a:lnTo>
                  <a:pt x="9037319" y="1023619"/>
                </a:lnTo>
                <a:lnTo>
                  <a:pt x="9037319" y="204724"/>
                </a:lnTo>
                <a:lnTo>
                  <a:pt x="9031911" y="157793"/>
                </a:lnTo>
                <a:lnTo>
                  <a:pt x="9016505" y="114707"/>
                </a:lnTo>
                <a:lnTo>
                  <a:pt x="8992333" y="76694"/>
                </a:lnTo>
                <a:lnTo>
                  <a:pt x="8960625" y="44986"/>
                </a:lnTo>
                <a:lnTo>
                  <a:pt x="8922612" y="20814"/>
                </a:lnTo>
                <a:lnTo>
                  <a:pt x="8879526" y="5408"/>
                </a:lnTo>
                <a:lnTo>
                  <a:pt x="8832595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813" y="3464814"/>
            <a:ext cx="9037320" cy="1228725"/>
          </a:xfrm>
          <a:custGeom>
            <a:avLst/>
            <a:gdLst/>
            <a:ahLst/>
            <a:cxnLst/>
            <a:rect l="l" t="t" r="r" b="b"/>
            <a:pathLst>
              <a:path w="9037320" h="1228725">
                <a:moveTo>
                  <a:pt x="0" y="204724"/>
                </a:moveTo>
                <a:lnTo>
                  <a:pt x="5406" y="157793"/>
                </a:lnTo>
                <a:lnTo>
                  <a:pt x="20808" y="114707"/>
                </a:lnTo>
                <a:lnTo>
                  <a:pt x="44974" y="76694"/>
                </a:lnTo>
                <a:lnTo>
                  <a:pt x="76678" y="44986"/>
                </a:lnTo>
                <a:lnTo>
                  <a:pt x="114690" y="20814"/>
                </a:lnTo>
                <a:lnTo>
                  <a:pt x="157781" y="5408"/>
                </a:lnTo>
                <a:lnTo>
                  <a:pt x="204724" y="0"/>
                </a:lnTo>
                <a:lnTo>
                  <a:pt x="8832595" y="0"/>
                </a:lnTo>
                <a:lnTo>
                  <a:pt x="8879526" y="5408"/>
                </a:lnTo>
                <a:lnTo>
                  <a:pt x="8922612" y="20814"/>
                </a:lnTo>
                <a:lnTo>
                  <a:pt x="8960625" y="44986"/>
                </a:lnTo>
                <a:lnTo>
                  <a:pt x="8992333" y="76694"/>
                </a:lnTo>
                <a:lnTo>
                  <a:pt x="9016505" y="114707"/>
                </a:lnTo>
                <a:lnTo>
                  <a:pt x="9031911" y="157793"/>
                </a:lnTo>
                <a:lnTo>
                  <a:pt x="9037319" y="204724"/>
                </a:lnTo>
                <a:lnTo>
                  <a:pt x="9037319" y="1023619"/>
                </a:lnTo>
                <a:lnTo>
                  <a:pt x="9031911" y="1070550"/>
                </a:lnTo>
                <a:lnTo>
                  <a:pt x="9016505" y="1113636"/>
                </a:lnTo>
                <a:lnTo>
                  <a:pt x="8992333" y="1151649"/>
                </a:lnTo>
                <a:lnTo>
                  <a:pt x="8960625" y="1183357"/>
                </a:lnTo>
                <a:lnTo>
                  <a:pt x="8922612" y="1207529"/>
                </a:lnTo>
                <a:lnTo>
                  <a:pt x="8879526" y="1222935"/>
                </a:lnTo>
                <a:lnTo>
                  <a:pt x="8832595" y="1228344"/>
                </a:lnTo>
                <a:lnTo>
                  <a:pt x="204724" y="1228344"/>
                </a:lnTo>
                <a:lnTo>
                  <a:pt x="157781" y="1222935"/>
                </a:lnTo>
                <a:lnTo>
                  <a:pt x="114690" y="1207529"/>
                </a:lnTo>
                <a:lnTo>
                  <a:pt x="76678" y="1183357"/>
                </a:lnTo>
                <a:lnTo>
                  <a:pt x="44974" y="1151649"/>
                </a:lnTo>
                <a:lnTo>
                  <a:pt x="20808" y="1113636"/>
                </a:lnTo>
                <a:lnTo>
                  <a:pt x="5406" y="1070550"/>
                </a:lnTo>
                <a:lnTo>
                  <a:pt x="0" y="1023619"/>
                </a:lnTo>
                <a:lnTo>
                  <a:pt x="0" y="20472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813" y="1411986"/>
            <a:ext cx="5184775" cy="1689100"/>
          </a:xfrm>
          <a:custGeom>
            <a:avLst/>
            <a:gdLst/>
            <a:ahLst/>
            <a:cxnLst/>
            <a:rect l="l" t="t" r="r" b="b"/>
            <a:pathLst>
              <a:path w="5184775" h="1689100">
                <a:moveTo>
                  <a:pt x="4903216" y="0"/>
                </a:moveTo>
                <a:lnTo>
                  <a:pt x="281432" y="0"/>
                </a:lnTo>
                <a:lnTo>
                  <a:pt x="235784" y="3683"/>
                </a:lnTo>
                <a:lnTo>
                  <a:pt x="192480" y="14345"/>
                </a:lnTo>
                <a:lnTo>
                  <a:pt x="152101" y="31409"/>
                </a:lnTo>
                <a:lnTo>
                  <a:pt x="115225" y="54295"/>
                </a:lnTo>
                <a:lnTo>
                  <a:pt x="82432" y="82423"/>
                </a:lnTo>
                <a:lnTo>
                  <a:pt x="54302" y="115214"/>
                </a:lnTo>
                <a:lnTo>
                  <a:pt x="31414" y="152090"/>
                </a:lnTo>
                <a:lnTo>
                  <a:pt x="14348" y="192471"/>
                </a:lnTo>
                <a:lnTo>
                  <a:pt x="3683" y="235778"/>
                </a:lnTo>
                <a:lnTo>
                  <a:pt x="0" y="281431"/>
                </a:lnTo>
                <a:lnTo>
                  <a:pt x="0" y="1407160"/>
                </a:lnTo>
                <a:lnTo>
                  <a:pt x="3683" y="1452813"/>
                </a:lnTo>
                <a:lnTo>
                  <a:pt x="14348" y="1496120"/>
                </a:lnTo>
                <a:lnTo>
                  <a:pt x="31414" y="1536501"/>
                </a:lnTo>
                <a:lnTo>
                  <a:pt x="54302" y="1573377"/>
                </a:lnTo>
                <a:lnTo>
                  <a:pt x="82432" y="1606169"/>
                </a:lnTo>
                <a:lnTo>
                  <a:pt x="115225" y="1634296"/>
                </a:lnTo>
                <a:lnTo>
                  <a:pt x="152101" y="1657182"/>
                </a:lnTo>
                <a:lnTo>
                  <a:pt x="192480" y="1674246"/>
                </a:lnTo>
                <a:lnTo>
                  <a:pt x="235784" y="1684909"/>
                </a:lnTo>
                <a:lnTo>
                  <a:pt x="281432" y="1688591"/>
                </a:lnTo>
                <a:lnTo>
                  <a:pt x="4903216" y="1688591"/>
                </a:lnTo>
                <a:lnTo>
                  <a:pt x="4948869" y="1684909"/>
                </a:lnTo>
                <a:lnTo>
                  <a:pt x="4992176" y="1674246"/>
                </a:lnTo>
                <a:lnTo>
                  <a:pt x="5032557" y="1657182"/>
                </a:lnTo>
                <a:lnTo>
                  <a:pt x="5069433" y="1634296"/>
                </a:lnTo>
                <a:lnTo>
                  <a:pt x="5102224" y="1606169"/>
                </a:lnTo>
                <a:lnTo>
                  <a:pt x="5130352" y="1573377"/>
                </a:lnTo>
                <a:lnTo>
                  <a:pt x="5153238" y="1536501"/>
                </a:lnTo>
                <a:lnTo>
                  <a:pt x="5170302" y="1496120"/>
                </a:lnTo>
                <a:lnTo>
                  <a:pt x="5180965" y="1452813"/>
                </a:lnTo>
                <a:lnTo>
                  <a:pt x="5184648" y="1407160"/>
                </a:lnTo>
                <a:lnTo>
                  <a:pt x="5184648" y="281431"/>
                </a:lnTo>
                <a:lnTo>
                  <a:pt x="5180965" y="235778"/>
                </a:lnTo>
                <a:lnTo>
                  <a:pt x="5170302" y="192471"/>
                </a:lnTo>
                <a:lnTo>
                  <a:pt x="5153238" y="152090"/>
                </a:lnTo>
                <a:lnTo>
                  <a:pt x="5130352" y="115214"/>
                </a:lnTo>
                <a:lnTo>
                  <a:pt x="5102225" y="82423"/>
                </a:lnTo>
                <a:lnTo>
                  <a:pt x="5069433" y="54295"/>
                </a:lnTo>
                <a:lnTo>
                  <a:pt x="5032557" y="31409"/>
                </a:lnTo>
                <a:lnTo>
                  <a:pt x="4992176" y="14345"/>
                </a:lnTo>
                <a:lnTo>
                  <a:pt x="4948869" y="3683"/>
                </a:lnTo>
                <a:lnTo>
                  <a:pt x="4903216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813" y="1411986"/>
            <a:ext cx="5184775" cy="1689100"/>
          </a:xfrm>
          <a:custGeom>
            <a:avLst/>
            <a:gdLst/>
            <a:ahLst/>
            <a:cxnLst/>
            <a:rect l="l" t="t" r="r" b="b"/>
            <a:pathLst>
              <a:path w="5184775" h="1689100">
                <a:moveTo>
                  <a:pt x="0" y="281431"/>
                </a:moveTo>
                <a:lnTo>
                  <a:pt x="3683" y="235778"/>
                </a:lnTo>
                <a:lnTo>
                  <a:pt x="14348" y="192471"/>
                </a:lnTo>
                <a:lnTo>
                  <a:pt x="31414" y="152090"/>
                </a:lnTo>
                <a:lnTo>
                  <a:pt x="54302" y="115214"/>
                </a:lnTo>
                <a:lnTo>
                  <a:pt x="82432" y="82423"/>
                </a:lnTo>
                <a:lnTo>
                  <a:pt x="115225" y="54295"/>
                </a:lnTo>
                <a:lnTo>
                  <a:pt x="152101" y="31409"/>
                </a:lnTo>
                <a:lnTo>
                  <a:pt x="192480" y="14345"/>
                </a:lnTo>
                <a:lnTo>
                  <a:pt x="235784" y="3683"/>
                </a:lnTo>
                <a:lnTo>
                  <a:pt x="281432" y="0"/>
                </a:lnTo>
                <a:lnTo>
                  <a:pt x="4903216" y="0"/>
                </a:lnTo>
                <a:lnTo>
                  <a:pt x="4948869" y="3683"/>
                </a:lnTo>
                <a:lnTo>
                  <a:pt x="4992176" y="14345"/>
                </a:lnTo>
                <a:lnTo>
                  <a:pt x="5032557" y="31409"/>
                </a:lnTo>
                <a:lnTo>
                  <a:pt x="5069433" y="54295"/>
                </a:lnTo>
                <a:lnTo>
                  <a:pt x="5102225" y="82423"/>
                </a:lnTo>
                <a:lnTo>
                  <a:pt x="5130352" y="115214"/>
                </a:lnTo>
                <a:lnTo>
                  <a:pt x="5153238" y="152090"/>
                </a:lnTo>
                <a:lnTo>
                  <a:pt x="5170302" y="192471"/>
                </a:lnTo>
                <a:lnTo>
                  <a:pt x="5180965" y="235778"/>
                </a:lnTo>
                <a:lnTo>
                  <a:pt x="5184648" y="281431"/>
                </a:lnTo>
                <a:lnTo>
                  <a:pt x="5184648" y="1407160"/>
                </a:lnTo>
                <a:lnTo>
                  <a:pt x="5180965" y="1452813"/>
                </a:lnTo>
                <a:lnTo>
                  <a:pt x="5170302" y="1496120"/>
                </a:lnTo>
                <a:lnTo>
                  <a:pt x="5153238" y="1536501"/>
                </a:lnTo>
                <a:lnTo>
                  <a:pt x="5130352" y="1573377"/>
                </a:lnTo>
                <a:lnTo>
                  <a:pt x="5102224" y="1606169"/>
                </a:lnTo>
                <a:lnTo>
                  <a:pt x="5069433" y="1634296"/>
                </a:lnTo>
                <a:lnTo>
                  <a:pt x="5032557" y="1657182"/>
                </a:lnTo>
                <a:lnTo>
                  <a:pt x="4992176" y="1674246"/>
                </a:lnTo>
                <a:lnTo>
                  <a:pt x="4948869" y="1684909"/>
                </a:lnTo>
                <a:lnTo>
                  <a:pt x="4903216" y="1688591"/>
                </a:lnTo>
                <a:lnTo>
                  <a:pt x="281432" y="1688591"/>
                </a:lnTo>
                <a:lnTo>
                  <a:pt x="235784" y="1684908"/>
                </a:lnTo>
                <a:lnTo>
                  <a:pt x="192480" y="1674246"/>
                </a:lnTo>
                <a:lnTo>
                  <a:pt x="152101" y="1657182"/>
                </a:lnTo>
                <a:lnTo>
                  <a:pt x="115225" y="1634296"/>
                </a:lnTo>
                <a:lnTo>
                  <a:pt x="82432" y="1606168"/>
                </a:lnTo>
                <a:lnTo>
                  <a:pt x="54302" y="1573377"/>
                </a:lnTo>
                <a:lnTo>
                  <a:pt x="31414" y="1536501"/>
                </a:lnTo>
                <a:lnTo>
                  <a:pt x="14348" y="1496120"/>
                </a:lnTo>
                <a:lnTo>
                  <a:pt x="3683" y="1452813"/>
                </a:lnTo>
                <a:lnTo>
                  <a:pt x="0" y="1407160"/>
                </a:lnTo>
                <a:lnTo>
                  <a:pt x="0" y="28143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0594" y="1090422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4">
                <a:moveTo>
                  <a:pt x="0" y="10287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0594" y="599694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5">
                <a:moveTo>
                  <a:pt x="0" y="10286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0594" y="6357365"/>
            <a:ext cx="8856980" cy="0"/>
          </a:xfrm>
          <a:custGeom>
            <a:avLst/>
            <a:gdLst/>
            <a:ahLst/>
            <a:cxnLst/>
            <a:rect l="l" t="t" r="r" b="b"/>
            <a:pathLst>
              <a:path w="8856980" h="0">
                <a:moveTo>
                  <a:pt x="0" y="0"/>
                </a:moveTo>
                <a:lnTo>
                  <a:pt x="8856726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7155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5"/>
              <a:t>--4.3栈帧的构建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105867" y="3666870"/>
            <a:ext cx="9146540" cy="1985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栈：相对整个系统而言</a:t>
            </a:r>
            <a:endParaRPr sz="1800">
              <a:latin typeface="微软雅黑"/>
              <a:cs typeface="微软雅黑"/>
            </a:endParaRPr>
          </a:p>
          <a:p>
            <a:pPr marL="12700" marR="438784">
              <a:lnSpc>
                <a:spcPct val="100000"/>
              </a:lnSpc>
            </a:pPr>
            <a:r>
              <a:rPr dirty="0" sz="1800" b="1">
                <a:latin typeface="微软雅黑"/>
                <a:cs typeface="微软雅黑"/>
              </a:rPr>
              <a:t>栈帧：相对某个函数而言，每个栈帧对应一个函数。栈帧反映了函数调用关系，每次调 用一个函数，都要为这个函数实例分配栈空间，单个函数分配的空间就是栈帧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微软雅黑"/>
                <a:cs typeface="微软雅黑"/>
              </a:rPr>
              <a:t>构建栈帧的重要性：</a:t>
            </a:r>
            <a:endParaRPr sz="1800">
              <a:latin typeface="微软雅黑"/>
              <a:cs typeface="微软雅黑"/>
            </a:endParaRPr>
          </a:p>
          <a:p>
            <a:pPr marL="220345" indent="-208279">
              <a:lnSpc>
                <a:spcPct val="100000"/>
              </a:lnSpc>
              <a:buSzPct val="94444"/>
              <a:buAutoNum type="arabicPeriod"/>
              <a:tabLst>
                <a:tab pos="220979" algn="l"/>
              </a:tabLst>
            </a:pP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使调用者</a:t>
            </a:r>
            <a:r>
              <a:rPr dirty="0" sz="1800" spc="-15" b="1">
                <a:solidFill>
                  <a:srgbClr val="FF0000"/>
                </a:solidFill>
                <a:latin typeface="微软雅黑"/>
                <a:cs typeface="微软雅黑"/>
              </a:rPr>
              <a:t>和</a:t>
            </a: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被调用者达成某种约定（参数传递方式、函数返回方式、寄存器如何共享等）</a:t>
            </a:r>
            <a:endParaRPr sz="1800">
              <a:latin typeface="微软雅黑"/>
              <a:cs typeface="微软雅黑"/>
            </a:endParaRPr>
          </a:p>
          <a:p>
            <a:pPr marL="220345" indent="-208279">
              <a:lnSpc>
                <a:spcPct val="100000"/>
              </a:lnSpc>
              <a:buSzPct val="94444"/>
              <a:buAutoNum type="arabicPeriod"/>
              <a:tabLst>
                <a:tab pos="220979" algn="l"/>
              </a:tabLst>
            </a:pPr>
            <a:r>
              <a:rPr dirty="0" sz="1800" spc="-5" b="1">
                <a:solidFill>
                  <a:srgbClr val="FF0000"/>
                </a:solidFill>
                <a:latin typeface="微软雅黑"/>
                <a:cs typeface="微软雅黑"/>
              </a:rPr>
              <a:t>定义了被调用者如何使用自己的栈帧来完成局部变量的存储和使用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36108" y="1188719"/>
            <a:ext cx="3319272" cy="2217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5374" y="1283970"/>
            <a:ext cx="6551295" cy="169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62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微软雅黑"/>
                <a:cs typeface="微软雅黑"/>
              </a:rPr>
              <a:t>35</a:t>
            </a:r>
            <a:r>
              <a:rPr dirty="0" sz="2400" spc="-110" b="1">
                <a:solidFill>
                  <a:srgbClr val="FFFF00"/>
                </a:solidFill>
                <a:latin typeface="微软雅黑"/>
                <a:cs typeface="微软雅黑"/>
              </a:rPr>
              <a:t> </a:t>
            </a:r>
            <a:r>
              <a:rPr dirty="0" sz="2400" spc="-5" b="1">
                <a:solidFill>
                  <a:srgbClr val="FFFF00"/>
                </a:solidFill>
                <a:latin typeface="微软雅黑"/>
                <a:cs typeface="微软雅黑"/>
              </a:rPr>
              <a:t>FPS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ts val="1900"/>
              </a:lnSpc>
            </a:pP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过程调用帧</a:t>
            </a:r>
            <a:r>
              <a:rPr dirty="0" sz="1800" b="1">
                <a:latin typeface="微软雅黑"/>
                <a:cs typeface="微软雅黑"/>
              </a:rPr>
              <a:t>：一个内存块，用于参数传递、保留</a:t>
            </a:r>
            <a:endParaRPr sz="1800">
              <a:latin typeface="微软雅黑"/>
              <a:cs typeface="微软雅黑"/>
            </a:endParaRPr>
          </a:p>
          <a:p>
            <a:pPr marL="12700" marR="1837689">
              <a:lnSpc>
                <a:spcPct val="100000"/>
              </a:lnSpc>
            </a:pPr>
            <a:r>
              <a:rPr dirty="0" sz="1800" spc="-10" b="1">
                <a:latin typeface="微软雅黑"/>
                <a:cs typeface="微软雅黑"/>
              </a:rPr>
              <a:t>c</a:t>
            </a:r>
            <a:r>
              <a:rPr dirty="0" sz="1800" b="1">
                <a:latin typeface="微软雅黑"/>
                <a:cs typeface="微软雅黑"/>
              </a:rPr>
              <a:t>al</a:t>
            </a:r>
            <a:r>
              <a:rPr dirty="0" sz="1800" spc="-5" b="1">
                <a:latin typeface="微软雅黑"/>
                <a:cs typeface="微软雅黑"/>
              </a:rPr>
              <a:t>le</a:t>
            </a:r>
            <a:r>
              <a:rPr dirty="0" sz="1800" spc="-10" b="1">
                <a:latin typeface="微软雅黑"/>
                <a:cs typeface="微软雅黑"/>
              </a:rPr>
              <a:t>e</a:t>
            </a:r>
            <a:r>
              <a:rPr dirty="0" sz="1800" b="1">
                <a:latin typeface="微软雅黑"/>
                <a:cs typeface="微软雅黑"/>
              </a:rPr>
              <a:t>可能改变而</a:t>
            </a:r>
            <a:r>
              <a:rPr dirty="0" sz="1800" spc="-10" b="1">
                <a:latin typeface="微软雅黑"/>
                <a:cs typeface="微软雅黑"/>
              </a:rPr>
              <a:t>c</a:t>
            </a:r>
            <a:r>
              <a:rPr dirty="0" sz="1800" b="1">
                <a:latin typeface="微软雅黑"/>
                <a:cs typeface="微软雅黑"/>
              </a:rPr>
              <a:t>al</a:t>
            </a:r>
            <a:r>
              <a:rPr dirty="0" sz="1800" spc="-5" b="1">
                <a:latin typeface="微软雅黑"/>
                <a:cs typeface="微软雅黑"/>
              </a:rPr>
              <a:t>le</a:t>
            </a:r>
            <a:r>
              <a:rPr dirty="0" sz="1800" b="1">
                <a:latin typeface="微软雅黑"/>
                <a:cs typeface="微软雅黑"/>
              </a:rPr>
              <a:t>r不希望改变的参数、为 过程提供本地变量空间；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微软雅黑"/>
                <a:cs typeface="微软雅黑"/>
              </a:rPr>
              <a:t>在多数编程语言中，过程调用和返回遵循严格的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微软雅黑"/>
                <a:cs typeface="微软雅黑"/>
              </a:rPr>
              <a:t>LIFO。因此过程调用帧也叫作</a:t>
            </a: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栈帧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7155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5"/>
              <a:t>--4.3栈帧的构建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5374" y="1186941"/>
            <a:ext cx="9020175" cy="4751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栈帧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(stack frame)</a:t>
            </a:r>
            <a:r>
              <a:rPr dirty="0" sz="2000" b="1">
                <a:latin typeface="微软雅黑"/>
                <a:cs typeface="微软雅黑"/>
              </a:rPr>
              <a:t>的构建有多种</a:t>
            </a:r>
            <a:r>
              <a:rPr dirty="0" sz="2000" spc="-15" b="1">
                <a:latin typeface="微软雅黑"/>
                <a:cs typeface="微软雅黑"/>
              </a:rPr>
              <a:t>方</a:t>
            </a:r>
            <a:r>
              <a:rPr dirty="0" sz="2000" b="1">
                <a:latin typeface="微软雅黑"/>
                <a:cs typeface="微软雅黑"/>
              </a:rPr>
              <a:t>式，</a:t>
            </a:r>
            <a:r>
              <a:rPr dirty="0" sz="2000" spc="-1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以MIPS o32的栈帧</a:t>
            </a:r>
            <a:r>
              <a:rPr dirty="0" sz="2000" spc="-5" b="1">
                <a:latin typeface="微软雅黑"/>
                <a:cs typeface="微软雅黑"/>
              </a:rPr>
              <a:t>(stack</a:t>
            </a:r>
            <a:r>
              <a:rPr dirty="0" sz="2000" spc="-1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frame)</a:t>
            </a:r>
            <a:r>
              <a:rPr dirty="0" sz="2000" b="1">
                <a:latin typeface="微软雅黑"/>
                <a:cs typeface="微软雅黑"/>
              </a:rPr>
              <a:t>结构 为例：</a:t>
            </a:r>
            <a:endParaRPr sz="2000">
              <a:latin typeface="微软雅黑"/>
              <a:cs typeface="微软雅黑"/>
            </a:endParaRPr>
          </a:p>
          <a:p>
            <a:pPr marL="355600" marR="5260340" indent="-342900">
              <a:lnSpc>
                <a:spcPct val="150000"/>
              </a:lnSpc>
              <a:spcBef>
                <a:spcPts val="35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400" b="1">
                <a:latin typeface="微软雅黑"/>
                <a:cs typeface="微软雅黑"/>
              </a:rPr>
              <a:t>Caller在栈</a:t>
            </a:r>
            <a:r>
              <a:rPr dirty="0" sz="1400" spc="-15" b="1">
                <a:latin typeface="微软雅黑"/>
                <a:cs typeface="微软雅黑"/>
              </a:rPr>
              <a:t>帧</a:t>
            </a:r>
            <a:r>
              <a:rPr dirty="0" sz="1400" b="1">
                <a:latin typeface="微软雅黑"/>
                <a:cs typeface="微软雅黑"/>
              </a:rPr>
              <a:t>的底</a:t>
            </a:r>
            <a:r>
              <a:rPr dirty="0" sz="1400" spc="-15" b="1">
                <a:latin typeface="微软雅黑"/>
                <a:cs typeface="微软雅黑"/>
              </a:rPr>
              <a:t>部</a:t>
            </a:r>
            <a:r>
              <a:rPr dirty="0" sz="1400" b="1">
                <a:latin typeface="微软雅黑"/>
                <a:cs typeface="微软雅黑"/>
              </a:rPr>
              <a:t>保留</a:t>
            </a:r>
            <a:r>
              <a:rPr dirty="0" sz="1400" spc="-15" b="1">
                <a:latin typeface="微软雅黑"/>
                <a:cs typeface="微软雅黑"/>
              </a:rPr>
              <a:t>四</a:t>
            </a:r>
            <a:r>
              <a:rPr dirty="0" sz="1400" b="1">
                <a:latin typeface="微软雅黑"/>
                <a:cs typeface="微软雅黑"/>
              </a:rPr>
              <a:t>个字</a:t>
            </a:r>
            <a:r>
              <a:rPr dirty="0" sz="1400" spc="-15" b="1">
                <a:latin typeface="微软雅黑"/>
                <a:cs typeface="微软雅黑"/>
              </a:rPr>
              <a:t>，</a:t>
            </a:r>
            <a:r>
              <a:rPr dirty="0" sz="1400" b="1">
                <a:latin typeface="微软雅黑"/>
                <a:cs typeface="微软雅黑"/>
              </a:rPr>
              <a:t>这是给 callee存储</a:t>
            </a:r>
            <a:r>
              <a:rPr dirty="0" sz="1400" spc="-5" b="1">
                <a:latin typeface="微软雅黑"/>
                <a:cs typeface="微软雅黑"/>
              </a:rPr>
              <a:t>$a0~$a3</a:t>
            </a:r>
            <a:r>
              <a:rPr dirty="0" sz="1400" b="1">
                <a:latin typeface="微软雅黑"/>
                <a:cs typeface="微软雅黑"/>
              </a:rPr>
              <a:t>用</a:t>
            </a:r>
            <a:r>
              <a:rPr dirty="0" sz="1400" spc="-15" b="1">
                <a:latin typeface="微软雅黑"/>
                <a:cs typeface="微软雅黑"/>
              </a:rPr>
              <a:t>的</a:t>
            </a:r>
            <a:r>
              <a:rPr dirty="0" sz="1400" b="1">
                <a:latin typeface="微软雅黑"/>
                <a:cs typeface="微软雅黑"/>
              </a:rPr>
              <a:t>。即</a:t>
            </a:r>
            <a:r>
              <a:rPr dirty="0" sz="1400" spc="-10" b="1">
                <a:latin typeface="微软雅黑"/>
                <a:cs typeface="微软雅黑"/>
              </a:rPr>
              <a:t>使</a:t>
            </a:r>
            <a:r>
              <a:rPr dirty="0" sz="1400" spc="-5" b="1">
                <a:latin typeface="微软雅黑"/>
                <a:cs typeface="微软雅黑"/>
              </a:rPr>
              <a:t>callee</a:t>
            </a:r>
            <a:r>
              <a:rPr dirty="0" sz="1400" spc="-15" b="1">
                <a:latin typeface="微软雅黑"/>
                <a:cs typeface="微软雅黑"/>
              </a:rPr>
              <a:t>不使 </a:t>
            </a:r>
            <a:r>
              <a:rPr dirty="0" sz="1400" b="1">
                <a:latin typeface="微软雅黑"/>
                <a:cs typeface="微软雅黑"/>
              </a:rPr>
              <a:t>用，也保留。意味着：</a:t>
            </a:r>
            <a:r>
              <a:rPr dirty="0" sz="1400" spc="-15" b="1">
                <a:latin typeface="微软雅黑"/>
                <a:cs typeface="微软雅黑"/>
              </a:rPr>
              <a:t>如</a:t>
            </a:r>
            <a:r>
              <a:rPr dirty="0" sz="1400" b="1">
                <a:latin typeface="微软雅黑"/>
                <a:cs typeface="微软雅黑"/>
              </a:rPr>
              <a:t>果是</a:t>
            </a:r>
            <a:r>
              <a:rPr dirty="0" sz="1400" spc="-15" b="1">
                <a:latin typeface="微软雅黑"/>
                <a:cs typeface="微软雅黑"/>
              </a:rPr>
              <a:t>嵌</a:t>
            </a:r>
            <a:r>
              <a:rPr dirty="0" sz="1400" b="1">
                <a:latin typeface="微软雅黑"/>
                <a:cs typeface="微软雅黑"/>
              </a:rPr>
              <a:t>套过</a:t>
            </a:r>
            <a:r>
              <a:rPr dirty="0" sz="1400" spc="-15" b="1">
                <a:latin typeface="微软雅黑"/>
                <a:cs typeface="微软雅黑"/>
              </a:rPr>
              <a:t>程</a:t>
            </a:r>
            <a:r>
              <a:rPr dirty="0" sz="1400" b="1">
                <a:latin typeface="微软雅黑"/>
                <a:cs typeface="微软雅黑"/>
              </a:rPr>
              <a:t>，则 不可使用0($sp),4($sp),8($sp),12($sp)</a:t>
            </a:r>
            <a:endParaRPr sz="1400">
              <a:latin typeface="微软雅黑"/>
              <a:cs typeface="微软雅黑"/>
            </a:endParaRPr>
          </a:p>
          <a:p>
            <a:pPr marL="469900" marR="5328920">
              <a:lnSpc>
                <a:spcPct val="150000"/>
              </a:lnSpc>
            </a:pPr>
            <a:r>
              <a:rPr dirty="0" sz="1400" b="1">
                <a:latin typeface="微软雅黑"/>
                <a:cs typeface="微软雅黑"/>
              </a:rPr>
              <a:t>(假如帧大小是</a:t>
            </a:r>
            <a:r>
              <a:rPr dirty="0" sz="1400" spc="-5" b="1">
                <a:latin typeface="微软雅黑"/>
                <a:cs typeface="微软雅黑"/>
              </a:rPr>
              <a:t>32</a:t>
            </a:r>
            <a:r>
              <a:rPr dirty="0" sz="1400" b="1">
                <a:latin typeface="微软雅黑"/>
                <a:cs typeface="微软雅黑"/>
              </a:rPr>
              <a:t>字节，</a:t>
            </a:r>
            <a:r>
              <a:rPr dirty="0" sz="1400" spc="-15" b="1">
                <a:latin typeface="微软雅黑"/>
                <a:cs typeface="微软雅黑"/>
              </a:rPr>
              <a:t>则</a:t>
            </a:r>
            <a:r>
              <a:rPr dirty="0" sz="1400" spc="-5" b="1">
                <a:latin typeface="微软雅黑"/>
                <a:cs typeface="微软雅黑"/>
              </a:rPr>
              <a:t>callee</a:t>
            </a:r>
            <a:r>
              <a:rPr dirty="0" sz="1400" spc="-15" b="1">
                <a:latin typeface="微软雅黑"/>
                <a:cs typeface="微软雅黑"/>
              </a:rPr>
              <a:t>可</a:t>
            </a:r>
            <a:r>
              <a:rPr dirty="0" sz="1400" b="1">
                <a:latin typeface="微软雅黑"/>
                <a:cs typeface="微软雅黑"/>
              </a:rPr>
              <a:t>以用 </a:t>
            </a:r>
            <a:r>
              <a:rPr dirty="0" sz="1400" b="1">
                <a:latin typeface="微软雅黑"/>
                <a:cs typeface="微软雅黑"/>
              </a:rPr>
              <a:t>3</a:t>
            </a:r>
            <a:r>
              <a:rPr dirty="0" sz="1400" spc="-5" b="1">
                <a:latin typeface="微软雅黑"/>
                <a:cs typeface="微软雅黑"/>
              </a:rPr>
              <a:t>2</a:t>
            </a:r>
            <a:r>
              <a:rPr dirty="0" sz="1400" b="1">
                <a:latin typeface="微软雅黑"/>
                <a:cs typeface="微软雅黑"/>
              </a:rPr>
              <a:t>(</a:t>
            </a:r>
            <a:r>
              <a:rPr dirty="0" sz="1400" spc="-5" b="1">
                <a:latin typeface="微软雅黑"/>
                <a:cs typeface="微软雅黑"/>
              </a:rPr>
              <a:t>$</a:t>
            </a:r>
            <a:r>
              <a:rPr dirty="0" sz="1400" b="1">
                <a:latin typeface="微软雅黑"/>
                <a:cs typeface="微软雅黑"/>
              </a:rPr>
              <a:t>sp)</a:t>
            </a:r>
            <a:r>
              <a:rPr dirty="0" sz="1400" spc="-10" b="1">
                <a:latin typeface="微软雅黑"/>
                <a:cs typeface="微软雅黑"/>
              </a:rPr>
              <a:t>,</a:t>
            </a:r>
            <a:r>
              <a:rPr dirty="0" sz="1400" b="1">
                <a:latin typeface="微软雅黑"/>
                <a:cs typeface="微软雅黑"/>
              </a:rPr>
              <a:t>3</a:t>
            </a:r>
            <a:r>
              <a:rPr dirty="0" sz="1400" spc="-5" b="1">
                <a:latin typeface="微软雅黑"/>
                <a:cs typeface="微软雅黑"/>
              </a:rPr>
              <a:t>6</a:t>
            </a:r>
            <a:r>
              <a:rPr dirty="0" sz="1400" b="1">
                <a:latin typeface="微软雅黑"/>
                <a:cs typeface="微软雅黑"/>
              </a:rPr>
              <a:t>($sp)</a:t>
            </a:r>
            <a:r>
              <a:rPr dirty="0" sz="1400" spc="-10" b="1">
                <a:latin typeface="微软雅黑"/>
                <a:cs typeface="微软雅黑"/>
              </a:rPr>
              <a:t>,</a:t>
            </a:r>
            <a:r>
              <a:rPr dirty="0" sz="1400" b="1">
                <a:latin typeface="微软雅黑"/>
                <a:cs typeface="微软雅黑"/>
              </a:rPr>
              <a:t>4</a:t>
            </a:r>
            <a:r>
              <a:rPr dirty="0" sz="1400" spc="-5" b="1">
                <a:latin typeface="微软雅黑"/>
                <a:cs typeface="微软雅黑"/>
              </a:rPr>
              <a:t>0</a:t>
            </a:r>
            <a:r>
              <a:rPr dirty="0" sz="1400" b="1">
                <a:latin typeface="微软雅黑"/>
                <a:cs typeface="微软雅黑"/>
              </a:rPr>
              <a:t>($sp)</a:t>
            </a:r>
            <a:r>
              <a:rPr dirty="0" sz="1400" spc="-10" b="1">
                <a:latin typeface="微软雅黑"/>
                <a:cs typeface="微软雅黑"/>
              </a:rPr>
              <a:t>,</a:t>
            </a:r>
            <a:r>
              <a:rPr dirty="0" sz="1400" b="1">
                <a:latin typeface="微软雅黑"/>
                <a:cs typeface="微软雅黑"/>
              </a:rPr>
              <a:t>4</a:t>
            </a:r>
            <a:r>
              <a:rPr dirty="0" sz="1400" spc="-5" b="1">
                <a:latin typeface="微软雅黑"/>
                <a:cs typeface="微软雅黑"/>
              </a:rPr>
              <a:t>4</a:t>
            </a:r>
            <a:r>
              <a:rPr dirty="0" sz="1400" b="1">
                <a:latin typeface="微软雅黑"/>
                <a:cs typeface="微软雅黑"/>
              </a:rPr>
              <a:t>($</a:t>
            </a:r>
            <a:r>
              <a:rPr dirty="0" sz="1400" spc="-10" b="1">
                <a:latin typeface="微软雅黑"/>
                <a:cs typeface="微软雅黑"/>
              </a:rPr>
              <a:t>s</a:t>
            </a:r>
            <a:r>
              <a:rPr dirty="0" sz="1400" b="1">
                <a:latin typeface="微软雅黑"/>
                <a:cs typeface="微软雅黑"/>
              </a:rPr>
              <a:t>p)来保 </a:t>
            </a:r>
            <a:r>
              <a:rPr dirty="0" sz="1400" b="1">
                <a:latin typeface="微软雅黑"/>
                <a:cs typeface="微软雅黑"/>
              </a:rPr>
              <a:t>存</a:t>
            </a:r>
            <a:r>
              <a:rPr dirty="0" sz="1400" spc="-5" b="1">
                <a:latin typeface="微软雅黑"/>
                <a:cs typeface="微软雅黑"/>
              </a:rPr>
              <a:t>a0,a1,a2,a3)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400" b="1">
                <a:latin typeface="微软雅黑"/>
                <a:cs typeface="微软雅黑"/>
              </a:rPr>
              <a:t>每个</a:t>
            </a:r>
            <a:r>
              <a:rPr dirty="0" sz="1400" spc="-5" b="1">
                <a:latin typeface="微软雅黑"/>
                <a:cs typeface="微软雅黑"/>
              </a:rPr>
              <a:t>section</a:t>
            </a:r>
            <a:r>
              <a:rPr dirty="0" sz="1400" b="1">
                <a:latin typeface="微软雅黑"/>
                <a:cs typeface="微软雅黑"/>
              </a:rPr>
              <a:t>都必须是双</a:t>
            </a:r>
            <a:r>
              <a:rPr dirty="0" sz="1400" spc="-15" b="1">
                <a:latin typeface="微软雅黑"/>
                <a:cs typeface="微软雅黑"/>
              </a:rPr>
              <a:t>字</a:t>
            </a:r>
            <a:r>
              <a:rPr dirty="0" sz="1400" b="1">
                <a:latin typeface="微软雅黑"/>
                <a:cs typeface="微软雅黑"/>
              </a:rPr>
              <a:t>对齐</a:t>
            </a:r>
            <a:r>
              <a:rPr dirty="0" sz="1400" spc="-15" b="1">
                <a:latin typeface="微软雅黑"/>
                <a:cs typeface="微软雅黑"/>
              </a:rPr>
              <a:t>。</a:t>
            </a:r>
            <a:r>
              <a:rPr dirty="0" sz="1400" b="1">
                <a:latin typeface="微软雅黑"/>
                <a:cs typeface="微软雅黑"/>
              </a:rPr>
              <a:t>这仅</a:t>
            </a:r>
            <a:r>
              <a:rPr dirty="0" sz="1400" spc="-15" b="1">
                <a:latin typeface="微软雅黑"/>
                <a:cs typeface="微软雅黑"/>
              </a:rPr>
              <a:t>仅</a:t>
            </a:r>
            <a:r>
              <a:rPr dirty="0" sz="1400" b="1">
                <a:latin typeface="微软雅黑"/>
                <a:cs typeface="微软雅黑"/>
              </a:rPr>
              <a:t>是为</a:t>
            </a:r>
            <a:r>
              <a:rPr dirty="0" sz="1400" spc="-15" b="1">
                <a:latin typeface="微软雅黑"/>
                <a:cs typeface="微软雅黑"/>
              </a:rPr>
              <a:t>了</a:t>
            </a:r>
            <a:r>
              <a:rPr dirty="0" sz="1400" b="1">
                <a:latin typeface="微软雅黑"/>
                <a:cs typeface="微软雅黑"/>
              </a:rPr>
              <a:t>能够</a:t>
            </a:r>
            <a:r>
              <a:rPr dirty="0" sz="1400" spc="-15" b="1">
                <a:latin typeface="微软雅黑"/>
                <a:cs typeface="微软雅黑"/>
              </a:rPr>
              <a:t>在</a:t>
            </a:r>
            <a:r>
              <a:rPr dirty="0" sz="1400" b="1">
                <a:latin typeface="微软雅黑"/>
                <a:cs typeface="微软雅黑"/>
              </a:rPr>
              <a:t>栈帧</a:t>
            </a:r>
            <a:r>
              <a:rPr dirty="0" sz="1400" spc="-15" b="1">
                <a:latin typeface="微软雅黑"/>
                <a:cs typeface="微软雅黑"/>
              </a:rPr>
              <a:t>中</a:t>
            </a:r>
            <a:r>
              <a:rPr dirty="0" sz="1400" b="1">
                <a:latin typeface="微软雅黑"/>
                <a:cs typeface="微软雅黑"/>
              </a:rPr>
              <a:t>存入</a:t>
            </a:r>
            <a:r>
              <a:rPr dirty="0" sz="1400" spc="-15" b="1">
                <a:latin typeface="微软雅黑"/>
                <a:cs typeface="微软雅黑"/>
              </a:rPr>
              <a:t>双</a:t>
            </a:r>
            <a:r>
              <a:rPr dirty="0" sz="1400" b="1">
                <a:latin typeface="微软雅黑"/>
                <a:cs typeface="微软雅黑"/>
              </a:rPr>
              <a:t>字数</a:t>
            </a:r>
            <a:r>
              <a:rPr dirty="0" sz="1400" spc="-15" b="1">
                <a:latin typeface="微软雅黑"/>
                <a:cs typeface="微软雅黑"/>
              </a:rPr>
              <a:t>据</a:t>
            </a:r>
            <a:r>
              <a:rPr dirty="0" sz="1400" b="1">
                <a:latin typeface="微软雅黑"/>
                <a:cs typeface="微软雅黑"/>
              </a:rPr>
              <a:t>。比</a:t>
            </a:r>
            <a:r>
              <a:rPr dirty="0" sz="1400" spc="-15" b="1">
                <a:latin typeface="微软雅黑"/>
                <a:cs typeface="微软雅黑"/>
              </a:rPr>
              <a:t>如</a:t>
            </a:r>
            <a:r>
              <a:rPr dirty="0" sz="1400" b="1">
                <a:latin typeface="微软雅黑"/>
                <a:cs typeface="微软雅黑"/>
              </a:rPr>
              <a:t>：如果</a:t>
            </a:r>
            <a:r>
              <a:rPr dirty="0" sz="1400" spc="-5" b="1">
                <a:latin typeface="微软雅黑"/>
                <a:cs typeface="微软雅黑"/>
              </a:rPr>
              <a:t>saved</a:t>
            </a:r>
            <a:r>
              <a:rPr dirty="0" sz="1400" spc="-30" b="1">
                <a:latin typeface="微软雅黑"/>
                <a:cs typeface="微软雅黑"/>
              </a:rPr>
              <a:t> </a:t>
            </a:r>
            <a:r>
              <a:rPr dirty="0" sz="1400" spc="-5" b="1">
                <a:latin typeface="微软雅黑"/>
                <a:cs typeface="微软雅黑"/>
              </a:rPr>
              <a:t>regeisters</a:t>
            </a:r>
            <a:endParaRPr sz="14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dirty="0" sz="1400" b="1">
                <a:latin typeface="微软雅黑"/>
                <a:cs typeface="微软雅黑"/>
              </a:rPr>
              <a:t>仅有一个数据，那么就</a:t>
            </a:r>
            <a:r>
              <a:rPr dirty="0" sz="1400" spc="-15" b="1">
                <a:latin typeface="微软雅黑"/>
                <a:cs typeface="微软雅黑"/>
              </a:rPr>
              <a:t>额</a:t>
            </a:r>
            <a:r>
              <a:rPr dirty="0" sz="1400" b="1">
                <a:latin typeface="微软雅黑"/>
                <a:cs typeface="微软雅黑"/>
              </a:rPr>
              <a:t>外空</a:t>
            </a:r>
            <a:r>
              <a:rPr dirty="0" sz="1400" spc="-15" b="1">
                <a:latin typeface="微软雅黑"/>
                <a:cs typeface="微软雅黑"/>
              </a:rPr>
              <a:t>出</a:t>
            </a:r>
            <a:r>
              <a:rPr dirty="0" sz="1400" b="1">
                <a:latin typeface="微软雅黑"/>
                <a:cs typeface="微软雅黑"/>
              </a:rPr>
              <a:t>一个</a:t>
            </a:r>
            <a:r>
              <a:rPr dirty="0" sz="1400" spc="-15" b="1">
                <a:latin typeface="微软雅黑"/>
                <a:cs typeface="微软雅黑"/>
              </a:rPr>
              <a:t>位</a:t>
            </a:r>
            <a:r>
              <a:rPr dirty="0" sz="1400" spc="5" b="1">
                <a:latin typeface="微软雅黑"/>
                <a:cs typeface="微软雅黑"/>
              </a:rPr>
              <a:t>置</a:t>
            </a:r>
            <a:r>
              <a:rPr dirty="0" sz="1400" spc="-5" b="1">
                <a:latin typeface="微软雅黑"/>
                <a:cs typeface="微软雅黑"/>
              </a:rPr>
              <a:t>(padding)</a:t>
            </a:r>
            <a:endParaRPr sz="1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1400" b="1">
                <a:latin typeface="微软雅黑"/>
                <a:cs typeface="微软雅黑"/>
              </a:rPr>
              <a:t>鉴于上述原因，嵌套过</a:t>
            </a:r>
            <a:r>
              <a:rPr dirty="0" sz="1400" spc="-15" b="1">
                <a:latin typeface="微软雅黑"/>
                <a:cs typeface="微软雅黑"/>
              </a:rPr>
              <a:t>程</a:t>
            </a:r>
            <a:r>
              <a:rPr dirty="0" sz="1400" b="1">
                <a:latin typeface="微软雅黑"/>
                <a:cs typeface="微软雅黑"/>
              </a:rPr>
              <a:t>的最</a:t>
            </a:r>
            <a:r>
              <a:rPr dirty="0" sz="1400" spc="-15" b="1">
                <a:latin typeface="微软雅黑"/>
                <a:cs typeface="微软雅黑"/>
              </a:rPr>
              <a:t>小</a:t>
            </a:r>
            <a:r>
              <a:rPr dirty="0" sz="1400" b="1">
                <a:latin typeface="微软雅黑"/>
                <a:cs typeface="微软雅黑"/>
              </a:rPr>
              <a:t>栈帧</a:t>
            </a:r>
            <a:r>
              <a:rPr dirty="0" sz="1400" spc="-10" b="1">
                <a:latin typeface="微软雅黑"/>
                <a:cs typeface="微软雅黑"/>
              </a:rPr>
              <a:t>为</a:t>
            </a:r>
            <a:r>
              <a:rPr dirty="0" sz="1400" spc="-5" b="1">
                <a:latin typeface="微软雅黑"/>
                <a:cs typeface="微软雅黑"/>
              </a:rPr>
              <a:t>24</a:t>
            </a:r>
            <a:r>
              <a:rPr dirty="0" sz="1400" b="1">
                <a:latin typeface="微软雅黑"/>
                <a:cs typeface="微软雅黑"/>
              </a:rPr>
              <a:t>字</a:t>
            </a:r>
            <a:r>
              <a:rPr dirty="0" sz="1400" spc="-15" b="1">
                <a:latin typeface="微软雅黑"/>
                <a:cs typeface="微软雅黑"/>
              </a:rPr>
              <a:t>节</a:t>
            </a:r>
            <a:r>
              <a:rPr dirty="0" sz="1400" b="1">
                <a:latin typeface="微软雅黑"/>
                <a:cs typeface="微软雅黑"/>
              </a:rPr>
              <a:t>：16个</a:t>
            </a:r>
            <a:r>
              <a:rPr dirty="0" sz="1400" spc="-15" b="1">
                <a:latin typeface="微软雅黑"/>
                <a:cs typeface="微软雅黑"/>
              </a:rPr>
              <a:t>字</a:t>
            </a:r>
            <a:r>
              <a:rPr dirty="0" sz="1400" b="1">
                <a:latin typeface="微软雅黑"/>
                <a:cs typeface="微软雅黑"/>
              </a:rPr>
              <a:t>节用</a:t>
            </a:r>
            <a:r>
              <a:rPr dirty="0" sz="1400" spc="-15" b="1">
                <a:latin typeface="微软雅黑"/>
                <a:cs typeface="微软雅黑"/>
              </a:rPr>
              <a:t>于</a:t>
            </a:r>
            <a:r>
              <a:rPr dirty="0" sz="1400" b="1">
                <a:latin typeface="微软雅黑"/>
                <a:cs typeface="微软雅黑"/>
              </a:rPr>
              <a:t>存储</a:t>
            </a:r>
            <a:r>
              <a:rPr dirty="0" sz="1400" spc="-5" b="1">
                <a:latin typeface="微软雅黑"/>
                <a:cs typeface="微软雅黑"/>
              </a:rPr>
              <a:t>$a0~$a3，8</a:t>
            </a:r>
            <a:r>
              <a:rPr dirty="0" sz="1400" spc="-15" b="1">
                <a:latin typeface="微软雅黑"/>
                <a:cs typeface="微软雅黑"/>
              </a:rPr>
              <a:t>个</a:t>
            </a:r>
            <a:r>
              <a:rPr dirty="0" sz="1400" b="1">
                <a:latin typeface="微软雅黑"/>
                <a:cs typeface="微软雅黑"/>
              </a:rPr>
              <a:t>字节</a:t>
            </a:r>
            <a:r>
              <a:rPr dirty="0" sz="1400" spc="-15" b="1">
                <a:latin typeface="微软雅黑"/>
                <a:cs typeface="微软雅黑"/>
              </a:rPr>
              <a:t>用</a:t>
            </a:r>
            <a:r>
              <a:rPr dirty="0" sz="1400" b="1">
                <a:latin typeface="微软雅黑"/>
                <a:cs typeface="微软雅黑"/>
              </a:rPr>
              <a:t>于</a:t>
            </a:r>
            <a:r>
              <a:rPr dirty="0" sz="1400" spc="-5" b="1">
                <a:latin typeface="微软雅黑"/>
                <a:cs typeface="微软雅黑"/>
              </a:rPr>
              <a:t>saved</a:t>
            </a:r>
            <a:endParaRPr sz="14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dirty="0" sz="1400" spc="-5" b="1">
                <a:latin typeface="微软雅黑"/>
                <a:cs typeface="微软雅黑"/>
              </a:rPr>
              <a:t>registers(</a:t>
            </a:r>
            <a:r>
              <a:rPr dirty="0" sz="1400" spc="-10" b="1">
                <a:latin typeface="微软雅黑"/>
                <a:cs typeface="微软雅黑"/>
              </a:rPr>
              <a:t>必</a:t>
            </a:r>
            <a:r>
              <a:rPr dirty="0" sz="1400" spc="5" b="1">
                <a:latin typeface="微软雅黑"/>
                <a:cs typeface="微软雅黑"/>
              </a:rPr>
              <a:t>须</a:t>
            </a:r>
            <a:r>
              <a:rPr dirty="0" sz="1400" spc="-5" b="1">
                <a:latin typeface="微软雅黑"/>
                <a:cs typeface="微软雅黑"/>
              </a:rPr>
              <a:t>有$ra，</a:t>
            </a:r>
            <a:r>
              <a:rPr dirty="0" sz="1400" b="1">
                <a:latin typeface="微软雅黑"/>
                <a:cs typeface="微软雅黑"/>
              </a:rPr>
              <a:t>而</a:t>
            </a:r>
            <a:r>
              <a:rPr dirty="0" sz="1400" spc="-5" b="1">
                <a:latin typeface="微软雅黑"/>
                <a:cs typeface="微软雅黑"/>
              </a:rPr>
              <a:t>saved</a:t>
            </a:r>
            <a:r>
              <a:rPr dirty="0" sz="1400" spc="-60" b="1">
                <a:latin typeface="微软雅黑"/>
                <a:cs typeface="微软雅黑"/>
              </a:rPr>
              <a:t> </a:t>
            </a:r>
            <a:r>
              <a:rPr dirty="0" sz="1400" spc="-5" b="1">
                <a:latin typeface="微软雅黑"/>
                <a:cs typeface="微软雅黑"/>
              </a:rPr>
              <a:t>registers</a:t>
            </a:r>
            <a:r>
              <a:rPr dirty="0" sz="1400" spc="5" b="1">
                <a:latin typeface="微软雅黑"/>
                <a:cs typeface="微软雅黑"/>
              </a:rPr>
              <a:t>需</a:t>
            </a:r>
            <a:r>
              <a:rPr dirty="0" sz="1400" spc="-15" b="1">
                <a:latin typeface="微软雅黑"/>
                <a:cs typeface="微软雅黑"/>
              </a:rPr>
              <a:t>要</a:t>
            </a:r>
            <a:r>
              <a:rPr dirty="0" sz="1400" spc="5" b="1">
                <a:latin typeface="微软雅黑"/>
                <a:cs typeface="微软雅黑"/>
              </a:rPr>
              <a:t>双</a:t>
            </a:r>
            <a:r>
              <a:rPr dirty="0" sz="1400" b="1">
                <a:latin typeface="微软雅黑"/>
                <a:cs typeface="微软雅黑"/>
              </a:rPr>
              <a:t>字</a:t>
            </a:r>
            <a:r>
              <a:rPr dirty="0" sz="1400" spc="-10" b="1">
                <a:latin typeface="微软雅黑"/>
                <a:cs typeface="微软雅黑"/>
              </a:rPr>
              <a:t>对</a:t>
            </a:r>
            <a:r>
              <a:rPr dirty="0" sz="1400" b="1">
                <a:latin typeface="微软雅黑"/>
                <a:cs typeface="微软雅黑"/>
              </a:rPr>
              <a:t>齐)</a:t>
            </a:r>
            <a:endParaRPr sz="1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44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dirty="0" sz="1400" b="1">
                <a:latin typeface="微软雅黑"/>
                <a:cs typeface="微软雅黑"/>
              </a:rPr>
              <a:t>叶过程的最小栈帧为</a:t>
            </a:r>
            <a:r>
              <a:rPr dirty="0" sz="1400" spc="-5" b="1">
                <a:latin typeface="微软雅黑"/>
                <a:cs typeface="微软雅黑"/>
              </a:rPr>
              <a:t>0</a:t>
            </a:r>
            <a:r>
              <a:rPr dirty="0" sz="1400" b="1">
                <a:latin typeface="微软雅黑"/>
                <a:cs typeface="微软雅黑"/>
              </a:rPr>
              <a:t>字节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9817" y="1729311"/>
            <a:ext cx="4954157" cy="2287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0" y="3980688"/>
            <a:ext cx="4466844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3" y="5077205"/>
            <a:ext cx="9037320" cy="1161415"/>
          </a:xfrm>
          <a:custGeom>
            <a:avLst/>
            <a:gdLst/>
            <a:ahLst/>
            <a:cxnLst/>
            <a:rect l="l" t="t" r="r" b="b"/>
            <a:pathLst>
              <a:path w="9037320" h="1161414">
                <a:moveTo>
                  <a:pt x="8843771" y="0"/>
                </a:moveTo>
                <a:lnTo>
                  <a:pt x="193560" y="0"/>
                </a:lnTo>
                <a:lnTo>
                  <a:pt x="149178" y="5109"/>
                </a:lnTo>
                <a:lnTo>
                  <a:pt x="108436" y="19665"/>
                </a:lnTo>
                <a:lnTo>
                  <a:pt x="72497" y="42507"/>
                </a:lnTo>
                <a:lnTo>
                  <a:pt x="42522" y="72476"/>
                </a:lnTo>
                <a:lnTo>
                  <a:pt x="19673" y="108412"/>
                </a:lnTo>
                <a:lnTo>
                  <a:pt x="5111" y="149156"/>
                </a:lnTo>
                <a:lnTo>
                  <a:pt x="0" y="193548"/>
                </a:lnTo>
                <a:lnTo>
                  <a:pt x="0" y="967727"/>
                </a:lnTo>
                <a:lnTo>
                  <a:pt x="5111" y="1012107"/>
                </a:lnTo>
                <a:lnTo>
                  <a:pt x="19673" y="1052848"/>
                </a:lnTo>
                <a:lnTo>
                  <a:pt x="42522" y="1088787"/>
                </a:lnTo>
                <a:lnTo>
                  <a:pt x="72497" y="1118763"/>
                </a:lnTo>
                <a:lnTo>
                  <a:pt x="108436" y="1141613"/>
                </a:lnTo>
                <a:lnTo>
                  <a:pt x="149178" y="1156175"/>
                </a:lnTo>
                <a:lnTo>
                  <a:pt x="193560" y="1161288"/>
                </a:lnTo>
                <a:lnTo>
                  <a:pt x="8843771" y="1161288"/>
                </a:lnTo>
                <a:lnTo>
                  <a:pt x="8888163" y="1156175"/>
                </a:lnTo>
                <a:lnTo>
                  <a:pt x="8928907" y="1141613"/>
                </a:lnTo>
                <a:lnTo>
                  <a:pt x="8964843" y="1118763"/>
                </a:lnTo>
                <a:lnTo>
                  <a:pt x="8994812" y="1088787"/>
                </a:lnTo>
                <a:lnTo>
                  <a:pt x="9017654" y="1052848"/>
                </a:lnTo>
                <a:lnTo>
                  <a:pt x="9032210" y="1012107"/>
                </a:lnTo>
                <a:lnTo>
                  <a:pt x="9037319" y="967727"/>
                </a:lnTo>
                <a:lnTo>
                  <a:pt x="9037319" y="193548"/>
                </a:lnTo>
                <a:lnTo>
                  <a:pt x="9032210" y="149156"/>
                </a:lnTo>
                <a:lnTo>
                  <a:pt x="9017654" y="108412"/>
                </a:lnTo>
                <a:lnTo>
                  <a:pt x="8994812" y="72476"/>
                </a:lnTo>
                <a:lnTo>
                  <a:pt x="8964843" y="42507"/>
                </a:lnTo>
                <a:lnTo>
                  <a:pt x="8928907" y="19665"/>
                </a:lnTo>
                <a:lnTo>
                  <a:pt x="8888163" y="5109"/>
                </a:lnTo>
                <a:lnTo>
                  <a:pt x="8843771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813" y="5077205"/>
            <a:ext cx="9037320" cy="1161415"/>
          </a:xfrm>
          <a:custGeom>
            <a:avLst/>
            <a:gdLst/>
            <a:ahLst/>
            <a:cxnLst/>
            <a:rect l="l" t="t" r="r" b="b"/>
            <a:pathLst>
              <a:path w="9037320" h="1161414">
                <a:moveTo>
                  <a:pt x="0" y="193548"/>
                </a:moveTo>
                <a:lnTo>
                  <a:pt x="5111" y="149156"/>
                </a:lnTo>
                <a:lnTo>
                  <a:pt x="19673" y="108412"/>
                </a:lnTo>
                <a:lnTo>
                  <a:pt x="42522" y="72476"/>
                </a:lnTo>
                <a:lnTo>
                  <a:pt x="72497" y="42507"/>
                </a:lnTo>
                <a:lnTo>
                  <a:pt x="108436" y="19665"/>
                </a:lnTo>
                <a:lnTo>
                  <a:pt x="149178" y="5109"/>
                </a:lnTo>
                <a:lnTo>
                  <a:pt x="193560" y="0"/>
                </a:lnTo>
                <a:lnTo>
                  <a:pt x="8843771" y="0"/>
                </a:lnTo>
                <a:lnTo>
                  <a:pt x="8888163" y="5109"/>
                </a:lnTo>
                <a:lnTo>
                  <a:pt x="8928907" y="19665"/>
                </a:lnTo>
                <a:lnTo>
                  <a:pt x="8964843" y="42507"/>
                </a:lnTo>
                <a:lnTo>
                  <a:pt x="8994812" y="72476"/>
                </a:lnTo>
                <a:lnTo>
                  <a:pt x="9017654" y="108412"/>
                </a:lnTo>
                <a:lnTo>
                  <a:pt x="9032210" y="149156"/>
                </a:lnTo>
                <a:lnTo>
                  <a:pt x="9037319" y="193548"/>
                </a:lnTo>
                <a:lnTo>
                  <a:pt x="9037319" y="967727"/>
                </a:lnTo>
                <a:lnTo>
                  <a:pt x="9032210" y="1012107"/>
                </a:lnTo>
                <a:lnTo>
                  <a:pt x="9017654" y="1052848"/>
                </a:lnTo>
                <a:lnTo>
                  <a:pt x="8994812" y="1088787"/>
                </a:lnTo>
                <a:lnTo>
                  <a:pt x="8964843" y="1118763"/>
                </a:lnTo>
                <a:lnTo>
                  <a:pt x="8928907" y="1141613"/>
                </a:lnTo>
                <a:lnTo>
                  <a:pt x="8888163" y="1156175"/>
                </a:lnTo>
                <a:lnTo>
                  <a:pt x="8843771" y="1161288"/>
                </a:lnTo>
                <a:lnTo>
                  <a:pt x="193560" y="1161288"/>
                </a:lnTo>
                <a:lnTo>
                  <a:pt x="149178" y="1156175"/>
                </a:lnTo>
                <a:lnTo>
                  <a:pt x="108436" y="1141613"/>
                </a:lnTo>
                <a:lnTo>
                  <a:pt x="72497" y="1118763"/>
                </a:lnTo>
                <a:lnTo>
                  <a:pt x="42522" y="1088787"/>
                </a:lnTo>
                <a:lnTo>
                  <a:pt x="19673" y="1052848"/>
                </a:lnTo>
                <a:lnTo>
                  <a:pt x="5111" y="1012107"/>
                </a:lnTo>
                <a:lnTo>
                  <a:pt x="0" y="967727"/>
                </a:lnTo>
                <a:lnTo>
                  <a:pt x="0" y="19354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0594" y="1090422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4">
                <a:moveTo>
                  <a:pt x="0" y="10287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0594" y="599694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5">
                <a:moveTo>
                  <a:pt x="0" y="10286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0594" y="6357365"/>
            <a:ext cx="8856980" cy="0"/>
          </a:xfrm>
          <a:custGeom>
            <a:avLst/>
            <a:gdLst/>
            <a:ahLst/>
            <a:cxnLst/>
            <a:rect l="l" t="t" r="r" b="b"/>
            <a:pathLst>
              <a:path w="8856980" h="0">
                <a:moveTo>
                  <a:pt x="0" y="0"/>
                </a:moveTo>
                <a:lnTo>
                  <a:pt x="8856726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7155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5"/>
              <a:t>--4.3栈帧的构建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6530085" y="1991004"/>
            <a:ext cx="1742439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830">
              <a:lnSpc>
                <a:spcPct val="12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addi</a:t>
            </a:r>
            <a:r>
              <a:rPr dirty="0" sz="1600" spc="-60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$sp,$sp,-24  sw $ra,20($sp)  sw $a1,28($sp)  sw</a:t>
            </a:r>
            <a:r>
              <a:rPr dirty="0" sz="1600" spc="-20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$a0,24($sp)</a:t>
            </a:r>
            <a:endParaRPr sz="16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384"/>
              </a:spcBef>
            </a:pPr>
            <a:r>
              <a:rPr dirty="0" sz="1600" spc="-10" b="1">
                <a:solidFill>
                  <a:srgbClr val="FF0000"/>
                </a:solidFill>
                <a:latin typeface="微软雅黑"/>
                <a:cs typeface="微软雅黑"/>
              </a:rPr>
              <a:t>…（callee）</a:t>
            </a:r>
            <a:endParaRPr sz="1600">
              <a:latin typeface="微软雅黑"/>
              <a:cs typeface="微软雅黑"/>
            </a:endParaRPr>
          </a:p>
          <a:p>
            <a:pPr marL="12700" marR="5080">
              <a:lnSpc>
                <a:spcPct val="120000"/>
              </a:lnSpc>
            </a:pP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lw $ra, 20($sp)  addi $sp, $sp,</a:t>
            </a:r>
            <a:r>
              <a:rPr dirty="0" sz="1600" spc="-50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24  jr</a:t>
            </a:r>
            <a:r>
              <a:rPr dirty="0" sz="1600" spc="-10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$ra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3623" y="3982872"/>
            <a:ext cx="1703705" cy="9036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8($</a:t>
            </a:r>
            <a:r>
              <a:rPr dirty="0" sz="1600" b="1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p):保留给$a2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4($</a:t>
            </a:r>
            <a:r>
              <a:rPr dirty="0" sz="1600" b="1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p):保留给$a1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0($</a:t>
            </a:r>
            <a:r>
              <a:rPr dirty="0" sz="1600" b="1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p):保留给$a0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2096" y="4585842"/>
            <a:ext cx="629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C"/>
                </a:solidFill>
                <a:latin typeface="微软雅黑"/>
                <a:cs typeface="微软雅黑"/>
              </a:rPr>
              <a:t>$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s</a:t>
            </a:r>
            <a:r>
              <a:rPr dirty="0" sz="1600" b="1">
                <a:solidFill>
                  <a:srgbClr val="4F81BC"/>
                </a:solidFill>
                <a:latin typeface="微软雅黑"/>
                <a:cs typeface="微软雅黑"/>
              </a:rPr>
              <a:t>p</a:t>
            </a:r>
            <a:r>
              <a:rPr dirty="0" sz="1600" spc="-10" b="1">
                <a:solidFill>
                  <a:srgbClr val="4F81BC"/>
                </a:solidFill>
                <a:latin typeface="微软雅黑"/>
                <a:cs typeface="微软雅黑"/>
              </a:rPr>
              <a:t>-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&gt;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4117" y="3099054"/>
            <a:ext cx="3091180" cy="0"/>
          </a:xfrm>
          <a:custGeom>
            <a:avLst/>
            <a:gdLst/>
            <a:ahLst/>
            <a:cxnLst/>
            <a:rect l="l" t="t" r="r" b="b"/>
            <a:pathLst>
              <a:path w="3091179" h="0">
                <a:moveTo>
                  <a:pt x="0" y="0"/>
                </a:moveTo>
                <a:lnTo>
                  <a:pt x="3090926" y="0"/>
                </a:lnTo>
              </a:path>
            </a:pathLst>
          </a:custGeom>
          <a:ln w="38100">
            <a:solidFill>
              <a:srgbClr val="497DBA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44117" y="4959858"/>
            <a:ext cx="3091180" cy="0"/>
          </a:xfrm>
          <a:custGeom>
            <a:avLst/>
            <a:gdLst/>
            <a:ahLst/>
            <a:cxnLst/>
            <a:rect l="l" t="t" r="r" b="b"/>
            <a:pathLst>
              <a:path w="3091179" h="0">
                <a:moveTo>
                  <a:pt x="0" y="0"/>
                </a:moveTo>
                <a:lnTo>
                  <a:pt x="3090926" y="0"/>
                </a:lnTo>
              </a:path>
            </a:pathLst>
          </a:custGeom>
          <a:ln w="38100">
            <a:solidFill>
              <a:srgbClr val="497DBA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7991" y="1803996"/>
            <a:ext cx="3017520" cy="1196975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489"/>
              </a:spcBef>
            </a:pP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36(</a:t>
            </a:r>
            <a:r>
              <a:rPr dirty="0" sz="1600" spc="-10" b="1">
                <a:solidFill>
                  <a:srgbClr val="7E7E7E"/>
                </a:solidFill>
                <a:latin typeface="微软雅黑"/>
                <a:cs typeface="微软雅黑"/>
              </a:rPr>
              <a:t>$</a:t>
            </a: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sp)</a:t>
            </a:r>
            <a:r>
              <a:rPr dirty="0" sz="1600" spc="-10" b="1">
                <a:solidFill>
                  <a:srgbClr val="7E7E7E"/>
                </a:solidFill>
                <a:latin typeface="微软雅黑"/>
                <a:cs typeface="微软雅黑"/>
              </a:rPr>
              <a:t>:存储</a:t>
            </a: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$a3</a:t>
            </a:r>
            <a:endParaRPr sz="1600">
              <a:latin typeface="微软雅黑"/>
              <a:cs typeface="微软雅黑"/>
            </a:endParaRPr>
          </a:p>
          <a:p>
            <a:pPr algn="r" marR="3048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32($s</a:t>
            </a:r>
            <a:r>
              <a:rPr dirty="0" sz="1600" b="1">
                <a:solidFill>
                  <a:srgbClr val="7E7E7E"/>
                </a:solidFill>
                <a:latin typeface="微软雅黑"/>
                <a:cs typeface="微软雅黑"/>
              </a:rPr>
              <a:t>p</a:t>
            </a: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):存储$a2</a:t>
            </a:r>
            <a:endParaRPr sz="1600">
              <a:latin typeface="微软雅黑"/>
              <a:cs typeface="微软雅黑"/>
            </a:endParaRPr>
          </a:p>
          <a:p>
            <a:pPr algn="r" marR="30480">
              <a:lnSpc>
                <a:spcPct val="100000"/>
              </a:lnSpc>
              <a:spcBef>
                <a:spcPts val="384"/>
              </a:spcBef>
            </a:pP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28($s</a:t>
            </a:r>
            <a:r>
              <a:rPr dirty="0" sz="1600" b="1">
                <a:solidFill>
                  <a:srgbClr val="7E7E7E"/>
                </a:solidFill>
                <a:latin typeface="微软雅黑"/>
                <a:cs typeface="微软雅黑"/>
              </a:rPr>
              <a:t>p</a:t>
            </a: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):存储$a1</a:t>
            </a:r>
            <a:endParaRPr sz="1600">
              <a:latin typeface="微软雅黑"/>
              <a:cs typeface="微软雅黑"/>
            </a:endParaRPr>
          </a:p>
          <a:p>
            <a:pPr algn="r" marR="30480">
              <a:lnSpc>
                <a:spcPct val="100000"/>
              </a:lnSpc>
              <a:spcBef>
                <a:spcPts val="380"/>
              </a:spcBef>
              <a:tabLst>
                <a:tab pos="1339850" algn="l"/>
              </a:tabLst>
            </a:pPr>
            <a:r>
              <a:rPr dirty="0" baseline="-10416" sz="2400" spc="-7" b="1">
                <a:solidFill>
                  <a:srgbClr val="7E7E7E"/>
                </a:solidFill>
                <a:latin typeface="微软雅黑"/>
                <a:cs typeface="微软雅黑"/>
              </a:rPr>
              <a:t>先前的</a:t>
            </a:r>
            <a:r>
              <a:rPr dirty="0" baseline="-10416" sz="2400" spc="-15" b="1">
                <a:solidFill>
                  <a:srgbClr val="7E7E7E"/>
                </a:solidFill>
                <a:latin typeface="微软雅黑"/>
                <a:cs typeface="微软雅黑"/>
              </a:rPr>
              <a:t>$</a:t>
            </a:r>
            <a:r>
              <a:rPr dirty="0" baseline="-10416" sz="2400" spc="-7" b="1">
                <a:solidFill>
                  <a:srgbClr val="7E7E7E"/>
                </a:solidFill>
                <a:latin typeface="微软雅黑"/>
                <a:cs typeface="微软雅黑"/>
              </a:rPr>
              <a:t>s</a:t>
            </a:r>
            <a:r>
              <a:rPr dirty="0" baseline="-10416" sz="2400" b="1">
                <a:solidFill>
                  <a:srgbClr val="7E7E7E"/>
                </a:solidFill>
                <a:latin typeface="微软雅黑"/>
                <a:cs typeface="微软雅黑"/>
              </a:rPr>
              <a:t>p</a:t>
            </a:r>
            <a:r>
              <a:rPr dirty="0" baseline="-10416" sz="2400" spc="-15" b="1">
                <a:solidFill>
                  <a:srgbClr val="7E7E7E"/>
                </a:solidFill>
                <a:latin typeface="微软雅黑"/>
                <a:cs typeface="微软雅黑"/>
              </a:rPr>
              <a:t>-</a:t>
            </a:r>
            <a:r>
              <a:rPr dirty="0" baseline="-10416" sz="2400" spc="-7" b="1">
                <a:solidFill>
                  <a:srgbClr val="7E7E7E"/>
                </a:solidFill>
                <a:latin typeface="微软雅黑"/>
                <a:cs typeface="微软雅黑"/>
              </a:rPr>
              <a:t>&gt;</a:t>
            </a:r>
            <a:r>
              <a:rPr dirty="0" baseline="-10416" sz="2400" b="1">
                <a:solidFill>
                  <a:srgbClr val="7E7E7E"/>
                </a:solidFill>
                <a:latin typeface="微软雅黑"/>
                <a:cs typeface="微软雅黑"/>
              </a:rPr>
              <a:t>	</a:t>
            </a: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24($s</a:t>
            </a:r>
            <a:r>
              <a:rPr dirty="0" sz="1600" b="1">
                <a:solidFill>
                  <a:srgbClr val="7E7E7E"/>
                </a:solidFill>
                <a:latin typeface="微软雅黑"/>
                <a:cs typeface="微软雅黑"/>
              </a:rPr>
              <a:t>p</a:t>
            </a: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):存储$a0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4815" y="3998214"/>
            <a:ext cx="669925" cy="807720"/>
          </a:xfrm>
          <a:custGeom>
            <a:avLst/>
            <a:gdLst/>
            <a:ahLst/>
            <a:cxnLst/>
            <a:rect l="l" t="t" r="r" b="b"/>
            <a:pathLst>
              <a:path w="669925" h="807720">
                <a:moveTo>
                  <a:pt x="0" y="0"/>
                </a:moveTo>
                <a:lnTo>
                  <a:pt x="17454" y="59232"/>
                </a:lnTo>
                <a:lnTo>
                  <a:pt x="36762" y="117084"/>
                </a:lnTo>
                <a:lnTo>
                  <a:pt x="57810" y="173408"/>
                </a:lnTo>
                <a:lnTo>
                  <a:pt x="80489" y="228059"/>
                </a:lnTo>
                <a:lnTo>
                  <a:pt x="104685" y="280890"/>
                </a:lnTo>
                <a:lnTo>
                  <a:pt x="130289" y="331754"/>
                </a:lnTo>
                <a:lnTo>
                  <a:pt x="157188" y="380506"/>
                </a:lnTo>
                <a:lnTo>
                  <a:pt x="185272" y="426998"/>
                </a:lnTo>
                <a:lnTo>
                  <a:pt x="214428" y="471085"/>
                </a:lnTo>
                <a:lnTo>
                  <a:pt x="244546" y="512619"/>
                </a:lnTo>
                <a:lnTo>
                  <a:pt x="275514" y="551455"/>
                </a:lnTo>
                <a:lnTo>
                  <a:pt x="307221" y="587447"/>
                </a:lnTo>
                <a:lnTo>
                  <a:pt x="339555" y="620447"/>
                </a:lnTo>
                <a:lnTo>
                  <a:pt x="372405" y="650309"/>
                </a:lnTo>
                <a:lnTo>
                  <a:pt x="405659" y="676888"/>
                </a:lnTo>
                <a:lnTo>
                  <a:pt x="439207" y="700036"/>
                </a:lnTo>
                <a:lnTo>
                  <a:pt x="472937" y="719607"/>
                </a:lnTo>
                <a:lnTo>
                  <a:pt x="540496" y="747433"/>
                </a:lnTo>
                <a:lnTo>
                  <a:pt x="574103" y="755396"/>
                </a:lnTo>
                <a:lnTo>
                  <a:pt x="590169" y="807212"/>
                </a:lnTo>
                <a:lnTo>
                  <a:pt x="669886" y="697611"/>
                </a:lnTo>
                <a:lnTo>
                  <a:pt x="602203" y="651637"/>
                </a:lnTo>
                <a:lnTo>
                  <a:pt x="541985" y="651637"/>
                </a:lnTo>
                <a:lnTo>
                  <a:pt x="508260" y="643647"/>
                </a:lnTo>
                <a:lnTo>
                  <a:pt x="440325" y="615591"/>
                </a:lnTo>
                <a:lnTo>
                  <a:pt x="406349" y="595806"/>
                </a:lnTo>
                <a:lnTo>
                  <a:pt x="372525" y="572373"/>
                </a:lnTo>
                <a:lnTo>
                  <a:pt x="338969" y="545432"/>
                </a:lnTo>
                <a:lnTo>
                  <a:pt x="305800" y="515124"/>
                </a:lnTo>
                <a:lnTo>
                  <a:pt x="273133" y="481592"/>
                </a:lnTo>
                <a:lnTo>
                  <a:pt x="241088" y="444976"/>
                </a:lnTo>
                <a:lnTo>
                  <a:pt x="209782" y="405418"/>
                </a:lnTo>
                <a:lnTo>
                  <a:pt x="179331" y="363059"/>
                </a:lnTo>
                <a:lnTo>
                  <a:pt x="149853" y="318040"/>
                </a:lnTo>
                <a:lnTo>
                  <a:pt x="121466" y="270504"/>
                </a:lnTo>
                <a:lnTo>
                  <a:pt x="94287" y="220591"/>
                </a:lnTo>
                <a:lnTo>
                  <a:pt x="68433" y="168443"/>
                </a:lnTo>
                <a:lnTo>
                  <a:pt x="44022" y="114200"/>
                </a:lnTo>
                <a:lnTo>
                  <a:pt x="21172" y="58006"/>
                </a:lnTo>
                <a:lnTo>
                  <a:pt x="0" y="0"/>
                </a:lnTo>
                <a:close/>
              </a:path>
              <a:path w="669925" h="807720">
                <a:moveTo>
                  <a:pt x="525919" y="599821"/>
                </a:moveTo>
                <a:lnTo>
                  <a:pt x="541985" y="651637"/>
                </a:lnTo>
                <a:lnTo>
                  <a:pt x="602203" y="651637"/>
                </a:lnTo>
                <a:lnTo>
                  <a:pt x="525919" y="5998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5331" y="2992247"/>
            <a:ext cx="264160" cy="1058545"/>
          </a:xfrm>
          <a:custGeom>
            <a:avLst/>
            <a:gdLst/>
            <a:ahLst/>
            <a:cxnLst/>
            <a:rect l="l" t="t" r="r" b="b"/>
            <a:pathLst>
              <a:path w="264159" h="1058545">
                <a:moveTo>
                  <a:pt x="231647" y="0"/>
                </a:moveTo>
                <a:lnTo>
                  <a:pt x="175491" y="26388"/>
                </a:lnTo>
                <a:lnTo>
                  <a:pt x="126717" y="67651"/>
                </a:lnTo>
                <a:lnTo>
                  <a:pt x="85538" y="122497"/>
                </a:lnTo>
                <a:lnTo>
                  <a:pt x="52169" y="189632"/>
                </a:lnTo>
                <a:lnTo>
                  <a:pt x="38482" y="227404"/>
                </a:lnTo>
                <a:lnTo>
                  <a:pt x="26828" y="267764"/>
                </a:lnTo>
                <a:lnTo>
                  <a:pt x="17234" y="310551"/>
                </a:lnTo>
                <a:lnTo>
                  <a:pt x="9727" y="355601"/>
                </a:lnTo>
                <a:lnTo>
                  <a:pt x="4335" y="402755"/>
                </a:lnTo>
                <a:lnTo>
                  <a:pt x="1083" y="451850"/>
                </a:lnTo>
                <a:lnTo>
                  <a:pt x="0" y="502725"/>
                </a:lnTo>
                <a:lnTo>
                  <a:pt x="1111" y="555217"/>
                </a:lnTo>
                <a:lnTo>
                  <a:pt x="4444" y="609167"/>
                </a:lnTo>
                <a:lnTo>
                  <a:pt x="10025" y="664412"/>
                </a:lnTo>
                <a:lnTo>
                  <a:pt x="17883" y="720790"/>
                </a:lnTo>
                <a:lnTo>
                  <a:pt x="28042" y="778139"/>
                </a:lnTo>
                <a:lnTo>
                  <a:pt x="40531" y="836300"/>
                </a:lnTo>
                <a:lnTo>
                  <a:pt x="55376" y="895109"/>
                </a:lnTo>
                <a:lnTo>
                  <a:pt x="72605" y="954404"/>
                </a:lnTo>
                <a:lnTo>
                  <a:pt x="104736" y="1058164"/>
                </a:lnTo>
                <a:lnTo>
                  <a:pt x="87506" y="998852"/>
                </a:lnTo>
                <a:lnTo>
                  <a:pt x="72659" y="940031"/>
                </a:lnTo>
                <a:lnTo>
                  <a:pt x="60169" y="881861"/>
                </a:lnTo>
                <a:lnTo>
                  <a:pt x="50009" y="824503"/>
                </a:lnTo>
                <a:lnTo>
                  <a:pt x="42151" y="768120"/>
                </a:lnTo>
                <a:lnTo>
                  <a:pt x="36569" y="712872"/>
                </a:lnTo>
                <a:lnTo>
                  <a:pt x="33236" y="658920"/>
                </a:lnTo>
                <a:lnTo>
                  <a:pt x="32125" y="606427"/>
                </a:lnTo>
                <a:lnTo>
                  <a:pt x="33209" y="555554"/>
                </a:lnTo>
                <a:lnTo>
                  <a:pt x="36460" y="506461"/>
                </a:lnTo>
                <a:lnTo>
                  <a:pt x="41853" y="459311"/>
                </a:lnTo>
                <a:lnTo>
                  <a:pt x="49360" y="414264"/>
                </a:lnTo>
                <a:lnTo>
                  <a:pt x="58955" y="371483"/>
                </a:lnTo>
                <a:lnTo>
                  <a:pt x="70609" y="331128"/>
                </a:lnTo>
                <a:lnTo>
                  <a:pt x="84297" y="293361"/>
                </a:lnTo>
                <a:lnTo>
                  <a:pt x="99992" y="258343"/>
                </a:lnTo>
                <a:lnTo>
                  <a:pt x="137294" y="197202"/>
                </a:lnTo>
                <a:lnTo>
                  <a:pt x="182298" y="148994"/>
                </a:lnTo>
                <a:lnTo>
                  <a:pt x="234791" y="115012"/>
                </a:lnTo>
                <a:lnTo>
                  <a:pt x="263778" y="103758"/>
                </a:lnTo>
                <a:lnTo>
                  <a:pt x="231647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5331" y="2992247"/>
            <a:ext cx="759460" cy="1813560"/>
          </a:xfrm>
          <a:custGeom>
            <a:avLst/>
            <a:gdLst/>
            <a:ahLst/>
            <a:cxnLst/>
            <a:rect l="l" t="t" r="r" b="b"/>
            <a:pathLst>
              <a:path w="759460" h="1813560">
                <a:moveTo>
                  <a:pt x="89483" y="1005966"/>
                </a:moveTo>
                <a:lnTo>
                  <a:pt x="110654" y="1063973"/>
                </a:lnTo>
                <a:lnTo>
                  <a:pt x="133502" y="1120167"/>
                </a:lnTo>
                <a:lnTo>
                  <a:pt x="157912" y="1174410"/>
                </a:lnTo>
                <a:lnTo>
                  <a:pt x="183765" y="1226558"/>
                </a:lnTo>
                <a:lnTo>
                  <a:pt x="210943" y="1276471"/>
                </a:lnTo>
                <a:lnTo>
                  <a:pt x="239330" y="1324007"/>
                </a:lnTo>
                <a:lnTo>
                  <a:pt x="268808" y="1369026"/>
                </a:lnTo>
                <a:lnTo>
                  <a:pt x="299259" y="1411385"/>
                </a:lnTo>
                <a:lnTo>
                  <a:pt x="330565" y="1450943"/>
                </a:lnTo>
                <a:lnTo>
                  <a:pt x="362610" y="1487559"/>
                </a:lnTo>
                <a:lnTo>
                  <a:pt x="395276" y="1521091"/>
                </a:lnTo>
                <a:lnTo>
                  <a:pt x="428446" y="1551399"/>
                </a:lnTo>
                <a:lnTo>
                  <a:pt x="462001" y="1578340"/>
                </a:lnTo>
                <a:lnTo>
                  <a:pt x="495825" y="1601773"/>
                </a:lnTo>
                <a:lnTo>
                  <a:pt x="529800" y="1621558"/>
                </a:lnTo>
                <a:lnTo>
                  <a:pt x="597732" y="1649614"/>
                </a:lnTo>
                <a:lnTo>
                  <a:pt x="631455" y="1657603"/>
                </a:lnTo>
                <a:lnTo>
                  <a:pt x="615403" y="1605788"/>
                </a:lnTo>
                <a:lnTo>
                  <a:pt x="759370" y="1703577"/>
                </a:lnTo>
                <a:lnTo>
                  <a:pt x="679652" y="1813178"/>
                </a:lnTo>
                <a:lnTo>
                  <a:pt x="663586" y="1761363"/>
                </a:lnTo>
                <a:lnTo>
                  <a:pt x="629934" y="1753379"/>
                </a:lnTo>
                <a:lnTo>
                  <a:pt x="562211" y="1725437"/>
                </a:lnTo>
                <a:lnTo>
                  <a:pt x="528370" y="1705765"/>
                </a:lnTo>
                <a:lnTo>
                  <a:pt x="494696" y="1682485"/>
                </a:lnTo>
                <a:lnTo>
                  <a:pt x="461301" y="1655740"/>
                </a:lnTo>
                <a:lnTo>
                  <a:pt x="428302" y="1625673"/>
                </a:lnTo>
                <a:lnTo>
                  <a:pt x="395811" y="1592430"/>
                </a:lnTo>
                <a:lnTo>
                  <a:pt x="363944" y="1556153"/>
                </a:lnTo>
                <a:lnTo>
                  <a:pt x="332815" y="1516986"/>
                </a:lnTo>
                <a:lnTo>
                  <a:pt x="302539" y="1475073"/>
                </a:lnTo>
                <a:lnTo>
                  <a:pt x="273229" y="1430558"/>
                </a:lnTo>
                <a:lnTo>
                  <a:pt x="245000" y="1383584"/>
                </a:lnTo>
                <a:lnTo>
                  <a:pt x="217967" y="1334296"/>
                </a:lnTo>
                <a:lnTo>
                  <a:pt x="192243" y="1282836"/>
                </a:lnTo>
                <a:lnTo>
                  <a:pt x="167944" y="1229350"/>
                </a:lnTo>
                <a:lnTo>
                  <a:pt x="145183" y="1173979"/>
                </a:lnTo>
                <a:lnTo>
                  <a:pt x="124076" y="1116869"/>
                </a:lnTo>
                <a:lnTo>
                  <a:pt x="104736" y="1058164"/>
                </a:lnTo>
                <a:lnTo>
                  <a:pt x="72605" y="954404"/>
                </a:lnTo>
                <a:lnTo>
                  <a:pt x="55376" y="895109"/>
                </a:lnTo>
                <a:lnTo>
                  <a:pt x="40531" y="836300"/>
                </a:lnTo>
                <a:lnTo>
                  <a:pt x="28042" y="778139"/>
                </a:lnTo>
                <a:lnTo>
                  <a:pt x="17883" y="720790"/>
                </a:lnTo>
                <a:lnTo>
                  <a:pt x="10025" y="664412"/>
                </a:lnTo>
                <a:lnTo>
                  <a:pt x="4444" y="609167"/>
                </a:lnTo>
                <a:lnTo>
                  <a:pt x="1111" y="555217"/>
                </a:lnTo>
                <a:lnTo>
                  <a:pt x="0" y="502725"/>
                </a:lnTo>
                <a:lnTo>
                  <a:pt x="1083" y="451850"/>
                </a:lnTo>
                <a:lnTo>
                  <a:pt x="4335" y="402755"/>
                </a:lnTo>
                <a:lnTo>
                  <a:pt x="9727" y="355601"/>
                </a:lnTo>
                <a:lnTo>
                  <a:pt x="17234" y="310551"/>
                </a:lnTo>
                <a:lnTo>
                  <a:pt x="26828" y="267764"/>
                </a:lnTo>
                <a:lnTo>
                  <a:pt x="38482" y="227404"/>
                </a:lnTo>
                <a:lnTo>
                  <a:pt x="52169" y="189632"/>
                </a:lnTo>
                <a:lnTo>
                  <a:pt x="67864" y="154609"/>
                </a:lnTo>
                <a:lnTo>
                  <a:pt x="105164" y="93457"/>
                </a:lnTo>
                <a:lnTo>
                  <a:pt x="150168" y="45241"/>
                </a:lnTo>
                <a:lnTo>
                  <a:pt x="202660" y="11253"/>
                </a:lnTo>
                <a:lnTo>
                  <a:pt x="231647" y="0"/>
                </a:lnTo>
                <a:lnTo>
                  <a:pt x="263778" y="103758"/>
                </a:lnTo>
                <a:lnTo>
                  <a:pt x="234791" y="115012"/>
                </a:lnTo>
                <a:lnTo>
                  <a:pt x="207622" y="130144"/>
                </a:lnTo>
                <a:lnTo>
                  <a:pt x="158847" y="171401"/>
                </a:lnTo>
                <a:lnTo>
                  <a:pt x="117667" y="226237"/>
                </a:lnTo>
                <a:lnTo>
                  <a:pt x="84297" y="293361"/>
                </a:lnTo>
                <a:lnTo>
                  <a:pt x="70609" y="331128"/>
                </a:lnTo>
                <a:lnTo>
                  <a:pt x="58955" y="371483"/>
                </a:lnTo>
                <a:lnTo>
                  <a:pt x="49360" y="414264"/>
                </a:lnTo>
                <a:lnTo>
                  <a:pt x="41853" y="459311"/>
                </a:lnTo>
                <a:lnTo>
                  <a:pt x="36460" y="506461"/>
                </a:lnTo>
                <a:lnTo>
                  <a:pt x="33209" y="555554"/>
                </a:lnTo>
                <a:lnTo>
                  <a:pt x="32125" y="606427"/>
                </a:lnTo>
                <a:lnTo>
                  <a:pt x="33236" y="658920"/>
                </a:lnTo>
                <a:lnTo>
                  <a:pt x="36569" y="712872"/>
                </a:lnTo>
                <a:lnTo>
                  <a:pt x="42151" y="768120"/>
                </a:lnTo>
                <a:lnTo>
                  <a:pt x="50009" y="824503"/>
                </a:lnTo>
                <a:lnTo>
                  <a:pt x="60169" y="881861"/>
                </a:lnTo>
                <a:lnTo>
                  <a:pt x="72659" y="940031"/>
                </a:lnTo>
                <a:lnTo>
                  <a:pt x="87506" y="998852"/>
                </a:lnTo>
                <a:lnTo>
                  <a:pt x="104736" y="1058164"/>
                </a:lnTo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07865" y="3976266"/>
            <a:ext cx="1825625" cy="6108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保留给ca</a:t>
            </a:r>
            <a:r>
              <a:rPr dirty="0" sz="1600" spc="5" b="1">
                <a:solidFill>
                  <a:srgbClr val="FF0000"/>
                </a:solidFill>
                <a:latin typeface="微软雅黑"/>
                <a:cs typeface="微软雅黑"/>
              </a:rPr>
              <a:t>l</a:t>
            </a:r>
            <a:r>
              <a:rPr dirty="0" sz="1600" b="1">
                <a:solidFill>
                  <a:srgbClr val="FF0000"/>
                </a:solidFill>
                <a:latin typeface="微软雅黑"/>
                <a:cs typeface="微软雅黑"/>
              </a:rPr>
              <a:t>l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e</a:t>
            </a:r>
            <a:r>
              <a:rPr dirty="0" sz="1600" spc="10" b="1">
                <a:solidFill>
                  <a:srgbClr val="FF0000"/>
                </a:solidFill>
                <a:latin typeface="微软雅黑"/>
                <a:cs typeface="微软雅黑"/>
              </a:rPr>
              <a:t>e</a:t>
            </a:r>
            <a:r>
              <a:rPr dirty="0" sz="1600" spc="5" b="1">
                <a:solidFill>
                  <a:srgbClr val="FF0000"/>
                </a:solidFill>
                <a:latin typeface="微软雅黑"/>
                <a:cs typeface="微软雅黑"/>
              </a:rPr>
              <a:t>用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的，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10" b="1">
                <a:solidFill>
                  <a:srgbClr val="FF0000"/>
                </a:solidFill>
                <a:latin typeface="微软雅黑"/>
                <a:cs typeface="微软雅黑"/>
              </a:rPr>
              <a:t>当前不可用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75657" y="2316225"/>
            <a:ext cx="837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当前可用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6388" y="2544698"/>
            <a:ext cx="2519045" cy="224154"/>
          </a:xfrm>
          <a:custGeom>
            <a:avLst/>
            <a:gdLst/>
            <a:ahLst/>
            <a:cxnLst/>
            <a:rect l="l" t="t" r="r" b="b"/>
            <a:pathLst>
              <a:path w="2519045" h="224155">
                <a:moveTo>
                  <a:pt x="76410" y="31664"/>
                </a:moveTo>
                <a:lnTo>
                  <a:pt x="75475" y="44361"/>
                </a:lnTo>
                <a:lnTo>
                  <a:pt x="2518156" y="224027"/>
                </a:lnTo>
                <a:lnTo>
                  <a:pt x="2519045" y="211327"/>
                </a:lnTo>
                <a:lnTo>
                  <a:pt x="76410" y="31664"/>
                </a:lnTo>
                <a:close/>
              </a:path>
              <a:path w="2519045" h="224155">
                <a:moveTo>
                  <a:pt x="78739" y="0"/>
                </a:moveTo>
                <a:lnTo>
                  <a:pt x="0" y="32385"/>
                </a:lnTo>
                <a:lnTo>
                  <a:pt x="73151" y="75946"/>
                </a:lnTo>
                <a:lnTo>
                  <a:pt x="75475" y="44361"/>
                </a:lnTo>
                <a:lnTo>
                  <a:pt x="62864" y="43434"/>
                </a:lnTo>
                <a:lnTo>
                  <a:pt x="63753" y="30734"/>
                </a:lnTo>
                <a:lnTo>
                  <a:pt x="76478" y="30734"/>
                </a:lnTo>
                <a:lnTo>
                  <a:pt x="78739" y="0"/>
                </a:lnTo>
                <a:close/>
              </a:path>
              <a:path w="2519045" h="224155">
                <a:moveTo>
                  <a:pt x="63753" y="30734"/>
                </a:moveTo>
                <a:lnTo>
                  <a:pt x="62864" y="43434"/>
                </a:lnTo>
                <a:lnTo>
                  <a:pt x="75475" y="44361"/>
                </a:lnTo>
                <a:lnTo>
                  <a:pt x="76410" y="31664"/>
                </a:lnTo>
                <a:lnTo>
                  <a:pt x="63753" y="30734"/>
                </a:lnTo>
                <a:close/>
              </a:path>
              <a:path w="2519045" h="224155">
                <a:moveTo>
                  <a:pt x="76478" y="30734"/>
                </a:moveTo>
                <a:lnTo>
                  <a:pt x="63753" y="30734"/>
                </a:lnTo>
                <a:lnTo>
                  <a:pt x="76410" y="31664"/>
                </a:lnTo>
                <a:lnTo>
                  <a:pt x="76478" y="3073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66388" y="2849498"/>
            <a:ext cx="2519045" cy="224154"/>
          </a:xfrm>
          <a:custGeom>
            <a:avLst/>
            <a:gdLst/>
            <a:ahLst/>
            <a:cxnLst/>
            <a:rect l="l" t="t" r="r" b="b"/>
            <a:pathLst>
              <a:path w="2519045" h="224155">
                <a:moveTo>
                  <a:pt x="76410" y="31664"/>
                </a:moveTo>
                <a:lnTo>
                  <a:pt x="75475" y="44361"/>
                </a:lnTo>
                <a:lnTo>
                  <a:pt x="2518156" y="224027"/>
                </a:lnTo>
                <a:lnTo>
                  <a:pt x="2519045" y="211327"/>
                </a:lnTo>
                <a:lnTo>
                  <a:pt x="76410" y="31664"/>
                </a:lnTo>
                <a:close/>
              </a:path>
              <a:path w="2519045" h="224155">
                <a:moveTo>
                  <a:pt x="78739" y="0"/>
                </a:moveTo>
                <a:lnTo>
                  <a:pt x="0" y="32385"/>
                </a:lnTo>
                <a:lnTo>
                  <a:pt x="73151" y="75946"/>
                </a:lnTo>
                <a:lnTo>
                  <a:pt x="75475" y="44361"/>
                </a:lnTo>
                <a:lnTo>
                  <a:pt x="62864" y="43434"/>
                </a:lnTo>
                <a:lnTo>
                  <a:pt x="63753" y="30734"/>
                </a:lnTo>
                <a:lnTo>
                  <a:pt x="76478" y="30734"/>
                </a:lnTo>
                <a:lnTo>
                  <a:pt x="78739" y="0"/>
                </a:lnTo>
                <a:close/>
              </a:path>
              <a:path w="2519045" h="224155">
                <a:moveTo>
                  <a:pt x="63753" y="30734"/>
                </a:moveTo>
                <a:lnTo>
                  <a:pt x="62864" y="43434"/>
                </a:lnTo>
                <a:lnTo>
                  <a:pt x="75475" y="44361"/>
                </a:lnTo>
                <a:lnTo>
                  <a:pt x="76410" y="31664"/>
                </a:lnTo>
                <a:lnTo>
                  <a:pt x="63753" y="30734"/>
                </a:lnTo>
                <a:close/>
              </a:path>
              <a:path w="2519045" h="224155">
                <a:moveTo>
                  <a:pt x="76478" y="30734"/>
                </a:moveTo>
                <a:lnTo>
                  <a:pt x="63753" y="30734"/>
                </a:lnTo>
                <a:lnTo>
                  <a:pt x="76410" y="31664"/>
                </a:lnTo>
                <a:lnTo>
                  <a:pt x="76478" y="3073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05916" y="5068315"/>
            <a:ext cx="6677659" cy="100647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ctr" marR="186690">
              <a:lnSpc>
                <a:spcPct val="100000"/>
              </a:lnSpc>
              <a:spcBef>
                <a:spcPts val="585"/>
              </a:spcBef>
            </a:pPr>
            <a:r>
              <a:rPr dirty="0" sz="1600" spc="-5" b="1">
                <a:latin typeface="微软雅黑"/>
                <a:cs typeface="微软雅黑"/>
              </a:rPr>
              <a:t>未使</a:t>
            </a:r>
            <a:r>
              <a:rPr dirty="0" sz="1600" spc="-10" b="1">
                <a:latin typeface="微软雅黑"/>
                <a:cs typeface="微软雅黑"/>
              </a:rPr>
              <a:t>用</a:t>
            </a:r>
            <a:r>
              <a:rPr dirty="0" sz="1600" spc="-5" b="1">
                <a:latin typeface="微软雅黑"/>
                <a:cs typeface="微软雅黑"/>
              </a:rPr>
              <a:t>$fp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600" spc="-5" b="1">
                <a:solidFill>
                  <a:srgbClr val="00AF50"/>
                </a:solidFill>
                <a:latin typeface="微软雅黑"/>
                <a:cs typeface="微软雅黑"/>
              </a:rPr>
              <a:t>好处：指令数量少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问题：$sp在在分配好后可能会继续改变，</a:t>
            </a:r>
            <a:r>
              <a:rPr dirty="0" sz="1600" spc="5" b="1">
                <a:solidFill>
                  <a:srgbClr val="FF0000"/>
                </a:solidFill>
                <a:latin typeface="微软雅黑"/>
                <a:cs typeface="微软雅黑"/>
              </a:rPr>
              <a:t>从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而给</a:t>
            </a:r>
            <a:r>
              <a:rPr dirty="0" sz="1600" spc="5" b="1">
                <a:solidFill>
                  <a:srgbClr val="FF0000"/>
                </a:solidFill>
                <a:latin typeface="微软雅黑"/>
                <a:cs typeface="微软雅黑"/>
              </a:rPr>
              <a:t>栈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帧数</a:t>
            </a:r>
            <a:r>
              <a:rPr dirty="0" sz="1600" spc="5" b="1">
                <a:solidFill>
                  <a:srgbClr val="FF0000"/>
                </a:solidFill>
                <a:latin typeface="微软雅黑"/>
                <a:cs typeface="微软雅黑"/>
              </a:rPr>
              <a:t>据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的访</a:t>
            </a:r>
            <a:r>
              <a:rPr dirty="0" sz="1600" spc="5" b="1">
                <a:solidFill>
                  <a:srgbClr val="FF0000"/>
                </a:solidFill>
                <a:latin typeface="微软雅黑"/>
                <a:cs typeface="微软雅黑"/>
              </a:rPr>
              <a:t>问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带来</a:t>
            </a:r>
            <a:r>
              <a:rPr dirty="0" sz="1600" spc="5" b="1">
                <a:solidFill>
                  <a:srgbClr val="FF0000"/>
                </a:solidFill>
                <a:latin typeface="微软雅黑"/>
                <a:cs typeface="微软雅黑"/>
              </a:rPr>
              <a:t>困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难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11235" y="2463164"/>
            <a:ext cx="610235" cy="187960"/>
          </a:xfrm>
          <a:custGeom>
            <a:avLst/>
            <a:gdLst/>
            <a:ahLst/>
            <a:cxnLst/>
            <a:rect l="l" t="t" r="r" b="b"/>
            <a:pathLst>
              <a:path w="610234" h="187960">
                <a:moveTo>
                  <a:pt x="58928" y="48513"/>
                </a:moveTo>
                <a:lnTo>
                  <a:pt x="0" y="129159"/>
                </a:lnTo>
                <a:lnTo>
                  <a:pt x="80645" y="187960"/>
                </a:lnTo>
                <a:lnTo>
                  <a:pt x="75184" y="153162"/>
                </a:lnTo>
                <a:lnTo>
                  <a:pt x="522069" y="83438"/>
                </a:lnTo>
                <a:lnTo>
                  <a:pt x="64262" y="83438"/>
                </a:lnTo>
                <a:lnTo>
                  <a:pt x="58928" y="48513"/>
                </a:lnTo>
                <a:close/>
              </a:path>
              <a:path w="610234" h="187960">
                <a:moveTo>
                  <a:pt x="599186" y="0"/>
                </a:moveTo>
                <a:lnTo>
                  <a:pt x="64262" y="83438"/>
                </a:lnTo>
                <a:lnTo>
                  <a:pt x="522069" y="83438"/>
                </a:lnTo>
                <a:lnTo>
                  <a:pt x="609981" y="69723"/>
                </a:lnTo>
                <a:lnTo>
                  <a:pt x="5991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11235" y="2463164"/>
            <a:ext cx="610235" cy="187960"/>
          </a:xfrm>
          <a:custGeom>
            <a:avLst/>
            <a:gdLst/>
            <a:ahLst/>
            <a:cxnLst/>
            <a:rect l="l" t="t" r="r" b="b"/>
            <a:pathLst>
              <a:path w="610234" h="187960">
                <a:moveTo>
                  <a:pt x="609981" y="69723"/>
                </a:moveTo>
                <a:lnTo>
                  <a:pt x="75184" y="153162"/>
                </a:lnTo>
                <a:lnTo>
                  <a:pt x="80645" y="187960"/>
                </a:lnTo>
                <a:lnTo>
                  <a:pt x="0" y="129159"/>
                </a:lnTo>
                <a:lnTo>
                  <a:pt x="58928" y="48513"/>
                </a:lnTo>
                <a:lnTo>
                  <a:pt x="64262" y="83438"/>
                </a:lnTo>
                <a:lnTo>
                  <a:pt x="599186" y="0"/>
                </a:lnTo>
                <a:lnTo>
                  <a:pt x="609981" y="69723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25167" y="3212592"/>
            <a:ext cx="76200" cy="1584325"/>
          </a:xfrm>
          <a:custGeom>
            <a:avLst/>
            <a:gdLst/>
            <a:ahLst/>
            <a:cxnLst/>
            <a:rect l="l" t="t" r="r" b="b"/>
            <a:pathLst>
              <a:path w="76200" h="1584325">
                <a:moveTo>
                  <a:pt x="31750" y="1507998"/>
                </a:moveTo>
                <a:lnTo>
                  <a:pt x="0" y="1507998"/>
                </a:lnTo>
                <a:lnTo>
                  <a:pt x="38100" y="1584198"/>
                </a:lnTo>
                <a:lnTo>
                  <a:pt x="69850" y="1520698"/>
                </a:lnTo>
                <a:lnTo>
                  <a:pt x="31750" y="1520698"/>
                </a:lnTo>
                <a:lnTo>
                  <a:pt x="31750" y="1507998"/>
                </a:lnTo>
                <a:close/>
              </a:path>
              <a:path w="76200" h="1584325">
                <a:moveTo>
                  <a:pt x="44450" y="63500"/>
                </a:moveTo>
                <a:lnTo>
                  <a:pt x="31750" y="63500"/>
                </a:lnTo>
                <a:lnTo>
                  <a:pt x="31750" y="1520698"/>
                </a:lnTo>
                <a:lnTo>
                  <a:pt x="44450" y="1520698"/>
                </a:lnTo>
                <a:lnTo>
                  <a:pt x="44450" y="63500"/>
                </a:lnTo>
                <a:close/>
              </a:path>
              <a:path w="76200" h="1584325">
                <a:moveTo>
                  <a:pt x="76200" y="1507998"/>
                </a:moveTo>
                <a:lnTo>
                  <a:pt x="44450" y="1507998"/>
                </a:lnTo>
                <a:lnTo>
                  <a:pt x="44450" y="1520698"/>
                </a:lnTo>
                <a:lnTo>
                  <a:pt x="69850" y="1520698"/>
                </a:lnTo>
                <a:lnTo>
                  <a:pt x="76200" y="1507998"/>
                </a:lnTo>
                <a:close/>
              </a:path>
              <a:path w="76200" h="15843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5843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09827" y="3753611"/>
            <a:ext cx="1104900" cy="363220"/>
          </a:xfrm>
          <a:custGeom>
            <a:avLst/>
            <a:gdLst/>
            <a:ahLst/>
            <a:cxnLst/>
            <a:rect l="l" t="t" r="r" b="b"/>
            <a:pathLst>
              <a:path w="1104900" h="363220">
                <a:moveTo>
                  <a:pt x="0" y="362712"/>
                </a:moveTo>
                <a:lnTo>
                  <a:pt x="1104899" y="362712"/>
                </a:lnTo>
                <a:lnTo>
                  <a:pt x="1104899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75588" y="3105173"/>
            <a:ext cx="2642235" cy="9036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800735">
              <a:lnSpc>
                <a:spcPct val="100000"/>
              </a:lnSpc>
              <a:spcBef>
                <a:spcPts val="480"/>
              </a:spcBef>
            </a:pP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20($sp):$ra</a:t>
            </a:r>
            <a:endParaRPr sz="1600">
              <a:latin typeface="微软雅黑"/>
              <a:cs typeface="微软雅黑"/>
            </a:endParaRPr>
          </a:p>
          <a:p>
            <a:pPr marL="800735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16($sp):padding</a:t>
            </a:r>
            <a:endParaRPr sz="16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385"/>
              </a:spcBef>
              <a:tabLst>
                <a:tab pos="800100" algn="l"/>
              </a:tabLst>
            </a:pPr>
            <a:r>
              <a:rPr dirty="0" baseline="-17361" sz="2400" spc="-15" b="1">
                <a:solidFill>
                  <a:srgbClr val="4F81BC"/>
                </a:solidFill>
                <a:latin typeface="微软雅黑"/>
                <a:cs typeface="微软雅黑"/>
              </a:rPr>
              <a:t>当前</a:t>
            </a:r>
            <a:r>
              <a:rPr dirty="0" baseline="-17361" sz="2400" spc="-7" b="1">
                <a:solidFill>
                  <a:srgbClr val="4F81BC"/>
                </a:solidFill>
                <a:latin typeface="微软雅黑"/>
                <a:cs typeface="微软雅黑"/>
              </a:rPr>
              <a:t>帧	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12($sp):保留给$a3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3" y="5189982"/>
            <a:ext cx="9037320" cy="1120140"/>
          </a:xfrm>
          <a:custGeom>
            <a:avLst/>
            <a:gdLst/>
            <a:ahLst/>
            <a:cxnLst/>
            <a:rect l="l" t="t" r="r" b="b"/>
            <a:pathLst>
              <a:path w="9037320" h="1120139">
                <a:moveTo>
                  <a:pt x="8850630" y="0"/>
                </a:moveTo>
                <a:lnTo>
                  <a:pt x="186690" y="0"/>
                </a:lnTo>
                <a:lnTo>
                  <a:pt x="137061" y="6667"/>
                </a:lnTo>
                <a:lnTo>
                  <a:pt x="92465" y="25484"/>
                </a:lnTo>
                <a:lnTo>
                  <a:pt x="54681" y="54673"/>
                </a:lnTo>
                <a:lnTo>
                  <a:pt x="25489" y="92456"/>
                </a:lnTo>
                <a:lnTo>
                  <a:pt x="6668" y="137054"/>
                </a:lnTo>
                <a:lnTo>
                  <a:pt x="0" y="186690"/>
                </a:lnTo>
                <a:lnTo>
                  <a:pt x="0" y="933437"/>
                </a:lnTo>
                <a:lnTo>
                  <a:pt x="6668" y="983069"/>
                </a:lnTo>
                <a:lnTo>
                  <a:pt x="25489" y="1027668"/>
                </a:lnTo>
                <a:lnTo>
                  <a:pt x="54681" y="1065455"/>
                </a:lnTo>
                <a:lnTo>
                  <a:pt x="92465" y="1094649"/>
                </a:lnTo>
                <a:lnTo>
                  <a:pt x="137061" y="1113470"/>
                </a:lnTo>
                <a:lnTo>
                  <a:pt x="186690" y="1120140"/>
                </a:lnTo>
                <a:lnTo>
                  <a:pt x="8850630" y="1120140"/>
                </a:lnTo>
                <a:lnTo>
                  <a:pt x="8900265" y="1113470"/>
                </a:lnTo>
                <a:lnTo>
                  <a:pt x="8944864" y="1094649"/>
                </a:lnTo>
                <a:lnTo>
                  <a:pt x="8982646" y="1065455"/>
                </a:lnTo>
                <a:lnTo>
                  <a:pt x="9011835" y="1027668"/>
                </a:lnTo>
                <a:lnTo>
                  <a:pt x="9030652" y="983069"/>
                </a:lnTo>
                <a:lnTo>
                  <a:pt x="9037319" y="933437"/>
                </a:lnTo>
                <a:lnTo>
                  <a:pt x="9037319" y="186690"/>
                </a:lnTo>
                <a:lnTo>
                  <a:pt x="9030652" y="137054"/>
                </a:lnTo>
                <a:lnTo>
                  <a:pt x="9011835" y="92456"/>
                </a:lnTo>
                <a:lnTo>
                  <a:pt x="8982646" y="54673"/>
                </a:lnTo>
                <a:lnTo>
                  <a:pt x="8944864" y="25484"/>
                </a:lnTo>
                <a:lnTo>
                  <a:pt x="8900265" y="6667"/>
                </a:lnTo>
                <a:lnTo>
                  <a:pt x="885063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813" y="5189982"/>
            <a:ext cx="9037320" cy="1120140"/>
          </a:xfrm>
          <a:custGeom>
            <a:avLst/>
            <a:gdLst/>
            <a:ahLst/>
            <a:cxnLst/>
            <a:rect l="l" t="t" r="r" b="b"/>
            <a:pathLst>
              <a:path w="9037320" h="1120139">
                <a:moveTo>
                  <a:pt x="0" y="186690"/>
                </a:moveTo>
                <a:lnTo>
                  <a:pt x="6668" y="137054"/>
                </a:lnTo>
                <a:lnTo>
                  <a:pt x="25489" y="92456"/>
                </a:lnTo>
                <a:lnTo>
                  <a:pt x="54681" y="54673"/>
                </a:lnTo>
                <a:lnTo>
                  <a:pt x="92465" y="25484"/>
                </a:lnTo>
                <a:lnTo>
                  <a:pt x="137061" y="6667"/>
                </a:lnTo>
                <a:lnTo>
                  <a:pt x="186690" y="0"/>
                </a:lnTo>
                <a:lnTo>
                  <a:pt x="8850630" y="0"/>
                </a:lnTo>
                <a:lnTo>
                  <a:pt x="8900265" y="6667"/>
                </a:lnTo>
                <a:lnTo>
                  <a:pt x="8944864" y="25484"/>
                </a:lnTo>
                <a:lnTo>
                  <a:pt x="8982646" y="54673"/>
                </a:lnTo>
                <a:lnTo>
                  <a:pt x="9011835" y="92456"/>
                </a:lnTo>
                <a:lnTo>
                  <a:pt x="9030652" y="137054"/>
                </a:lnTo>
                <a:lnTo>
                  <a:pt x="9037319" y="186690"/>
                </a:lnTo>
                <a:lnTo>
                  <a:pt x="9037319" y="933437"/>
                </a:lnTo>
                <a:lnTo>
                  <a:pt x="9030652" y="983069"/>
                </a:lnTo>
                <a:lnTo>
                  <a:pt x="9011835" y="1027668"/>
                </a:lnTo>
                <a:lnTo>
                  <a:pt x="8982646" y="1065455"/>
                </a:lnTo>
                <a:lnTo>
                  <a:pt x="8944864" y="1094649"/>
                </a:lnTo>
                <a:lnTo>
                  <a:pt x="8900265" y="1113470"/>
                </a:lnTo>
                <a:lnTo>
                  <a:pt x="8850630" y="1120140"/>
                </a:lnTo>
                <a:lnTo>
                  <a:pt x="186690" y="1120140"/>
                </a:lnTo>
                <a:lnTo>
                  <a:pt x="137061" y="1113470"/>
                </a:lnTo>
                <a:lnTo>
                  <a:pt x="92465" y="1094649"/>
                </a:lnTo>
                <a:lnTo>
                  <a:pt x="54681" y="1065455"/>
                </a:lnTo>
                <a:lnTo>
                  <a:pt x="25489" y="1027668"/>
                </a:lnTo>
                <a:lnTo>
                  <a:pt x="6668" y="983069"/>
                </a:lnTo>
                <a:lnTo>
                  <a:pt x="0" y="933437"/>
                </a:lnTo>
                <a:lnTo>
                  <a:pt x="0" y="18669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813" y="3170682"/>
            <a:ext cx="9037320" cy="1973580"/>
          </a:xfrm>
          <a:custGeom>
            <a:avLst/>
            <a:gdLst/>
            <a:ahLst/>
            <a:cxnLst/>
            <a:rect l="l" t="t" r="r" b="b"/>
            <a:pathLst>
              <a:path w="9037320" h="1973579">
                <a:moveTo>
                  <a:pt x="8708390" y="0"/>
                </a:moveTo>
                <a:lnTo>
                  <a:pt x="328942" y="0"/>
                </a:lnTo>
                <a:lnTo>
                  <a:pt x="280333" y="3567"/>
                </a:lnTo>
                <a:lnTo>
                  <a:pt x="233938" y="13930"/>
                </a:lnTo>
                <a:lnTo>
                  <a:pt x="190267" y="30580"/>
                </a:lnTo>
                <a:lnTo>
                  <a:pt x="149828" y="53006"/>
                </a:lnTo>
                <a:lnTo>
                  <a:pt x="113130" y="80698"/>
                </a:lnTo>
                <a:lnTo>
                  <a:pt x="80682" y="113149"/>
                </a:lnTo>
                <a:lnTo>
                  <a:pt x="52993" y="149847"/>
                </a:lnTo>
                <a:lnTo>
                  <a:pt x="30572" y="190284"/>
                </a:lnTo>
                <a:lnTo>
                  <a:pt x="13926" y="233950"/>
                </a:lnTo>
                <a:lnTo>
                  <a:pt x="3566" y="280335"/>
                </a:lnTo>
                <a:lnTo>
                  <a:pt x="0" y="328929"/>
                </a:lnTo>
                <a:lnTo>
                  <a:pt x="0" y="1644649"/>
                </a:lnTo>
                <a:lnTo>
                  <a:pt x="3566" y="1693244"/>
                </a:lnTo>
                <a:lnTo>
                  <a:pt x="13926" y="1739629"/>
                </a:lnTo>
                <a:lnTo>
                  <a:pt x="30572" y="1783295"/>
                </a:lnTo>
                <a:lnTo>
                  <a:pt x="52993" y="1823732"/>
                </a:lnTo>
                <a:lnTo>
                  <a:pt x="80682" y="1860430"/>
                </a:lnTo>
                <a:lnTo>
                  <a:pt x="113130" y="1892881"/>
                </a:lnTo>
                <a:lnTo>
                  <a:pt x="149828" y="1920573"/>
                </a:lnTo>
                <a:lnTo>
                  <a:pt x="190267" y="1942999"/>
                </a:lnTo>
                <a:lnTo>
                  <a:pt x="233938" y="1959649"/>
                </a:lnTo>
                <a:lnTo>
                  <a:pt x="280333" y="1970012"/>
                </a:lnTo>
                <a:lnTo>
                  <a:pt x="328942" y="1973579"/>
                </a:lnTo>
                <a:lnTo>
                  <a:pt x="8708390" y="1973579"/>
                </a:lnTo>
                <a:lnTo>
                  <a:pt x="8756984" y="1970012"/>
                </a:lnTo>
                <a:lnTo>
                  <a:pt x="8803369" y="1959649"/>
                </a:lnTo>
                <a:lnTo>
                  <a:pt x="8847035" y="1942999"/>
                </a:lnTo>
                <a:lnTo>
                  <a:pt x="8887472" y="1920573"/>
                </a:lnTo>
                <a:lnTo>
                  <a:pt x="8924170" y="1892881"/>
                </a:lnTo>
                <a:lnTo>
                  <a:pt x="8956621" y="1860430"/>
                </a:lnTo>
                <a:lnTo>
                  <a:pt x="8984313" y="1823732"/>
                </a:lnTo>
                <a:lnTo>
                  <a:pt x="9006739" y="1783295"/>
                </a:lnTo>
                <a:lnTo>
                  <a:pt x="9023389" y="1739629"/>
                </a:lnTo>
                <a:lnTo>
                  <a:pt x="9033752" y="1693244"/>
                </a:lnTo>
                <a:lnTo>
                  <a:pt x="9037319" y="1644649"/>
                </a:lnTo>
                <a:lnTo>
                  <a:pt x="9037319" y="328929"/>
                </a:lnTo>
                <a:lnTo>
                  <a:pt x="9033752" y="280335"/>
                </a:lnTo>
                <a:lnTo>
                  <a:pt x="9023389" y="233950"/>
                </a:lnTo>
                <a:lnTo>
                  <a:pt x="9006739" y="190284"/>
                </a:lnTo>
                <a:lnTo>
                  <a:pt x="8984313" y="149847"/>
                </a:lnTo>
                <a:lnTo>
                  <a:pt x="8956621" y="113149"/>
                </a:lnTo>
                <a:lnTo>
                  <a:pt x="8924170" y="80698"/>
                </a:lnTo>
                <a:lnTo>
                  <a:pt x="8887472" y="53006"/>
                </a:lnTo>
                <a:lnTo>
                  <a:pt x="8847035" y="30580"/>
                </a:lnTo>
                <a:lnTo>
                  <a:pt x="8803369" y="13930"/>
                </a:lnTo>
                <a:lnTo>
                  <a:pt x="8756984" y="3567"/>
                </a:lnTo>
                <a:lnTo>
                  <a:pt x="870839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813" y="3170682"/>
            <a:ext cx="9037320" cy="1973580"/>
          </a:xfrm>
          <a:custGeom>
            <a:avLst/>
            <a:gdLst/>
            <a:ahLst/>
            <a:cxnLst/>
            <a:rect l="l" t="t" r="r" b="b"/>
            <a:pathLst>
              <a:path w="9037320" h="1973579">
                <a:moveTo>
                  <a:pt x="0" y="328929"/>
                </a:moveTo>
                <a:lnTo>
                  <a:pt x="3566" y="280335"/>
                </a:lnTo>
                <a:lnTo>
                  <a:pt x="13926" y="233950"/>
                </a:lnTo>
                <a:lnTo>
                  <a:pt x="30572" y="190284"/>
                </a:lnTo>
                <a:lnTo>
                  <a:pt x="52993" y="149847"/>
                </a:lnTo>
                <a:lnTo>
                  <a:pt x="80682" y="113149"/>
                </a:lnTo>
                <a:lnTo>
                  <a:pt x="113130" y="80698"/>
                </a:lnTo>
                <a:lnTo>
                  <a:pt x="149828" y="53006"/>
                </a:lnTo>
                <a:lnTo>
                  <a:pt x="190267" y="30580"/>
                </a:lnTo>
                <a:lnTo>
                  <a:pt x="233938" y="13930"/>
                </a:lnTo>
                <a:lnTo>
                  <a:pt x="280333" y="3567"/>
                </a:lnTo>
                <a:lnTo>
                  <a:pt x="328942" y="0"/>
                </a:lnTo>
                <a:lnTo>
                  <a:pt x="8708390" y="0"/>
                </a:lnTo>
                <a:lnTo>
                  <a:pt x="8756984" y="3567"/>
                </a:lnTo>
                <a:lnTo>
                  <a:pt x="8803369" y="13930"/>
                </a:lnTo>
                <a:lnTo>
                  <a:pt x="8847035" y="30580"/>
                </a:lnTo>
                <a:lnTo>
                  <a:pt x="8887472" y="53006"/>
                </a:lnTo>
                <a:lnTo>
                  <a:pt x="8924170" y="80698"/>
                </a:lnTo>
                <a:lnTo>
                  <a:pt x="8956621" y="113149"/>
                </a:lnTo>
                <a:lnTo>
                  <a:pt x="8984313" y="149847"/>
                </a:lnTo>
                <a:lnTo>
                  <a:pt x="9006739" y="190284"/>
                </a:lnTo>
                <a:lnTo>
                  <a:pt x="9023389" y="233950"/>
                </a:lnTo>
                <a:lnTo>
                  <a:pt x="9033752" y="280335"/>
                </a:lnTo>
                <a:lnTo>
                  <a:pt x="9037319" y="328929"/>
                </a:lnTo>
                <a:lnTo>
                  <a:pt x="9037319" y="1644649"/>
                </a:lnTo>
                <a:lnTo>
                  <a:pt x="9033752" y="1693244"/>
                </a:lnTo>
                <a:lnTo>
                  <a:pt x="9023389" y="1739629"/>
                </a:lnTo>
                <a:lnTo>
                  <a:pt x="9006739" y="1783295"/>
                </a:lnTo>
                <a:lnTo>
                  <a:pt x="8984313" y="1823732"/>
                </a:lnTo>
                <a:lnTo>
                  <a:pt x="8956621" y="1860430"/>
                </a:lnTo>
                <a:lnTo>
                  <a:pt x="8924170" y="1892881"/>
                </a:lnTo>
                <a:lnTo>
                  <a:pt x="8887472" y="1920573"/>
                </a:lnTo>
                <a:lnTo>
                  <a:pt x="8847035" y="1942999"/>
                </a:lnTo>
                <a:lnTo>
                  <a:pt x="8803369" y="1959649"/>
                </a:lnTo>
                <a:lnTo>
                  <a:pt x="8756984" y="1970012"/>
                </a:lnTo>
                <a:lnTo>
                  <a:pt x="8708390" y="1973579"/>
                </a:lnTo>
                <a:lnTo>
                  <a:pt x="328942" y="1973579"/>
                </a:lnTo>
                <a:lnTo>
                  <a:pt x="280333" y="1970012"/>
                </a:lnTo>
                <a:lnTo>
                  <a:pt x="233938" y="1959649"/>
                </a:lnTo>
                <a:lnTo>
                  <a:pt x="190267" y="1942999"/>
                </a:lnTo>
                <a:lnTo>
                  <a:pt x="149828" y="1920573"/>
                </a:lnTo>
                <a:lnTo>
                  <a:pt x="113130" y="1892881"/>
                </a:lnTo>
                <a:lnTo>
                  <a:pt x="80682" y="1860430"/>
                </a:lnTo>
                <a:lnTo>
                  <a:pt x="52993" y="1823732"/>
                </a:lnTo>
                <a:lnTo>
                  <a:pt x="30572" y="1783295"/>
                </a:lnTo>
                <a:lnTo>
                  <a:pt x="13926" y="1739629"/>
                </a:lnTo>
                <a:lnTo>
                  <a:pt x="3566" y="1693244"/>
                </a:lnTo>
                <a:lnTo>
                  <a:pt x="0" y="1644649"/>
                </a:lnTo>
                <a:lnTo>
                  <a:pt x="0" y="32892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0594" y="1090422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4">
                <a:moveTo>
                  <a:pt x="0" y="10287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0594" y="599694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5">
                <a:moveTo>
                  <a:pt x="0" y="10286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0594" y="6357365"/>
            <a:ext cx="8856980" cy="0"/>
          </a:xfrm>
          <a:custGeom>
            <a:avLst/>
            <a:gdLst/>
            <a:ahLst/>
            <a:cxnLst/>
            <a:rect l="l" t="t" r="r" b="b"/>
            <a:pathLst>
              <a:path w="8856980" h="0">
                <a:moveTo>
                  <a:pt x="0" y="0"/>
                </a:moveTo>
                <a:lnTo>
                  <a:pt x="8856726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4638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硬件对过程的支持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78739" y="1151737"/>
            <a:ext cx="2225040" cy="857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95"/>
              </a:spcBef>
            </a:pPr>
            <a:r>
              <a:rPr dirty="0" sz="2000" b="1">
                <a:latin typeface="微软雅黑"/>
                <a:cs typeface="微软雅黑"/>
              </a:rPr>
              <a:t>“面向过程”：PO  </a:t>
            </a:r>
            <a:r>
              <a:rPr dirty="0" sz="2000" b="1">
                <a:latin typeface="微软雅黑"/>
                <a:cs typeface="微软雅黑"/>
              </a:rPr>
              <a:t>“面向对象”：OO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0707" y="1169644"/>
            <a:ext cx="2195195" cy="82105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2000" spc="-10" b="1">
                <a:latin typeface="微软雅黑"/>
                <a:cs typeface="微软雅黑"/>
              </a:rPr>
              <a:t>C</a:t>
            </a:r>
            <a:r>
              <a:rPr dirty="0" sz="2000" b="1">
                <a:latin typeface="微软雅黑"/>
                <a:cs typeface="微软雅黑"/>
              </a:rPr>
              <a:t>语言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000" spc="-5" b="1">
                <a:latin typeface="微软雅黑"/>
                <a:cs typeface="微软雅黑"/>
              </a:rPr>
              <a:t>C++</a:t>
            </a:r>
            <a:r>
              <a:rPr dirty="0" sz="2000" b="1">
                <a:latin typeface="微软雅黑"/>
                <a:cs typeface="微软雅黑"/>
              </a:rPr>
              <a:t>、</a:t>
            </a:r>
            <a:r>
              <a:rPr dirty="0" sz="2000" spc="-25" b="1">
                <a:latin typeface="微软雅黑"/>
                <a:cs typeface="微软雅黑"/>
              </a:rPr>
              <a:t>Java</a:t>
            </a:r>
            <a:r>
              <a:rPr dirty="0" sz="2000" b="1">
                <a:latin typeface="微软雅黑"/>
                <a:cs typeface="微软雅黑"/>
              </a:rPr>
              <a:t>、</a:t>
            </a:r>
            <a:r>
              <a:rPr dirty="0" sz="2000" spc="-5" b="1">
                <a:latin typeface="微软雅黑"/>
                <a:cs typeface="微软雅黑"/>
              </a:rPr>
              <a:t>C#...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1146973"/>
            <a:ext cx="2731770" cy="86677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 spc="-5" b="1">
                <a:latin typeface="微软雅黑"/>
                <a:cs typeface="微软雅黑"/>
              </a:rPr>
              <a:t>(Procedure</a:t>
            </a:r>
            <a:r>
              <a:rPr dirty="0" sz="2000" spc="-6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Oriented)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2000" spc="-5" b="1">
                <a:latin typeface="微软雅黑"/>
                <a:cs typeface="微软雅黑"/>
              </a:rPr>
              <a:t>(Object Oriented)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144" y="1959001"/>
            <a:ext cx="8990965" cy="4246245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algn="ctr" marR="384175">
              <a:lnSpc>
                <a:spcPct val="100000"/>
              </a:lnSpc>
              <a:spcBef>
                <a:spcPts val="1450"/>
              </a:spcBef>
              <a:tabLst>
                <a:tab pos="6241415" algn="l"/>
              </a:tabLst>
            </a:pPr>
            <a:r>
              <a:rPr dirty="0" sz="2000" spc="-10" b="1">
                <a:latin typeface="微软雅黑"/>
                <a:cs typeface="微软雅黑"/>
              </a:rPr>
              <a:t>C</a:t>
            </a:r>
            <a:r>
              <a:rPr dirty="0" sz="2000" b="1">
                <a:latin typeface="微软雅黑"/>
                <a:cs typeface="微软雅黑"/>
              </a:rPr>
              <a:t>语言编写的程序就是</a:t>
            </a:r>
            <a:r>
              <a:rPr dirty="0" sz="2000" spc="-5" b="1">
                <a:latin typeface="微软雅黑"/>
                <a:cs typeface="微软雅黑"/>
              </a:rPr>
              <a:t>PO，C++</a:t>
            </a:r>
            <a:r>
              <a:rPr dirty="0" sz="2000" b="1">
                <a:latin typeface="微软雅黑"/>
                <a:cs typeface="微软雅黑"/>
              </a:rPr>
              <a:t>编写的</a:t>
            </a:r>
            <a:r>
              <a:rPr dirty="0" sz="2000" spc="-15" b="1">
                <a:latin typeface="微软雅黑"/>
                <a:cs typeface="微软雅黑"/>
              </a:rPr>
              <a:t>程</a:t>
            </a:r>
            <a:r>
              <a:rPr dirty="0" sz="2000" b="1">
                <a:latin typeface="微软雅黑"/>
                <a:cs typeface="微软雅黑"/>
              </a:rPr>
              <a:t>序就</a:t>
            </a:r>
            <a:r>
              <a:rPr dirty="0" sz="2000" spc="-10" b="1">
                <a:latin typeface="微软雅黑"/>
                <a:cs typeface="微软雅黑"/>
              </a:rPr>
              <a:t>是</a:t>
            </a:r>
            <a:r>
              <a:rPr dirty="0" sz="2000" b="1">
                <a:latin typeface="微软雅黑"/>
                <a:cs typeface="微软雅黑"/>
              </a:rPr>
              <a:t>OO	</a:t>
            </a:r>
            <a:r>
              <a:rPr dirty="0" baseline="1984" sz="4200" spc="-7" b="1">
                <a:solidFill>
                  <a:srgbClr val="FF0000"/>
                </a:solidFill>
                <a:latin typeface="微软雅黑"/>
                <a:cs typeface="微软雅黑"/>
              </a:rPr>
              <a:t>？</a:t>
            </a:r>
            <a:endParaRPr baseline="1984" sz="4200">
              <a:latin typeface="微软雅黑"/>
              <a:cs typeface="微软雅黑"/>
            </a:endParaRPr>
          </a:p>
          <a:p>
            <a:pPr marL="1176020">
              <a:lnSpc>
                <a:spcPct val="100000"/>
              </a:lnSpc>
              <a:spcBef>
                <a:spcPts val="975"/>
              </a:spcBef>
              <a:tabLst>
                <a:tab pos="7167245" algn="l"/>
              </a:tabLst>
            </a:pPr>
            <a:r>
              <a:rPr dirty="0" sz="2000" spc="5" b="1">
                <a:latin typeface="微软雅黑"/>
                <a:cs typeface="微软雅黑"/>
              </a:rPr>
              <a:t>拿着青龙偃月刀的你能</a:t>
            </a:r>
            <a:r>
              <a:rPr dirty="0" sz="2000" spc="-10" b="1">
                <a:latin typeface="微软雅黑"/>
                <a:cs typeface="微软雅黑"/>
              </a:rPr>
              <a:t>否</a:t>
            </a:r>
            <a:r>
              <a:rPr dirty="0" sz="2000" spc="5" b="1">
                <a:latin typeface="微软雅黑"/>
                <a:cs typeface="微软雅黑"/>
              </a:rPr>
              <a:t>打得</a:t>
            </a:r>
            <a:r>
              <a:rPr dirty="0" sz="2000" spc="-10" b="1">
                <a:latin typeface="微软雅黑"/>
                <a:cs typeface="微软雅黑"/>
              </a:rPr>
              <a:t>过</a:t>
            </a:r>
            <a:r>
              <a:rPr dirty="0" sz="2000" spc="5" b="1">
                <a:latin typeface="微软雅黑"/>
                <a:cs typeface="微软雅黑"/>
              </a:rPr>
              <a:t>拿着</a:t>
            </a:r>
            <a:r>
              <a:rPr dirty="0" sz="2000" spc="-10" b="1">
                <a:latin typeface="微软雅黑"/>
                <a:cs typeface="微软雅黑"/>
              </a:rPr>
              <a:t>木</a:t>
            </a:r>
            <a:r>
              <a:rPr dirty="0" sz="2000" spc="5" b="1">
                <a:latin typeface="微软雅黑"/>
                <a:cs typeface="微软雅黑"/>
              </a:rPr>
              <a:t>棍的</a:t>
            </a:r>
            <a:r>
              <a:rPr dirty="0" sz="2000" spc="-10" b="1">
                <a:latin typeface="微软雅黑"/>
                <a:cs typeface="微软雅黑"/>
              </a:rPr>
              <a:t>关</a:t>
            </a:r>
            <a:r>
              <a:rPr dirty="0" sz="2000" spc="5" b="1">
                <a:latin typeface="微软雅黑"/>
                <a:cs typeface="微软雅黑"/>
              </a:rPr>
              <a:t>羽</a:t>
            </a:r>
            <a:r>
              <a:rPr dirty="0" sz="2000" spc="-40" b="1">
                <a:latin typeface="微软雅黑"/>
                <a:cs typeface="微软雅黑"/>
              </a:rPr>
              <a:t>？</a:t>
            </a:r>
            <a:r>
              <a:rPr dirty="0" sz="1800" spc="-40" b="1">
                <a:solidFill>
                  <a:srgbClr val="FF0000"/>
                </a:solidFill>
                <a:latin typeface="微软雅黑"/>
                <a:cs typeface="微软雅黑"/>
              </a:rPr>
              <a:t>--	</a:t>
            </a: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语言只是工具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微软雅黑"/>
                <a:cs typeface="微软雅黑"/>
              </a:rPr>
              <a:t>面向过程：“步骤分解</a:t>
            </a:r>
            <a:r>
              <a:rPr dirty="0" sz="2000" spc="-5" b="1">
                <a:latin typeface="微软雅黑"/>
                <a:cs typeface="微软雅黑"/>
              </a:rPr>
              <a:t>”-&gt;</a:t>
            </a:r>
            <a:r>
              <a:rPr dirty="0" sz="2000" b="1">
                <a:latin typeface="微软雅黑"/>
                <a:cs typeface="微软雅黑"/>
              </a:rPr>
              <a:t>先怎</a:t>
            </a:r>
            <a:r>
              <a:rPr dirty="0" sz="2000" spc="-15" b="1">
                <a:latin typeface="微软雅黑"/>
                <a:cs typeface="微软雅黑"/>
              </a:rPr>
              <a:t>么</a:t>
            </a:r>
            <a:r>
              <a:rPr dirty="0" sz="2000" b="1">
                <a:latin typeface="微软雅黑"/>
                <a:cs typeface="微软雅黑"/>
              </a:rPr>
              <a:t>做、</a:t>
            </a:r>
            <a:r>
              <a:rPr dirty="0" sz="2000" spc="-15" b="1">
                <a:latin typeface="微软雅黑"/>
                <a:cs typeface="微软雅黑"/>
              </a:rPr>
              <a:t>后</a:t>
            </a:r>
            <a:r>
              <a:rPr dirty="0" sz="2000" b="1">
                <a:latin typeface="微软雅黑"/>
                <a:cs typeface="微软雅黑"/>
              </a:rPr>
              <a:t>怎么</a:t>
            </a:r>
            <a:r>
              <a:rPr dirty="0" sz="2000" spc="-10" b="1">
                <a:latin typeface="微软雅黑"/>
                <a:cs typeface="微软雅黑"/>
              </a:rPr>
              <a:t>做</a:t>
            </a:r>
            <a:r>
              <a:rPr dirty="0" sz="2000" spc="-5" b="1">
                <a:latin typeface="微软雅黑"/>
                <a:cs typeface="微软雅黑"/>
              </a:rPr>
              <a:t>-&gt;</a:t>
            </a:r>
            <a:r>
              <a:rPr dirty="0" sz="2000" b="1">
                <a:latin typeface="微软雅黑"/>
                <a:cs typeface="微软雅黑"/>
              </a:rPr>
              <a:t>一个</a:t>
            </a:r>
            <a:r>
              <a:rPr dirty="0" sz="2000" spc="-15" b="1">
                <a:latin typeface="微软雅黑"/>
                <a:cs typeface="微软雅黑"/>
              </a:rPr>
              <a:t>一</a:t>
            </a:r>
            <a:r>
              <a:rPr dirty="0" sz="2000" b="1">
                <a:latin typeface="微软雅黑"/>
                <a:cs typeface="微软雅黑"/>
              </a:rPr>
              <a:t>个的</a:t>
            </a:r>
            <a:r>
              <a:rPr dirty="0" sz="2000" spc="-15" b="1">
                <a:latin typeface="微软雅黑"/>
                <a:cs typeface="微软雅黑"/>
              </a:rPr>
              <a:t>步</a:t>
            </a:r>
            <a:r>
              <a:rPr dirty="0" sz="2000" b="1">
                <a:latin typeface="微软雅黑"/>
                <a:cs typeface="微软雅黑"/>
              </a:rPr>
              <a:t>骤函数</a:t>
            </a:r>
            <a:endParaRPr sz="2000">
              <a:latin typeface="微软雅黑"/>
              <a:cs typeface="微软雅黑"/>
            </a:endParaRPr>
          </a:p>
          <a:p>
            <a:pPr marL="45720">
              <a:lnSpc>
                <a:spcPct val="100000"/>
              </a:lnSpc>
              <a:spcBef>
                <a:spcPts val="1925"/>
              </a:spcBef>
            </a:pPr>
            <a:r>
              <a:rPr dirty="0" baseline="-5555" sz="3000" spc="7" b="1">
                <a:latin typeface="微软雅黑"/>
                <a:cs typeface="微软雅黑"/>
              </a:rPr>
              <a:t>五子棋</a:t>
            </a:r>
            <a:r>
              <a:rPr dirty="0" baseline="-5555" sz="3000" spc="-15" b="1">
                <a:latin typeface="微软雅黑"/>
                <a:cs typeface="微软雅黑"/>
              </a:rPr>
              <a:t>程</a:t>
            </a:r>
            <a:r>
              <a:rPr dirty="0" baseline="-5555" sz="3000" spc="7" b="1">
                <a:latin typeface="微软雅黑"/>
                <a:cs typeface="微软雅黑"/>
              </a:rPr>
              <a:t>序：</a:t>
            </a:r>
            <a:r>
              <a:rPr dirty="0" baseline="-5555" sz="3000" spc="-135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1</a:t>
            </a:r>
            <a:r>
              <a:rPr dirty="0" sz="1800" spc="-5" b="1">
                <a:latin typeface="微软雅黑"/>
                <a:cs typeface="微软雅黑"/>
              </a:rPr>
              <a:t>、开始游戏</a:t>
            </a:r>
            <a:r>
              <a:rPr dirty="0" sz="1800" b="1">
                <a:latin typeface="微软雅黑"/>
                <a:cs typeface="微软雅黑"/>
              </a:rPr>
              <a:t>；2</a:t>
            </a:r>
            <a:r>
              <a:rPr dirty="0" sz="1800" spc="-5" b="1">
                <a:latin typeface="微软雅黑"/>
                <a:cs typeface="微软雅黑"/>
              </a:rPr>
              <a:t>、黑子先走；3</a:t>
            </a:r>
            <a:r>
              <a:rPr dirty="0" sz="1800" b="1">
                <a:latin typeface="微软雅黑"/>
                <a:cs typeface="微软雅黑"/>
              </a:rPr>
              <a:t>、绘制画面</a:t>
            </a:r>
            <a:r>
              <a:rPr dirty="0" sz="1800" spc="-10" b="1">
                <a:latin typeface="微软雅黑"/>
                <a:cs typeface="微软雅黑"/>
              </a:rPr>
              <a:t>；4</a:t>
            </a:r>
            <a:r>
              <a:rPr dirty="0" sz="1800" b="1">
                <a:latin typeface="微软雅黑"/>
                <a:cs typeface="微软雅黑"/>
              </a:rPr>
              <a:t>、判断输赢；</a:t>
            </a:r>
            <a:r>
              <a:rPr dirty="0" sz="1800" spc="-15" b="1">
                <a:latin typeface="微软雅黑"/>
                <a:cs typeface="微软雅黑"/>
              </a:rPr>
              <a:t>、</a:t>
            </a:r>
            <a:r>
              <a:rPr dirty="0" sz="1800" b="1">
                <a:latin typeface="微软雅黑"/>
                <a:cs typeface="微软雅黑"/>
              </a:rPr>
              <a:t>5、轮到</a:t>
            </a:r>
            <a:endParaRPr sz="1800">
              <a:latin typeface="微软雅黑"/>
              <a:cs typeface="微软雅黑"/>
            </a:endParaRPr>
          </a:p>
          <a:p>
            <a:pPr marL="1638935">
              <a:lnSpc>
                <a:spcPct val="100000"/>
              </a:lnSpc>
              <a:spcBef>
                <a:spcPts val="1580"/>
              </a:spcBef>
            </a:pPr>
            <a:r>
              <a:rPr dirty="0" sz="1800" b="1">
                <a:latin typeface="微软雅黑"/>
                <a:cs typeface="微软雅黑"/>
              </a:rPr>
              <a:t>白子；</a:t>
            </a:r>
            <a:r>
              <a:rPr dirty="0" sz="1800" spc="5" b="1">
                <a:latin typeface="微软雅黑"/>
                <a:cs typeface="微软雅黑"/>
              </a:rPr>
              <a:t>6</a:t>
            </a:r>
            <a:r>
              <a:rPr dirty="0" sz="1800" b="1">
                <a:latin typeface="微软雅黑"/>
                <a:cs typeface="微软雅黑"/>
              </a:rPr>
              <a:t>、绘制画面；</a:t>
            </a:r>
            <a:r>
              <a:rPr dirty="0" sz="1800" spc="5" b="1">
                <a:latin typeface="微软雅黑"/>
                <a:cs typeface="微软雅黑"/>
              </a:rPr>
              <a:t>7</a:t>
            </a:r>
            <a:r>
              <a:rPr dirty="0" sz="1800" b="1">
                <a:latin typeface="微软雅黑"/>
                <a:cs typeface="微软雅黑"/>
              </a:rPr>
              <a:t>、判断输赢；</a:t>
            </a:r>
            <a:r>
              <a:rPr dirty="0" sz="1800" spc="5" b="1">
                <a:latin typeface="微软雅黑"/>
                <a:cs typeface="微软雅黑"/>
              </a:rPr>
              <a:t>8</a:t>
            </a:r>
            <a:r>
              <a:rPr dirty="0" sz="1800" b="1">
                <a:latin typeface="微软雅黑"/>
                <a:cs typeface="微软雅黑"/>
              </a:rPr>
              <a:t>、返回步骤</a:t>
            </a:r>
            <a:r>
              <a:rPr dirty="0" sz="1800" spc="5" b="1">
                <a:latin typeface="微软雅黑"/>
                <a:cs typeface="微软雅黑"/>
              </a:rPr>
              <a:t>2</a:t>
            </a:r>
            <a:r>
              <a:rPr dirty="0" sz="1800" b="1">
                <a:latin typeface="微软雅黑"/>
                <a:cs typeface="微软雅黑"/>
              </a:rPr>
              <a:t>；</a:t>
            </a:r>
            <a:r>
              <a:rPr dirty="0" sz="1800" spc="5" b="1">
                <a:latin typeface="微软雅黑"/>
                <a:cs typeface="微软雅黑"/>
              </a:rPr>
              <a:t>9</a:t>
            </a:r>
            <a:r>
              <a:rPr dirty="0" sz="1800" b="1">
                <a:latin typeface="微软雅黑"/>
                <a:cs typeface="微软雅黑"/>
              </a:rPr>
              <a:t>、输出最后结果</a:t>
            </a:r>
            <a:endParaRPr sz="1800">
              <a:latin typeface="微软雅黑"/>
              <a:cs typeface="微软雅黑"/>
            </a:endParaRPr>
          </a:p>
          <a:p>
            <a:pPr algn="ctr" marL="195580">
              <a:lnSpc>
                <a:spcPct val="100000"/>
              </a:lnSpc>
              <a:spcBef>
                <a:spcPts val="810"/>
              </a:spcBef>
              <a:tabLst>
                <a:tab pos="2615565" algn="l"/>
              </a:tabLst>
            </a:pP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简单、清晰	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不易维护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微软雅黑"/>
                <a:cs typeface="微软雅黑"/>
              </a:rPr>
              <a:t>面向对象：“功能分解</a:t>
            </a:r>
            <a:r>
              <a:rPr dirty="0" sz="2000" spc="-5" b="1">
                <a:latin typeface="微软雅黑"/>
                <a:cs typeface="微软雅黑"/>
              </a:rPr>
              <a:t>”-&gt;</a:t>
            </a:r>
            <a:r>
              <a:rPr dirty="0" sz="2000" b="1">
                <a:latin typeface="微软雅黑"/>
                <a:cs typeface="微软雅黑"/>
              </a:rPr>
              <a:t>大功</a:t>
            </a:r>
            <a:r>
              <a:rPr dirty="0" sz="2000" spc="-15" b="1">
                <a:latin typeface="微软雅黑"/>
                <a:cs typeface="微软雅黑"/>
              </a:rPr>
              <a:t>能</a:t>
            </a:r>
            <a:r>
              <a:rPr dirty="0" sz="2000" spc="-5" b="1">
                <a:latin typeface="微软雅黑"/>
                <a:cs typeface="微软雅黑"/>
              </a:rPr>
              <a:t>-&gt;</a:t>
            </a:r>
            <a:r>
              <a:rPr dirty="0" sz="2000" b="1">
                <a:latin typeface="微软雅黑"/>
                <a:cs typeface="微软雅黑"/>
              </a:rPr>
              <a:t>小功</a:t>
            </a:r>
            <a:r>
              <a:rPr dirty="0" sz="2000" spc="-10" b="1">
                <a:latin typeface="微软雅黑"/>
                <a:cs typeface="微软雅黑"/>
              </a:rPr>
              <a:t>能</a:t>
            </a:r>
            <a:r>
              <a:rPr dirty="0" sz="2000" spc="-5" b="1">
                <a:latin typeface="微软雅黑"/>
                <a:cs typeface="微软雅黑"/>
              </a:rPr>
              <a:t>-&gt;</a:t>
            </a:r>
            <a:r>
              <a:rPr dirty="0" sz="2000" b="1">
                <a:latin typeface="微软雅黑"/>
                <a:cs typeface="微软雅黑"/>
              </a:rPr>
              <a:t>一个</a:t>
            </a:r>
            <a:r>
              <a:rPr dirty="0" sz="2000" spc="-15" b="1">
                <a:latin typeface="微软雅黑"/>
                <a:cs typeface="微软雅黑"/>
              </a:rPr>
              <a:t>一</a:t>
            </a:r>
            <a:r>
              <a:rPr dirty="0" sz="2000" b="1">
                <a:latin typeface="微软雅黑"/>
                <a:cs typeface="微软雅黑"/>
              </a:rPr>
              <a:t>个的</a:t>
            </a:r>
            <a:r>
              <a:rPr dirty="0" sz="2000" spc="-15" b="1">
                <a:latin typeface="微软雅黑"/>
                <a:cs typeface="微软雅黑"/>
              </a:rPr>
              <a:t>功</a:t>
            </a:r>
            <a:r>
              <a:rPr dirty="0" sz="2000" b="1">
                <a:latin typeface="微软雅黑"/>
                <a:cs typeface="微软雅黑"/>
              </a:rPr>
              <a:t>能函数</a:t>
            </a:r>
            <a:endParaRPr sz="2000">
              <a:latin typeface="微软雅黑"/>
              <a:cs typeface="微软雅黑"/>
            </a:endParaRPr>
          </a:p>
          <a:p>
            <a:pPr marL="1638935">
              <a:lnSpc>
                <a:spcPct val="100000"/>
              </a:lnSpc>
              <a:spcBef>
                <a:spcPts val="1810"/>
              </a:spcBef>
            </a:pPr>
            <a:r>
              <a:rPr dirty="0" sz="1800" b="1">
                <a:latin typeface="微软雅黑"/>
                <a:cs typeface="微软雅黑"/>
              </a:rPr>
              <a:t>A、玩家对象</a:t>
            </a:r>
            <a:r>
              <a:rPr dirty="0" sz="1800" spc="-15" b="1">
                <a:latin typeface="微软雅黑"/>
                <a:cs typeface="微软雅黑"/>
              </a:rPr>
              <a:t>接</a:t>
            </a:r>
            <a:r>
              <a:rPr dirty="0" sz="1800" b="1">
                <a:latin typeface="微软雅黑"/>
                <a:cs typeface="微软雅黑"/>
              </a:rPr>
              <a:t>受输入；</a:t>
            </a:r>
            <a:r>
              <a:rPr dirty="0" sz="1800" spc="5" b="1">
                <a:latin typeface="微软雅黑"/>
                <a:cs typeface="微软雅黑"/>
              </a:rPr>
              <a:t>B</a:t>
            </a:r>
            <a:r>
              <a:rPr dirty="0" sz="1800" b="1">
                <a:latin typeface="微软雅黑"/>
                <a:cs typeface="微软雅黑"/>
              </a:rPr>
              <a:t>、</a:t>
            </a:r>
            <a:r>
              <a:rPr dirty="0" sz="1800" spc="-15" b="1">
                <a:latin typeface="微软雅黑"/>
                <a:cs typeface="微软雅黑"/>
              </a:rPr>
              <a:t>棋</a:t>
            </a:r>
            <a:r>
              <a:rPr dirty="0" sz="1800" b="1">
                <a:latin typeface="微软雅黑"/>
                <a:cs typeface="微软雅黑"/>
              </a:rPr>
              <a:t>盘对象绘制画面</a:t>
            </a:r>
            <a:r>
              <a:rPr dirty="0" sz="1800" spc="5" b="1">
                <a:latin typeface="微软雅黑"/>
                <a:cs typeface="微软雅黑"/>
              </a:rPr>
              <a:t>；</a:t>
            </a:r>
            <a:r>
              <a:rPr dirty="0" sz="1800" b="1">
                <a:latin typeface="微软雅黑"/>
                <a:cs typeface="微软雅黑"/>
              </a:rPr>
              <a:t>C、规则对象判别输赢；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96378" y="3298697"/>
            <a:ext cx="504825" cy="414655"/>
          </a:xfrm>
          <a:custGeom>
            <a:avLst/>
            <a:gdLst/>
            <a:ahLst/>
            <a:cxnLst/>
            <a:rect l="l" t="t" r="r" b="b"/>
            <a:pathLst>
              <a:path w="504825" h="414654">
                <a:moveTo>
                  <a:pt x="0" y="414527"/>
                </a:moveTo>
                <a:lnTo>
                  <a:pt x="504444" y="414527"/>
                </a:lnTo>
                <a:lnTo>
                  <a:pt x="504444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36130" y="5321046"/>
            <a:ext cx="504825" cy="414655"/>
          </a:xfrm>
          <a:custGeom>
            <a:avLst/>
            <a:gdLst/>
            <a:ahLst/>
            <a:cxnLst/>
            <a:rect l="l" t="t" r="r" b="b"/>
            <a:pathLst>
              <a:path w="504825" h="414654">
                <a:moveTo>
                  <a:pt x="0" y="414527"/>
                </a:moveTo>
                <a:lnTo>
                  <a:pt x="504444" y="414527"/>
                </a:lnTo>
                <a:lnTo>
                  <a:pt x="504444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335" y="2060448"/>
            <a:ext cx="1025652" cy="1086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7155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5"/>
              <a:t>--4.3栈帧的构建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530085" y="1699855"/>
            <a:ext cx="1710055" cy="904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5"/>
              </a:spcBef>
            </a:pPr>
            <a:r>
              <a:rPr dirty="0" sz="1600" spc="-10" b="1">
                <a:solidFill>
                  <a:srgbClr val="4F81BC"/>
                </a:solidFill>
                <a:latin typeface="微软雅黑"/>
                <a:cs typeface="微软雅黑"/>
              </a:rPr>
              <a:t>addi</a:t>
            </a:r>
            <a:r>
              <a:rPr dirty="0" sz="1600" spc="-50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$sp,$sp,-24  sw $ra,20($sp)  sw</a:t>
            </a:r>
            <a:r>
              <a:rPr dirty="0" sz="1600" spc="-15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$fp,16($sp)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0085" y="2628137"/>
            <a:ext cx="16052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addi</a:t>
            </a:r>
            <a:r>
              <a:rPr dirty="0" sz="1600" spc="-35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$fp,$sp,20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0085" y="2870796"/>
            <a:ext cx="1659889" cy="1196975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sw</a:t>
            </a:r>
            <a:r>
              <a:rPr dirty="0" sz="1600" spc="-70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$a1,8($fp)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sw</a:t>
            </a:r>
            <a:r>
              <a:rPr dirty="0" sz="1600" spc="-65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$a0,4($fp)</a:t>
            </a:r>
            <a:endParaRPr sz="16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384"/>
              </a:spcBef>
            </a:pP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…（call</a:t>
            </a:r>
            <a:r>
              <a:rPr dirty="0" sz="1600" spc="-15" b="1">
                <a:solidFill>
                  <a:srgbClr val="FF0000"/>
                </a:solidFill>
                <a:latin typeface="微软雅黑"/>
                <a:cs typeface="微软雅黑"/>
              </a:rPr>
              <a:t>ee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）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lw $ra,</a:t>
            </a:r>
            <a:r>
              <a:rPr dirty="0" sz="1600" spc="-10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0($fp)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0085" y="4091432"/>
            <a:ext cx="1490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lw</a:t>
            </a:r>
            <a:r>
              <a:rPr dirty="0" sz="1600" spc="-40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$fp,16($sp)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0085" y="4334090"/>
            <a:ext cx="1742439" cy="611505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dirty="0" sz="1600" spc="-10" b="1">
                <a:solidFill>
                  <a:srgbClr val="4F81BC"/>
                </a:solidFill>
                <a:latin typeface="微软雅黑"/>
                <a:cs typeface="微软雅黑"/>
              </a:rPr>
              <a:t>addi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$sp, $sp,</a:t>
            </a:r>
            <a:r>
              <a:rPr dirty="0" sz="1600" spc="-30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24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jr</a:t>
            </a:r>
            <a:r>
              <a:rPr dirty="0" sz="1600" spc="-10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$ra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3623" y="3433089"/>
            <a:ext cx="1804035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20($sp):$ra  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16($s</a:t>
            </a:r>
            <a:r>
              <a:rPr dirty="0" sz="1600" b="1">
                <a:solidFill>
                  <a:srgbClr val="4F81BC"/>
                </a:solidFill>
                <a:latin typeface="微软雅黑"/>
                <a:cs typeface="微软雅黑"/>
              </a:rPr>
              <a:t>p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):先前的</a:t>
            </a:r>
            <a:r>
              <a:rPr dirty="0" sz="1600" spc="-10" b="1">
                <a:solidFill>
                  <a:srgbClr val="4F81BC"/>
                </a:solidFill>
                <a:latin typeface="微软雅黑"/>
                <a:cs typeface="微软雅黑"/>
              </a:rPr>
              <a:t>$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fp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3623" y="4311167"/>
            <a:ext cx="1703705" cy="9036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8($</a:t>
            </a:r>
            <a:r>
              <a:rPr dirty="0" sz="1600" b="1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p):保留给$a2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4($</a:t>
            </a:r>
            <a:r>
              <a:rPr dirty="0" sz="1600" b="1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p):保留给$a1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0($</a:t>
            </a:r>
            <a:r>
              <a:rPr dirty="0" sz="1600" b="1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p):保留给$a0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2096" y="4914138"/>
            <a:ext cx="629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C"/>
                </a:solidFill>
                <a:latin typeface="微软雅黑"/>
                <a:cs typeface="微软雅黑"/>
              </a:rPr>
              <a:t>$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s</a:t>
            </a:r>
            <a:r>
              <a:rPr dirty="0" sz="1600" b="1">
                <a:solidFill>
                  <a:srgbClr val="4F81BC"/>
                </a:solidFill>
                <a:latin typeface="微软雅黑"/>
                <a:cs typeface="微软雅黑"/>
              </a:rPr>
              <a:t>p</a:t>
            </a:r>
            <a:r>
              <a:rPr dirty="0" sz="1600" spc="-10" b="1">
                <a:solidFill>
                  <a:srgbClr val="4F81BC"/>
                </a:solidFill>
                <a:latin typeface="微软雅黑"/>
                <a:cs typeface="微软雅黑"/>
              </a:rPr>
              <a:t>-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&gt;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2096" y="3477895"/>
            <a:ext cx="6115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C"/>
                </a:solidFill>
                <a:latin typeface="微软雅黑"/>
                <a:cs typeface="微软雅黑"/>
              </a:rPr>
              <a:t>$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f</a:t>
            </a:r>
            <a:r>
              <a:rPr dirty="0" sz="1600" b="1">
                <a:solidFill>
                  <a:srgbClr val="4F81BC"/>
                </a:solidFill>
                <a:latin typeface="微软雅黑"/>
                <a:cs typeface="微软雅黑"/>
              </a:rPr>
              <a:t>p</a:t>
            </a:r>
            <a:r>
              <a:rPr dirty="0" sz="1600" spc="-10" b="1">
                <a:solidFill>
                  <a:srgbClr val="4F81BC"/>
                </a:solidFill>
                <a:latin typeface="微软雅黑"/>
                <a:cs typeface="微软雅黑"/>
              </a:rPr>
              <a:t>-</a:t>
            </a: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&gt;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4117" y="3428238"/>
            <a:ext cx="3091180" cy="0"/>
          </a:xfrm>
          <a:custGeom>
            <a:avLst/>
            <a:gdLst/>
            <a:ahLst/>
            <a:cxnLst/>
            <a:rect l="l" t="t" r="r" b="b"/>
            <a:pathLst>
              <a:path w="3091179" h="0">
                <a:moveTo>
                  <a:pt x="0" y="0"/>
                </a:moveTo>
                <a:lnTo>
                  <a:pt x="3090926" y="0"/>
                </a:lnTo>
              </a:path>
            </a:pathLst>
          </a:custGeom>
          <a:ln w="38100">
            <a:solidFill>
              <a:srgbClr val="497DBA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44117" y="5287517"/>
            <a:ext cx="3091180" cy="0"/>
          </a:xfrm>
          <a:custGeom>
            <a:avLst/>
            <a:gdLst/>
            <a:ahLst/>
            <a:cxnLst/>
            <a:rect l="l" t="t" r="r" b="b"/>
            <a:pathLst>
              <a:path w="3091179" h="0">
                <a:moveTo>
                  <a:pt x="0" y="0"/>
                </a:moveTo>
                <a:lnTo>
                  <a:pt x="3090926" y="0"/>
                </a:lnTo>
              </a:path>
            </a:pathLst>
          </a:custGeom>
          <a:ln w="38100">
            <a:solidFill>
              <a:srgbClr val="497DBA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97991" y="2133114"/>
            <a:ext cx="3017520" cy="11963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480"/>
              </a:spcBef>
            </a:pP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36($s</a:t>
            </a:r>
            <a:r>
              <a:rPr dirty="0" sz="1600" b="1">
                <a:solidFill>
                  <a:srgbClr val="7E7E7E"/>
                </a:solidFill>
                <a:latin typeface="微软雅黑"/>
                <a:cs typeface="微软雅黑"/>
              </a:rPr>
              <a:t>p</a:t>
            </a: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):存储$a3</a:t>
            </a:r>
            <a:endParaRPr sz="1600">
              <a:latin typeface="微软雅黑"/>
              <a:cs typeface="微软雅黑"/>
            </a:endParaRPr>
          </a:p>
          <a:p>
            <a:pPr algn="r" marR="3048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32(</a:t>
            </a:r>
            <a:r>
              <a:rPr dirty="0" sz="1600" spc="-10" b="1">
                <a:solidFill>
                  <a:srgbClr val="7E7E7E"/>
                </a:solidFill>
                <a:latin typeface="微软雅黑"/>
                <a:cs typeface="微软雅黑"/>
              </a:rPr>
              <a:t>$</a:t>
            </a: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sp)</a:t>
            </a:r>
            <a:r>
              <a:rPr dirty="0" sz="1600" spc="-10" b="1">
                <a:solidFill>
                  <a:srgbClr val="7E7E7E"/>
                </a:solidFill>
                <a:latin typeface="微软雅黑"/>
                <a:cs typeface="微软雅黑"/>
              </a:rPr>
              <a:t>:存储</a:t>
            </a: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$a2</a:t>
            </a:r>
            <a:endParaRPr sz="1600">
              <a:latin typeface="微软雅黑"/>
              <a:cs typeface="微软雅黑"/>
            </a:endParaRPr>
          </a:p>
          <a:p>
            <a:pPr algn="r" marR="3048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28($s</a:t>
            </a:r>
            <a:r>
              <a:rPr dirty="0" sz="1600" b="1">
                <a:solidFill>
                  <a:srgbClr val="7E7E7E"/>
                </a:solidFill>
                <a:latin typeface="微软雅黑"/>
                <a:cs typeface="微软雅黑"/>
              </a:rPr>
              <a:t>p</a:t>
            </a: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):存储$a1</a:t>
            </a:r>
            <a:endParaRPr sz="1600">
              <a:latin typeface="微软雅黑"/>
              <a:cs typeface="微软雅黑"/>
            </a:endParaRPr>
          </a:p>
          <a:p>
            <a:pPr algn="r" marR="30480">
              <a:lnSpc>
                <a:spcPct val="100000"/>
              </a:lnSpc>
              <a:spcBef>
                <a:spcPts val="385"/>
              </a:spcBef>
              <a:tabLst>
                <a:tab pos="1339850" algn="l"/>
              </a:tabLst>
            </a:pPr>
            <a:r>
              <a:rPr dirty="0" baseline="-10416" sz="2400" spc="-7" b="1">
                <a:solidFill>
                  <a:srgbClr val="7E7E7E"/>
                </a:solidFill>
                <a:latin typeface="微软雅黑"/>
                <a:cs typeface="微软雅黑"/>
              </a:rPr>
              <a:t>先前的</a:t>
            </a:r>
            <a:r>
              <a:rPr dirty="0" baseline="-10416" sz="2400" spc="-15" b="1">
                <a:solidFill>
                  <a:srgbClr val="7E7E7E"/>
                </a:solidFill>
                <a:latin typeface="微软雅黑"/>
                <a:cs typeface="微软雅黑"/>
              </a:rPr>
              <a:t>$</a:t>
            </a:r>
            <a:r>
              <a:rPr dirty="0" baseline="-10416" sz="2400" spc="-7" b="1">
                <a:solidFill>
                  <a:srgbClr val="7E7E7E"/>
                </a:solidFill>
                <a:latin typeface="微软雅黑"/>
                <a:cs typeface="微软雅黑"/>
              </a:rPr>
              <a:t>s</a:t>
            </a:r>
            <a:r>
              <a:rPr dirty="0" baseline="-10416" sz="2400" b="1">
                <a:solidFill>
                  <a:srgbClr val="7E7E7E"/>
                </a:solidFill>
                <a:latin typeface="微软雅黑"/>
                <a:cs typeface="微软雅黑"/>
              </a:rPr>
              <a:t>p</a:t>
            </a:r>
            <a:r>
              <a:rPr dirty="0" baseline="-10416" sz="2400" spc="-15" b="1">
                <a:solidFill>
                  <a:srgbClr val="7E7E7E"/>
                </a:solidFill>
                <a:latin typeface="微软雅黑"/>
                <a:cs typeface="微软雅黑"/>
              </a:rPr>
              <a:t>-</a:t>
            </a:r>
            <a:r>
              <a:rPr dirty="0" baseline="-10416" sz="2400" spc="-7" b="1">
                <a:solidFill>
                  <a:srgbClr val="7E7E7E"/>
                </a:solidFill>
                <a:latin typeface="微软雅黑"/>
                <a:cs typeface="微软雅黑"/>
              </a:rPr>
              <a:t>&gt;</a:t>
            </a:r>
            <a:r>
              <a:rPr dirty="0" baseline="-10416" sz="2400" b="1">
                <a:solidFill>
                  <a:srgbClr val="7E7E7E"/>
                </a:solidFill>
                <a:latin typeface="微软雅黑"/>
                <a:cs typeface="微软雅黑"/>
              </a:rPr>
              <a:t>	</a:t>
            </a: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24($s</a:t>
            </a:r>
            <a:r>
              <a:rPr dirty="0" sz="1600" b="1">
                <a:solidFill>
                  <a:srgbClr val="7E7E7E"/>
                </a:solidFill>
                <a:latin typeface="微软雅黑"/>
                <a:cs typeface="微软雅黑"/>
              </a:rPr>
              <a:t>p</a:t>
            </a:r>
            <a:r>
              <a:rPr dirty="0" sz="1600" spc="-5" b="1">
                <a:solidFill>
                  <a:srgbClr val="7E7E7E"/>
                </a:solidFill>
                <a:latin typeface="微软雅黑"/>
                <a:cs typeface="微软雅黑"/>
              </a:rPr>
              <a:t>):存储$a0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4815" y="4326382"/>
            <a:ext cx="669925" cy="807720"/>
          </a:xfrm>
          <a:custGeom>
            <a:avLst/>
            <a:gdLst/>
            <a:ahLst/>
            <a:cxnLst/>
            <a:rect l="l" t="t" r="r" b="b"/>
            <a:pathLst>
              <a:path w="669925" h="807720">
                <a:moveTo>
                  <a:pt x="0" y="0"/>
                </a:moveTo>
                <a:lnTo>
                  <a:pt x="17454" y="59215"/>
                </a:lnTo>
                <a:lnTo>
                  <a:pt x="36762" y="117053"/>
                </a:lnTo>
                <a:lnTo>
                  <a:pt x="57810" y="173367"/>
                </a:lnTo>
                <a:lnTo>
                  <a:pt x="80489" y="228010"/>
                </a:lnTo>
                <a:lnTo>
                  <a:pt x="104685" y="280836"/>
                </a:lnTo>
                <a:lnTo>
                  <a:pt x="130289" y="331698"/>
                </a:lnTo>
                <a:lnTo>
                  <a:pt x="157188" y="380449"/>
                </a:lnTo>
                <a:lnTo>
                  <a:pt x="185272" y="426943"/>
                </a:lnTo>
                <a:lnTo>
                  <a:pt x="214428" y="471033"/>
                </a:lnTo>
                <a:lnTo>
                  <a:pt x="244546" y="512571"/>
                </a:lnTo>
                <a:lnTo>
                  <a:pt x="275514" y="551413"/>
                </a:lnTo>
                <a:lnTo>
                  <a:pt x="307221" y="587410"/>
                </a:lnTo>
                <a:lnTo>
                  <a:pt x="339555" y="620416"/>
                </a:lnTo>
                <a:lnTo>
                  <a:pt x="372405" y="650285"/>
                </a:lnTo>
                <a:lnTo>
                  <a:pt x="405659" y="676870"/>
                </a:lnTo>
                <a:lnTo>
                  <a:pt x="439207" y="700024"/>
                </a:lnTo>
                <a:lnTo>
                  <a:pt x="472937" y="719600"/>
                </a:lnTo>
                <a:lnTo>
                  <a:pt x="540496" y="747432"/>
                </a:lnTo>
                <a:lnTo>
                  <a:pt x="574103" y="755396"/>
                </a:lnTo>
                <a:lnTo>
                  <a:pt x="590169" y="807212"/>
                </a:lnTo>
                <a:lnTo>
                  <a:pt x="669886" y="697611"/>
                </a:lnTo>
                <a:lnTo>
                  <a:pt x="602203" y="651637"/>
                </a:lnTo>
                <a:lnTo>
                  <a:pt x="541985" y="651637"/>
                </a:lnTo>
                <a:lnTo>
                  <a:pt x="508260" y="643628"/>
                </a:lnTo>
                <a:lnTo>
                  <a:pt x="440325" y="615547"/>
                </a:lnTo>
                <a:lnTo>
                  <a:pt x="406349" y="595755"/>
                </a:lnTo>
                <a:lnTo>
                  <a:pt x="372525" y="572318"/>
                </a:lnTo>
                <a:lnTo>
                  <a:pt x="338969" y="545375"/>
                </a:lnTo>
                <a:lnTo>
                  <a:pt x="305800" y="515069"/>
                </a:lnTo>
                <a:lnTo>
                  <a:pt x="273133" y="481539"/>
                </a:lnTo>
                <a:lnTo>
                  <a:pt x="241088" y="444928"/>
                </a:lnTo>
                <a:lnTo>
                  <a:pt x="209782" y="405376"/>
                </a:lnTo>
                <a:lnTo>
                  <a:pt x="179331" y="363024"/>
                </a:lnTo>
                <a:lnTo>
                  <a:pt x="149853" y="318012"/>
                </a:lnTo>
                <a:lnTo>
                  <a:pt x="121466" y="270483"/>
                </a:lnTo>
                <a:lnTo>
                  <a:pt x="94287" y="220576"/>
                </a:lnTo>
                <a:lnTo>
                  <a:pt x="68433" y="168434"/>
                </a:lnTo>
                <a:lnTo>
                  <a:pt x="44022" y="114196"/>
                </a:lnTo>
                <a:lnTo>
                  <a:pt x="21172" y="58004"/>
                </a:lnTo>
                <a:lnTo>
                  <a:pt x="0" y="0"/>
                </a:lnTo>
                <a:close/>
              </a:path>
              <a:path w="669925" h="807720">
                <a:moveTo>
                  <a:pt x="525919" y="599821"/>
                </a:moveTo>
                <a:lnTo>
                  <a:pt x="541985" y="651637"/>
                </a:lnTo>
                <a:lnTo>
                  <a:pt x="602203" y="651637"/>
                </a:lnTo>
                <a:lnTo>
                  <a:pt x="525919" y="5998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5331" y="3320415"/>
            <a:ext cx="264160" cy="1058545"/>
          </a:xfrm>
          <a:custGeom>
            <a:avLst/>
            <a:gdLst/>
            <a:ahLst/>
            <a:cxnLst/>
            <a:rect l="l" t="t" r="r" b="b"/>
            <a:pathLst>
              <a:path w="264159" h="1058545">
                <a:moveTo>
                  <a:pt x="231647" y="0"/>
                </a:moveTo>
                <a:lnTo>
                  <a:pt x="175491" y="26385"/>
                </a:lnTo>
                <a:lnTo>
                  <a:pt x="126717" y="67642"/>
                </a:lnTo>
                <a:lnTo>
                  <a:pt x="85538" y="122478"/>
                </a:lnTo>
                <a:lnTo>
                  <a:pt x="52169" y="189602"/>
                </a:lnTo>
                <a:lnTo>
                  <a:pt x="38482" y="227369"/>
                </a:lnTo>
                <a:lnTo>
                  <a:pt x="26828" y="267724"/>
                </a:lnTo>
                <a:lnTo>
                  <a:pt x="17234" y="310505"/>
                </a:lnTo>
                <a:lnTo>
                  <a:pt x="9727" y="355552"/>
                </a:lnTo>
                <a:lnTo>
                  <a:pt x="4335" y="402702"/>
                </a:lnTo>
                <a:lnTo>
                  <a:pt x="1083" y="451795"/>
                </a:lnTo>
                <a:lnTo>
                  <a:pt x="0" y="502668"/>
                </a:lnTo>
                <a:lnTo>
                  <a:pt x="1111" y="555161"/>
                </a:lnTo>
                <a:lnTo>
                  <a:pt x="4444" y="609113"/>
                </a:lnTo>
                <a:lnTo>
                  <a:pt x="10025" y="664361"/>
                </a:lnTo>
                <a:lnTo>
                  <a:pt x="17883" y="720744"/>
                </a:lnTo>
                <a:lnTo>
                  <a:pt x="28042" y="778102"/>
                </a:lnTo>
                <a:lnTo>
                  <a:pt x="40531" y="836272"/>
                </a:lnTo>
                <a:lnTo>
                  <a:pt x="55376" y="895093"/>
                </a:lnTo>
                <a:lnTo>
                  <a:pt x="72605" y="954405"/>
                </a:lnTo>
                <a:lnTo>
                  <a:pt x="104736" y="1058037"/>
                </a:lnTo>
                <a:lnTo>
                  <a:pt x="87506" y="998741"/>
                </a:lnTo>
                <a:lnTo>
                  <a:pt x="72659" y="939932"/>
                </a:lnTo>
                <a:lnTo>
                  <a:pt x="60169" y="881772"/>
                </a:lnTo>
                <a:lnTo>
                  <a:pt x="50009" y="824422"/>
                </a:lnTo>
                <a:lnTo>
                  <a:pt x="42151" y="768045"/>
                </a:lnTo>
                <a:lnTo>
                  <a:pt x="36569" y="712801"/>
                </a:lnTo>
                <a:lnTo>
                  <a:pt x="33236" y="658853"/>
                </a:lnTo>
                <a:lnTo>
                  <a:pt x="32125" y="606362"/>
                </a:lnTo>
                <a:lnTo>
                  <a:pt x="33209" y="555489"/>
                </a:lnTo>
                <a:lnTo>
                  <a:pt x="36460" y="506397"/>
                </a:lnTo>
                <a:lnTo>
                  <a:pt x="41853" y="459247"/>
                </a:lnTo>
                <a:lnTo>
                  <a:pt x="49360" y="414201"/>
                </a:lnTo>
                <a:lnTo>
                  <a:pt x="58955" y="371419"/>
                </a:lnTo>
                <a:lnTo>
                  <a:pt x="70609" y="331065"/>
                </a:lnTo>
                <a:lnTo>
                  <a:pt x="84297" y="293299"/>
                </a:lnTo>
                <a:lnTo>
                  <a:pt x="99992" y="258284"/>
                </a:lnTo>
                <a:lnTo>
                  <a:pt x="137294" y="197150"/>
                </a:lnTo>
                <a:lnTo>
                  <a:pt x="182298" y="148956"/>
                </a:lnTo>
                <a:lnTo>
                  <a:pt x="234791" y="114997"/>
                </a:lnTo>
                <a:lnTo>
                  <a:pt x="263778" y="103759"/>
                </a:lnTo>
                <a:lnTo>
                  <a:pt x="231647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5331" y="3320415"/>
            <a:ext cx="759460" cy="1813560"/>
          </a:xfrm>
          <a:custGeom>
            <a:avLst/>
            <a:gdLst/>
            <a:ahLst/>
            <a:cxnLst/>
            <a:rect l="l" t="t" r="r" b="b"/>
            <a:pathLst>
              <a:path w="759460" h="1813560">
                <a:moveTo>
                  <a:pt x="89483" y="1005967"/>
                </a:moveTo>
                <a:lnTo>
                  <a:pt x="110654" y="1063971"/>
                </a:lnTo>
                <a:lnTo>
                  <a:pt x="133502" y="1120163"/>
                </a:lnTo>
                <a:lnTo>
                  <a:pt x="157912" y="1174401"/>
                </a:lnTo>
                <a:lnTo>
                  <a:pt x="183765" y="1226543"/>
                </a:lnTo>
                <a:lnTo>
                  <a:pt x="210943" y="1276450"/>
                </a:lnTo>
                <a:lnTo>
                  <a:pt x="239330" y="1323979"/>
                </a:lnTo>
                <a:lnTo>
                  <a:pt x="268808" y="1368991"/>
                </a:lnTo>
                <a:lnTo>
                  <a:pt x="299259" y="1411343"/>
                </a:lnTo>
                <a:lnTo>
                  <a:pt x="330565" y="1450895"/>
                </a:lnTo>
                <a:lnTo>
                  <a:pt x="362610" y="1487506"/>
                </a:lnTo>
                <a:lnTo>
                  <a:pt x="395276" y="1521036"/>
                </a:lnTo>
                <a:lnTo>
                  <a:pt x="428446" y="1551342"/>
                </a:lnTo>
                <a:lnTo>
                  <a:pt x="462001" y="1578285"/>
                </a:lnTo>
                <a:lnTo>
                  <a:pt x="495825" y="1601722"/>
                </a:lnTo>
                <a:lnTo>
                  <a:pt x="529800" y="1621514"/>
                </a:lnTo>
                <a:lnTo>
                  <a:pt x="597732" y="1649595"/>
                </a:lnTo>
                <a:lnTo>
                  <a:pt x="631455" y="1657604"/>
                </a:lnTo>
                <a:lnTo>
                  <a:pt x="615403" y="1605788"/>
                </a:lnTo>
                <a:lnTo>
                  <a:pt x="759370" y="1703578"/>
                </a:lnTo>
                <a:lnTo>
                  <a:pt x="679652" y="1813179"/>
                </a:lnTo>
                <a:lnTo>
                  <a:pt x="663586" y="1761363"/>
                </a:lnTo>
                <a:lnTo>
                  <a:pt x="629934" y="1753379"/>
                </a:lnTo>
                <a:lnTo>
                  <a:pt x="562211" y="1725436"/>
                </a:lnTo>
                <a:lnTo>
                  <a:pt x="528370" y="1705764"/>
                </a:lnTo>
                <a:lnTo>
                  <a:pt x="494696" y="1682482"/>
                </a:lnTo>
                <a:lnTo>
                  <a:pt x="461301" y="1655736"/>
                </a:lnTo>
                <a:lnTo>
                  <a:pt x="428302" y="1625667"/>
                </a:lnTo>
                <a:lnTo>
                  <a:pt x="395811" y="1592420"/>
                </a:lnTo>
                <a:lnTo>
                  <a:pt x="363944" y="1556139"/>
                </a:lnTo>
                <a:lnTo>
                  <a:pt x="332815" y="1516968"/>
                </a:lnTo>
                <a:lnTo>
                  <a:pt x="302539" y="1475049"/>
                </a:lnTo>
                <a:lnTo>
                  <a:pt x="273229" y="1430526"/>
                </a:lnTo>
                <a:lnTo>
                  <a:pt x="245000" y="1383544"/>
                </a:lnTo>
                <a:lnTo>
                  <a:pt x="217967" y="1334245"/>
                </a:lnTo>
                <a:lnTo>
                  <a:pt x="192243" y="1282774"/>
                </a:lnTo>
                <a:lnTo>
                  <a:pt x="167944" y="1229274"/>
                </a:lnTo>
                <a:lnTo>
                  <a:pt x="145183" y="1173888"/>
                </a:lnTo>
                <a:lnTo>
                  <a:pt x="124076" y="1116761"/>
                </a:lnTo>
                <a:lnTo>
                  <a:pt x="104736" y="1058037"/>
                </a:lnTo>
                <a:lnTo>
                  <a:pt x="72605" y="954405"/>
                </a:lnTo>
                <a:lnTo>
                  <a:pt x="55376" y="895093"/>
                </a:lnTo>
                <a:lnTo>
                  <a:pt x="40531" y="836272"/>
                </a:lnTo>
                <a:lnTo>
                  <a:pt x="28042" y="778102"/>
                </a:lnTo>
                <a:lnTo>
                  <a:pt x="17883" y="720744"/>
                </a:lnTo>
                <a:lnTo>
                  <a:pt x="10025" y="664361"/>
                </a:lnTo>
                <a:lnTo>
                  <a:pt x="4444" y="609113"/>
                </a:lnTo>
                <a:lnTo>
                  <a:pt x="1111" y="555161"/>
                </a:lnTo>
                <a:lnTo>
                  <a:pt x="0" y="502668"/>
                </a:lnTo>
                <a:lnTo>
                  <a:pt x="1083" y="451795"/>
                </a:lnTo>
                <a:lnTo>
                  <a:pt x="4335" y="402702"/>
                </a:lnTo>
                <a:lnTo>
                  <a:pt x="9727" y="355552"/>
                </a:lnTo>
                <a:lnTo>
                  <a:pt x="17234" y="310505"/>
                </a:lnTo>
                <a:lnTo>
                  <a:pt x="26828" y="267724"/>
                </a:lnTo>
                <a:lnTo>
                  <a:pt x="38482" y="227369"/>
                </a:lnTo>
                <a:lnTo>
                  <a:pt x="52169" y="189602"/>
                </a:lnTo>
                <a:lnTo>
                  <a:pt x="67864" y="154584"/>
                </a:lnTo>
                <a:lnTo>
                  <a:pt x="105164" y="93443"/>
                </a:lnTo>
                <a:lnTo>
                  <a:pt x="150168" y="45235"/>
                </a:lnTo>
                <a:lnTo>
                  <a:pt x="202660" y="11253"/>
                </a:lnTo>
                <a:lnTo>
                  <a:pt x="231647" y="0"/>
                </a:lnTo>
                <a:lnTo>
                  <a:pt x="263778" y="103759"/>
                </a:lnTo>
                <a:lnTo>
                  <a:pt x="234791" y="114997"/>
                </a:lnTo>
                <a:lnTo>
                  <a:pt x="207622" y="130116"/>
                </a:lnTo>
                <a:lnTo>
                  <a:pt x="158847" y="171355"/>
                </a:lnTo>
                <a:lnTo>
                  <a:pt x="117667" y="226180"/>
                </a:lnTo>
                <a:lnTo>
                  <a:pt x="84297" y="293299"/>
                </a:lnTo>
                <a:lnTo>
                  <a:pt x="70609" y="331065"/>
                </a:lnTo>
                <a:lnTo>
                  <a:pt x="58955" y="371419"/>
                </a:lnTo>
                <a:lnTo>
                  <a:pt x="49360" y="414201"/>
                </a:lnTo>
                <a:lnTo>
                  <a:pt x="41853" y="459247"/>
                </a:lnTo>
                <a:lnTo>
                  <a:pt x="36460" y="506397"/>
                </a:lnTo>
                <a:lnTo>
                  <a:pt x="33209" y="555489"/>
                </a:lnTo>
                <a:lnTo>
                  <a:pt x="32125" y="606362"/>
                </a:lnTo>
                <a:lnTo>
                  <a:pt x="33236" y="658853"/>
                </a:lnTo>
                <a:lnTo>
                  <a:pt x="36569" y="712801"/>
                </a:lnTo>
                <a:lnTo>
                  <a:pt x="42151" y="768045"/>
                </a:lnTo>
                <a:lnTo>
                  <a:pt x="50009" y="824422"/>
                </a:lnTo>
                <a:lnTo>
                  <a:pt x="60169" y="881772"/>
                </a:lnTo>
                <a:lnTo>
                  <a:pt x="72659" y="939932"/>
                </a:lnTo>
                <a:lnTo>
                  <a:pt x="87506" y="998741"/>
                </a:lnTo>
                <a:lnTo>
                  <a:pt x="104736" y="1058037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07865" y="4304182"/>
            <a:ext cx="1825625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保留给ca</a:t>
            </a:r>
            <a:r>
              <a:rPr dirty="0" sz="1600" spc="5" b="1">
                <a:solidFill>
                  <a:srgbClr val="FF0000"/>
                </a:solidFill>
                <a:latin typeface="微软雅黑"/>
                <a:cs typeface="微软雅黑"/>
              </a:rPr>
              <a:t>l</a:t>
            </a:r>
            <a:r>
              <a:rPr dirty="0" sz="1600" b="1">
                <a:solidFill>
                  <a:srgbClr val="FF0000"/>
                </a:solidFill>
                <a:latin typeface="微软雅黑"/>
                <a:cs typeface="微软雅黑"/>
              </a:rPr>
              <a:t>l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e</a:t>
            </a:r>
            <a:r>
              <a:rPr dirty="0" sz="1600" spc="10" b="1">
                <a:solidFill>
                  <a:srgbClr val="FF0000"/>
                </a:solidFill>
                <a:latin typeface="微软雅黑"/>
                <a:cs typeface="微软雅黑"/>
              </a:rPr>
              <a:t>e</a:t>
            </a:r>
            <a:r>
              <a:rPr dirty="0" sz="1600" spc="5" b="1">
                <a:solidFill>
                  <a:srgbClr val="FF0000"/>
                </a:solidFill>
                <a:latin typeface="微软雅黑"/>
                <a:cs typeface="微软雅黑"/>
              </a:rPr>
              <a:t>用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的， 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当前不可用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5657" y="2644520"/>
            <a:ext cx="837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F81BC"/>
                </a:solidFill>
                <a:latin typeface="微软雅黑"/>
                <a:cs typeface="微软雅黑"/>
              </a:rPr>
              <a:t>当前可用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66388" y="2872358"/>
            <a:ext cx="2519045" cy="224154"/>
          </a:xfrm>
          <a:custGeom>
            <a:avLst/>
            <a:gdLst/>
            <a:ahLst/>
            <a:cxnLst/>
            <a:rect l="l" t="t" r="r" b="b"/>
            <a:pathLst>
              <a:path w="2519045" h="224155">
                <a:moveTo>
                  <a:pt x="76410" y="31664"/>
                </a:moveTo>
                <a:lnTo>
                  <a:pt x="75475" y="44361"/>
                </a:lnTo>
                <a:lnTo>
                  <a:pt x="2518156" y="224027"/>
                </a:lnTo>
                <a:lnTo>
                  <a:pt x="2519045" y="211327"/>
                </a:lnTo>
                <a:lnTo>
                  <a:pt x="76410" y="31664"/>
                </a:lnTo>
                <a:close/>
              </a:path>
              <a:path w="2519045" h="224155">
                <a:moveTo>
                  <a:pt x="78739" y="0"/>
                </a:moveTo>
                <a:lnTo>
                  <a:pt x="0" y="32385"/>
                </a:lnTo>
                <a:lnTo>
                  <a:pt x="73151" y="75945"/>
                </a:lnTo>
                <a:lnTo>
                  <a:pt x="75475" y="44361"/>
                </a:lnTo>
                <a:lnTo>
                  <a:pt x="62864" y="43433"/>
                </a:lnTo>
                <a:lnTo>
                  <a:pt x="63753" y="30733"/>
                </a:lnTo>
                <a:lnTo>
                  <a:pt x="76478" y="30733"/>
                </a:lnTo>
                <a:lnTo>
                  <a:pt x="78739" y="0"/>
                </a:lnTo>
                <a:close/>
              </a:path>
              <a:path w="2519045" h="224155">
                <a:moveTo>
                  <a:pt x="63753" y="30733"/>
                </a:moveTo>
                <a:lnTo>
                  <a:pt x="62864" y="43433"/>
                </a:lnTo>
                <a:lnTo>
                  <a:pt x="75475" y="44361"/>
                </a:lnTo>
                <a:lnTo>
                  <a:pt x="76410" y="31664"/>
                </a:lnTo>
                <a:lnTo>
                  <a:pt x="63753" y="30733"/>
                </a:lnTo>
                <a:close/>
              </a:path>
              <a:path w="2519045" h="224155">
                <a:moveTo>
                  <a:pt x="76478" y="30733"/>
                </a:moveTo>
                <a:lnTo>
                  <a:pt x="63753" y="30733"/>
                </a:lnTo>
                <a:lnTo>
                  <a:pt x="76410" y="31664"/>
                </a:lnTo>
                <a:lnTo>
                  <a:pt x="76478" y="3073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66388" y="3178682"/>
            <a:ext cx="2519045" cy="224154"/>
          </a:xfrm>
          <a:custGeom>
            <a:avLst/>
            <a:gdLst/>
            <a:ahLst/>
            <a:cxnLst/>
            <a:rect l="l" t="t" r="r" b="b"/>
            <a:pathLst>
              <a:path w="2519045" h="224154">
                <a:moveTo>
                  <a:pt x="76410" y="31664"/>
                </a:moveTo>
                <a:lnTo>
                  <a:pt x="75475" y="44361"/>
                </a:lnTo>
                <a:lnTo>
                  <a:pt x="2518156" y="224027"/>
                </a:lnTo>
                <a:lnTo>
                  <a:pt x="2519045" y="211327"/>
                </a:lnTo>
                <a:lnTo>
                  <a:pt x="76410" y="31664"/>
                </a:lnTo>
                <a:close/>
              </a:path>
              <a:path w="2519045" h="224154">
                <a:moveTo>
                  <a:pt x="78739" y="0"/>
                </a:moveTo>
                <a:lnTo>
                  <a:pt x="0" y="32384"/>
                </a:lnTo>
                <a:lnTo>
                  <a:pt x="73151" y="75945"/>
                </a:lnTo>
                <a:lnTo>
                  <a:pt x="75475" y="44361"/>
                </a:lnTo>
                <a:lnTo>
                  <a:pt x="62864" y="43433"/>
                </a:lnTo>
                <a:lnTo>
                  <a:pt x="63753" y="30733"/>
                </a:lnTo>
                <a:lnTo>
                  <a:pt x="76478" y="30733"/>
                </a:lnTo>
                <a:lnTo>
                  <a:pt x="78739" y="0"/>
                </a:lnTo>
                <a:close/>
              </a:path>
              <a:path w="2519045" h="224154">
                <a:moveTo>
                  <a:pt x="63753" y="30733"/>
                </a:moveTo>
                <a:lnTo>
                  <a:pt x="62864" y="43433"/>
                </a:lnTo>
                <a:lnTo>
                  <a:pt x="75475" y="44361"/>
                </a:lnTo>
                <a:lnTo>
                  <a:pt x="76410" y="31664"/>
                </a:lnTo>
                <a:lnTo>
                  <a:pt x="63753" y="30733"/>
                </a:lnTo>
                <a:close/>
              </a:path>
              <a:path w="2519045" h="224154">
                <a:moveTo>
                  <a:pt x="76478" y="30733"/>
                </a:moveTo>
                <a:lnTo>
                  <a:pt x="63753" y="30733"/>
                </a:lnTo>
                <a:lnTo>
                  <a:pt x="76410" y="31664"/>
                </a:lnTo>
                <a:lnTo>
                  <a:pt x="76478" y="3073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6321" y="2349245"/>
            <a:ext cx="1882139" cy="554990"/>
          </a:xfrm>
          <a:custGeom>
            <a:avLst/>
            <a:gdLst/>
            <a:ahLst/>
            <a:cxnLst/>
            <a:rect l="l" t="t" r="r" b="b"/>
            <a:pathLst>
              <a:path w="1882140" h="554989">
                <a:moveTo>
                  <a:pt x="0" y="554736"/>
                </a:moveTo>
                <a:lnTo>
                  <a:pt x="1882139" y="554736"/>
                </a:lnTo>
                <a:lnTo>
                  <a:pt x="1882139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86321" y="4042409"/>
            <a:ext cx="1882139" cy="311150"/>
          </a:xfrm>
          <a:custGeom>
            <a:avLst/>
            <a:gdLst/>
            <a:ahLst/>
            <a:cxnLst/>
            <a:rect l="l" t="t" r="r" b="b"/>
            <a:pathLst>
              <a:path w="1882140" h="311150">
                <a:moveTo>
                  <a:pt x="0" y="310895"/>
                </a:moveTo>
                <a:lnTo>
                  <a:pt x="1882139" y="310895"/>
                </a:lnTo>
                <a:lnTo>
                  <a:pt x="1882139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43518" y="2810382"/>
            <a:ext cx="610235" cy="187960"/>
          </a:xfrm>
          <a:custGeom>
            <a:avLst/>
            <a:gdLst/>
            <a:ahLst/>
            <a:cxnLst/>
            <a:rect l="l" t="t" r="r" b="b"/>
            <a:pathLst>
              <a:path w="610234" h="187960">
                <a:moveTo>
                  <a:pt x="58800" y="48513"/>
                </a:moveTo>
                <a:lnTo>
                  <a:pt x="0" y="129031"/>
                </a:lnTo>
                <a:lnTo>
                  <a:pt x="80517" y="187959"/>
                </a:lnTo>
                <a:lnTo>
                  <a:pt x="75183" y="153034"/>
                </a:lnTo>
                <a:lnTo>
                  <a:pt x="522750" y="83312"/>
                </a:lnTo>
                <a:lnTo>
                  <a:pt x="64261" y="83312"/>
                </a:lnTo>
                <a:lnTo>
                  <a:pt x="58800" y="48513"/>
                </a:lnTo>
                <a:close/>
              </a:path>
              <a:path w="610234" h="187960">
                <a:moveTo>
                  <a:pt x="599185" y="0"/>
                </a:moveTo>
                <a:lnTo>
                  <a:pt x="64261" y="83312"/>
                </a:lnTo>
                <a:lnTo>
                  <a:pt x="522750" y="83312"/>
                </a:lnTo>
                <a:lnTo>
                  <a:pt x="609980" y="69722"/>
                </a:lnTo>
                <a:lnTo>
                  <a:pt x="5991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43518" y="2810382"/>
            <a:ext cx="610235" cy="187960"/>
          </a:xfrm>
          <a:custGeom>
            <a:avLst/>
            <a:gdLst/>
            <a:ahLst/>
            <a:cxnLst/>
            <a:rect l="l" t="t" r="r" b="b"/>
            <a:pathLst>
              <a:path w="610234" h="187960">
                <a:moveTo>
                  <a:pt x="609980" y="69722"/>
                </a:moveTo>
                <a:lnTo>
                  <a:pt x="75183" y="153034"/>
                </a:lnTo>
                <a:lnTo>
                  <a:pt x="80517" y="187959"/>
                </a:lnTo>
                <a:lnTo>
                  <a:pt x="0" y="129031"/>
                </a:lnTo>
                <a:lnTo>
                  <a:pt x="58800" y="48513"/>
                </a:lnTo>
                <a:lnTo>
                  <a:pt x="64261" y="83312"/>
                </a:lnTo>
                <a:lnTo>
                  <a:pt x="599185" y="0"/>
                </a:lnTo>
                <a:lnTo>
                  <a:pt x="609980" y="6972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58695" y="3543300"/>
            <a:ext cx="76200" cy="1584325"/>
          </a:xfrm>
          <a:custGeom>
            <a:avLst/>
            <a:gdLst/>
            <a:ahLst/>
            <a:cxnLst/>
            <a:rect l="l" t="t" r="r" b="b"/>
            <a:pathLst>
              <a:path w="76200" h="1584325">
                <a:moveTo>
                  <a:pt x="31750" y="1507998"/>
                </a:moveTo>
                <a:lnTo>
                  <a:pt x="0" y="1507998"/>
                </a:lnTo>
                <a:lnTo>
                  <a:pt x="38100" y="1584198"/>
                </a:lnTo>
                <a:lnTo>
                  <a:pt x="69850" y="1520698"/>
                </a:lnTo>
                <a:lnTo>
                  <a:pt x="31750" y="1520698"/>
                </a:lnTo>
                <a:lnTo>
                  <a:pt x="31750" y="1507998"/>
                </a:lnTo>
                <a:close/>
              </a:path>
              <a:path w="76200" h="1584325">
                <a:moveTo>
                  <a:pt x="44450" y="63500"/>
                </a:moveTo>
                <a:lnTo>
                  <a:pt x="31750" y="63500"/>
                </a:lnTo>
                <a:lnTo>
                  <a:pt x="31750" y="1520698"/>
                </a:lnTo>
                <a:lnTo>
                  <a:pt x="44450" y="1520698"/>
                </a:lnTo>
                <a:lnTo>
                  <a:pt x="44450" y="63500"/>
                </a:lnTo>
                <a:close/>
              </a:path>
              <a:path w="76200" h="1584325">
                <a:moveTo>
                  <a:pt x="76200" y="1507998"/>
                </a:moveTo>
                <a:lnTo>
                  <a:pt x="44450" y="1507998"/>
                </a:lnTo>
                <a:lnTo>
                  <a:pt x="44450" y="1520698"/>
                </a:lnTo>
                <a:lnTo>
                  <a:pt x="69850" y="1520698"/>
                </a:lnTo>
                <a:lnTo>
                  <a:pt x="76200" y="1507998"/>
                </a:lnTo>
                <a:close/>
              </a:path>
              <a:path w="76200" h="15843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5843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43355" y="4084320"/>
            <a:ext cx="1104900" cy="363220"/>
          </a:xfrm>
          <a:custGeom>
            <a:avLst/>
            <a:gdLst/>
            <a:ahLst/>
            <a:cxnLst/>
            <a:rect l="l" t="t" r="r" b="b"/>
            <a:pathLst>
              <a:path w="1104900" h="363220">
                <a:moveTo>
                  <a:pt x="0" y="362711"/>
                </a:moveTo>
                <a:lnTo>
                  <a:pt x="1104900" y="362711"/>
                </a:lnTo>
                <a:lnTo>
                  <a:pt x="1104900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09116" y="4067378"/>
            <a:ext cx="260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097" sz="2400" spc="-7" b="1">
                <a:solidFill>
                  <a:srgbClr val="4F81BC"/>
                </a:solidFill>
                <a:latin typeface="微软雅黑"/>
                <a:cs typeface="微软雅黑"/>
              </a:rPr>
              <a:t>当前帧</a:t>
            </a:r>
            <a:r>
              <a:rPr dirty="0" baseline="-19097" sz="2400" spc="644" b="1">
                <a:solidFill>
                  <a:srgbClr val="4F81BC"/>
                </a:solidFill>
                <a:latin typeface="微软雅黑"/>
                <a:cs typeface="微软雅黑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12($sp):</a:t>
            </a:r>
            <a:r>
              <a:rPr dirty="0" sz="1600" spc="-10" b="1">
                <a:solidFill>
                  <a:srgbClr val="FF0000"/>
                </a:solidFill>
                <a:latin typeface="微软雅黑"/>
                <a:cs typeface="微软雅黑"/>
              </a:rPr>
              <a:t>保留给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$a3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43585"/>
            <a:ext cx="635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小结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1549095"/>
            <a:ext cx="24638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硬件对过程的支持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554607" y="2049472"/>
            <a:ext cx="4137660" cy="192849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指令和寄存器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叶过程</a:t>
            </a:r>
            <a:r>
              <a:rPr dirty="0" sz="2000" spc="-5" b="1">
                <a:latin typeface="微软雅黑"/>
                <a:cs typeface="微软雅黑"/>
              </a:rPr>
              <a:t>(leaf</a:t>
            </a:r>
            <a:r>
              <a:rPr dirty="0" sz="2000" spc="-3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procedures)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689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嵌套过程</a:t>
            </a:r>
            <a:r>
              <a:rPr dirty="0" sz="2000" spc="-5" b="1">
                <a:latin typeface="微软雅黑"/>
                <a:cs typeface="微软雅黑"/>
              </a:rPr>
              <a:t>(non-leaf</a:t>
            </a:r>
            <a:r>
              <a:rPr dirty="0" sz="2000" spc="-5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procedures)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接口规范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4638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已掌握的汇编语言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411982" y="6464293"/>
            <a:ext cx="232156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888888"/>
                </a:solidFill>
                <a:latin typeface="宋体"/>
                <a:cs typeface="宋体"/>
              </a:rPr>
              <a:t>华中科技大</a:t>
            </a:r>
            <a:r>
              <a:rPr dirty="0" sz="1200" spc="275">
                <a:solidFill>
                  <a:srgbClr val="888888"/>
                </a:solidFill>
                <a:latin typeface="宋体"/>
                <a:cs typeface="宋体"/>
              </a:rPr>
              <a:t>学</a:t>
            </a:r>
            <a:r>
              <a:rPr dirty="0" sz="1200">
                <a:solidFill>
                  <a:srgbClr val="888888"/>
                </a:solidFill>
                <a:latin typeface="宋体"/>
                <a:cs typeface="宋体"/>
              </a:rPr>
              <a:t>光学与电子信息学院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8228" y="0"/>
            <a:ext cx="40386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91400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w="0" h="6857365">
                <a:moveTo>
                  <a:pt x="0" y="685724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43655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w="0" h="6857365">
                <a:moveTo>
                  <a:pt x="0" y="0"/>
                </a:moveTo>
                <a:lnTo>
                  <a:pt x="0" y="68572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22680" y="2348057"/>
            <a:ext cx="1244600" cy="2221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7E7E7E"/>
                </a:solidFill>
                <a:latin typeface="微软雅黑"/>
                <a:cs typeface="微软雅黑"/>
              </a:rPr>
              <a:t>算术运算 </a:t>
            </a:r>
            <a:r>
              <a:rPr dirty="0" sz="2400" b="1">
                <a:solidFill>
                  <a:srgbClr val="00AF50"/>
                </a:solidFill>
                <a:latin typeface="微软雅黑"/>
                <a:cs typeface="微软雅黑"/>
              </a:rPr>
              <a:t>逻辑运算 </a:t>
            </a:r>
            <a:r>
              <a:rPr dirty="0" sz="2400" b="1">
                <a:solidFill>
                  <a:srgbClr val="0000FF"/>
                </a:solidFill>
                <a:latin typeface="微软雅黑"/>
                <a:cs typeface="微软雅黑"/>
              </a:rPr>
              <a:t>程序跳转 </a:t>
            </a:r>
            <a:r>
              <a:rPr dirty="0" sz="2400" b="1">
                <a:solidFill>
                  <a:srgbClr val="E36C09"/>
                </a:solidFill>
                <a:latin typeface="微软雅黑"/>
                <a:cs typeface="微软雅黑"/>
              </a:rPr>
              <a:t>存取数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79470" y="439673"/>
            <a:ext cx="4008120" cy="737870"/>
          </a:xfrm>
          <a:custGeom>
            <a:avLst/>
            <a:gdLst/>
            <a:ahLst/>
            <a:cxnLst/>
            <a:rect l="l" t="t" r="r" b="b"/>
            <a:pathLst>
              <a:path w="4008120" h="737869">
                <a:moveTo>
                  <a:pt x="0" y="737615"/>
                </a:moveTo>
                <a:lnTo>
                  <a:pt x="4008120" y="737615"/>
                </a:lnTo>
                <a:lnTo>
                  <a:pt x="4008120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79470" y="1515617"/>
            <a:ext cx="4008120" cy="736600"/>
          </a:xfrm>
          <a:custGeom>
            <a:avLst/>
            <a:gdLst/>
            <a:ahLst/>
            <a:cxnLst/>
            <a:rect l="l" t="t" r="r" b="b"/>
            <a:pathLst>
              <a:path w="4008120" h="736600">
                <a:moveTo>
                  <a:pt x="0" y="736091"/>
                </a:moveTo>
                <a:lnTo>
                  <a:pt x="4008120" y="736091"/>
                </a:lnTo>
                <a:lnTo>
                  <a:pt x="4008120" y="0"/>
                </a:lnTo>
                <a:lnTo>
                  <a:pt x="0" y="0"/>
                </a:lnTo>
                <a:lnTo>
                  <a:pt x="0" y="736091"/>
                </a:lnTo>
                <a:close/>
              </a:path>
            </a:pathLst>
          </a:custGeom>
          <a:ln w="259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79470" y="3553205"/>
            <a:ext cx="4008120" cy="201295"/>
          </a:xfrm>
          <a:custGeom>
            <a:avLst/>
            <a:gdLst/>
            <a:ahLst/>
            <a:cxnLst/>
            <a:rect l="l" t="t" r="r" b="b"/>
            <a:pathLst>
              <a:path w="4008120" h="201295">
                <a:moveTo>
                  <a:pt x="0" y="201167"/>
                </a:moveTo>
                <a:lnTo>
                  <a:pt x="4008120" y="201167"/>
                </a:lnTo>
                <a:lnTo>
                  <a:pt x="4008120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79470" y="4321302"/>
            <a:ext cx="4008120" cy="737870"/>
          </a:xfrm>
          <a:custGeom>
            <a:avLst/>
            <a:gdLst/>
            <a:ahLst/>
            <a:cxnLst/>
            <a:rect l="l" t="t" r="r" b="b"/>
            <a:pathLst>
              <a:path w="4008120" h="737870">
                <a:moveTo>
                  <a:pt x="0" y="737616"/>
                </a:moveTo>
                <a:lnTo>
                  <a:pt x="4008120" y="737616"/>
                </a:lnTo>
                <a:lnTo>
                  <a:pt x="4008120" y="0"/>
                </a:lnTo>
                <a:lnTo>
                  <a:pt x="0" y="0"/>
                </a:lnTo>
                <a:lnTo>
                  <a:pt x="0" y="737616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79470" y="3781805"/>
            <a:ext cx="4008120" cy="481965"/>
          </a:xfrm>
          <a:custGeom>
            <a:avLst/>
            <a:gdLst/>
            <a:ahLst/>
            <a:cxnLst/>
            <a:rect l="l" t="t" r="r" b="b"/>
            <a:pathLst>
              <a:path w="4008120" h="481964">
                <a:moveTo>
                  <a:pt x="0" y="481584"/>
                </a:moveTo>
                <a:lnTo>
                  <a:pt x="4008120" y="481584"/>
                </a:lnTo>
                <a:lnTo>
                  <a:pt x="4008120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79470" y="5095494"/>
            <a:ext cx="4008120" cy="350520"/>
          </a:xfrm>
          <a:custGeom>
            <a:avLst/>
            <a:gdLst/>
            <a:ahLst/>
            <a:cxnLst/>
            <a:rect l="l" t="t" r="r" b="b"/>
            <a:pathLst>
              <a:path w="4008120" h="350520">
                <a:moveTo>
                  <a:pt x="0" y="350519"/>
                </a:moveTo>
                <a:lnTo>
                  <a:pt x="4008120" y="350519"/>
                </a:lnTo>
                <a:lnTo>
                  <a:pt x="4008120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79470" y="1201674"/>
            <a:ext cx="4008120" cy="256540"/>
          </a:xfrm>
          <a:custGeom>
            <a:avLst/>
            <a:gdLst/>
            <a:ahLst/>
            <a:cxnLst/>
            <a:rect l="l" t="t" r="r" b="b"/>
            <a:pathLst>
              <a:path w="4008120" h="256540">
                <a:moveTo>
                  <a:pt x="0" y="256032"/>
                </a:moveTo>
                <a:lnTo>
                  <a:pt x="4008120" y="256032"/>
                </a:lnTo>
                <a:lnTo>
                  <a:pt x="4008120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79470" y="6540245"/>
            <a:ext cx="4008120" cy="318135"/>
          </a:xfrm>
          <a:custGeom>
            <a:avLst/>
            <a:gdLst/>
            <a:ahLst/>
            <a:cxnLst/>
            <a:rect l="l" t="t" r="r" b="b"/>
            <a:pathLst>
              <a:path w="4008120" h="318134">
                <a:moveTo>
                  <a:pt x="4008120" y="317752"/>
                </a:moveTo>
                <a:lnTo>
                  <a:pt x="4008120" y="0"/>
                </a:lnTo>
                <a:lnTo>
                  <a:pt x="0" y="0"/>
                </a:lnTo>
                <a:lnTo>
                  <a:pt x="0" y="317752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79470" y="6328409"/>
            <a:ext cx="4008120" cy="201295"/>
          </a:xfrm>
          <a:custGeom>
            <a:avLst/>
            <a:gdLst/>
            <a:ahLst/>
            <a:cxnLst/>
            <a:rect l="l" t="t" r="r" b="b"/>
            <a:pathLst>
              <a:path w="4008120" h="201295">
                <a:moveTo>
                  <a:pt x="0" y="201167"/>
                </a:moveTo>
                <a:lnTo>
                  <a:pt x="4008120" y="201167"/>
                </a:lnTo>
                <a:lnTo>
                  <a:pt x="4008120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79470" y="2262377"/>
            <a:ext cx="4008120" cy="408940"/>
          </a:xfrm>
          <a:custGeom>
            <a:avLst/>
            <a:gdLst/>
            <a:ahLst/>
            <a:cxnLst/>
            <a:rect l="l" t="t" r="r" b="b"/>
            <a:pathLst>
              <a:path w="4008120" h="408939">
                <a:moveTo>
                  <a:pt x="0" y="408432"/>
                </a:moveTo>
                <a:lnTo>
                  <a:pt x="4008120" y="408432"/>
                </a:lnTo>
                <a:lnTo>
                  <a:pt x="4008120" y="0"/>
                </a:lnTo>
                <a:lnTo>
                  <a:pt x="0" y="0"/>
                </a:lnTo>
                <a:lnTo>
                  <a:pt x="0" y="40843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79470" y="3362705"/>
            <a:ext cx="4008120" cy="203200"/>
          </a:xfrm>
          <a:custGeom>
            <a:avLst/>
            <a:gdLst/>
            <a:ahLst/>
            <a:cxnLst/>
            <a:rect l="l" t="t" r="r" b="b"/>
            <a:pathLst>
              <a:path w="4008120" h="203200">
                <a:moveTo>
                  <a:pt x="0" y="202691"/>
                </a:moveTo>
                <a:lnTo>
                  <a:pt x="4008120" y="202691"/>
                </a:lnTo>
                <a:lnTo>
                  <a:pt x="4008120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ln w="28956">
            <a:solidFill>
              <a:srgbClr val="E36C0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1590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已用到的寄存器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0590" y="1696592"/>
          <a:ext cx="7706995" cy="399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/>
                <a:gridCol w="1151890"/>
                <a:gridCol w="2027555"/>
                <a:gridCol w="3323590"/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寄存器地址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寄存器名称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名称含义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用途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$zero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>
                          <a:latin typeface="微软雅黑"/>
                          <a:cs typeface="微软雅黑"/>
                        </a:rPr>
                        <a:t>Zero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常量0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409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$at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Assembler</a:t>
                      </a:r>
                      <a:r>
                        <a:rPr dirty="0" sz="1400" spc="-2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5">
                          <a:latin typeface="微软雅黑"/>
                          <a:cs typeface="微软雅黑"/>
                        </a:rPr>
                        <a:t>temporary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留给汇编器作临时变量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686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$2-$3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$v0-$v1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20">
                          <a:latin typeface="微软雅黑"/>
                          <a:cs typeface="微软雅黑"/>
                        </a:rPr>
                        <a:t>Values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子函数调用返回值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2904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$4-$7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$a0-$a3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Arguments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子函数调用参数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19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$8-$15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$t0-$t7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400" spc="-15">
                          <a:latin typeface="微软雅黑"/>
                          <a:cs typeface="微软雅黑"/>
                        </a:rPr>
                        <a:t>Temporaries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存放临时变量(随便用</a:t>
                      </a:r>
                      <a:r>
                        <a:rPr dirty="0" sz="1400" spc="-15">
                          <a:latin typeface="微软雅黑"/>
                          <a:cs typeface="微软雅黑"/>
                        </a:rPr>
                        <a:t>的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)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$16-$23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$s0-$s7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Saved values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保存变量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(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子函数调用</a:t>
                      </a:r>
                      <a:r>
                        <a:rPr dirty="0" sz="1400" spc="-15">
                          <a:latin typeface="微软雅黑"/>
                          <a:cs typeface="微软雅黑"/>
                        </a:rPr>
                        <a:t>前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后)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$24-$25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$t8-$t9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5">
                          <a:latin typeface="微软雅黑"/>
                          <a:cs typeface="微软雅黑"/>
                        </a:rPr>
                        <a:t>Temporaries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存放临时变量(随便用</a:t>
                      </a:r>
                      <a:r>
                        <a:rPr dirty="0" sz="1400" spc="-15">
                          <a:latin typeface="微软雅黑"/>
                          <a:cs typeface="微软雅黑"/>
                        </a:rPr>
                        <a:t>的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)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2950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$26-$27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$k0-$k1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latin typeface="微软雅黑"/>
                          <a:cs typeface="微软雅黑"/>
                        </a:rPr>
                        <a:t>Kernel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中断、异常处理保存的</a:t>
                      </a:r>
                      <a:r>
                        <a:rPr dirty="0" sz="1400" spc="-15">
                          <a:latin typeface="微软雅黑"/>
                          <a:cs typeface="微软雅黑"/>
                        </a:rPr>
                        <a:t>参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数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145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$28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953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$gp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Global</a:t>
                      </a:r>
                      <a:r>
                        <a:rPr dirty="0" sz="1400" spc="-1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pointer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全局指针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$29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$sp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latin typeface="微软雅黑"/>
                          <a:cs typeface="微软雅黑"/>
                        </a:rPr>
                        <a:t>Stack</a:t>
                      </a:r>
                      <a:r>
                        <a:rPr dirty="0" sz="1400" spc="-3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pointer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堆栈指针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$30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5">
                          <a:latin typeface="微软雅黑"/>
                          <a:cs typeface="微软雅黑"/>
                        </a:rPr>
                        <a:t>$fp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Frame</a:t>
                      </a:r>
                      <a:r>
                        <a:rPr dirty="0" sz="1400" spc="-2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pointer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帧指针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$31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$ra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5">
                          <a:latin typeface="微软雅黑"/>
                          <a:cs typeface="微软雅黑"/>
                        </a:rPr>
                        <a:t>Return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address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子函数返回地址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43585"/>
            <a:ext cx="635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思考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2922270"/>
            <a:ext cx="6616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作为嵌套过程，被调用的子函数为什么要保</a:t>
            </a:r>
            <a:r>
              <a:rPr dirty="0" sz="2400" spc="5" b="1">
                <a:latin typeface="微软雅黑"/>
                <a:cs typeface="微软雅黑"/>
              </a:rPr>
              <a:t>存</a:t>
            </a:r>
            <a:r>
              <a:rPr dirty="0" sz="2400" b="1">
                <a:latin typeface="微软雅黑"/>
                <a:cs typeface="微软雅黑"/>
              </a:rPr>
              <a:t>$ra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5123" y="1746885"/>
            <a:ext cx="7264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Fu</a:t>
            </a:r>
            <a:r>
              <a:rPr dirty="0" sz="2000" spc="-10" b="1">
                <a:latin typeface="微软雅黑"/>
                <a:cs typeface="微软雅黑"/>
              </a:rPr>
              <a:t>n</a:t>
            </a:r>
            <a:r>
              <a:rPr dirty="0" sz="2000" b="1">
                <a:latin typeface="微软雅黑"/>
                <a:cs typeface="微软雅黑"/>
              </a:rPr>
              <a:t>1: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9522" y="2051685"/>
            <a:ext cx="250634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jal Fun2</a:t>
            </a:r>
            <a:endParaRPr sz="20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 b="1">
                <a:latin typeface="微软雅黑"/>
                <a:cs typeface="微软雅黑"/>
              </a:rPr>
              <a:t>addi </a:t>
            </a:r>
            <a:r>
              <a:rPr dirty="0" sz="2000" b="1">
                <a:latin typeface="微软雅黑"/>
                <a:cs typeface="微软雅黑"/>
              </a:rPr>
              <a:t>$t0, $t1,</a:t>
            </a:r>
            <a:r>
              <a:rPr dirty="0" sz="2000" spc="-6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$zero  (</a:t>
            </a:r>
            <a:r>
              <a:rPr dirty="0" sz="2000" b="1">
                <a:latin typeface="微软雅黑"/>
                <a:cs typeface="微软雅黑"/>
              </a:rPr>
              <a:t>出栈)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微软雅黑"/>
                <a:cs typeface="微软雅黑"/>
              </a:rPr>
              <a:t>jr</a:t>
            </a:r>
            <a:r>
              <a:rPr dirty="0" sz="2000" b="1">
                <a:latin typeface="微软雅黑"/>
                <a:cs typeface="微软雅黑"/>
              </a:rPr>
              <a:t> $ra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123" y="3271265"/>
            <a:ext cx="7264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Fu</a:t>
            </a:r>
            <a:r>
              <a:rPr dirty="0" sz="2000" spc="-10" b="1">
                <a:latin typeface="微软雅黑"/>
                <a:cs typeface="微软雅黑"/>
              </a:rPr>
              <a:t>n</a:t>
            </a:r>
            <a:r>
              <a:rPr dirty="0" sz="2000" b="1">
                <a:latin typeface="微软雅黑"/>
                <a:cs typeface="微软雅黑"/>
              </a:rPr>
              <a:t>2: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9522" y="3576320"/>
            <a:ext cx="2158365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sub $s0, </a:t>
            </a:r>
            <a:r>
              <a:rPr dirty="0" sz="2000" b="1">
                <a:latin typeface="微软雅黑"/>
                <a:cs typeface="微软雅黑"/>
              </a:rPr>
              <a:t>$t0, </a:t>
            </a:r>
            <a:r>
              <a:rPr dirty="0" sz="2000" spc="-5" b="1">
                <a:latin typeface="微软雅黑"/>
                <a:cs typeface="微软雅黑"/>
              </a:rPr>
              <a:t>$s1  jal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Fun3</a:t>
            </a:r>
            <a:endParaRPr sz="2000">
              <a:latin typeface="微软雅黑"/>
              <a:cs typeface="微软雅黑"/>
            </a:endParaRPr>
          </a:p>
          <a:p>
            <a:pPr marL="12700" marR="1430020">
              <a:lnSpc>
                <a:spcPct val="100000"/>
              </a:lnSpc>
            </a:pPr>
            <a:r>
              <a:rPr dirty="0" sz="2000" spc="-5" b="1">
                <a:latin typeface="微软雅黑"/>
                <a:cs typeface="微软雅黑"/>
              </a:rPr>
              <a:t>(</a:t>
            </a:r>
            <a:r>
              <a:rPr dirty="0" sz="2000" b="1">
                <a:latin typeface="微软雅黑"/>
                <a:cs typeface="微软雅黑"/>
              </a:rPr>
              <a:t>出栈)  </a:t>
            </a:r>
            <a:r>
              <a:rPr dirty="0" sz="2000" spc="-5" b="1">
                <a:latin typeface="微软雅黑"/>
                <a:cs typeface="微软雅黑"/>
              </a:rPr>
              <a:t>jr</a:t>
            </a:r>
            <a:r>
              <a:rPr dirty="0" sz="2000" spc="-5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$ra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5123" y="4795215"/>
            <a:ext cx="7264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F</a:t>
            </a:r>
            <a:r>
              <a:rPr dirty="0" sz="2000" spc="-10" b="1">
                <a:latin typeface="微软雅黑"/>
                <a:cs typeface="微软雅黑"/>
              </a:rPr>
              <a:t>u</a:t>
            </a:r>
            <a:r>
              <a:rPr dirty="0" sz="2000" b="1">
                <a:latin typeface="微软雅黑"/>
                <a:cs typeface="微软雅黑"/>
              </a:rPr>
              <a:t>n</a:t>
            </a:r>
            <a:r>
              <a:rPr dirty="0" sz="2000" spc="-10" b="1">
                <a:latin typeface="微软雅黑"/>
                <a:cs typeface="微软雅黑"/>
              </a:rPr>
              <a:t>3</a:t>
            </a:r>
            <a:r>
              <a:rPr dirty="0" sz="2000" b="1">
                <a:latin typeface="微软雅黑"/>
                <a:cs typeface="微软雅黑"/>
              </a:rPr>
              <a:t>: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9522" y="5100573"/>
            <a:ext cx="254825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微软雅黑"/>
                <a:cs typeface="微软雅黑"/>
              </a:rPr>
              <a:t>addi </a:t>
            </a:r>
            <a:r>
              <a:rPr dirty="0" sz="2000" b="1">
                <a:latin typeface="微软雅黑"/>
                <a:cs typeface="微软雅黑"/>
              </a:rPr>
              <a:t>$t1, $a0,</a:t>
            </a:r>
            <a:r>
              <a:rPr dirty="0" sz="2000" spc="-7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$zero  </a:t>
            </a:r>
            <a:r>
              <a:rPr dirty="0" sz="2000" spc="-5" b="1">
                <a:latin typeface="微软雅黑"/>
                <a:cs typeface="微软雅黑"/>
              </a:rPr>
              <a:t>(</a:t>
            </a:r>
            <a:r>
              <a:rPr dirty="0" sz="2000" b="1">
                <a:latin typeface="微软雅黑"/>
                <a:cs typeface="微软雅黑"/>
              </a:rPr>
              <a:t>出栈)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微软雅黑"/>
                <a:cs typeface="微软雅黑"/>
              </a:rPr>
              <a:t>jr</a:t>
            </a:r>
            <a:r>
              <a:rPr dirty="0" sz="2000" b="1">
                <a:latin typeface="微软雅黑"/>
                <a:cs typeface="微软雅黑"/>
              </a:rPr>
              <a:t> $ra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87090" y="1815845"/>
            <a:ext cx="1678305" cy="288290"/>
          </a:xfrm>
          <a:custGeom>
            <a:avLst/>
            <a:gdLst/>
            <a:ahLst/>
            <a:cxnLst/>
            <a:rect l="l" t="t" r="r" b="b"/>
            <a:pathLst>
              <a:path w="1678304" h="288289">
                <a:moveTo>
                  <a:pt x="0" y="288036"/>
                </a:moveTo>
                <a:lnTo>
                  <a:pt x="1677924" y="288036"/>
                </a:lnTo>
                <a:lnTo>
                  <a:pt x="167792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06036" y="1710385"/>
            <a:ext cx="241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461219"/>
            <a:ext cx="8173720" cy="112204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2400" spc="-5" b="1">
                <a:latin typeface="微软雅黑"/>
                <a:cs typeface="微软雅黑"/>
              </a:rPr>
              <a:t>课后作业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400" b="1">
                <a:latin typeface="微软雅黑"/>
                <a:cs typeface="微软雅黑"/>
              </a:rPr>
              <a:t>下列</a:t>
            </a:r>
            <a:r>
              <a:rPr dirty="0" sz="2400" spc="-5" b="1">
                <a:latin typeface="微软雅黑"/>
                <a:cs typeface="微软雅黑"/>
              </a:rPr>
              <a:t>MIPS</a:t>
            </a:r>
            <a:r>
              <a:rPr dirty="0" sz="2400" b="1">
                <a:latin typeface="微软雅黑"/>
                <a:cs typeface="微软雅黑"/>
              </a:rPr>
              <a:t>代码中，</a:t>
            </a:r>
            <a:r>
              <a:rPr dirty="0" sz="2400" spc="-5" b="1">
                <a:latin typeface="微软雅黑"/>
                <a:cs typeface="微软雅黑"/>
              </a:rPr>
              <a:t>A</a:t>
            </a:r>
            <a:r>
              <a:rPr dirty="0" sz="2400" b="1">
                <a:latin typeface="微软雅黑"/>
                <a:cs typeface="微软雅黑"/>
              </a:rPr>
              <a:t>、B和</a:t>
            </a:r>
            <a:r>
              <a:rPr dirty="0" sz="2400" spc="5" b="1">
                <a:latin typeface="微软雅黑"/>
                <a:cs typeface="微软雅黑"/>
              </a:rPr>
              <a:t>C</a:t>
            </a:r>
            <a:r>
              <a:rPr dirty="0" sz="2400" b="1">
                <a:latin typeface="微软雅黑"/>
                <a:cs typeface="微软雅黑"/>
              </a:rPr>
              <a:t>位置分别要将那些寄存器压栈？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7090" y="3286505"/>
            <a:ext cx="1678305" cy="288290"/>
          </a:xfrm>
          <a:custGeom>
            <a:avLst/>
            <a:gdLst/>
            <a:ahLst/>
            <a:cxnLst/>
            <a:rect l="l" t="t" r="r" b="b"/>
            <a:pathLst>
              <a:path w="1678304" h="288289">
                <a:moveTo>
                  <a:pt x="0" y="288036"/>
                </a:moveTo>
                <a:lnTo>
                  <a:pt x="1677924" y="288036"/>
                </a:lnTo>
                <a:lnTo>
                  <a:pt x="167792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13657" y="3180968"/>
            <a:ext cx="2247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87090" y="4816602"/>
            <a:ext cx="1678305" cy="288290"/>
          </a:xfrm>
          <a:custGeom>
            <a:avLst/>
            <a:gdLst/>
            <a:ahLst/>
            <a:cxnLst/>
            <a:rect l="l" t="t" r="r" b="b"/>
            <a:pathLst>
              <a:path w="1678304" h="288289">
                <a:moveTo>
                  <a:pt x="0" y="288036"/>
                </a:moveTo>
                <a:lnTo>
                  <a:pt x="1677924" y="288036"/>
                </a:lnTo>
                <a:lnTo>
                  <a:pt x="167792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119753" y="4712589"/>
            <a:ext cx="2133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4638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硬件对过程的支持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33846" y="1268729"/>
            <a:ext cx="2329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微软雅黑"/>
                <a:cs typeface="微软雅黑"/>
              </a:rPr>
              <a:t>—</a:t>
            </a:r>
            <a:r>
              <a:rPr dirty="0" sz="1800" b="1">
                <a:latin typeface="微软雅黑"/>
                <a:cs typeface="微软雅黑"/>
              </a:rPr>
              <a:t>实现抽象的一种方法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933352"/>
            <a:ext cx="6962140" cy="209296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355090" indent="-257810">
              <a:lnSpc>
                <a:spcPct val="100000"/>
              </a:lnSpc>
              <a:spcBef>
                <a:spcPts val="1130"/>
              </a:spcBef>
              <a:buSzPct val="95000"/>
              <a:buAutoNum type="arabicParenR" startAt="5"/>
              <a:tabLst>
                <a:tab pos="1355725" algn="l"/>
              </a:tabLst>
            </a:pPr>
            <a:r>
              <a:rPr dirty="0" sz="2000" b="1">
                <a:latin typeface="微软雅黑"/>
                <a:cs typeface="微软雅黑"/>
              </a:rPr>
              <a:t>将结果放在调用程序</a:t>
            </a:r>
            <a:r>
              <a:rPr dirty="0" sz="2000" spc="-10" b="1">
                <a:latin typeface="微软雅黑"/>
                <a:cs typeface="微软雅黑"/>
              </a:rPr>
              <a:t>可</a:t>
            </a:r>
            <a:r>
              <a:rPr dirty="0" sz="2000" b="1">
                <a:latin typeface="微软雅黑"/>
                <a:cs typeface="微软雅黑"/>
              </a:rPr>
              <a:t>以访</a:t>
            </a:r>
            <a:r>
              <a:rPr dirty="0" sz="2000" spc="-10" b="1">
                <a:latin typeface="微软雅黑"/>
                <a:cs typeface="微软雅黑"/>
              </a:rPr>
              <a:t>问</a:t>
            </a:r>
            <a:r>
              <a:rPr dirty="0" sz="2000" b="1">
                <a:latin typeface="微软雅黑"/>
                <a:cs typeface="微软雅黑"/>
              </a:rPr>
              <a:t>的位</a:t>
            </a:r>
            <a:r>
              <a:rPr dirty="0" sz="2000" spc="-10" b="1">
                <a:latin typeface="微软雅黑"/>
                <a:cs typeface="微软雅黑"/>
              </a:rPr>
              <a:t>置</a:t>
            </a:r>
            <a:r>
              <a:rPr dirty="0" sz="2000" spc="5" b="1">
                <a:latin typeface="微软雅黑"/>
                <a:cs typeface="微软雅黑"/>
              </a:rPr>
              <a:t>：</a:t>
            </a:r>
            <a:r>
              <a:rPr dirty="0" sz="2000" spc="5" b="1">
                <a:solidFill>
                  <a:srgbClr val="00AF50"/>
                </a:solidFill>
                <a:latin typeface="微软雅黑"/>
                <a:cs typeface="微软雅黑"/>
              </a:rPr>
              <a:t>返</a:t>
            </a:r>
            <a:r>
              <a:rPr dirty="0" sz="2000" spc="-15" b="1">
                <a:solidFill>
                  <a:srgbClr val="00AF50"/>
                </a:solidFill>
                <a:latin typeface="微软雅黑"/>
                <a:cs typeface="微软雅黑"/>
              </a:rPr>
              <a:t>回</a:t>
            </a:r>
            <a:r>
              <a:rPr dirty="0" sz="2000" spc="5" b="1">
                <a:solidFill>
                  <a:srgbClr val="00AF50"/>
                </a:solidFill>
                <a:latin typeface="微软雅黑"/>
                <a:cs typeface="微软雅黑"/>
              </a:rPr>
              <a:t>结果；</a:t>
            </a:r>
            <a:endParaRPr sz="2000">
              <a:latin typeface="微软雅黑"/>
              <a:cs typeface="微软雅黑"/>
            </a:endParaRPr>
          </a:p>
          <a:p>
            <a:pPr marL="1355090" indent="-257810">
              <a:lnSpc>
                <a:spcPct val="100000"/>
              </a:lnSpc>
              <a:spcBef>
                <a:spcPts val="1030"/>
              </a:spcBef>
              <a:buSzPct val="95000"/>
              <a:buAutoNum type="arabicParenR" startAt="5"/>
              <a:tabLst>
                <a:tab pos="1355725" algn="l"/>
              </a:tabLst>
            </a:pPr>
            <a:r>
              <a:rPr dirty="0" sz="2000" b="1">
                <a:latin typeface="微软雅黑"/>
                <a:cs typeface="微软雅黑"/>
              </a:rPr>
              <a:t>将控制返回初始点：</a:t>
            </a:r>
            <a:r>
              <a:rPr dirty="0" sz="2000" spc="-10" b="1">
                <a:solidFill>
                  <a:srgbClr val="00AF50"/>
                </a:solidFill>
                <a:latin typeface="微软雅黑"/>
                <a:cs typeface="微软雅黑"/>
              </a:rPr>
              <a:t>返</a:t>
            </a:r>
            <a:r>
              <a:rPr dirty="0" sz="2000" spc="5" b="1">
                <a:solidFill>
                  <a:srgbClr val="00AF50"/>
                </a:solidFill>
                <a:latin typeface="微软雅黑"/>
                <a:cs typeface="微软雅黑"/>
              </a:rPr>
              <a:t>回主</a:t>
            </a:r>
            <a:r>
              <a:rPr dirty="0" sz="2000" spc="-20" b="1">
                <a:solidFill>
                  <a:srgbClr val="00AF50"/>
                </a:solidFill>
                <a:latin typeface="微软雅黑"/>
                <a:cs typeface="微软雅黑"/>
              </a:rPr>
              <a:t>程</a:t>
            </a:r>
            <a:r>
              <a:rPr dirty="0" sz="2000" spc="5" b="1">
                <a:solidFill>
                  <a:srgbClr val="00AF50"/>
                </a:solidFill>
                <a:latin typeface="微软雅黑"/>
                <a:cs typeface="微软雅黑"/>
              </a:rPr>
              <a:t>序。</a:t>
            </a:r>
            <a:endParaRPr sz="2000">
              <a:latin typeface="微软雅黑"/>
              <a:cs typeface="微软雅黑"/>
            </a:endParaRPr>
          </a:p>
          <a:p>
            <a:pPr marL="12700" marR="4397375">
              <a:lnSpc>
                <a:spcPct val="148700"/>
              </a:lnSpc>
              <a:spcBef>
                <a:spcPts val="2275"/>
              </a:spcBef>
            </a:pPr>
            <a:r>
              <a:rPr dirty="0" sz="2000" spc="-5" b="1">
                <a:latin typeface="微软雅黑"/>
                <a:cs typeface="微软雅黑"/>
              </a:rPr>
              <a:t>Caller：</a:t>
            </a:r>
            <a:r>
              <a:rPr dirty="0" sz="2000" b="1">
                <a:latin typeface="微软雅黑"/>
                <a:cs typeface="微软雅黑"/>
              </a:rPr>
              <a:t>过程调用者 </a:t>
            </a:r>
            <a:r>
              <a:rPr dirty="0" sz="2000" spc="-5" b="1">
                <a:latin typeface="微软雅黑"/>
                <a:cs typeface="微软雅黑"/>
              </a:rPr>
              <a:t>C</a:t>
            </a:r>
            <a:r>
              <a:rPr dirty="0" sz="2000" spc="-15" b="1">
                <a:latin typeface="微软雅黑"/>
                <a:cs typeface="微软雅黑"/>
              </a:rPr>
              <a:t>a</a:t>
            </a:r>
            <a:r>
              <a:rPr dirty="0" sz="2000" b="1">
                <a:latin typeface="微软雅黑"/>
                <a:cs typeface="微软雅黑"/>
              </a:rPr>
              <a:t>l</a:t>
            </a:r>
            <a:r>
              <a:rPr dirty="0" sz="2000" spc="-10" b="1">
                <a:latin typeface="微软雅黑"/>
                <a:cs typeface="微软雅黑"/>
              </a:rPr>
              <a:t>l</a:t>
            </a:r>
            <a:r>
              <a:rPr dirty="0" sz="2000" spc="-5" b="1">
                <a:latin typeface="微软雅黑"/>
                <a:cs typeface="微软雅黑"/>
              </a:rPr>
              <a:t>ee</a:t>
            </a:r>
            <a:r>
              <a:rPr dirty="0" sz="2000" b="1">
                <a:latin typeface="微软雅黑"/>
                <a:cs typeface="微软雅黑"/>
              </a:rPr>
              <a:t>：过程被调用者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261999"/>
            <a:ext cx="6198870" cy="2682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过程：根据提供的参数</a:t>
            </a:r>
            <a:r>
              <a:rPr dirty="0" sz="2000" spc="-15" b="1">
                <a:latin typeface="微软雅黑"/>
                <a:cs typeface="微软雅黑"/>
              </a:rPr>
              <a:t>执</a:t>
            </a:r>
            <a:r>
              <a:rPr dirty="0" sz="2000" b="1">
                <a:latin typeface="微软雅黑"/>
                <a:cs typeface="微软雅黑"/>
              </a:rPr>
              <a:t>行一</a:t>
            </a:r>
            <a:r>
              <a:rPr dirty="0" sz="2000" spc="-15" b="1">
                <a:latin typeface="微软雅黑"/>
                <a:cs typeface="微软雅黑"/>
              </a:rPr>
              <a:t>定</a:t>
            </a:r>
            <a:r>
              <a:rPr dirty="0" sz="2000" b="1">
                <a:latin typeface="微软雅黑"/>
                <a:cs typeface="微软雅黑"/>
              </a:rPr>
              <a:t>任务</a:t>
            </a:r>
            <a:r>
              <a:rPr dirty="0" sz="2000" spc="-5" b="1">
                <a:latin typeface="微软雅黑"/>
                <a:cs typeface="微软雅黑"/>
              </a:rPr>
              <a:t>的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子程序</a:t>
            </a:r>
            <a:endParaRPr sz="2000">
              <a:latin typeface="微软雅黑"/>
              <a:cs typeface="微软雅黑"/>
            </a:endParaRPr>
          </a:p>
          <a:p>
            <a:pPr marL="48260">
              <a:lnSpc>
                <a:spcPct val="100000"/>
              </a:lnSpc>
              <a:spcBef>
                <a:spcPts val="1515"/>
              </a:spcBef>
            </a:pPr>
            <a:r>
              <a:rPr dirty="0" sz="2000" b="1">
                <a:latin typeface="微软雅黑"/>
                <a:cs typeface="微软雅黑"/>
              </a:rPr>
              <a:t>使用过程的好处：使程</a:t>
            </a:r>
            <a:r>
              <a:rPr dirty="0" sz="2000" spc="-15" b="1">
                <a:latin typeface="微软雅黑"/>
                <a:cs typeface="微软雅黑"/>
              </a:rPr>
              <a:t>序</a:t>
            </a:r>
            <a:r>
              <a:rPr dirty="0" sz="2000" b="1">
                <a:latin typeface="微软雅黑"/>
                <a:cs typeface="微软雅黑"/>
              </a:rPr>
              <a:t>结构</a:t>
            </a:r>
            <a:r>
              <a:rPr dirty="0" sz="2000" spc="-15" b="1">
                <a:latin typeface="微软雅黑"/>
                <a:cs typeface="微软雅黑"/>
              </a:rPr>
              <a:t>化</a:t>
            </a:r>
            <a:r>
              <a:rPr dirty="0" sz="2000" b="1">
                <a:latin typeface="微软雅黑"/>
                <a:cs typeface="微软雅黑"/>
              </a:rPr>
              <a:t>、易</a:t>
            </a:r>
            <a:r>
              <a:rPr dirty="0" sz="2000" spc="-15" b="1">
                <a:latin typeface="微软雅黑"/>
                <a:cs typeface="微软雅黑"/>
              </a:rPr>
              <a:t>懂</a:t>
            </a:r>
            <a:r>
              <a:rPr dirty="0" sz="2000" b="1">
                <a:latin typeface="微软雅黑"/>
                <a:cs typeface="微软雅黑"/>
              </a:rPr>
              <a:t>、易</a:t>
            </a:r>
            <a:r>
              <a:rPr dirty="0" sz="2000" spc="-15" b="1">
                <a:latin typeface="微软雅黑"/>
                <a:cs typeface="微软雅黑"/>
              </a:rPr>
              <a:t>重</a:t>
            </a:r>
            <a:r>
              <a:rPr dirty="0" sz="2000" b="1">
                <a:latin typeface="微软雅黑"/>
                <a:cs typeface="微软雅黑"/>
              </a:rPr>
              <a:t>复使用</a:t>
            </a:r>
            <a:endParaRPr sz="2000">
              <a:latin typeface="微软雅黑"/>
              <a:cs typeface="微软雅黑"/>
            </a:endParaRPr>
          </a:p>
          <a:p>
            <a:pPr marL="1355090" indent="-257810">
              <a:lnSpc>
                <a:spcPct val="100000"/>
              </a:lnSpc>
              <a:spcBef>
                <a:spcPts val="1105"/>
              </a:spcBef>
              <a:buSzPct val="95000"/>
              <a:buAutoNum type="arabicParenR"/>
              <a:tabLst>
                <a:tab pos="1355725" algn="l"/>
              </a:tabLst>
            </a:pPr>
            <a:r>
              <a:rPr dirty="0" sz="2000" b="1">
                <a:latin typeface="微软雅黑"/>
                <a:cs typeface="微软雅黑"/>
              </a:rPr>
              <a:t>将参数放在过程可以</a:t>
            </a:r>
            <a:r>
              <a:rPr dirty="0" sz="2000" spc="-15" b="1">
                <a:latin typeface="微软雅黑"/>
                <a:cs typeface="微软雅黑"/>
              </a:rPr>
              <a:t>访</a:t>
            </a:r>
            <a:r>
              <a:rPr dirty="0" sz="2000" b="1">
                <a:latin typeface="微软雅黑"/>
                <a:cs typeface="微软雅黑"/>
              </a:rPr>
              <a:t>问的</a:t>
            </a:r>
            <a:r>
              <a:rPr dirty="0" sz="2000" spc="-15" b="1">
                <a:latin typeface="微软雅黑"/>
                <a:cs typeface="微软雅黑"/>
              </a:rPr>
              <a:t>位</a:t>
            </a:r>
            <a:r>
              <a:rPr dirty="0" sz="2000" b="1">
                <a:latin typeface="微软雅黑"/>
                <a:cs typeface="微软雅黑"/>
              </a:rPr>
              <a:t>置</a:t>
            </a:r>
            <a:r>
              <a:rPr dirty="0" sz="2000" spc="5" b="1">
                <a:latin typeface="微软雅黑"/>
                <a:cs typeface="微软雅黑"/>
              </a:rPr>
              <a:t>：</a:t>
            </a:r>
            <a:r>
              <a:rPr dirty="0" sz="2000" spc="-15" b="1">
                <a:solidFill>
                  <a:srgbClr val="00AF50"/>
                </a:solidFill>
                <a:latin typeface="微软雅黑"/>
                <a:cs typeface="微软雅黑"/>
              </a:rPr>
              <a:t>参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数传递</a:t>
            </a:r>
            <a:endParaRPr sz="2000">
              <a:latin typeface="微软雅黑"/>
              <a:cs typeface="微软雅黑"/>
            </a:endParaRPr>
          </a:p>
          <a:p>
            <a:pPr marL="1355090" indent="-257810">
              <a:lnSpc>
                <a:spcPct val="100000"/>
              </a:lnSpc>
              <a:spcBef>
                <a:spcPts val="1470"/>
              </a:spcBef>
              <a:buSzPct val="95000"/>
              <a:buAutoNum type="arabicParenR"/>
              <a:tabLst>
                <a:tab pos="1355725" algn="l"/>
              </a:tabLst>
            </a:pPr>
            <a:r>
              <a:rPr dirty="0" sz="2000" b="1">
                <a:latin typeface="微软雅黑"/>
                <a:cs typeface="微软雅黑"/>
              </a:rPr>
              <a:t>将控制转交给过程：</a:t>
            </a:r>
            <a:r>
              <a:rPr dirty="0" sz="2000" spc="-15" b="1">
                <a:solidFill>
                  <a:srgbClr val="00AF50"/>
                </a:solidFill>
                <a:latin typeface="微软雅黑"/>
                <a:cs typeface="微软雅黑"/>
              </a:rPr>
              <a:t>调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用子</a:t>
            </a:r>
            <a:r>
              <a:rPr dirty="0" sz="2000" spc="-15" b="1">
                <a:solidFill>
                  <a:srgbClr val="00AF50"/>
                </a:solidFill>
                <a:latin typeface="微软雅黑"/>
                <a:cs typeface="微软雅黑"/>
              </a:rPr>
              <a:t>程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序；</a:t>
            </a:r>
            <a:endParaRPr sz="2000">
              <a:latin typeface="微软雅黑"/>
              <a:cs typeface="微软雅黑"/>
            </a:endParaRPr>
          </a:p>
          <a:p>
            <a:pPr marL="1355090" indent="-257810">
              <a:lnSpc>
                <a:spcPct val="100000"/>
              </a:lnSpc>
              <a:spcBef>
                <a:spcPts val="1150"/>
              </a:spcBef>
              <a:buSzPct val="95000"/>
              <a:buAutoNum type="arabicParenR"/>
              <a:tabLst>
                <a:tab pos="1355725" algn="l"/>
              </a:tabLst>
            </a:pPr>
            <a:r>
              <a:rPr dirty="0" sz="2000" b="1">
                <a:latin typeface="微软雅黑"/>
                <a:cs typeface="微软雅黑"/>
              </a:rPr>
              <a:t>获得过程所需的存储</a:t>
            </a:r>
            <a:r>
              <a:rPr dirty="0" sz="2000" spc="-15" b="1">
                <a:latin typeface="微软雅黑"/>
                <a:cs typeface="微软雅黑"/>
              </a:rPr>
              <a:t>资</a:t>
            </a:r>
            <a:r>
              <a:rPr dirty="0" sz="2000" b="1">
                <a:latin typeface="微软雅黑"/>
                <a:cs typeface="微软雅黑"/>
              </a:rPr>
              <a:t>源</a:t>
            </a:r>
            <a:r>
              <a:rPr dirty="0" sz="2000" spc="5" b="1">
                <a:latin typeface="微软雅黑"/>
                <a:cs typeface="微软雅黑"/>
              </a:rPr>
              <a:t>：</a:t>
            </a:r>
            <a:r>
              <a:rPr dirty="0" sz="2000" spc="-15" b="1">
                <a:solidFill>
                  <a:srgbClr val="00AF50"/>
                </a:solidFill>
                <a:latin typeface="微软雅黑"/>
                <a:cs typeface="微软雅黑"/>
              </a:rPr>
              <a:t>保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护寄</a:t>
            </a:r>
            <a:r>
              <a:rPr dirty="0" sz="2000" spc="-15" b="1">
                <a:solidFill>
                  <a:srgbClr val="00AF50"/>
                </a:solidFill>
                <a:latin typeface="微软雅黑"/>
                <a:cs typeface="微软雅黑"/>
              </a:rPr>
              <a:t>存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器等；</a:t>
            </a:r>
            <a:endParaRPr sz="2000">
              <a:latin typeface="微软雅黑"/>
              <a:cs typeface="微软雅黑"/>
            </a:endParaRPr>
          </a:p>
          <a:p>
            <a:pPr marL="1355090" indent="-257810">
              <a:lnSpc>
                <a:spcPct val="100000"/>
              </a:lnSpc>
              <a:spcBef>
                <a:spcPts val="1275"/>
              </a:spcBef>
              <a:buSzPct val="95000"/>
              <a:buAutoNum type="arabicParenR"/>
              <a:tabLst>
                <a:tab pos="1355725" algn="l"/>
              </a:tabLst>
            </a:pPr>
            <a:r>
              <a:rPr dirty="0" sz="2000" b="1">
                <a:latin typeface="微软雅黑"/>
                <a:cs typeface="微软雅黑"/>
              </a:rPr>
              <a:t>执行过程任务：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执行</a:t>
            </a:r>
            <a:r>
              <a:rPr dirty="0" sz="2000" spc="-15" b="1">
                <a:solidFill>
                  <a:srgbClr val="00AF50"/>
                </a:solidFill>
                <a:latin typeface="微软雅黑"/>
                <a:cs typeface="微软雅黑"/>
              </a:rPr>
              <a:t>子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程序</a:t>
            </a:r>
            <a:r>
              <a:rPr dirty="0" sz="2000" spc="-15" b="1">
                <a:solidFill>
                  <a:srgbClr val="00AF50"/>
                </a:solidFill>
                <a:latin typeface="微软雅黑"/>
                <a:cs typeface="微软雅黑"/>
              </a:rPr>
              <a:t>体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8176" y="2961004"/>
            <a:ext cx="1657985" cy="436880"/>
          </a:xfrm>
          <a:custGeom>
            <a:avLst/>
            <a:gdLst/>
            <a:ahLst/>
            <a:cxnLst/>
            <a:rect l="l" t="t" r="r" b="b"/>
            <a:pathLst>
              <a:path w="1657984" h="436879">
                <a:moveTo>
                  <a:pt x="1582228" y="405608"/>
                </a:moveTo>
                <a:lnTo>
                  <a:pt x="1574546" y="436499"/>
                </a:lnTo>
                <a:lnTo>
                  <a:pt x="1657730" y="417830"/>
                </a:lnTo>
                <a:lnTo>
                  <a:pt x="1647035" y="408686"/>
                </a:lnTo>
                <a:lnTo>
                  <a:pt x="1594612" y="408686"/>
                </a:lnTo>
                <a:lnTo>
                  <a:pt x="1582228" y="405608"/>
                </a:lnTo>
                <a:close/>
              </a:path>
              <a:path w="1657984" h="436879">
                <a:moveTo>
                  <a:pt x="1585291" y="393292"/>
                </a:moveTo>
                <a:lnTo>
                  <a:pt x="1582228" y="405608"/>
                </a:lnTo>
                <a:lnTo>
                  <a:pt x="1594612" y="408686"/>
                </a:lnTo>
                <a:lnTo>
                  <a:pt x="1597659" y="396367"/>
                </a:lnTo>
                <a:lnTo>
                  <a:pt x="1585291" y="393292"/>
                </a:lnTo>
                <a:close/>
              </a:path>
              <a:path w="1657984" h="436879">
                <a:moveTo>
                  <a:pt x="1592960" y="362458"/>
                </a:moveTo>
                <a:lnTo>
                  <a:pt x="1585291" y="393292"/>
                </a:lnTo>
                <a:lnTo>
                  <a:pt x="1597659" y="396367"/>
                </a:lnTo>
                <a:lnTo>
                  <a:pt x="1594612" y="408686"/>
                </a:lnTo>
                <a:lnTo>
                  <a:pt x="1647035" y="408686"/>
                </a:lnTo>
                <a:lnTo>
                  <a:pt x="1592960" y="362458"/>
                </a:lnTo>
                <a:close/>
              </a:path>
              <a:path w="1657984" h="436879">
                <a:moveTo>
                  <a:pt x="3048" y="0"/>
                </a:moveTo>
                <a:lnTo>
                  <a:pt x="0" y="12446"/>
                </a:lnTo>
                <a:lnTo>
                  <a:pt x="1582228" y="405608"/>
                </a:lnTo>
                <a:lnTo>
                  <a:pt x="1585291" y="393292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15890" y="3453384"/>
            <a:ext cx="1660525" cy="1232535"/>
          </a:xfrm>
          <a:custGeom>
            <a:avLst/>
            <a:gdLst/>
            <a:ahLst/>
            <a:cxnLst/>
            <a:rect l="l" t="t" r="r" b="b"/>
            <a:pathLst>
              <a:path w="1660525" h="1232535">
                <a:moveTo>
                  <a:pt x="1594938" y="40206"/>
                </a:moveTo>
                <a:lnTo>
                  <a:pt x="0" y="1221866"/>
                </a:lnTo>
                <a:lnTo>
                  <a:pt x="7620" y="1232027"/>
                </a:lnTo>
                <a:lnTo>
                  <a:pt x="1602557" y="50493"/>
                </a:lnTo>
                <a:lnTo>
                  <a:pt x="1594938" y="40206"/>
                </a:lnTo>
                <a:close/>
              </a:path>
              <a:path w="1660525" h="1232535">
                <a:moveTo>
                  <a:pt x="1643424" y="32638"/>
                </a:moveTo>
                <a:lnTo>
                  <a:pt x="1605153" y="32638"/>
                </a:lnTo>
                <a:lnTo>
                  <a:pt x="1612773" y="42925"/>
                </a:lnTo>
                <a:lnTo>
                  <a:pt x="1602557" y="50493"/>
                </a:lnTo>
                <a:lnTo>
                  <a:pt x="1621409" y="75945"/>
                </a:lnTo>
                <a:lnTo>
                  <a:pt x="1643424" y="32638"/>
                </a:lnTo>
                <a:close/>
              </a:path>
              <a:path w="1660525" h="1232535">
                <a:moveTo>
                  <a:pt x="1605153" y="32638"/>
                </a:moveTo>
                <a:lnTo>
                  <a:pt x="1594938" y="40206"/>
                </a:lnTo>
                <a:lnTo>
                  <a:pt x="1602557" y="50493"/>
                </a:lnTo>
                <a:lnTo>
                  <a:pt x="1612773" y="42925"/>
                </a:lnTo>
                <a:lnTo>
                  <a:pt x="1605153" y="32638"/>
                </a:lnTo>
                <a:close/>
              </a:path>
              <a:path w="1660525" h="1232535">
                <a:moveTo>
                  <a:pt x="1660016" y="0"/>
                </a:moveTo>
                <a:lnTo>
                  <a:pt x="1576069" y="14731"/>
                </a:lnTo>
                <a:lnTo>
                  <a:pt x="1594938" y="40206"/>
                </a:lnTo>
                <a:lnTo>
                  <a:pt x="1605153" y="32638"/>
                </a:lnTo>
                <a:lnTo>
                  <a:pt x="1643424" y="32638"/>
                </a:lnTo>
                <a:lnTo>
                  <a:pt x="1660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18276" y="2491613"/>
            <a:ext cx="1657985" cy="436880"/>
          </a:xfrm>
          <a:custGeom>
            <a:avLst/>
            <a:gdLst/>
            <a:ahLst/>
            <a:cxnLst/>
            <a:rect l="l" t="t" r="r" b="b"/>
            <a:pathLst>
              <a:path w="1657984" h="436880">
                <a:moveTo>
                  <a:pt x="1582228" y="405608"/>
                </a:moveTo>
                <a:lnTo>
                  <a:pt x="1574546" y="436499"/>
                </a:lnTo>
                <a:lnTo>
                  <a:pt x="1657730" y="417829"/>
                </a:lnTo>
                <a:lnTo>
                  <a:pt x="1647035" y="408686"/>
                </a:lnTo>
                <a:lnTo>
                  <a:pt x="1594612" y="408686"/>
                </a:lnTo>
                <a:lnTo>
                  <a:pt x="1582228" y="405608"/>
                </a:lnTo>
                <a:close/>
              </a:path>
              <a:path w="1657984" h="436880">
                <a:moveTo>
                  <a:pt x="1585291" y="393292"/>
                </a:moveTo>
                <a:lnTo>
                  <a:pt x="1582228" y="405608"/>
                </a:lnTo>
                <a:lnTo>
                  <a:pt x="1594612" y="408686"/>
                </a:lnTo>
                <a:lnTo>
                  <a:pt x="1597659" y="396366"/>
                </a:lnTo>
                <a:lnTo>
                  <a:pt x="1585291" y="393292"/>
                </a:lnTo>
                <a:close/>
              </a:path>
              <a:path w="1657984" h="436880">
                <a:moveTo>
                  <a:pt x="1592960" y="362458"/>
                </a:moveTo>
                <a:lnTo>
                  <a:pt x="1585291" y="393292"/>
                </a:lnTo>
                <a:lnTo>
                  <a:pt x="1597659" y="396366"/>
                </a:lnTo>
                <a:lnTo>
                  <a:pt x="1594612" y="408686"/>
                </a:lnTo>
                <a:lnTo>
                  <a:pt x="1647035" y="408686"/>
                </a:lnTo>
                <a:lnTo>
                  <a:pt x="1592960" y="362458"/>
                </a:lnTo>
                <a:close/>
              </a:path>
              <a:path w="1657984" h="436880">
                <a:moveTo>
                  <a:pt x="3048" y="0"/>
                </a:moveTo>
                <a:lnTo>
                  <a:pt x="0" y="12446"/>
                </a:lnTo>
                <a:lnTo>
                  <a:pt x="1582228" y="405608"/>
                </a:lnTo>
                <a:lnTo>
                  <a:pt x="1585291" y="393292"/>
                </a:lnTo>
                <a:lnTo>
                  <a:pt x="3048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30136" y="2997707"/>
            <a:ext cx="1245235" cy="1110615"/>
          </a:xfrm>
          <a:custGeom>
            <a:avLst/>
            <a:gdLst/>
            <a:ahLst/>
            <a:cxnLst/>
            <a:rect l="l" t="t" r="r" b="b"/>
            <a:pathLst>
              <a:path w="1245234" h="1110614">
                <a:moveTo>
                  <a:pt x="1184047" y="45926"/>
                </a:moveTo>
                <a:lnTo>
                  <a:pt x="0" y="1100708"/>
                </a:lnTo>
                <a:lnTo>
                  <a:pt x="8382" y="1110233"/>
                </a:lnTo>
                <a:lnTo>
                  <a:pt x="1192486" y="55400"/>
                </a:lnTo>
                <a:lnTo>
                  <a:pt x="1184047" y="45926"/>
                </a:lnTo>
                <a:close/>
              </a:path>
              <a:path w="1245234" h="1110614">
                <a:moveTo>
                  <a:pt x="1230194" y="37464"/>
                </a:moveTo>
                <a:lnTo>
                  <a:pt x="1193545" y="37464"/>
                </a:lnTo>
                <a:lnTo>
                  <a:pt x="1201928" y="46989"/>
                </a:lnTo>
                <a:lnTo>
                  <a:pt x="1192486" y="55400"/>
                </a:lnTo>
                <a:lnTo>
                  <a:pt x="1213612" y="79120"/>
                </a:lnTo>
                <a:lnTo>
                  <a:pt x="1230194" y="37464"/>
                </a:lnTo>
                <a:close/>
              </a:path>
              <a:path w="1245234" h="1110614">
                <a:moveTo>
                  <a:pt x="1193545" y="37464"/>
                </a:moveTo>
                <a:lnTo>
                  <a:pt x="1184047" y="45926"/>
                </a:lnTo>
                <a:lnTo>
                  <a:pt x="1192486" y="55400"/>
                </a:lnTo>
                <a:lnTo>
                  <a:pt x="1201928" y="46989"/>
                </a:lnTo>
                <a:lnTo>
                  <a:pt x="1193545" y="37464"/>
                </a:lnTo>
                <a:close/>
              </a:path>
              <a:path w="1245234" h="1110614">
                <a:moveTo>
                  <a:pt x="1245108" y="0"/>
                </a:moveTo>
                <a:lnTo>
                  <a:pt x="1162939" y="22225"/>
                </a:lnTo>
                <a:lnTo>
                  <a:pt x="1184047" y="45926"/>
                </a:lnTo>
                <a:lnTo>
                  <a:pt x="1193545" y="37464"/>
                </a:lnTo>
                <a:lnTo>
                  <a:pt x="1230194" y="37464"/>
                </a:lnTo>
                <a:lnTo>
                  <a:pt x="1245108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11952" y="3450209"/>
            <a:ext cx="1657985" cy="436880"/>
          </a:xfrm>
          <a:custGeom>
            <a:avLst/>
            <a:gdLst/>
            <a:ahLst/>
            <a:cxnLst/>
            <a:rect l="l" t="t" r="r" b="b"/>
            <a:pathLst>
              <a:path w="1657984" h="436879">
                <a:moveTo>
                  <a:pt x="1582228" y="405608"/>
                </a:moveTo>
                <a:lnTo>
                  <a:pt x="1574546" y="436498"/>
                </a:lnTo>
                <a:lnTo>
                  <a:pt x="1657730" y="417829"/>
                </a:lnTo>
                <a:lnTo>
                  <a:pt x="1647035" y="408685"/>
                </a:lnTo>
                <a:lnTo>
                  <a:pt x="1594612" y="408685"/>
                </a:lnTo>
                <a:lnTo>
                  <a:pt x="1582228" y="405608"/>
                </a:lnTo>
                <a:close/>
              </a:path>
              <a:path w="1657984" h="436879">
                <a:moveTo>
                  <a:pt x="1585291" y="393292"/>
                </a:moveTo>
                <a:lnTo>
                  <a:pt x="1582228" y="405608"/>
                </a:lnTo>
                <a:lnTo>
                  <a:pt x="1594612" y="408685"/>
                </a:lnTo>
                <a:lnTo>
                  <a:pt x="1597659" y="396366"/>
                </a:lnTo>
                <a:lnTo>
                  <a:pt x="1585291" y="393292"/>
                </a:lnTo>
                <a:close/>
              </a:path>
              <a:path w="1657984" h="436879">
                <a:moveTo>
                  <a:pt x="1592961" y="362457"/>
                </a:moveTo>
                <a:lnTo>
                  <a:pt x="1585291" y="393292"/>
                </a:lnTo>
                <a:lnTo>
                  <a:pt x="1597659" y="396366"/>
                </a:lnTo>
                <a:lnTo>
                  <a:pt x="1594612" y="408685"/>
                </a:lnTo>
                <a:lnTo>
                  <a:pt x="1647035" y="408685"/>
                </a:lnTo>
                <a:lnTo>
                  <a:pt x="1592961" y="362457"/>
                </a:lnTo>
                <a:close/>
              </a:path>
              <a:path w="1657984" h="436879">
                <a:moveTo>
                  <a:pt x="3048" y="0"/>
                </a:moveTo>
                <a:lnTo>
                  <a:pt x="0" y="12445"/>
                </a:lnTo>
                <a:lnTo>
                  <a:pt x="1582228" y="405608"/>
                </a:lnTo>
                <a:lnTo>
                  <a:pt x="1585291" y="393292"/>
                </a:lnTo>
                <a:lnTo>
                  <a:pt x="304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68997" y="2762834"/>
            <a:ext cx="1831975" cy="1281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99465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548ED4"/>
                </a:solidFill>
                <a:latin typeface="微软雅黑"/>
                <a:cs typeface="微软雅黑"/>
              </a:rPr>
              <a:t>传递参数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程序跳转</a:t>
            </a:r>
            <a:endParaRPr sz="2000">
              <a:latin typeface="微软雅黑"/>
              <a:cs typeface="微软雅黑"/>
            </a:endParaRPr>
          </a:p>
          <a:p>
            <a:pPr marL="480695">
              <a:lnSpc>
                <a:spcPct val="100000"/>
              </a:lnSpc>
              <a:spcBef>
                <a:spcPts val="1010"/>
              </a:spcBef>
            </a:pPr>
            <a:r>
              <a:rPr dirty="0" sz="2000" b="1">
                <a:solidFill>
                  <a:srgbClr val="C00000"/>
                </a:solidFill>
                <a:latin typeface="微软雅黑"/>
                <a:cs typeface="微软雅黑"/>
              </a:rPr>
              <a:t>压栈、出栈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01895" cy="2428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硬件对过程的支持</a:t>
            </a:r>
            <a:endParaRPr sz="24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dirty="0" sz="2000" b="1">
                <a:latin typeface="微软雅黑"/>
                <a:cs typeface="微软雅黑"/>
              </a:rPr>
              <a:t>指令和寄存器</a:t>
            </a:r>
            <a:endParaRPr sz="20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dirty="0" sz="2000" b="1">
                <a:latin typeface="微软雅黑"/>
                <a:cs typeface="微软雅黑"/>
              </a:rPr>
              <a:t>叶过程</a:t>
            </a:r>
            <a:r>
              <a:rPr dirty="0" sz="2000" spc="-5" b="1">
                <a:latin typeface="微软雅黑"/>
                <a:cs typeface="微软雅黑"/>
              </a:rPr>
              <a:t>(leaf</a:t>
            </a:r>
            <a:r>
              <a:rPr dirty="0" sz="2000" spc="-9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procedures)</a:t>
            </a:r>
            <a:endParaRPr sz="20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689"/>
              </a:spcBef>
              <a:buAutoNum type="arabicPeriod"/>
              <a:tabLst>
                <a:tab pos="1183640" algn="l"/>
              </a:tabLst>
            </a:pPr>
            <a:r>
              <a:rPr dirty="0" sz="2000" b="1">
                <a:latin typeface="微软雅黑"/>
                <a:cs typeface="微软雅黑"/>
              </a:rPr>
              <a:t>嵌套过程</a:t>
            </a:r>
            <a:r>
              <a:rPr dirty="0" sz="2000" spc="-5" b="1">
                <a:latin typeface="微软雅黑"/>
                <a:cs typeface="微软雅黑"/>
              </a:rPr>
              <a:t>(non-leaf</a:t>
            </a:r>
            <a:r>
              <a:rPr dirty="0" sz="2000" spc="-6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procedures)</a:t>
            </a:r>
            <a:endParaRPr sz="20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dirty="0" sz="2000" b="1">
                <a:latin typeface="微软雅黑"/>
                <a:cs typeface="微软雅黑"/>
              </a:rPr>
              <a:t>二进制接口规范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9256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5"/>
              <a:t>--1.</a:t>
            </a:r>
            <a:r>
              <a:rPr dirty="0" sz="2400" spc="-40"/>
              <a:t> </a:t>
            </a:r>
            <a:r>
              <a:rPr dirty="0" sz="2400" spc="-5"/>
              <a:t>指令和寄存器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1980564"/>
          <a:ext cx="6751320" cy="397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160"/>
                <a:gridCol w="1116330"/>
                <a:gridCol w="2086610"/>
                <a:gridCol w="2376170"/>
              </a:tblGrid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寄存器地址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寄存器名称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名称含义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用途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$zero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400" spc="-10">
                          <a:latin typeface="微软雅黑"/>
                          <a:cs typeface="微软雅黑"/>
                        </a:rPr>
                        <a:t>Zero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常量0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$at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Assembler</a:t>
                      </a:r>
                      <a:r>
                        <a:rPr dirty="0" sz="1400" spc="-1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5">
                          <a:latin typeface="微软雅黑"/>
                          <a:cs typeface="微软雅黑"/>
                        </a:rPr>
                        <a:t>temporary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留给汇编器作临时变量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$2-$3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$v0-$v1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20">
                          <a:latin typeface="微软雅黑"/>
                          <a:cs typeface="微软雅黑"/>
                        </a:rPr>
                        <a:t>Values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子函数调用返回值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$4-$7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$a0-$a3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Arguments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子函数调用参数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$8-$15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$t0-$t7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5">
                          <a:latin typeface="微软雅黑"/>
                          <a:cs typeface="微软雅黑"/>
                        </a:rPr>
                        <a:t>Temporaries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存放临时变量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(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随便用</a:t>
                      </a:r>
                      <a:r>
                        <a:rPr dirty="0" sz="1400" spc="-15">
                          <a:latin typeface="微软雅黑"/>
                          <a:cs typeface="微软雅黑"/>
                        </a:rPr>
                        <a:t>的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)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$16-$23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$s0-$s7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Saved values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保存变量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(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子函数调用</a:t>
                      </a:r>
                      <a:r>
                        <a:rPr dirty="0" sz="1400" spc="-10">
                          <a:latin typeface="微软雅黑"/>
                          <a:cs typeface="微软雅黑"/>
                        </a:rPr>
                        <a:t>前后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)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$24-$25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$t8-$t9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5">
                          <a:latin typeface="微软雅黑"/>
                          <a:cs typeface="微软雅黑"/>
                        </a:rPr>
                        <a:t>Temporaries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存放临时变量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(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随便用</a:t>
                      </a:r>
                      <a:r>
                        <a:rPr dirty="0" sz="1400" spc="-15">
                          <a:latin typeface="微软雅黑"/>
                          <a:cs typeface="微软雅黑"/>
                        </a:rPr>
                        <a:t>的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)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$26-$27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$k0-$k1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latin typeface="微软雅黑"/>
                          <a:cs typeface="微软雅黑"/>
                        </a:rPr>
                        <a:t>Kernel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中断、异常处理保存的</a:t>
                      </a:r>
                      <a:r>
                        <a:rPr dirty="0" sz="1400" spc="-15">
                          <a:latin typeface="微软雅黑"/>
                          <a:cs typeface="微软雅黑"/>
                        </a:rPr>
                        <a:t>参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数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$28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$gp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Global</a:t>
                      </a:r>
                      <a:r>
                        <a:rPr dirty="0" sz="1400" spc="-1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pointer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全局指针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$29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$sp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latin typeface="微软雅黑"/>
                          <a:cs typeface="微软雅黑"/>
                        </a:rPr>
                        <a:t>Stack</a:t>
                      </a:r>
                      <a:r>
                        <a:rPr dirty="0" sz="1400" spc="-3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pointer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堆栈指针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7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$30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5">
                          <a:latin typeface="微软雅黑"/>
                          <a:cs typeface="微软雅黑"/>
                        </a:rPr>
                        <a:t>$fp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Frame</a:t>
                      </a:r>
                      <a:r>
                        <a:rPr dirty="0" sz="1400" spc="-2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pointer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帧指针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$31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$ra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5">
                          <a:latin typeface="微软雅黑"/>
                          <a:cs typeface="微软雅黑"/>
                        </a:rPr>
                        <a:t>Return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address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子函数返回地址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12406" y="2806471"/>
            <a:ext cx="21488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1600" spc="-5" b="1">
                <a:latin typeface="微软雅黑"/>
                <a:cs typeface="微软雅黑"/>
              </a:rPr>
              <a:t>子函数调用/返回的参数 </a:t>
            </a:r>
            <a:r>
              <a:rPr dirty="0" sz="1600" spc="-5" b="1">
                <a:latin typeface="微软雅黑"/>
                <a:cs typeface="微软雅黑"/>
              </a:rPr>
              <a:t>超过寄存器数怎么办？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406" y="4780559"/>
            <a:ext cx="2261235" cy="75692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600" spc="-10" b="1">
                <a:latin typeface="微软雅黑"/>
                <a:cs typeface="微软雅黑"/>
              </a:rPr>
              <a:t>-&gt;</a:t>
            </a:r>
            <a:r>
              <a:rPr dirty="0" sz="1600" spc="-5" b="1">
                <a:latin typeface="微软雅黑"/>
                <a:cs typeface="微软雅黑"/>
              </a:rPr>
              <a:t>栈</a:t>
            </a:r>
            <a:r>
              <a:rPr dirty="0" sz="1600" spc="-10" b="1">
                <a:latin typeface="微软雅黑"/>
                <a:cs typeface="微软雅黑"/>
              </a:rPr>
              <a:t>(stack)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spc="-5" b="1">
                <a:latin typeface="微软雅黑"/>
                <a:cs typeface="微软雅黑"/>
              </a:rPr>
              <a:t>压栈(push)</a:t>
            </a:r>
            <a:r>
              <a:rPr dirty="0" sz="1600" spc="5" b="1">
                <a:latin typeface="微软雅黑"/>
                <a:cs typeface="微软雅黑"/>
              </a:rPr>
              <a:t>、出</a:t>
            </a:r>
            <a:r>
              <a:rPr dirty="0" sz="1600" spc="-5" b="1">
                <a:latin typeface="微软雅黑"/>
                <a:cs typeface="微软雅黑"/>
              </a:rPr>
              <a:t>栈(pop)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1113824"/>
            <a:ext cx="7031355" cy="79502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600" spc="-5" b="1">
                <a:latin typeface="微软雅黑"/>
                <a:cs typeface="微软雅黑"/>
              </a:rPr>
              <a:t>jal：jump</a:t>
            </a:r>
            <a:r>
              <a:rPr dirty="0" sz="1600" spc="15" b="1">
                <a:latin typeface="微软雅黑"/>
                <a:cs typeface="微软雅黑"/>
              </a:rPr>
              <a:t> </a:t>
            </a:r>
            <a:r>
              <a:rPr dirty="0" sz="1600" spc="-5" b="1">
                <a:latin typeface="微软雅黑"/>
                <a:cs typeface="微软雅黑"/>
              </a:rPr>
              <a:t>and link，将</a:t>
            </a:r>
            <a:r>
              <a:rPr dirty="0" sz="1600" spc="-10" b="1">
                <a:latin typeface="微软雅黑"/>
                <a:cs typeface="微软雅黑"/>
              </a:rPr>
              <a:t>PC+4</a:t>
            </a:r>
            <a:r>
              <a:rPr dirty="0" sz="1600" spc="-5" b="1">
                <a:latin typeface="微软雅黑"/>
                <a:cs typeface="微软雅黑"/>
              </a:rPr>
              <a:t>的值存</a:t>
            </a:r>
            <a:r>
              <a:rPr dirty="0" sz="1600" spc="-10" b="1">
                <a:latin typeface="微软雅黑"/>
                <a:cs typeface="微软雅黑"/>
              </a:rPr>
              <a:t>入</a:t>
            </a:r>
            <a:r>
              <a:rPr dirty="0" sz="1600" spc="-5" b="1">
                <a:latin typeface="微软雅黑"/>
                <a:cs typeface="微软雅黑"/>
              </a:rPr>
              <a:t>$ra，</a:t>
            </a:r>
            <a:r>
              <a:rPr dirty="0" sz="1600" spc="5" b="1">
                <a:latin typeface="微软雅黑"/>
                <a:cs typeface="微软雅黑"/>
              </a:rPr>
              <a:t>并</a:t>
            </a:r>
            <a:r>
              <a:rPr dirty="0" sz="1600" spc="-5" b="1">
                <a:latin typeface="微软雅黑"/>
                <a:cs typeface="微软雅黑"/>
              </a:rPr>
              <a:t>跳转</a:t>
            </a:r>
            <a:r>
              <a:rPr dirty="0" sz="1600" spc="5" b="1">
                <a:latin typeface="微软雅黑"/>
                <a:cs typeface="微软雅黑"/>
              </a:rPr>
              <a:t>到</a:t>
            </a:r>
            <a:r>
              <a:rPr dirty="0" sz="1600" spc="-5" b="1">
                <a:latin typeface="微软雅黑"/>
                <a:cs typeface="微软雅黑"/>
              </a:rPr>
              <a:t>指定</a:t>
            </a:r>
            <a:r>
              <a:rPr dirty="0" sz="1600" spc="5" b="1">
                <a:latin typeface="微软雅黑"/>
                <a:cs typeface="微软雅黑"/>
              </a:rPr>
              <a:t>地</a:t>
            </a:r>
            <a:r>
              <a:rPr dirty="0" sz="1600" spc="-5" b="1">
                <a:latin typeface="微软雅黑"/>
                <a:cs typeface="微软雅黑"/>
              </a:rPr>
              <a:t>址</a:t>
            </a:r>
            <a:r>
              <a:rPr dirty="0" sz="1600" spc="20" b="1">
                <a:latin typeface="微软雅黑"/>
                <a:cs typeface="微软雅黑"/>
              </a:rPr>
              <a:t> </a:t>
            </a:r>
            <a:r>
              <a:rPr dirty="0" sz="1600" spc="-5" b="1">
                <a:latin typeface="微软雅黑"/>
                <a:cs typeface="微软雅黑"/>
              </a:rPr>
              <a:t>(子程序入口)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600" spc="-10" b="1">
                <a:latin typeface="微软雅黑"/>
                <a:cs typeface="微软雅黑"/>
              </a:rPr>
              <a:t>jr：jump</a:t>
            </a:r>
            <a:r>
              <a:rPr dirty="0" sz="1600" spc="30" b="1">
                <a:latin typeface="微软雅黑"/>
                <a:cs typeface="微软雅黑"/>
              </a:rPr>
              <a:t> </a:t>
            </a:r>
            <a:r>
              <a:rPr dirty="0" sz="1600" spc="-10" b="1">
                <a:latin typeface="微软雅黑"/>
                <a:cs typeface="微软雅黑"/>
              </a:rPr>
              <a:t>register，复制</a:t>
            </a:r>
            <a:r>
              <a:rPr dirty="0" sz="1600" spc="-5" b="1">
                <a:latin typeface="微软雅黑"/>
                <a:cs typeface="微软雅黑"/>
              </a:rPr>
              <a:t>$ra</a:t>
            </a:r>
            <a:r>
              <a:rPr dirty="0" sz="1600" b="1">
                <a:latin typeface="微软雅黑"/>
                <a:cs typeface="微软雅黑"/>
              </a:rPr>
              <a:t>到</a:t>
            </a:r>
            <a:r>
              <a:rPr dirty="0" sz="1600" spc="-5" b="1">
                <a:latin typeface="微软雅黑"/>
                <a:cs typeface="微软雅黑"/>
              </a:rPr>
              <a:t>PC，</a:t>
            </a:r>
            <a:r>
              <a:rPr dirty="0" sz="1600" spc="-10" b="1">
                <a:latin typeface="微软雅黑"/>
                <a:cs typeface="微软雅黑"/>
              </a:rPr>
              <a:t>也</a:t>
            </a:r>
            <a:r>
              <a:rPr dirty="0" sz="1600" b="1">
                <a:latin typeface="微软雅黑"/>
                <a:cs typeface="微软雅黑"/>
              </a:rPr>
              <a:t>可</a:t>
            </a:r>
            <a:r>
              <a:rPr dirty="0" sz="1600" spc="-5" b="1">
                <a:latin typeface="微软雅黑"/>
                <a:cs typeface="微软雅黑"/>
              </a:rPr>
              <a:t>用</a:t>
            </a:r>
            <a:r>
              <a:rPr dirty="0" sz="1600" spc="-10" b="1">
                <a:latin typeface="微软雅黑"/>
                <a:cs typeface="微软雅黑"/>
              </a:rPr>
              <a:t>于</a:t>
            </a:r>
            <a:r>
              <a:rPr dirty="0" sz="1600" b="1">
                <a:latin typeface="微软雅黑"/>
                <a:cs typeface="微软雅黑"/>
              </a:rPr>
              <a:t>其</a:t>
            </a:r>
            <a:r>
              <a:rPr dirty="0" sz="1600" spc="-5" b="1">
                <a:latin typeface="微软雅黑"/>
                <a:cs typeface="微软雅黑"/>
              </a:rPr>
              <a:t>它</a:t>
            </a:r>
            <a:r>
              <a:rPr dirty="0" sz="1600" spc="-10" b="1">
                <a:latin typeface="微软雅黑"/>
                <a:cs typeface="微软雅黑"/>
              </a:rPr>
              <a:t>跳</a:t>
            </a:r>
            <a:r>
              <a:rPr dirty="0" sz="1600" spc="-5" b="1">
                <a:latin typeface="微软雅黑"/>
                <a:cs typeface="微软雅黑"/>
              </a:rPr>
              <a:t>转</a:t>
            </a:r>
            <a:r>
              <a:rPr dirty="0" sz="1600" spc="65" b="1">
                <a:latin typeface="微软雅黑"/>
                <a:cs typeface="微软雅黑"/>
              </a:rPr>
              <a:t> </a:t>
            </a:r>
            <a:r>
              <a:rPr dirty="0" sz="1600" spc="-5" b="1">
                <a:latin typeface="微软雅黑"/>
                <a:cs typeface="微软雅黑"/>
              </a:rPr>
              <a:t>(</a:t>
            </a:r>
            <a:r>
              <a:rPr dirty="0" sz="1600" spc="-10" b="1">
                <a:latin typeface="微软雅黑"/>
                <a:cs typeface="微软雅黑"/>
              </a:rPr>
              <a:t>比如：转移表</a:t>
            </a:r>
            <a:r>
              <a:rPr dirty="0" sz="1600" spc="-5" b="1">
                <a:latin typeface="微软雅黑"/>
                <a:cs typeface="微软雅黑"/>
              </a:rPr>
              <a:t>)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9256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5"/>
              <a:t>--1.</a:t>
            </a:r>
            <a:r>
              <a:rPr dirty="0" sz="2400" spc="-40"/>
              <a:t> </a:t>
            </a:r>
            <a:r>
              <a:rPr dirty="0" sz="2400" spc="-5"/>
              <a:t>指令和寄存器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02437" y="1113824"/>
            <a:ext cx="8310880" cy="79502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600" spc="-5" b="1">
                <a:latin typeface="微软雅黑"/>
                <a:cs typeface="微软雅黑"/>
              </a:rPr>
              <a:t>jal：jump</a:t>
            </a:r>
            <a:r>
              <a:rPr dirty="0" sz="1600" spc="25" b="1">
                <a:latin typeface="微软雅黑"/>
                <a:cs typeface="微软雅黑"/>
              </a:rPr>
              <a:t> </a:t>
            </a:r>
            <a:r>
              <a:rPr dirty="0" sz="1600" spc="-5" b="1">
                <a:latin typeface="微软雅黑"/>
                <a:cs typeface="微软雅黑"/>
              </a:rPr>
              <a:t>and</a:t>
            </a:r>
            <a:r>
              <a:rPr dirty="0" sz="1600" b="1">
                <a:latin typeface="微软雅黑"/>
                <a:cs typeface="微软雅黑"/>
              </a:rPr>
              <a:t> </a:t>
            </a:r>
            <a:r>
              <a:rPr dirty="0" sz="1600" spc="-5" b="1">
                <a:latin typeface="微软雅黑"/>
                <a:cs typeface="微软雅黑"/>
              </a:rPr>
              <a:t>link，将</a:t>
            </a:r>
            <a:r>
              <a:rPr dirty="0" sz="1600" spc="-10" b="1">
                <a:latin typeface="微软雅黑"/>
                <a:cs typeface="微软雅黑"/>
              </a:rPr>
              <a:t>PC+4</a:t>
            </a:r>
            <a:r>
              <a:rPr dirty="0" sz="1600" spc="-5" b="1">
                <a:latin typeface="微软雅黑"/>
                <a:cs typeface="微软雅黑"/>
              </a:rPr>
              <a:t>的值存</a:t>
            </a:r>
            <a:r>
              <a:rPr dirty="0" sz="1600" spc="-10" b="1">
                <a:latin typeface="微软雅黑"/>
                <a:cs typeface="微软雅黑"/>
              </a:rPr>
              <a:t>入</a:t>
            </a:r>
            <a:r>
              <a:rPr dirty="0" sz="1600" spc="-5" b="1">
                <a:latin typeface="微软雅黑"/>
                <a:cs typeface="微软雅黑"/>
              </a:rPr>
              <a:t>$ra，</a:t>
            </a:r>
            <a:r>
              <a:rPr dirty="0" sz="1600" spc="5" b="1">
                <a:latin typeface="微软雅黑"/>
                <a:cs typeface="微软雅黑"/>
              </a:rPr>
              <a:t>并</a:t>
            </a:r>
            <a:r>
              <a:rPr dirty="0" sz="1600" spc="-5" b="1">
                <a:latin typeface="微软雅黑"/>
                <a:cs typeface="微软雅黑"/>
              </a:rPr>
              <a:t>跳转</a:t>
            </a:r>
            <a:r>
              <a:rPr dirty="0" sz="1600" spc="5" b="1">
                <a:latin typeface="微软雅黑"/>
                <a:cs typeface="微软雅黑"/>
              </a:rPr>
              <a:t>到</a:t>
            </a:r>
            <a:r>
              <a:rPr dirty="0" sz="1600" spc="-5" b="1">
                <a:latin typeface="微软雅黑"/>
                <a:cs typeface="微软雅黑"/>
              </a:rPr>
              <a:t>指定</a:t>
            </a:r>
            <a:r>
              <a:rPr dirty="0" sz="1600" spc="5" b="1">
                <a:latin typeface="微软雅黑"/>
                <a:cs typeface="微软雅黑"/>
              </a:rPr>
              <a:t>地</a:t>
            </a:r>
            <a:r>
              <a:rPr dirty="0" sz="1600" spc="-5" b="1">
                <a:latin typeface="微软雅黑"/>
                <a:cs typeface="微软雅黑"/>
              </a:rPr>
              <a:t>址</a:t>
            </a:r>
            <a:r>
              <a:rPr dirty="0" sz="1600" spc="25" b="1">
                <a:latin typeface="微软雅黑"/>
                <a:cs typeface="微软雅黑"/>
              </a:rPr>
              <a:t> </a:t>
            </a:r>
            <a:r>
              <a:rPr dirty="0" sz="1600" spc="-5" b="1">
                <a:latin typeface="微软雅黑"/>
                <a:cs typeface="微软雅黑"/>
              </a:rPr>
              <a:t>(子程序入口)</a:t>
            </a:r>
            <a:r>
              <a:rPr dirty="0" sz="1600" spc="25" b="1">
                <a:latin typeface="微软雅黑"/>
                <a:cs typeface="微软雅黑"/>
              </a:rPr>
              <a:t> </a:t>
            </a:r>
            <a:r>
              <a:rPr dirty="0" sz="1600" spc="-5" b="1">
                <a:latin typeface="微软雅黑"/>
                <a:cs typeface="微软雅黑"/>
              </a:rPr>
              <a:t>（J型指令）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7142480" algn="l"/>
              </a:tabLst>
            </a:pPr>
            <a:r>
              <a:rPr dirty="0" sz="1600" spc="-10" b="1">
                <a:latin typeface="微软雅黑"/>
                <a:cs typeface="微软雅黑"/>
              </a:rPr>
              <a:t>jr：jump</a:t>
            </a:r>
            <a:r>
              <a:rPr dirty="0" sz="1600" spc="50" b="1">
                <a:latin typeface="微软雅黑"/>
                <a:cs typeface="微软雅黑"/>
              </a:rPr>
              <a:t> </a:t>
            </a:r>
            <a:r>
              <a:rPr dirty="0" sz="1600" spc="-10" b="1">
                <a:latin typeface="微软雅黑"/>
                <a:cs typeface="微软雅黑"/>
              </a:rPr>
              <a:t>register，复制</a:t>
            </a:r>
            <a:r>
              <a:rPr dirty="0" sz="1600" spc="-5" b="1">
                <a:latin typeface="微软雅黑"/>
                <a:cs typeface="微软雅黑"/>
              </a:rPr>
              <a:t>$ra</a:t>
            </a:r>
            <a:r>
              <a:rPr dirty="0" sz="1600" b="1">
                <a:latin typeface="微软雅黑"/>
                <a:cs typeface="微软雅黑"/>
              </a:rPr>
              <a:t>到</a:t>
            </a:r>
            <a:r>
              <a:rPr dirty="0" sz="1600" spc="-5" b="1">
                <a:latin typeface="微软雅黑"/>
                <a:cs typeface="微软雅黑"/>
              </a:rPr>
              <a:t>PC，</a:t>
            </a:r>
            <a:r>
              <a:rPr dirty="0" sz="1600" spc="-10" b="1">
                <a:latin typeface="微软雅黑"/>
                <a:cs typeface="微软雅黑"/>
              </a:rPr>
              <a:t>也</a:t>
            </a:r>
            <a:r>
              <a:rPr dirty="0" sz="1600" b="1">
                <a:latin typeface="微软雅黑"/>
                <a:cs typeface="微软雅黑"/>
              </a:rPr>
              <a:t>可</a:t>
            </a:r>
            <a:r>
              <a:rPr dirty="0" sz="1600" spc="-5" b="1">
                <a:latin typeface="微软雅黑"/>
                <a:cs typeface="微软雅黑"/>
              </a:rPr>
              <a:t>用</a:t>
            </a:r>
            <a:r>
              <a:rPr dirty="0" sz="1600" spc="-10" b="1">
                <a:latin typeface="微软雅黑"/>
                <a:cs typeface="微软雅黑"/>
              </a:rPr>
              <a:t>于</a:t>
            </a:r>
            <a:r>
              <a:rPr dirty="0" sz="1600" b="1">
                <a:latin typeface="微软雅黑"/>
                <a:cs typeface="微软雅黑"/>
              </a:rPr>
              <a:t>其</a:t>
            </a:r>
            <a:r>
              <a:rPr dirty="0" sz="1600" spc="-5" b="1">
                <a:latin typeface="微软雅黑"/>
                <a:cs typeface="微软雅黑"/>
              </a:rPr>
              <a:t>它</a:t>
            </a:r>
            <a:r>
              <a:rPr dirty="0" sz="1600" spc="-10" b="1">
                <a:latin typeface="微软雅黑"/>
                <a:cs typeface="微软雅黑"/>
              </a:rPr>
              <a:t>跳</a:t>
            </a:r>
            <a:r>
              <a:rPr dirty="0" sz="1600" spc="-5" b="1">
                <a:latin typeface="微软雅黑"/>
                <a:cs typeface="微软雅黑"/>
              </a:rPr>
              <a:t>转</a:t>
            </a:r>
            <a:r>
              <a:rPr dirty="0" sz="1600" spc="90" b="1">
                <a:latin typeface="微软雅黑"/>
                <a:cs typeface="微软雅黑"/>
              </a:rPr>
              <a:t> </a:t>
            </a:r>
            <a:r>
              <a:rPr dirty="0" sz="1600" spc="-5" b="1">
                <a:latin typeface="微软雅黑"/>
                <a:cs typeface="微软雅黑"/>
              </a:rPr>
              <a:t>(</a:t>
            </a:r>
            <a:r>
              <a:rPr dirty="0" sz="1600" spc="-10" b="1">
                <a:latin typeface="微软雅黑"/>
                <a:cs typeface="微软雅黑"/>
              </a:rPr>
              <a:t>比如：转移表</a:t>
            </a:r>
            <a:r>
              <a:rPr dirty="0" sz="1600" spc="-5" b="1">
                <a:latin typeface="微软雅黑"/>
                <a:cs typeface="微软雅黑"/>
              </a:rPr>
              <a:t>)	</a:t>
            </a:r>
            <a:r>
              <a:rPr dirty="0" sz="1600" spc="-10" b="1">
                <a:latin typeface="微软雅黑"/>
                <a:cs typeface="微软雅黑"/>
              </a:rPr>
              <a:t>（R型指令）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2085467"/>
            <a:ext cx="1297940" cy="878840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000" b="1">
                <a:latin typeface="微软雅黑"/>
                <a:cs typeface="微软雅黑"/>
              </a:rPr>
              <a:t>指令格式：</a:t>
            </a:r>
            <a:endParaRPr sz="2000">
              <a:latin typeface="微软雅黑"/>
              <a:cs typeface="微软雅黑"/>
            </a:endParaRPr>
          </a:p>
          <a:p>
            <a:pPr algn="r" marR="124460">
              <a:lnSpc>
                <a:spcPct val="100000"/>
              </a:lnSpc>
              <a:spcBef>
                <a:spcPts val="1060"/>
              </a:spcBef>
            </a:pPr>
            <a:r>
              <a:rPr dirty="0" sz="1600" spc="-5" b="1">
                <a:latin typeface="微软雅黑"/>
                <a:cs typeface="微软雅黑"/>
              </a:rPr>
              <a:t>jal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7741" y="2695448"/>
            <a:ext cx="812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微软雅黑"/>
                <a:cs typeface="微软雅黑"/>
              </a:rPr>
              <a:t>ad</a:t>
            </a:r>
            <a:r>
              <a:rPr dirty="0" sz="1600" spc="-15" b="1">
                <a:latin typeface="微软雅黑"/>
                <a:cs typeface="微软雅黑"/>
              </a:rPr>
              <a:t>d</a:t>
            </a:r>
            <a:r>
              <a:rPr dirty="0" sz="1600" spc="-25" b="1">
                <a:latin typeface="微软雅黑"/>
                <a:cs typeface="微软雅黑"/>
              </a:rPr>
              <a:t>r</a:t>
            </a:r>
            <a:r>
              <a:rPr dirty="0" sz="1600" spc="-10" b="1">
                <a:latin typeface="微软雅黑"/>
                <a:cs typeface="微软雅黑"/>
              </a:rPr>
              <a:t>e</a:t>
            </a:r>
            <a:r>
              <a:rPr dirty="0" sz="1600" spc="-5" b="1">
                <a:latin typeface="微软雅黑"/>
                <a:cs typeface="微软雅黑"/>
              </a:rPr>
              <a:t>ss</a:t>
            </a:r>
            <a:endParaRPr sz="16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1203" y="3192779"/>
          <a:ext cx="7014209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151254"/>
                <a:gridCol w="1296670"/>
              </a:tblGrid>
              <a:tr h="416051"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op(6)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rs(5)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rt(5)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rd(5)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shamt(5)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funct(6)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51203" y="3672840"/>
          <a:ext cx="7014209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3529329"/>
              </a:tblGrid>
              <a:tr h="416051"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op(6)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rs(5)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rt(5)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constant or</a:t>
                      </a:r>
                      <a:r>
                        <a:rPr dirty="0" sz="2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address(16)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261110" y="4159758"/>
            <a:ext cx="1297305" cy="416559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347980">
              <a:lnSpc>
                <a:spcPct val="100000"/>
              </a:lnSpc>
              <a:spcBef>
                <a:spcPts val="305"/>
              </a:spcBef>
            </a:pPr>
            <a:r>
              <a:rPr dirty="0" sz="2000" spc="-5">
                <a:latin typeface="Arial"/>
                <a:cs typeface="Arial"/>
              </a:rPr>
              <a:t>op(6)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8033" y="4159758"/>
            <a:ext cx="5687695" cy="416559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2000">
                <a:latin typeface="Arial"/>
                <a:cs typeface="Arial"/>
              </a:rPr>
              <a:t>address(26)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437" y="3329178"/>
            <a:ext cx="572770" cy="1154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微软雅黑"/>
                <a:cs typeface="微软雅黑"/>
              </a:rPr>
              <a:t>R型：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600" spc="-5" b="1">
                <a:latin typeface="微软雅黑"/>
                <a:cs typeface="微软雅黑"/>
              </a:rPr>
              <a:t>I型：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dirty="0" sz="1600" b="1">
                <a:solidFill>
                  <a:srgbClr val="FF0000"/>
                </a:solidFill>
                <a:latin typeface="微软雅黑"/>
                <a:cs typeface="微软雅黑"/>
              </a:rPr>
              <a:t>J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型：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6863" y="4968621"/>
            <a:ext cx="6680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</a:tabLst>
            </a:pPr>
            <a:r>
              <a:rPr dirty="0" sz="1600" spc="-10" b="1">
                <a:latin typeface="微软雅黑"/>
                <a:cs typeface="微软雅黑"/>
              </a:rPr>
              <a:t>j</a:t>
            </a:r>
            <a:r>
              <a:rPr dirty="0" sz="1600" spc="-5" b="1">
                <a:latin typeface="微软雅黑"/>
                <a:cs typeface="微软雅黑"/>
              </a:rPr>
              <a:t>r</a:t>
            </a:r>
            <a:r>
              <a:rPr dirty="0" sz="1600" b="1">
                <a:latin typeface="微软雅黑"/>
                <a:cs typeface="微软雅黑"/>
              </a:rPr>
              <a:t>	</a:t>
            </a:r>
            <a:r>
              <a:rPr dirty="0" sz="1600" spc="-5" b="1">
                <a:latin typeface="微软雅黑"/>
                <a:cs typeface="微软雅黑"/>
              </a:rPr>
              <a:t>$</a:t>
            </a:r>
            <a:r>
              <a:rPr dirty="0" sz="1600" b="1">
                <a:latin typeface="微软雅黑"/>
                <a:cs typeface="微软雅黑"/>
              </a:rPr>
              <a:t>rs</a:t>
            </a:r>
            <a:endParaRPr sz="1600">
              <a:latin typeface="微软雅黑"/>
              <a:cs typeface="微软雅黑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51203" y="5308091"/>
          <a:ext cx="7014209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151254"/>
                <a:gridCol w="1296670"/>
              </a:tblGrid>
              <a:tr h="416051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000000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001000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19392" y="3353053"/>
            <a:ext cx="215900" cy="940435"/>
          </a:xfrm>
          <a:custGeom>
            <a:avLst/>
            <a:gdLst/>
            <a:ahLst/>
            <a:cxnLst/>
            <a:rect l="l" t="t" r="r" b="b"/>
            <a:pathLst>
              <a:path w="215900" h="940435">
                <a:moveTo>
                  <a:pt x="215861" y="0"/>
                </a:moveTo>
                <a:lnTo>
                  <a:pt x="172808" y="81787"/>
                </a:lnTo>
                <a:lnTo>
                  <a:pt x="145441" y="135934"/>
                </a:lnTo>
                <a:lnTo>
                  <a:pt x="120321" y="190122"/>
                </a:lnTo>
                <a:lnTo>
                  <a:pt x="97482" y="244151"/>
                </a:lnTo>
                <a:lnTo>
                  <a:pt x="76960" y="297817"/>
                </a:lnTo>
                <a:lnTo>
                  <a:pt x="58788" y="350919"/>
                </a:lnTo>
                <a:lnTo>
                  <a:pt x="43004" y="403252"/>
                </a:lnTo>
                <a:lnTo>
                  <a:pt x="29640" y="454616"/>
                </a:lnTo>
                <a:lnTo>
                  <a:pt x="18733" y="504807"/>
                </a:lnTo>
                <a:lnTo>
                  <a:pt x="10316" y="553622"/>
                </a:lnTo>
                <a:lnTo>
                  <a:pt x="4426" y="600860"/>
                </a:lnTo>
                <a:lnTo>
                  <a:pt x="1096" y="646317"/>
                </a:lnTo>
                <a:lnTo>
                  <a:pt x="363" y="689792"/>
                </a:lnTo>
                <a:lnTo>
                  <a:pt x="2260" y="731081"/>
                </a:lnTo>
                <a:lnTo>
                  <a:pt x="6823" y="769982"/>
                </a:lnTo>
                <a:lnTo>
                  <a:pt x="14086" y="806292"/>
                </a:lnTo>
                <a:lnTo>
                  <a:pt x="24085" y="839809"/>
                </a:lnTo>
                <a:lnTo>
                  <a:pt x="36855" y="870331"/>
                </a:lnTo>
                <a:lnTo>
                  <a:pt x="0" y="940308"/>
                </a:lnTo>
                <a:lnTo>
                  <a:pt x="138645" y="916559"/>
                </a:lnTo>
                <a:lnTo>
                  <a:pt x="124497" y="788543"/>
                </a:lnTo>
                <a:lnTo>
                  <a:pt x="79908" y="788543"/>
                </a:lnTo>
                <a:lnTo>
                  <a:pt x="67140" y="758021"/>
                </a:lnTo>
                <a:lnTo>
                  <a:pt x="57143" y="724504"/>
                </a:lnTo>
                <a:lnTo>
                  <a:pt x="49881" y="688194"/>
                </a:lnTo>
                <a:lnTo>
                  <a:pt x="45320" y="649293"/>
                </a:lnTo>
                <a:lnTo>
                  <a:pt x="43424" y="608004"/>
                </a:lnTo>
                <a:lnTo>
                  <a:pt x="44158" y="564529"/>
                </a:lnTo>
                <a:lnTo>
                  <a:pt x="47488" y="519072"/>
                </a:lnTo>
                <a:lnTo>
                  <a:pt x="53379" y="471834"/>
                </a:lnTo>
                <a:lnTo>
                  <a:pt x="61795" y="423019"/>
                </a:lnTo>
                <a:lnTo>
                  <a:pt x="72702" y="372828"/>
                </a:lnTo>
                <a:lnTo>
                  <a:pt x="86065" y="321464"/>
                </a:lnTo>
                <a:lnTo>
                  <a:pt x="101849" y="269131"/>
                </a:lnTo>
                <a:lnTo>
                  <a:pt x="120019" y="216029"/>
                </a:lnTo>
                <a:lnTo>
                  <a:pt x="140541" y="162363"/>
                </a:lnTo>
                <a:lnTo>
                  <a:pt x="163378" y="108334"/>
                </a:lnTo>
                <a:lnTo>
                  <a:pt x="188497" y="54146"/>
                </a:lnTo>
                <a:lnTo>
                  <a:pt x="215861" y="0"/>
                </a:lnTo>
                <a:close/>
              </a:path>
              <a:path w="215900" h="940435">
                <a:moveTo>
                  <a:pt x="116763" y="718566"/>
                </a:moveTo>
                <a:lnTo>
                  <a:pt x="79908" y="788543"/>
                </a:lnTo>
                <a:lnTo>
                  <a:pt x="124497" y="788543"/>
                </a:lnTo>
                <a:lnTo>
                  <a:pt x="116763" y="71856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4261" y="2792303"/>
            <a:ext cx="711835" cy="601980"/>
          </a:xfrm>
          <a:custGeom>
            <a:avLst/>
            <a:gdLst/>
            <a:ahLst/>
            <a:cxnLst/>
            <a:rect l="l" t="t" r="r" b="b"/>
            <a:pathLst>
              <a:path w="711835" h="601979">
                <a:moveTo>
                  <a:pt x="636199" y="0"/>
                </a:moveTo>
                <a:lnTo>
                  <a:pt x="574166" y="6166"/>
                </a:lnTo>
                <a:lnTo>
                  <a:pt x="507891" y="28415"/>
                </a:lnTo>
                <a:lnTo>
                  <a:pt x="473548" y="45243"/>
                </a:lnTo>
                <a:lnTo>
                  <a:pt x="438606" y="65697"/>
                </a:lnTo>
                <a:lnTo>
                  <a:pt x="403221" y="89647"/>
                </a:lnTo>
                <a:lnTo>
                  <a:pt x="367545" y="116962"/>
                </a:lnTo>
                <a:lnTo>
                  <a:pt x="331733" y="147509"/>
                </a:lnTo>
                <a:lnTo>
                  <a:pt x="295939" y="181157"/>
                </a:lnTo>
                <a:lnTo>
                  <a:pt x="260316" y="217776"/>
                </a:lnTo>
                <a:lnTo>
                  <a:pt x="225019" y="257234"/>
                </a:lnTo>
                <a:lnTo>
                  <a:pt x="190202" y="299400"/>
                </a:lnTo>
                <a:lnTo>
                  <a:pt x="156019" y="344141"/>
                </a:lnTo>
                <a:lnTo>
                  <a:pt x="122623" y="391328"/>
                </a:lnTo>
                <a:lnTo>
                  <a:pt x="90169" y="440828"/>
                </a:lnTo>
                <a:lnTo>
                  <a:pt x="58812" y="492511"/>
                </a:lnTo>
                <a:lnTo>
                  <a:pt x="28704" y="546245"/>
                </a:lnTo>
                <a:lnTo>
                  <a:pt x="0" y="601898"/>
                </a:lnTo>
                <a:lnTo>
                  <a:pt x="33389" y="544795"/>
                </a:lnTo>
                <a:lnTo>
                  <a:pt x="68025" y="490326"/>
                </a:lnTo>
                <a:lnTo>
                  <a:pt x="103723" y="438628"/>
                </a:lnTo>
                <a:lnTo>
                  <a:pt x="140300" y="389840"/>
                </a:lnTo>
                <a:lnTo>
                  <a:pt x="177569" y="344101"/>
                </a:lnTo>
                <a:lnTo>
                  <a:pt x="215347" y="301547"/>
                </a:lnTo>
                <a:lnTo>
                  <a:pt x="253448" y="262319"/>
                </a:lnTo>
                <a:lnTo>
                  <a:pt x="291688" y="226554"/>
                </a:lnTo>
                <a:lnTo>
                  <a:pt x="329882" y="194390"/>
                </a:lnTo>
                <a:lnTo>
                  <a:pt x="367845" y="165967"/>
                </a:lnTo>
                <a:lnTo>
                  <a:pt x="405392" y="141421"/>
                </a:lnTo>
                <a:lnTo>
                  <a:pt x="442339" y="120891"/>
                </a:lnTo>
                <a:lnTo>
                  <a:pt x="478501" y="104517"/>
                </a:lnTo>
                <a:lnTo>
                  <a:pt x="547731" y="84785"/>
                </a:lnTo>
                <a:lnTo>
                  <a:pt x="580430" y="81705"/>
                </a:lnTo>
                <a:lnTo>
                  <a:pt x="678938" y="81705"/>
                </a:lnTo>
                <a:lnTo>
                  <a:pt x="711695" y="19476"/>
                </a:lnTo>
                <a:lnTo>
                  <a:pt x="705586" y="16301"/>
                </a:lnTo>
                <a:lnTo>
                  <a:pt x="699274" y="13380"/>
                </a:lnTo>
                <a:lnTo>
                  <a:pt x="692759" y="10967"/>
                </a:lnTo>
                <a:lnTo>
                  <a:pt x="665240" y="3276"/>
                </a:lnTo>
                <a:lnTo>
                  <a:pt x="636199" y="0"/>
                </a:lnTo>
                <a:close/>
              </a:path>
              <a:path w="711835" h="601979">
                <a:moveTo>
                  <a:pt x="678938" y="81705"/>
                </a:moveTo>
                <a:lnTo>
                  <a:pt x="580430" y="81705"/>
                </a:lnTo>
                <a:lnTo>
                  <a:pt x="611604" y="83332"/>
                </a:lnTo>
                <a:lnTo>
                  <a:pt x="641070" y="89806"/>
                </a:lnTo>
                <a:lnTo>
                  <a:pt x="668642" y="101264"/>
                </a:lnTo>
                <a:lnTo>
                  <a:pt x="678938" y="81705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9392" y="2792193"/>
            <a:ext cx="906780" cy="1501775"/>
          </a:xfrm>
          <a:custGeom>
            <a:avLst/>
            <a:gdLst/>
            <a:ahLst/>
            <a:cxnLst/>
            <a:rect l="l" t="t" r="r" b="b"/>
            <a:pathLst>
              <a:path w="906780" h="1501775">
                <a:moveTo>
                  <a:pt x="215861" y="560860"/>
                </a:moveTo>
                <a:lnTo>
                  <a:pt x="188497" y="615006"/>
                </a:lnTo>
                <a:lnTo>
                  <a:pt x="163378" y="669194"/>
                </a:lnTo>
                <a:lnTo>
                  <a:pt x="140541" y="723223"/>
                </a:lnTo>
                <a:lnTo>
                  <a:pt x="120019" y="776889"/>
                </a:lnTo>
                <a:lnTo>
                  <a:pt x="101849" y="829991"/>
                </a:lnTo>
                <a:lnTo>
                  <a:pt x="86065" y="882324"/>
                </a:lnTo>
                <a:lnTo>
                  <a:pt x="72702" y="933688"/>
                </a:lnTo>
                <a:lnTo>
                  <a:pt x="61795" y="983879"/>
                </a:lnTo>
                <a:lnTo>
                  <a:pt x="53379" y="1032694"/>
                </a:lnTo>
                <a:lnTo>
                  <a:pt x="47488" y="1079932"/>
                </a:lnTo>
                <a:lnTo>
                  <a:pt x="44158" y="1125390"/>
                </a:lnTo>
                <a:lnTo>
                  <a:pt x="43424" y="1168864"/>
                </a:lnTo>
                <a:lnTo>
                  <a:pt x="45320" y="1210153"/>
                </a:lnTo>
                <a:lnTo>
                  <a:pt x="49881" y="1249054"/>
                </a:lnTo>
                <a:lnTo>
                  <a:pt x="57143" y="1285364"/>
                </a:lnTo>
                <a:lnTo>
                  <a:pt x="67140" y="1318881"/>
                </a:lnTo>
                <a:lnTo>
                  <a:pt x="79908" y="1349403"/>
                </a:lnTo>
                <a:lnTo>
                  <a:pt x="116763" y="1279426"/>
                </a:lnTo>
                <a:lnTo>
                  <a:pt x="138645" y="1477419"/>
                </a:lnTo>
                <a:lnTo>
                  <a:pt x="0" y="1501168"/>
                </a:lnTo>
                <a:lnTo>
                  <a:pt x="36855" y="1431191"/>
                </a:lnTo>
                <a:lnTo>
                  <a:pt x="24085" y="1400669"/>
                </a:lnTo>
                <a:lnTo>
                  <a:pt x="14086" y="1367152"/>
                </a:lnTo>
                <a:lnTo>
                  <a:pt x="6823" y="1330842"/>
                </a:lnTo>
                <a:lnTo>
                  <a:pt x="2260" y="1291941"/>
                </a:lnTo>
                <a:lnTo>
                  <a:pt x="363" y="1250652"/>
                </a:lnTo>
                <a:lnTo>
                  <a:pt x="1096" y="1207178"/>
                </a:lnTo>
                <a:lnTo>
                  <a:pt x="4426" y="1161720"/>
                </a:lnTo>
                <a:lnTo>
                  <a:pt x="10316" y="1114482"/>
                </a:lnTo>
                <a:lnTo>
                  <a:pt x="18733" y="1065667"/>
                </a:lnTo>
                <a:lnTo>
                  <a:pt x="29640" y="1015476"/>
                </a:lnTo>
                <a:lnTo>
                  <a:pt x="43004" y="964112"/>
                </a:lnTo>
                <a:lnTo>
                  <a:pt x="58788" y="911779"/>
                </a:lnTo>
                <a:lnTo>
                  <a:pt x="76960" y="858677"/>
                </a:lnTo>
                <a:lnTo>
                  <a:pt x="97482" y="805011"/>
                </a:lnTo>
                <a:lnTo>
                  <a:pt x="120321" y="750982"/>
                </a:lnTo>
                <a:lnTo>
                  <a:pt x="145441" y="696794"/>
                </a:lnTo>
                <a:lnTo>
                  <a:pt x="172808" y="642648"/>
                </a:lnTo>
                <a:lnTo>
                  <a:pt x="215861" y="560860"/>
                </a:lnTo>
                <a:lnTo>
                  <a:pt x="247523" y="503307"/>
                </a:lnTo>
                <a:lnTo>
                  <a:pt x="280554" y="448128"/>
                </a:lnTo>
                <a:lnTo>
                  <a:pt x="314776" y="395463"/>
                </a:lnTo>
                <a:lnTo>
                  <a:pt x="350011" y="345449"/>
                </a:lnTo>
                <a:lnTo>
                  <a:pt x="386082" y="298228"/>
                </a:lnTo>
                <a:lnTo>
                  <a:pt x="422811" y="253937"/>
                </a:lnTo>
                <a:lnTo>
                  <a:pt x="460021" y="212716"/>
                </a:lnTo>
                <a:lnTo>
                  <a:pt x="497532" y="174704"/>
                </a:lnTo>
                <a:lnTo>
                  <a:pt x="535169" y="140042"/>
                </a:lnTo>
                <a:lnTo>
                  <a:pt x="572752" y="108867"/>
                </a:lnTo>
                <a:lnTo>
                  <a:pt x="610105" y="81319"/>
                </a:lnTo>
                <a:lnTo>
                  <a:pt x="647049" y="57537"/>
                </a:lnTo>
                <a:lnTo>
                  <a:pt x="683406" y="37661"/>
                </a:lnTo>
                <a:lnTo>
                  <a:pt x="719000" y="21831"/>
                </a:lnTo>
                <a:lnTo>
                  <a:pt x="787184" y="2860"/>
                </a:lnTo>
                <a:lnTo>
                  <a:pt x="819419" y="0"/>
                </a:lnTo>
                <a:lnTo>
                  <a:pt x="850179" y="1741"/>
                </a:lnTo>
                <a:lnTo>
                  <a:pt x="879287" y="8223"/>
                </a:lnTo>
                <a:lnTo>
                  <a:pt x="906564" y="19586"/>
                </a:lnTo>
                <a:lnTo>
                  <a:pt x="863511" y="101374"/>
                </a:lnTo>
                <a:lnTo>
                  <a:pt x="835939" y="89915"/>
                </a:lnTo>
                <a:lnTo>
                  <a:pt x="806473" y="83442"/>
                </a:lnTo>
                <a:lnTo>
                  <a:pt x="742600" y="84895"/>
                </a:lnTo>
                <a:lnTo>
                  <a:pt x="673370" y="104627"/>
                </a:lnTo>
                <a:lnTo>
                  <a:pt x="637208" y="121001"/>
                </a:lnTo>
                <a:lnTo>
                  <a:pt x="600261" y="141530"/>
                </a:lnTo>
                <a:lnTo>
                  <a:pt x="562713" y="166076"/>
                </a:lnTo>
                <a:lnTo>
                  <a:pt x="524750" y="194500"/>
                </a:lnTo>
                <a:lnTo>
                  <a:pt x="486557" y="226664"/>
                </a:lnTo>
                <a:lnTo>
                  <a:pt x="448317" y="262429"/>
                </a:lnTo>
                <a:lnTo>
                  <a:pt x="410216" y="301657"/>
                </a:lnTo>
                <a:lnTo>
                  <a:pt x="372438" y="344210"/>
                </a:lnTo>
                <a:lnTo>
                  <a:pt x="335169" y="389950"/>
                </a:lnTo>
                <a:lnTo>
                  <a:pt x="298592" y="438738"/>
                </a:lnTo>
                <a:lnTo>
                  <a:pt x="262894" y="490436"/>
                </a:lnTo>
                <a:lnTo>
                  <a:pt x="228257" y="544905"/>
                </a:lnTo>
                <a:lnTo>
                  <a:pt x="194868" y="602008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19447" y="5958941"/>
            <a:ext cx="4372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微软雅黑"/>
                <a:cs typeface="微软雅黑"/>
              </a:rPr>
              <a:t>-&gt;</a:t>
            </a:r>
            <a:r>
              <a:rPr dirty="0" sz="1600" spc="-5" b="1">
                <a:latin typeface="微软雅黑"/>
                <a:cs typeface="微软雅黑"/>
              </a:rPr>
              <a:t>需要跳转到指定的</a:t>
            </a:r>
            <a:r>
              <a:rPr dirty="0" sz="1600" spc="-10" b="1">
                <a:solidFill>
                  <a:srgbClr val="FF0000"/>
                </a:solidFill>
                <a:latin typeface="微软雅黑"/>
                <a:cs typeface="微软雅黑"/>
              </a:rPr>
              <a:t>32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位立即</a:t>
            </a:r>
            <a:r>
              <a:rPr dirty="0" sz="1600" spc="-10" b="1">
                <a:solidFill>
                  <a:srgbClr val="FF0000"/>
                </a:solidFill>
                <a:latin typeface="微软雅黑"/>
                <a:cs typeface="微软雅黑"/>
              </a:rPr>
              <a:t>数</a:t>
            </a:r>
            <a:r>
              <a:rPr dirty="0" sz="1600" spc="5" b="1">
                <a:latin typeface="微软雅黑"/>
                <a:cs typeface="微软雅黑"/>
              </a:rPr>
              <a:t>地</a:t>
            </a:r>
            <a:r>
              <a:rPr dirty="0" sz="1600" spc="-5" b="1">
                <a:latin typeface="微软雅黑"/>
                <a:cs typeface="微软雅黑"/>
              </a:rPr>
              <a:t>址处</a:t>
            </a:r>
            <a:r>
              <a:rPr dirty="0" sz="1600" spc="5" b="1">
                <a:latin typeface="微软雅黑"/>
                <a:cs typeface="微软雅黑"/>
              </a:rPr>
              <a:t>怎</a:t>
            </a:r>
            <a:r>
              <a:rPr dirty="0" sz="1600" spc="-5" b="1">
                <a:latin typeface="微软雅黑"/>
                <a:cs typeface="微软雅黑"/>
              </a:rPr>
              <a:t>么办？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4716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10"/>
              <a:t>--*32</a:t>
            </a:r>
            <a:r>
              <a:rPr dirty="0" sz="2400" spc="-5"/>
              <a:t>位立即数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349752" y="4386071"/>
            <a:ext cx="2569845" cy="411480"/>
          </a:xfrm>
          <a:custGeom>
            <a:avLst/>
            <a:gdLst/>
            <a:ahLst/>
            <a:cxnLst/>
            <a:rect l="l" t="t" r="r" b="b"/>
            <a:pathLst>
              <a:path w="2569845" h="411479">
                <a:moveTo>
                  <a:pt x="0" y="411479"/>
                </a:moveTo>
                <a:lnTo>
                  <a:pt x="2569464" y="411479"/>
                </a:lnTo>
                <a:lnTo>
                  <a:pt x="2569464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9752" y="4390644"/>
            <a:ext cx="5203190" cy="407034"/>
          </a:xfrm>
          <a:custGeom>
            <a:avLst/>
            <a:gdLst/>
            <a:ahLst/>
            <a:cxnLst/>
            <a:rect l="l" t="t" r="r" b="b"/>
            <a:pathLst>
              <a:path w="5203190" h="407035">
                <a:moveTo>
                  <a:pt x="0" y="406907"/>
                </a:moveTo>
                <a:lnTo>
                  <a:pt x="5202936" y="406907"/>
                </a:lnTo>
                <a:lnTo>
                  <a:pt x="520293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19215" y="5033771"/>
            <a:ext cx="2633980" cy="411480"/>
          </a:xfrm>
          <a:custGeom>
            <a:avLst/>
            <a:gdLst/>
            <a:ahLst/>
            <a:cxnLst/>
            <a:rect l="l" t="t" r="r" b="b"/>
            <a:pathLst>
              <a:path w="2633979" h="411479">
                <a:moveTo>
                  <a:pt x="0" y="411479"/>
                </a:moveTo>
                <a:lnTo>
                  <a:pt x="2633472" y="411479"/>
                </a:lnTo>
                <a:lnTo>
                  <a:pt x="2633472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49752" y="5038344"/>
            <a:ext cx="5203190" cy="407034"/>
          </a:xfrm>
          <a:custGeom>
            <a:avLst/>
            <a:gdLst/>
            <a:ahLst/>
            <a:cxnLst/>
            <a:rect l="l" t="t" r="r" b="b"/>
            <a:pathLst>
              <a:path w="5203190" h="407035">
                <a:moveTo>
                  <a:pt x="0" y="406907"/>
                </a:moveTo>
                <a:lnTo>
                  <a:pt x="5202936" y="406907"/>
                </a:lnTo>
                <a:lnTo>
                  <a:pt x="5202936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8055" y="2179320"/>
            <a:ext cx="8247888" cy="101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3624834"/>
            <a:ext cx="8474075" cy="1774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1300" algn="l"/>
              </a:tabLst>
            </a:pPr>
            <a:r>
              <a:rPr dirty="0" sz="2000" b="1">
                <a:latin typeface="微软雅黑"/>
                <a:cs typeface="微软雅黑"/>
              </a:rPr>
              <a:t>例：将</a:t>
            </a:r>
            <a:r>
              <a:rPr dirty="0" sz="2000" spc="-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0000</a:t>
            </a:r>
            <a:r>
              <a:rPr dirty="0" sz="2000" spc="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0000</a:t>
            </a:r>
            <a:r>
              <a:rPr dirty="0" sz="2000" spc="2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0011</a:t>
            </a:r>
            <a:r>
              <a:rPr dirty="0" sz="2000" spc="1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1101	0000</a:t>
            </a:r>
            <a:r>
              <a:rPr dirty="0" sz="2000" spc="1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1001</a:t>
            </a:r>
            <a:r>
              <a:rPr dirty="0" sz="2000" spc="-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0000</a:t>
            </a:r>
            <a:r>
              <a:rPr dirty="0" sz="2000" spc="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0000存入</a:t>
            </a:r>
            <a:r>
              <a:rPr dirty="0" sz="2000" spc="-5" b="1">
                <a:latin typeface="微软雅黑"/>
                <a:cs typeface="微软雅黑"/>
              </a:rPr>
              <a:t>$s0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050">
              <a:latin typeface="微软雅黑"/>
              <a:cs typeface="微软雅黑"/>
            </a:endParaRPr>
          </a:p>
          <a:p>
            <a:pPr marL="603250">
              <a:lnSpc>
                <a:spcPct val="100000"/>
              </a:lnSpc>
              <a:tabLst>
                <a:tab pos="3362325" algn="l"/>
              </a:tabLst>
            </a:pPr>
            <a:r>
              <a:rPr dirty="0" sz="2000" b="1">
                <a:latin typeface="微软雅黑"/>
                <a:cs typeface="微软雅黑"/>
              </a:rPr>
              <a:t>lui</a:t>
            </a:r>
            <a:r>
              <a:rPr dirty="0" sz="2000" spc="-5" b="1">
                <a:latin typeface="微软雅黑"/>
                <a:cs typeface="微软雅黑"/>
              </a:rPr>
              <a:t> $s0,</a:t>
            </a:r>
            <a:r>
              <a:rPr dirty="0" sz="2000" spc="2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61	</a:t>
            </a:r>
            <a:r>
              <a:rPr dirty="0" sz="2000" spc="-5">
                <a:latin typeface="Arial"/>
                <a:cs typeface="Arial"/>
              </a:rPr>
              <a:t>0000 0000 </a:t>
            </a:r>
            <a:r>
              <a:rPr dirty="0" sz="2000" spc="-40">
                <a:latin typeface="Arial"/>
                <a:cs typeface="Arial"/>
              </a:rPr>
              <a:t>0011 1101 </a:t>
            </a:r>
            <a:r>
              <a:rPr dirty="0" sz="2000" spc="-5">
                <a:latin typeface="Arial"/>
                <a:cs typeface="Arial"/>
              </a:rPr>
              <a:t>0000 0000 0000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0000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/>
              <a:cs typeface="Arial"/>
            </a:endParaRPr>
          </a:p>
          <a:p>
            <a:pPr marL="603250">
              <a:lnSpc>
                <a:spcPct val="100000"/>
              </a:lnSpc>
              <a:tabLst>
                <a:tab pos="3362325" algn="l"/>
              </a:tabLst>
            </a:pPr>
            <a:r>
              <a:rPr dirty="0" sz="2000" spc="5" b="1">
                <a:latin typeface="微软雅黑"/>
                <a:cs typeface="微软雅黑"/>
              </a:rPr>
              <a:t>ori </a:t>
            </a:r>
            <a:r>
              <a:rPr dirty="0" sz="2000" spc="-5" b="1">
                <a:latin typeface="微软雅黑"/>
                <a:cs typeface="微软雅黑"/>
              </a:rPr>
              <a:t>$s0,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$s0,</a:t>
            </a:r>
            <a:r>
              <a:rPr dirty="0" sz="2000" spc="2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2304	</a:t>
            </a:r>
            <a:r>
              <a:rPr dirty="0" sz="2000" spc="-5">
                <a:latin typeface="Arial"/>
                <a:cs typeface="Arial"/>
              </a:rPr>
              <a:t>0000 0000 </a:t>
            </a:r>
            <a:r>
              <a:rPr dirty="0" sz="2000" spc="-40">
                <a:latin typeface="Arial"/>
                <a:cs typeface="Arial"/>
              </a:rPr>
              <a:t>0011 1101 </a:t>
            </a:r>
            <a:r>
              <a:rPr dirty="0" sz="2000" spc="-5">
                <a:latin typeface="Arial"/>
                <a:cs typeface="Arial"/>
              </a:rPr>
              <a:t>0000 1001 0000 0000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739" y="1102334"/>
            <a:ext cx="8956040" cy="95567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2000" spc="-5" b="1">
                <a:latin typeface="微软雅黑"/>
                <a:cs typeface="微软雅黑"/>
              </a:rPr>
              <a:t>lui：load </a:t>
            </a:r>
            <a:r>
              <a:rPr dirty="0" sz="2000" b="1">
                <a:latin typeface="微软雅黑"/>
                <a:cs typeface="微软雅黑"/>
              </a:rPr>
              <a:t>upper</a:t>
            </a:r>
            <a:r>
              <a:rPr dirty="0" sz="2000" spc="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immediate</a:t>
            </a:r>
            <a:endParaRPr sz="2000">
              <a:latin typeface="微软雅黑"/>
              <a:cs typeface="微软雅黑"/>
            </a:endParaRPr>
          </a:p>
          <a:p>
            <a:pPr marL="460375">
              <a:lnSpc>
                <a:spcPct val="100000"/>
              </a:lnSpc>
              <a:spcBef>
                <a:spcPts val="1260"/>
              </a:spcBef>
            </a:pPr>
            <a:r>
              <a:rPr dirty="0" sz="2000" b="1">
                <a:latin typeface="微软雅黑"/>
                <a:cs typeface="微软雅黑"/>
              </a:rPr>
              <a:t>指令格式</a:t>
            </a:r>
            <a:r>
              <a:rPr dirty="0" sz="2000" spc="-5" b="1">
                <a:latin typeface="微软雅黑"/>
                <a:cs typeface="微软雅黑"/>
              </a:rPr>
              <a:t>：lui</a:t>
            </a:r>
            <a:r>
              <a:rPr dirty="0" sz="2000" b="1">
                <a:latin typeface="微软雅黑"/>
                <a:cs typeface="微软雅黑"/>
              </a:rPr>
              <a:t> </a:t>
            </a:r>
            <a:r>
              <a:rPr dirty="0" sz="2000" spc="15" b="1">
                <a:latin typeface="微软雅黑"/>
                <a:cs typeface="微软雅黑"/>
              </a:rPr>
              <a:t>rt,</a:t>
            </a:r>
            <a:r>
              <a:rPr dirty="0" sz="2000" spc="1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immediate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spc="5" b="1">
                <a:latin typeface="微软雅黑"/>
                <a:cs typeface="微软雅黑"/>
              </a:rPr>
              <a:t>#</a:t>
            </a:r>
            <a:r>
              <a:rPr dirty="0" sz="2000" b="1">
                <a:latin typeface="微软雅黑"/>
                <a:cs typeface="微软雅黑"/>
              </a:rPr>
              <a:t>将16位的</a:t>
            </a:r>
            <a:r>
              <a:rPr dirty="0" sz="2000" spc="-5" b="1">
                <a:latin typeface="微软雅黑"/>
                <a:cs typeface="微软雅黑"/>
              </a:rPr>
              <a:t>immediate</a:t>
            </a:r>
            <a:r>
              <a:rPr dirty="0" sz="2000" spc="-15" b="1">
                <a:latin typeface="微软雅黑"/>
                <a:cs typeface="微软雅黑"/>
              </a:rPr>
              <a:t>存</a:t>
            </a:r>
            <a:r>
              <a:rPr dirty="0" sz="2000" b="1">
                <a:latin typeface="微软雅黑"/>
                <a:cs typeface="微软雅黑"/>
              </a:rPr>
              <a:t>入</a:t>
            </a:r>
            <a:r>
              <a:rPr dirty="0" sz="2000" spc="25" b="1">
                <a:latin typeface="微软雅黑"/>
                <a:cs typeface="微软雅黑"/>
              </a:rPr>
              <a:t>rt</a:t>
            </a:r>
            <a:r>
              <a:rPr dirty="0" sz="2000" spc="-15" b="1">
                <a:latin typeface="微软雅黑"/>
                <a:cs typeface="微软雅黑"/>
              </a:rPr>
              <a:t>高</a:t>
            </a:r>
            <a:r>
              <a:rPr dirty="0" sz="2000" b="1">
                <a:latin typeface="微软雅黑"/>
                <a:cs typeface="微软雅黑"/>
              </a:rPr>
              <a:t>位，</a:t>
            </a:r>
            <a:r>
              <a:rPr dirty="0" sz="2000" spc="-15" b="1">
                <a:latin typeface="微软雅黑"/>
                <a:cs typeface="微软雅黑"/>
              </a:rPr>
              <a:t>低</a:t>
            </a:r>
            <a:r>
              <a:rPr dirty="0" sz="2000" b="1">
                <a:latin typeface="微软雅黑"/>
                <a:cs typeface="微软雅黑"/>
              </a:rPr>
              <a:t>位补0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65392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10"/>
              <a:t>--2.</a:t>
            </a:r>
            <a:r>
              <a:rPr dirty="0" sz="2400" spc="-5"/>
              <a:t>叶过</a:t>
            </a:r>
            <a:r>
              <a:rPr dirty="0" sz="2400"/>
              <a:t>程</a:t>
            </a:r>
            <a:r>
              <a:rPr dirty="0" sz="2400" spc="-5"/>
              <a:t>(leaf</a:t>
            </a:r>
            <a:r>
              <a:rPr dirty="0" sz="2400" spc="40"/>
              <a:t> </a:t>
            </a:r>
            <a:r>
              <a:rPr dirty="0" sz="2400" spc="-10"/>
              <a:t>procedures)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715255" y="2057400"/>
            <a:ext cx="4174235" cy="418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03515" y="2196464"/>
            <a:ext cx="820115" cy="941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261999"/>
            <a:ext cx="6462395" cy="4925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叶（子）过程</a:t>
            </a:r>
            <a:r>
              <a:rPr dirty="0" sz="2000" spc="-5" b="1">
                <a:latin typeface="微软雅黑"/>
                <a:cs typeface="微软雅黑"/>
              </a:rPr>
              <a:t>：leaf</a:t>
            </a:r>
            <a:r>
              <a:rPr dirty="0" sz="2000" spc="-3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procedure，</a:t>
            </a:r>
            <a:r>
              <a:rPr dirty="0" sz="2000" b="1">
                <a:latin typeface="微软雅黑"/>
                <a:cs typeface="微软雅黑"/>
              </a:rPr>
              <a:t>不调用其他过程的过程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微软雅黑"/>
                <a:cs typeface="微软雅黑"/>
              </a:rPr>
              <a:t>C</a:t>
            </a:r>
            <a:r>
              <a:rPr dirty="0" sz="1800" spc="-10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code: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dirty="0" sz="1800" spc="-5" b="1">
                <a:latin typeface="微软雅黑"/>
                <a:cs typeface="微软雅黑"/>
              </a:rPr>
              <a:t>int leaf_example (int </a:t>
            </a:r>
            <a:r>
              <a:rPr dirty="0" sz="1800" b="1">
                <a:latin typeface="微软雅黑"/>
                <a:cs typeface="微软雅黑"/>
              </a:rPr>
              <a:t>g, h, </a:t>
            </a:r>
            <a:r>
              <a:rPr dirty="0" sz="1800" spc="-5" b="1">
                <a:latin typeface="微软雅黑"/>
                <a:cs typeface="微软雅黑"/>
              </a:rPr>
              <a:t>i,</a:t>
            </a:r>
            <a:r>
              <a:rPr dirty="0" sz="1800" spc="60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j)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1800" b="1">
                <a:latin typeface="微软雅黑"/>
                <a:cs typeface="微软雅黑"/>
              </a:rPr>
              <a:t>{ int</a:t>
            </a:r>
            <a:r>
              <a:rPr dirty="0" sz="1800" spc="-5" b="1">
                <a:latin typeface="微软雅黑"/>
                <a:cs typeface="微软雅黑"/>
              </a:rPr>
              <a:t> </a:t>
            </a:r>
            <a:r>
              <a:rPr dirty="0" sz="1800" spc="35" b="1">
                <a:latin typeface="微软雅黑"/>
                <a:cs typeface="微软雅黑"/>
              </a:rPr>
              <a:t>f;</a:t>
            </a:r>
            <a:endParaRPr sz="1800">
              <a:latin typeface="微软雅黑"/>
              <a:cs typeface="微软雅黑"/>
            </a:endParaRPr>
          </a:p>
          <a:p>
            <a:pPr marL="149860">
              <a:lnSpc>
                <a:spcPct val="100000"/>
              </a:lnSpc>
              <a:spcBef>
                <a:spcPts val="1620"/>
              </a:spcBef>
            </a:pPr>
            <a:r>
              <a:rPr dirty="0" sz="1800" b="1">
                <a:latin typeface="微软雅黑"/>
                <a:cs typeface="微软雅黑"/>
              </a:rPr>
              <a:t>f = </a:t>
            </a:r>
            <a:r>
              <a:rPr dirty="0" sz="1800" spc="-5" b="1">
                <a:latin typeface="微软雅黑"/>
                <a:cs typeface="微软雅黑"/>
              </a:rPr>
              <a:t>(g </a:t>
            </a:r>
            <a:r>
              <a:rPr dirty="0" sz="1800" b="1">
                <a:latin typeface="微软雅黑"/>
                <a:cs typeface="微软雅黑"/>
              </a:rPr>
              <a:t>+ h) - </a:t>
            </a:r>
            <a:r>
              <a:rPr dirty="0" sz="1800" spc="-5" b="1">
                <a:latin typeface="微软雅黑"/>
                <a:cs typeface="微软雅黑"/>
              </a:rPr>
              <a:t>(i </a:t>
            </a:r>
            <a:r>
              <a:rPr dirty="0" sz="1800" b="1">
                <a:latin typeface="微软雅黑"/>
                <a:cs typeface="微软雅黑"/>
              </a:rPr>
              <a:t>+</a:t>
            </a:r>
            <a:r>
              <a:rPr dirty="0" sz="1800" spc="5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j);</a:t>
            </a:r>
            <a:endParaRPr sz="1800">
              <a:latin typeface="微软雅黑"/>
              <a:cs typeface="微软雅黑"/>
            </a:endParaRPr>
          </a:p>
          <a:p>
            <a:pPr marL="149860">
              <a:lnSpc>
                <a:spcPct val="100000"/>
              </a:lnSpc>
              <a:spcBef>
                <a:spcPts val="1620"/>
              </a:spcBef>
            </a:pPr>
            <a:r>
              <a:rPr dirty="0" sz="1800" spc="-5" b="1">
                <a:latin typeface="微软雅黑"/>
                <a:cs typeface="微软雅黑"/>
              </a:rPr>
              <a:t>return </a:t>
            </a:r>
            <a:r>
              <a:rPr dirty="0" sz="1800" spc="35" b="1">
                <a:latin typeface="微软雅黑"/>
                <a:cs typeface="微软雅黑"/>
              </a:rPr>
              <a:t>f;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1800" b="1">
                <a:latin typeface="微软雅黑"/>
                <a:cs typeface="微软雅黑"/>
              </a:rPr>
              <a:t>}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dirty="0" sz="1800" b="1">
                <a:latin typeface="微软雅黑"/>
                <a:cs typeface="微软雅黑"/>
              </a:rPr>
              <a:t>f存于$s0</a:t>
            </a:r>
            <a:endParaRPr sz="1800">
              <a:latin typeface="微软雅黑"/>
              <a:cs typeface="微软雅黑"/>
            </a:endParaRPr>
          </a:p>
          <a:p>
            <a:pPr marL="12700" marR="3502660">
              <a:lnSpc>
                <a:spcPct val="175000"/>
              </a:lnSpc>
            </a:pPr>
            <a:r>
              <a:rPr dirty="0" sz="1800" b="1">
                <a:latin typeface="微软雅黑"/>
                <a:cs typeface="微软雅黑"/>
              </a:rPr>
              <a:t>参数g,</a:t>
            </a:r>
            <a:r>
              <a:rPr dirty="0" sz="1800" spc="-25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…, j</a:t>
            </a:r>
            <a:r>
              <a:rPr dirty="0" sz="1800" b="1">
                <a:latin typeface="微软雅黑"/>
                <a:cs typeface="微软雅黑"/>
              </a:rPr>
              <a:t>存</a:t>
            </a:r>
            <a:r>
              <a:rPr dirty="0" sz="1800" spc="-5" b="1">
                <a:latin typeface="微软雅黑"/>
                <a:cs typeface="微软雅黑"/>
              </a:rPr>
              <a:t>于</a:t>
            </a:r>
            <a:r>
              <a:rPr dirty="0" sz="1800" b="1">
                <a:latin typeface="微软雅黑"/>
                <a:cs typeface="微软雅黑"/>
              </a:rPr>
              <a:t>$a0,</a:t>
            </a:r>
            <a:r>
              <a:rPr dirty="0" sz="1800" spc="-45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…,</a:t>
            </a:r>
            <a:r>
              <a:rPr dirty="0" sz="1800" spc="-20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$a3  结果保存在</a:t>
            </a:r>
            <a:r>
              <a:rPr dirty="0" sz="1800" spc="5" b="1">
                <a:latin typeface="微软雅黑"/>
                <a:cs typeface="微软雅黑"/>
              </a:rPr>
              <a:t>$v0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65392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硬件对过程的支</a:t>
            </a:r>
            <a:r>
              <a:rPr dirty="0" sz="2400"/>
              <a:t>持</a:t>
            </a:r>
            <a:r>
              <a:rPr dirty="0" sz="2400" spc="-10"/>
              <a:t>--2.</a:t>
            </a:r>
            <a:r>
              <a:rPr dirty="0" sz="2400" spc="-5"/>
              <a:t>叶过</a:t>
            </a:r>
            <a:r>
              <a:rPr dirty="0" sz="2400"/>
              <a:t>程</a:t>
            </a:r>
            <a:r>
              <a:rPr dirty="0" sz="2400" spc="-5"/>
              <a:t>(leaf</a:t>
            </a:r>
            <a:r>
              <a:rPr dirty="0" sz="2400" spc="40"/>
              <a:t> </a:t>
            </a:r>
            <a:r>
              <a:rPr dirty="0" sz="2400" spc="-10"/>
              <a:t>procedures)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64623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叶（子）过程</a:t>
            </a:r>
            <a:r>
              <a:rPr dirty="0" sz="2000" spc="-5" b="1">
                <a:latin typeface="微软雅黑"/>
                <a:cs typeface="微软雅黑"/>
              </a:rPr>
              <a:t>：leaf</a:t>
            </a:r>
            <a:r>
              <a:rPr dirty="0" sz="2000" spc="-3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procedure，</a:t>
            </a:r>
            <a:r>
              <a:rPr dirty="0" sz="2000" b="1">
                <a:latin typeface="微软雅黑"/>
                <a:cs typeface="微软雅黑"/>
              </a:rPr>
              <a:t>不调用其他过程的过程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045589"/>
            <a:ext cx="866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C</a:t>
            </a:r>
            <a:r>
              <a:rPr dirty="0" sz="1800" spc="-75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code: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" y="3966464"/>
            <a:ext cx="977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微软雅黑"/>
                <a:cs typeface="微软雅黑"/>
              </a:rPr>
              <a:t>return</a:t>
            </a:r>
            <a:r>
              <a:rPr dirty="0" sz="1800" spc="-85" b="1">
                <a:latin typeface="微软雅黑"/>
                <a:cs typeface="微软雅黑"/>
              </a:rPr>
              <a:t> </a:t>
            </a:r>
            <a:r>
              <a:rPr dirty="0" sz="1800" spc="35" b="1">
                <a:latin typeface="微软雅黑"/>
                <a:cs typeface="微软雅黑"/>
              </a:rPr>
              <a:t>f;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446523"/>
            <a:ext cx="971550" cy="780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}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1800" b="1">
                <a:latin typeface="微软雅黑"/>
                <a:cs typeface="微软雅黑"/>
              </a:rPr>
              <a:t>f存于$s0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406949"/>
            <a:ext cx="2964180" cy="77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参数g,</a:t>
            </a:r>
            <a:r>
              <a:rPr dirty="0" sz="1800" spc="-25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…, j</a:t>
            </a:r>
            <a:r>
              <a:rPr dirty="0" sz="1800" b="1">
                <a:latin typeface="微软雅黑"/>
                <a:cs typeface="微软雅黑"/>
              </a:rPr>
              <a:t>存</a:t>
            </a:r>
            <a:r>
              <a:rPr dirty="0" sz="1800" spc="-5" b="1">
                <a:latin typeface="微软雅黑"/>
                <a:cs typeface="微软雅黑"/>
              </a:rPr>
              <a:t>于</a:t>
            </a:r>
            <a:r>
              <a:rPr dirty="0" sz="1800" b="1">
                <a:latin typeface="微软雅黑"/>
                <a:cs typeface="微软雅黑"/>
              </a:rPr>
              <a:t>$a0,</a:t>
            </a:r>
            <a:r>
              <a:rPr dirty="0" sz="1800" spc="-40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…,</a:t>
            </a:r>
            <a:r>
              <a:rPr dirty="0" sz="1800" spc="-20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$a3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1800" b="1">
                <a:latin typeface="微软雅黑"/>
                <a:cs typeface="微软雅黑"/>
              </a:rPr>
              <a:t>结果保存在</a:t>
            </a:r>
            <a:r>
              <a:rPr dirty="0" sz="1800" spc="5" b="1">
                <a:latin typeface="微软雅黑"/>
                <a:cs typeface="微软雅黑"/>
              </a:rPr>
              <a:t>$v0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5242" y="1973656"/>
            <a:ext cx="13125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微软雅黑"/>
                <a:cs typeface="微软雅黑"/>
              </a:rPr>
              <a:t>MIPS</a:t>
            </a:r>
            <a:r>
              <a:rPr dirty="0" sz="1800" spc="-65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code: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7285" y="4109465"/>
            <a:ext cx="3476625" cy="965200"/>
          </a:xfrm>
          <a:custGeom>
            <a:avLst/>
            <a:gdLst/>
            <a:ahLst/>
            <a:cxnLst/>
            <a:rect l="l" t="t" r="r" b="b"/>
            <a:pathLst>
              <a:path w="3476625" h="965200">
                <a:moveTo>
                  <a:pt x="437476" y="0"/>
                </a:moveTo>
                <a:lnTo>
                  <a:pt x="943952" y="0"/>
                </a:lnTo>
                <a:lnTo>
                  <a:pt x="1703666" y="0"/>
                </a:lnTo>
                <a:lnTo>
                  <a:pt x="3476332" y="0"/>
                </a:lnTo>
                <a:lnTo>
                  <a:pt x="3476332" y="372490"/>
                </a:lnTo>
                <a:lnTo>
                  <a:pt x="3476332" y="532129"/>
                </a:lnTo>
                <a:lnTo>
                  <a:pt x="3476332" y="638555"/>
                </a:lnTo>
                <a:lnTo>
                  <a:pt x="1703666" y="638555"/>
                </a:lnTo>
                <a:lnTo>
                  <a:pt x="0" y="964691"/>
                </a:lnTo>
                <a:lnTo>
                  <a:pt x="943952" y="638555"/>
                </a:lnTo>
                <a:lnTo>
                  <a:pt x="437476" y="638555"/>
                </a:lnTo>
                <a:lnTo>
                  <a:pt x="437476" y="532129"/>
                </a:lnTo>
                <a:lnTo>
                  <a:pt x="437476" y="372490"/>
                </a:lnTo>
                <a:lnTo>
                  <a:pt x="437476" y="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03628" y="4132579"/>
            <a:ext cx="28657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子函数内如果使用</a:t>
            </a:r>
            <a:r>
              <a:rPr dirty="0" sz="1800" spc="-5">
                <a:solidFill>
                  <a:srgbClr val="FF0000"/>
                </a:solidFill>
                <a:latin typeface="微软雅黑"/>
                <a:cs typeface="微软雅黑"/>
              </a:rPr>
              <a:t>$s0</a:t>
            </a:r>
            <a:r>
              <a:rPr dirty="0" sz="1800" spc="-10">
                <a:solidFill>
                  <a:srgbClr val="FF0000"/>
                </a:solidFill>
                <a:latin typeface="微软雅黑"/>
                <a:cs typeface="微软雅黑"/>
              </a:rPr>
              <a:t>~s</a:t>
            </a:r>
            <a:r>
              <a:rPr dirty="0" sz="1800" spc="5">
                <a:solidFill>
                  <a:srgbClr val="FF0000"/>
                </a:solidFill>
                <a:latin typeface="微软雅黑"/>
                <a:cs typeface="微软雅黑"/>
              </a:rPr>
              <a:t>7</a:t>
            </a: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， 则必须对其进行保存</a:t>
            </a:r>
            <a:r>
              <a:rPr dirty="0" sz="1800" spc="-5">
                <a:solidFill>
                  <a:srgbClr val="FF0000"/>
                </a:solidFill>
                <a:latin typeface="微软雅黑"/>
                <a:cs typeface="微软雅黑"/>
              </a:rPr>
              <a:t>/</a:t>
            </a: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恢复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8896" y="2362961"/>
            <a:ext cx="3088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73910" algn="l"/>
              </a:tabLst>
            </a:pPr>
            <a:r>
              <a:rPr dirty="0" sz="1800" b="1">
                <a:latin typeface="微软雅黑"/>
                <a:cs typeface="微软雅黑"/>
              </a:rPr>
              <a:t>addi $sp,</a:t>
            </a:r>
            <a:r>
              <a:rPr dirty="0" sz="1800" spc="-10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$sp,</a:t>
            </a:r>
            <a:r>
              <a:rPr dirty="0" sz="1800" spc="-10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-4	</a:t>
            </a:r>
            <a:r>
              <a:rPr dirty="0" baseline="9259" sz="2700" spc="-7">
                <a:latin typeface="Tahoma"/>
                <a:cs typeface="Tahoma"/>
              </a:rPr>
              <a:t>#$s0</a:t>
            </a:r>
            <a:r>
              <a:rPr dirty="0" baseline="9259" sz="2700">
                <a:latin typeface="宋体"/>
                <a:cs typeface="宋体"/>
              </a:rPr>
              <a:t>入栈</a:t>
            </a:r>
            <a:endParaRPr baseline="9259" sz="27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39" y="2526029"/>
            <a:ext cx="5161280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54095" algn="l"/>
              </a:tabLst>
            </a:pPr>
            <a:r>
              <a:rPr dirty="0" sz="1800" spc="-5" b="1">
                <a:latin typeface="微软雅黑"/>
                <a:cs typeface="微软雅黑"/>
              </a:rPr>
              <a:t>int leaf_example (int </a:t>
            </a:r>
            <a:r>
              <a:rPr dirty="0" sz="1800" b="1">
                <a:latin typeface="微软雅黑"/>
                <a:cs typeface="微软雅黑"/>
              </a:rPr>
              <a:t>g, h,</a:t>
            </a:r>
            <a:r>
              <a:rPr dirty="0" sz="1800" spc="80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i,</a:t>
            </a:r>
            <a:r>
              <a:rPr dirty="0" sz="1800" spc="25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j)	</a:t>
            </a:r>
            <a:r>
              <a:rPr dirty="0" baseline="41666" sz="2700" spc="-7" b="1">
                <a:latin typeface="微软雅黑"/>
                <a:cs typeface="微软雅黑"/>
              </a:rPr>
              <a:t>leaf_example:</a:t>
            </a:r>
            <a:endParaRPr baseline="41666" sz="27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620"/>
              </a:spcBef>
            </a:pPr>
            <a:r>
              <a:rPr dirty="0" sz="1800" b="1">
                <a:latin typeface="微软雅黑"/>
                <a:cs typeface="微软雅黑"/>
              </a:rPr>
              <a:t>{ int</a:t>
            </a:r>
            <a:r>
              <a:rPr dirty="0" sz="1800" spc="-5" b="1">
                <a:latin typeface="微软雅黑"/>
                <a:cs typeface="微软雅黑"/>
              </a:rPr>
              <a:t> </a:t>
            </a:r>
            <a:r>
              <a:rPr dirty="0" sz="1800" spc="35" b="1">
                <a:latin typeface="微软雅黑"/>
                <a:cs typeface="微软雅黑"/>
              </a:rPr>
              <a:t>f;</a:t>
            </a:r>
            <a:endParaRPr sz="1800">
              <a:latin typeface="微软雅黑"/>
              <a:cs typeface="微软雅黑"/>
            </a:endParaRPr>
          </a:p>
          <a:p>
            <a:pPr marL="175260">
              <a:lnSpc>
                <a:spcPct val="100000"/>
              </a:lnSpc>
              <a:spcBef>
                <a:spcPts val="1620"/>
              </a:spcBef>
            </a:pPr>
            <a:r>
              <a:rPr dirty="0" sz="1800" b="1">
                <a:latin typeface="微软雅黑"/>
                <a:cs typeface="微软雅黑"/>
              </a:rPr>
              <a:t>f = </a:t>
            </a:r>
            <a:r>
              <a:rPr dirty="0" sz="1800" spc="-5" b="1">
                <a:latin typeface="微软雅黑"/>
                <a:cs typeface="微软雅黑"/>
              </a:rPr>
              <a:t>(g </a:t>
            </a:r>
            <a:r>
              <a:rPr dirty="0" sz="1800" b="1">
                <a:latin typeface="微软雅黑"/>
                <a:cs typeface="微软雅黑"/>
              </a:rPr>
              <a:t>+ h) - </a:t>
            </a:r>
            <a:r>
              <a:rPr dirty="0" sz="1800" spc="-5" b="1">
                <a:latin typeface="微软雅黑"/>
                <a:cs typeface="微软雅黑"/>
              </a:rPr>
              <a:t>(i </a:t>
            </a:r>
            <a:r>
              <a:rPr dirty="0" sz="1800" b="1">
                <a:latin typeface="微软雅黑"/>
                <a:cs typeface="微软雅黑"/>
              </a:rPr>
              <a:t>+ </a:t>
            </a:r>
            <a:r>
              <a:rPr dirty="0" sz="1800" spc="-5" b="1">
                <a:latin typeface="微软雅黑"/>
                <a:cs typeface="微软雅黑"/>
              </a:rPr>
              <a:t>j);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4296" y="2644648"/>
            <a:ext cx="3491229" cy="2999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24305">
              <a:lnSpc>
                <a:spcPct val="128400"/>
              </a:lnSpc>
              <a:spcBef>
                <a:spcPts val="100"/>
              </a:spcBef>
              <a:tabLst>
                <a:tab pos="524510" algn="l"/>
                <a:tab pos="584835" algn="l"/>
              </a:tabLst>
            </a:pPr>
            <a:r>
              <a:rPr dirty="0" sz="1800" spc="-5" b="1">
                <a:latin typeface="微软雅黑"/>
                <a:cs typeface="微软雅黑"/>
              </a:rPr>
              <a:t>sw	</a:t>
            </a:r>
            <a:r>
              <a:rPr dirty="0" sz="1800" b="1">
                <a:latin typeface="微软雅黑"/>
                <a:cs typeface="微软雅黑"/>
              </a:rPr>
              <a:t>$s0, 0($sp)  add		</a:t>
            </a:r>
            <a:r>
              <a:rPr dirty="0" sz="1800" spc="-5" b="1">
                <a:latin typeface="微软雅黑"/>
                <a:cs typeface="微软雅黑"/>
              </a:rPr>
              <a:t>$t0, </a:t>
            </a:r>
            <a:r>
              <a:rPr dirty="0" sz="1800" b="1">
                <a:latin typeface="微软雅黑"/>
                <a:cs typeface="微软雅黑"/>
              </a:rPr>
              <a:t>$a0,</a:t>
            </a:r>
            <a:r>
              <a:rPr dirty="0" sz="1800" spc="-90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$a1</a:t>
            </a:r>
            <a:endParaRPr sz="1800">
              <a:latin typeface="微软雅黑"/>
              <a:cs typeface="微软雅黑"/>
            </a:endParaRPr>
          </a:p>
          <a:p>
            <a:pPr marL="12700" marR="1424305">
              <a:lnSpc>
                <a:spcPct val="142100"/>
              </a:lnSpc>
              <a:spcBef>
                <a:spcPts val="229"/>
              </a:spcBef>
              <a:tabLst>
                <a:tab pos="561340" algn="l"/>
                <a:tab pos="584835" algn="l"/>
              </a:tabLst>
            </a:pPr>
            <a:r>
              <a:rPr dirty="0" sz="1800" b="1">
                <a:latin typeface="微软雅黑"/>
                <a:cs typeface="微软雅黑"/>
              </a:rPr>
              <a:t>add		</a:t>
            </a:r>
            <a:r>
              <a:rPr dirty="0" sz="1800" spc="-5" b="1">
                <a:latin typeface="微软雅黑"/>
                <a:cs typeface="微软雅黑"/>
              </a:rPr>
              <a:t>$t1, </a:t>
            </a:r>
            <a:r>
              <a:rPr dirty="0" sz="1800" b="1">
                <a:latin typeface="微软雅黑"/>
                <a:cs typeface="微软雅黑"/>
              </a:rPr>
              <a:t>$a2,</a:t>
            </a:r>
            <a:r>
              <a:rPr dirty="0" sz="1800" spc="-90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$a3  sub	$s0, </a:t>
            </a:r>
            <a:r>
              <a:rPr dirty="0" sz="1800" spc="-5" b="1">
                <a:latin typeface="微软雅黑"/>
                <a:cs typeface="微软雅黑"/>
              </a:rPr>
              <a:t>$t0,</a:t>
            </a:r>
            <a:r>
              <a:rPr dirty="0" sz="1800" spc="-55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$t1</a:t>
            </a:r>
            <a:endParaRPr sz="1800">
              <a:latin typeface="微软雅黑"/>
              <a:cs typeface="微软雅黑"/>
            </a:endParaRPr>
          </a:p>
          <a:p>
            <a:pPr marL="12700" marR="5080">
              <a:lnSpc>
                <a:spcPct val="126099"/>
              </a:lnSpc>
              <a:spcBef>
                <a:spcPts val="345"/>
              </a:spcBef>
              <a:tabLst>
                <a:tab pos="480695" algn="l"/>
                <a:tab pos="585470" algn="l"/>
                <a:tab pos="2397125" algn="l"/>
              </a:tabLst>
            </a:pPr>
            <a:r>
              <a:rPr dirty="0" sz="1800" b="1">
                <a:latin typeface="微软雅黑"/>
                <a:cs typeface="微软雅黑"/>
              </a:rPr>
              <a:t>add		$v0,</a:t>
            </a:r>
            <a:r>
              <a:rPr dirty="0" sz="1800" spc="-35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$s0,</a:t>
            </a:r>
            <a:r>
              <a:rPr dirty="0" sz="1800" spc="-30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$zero</a:t>
            </a:r>
            <a:r>
              <a:rPr dirty="0" sz="1800" spc="200" b="1">
                <a:latin typeface="微软雅黑"/>
                <a:cs typeface="微软雅黑"/>
              </a:rPr>
              <a:t> </a:t>
            </a:r>
            <a:r>
              <a:rPr dirty="0" sz="1800" spc="-5">
                <a:latin typeface="Tahoma"/>
                <a:cs typeface="Tahoma"/>
              </a:rPr>
              <a:t>#</a:t>
            </a:r>
            <a:r>
              <a:rPr dirty="0" sz="1800">
                <a:latin typeface="宋体"/>
                <a:cs typeface="宋体"/>
              </a:rPr>
              <a:t>保存结果 </a:t>
            </a:r>
            <a:r>
              <a:rPr dirty="0" baseline="1543" sz="2700" spc="-7" b="1">
                <a:latin typeface="微软雅黑"/>
                <a:cs typeface="微软雅黑"/>
              </a:rPr>
              <a:t>lw	</a:t>
            </a:r>
            <a:r>
              <a:rPr dirty="0" baseline="1543" sz="2700" b="1">
                <a:latin typeface="微软雅黑"/>
                <a:cs typeface="微软雅黑"/>
              </a:rPr>
              <a:t>$s0,</a:t>
            </a:r>
            <a:r>
              <a:rPr dirty="0" baseline="1543" sz="2700" spc="-7" b="1">
                <a:latin typeface="微软雅黑"/>
                <a:cs typeface="微软雅黑"/>
              </a:rPr>
              <a:t> </a:t>
            </a:r>
            <a:r>
              <a:rPr dirty="0" baseline="1543" sz="2700" b="1">
                <a:latin typeface="微软雅黑"/>
                <a:cs typeface="微软雅黑"/>
              </a:rPr>
              <a:t>0($sp)	</a:t>
            </a:r>
            <a:r>
              <a:rPr dirty="0" sz="1800" spc="-5">
                <a:latin typeface="Tahoma"/>
                <a:cs typeface="Tahoma"/>
              </a:rPr>
              <a:t>#$s0</a:t>
            </a:r>
            <a:r>
              <a:rPr dirty="0" sz="1800">
                <a:latin typeface="宋体"/>
                <a:cs typeface="宋体"/>
              </a:rPr>
              <a:t>出栈 </a:t>
            </a:r>
            <a:r>
              <a:rPr dirty="0" sz="1800" b="1">
                <a:latin typeface="微软雅黑"/>
                <a:cs typeface="微软雅黑"/>
              </a:rPr>
              <a:t>addi $sp, $sp,</a:t>
            </a:r>
            <a:r>
              <a:rPr dirty="0" sz="1800" spc="-35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4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82905" algn="l"/>
                <a:tab pos="2204085" algn="l"/>
              </a:tabLst>
            </a:pPr>
            <a:r>
              <a:rPr dirty="0" sz="1800" spc="-5" b="1">
                <a:latin typeface="微软雅黑"/>
                <a:cs typeface="微软雅黑"/>
              </a:rPr>
              <a:t>jr	</a:t>
            </a:r>
            <a:r>
              <a:rPr dirty="0" sz="1800" b="1">
                <a:latin typeface="微软雅黑"/>
                <a:cs typeface="微软雅黑"/>
              </a:rPr>
              <a:t>$ra	</a:t>
            </a:r>
            <a:r>
              <a:rPr dirty="0" sz="1800" spc="-5">
                <a:latin typeface="Tahoma"/>
                <a:cs typeface="Tahoma"/>
              </a:rPr>
              <a:t>#</a:t>
            </a:r>
            <a:r>
              <a:rPr dirty="0" sz="1800">
                <a:latin typeface="宋体"/>
                <a:cs typeface="宋体"/>
              </a:rPr>
              <a:t>返回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PowerPoint 演示文稿</dc:title>
  <dcterms:created xsi:type="dcterms:W3CDTF">2021-05-25T15:45:04Z</dcterms:created>
  <dcterms:modified xsi:type="dcterms:W3CDTF">2021-05-25T15:45:04Z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2021-05-25T00:00:00Z</vt:filetime>
  </property>
</Properties>
</file>