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9" r:id="rId3"/>
    <p:sldId id="551" r:id="rId5"/>
    <p:sldId id="533" r:id="rId6"/>
    <p:sldId id="575" r:id="rId7"/>
    <p:sldId id="580" r:id="rId8"/>
    <p:sldId id="609" r:id="rId9"/>
    <p:sldId id="583" r:id="rId10"/>
    <p:sldId id="610" r:id="rId11"/>
    <p:sldId id="585" r:id="rId12"/>
    <p:sldId id="598" r:id="rId13"/>
    <p:sldId id="586" r:id="rId14"/>
    <p:sldId id="600" r:id="rId15"/>
    <p:sldId id="601" r:id="rId16"/>
    <p:sldId id="587" r:id="rId17"/>
    <p:sldId id="602" r:id="rId18"/>
    <p:sldId id="611" r:id="rId19"/>
    <p:sldId id="590" r:id="rId20"/>
    <p:sldId id="605" r:id="rId21"/>
    <p:sldId id="607" r:id="rId22"/>
    <p:sldId id="608" r:id="rId23"/>
    <p:sldId id="606" r:id="rId24"/>
    <p:sldId id="594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742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63439" autoAdjust="0"/>
  </p:normalViewPr>
  <p:slideViewPr>
    <p:cSldViewPr>
      <p:cViewPr varScale="1">
        <p:scale>
          <a:sx n="100" d="100"/>
          <a:sy n="100" d="100"/>
        </p:scale>
        <p:origin x="704" y="52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与专用数字电路不同，这台硬件如果不配上软件就什么都做不了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*计算机的发展是一个庞大的系统工程，是技术革新</a:t>
            </a:r>
            <a:r>
              <a:rPr lang="en-US" altLang="zh-CN" dirty="0"/>
              <a:t>/</a:t>
            </a:r>
            <a:r>
              <a:rPr lang="zh-CN" altLang="en-US" dirty="0"/>
              <a:t>商业竞争的结果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中国有些东西是反过来了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一条指令对于一种简单的运算，不同指令的组合完成复杂功能的程序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image" Target="../media/image3.sv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svg"/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847" y="1121940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我们的计算机需要实现什么功能？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4706" y="1151806"/>
            <a:ext cx="667262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数据怎么取？放哪儿？做什么处理？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079577" y="3379071"/>
            <a:ext cx="942975" cy="552450"/>
          </a:xfrm>
          <a:prstGeom prst="flowChartAlternate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Calibri" panose="020F0502020204030204" pitchFamily="34" charset="0"/>
              </a:rPr>
              <a:t>存储器</a:t>
            </a:r>
            <a:endParaRPr lang="zh-CN" altLang="en-US" sz="2000" dirty="0">
              <a:latin typeface="Calibri" panose="020F0502020204030204" pitchFamily="34" charset="0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5022552" y="3688633"/>
            <a:ext cx="863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6794202" y="3688633"/>
            <a:ext cx="863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865514" y="3379071"/>
            <a:ext cx="942975" cy="55245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/>
              <a:t>运算器</a:t>
            </a:r>
            <a:endParaRPr lang="zh-CN" altLang="en-US" sz="2000" dirty="0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H="1">
            <a:off x="7651452" y="2967908"/>
            <a:ext cx="0" cy="7207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3222327" y="2974258"/>
            <a:ext cx="442753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3222327" y="2974258"/>
            <a:ext cx="0" cy="7143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V="1">
            <a:off x="1835697" y="3688632"/>
            <a:ext cx="2250230" cy="1031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4579639" y="3902946"/>
            <a:ext cx="0" cy="790575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579638" y="4688758"/>
            <a:ext cx="538309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V="1">
            <a:off x="5865514" y="4688757"/>
            <a:ext cx="428626" cy="1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4693674" y="4403008"/>
            <a:ext cx="1421133" cy="5524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/>
              <a:t>控制器</a:t>
            </a:r>
            <a:endParaRPr lang="zh-CN" altLang="en-US" sz="2000" dirty="0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6294139" y="3902946"/>
            <a:ext cx="0" cy="790575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" name="图形 7" descr="打开的信封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03648" y="2020255"/>
            <a:ext cx="914400" cy="91440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2267744" y="1964371"/>
            <a:ext cx="954581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H="1">
            <a:off x="1841136" y="2984568"/>
            <a:ext cx="0" cy="7143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31" name="图形 30" descr="打开的信封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03648" y="4109287"/>
            <a:ext cx="914400" cy="914400"/>
          </a:xfrm>
          <a:prstGeom prst="rect">
            <a:avLst/>
          </a:prstGeom>
        </p:spPr>
      </p:pic>
      <p:sp>
        <p:nvSpPr>
          <p:cNvPr id="32" name="Line 23"/>
          <p:cNvSpPr>
            <a:spLocks noChangeShapeType="1"/>
          </p:cNvSpPr>
          <p:nvPr/>
        </p:nvSpPr>
        <p:spPr bwMode="auto">
          <a:xfrm flipH="1">
            <a:off x="2264101" y="4671857"/>
            <a:ext cx="2091869" cy="1031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 flipH="1">
            <a:off x="4355970" y="3931521"/>
            <a:ext cx="6" cy="757236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30453" y="4893629"/>
            <a:ext cx="828309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硬件设备的四个主要功能：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hlinkClick r:id="rId3" action="ppaction://hlinksldjump"/>
          </p:cNvPr>
          <p:cNvSpPr/>
          <p:nvPr/>
        </p:nvSpPr>
        <p:spPr>
          <a:xfrm>
            <a:off x="552127" y="5558725"/>
            <a:ext cx="828309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输入数据、输出数据、处理数据、存储数据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硬件模型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7364" y="1196752"/>
            <a:ext cx="9046343" cy="4887452"/>
            <a:chOff x="17364" y="1196752"/>
            <a:chExt cx="9046343" cy="4887452"/>
          </a:xfrm>
        </p:grpSpPr>
        <p:sp>
          <p:nvSpPr>
            <p:cNvPr id="9" name="矩形 8"/>
            <p:cNvSpPr/>
            <p:nvPr/>
          </p:nvSpPr>
          <p:spPr>
            <a:xfrm>
              <a:off x="159276" y="1196752"/>
              <a:ext cx="7715250" cy="6503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冯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诺依曼结构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000" y="1542362"/>
              <a:ext cx="5425707" cy="4541842"/>
            </a:xfrm>
            <a:prstGeom prst="rect">
              <a:avLst/>
            </a:prstGeom>
          </p:spPr>
        </p:pic>
        <p:sp>
          <p:nvSpPr>
            <p:cNvPr id="12" name="矩形 11">
              <a:hlinkClick r:id="rId2" action="ppaction://hlinksldjump"/>
            </p:cNvPr>
            <p:cNvSpPr/>
            <p:nvPr/>
          </p:nvSpPr>
          <p:spPr>
            <a:xfrm>
              <a:off x="17364" y="2876785"/>
              <a:ext cx="3620636" cy="2449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处理器从存储器中得到指令和数据，输入部件将数据写入存储器，输出部件从存储器中读取数据，控制器向数据通路，存储器，输入部件，输出部件发送命令信号；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早期计算机：软硬不分，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软件与硬件紧密耦合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，不可分离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239991"/>
            <a:ext cx="9144000" cy="1634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应用软件程序都是使用高级语言实现的，但是我们的硬件只能识别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这些低级的机器语言，所以想让软件在硬件上实现就必须要有系统软件；系统软件包括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操作系统、编译器、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加载器、汇编器；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40312"/>
            <a:ext cx="2667000" cy="232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处理器的编程模型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8889" y="1609784"/>
            <a:ext cx="8964488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其中操作系统（主流操作系统有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linux,ios,windows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）的主要功能有：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2340972"/>
            <a:ext cx="802838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处理输入输出操作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9592" y="3060141"/>
            <a:ext cx="802838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分配存储空间和内存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592" y="3821230"/>
            <a:ext cx="802838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在多应用时提供保护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处理器的编程模型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高级语言到机器语言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07504" y="1669967"/>
            <a:ext cx="8928992" cy="4220727"/>
            <a:chOff x="107504" y="1669967"/>
            <a:chExt cx="8928992" cy="422072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504" y="1669967"/>
              <a:ext cx="3672408" cy="1645857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8082" y="1844824"/>
              <a:ext cx="3578414" cy="1512167"/>
            </a:xfrm>
            <a:prstGeom prst="rect">
              <a:avLst/>
            </a:prstGeom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995936" y="2492896"/>
              <a:ext cx="863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3950445" y="1862974"/>
              <a:ext cx="954581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8082" y="4722257"/>
              <a:ext cx="3531866" cy="1168437"/>
            </a:xfrm>
            <a:prstGeom prst="rect">
              <a:avLst/>
            </a:prstGeom>
          </p:spPr>
        </p:pic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948264" y="3717032"/>
              <a:ext cx="0" cy="9147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48264" y="3756559"/>
              <a:ext cx="954581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79705" y="3865245"/>
            <a:ext cx="3816985" cy="2030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为什么不直接使用汇编或者机器语言而使用高级编程语言？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2303036343138313b32303038363338393bcecacce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460" y="3885565"/>
            <a:ext cx="828040" cy="82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处理器的编程模型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高级语言到机器语言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1196752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为什么不直接使用汇编或者机器语言而使用高级编程语言？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7544" y="1970039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易读性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7544" y="2739601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544" y="3612108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独立性（不需要考虑计算机本身）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505" y="1340485"/>
            <a:ext cx="7668260" cy="4403725"/>
            <a:chOff x="963" y="2111"/>
            <a:chExt cx="12076" cy="6935"/>
          </a:xfrm>
        </p:grpSpPr>
        <p:sp>
          <p:nvSpPr>
            <p:cNvPr id="16" name="矩形 15"/>
            <p:cNvSpPr/>
            <p:nvPr/>
          </p:nvSpPr>
          <p:spPr>
            <a:xfrm>
              <a:off x="963" y="2111"/>
              <a:ext cx="10602" cy="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、计算机的发展与分类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63" y="5536"/>
              <a:ext cx="10602" cy="1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、处理器的初步认识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24" y="2981"/>
              <a:ext cx="10602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军用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24" y="3858"/>
              <a:ext cx="10602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计算机的分类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37" y="7291"/>
              <a:ext cx="10602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处理器的硬件模型、软件功能实现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37" y="8168"/>
              <a:ext cx="10602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处理器的设计指标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437" y="6568"/>
              <a:ext cx="10602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处理器的八大设计思想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296" y="4769"/>
              <a:ext cx="10602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产业链条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79705" y="1340485"/>
            <a:ext cx="8784590" cy="2948305"/>
            <a:chOff x="283" y="2111"/>
            <a:chExt cx="13834" cy="4643"/>
          </a:xfrm>
        </p:grpSpPr>
        <p:sp>
          <p:nvSpPr>
            <p:cNvPr id="15" name="矩形 14"/>
            <p:cNvSpPr/>
            <p:nvPr/>
          </p:nvSpPr>
          <p:spPr>
            <a:xfrm>
              <a:off x="283" y="2111"/>
              <a:ext cx="13494" cy="1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在挑选产品中，性能是极其重要的因素之一。在不同的应用场景，需要根据不同的性能标准作为判断条件。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23" y="4117"/>
              <a:ext cx="13494" cy="8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响应时间：也叫执行时间，是计算机完成某任务需要的总时间。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3" y="5028"/>
              <a:ext cx="13494" cy="1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吞吐率：也叫带宽，表示单位时间内完成的任务数量；多用户的服务器更关注吞吐率。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 descr="32303036343138313b32303038363338393bcecacc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9705" y="4733925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29030" y="4940935"/>
            <a:ext cx="3970020" cy="629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响应时间与吞吐率之间有无联系？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-7002" y="1340768"/>
            <a:ext cx="8755466" cy="4716813"/>
            <a:chOff x="-7002" y="1340768"/>
            <a:chExt cx="8755466" cy="4716813"/>
          </a:xfrm>
        </p:grpSpPr>
        <p:sp>
          <p:nvSpPr>
            <p:cNvPr id="15" name="矩形 14"/>
            <p:cNvSpPr/>
            <p:nvPr/>
          </p:nvSpPr>
          <p:spPr>
            <a:xfrm>
              <a:off x="179512" y="1340768"/>
              <a:ext cx="8568952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性能公式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79029" y="2166327"/>
              <a:ext cx="6457950" cy="7143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075" y="3081337"/>
              <a:ext cx="4895850" cy="695325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7002" y="3806863"/>
              <a:ext cx="474546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2381" y="3977297"/>
              <a:ext cx="3028950" cy="78105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0" y="5210662"/>
              <a:ext cx="474546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6462" y="5114606"/>
              <a:ext cx="4791075" cy="942975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2699792" y="1021927"/>
            <a:ext cx="5544616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不可以使用独立的因子去确定性能，只有综合考虑才是可靠的性能度量标 ！！！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79766" y="1375128"/>
            <a:ext cx="8856730" cy="4981222"/>
            <a:chOff x="179766" y="1375128"/>
            <a:chExt cx="8856730" cy="4981222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179766" y="6356350"/>
              <a:ext cx="885673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287524" y="5865899"/>
              <a:ext cx="8568952" cy="34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1986-2012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年间处理器性能的提升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54" y="1375128"/>
              <a:ext cx="7658100" cy="4419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560" y="1340768"/>
            <a:ext cx="7611864" cy="4403506"/>
            <a:chOff x="611560" y="1340768"/>
            <a:chExt cx="7611864" cy="4403506"/>
          </a:xfrm>
        </p:grpSpPr>
        <p:sp>
          <p:nvSpPr>
            <p:cNvPr id="16" name="矩形 15"/>
            <p:cNvSpPr/>
            <p:nvPr/>
          </p:nvSpPr>
          <p:spPr>
            <a:xfrm>
              <a:off x="611560" y="134076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、计算机的发展与分类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1560" y="351543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、处理器的初步认识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5656" y="1892727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军用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75656" y="2450059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计算机的分类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75656" y="4640665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处理器的硬件模型、软件功能实现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91184" y="5186942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处理器的设计指标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5656" y="4170625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处理器的八大设计思想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8020" y="3028280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产业链条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9512" y="1340768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多核的优势：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568" y="1898100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吞吐量得到显著提升（而非单个程序在单个处理器上的响应时间）；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1265" y="2783729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多核的带来的挑战：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3291227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并行性，特别是显性并行编程格位重要；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3836955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以提高性能为目的，必然增加编程的难度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568" y="4467126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任务划分均匀，最好同时完成；减小调度开销，避免浪费并行优势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79512" y="1310673"/>
            <a:ext cx="8568952" cy="4680553"/>
            <a:chOff x="179512" y="1310673"/>
            <a:chExt cx="8568952" cy="4680553"/>
          </a:xfrm>
        </p:grpSpPr>
        <p:sp>
          <p:nvSpPr>
            <p:cNvPr id="18" name="矩形 17"/>
            <p:cNvSpPr/>
            <p:nvPr/>
          </p:nvSpPr>
          <p:spPr>
            <a:xfrm>
              <a:off x="179512" y="1310673"/>
              <a:ext cx="8568952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随着计算机技术的发展，功耗已经成为继面积之后最重要的设计指标。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9512" y="5643117"/>
              <a:ext cx="8568952" cy="34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年间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 x86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八代微处理器时钟频率和功耗的增加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2413412"/>
              <a:ext cx="7410450" cy="296227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4391" y="1846828"/>
              <a:ext cx="4467225" cy="762000"/>
            </a:xfrm>
            <a:prstGeom prst="rect">
              <a:avLst/>
            </a:prstGeom>
          </p:spPr>
        </p:pic>
      </p:grpSp>
      <p:pic>
        <p:nvPicPr>
          <p:cNvPr id="2" name="图片 1" descr="32303036343138313b32303038363338393bcecacce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05" y="5229225"/>
            <a:ext cx="914400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94105" y="5461000"/>
            <a:ext cx="6645275" cy="629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面向性能的设计和面向能量功率的设计具有相关的目标？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3222" y="2277898"/>
            <a:ext cx="8208912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不可以使用独立的因子去确定性能，只有综合考虑才是可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靠的性能度量指标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3548" y="1627592"/>
            <a:ext cx="820891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处理器的五大部分：输入、输出、数据通路、控制、内存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67544" y="983364"/>
            <a:ext cx="820891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八大设计思想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299" y="3556994"/>
            <a:ext cx="820891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能耗效率已经取代面积成为最重要的资源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3222" y="4317124"/>
            <a:ext cx="8208912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计算机设计除了价格、性能和功耗，还有其他的度量因素：可靠性、成本和可扩展性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pic>
        <p:nvPicPr>
          <p:cNvPr id="15" name="Picture 2" descr="F:\MySpace\写书\图片\PDP-8小型机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116448"/>
            <a:ext cx="2000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F:\MySpace\写书\图片\IBM 700大型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16448"/>
            <a:ext cx="25971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F:\MySpace\写书\图片\P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259323"/>
            <a:ext cx="25749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1403648" y="4045261"/>
            <a:ext cx="9541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大型机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1"/>
          <p:cNvSpPr>
            <a:spLocks noChangeArrowheads="1"/>
          </p:cNvSpPr>
          <p:nvPr/>
        </p:nvSpPr>
        <p:spPr bwMode="auto">
          <a:xfrm>
            <a:off x="4261148" y="4045261"/>
            <a:ext cx="9541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小型机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1"/>
          <p:cNvSpPr>
            <a:spLocks noChangeArrowheads="1"/>
          </p:cNvSpPr>
          <p:nvPr/>
        </p:nvSpPr>
        <p:spPr bwMode="auto">
          <a:xfrm>
            <a:off x="7096423" y="3973823"/>
            <a:ext cx="78258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16"/>
          <p:cNvSpPr/>
          <p:nvPr/>
        </p:nvSpPr>
        <p:spPr bwMode="auto">
          <a:xfrm>
            <a:off x="642910" y="4759648"/>
            <a:ext cx="2100713" cy="418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ctr" defTabSz="1097280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军用</a:t>
            </a:r>
            <a:endParaRPr lang="en-CA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17"/>
          <p:cNvSpPr/>
          <p:nvPr/>
        </p:nvSpPr>
        <p:spPr bwMode="auto">
          <a:xfrm>
            <a:off x="3672317" y="4759648"/>
            <a:ext cx="2100713" cy="418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ctr" defTabSz="1097280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科研</a:t>
            </a:r>
            <a:endParaRPr lang="en-CA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17"/>
          <p:cNvSpPr/>
          <p:nvPr/>
        </p:nvSpPr>
        <p:spPr bwMode="auto">
          <a:xfrm>
            <a:off x="6672713" y="4759648"/>
            <a:ext cx="2100713" cy="418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ctr" defTabSz="1097280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家用</a:t>
            </a:r>
            <a:endParaRPr lang="en-CA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右箭头 13"/>
          <p:cNvSpPr/>
          <p:nvPr/>
        </p:nvSpPr>
        <p:spPr>
          <a:xfrm>
            <a:off x="2743200" y="4902511"/>
            <a:ext cx="928688" cy="1428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14"/>
          <p:cNvSpPr/>
          <p:nvPr/>
        </p:nvSpPr>
        <p:spPr>
          <a:xfrm>
            <a:off x="5772177" y="4902512"/>
            <a:ext cx="900085" cy="1428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计算机的分类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7" y="1199548"/>
            <a:ext cx="3528392" cy="299621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31" y="1208789"/>
            <a:ext cx="3716665" cy="2480873"/>
          </a:xfrm>
          <a:prstGeom prst="rect">
            <a:avLst/>
          </a:prstGeom>
        </p:spPr>
      </p:pic>
      <p:pic>
        <p:nvPicPr>
          <p:cNvPr id="2052" name="Picture 4" descr="https://timgsa.baidu.com/timg?image&amp;quality=80&amp;size=b9999_10000&amp;sec=1550318239846&amp;di=4d3fd9479a81d207c1605e33eec86c85&amp;imgtype=0&amp;src=http%3A%2F%2Ffile2.dzsc.com%2Fdata%2F18%2F04%2F24%2F1352218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88" y="4371976"/>
            <a:ext cx="2447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0" y="4016084"/>
            <a:ext cx="3923928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服务器：高可靠性、高可扩展性、高吞吐量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6944" y="5798180"/>
            <a:ext cx="54495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嵌入式：低功耗、低成本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不同应用的需求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80112" y="3684524"/>
            <a:ext cx="4191521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：性能价格可靠性的均衡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1471613" y="3190875"/>
            <a:ext cx="6172200" cy="1600200"/>
          </a:xfrm>
          <a:prstGeom prst="rect">
            <a:avLst/>
          </a:prstGeom>
          <a:solidFill>
            <a:srgbClr val="00FF00">
              <a:alpha val="23921"/>
            </a:srgbClr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71613" y="1285875"/>
            <a:ext cx="6172200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FF"/>
                </a:solidFill>
              </a:rPr>
              <a:t>待解决的问题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471613" y="1671638"/>
            <a:ext cx="617220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FF"/>
                </a:solidFill>
              </a:rPr>
              <a:t>算法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471613" y="2047875"/>
            <a:ext cx="6172200" cy="4000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</a:rPr>
              <a:t>编程语言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471613" y="2428875"/>
            <a:ext cx="6172200" cy="400050"/>
          </a:xfrm>
          <a:prstGeom prst="rect">
            <a:avLst/>
          </a:prstGeom>
          <a:solidFill>
            <a:srgbClr val="523EEA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</a:rPr>
              <a:t>编译器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471613" y="2809875"/>
            <a:ext cx="6172200" cy="400050"/>
          </a:xfrm>
          <a:prstGeom prst="rect">
            <a:avLst/>
          </a:prstGeom>
          <a:solidFill>
            <a:srgbClr val="6EED3B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</a:rPr>
              <a:t>指令集体系结构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005013" y="3876675"/>
            <a:ext cx="5105400" cy="914400"/>
          </a:xfrm>
          <a:prstGeom prst="rect">
            <a:avLst/>
          </a:prstGeom>
          <a:solidFill>
            <a:srgbClr val="FF9999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929063" y="406717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00000"/>
                </a:solidFill>
              </a:rPr>
              <a:t>微架构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3571875" y="3281363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处理器系统实现</a:t>
            </a:r>
            <a:endParaRPr lang="en-US" altLang="zh-CN" sz="2000" b="1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471613" y="4791075"/>
            <a:ext cx="6172200" cy="533400"/>
          </a:xfrm>
          <a:prstGeom prst="rect">
            <a:avLst/>
          </a:prstGeom>
          <a:solidFill>
            <a:srgbClr val="00808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3786188" y="4924425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逻辑与电路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471613" y="5324475"/>
            <a:ext cx="6172200" cy="4572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143375" y="53816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晶体管</a:t>
            </a:r>
            <a:endParaRPr lang="en-US" altLang="zh-CN" sz="2000" b="1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471613" y="5781675"/>
            <a:ext cx="6172200" cy="457200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986213" y="5810250"/>
            <a:ext cx="1217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芯片制造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560" y="1340768"/>
            <a:ext cx="7599040" cy="4414350"/>
            <a:chOff x="611560" y="1340768"/>
            <a:chExt cx="7599040" cy="4414350"/>
          </a:xfrm>
        </p:grpSpPr>
        <p:sp>
          <p:nvSpPr>
            <p:cNvPr id="16" name="矩形 15"/>
            <p:cNvSpPr/>
            <p:nvPr/>
          </p:nvSpPr>
          <p:spPr>
            <a:xfrm>
              <a:off x="611560" y="134076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、计算机的发展与分类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1560" y="351543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、处理器的初步认识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5656" y="1892727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军用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75656" y="2450059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计算机的分类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75656" y="4622836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处理器的硬件模型、软件功能实现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78360" y="5197786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处理器的设计指标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58020" y="4170625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处理器的八大设计思想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8020" y="3028280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产业链条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343435333336343b333633343239313bb6d4bbb0bff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5812790" y="3380105"/>
            <a:ext cx="2833370" cy="141224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处理器的八大设计思想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7584" y="126876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依摩尔定律而设计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7584" y="1906165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抽象思想简化设计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7584" y="254357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加速大概率事件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27584" y="3178844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并行提高性能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27584" y="382915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流水线提高性能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27584" y="444996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预测法提高效率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27584" y="5047165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存储器的层次结构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7584" y="5667975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冗余增加可靠性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2303038313137383b32303131373235373bb4b4d2e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480" y="4655820"/>
            <a:ext cx="914400" cy="91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73445" y="3644900"/>
            <a:ext cx="2511425" cy="629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p>
            <a:pPr>
              <a:lnSpc>
                <a:spcPct val="175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Mr.PPP, your MAC!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1560" y="1340768"/>
            <a:ext cx="7598842" cy="4396715"/>
            <a:chOff x="611560" y="1340768"/>
            <a:chExt cx="7598842" cy="4396715"/>
          </a:xfrm>
        </p:grpSpPr>
        <p:sp>
          <p:nvSpPr>
            <p:cNvPr id="16" name="矩形 15"/>
            <p:cNvSpPr/>
            <p:nvPr/>
          </p:nvSpPr>
          <p:spPr>
            <a:xfrm>
              <a:off x="611560" y="134076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、计算机的发展与分类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11560" y="351543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、处理器的初步认识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475656" y="1892727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军用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75656" y="2450059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计算机的分类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477740" y="4622818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处理器的硬件模型、软件功能实现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477740" y="5180151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处理器的设计指标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8162" y="4163833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处理器的八大设计思想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58020" y="3028280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产业链条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硬件模型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18444" y="1227427"/>
            <a:ext cx="6677860" cy="3275865"/>
            <a:chOff x="418444" y="1227427"/>
            <a:chExt cx="6677860" cy="3275865"/>
          </a:xfrm>
        </p:grpSpPr>
        <p:sp>
          <p:nvSpPr>
            <p:cNvPr id="24" name="矩形 23">
              <a:hlinkClick r:id="rId1" action="ppaction://hlinksldjump"/>
            </p:cNvPr>
            <p:cNvSpPr/>
            <p:nvPr/>
          </p:nvSpPr>
          <p:spPr>
            <a:xfrm>
              <a:off x="418444" y="1227427"/>
              <a:ext cx="6672626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hlinkClick r:id="rId2" action="ppaction://hlinksldjump"/>
            </p:cNvPr>
            <p:cNvSpPr/>
            <p:nvPr/>
          </p:nvSpPr>
          <p:spPr>
            <a:xfrm>
              <a:off x="423678" y="2163958"/>
              <a:ext cx="6672626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我们的计算机需要实现什么功能？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hlinkClick r:id="rId3" action="ppaction://hlinksldjump"/>
            </p:cNvPr>
            <p:cNvSpPr/>
            <p:nvPr/>
          </p:nvSpPr>
          <p:spPr>
            <a:xfrm>
              <a:off x="418444" y="3852986"/>
              <a:ext cx="6672626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我们的计算机需要哪些部件？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使用抽象思想）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1.1|7|11.5|8.9|4.3|3.2|5.8"/>
</p:tagLst>
</file>

<file path=ppt/tags/tag2.xml><?xml version="1.0" encoding="utf-8"?>
<p:tagLst xmlns:p="http://schemas.openxmlformats.org/presentationml/2006/main">
  <p:tag name="TIMING" val="|2.1|10|15.6"/>
</p:tagLst>
</file>

<file path=ppt/tags/tag3.xml><?xml version="1.0" encoding="utf-8"?>
<p:tagLst xmlns:p="http://schemas.openxmlformats.org/presentationml/2006/main">
  <p:tag name="TIMING" val="|1.1|7|11.5|8.9|4.3|3.2|5.8"/>
</p:tagLst>
</file>

<file path=ppt/tags/tag4.xml><?xml version="1.0" encoding="utf-8"?>
<p:tagLst xmlns:p="http://schemas.openxmlformats.org/presentationml/2006/main">
  <p:tag name="TIMING" val="|1.1|7|11.5|8.9|4.3|3.2|5.8"/>
</p:tagLst>
</file>

<file path=ppt/tags/tag5.xml><?xml version="1.0" encoding="utf-8"?>
<p:tagLst xmlns:p="http://schemas.openxmlformats.org/presentationml/2006/main">
  <p:tag name="TIMING" val="|1.1|7|11.5|8.9|4.3|3.2|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2041</Words>
  <Application>WPS 演示</Application>
  <PresentationFormat>全屏显示(4:3)</PresentationFormat>
  <Paragraphs>298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14742</cp:lastModifiedBy>
  <cp:revision>636</cp:revision>
  <dcterms:created xsi:type="dcterms:W3CDTF">2012-04-23T01:34:00Z</dcterms:created>
  <dcterms:modified xsi:type="dcterms:W3CDTF">2021-05-12T03:38:13Z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C47EF88215A249E0A156B2EFABCE985C</vt:lpwstr>
  </property>
  <property fmtid="{D5CDD505-2E9C-101B-9397-08002B2CF9AE}" pid="3" name="KSOProductBuildVer">
    <vt:lpwstr>2052-11.1.0.10463</vt:lpwstr>
  </property>
</Properties>
</file>