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39" r:id="rId2"/>
    <p:sldId id="264" r:id="rId3"/>
    <p:sldId id="560" r:id="rId4"/>
    <p:sldId id="584" r:id="rId5"/>
    <p:sldId id="588" r:id="rId6"/>
    <p:sldId id="590" r:id="rId7"/>
    <p:sldId id="589" r:id="rId8"/>
    <p:sldId id="555" r:id="rId9"/>
    <p:sldId id="557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89379" autoAdjust="0"/>
  </p:normalViewPr>
  <p:slideViewPr>
    <p:cSldViewPr>
      <p:cViewPr varScale="1">
        <p:scale>
          <a:sx n="89" d="100"/>
          <a:sy n="89" d="100"/>
        </p:scale>
        <p:origin x="11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D7F2F8-5C2F-4A29-A729-F449553B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12AFF-19BB-49A5-AA31-CCD2F68A27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9B52D35-C1EF-410A-BF36-B6238DC8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7CED29-6D4E-4902-A095-81A50371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7FB3-0DF2-4E9C-95A2-8EF79F655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3ABE-3227-4397-BD6F-140862261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0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28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：指令的基本操作，成为操作码；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：功能码，属于操作码的一部分；</a:t>
            </a: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：用于存放计算结果的目的寄存器；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rs1: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第一个源寄存器；</a:t>
            </a: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rs2: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第二个源寄存器；</a:t>
            </a:r>
          </a:p>
          <a:p>
            <a:endParaRPr lang="en-US" altLang="zh-CN" dirty="0"/>
          </a:p>
          <a:p>
            <a:r>
              <a:rPr lang="zh-CN" altLang="en-US" dirty="0"/>
              <a:t>不合并是为了便于译码和加速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74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x0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Temporariesx0-x7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28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3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</a:t>
            </a:r>
            <a:r>
              <a:rPr lang="en-US" altLang="zh-CN" dirty="0"/>
              <a:t>CISC</a:t>
            </a:r>
            <a:r>
              <a:rPr lang="zh-CN" altLang="en-US" dirty="0"/>
              <a:t>也是要通过操作内存、寄存器、运算器来完成复杂指令的。它在实现时，是将复杂指令转换成了一个微程序，微程序在制造</a:t>
            </a:r>
            <a:r>
              <a:rPr lang="en-US" altLang="zh-CN" dirty="0"/>
              <a:t>CPU</a:t>
            </a:r>
            <a:r>
              <a:rPr lang="zh-CN" altLang="en-US" dirty="0"/>
              <a:t>时就已存储于微服务存储器。一个微程序包含若干条微指令（也称微码），执行复杂指令时，实际上是在执行一个微程序。这也带来两种指令集的一个差别，微程序的执行是不可被打断的，而</a:t>
            </a:r>
            <a:r>
              <a:rPr lang="en-US" altLang="zh-CN" dirty="0"/>
              <a:t>RISC</a:t>
            </a:r>
            <a:r>
              <a:rPr lang="zh-CN" altLang="en-US" dirty="0"/>
              <a:t>指令之间可以被打断，所以理论上</a:t>
            </a:r>
            <a:r>
              <a:rPr lang="en-US" altLang="zh-CN" dirty="0"/>
              <a:t>RISC</a:t>
            </a:r>
            <a:r>
              <a:rPr lang="zh-CN" altLang="en-US" dirty="0"/>
              <a:t>可更快响应中断。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278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B2FB6-459C-4AD3-B2A7-847A823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F4FD-E906-4A6A-853B-C2AD7B7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8C5F9-62FC-495F-8B60-D82CFE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F1B-C853-47F7-9AA0-FB56EF6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F0376-6987-4884-9EBE-E430AFC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0987-6D5E-4C2E-8238-941D603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7C28-CB86-45EA-AAEF-743FD8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407F-7F2B-4987-86DB-F00AB30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1F48-3646-448B-B165-0E12193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41F567-1275-4B01-97CA-61BBD53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A81356E-7F9C-4098-AC78-93EBAE72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7B5EEE-3907-4EB8-B50C-F440289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135681-048B-4426-83A5-6F680D7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545A9E-7AF5-4E14-AEC4-2504B34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F16188-D728-4B82-810C-8C9103C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CBF0-0D00-4188-A422-F090B1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E2A7-06F5-4D64-AAD1-430514C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98DB-7F33-41C1-8A0D-3B94E49A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DA97-11F2-43AB-A30C-BFB7B03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C529-5B4F-445B-80B9-E222BDB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0B42-33D7-4384-A758-EC677F3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DA3BB6-5891-4EED-9FCD-7BBFD00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7C0987-3E16-4737-8678-BFA0837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FA021-21EE-474B-B70B-29CF8CF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9A01588-63B0-4E67-9C25-CE6791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FA373F6-45C4-4793-97E5-709B02E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A9A625-C856-4C67-9740-9E1FF82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6097232-969E-4032-9CE2-CD7BE93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9EF5CF-A8FF-4363-90BF-91DABC1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BF661F-412F-4339-B469-7A202FA6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CA445B-FC94-4916-ADCE-99F1C920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717556D-C1D6-4D16-A752-EC9812D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6A8EC0-832F-4F3A-9002-8171214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7E9223-83B7-4E3A-BE36-A7370AC4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C60917-ED4A-4E60-B740-70CE50CA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06575D-C733-4433-BB2D-FD86E72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F2A41E-18E2-4F95-AFFA-F58E0BF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1E1507-B8F8-4026-9D3E-C54BFED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FA50F9-2847-46DA-A5FA-7B08D55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20397-9623-4F5D-A830-438D8BA04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2CF64EB-1F7C-42F7-9764-2F36900CED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15F2-B320-4F16-BA84-1FA51962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pPr>
                <a:defRPr/>
              </a:pPr>
              <a:t>2021/5/26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211D4-39C8-4504-AA90-E62567A9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2E3C-0A21-493E-8C7D-555DB023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3163AE8D-4435-48C2-8E49-CE04DCA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FC6AA88-CEA8-4995-BDAB-FA55318C6869}"/>
              </a:ext>
            </a:extLst>
          </p:cNvPr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75A6343-1D80-4FE4-A2F2-39027DA38EFA}"/>
              </a:ext>
            </a:extLst>
          </p:cNvPr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F06EDB7-D23E-4BD7-A186-9E3A0E25EBC7}"/>
              </a:ext>
            </a:extLst>
          </p:cNvPr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/>
                <a:ea typeface="+mn-ea"/>
                <a:cs typeface="宋体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877163-BFE1-46ED-92FC-19A2074BD445}"/>
              </a:ext>
            </a:extLst>
          </p:cNvPr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689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16D62D-4263-463E-BCD1-589C616134DB}"/>
              </a:ext>
            </a:extLst>
          </p:cNvPr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/>
              </a:rPr>
              <a:t>RISC-V</a:t>
            </a:r>
            <a:r>
              <a:rPr lang="en-US" altLang="zh-CN" b="1" dirty="0">
                <a:latin typeface="微软雅黑"/>
                <a:cs typeface="微软雅黑"/>
              </a:rPr>
              <a:t> </a:t>
            </a:r>
            <a:r>
              <a:rPr lang="zh-CN" altLang="en-US" b="1" dirty="0">
                <a:latin typeface="微软雅黑"/>
                <a:cs typeface="微软雅黑"/>
              </a:rPr>
              <a:t>指令集体系结构与汇编语言入门</a:t>
            </a:r>
            <a:endParaRPr lang="zh-CN" altLang="en-US" dirty="0">
              <a:latin typeface="微软雅黑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ACB33C8-270A-45E4-83BD-35E6720FEA89}"/>
              </a:ext>
            </a:extLst>
          </p:cNvPr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/>
                <a:cs typeface="微软雅黑"/>
              </a:rPr>
              <a:t>硬件对过程的支持</a:t>
            </a:r>
            <a:endParaRPr lang="zh-CN" altLang="en-US" sz="1800" dirty="0">
              <a:latin typeface="微软雅黑"/>
              <a:cs typeface="微软雅黑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434AC2F-D979-4AD6-B185-B054D29E0598}"/>
              </a:ext>
            </a:extLst>
          </p:cNvPr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27ABF6-4103-459C-8C0F-1D56972F20F5}"/>
              </a:ext>
            </a:extLst>
          </p:cNvPr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/>
                <a:cs typeface="微软雅黑"/>
              </a:rPr>
              <a:t>ISA</a:t>
            </a:r>
            <a:r>
              <a:rPr lang="zh-CN" altLang="en-US" dirty="0">
                <a:latin typeface="微软雅黑"/>
                <a:cs typeface="微软雅黑"/>
              </a:rPr>
              <a:t>简介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243BD6C-DAC7-4D82-B304-C9D65A11E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69312"/>
              </p:ext>
            </p:extLst>
          </p:nvPr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>
                  <a:extLst>
                    <a:ext uri="{9D8B030D-6E8A-4147-A177-3AD203B41FA5}">
                      <a16:colId xmlns:a16="http://schemas.microsoft.com/office/drawing/2014/main" val="351351993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256320675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47676981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91147763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794051856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381302239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3807691318"/>
                    </a:ext>
                  </a:extLst>
                </a:gridCol>
                <a:gridCol w="813048">
                  <a:extLst>
                    <a:ext uri="{9D8B030D-6E8A-4147-A177-3AD203B41FA5}">
                      <a16:colId xmlns:a16="http://schemas.microsoft.com/office/drawing/2014/main" val="1628667479"/>
                    </a:ext>
                  </a:extLst>
                </a:gridCol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5154"/>
                  </a:ext>
                </a:extLst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959940"/>
                  </a:ext>
                </a:extLst>
              </a:tr>
            </a:tbl>
          </a:graphicData>
        </a:graphic>
      </p:graphicFrame>
      <p:sp>
        <p:nvSpPr>
          <p:cNvPr id="3" name="箭头: 上下 2">
            <a:extLst>
              <a:ext uri="{FF2B5EF4-FFF2-40B4-BE49-F238E27FC236}">
                <a16:creationId xmlns:a16="http://schemas.microsoft.com/office/drawing/2014/main" id="{5BB39A12-93BC-40DD-9707-E63F9BC2D605}"/>
              </a:ext>
            </a:extLst>
          </p:cNvPr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793FB6-CC93-435B-9464-0C44D982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973979"/>
              </p:ext>
            </p:extLst>
          </p:nvPr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326417223"/>
                    </a:ext>
                  </a:extLst>
                </a:gridCol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002702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99654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70128"/>
                  </a:ext>
                </a:extLst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0090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62E4E9A-A92E-4E2A-B3B0-CD7E9DB56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69252"/>
              </p:ext>
            </p:extLst>
          </p:nvPr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>
                  <a:extLst>
                    <a:ext uri="{9D8B030D-6E8A-4147-A177-3AD203B41FA5}">
                      <a16:colId xmlns:a16="http://schemas.microsoft.com/office/drawing/2014/main" val="3901462758"/>
                    </a:ext>
                  </a:extLst>
                </a:gridCol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997168"/>
                  </a:ext>
                </a:extLst>
              </a:tr>
            </a:tbl>
          </a:graphicData>
        </a:graphic>
      </p:graphicFrame>
      <p:sp>
        <p:nvSpPr>
          <p:cNvPr id="14" name="箭头: 上下 13">
            <a:extLst>
              <a:ext uri="{FF2B5EF4-FFF2-40B4-BE49-F238E27FC236}">
                <a16:creationId xmlns:a16="http://schemas.microsoft.com/office/drawing/2014/main" id="{0BB6DFA7-581E-4F7E-ACCD-CC7F4E31FD61}"/>
              </a:ext>
            </a:extLst>
          </p:cNvPr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>
            <a:extLst>
              <a:ext uri="{FF2B5EF4-FFF2-40B4-BE49-F238E27FC236}">
                <a16:creationId xmlns:a16="http://schemas.microsoft.com/office/drawing/2014/main" id="{39AC0382-4DA4-4797-87BA-860F98A500E1}"/>
              </a:ext>
            </a:extLst>
          </p:cNvPr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0E9995-05E1-414B-8844-885EC3F31D0B}"/>
              </a:ext>
            </a:extLst>
          </p:cNvPr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9FA9E4C-2BF5-41E1-8414-3343B4C42FEC}"/>
              </a:ext>
            </a:extLst>
          </p:cNvPr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250216-0681-4BE5-981B-6B830A554085}"/>
              </a:ext>
            </a:extLst>
          </p:cNvPr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ABF6EAE-B542-4D28-B47F-2601493FB1DE}"/>
              </a:ext>
            </a:extLst>
          </p:cNvPr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69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86A84D-2076-469B-97A1-CD767EC7946A}"/>
              </a:ext>
            </a:extLst>
          </p:cNvPr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2079BF-E1D7-40D0-B95D-581EEF59FDA8}"/>
              </a:ext>
            </a:extLst>
          </p:cNvPr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053ABDD-7B71-4270-A1F9-8BBDA6697872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8965ADD1-2BBD-42C7-A17D-48BF7576F2EE}"/>
              </a:ext>
            </a:extLst>
          </p:cNvPr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4A707CFE-8379-4897-90CF-452C3DB6A44D}"/>
              </a:ext>
            </a:extLst>
          </p:cNvPr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>
                  <a:extLst>
                    <a:ext uri="{9D8B030D-6E8A-4147-A177-3AD203B41FA5}">
                      <a16:colId xmlns:a16="http://schemas.microsoft.com/office/drawing/2014/main" val="3563719461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236902154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274250080"/>
                    </a:ext>
                  </a:extLst>
                </a:gridCol>
                <a:gridCol w="1348544">
                  <a:extLst>
                    <a:ext uri="{9D8B030D-6E8A-4147-A177-3AD203B41FA5}">
                      <a16:colId xmlns:a16="http://schemas.microsoft.com/office/drawing/2014/main" val="1518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78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652692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978FC13C-D4BD-4506-866D-CD96E6AF044C}"/>
              </a:ext>
            </a:extLst>
          </p:cNvPr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F0F6B9F-0A32-42CA-9864-CB1EA18819C4}"/>
              </a:ext>
            </a:extLst>
          </p:cNvPr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>
                  <a:extLst>
                    <a:ext uri="{9D8B030D-6E8A-4147-A177-3AD203B41FA5}">
                      <a16:colId xmlns:a16="http://schemas.microsoft.com/office/drawing/2014/main" val="30292584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646471008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88801092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180755141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3775168397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945407982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2001833845"/>
                    </a:ext>
                  </a:extLst>
                </a:gridCol>
                <a:gridCol w="934561">
                  <a:extLst>
                    <a:ext uri="{9D8B030D-6E8A-4147-A177-3AD203B41FA5}">
                      <a16:colId xmlns:a16="http://schemas.microsoft.com/office/drawing/2014/main" val="83836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6115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325945"/>
                  </a:ext>
                </a:extLst>
              </a:tr>
            </a:tbl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C47F4E2A-685A-4EA5-AAA2-1FA55255EEFA}"/>
              </a:ext>
            </a:extLst>
          </p:cNvPr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4EC35F3-8832-4118-AF6A-8319A83F8CA1}"/>
              </a:ext>
            </a:extLst>
          </p:cNvPr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285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F3358A-6D79-48ED-9AF1-E0D77C577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2243137"/>
            <a:ext cx="7324725" cy="2371725"/>
          </a:xfrm>
          <a:prstGeom prst="rect">
            <a:avLst/>
          </a:prstGeom>
        </p:spPr>
      </p:pic>
      <p:pic>
        <p:nvPicPr>
          <p:cNvPr id="10" name="图片 1" descr="32303036343138313b32303038363338393bcecacce2">
            <a:extLst>
              <a:ext uri="{FF2B5EF4-FFF2-40B4-BE49-F238E27FC236}">
                <a16:creationId xmlns:a16="http://schemas.microsoft.com/office/drawing/2014/main" id="{6072E913-77E3-46A8-9A36-9EE3A68FC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05" y="4733925"/>
            <a:ext cx="914400" cy="9144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B9C7594-F16B-4E6C-8857-696A97AF91B1}"/>
              </a:ext>
            </a:extLst>
          </p:cNvPr>
          <p:cNvSpPr/>
          <p:nvPr/>
        </p:nvSpPr>
        <p:spPr>
          <a:xfrm>
            <a:off x="1129030" y="4940935"/>
            <a:ext cx="3970020" cy="557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操作码与函数码为什么不合并？</a:t>
            </a:r>
          </a:p>
        </p:txBody>
      </p:sp>
    </p:spTree>
    <p:extLst>
      <p:ext uri="{BB962C8B-B14F-4D97-AF65-F5344CB8AC3E}">
        <p14:creationId xmlns:p14="http://schemas.microsoft.com/office/powerpoint/2010/main" val="403683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D105CF-46E1-4A64-A08C-095499DB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5229200"/>
            <a:ext cx="6156176" cy="15462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68842C-EDA3-4EF6-9EDF-F8E2D82CC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1" y="0"/>
            <a:ext cx="6300192" cy="52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A87BBE4-621D-4F48-9199-D9C430AC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04422"/>
              </p:ext>
            </p:extLst>
          </p:nvPr>
        </p:nvGraphicFramePr>
        <p:xfrm>
          <a:off x="683568" y="1382713"/>
          <a:ext cx="8136903" cy="464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>
                  <a:extLst>
                    <a:ext uri="{9D8B030D-6E8A-4147-A177-3AD203B41FA5}">
                      <a16:colId xmlns:a16="http://schemas.microsoft.com/office/drawing/2014/main" val="3375302084"/>
                    </a:ext>
                  </a:extLst>
                </a:gridCol>
                <a:gridCol w="1112962">
                  <a:extLst>
                    <a:ext uri="{9D8B030D-6E8A-4147-A177-3AD203B41FA5}">
                      <a16:colId xmlns:a16="http://schemas.microsoft.com/office/drawing/2014/main" val="3328674756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962537365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1649761163"/>
                    </a:ext>
                  </a:extLst>
                </a:gridCol>
              </a:tblGrid>
              <a:tr h="390103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03930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7026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051519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81738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534852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72604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46003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21050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11407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366651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240404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71433"/>
                  </a:ext>
                </a:extLst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00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4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0B12C2-BCC3-44C8-8AE7-CFB260A82BFE}"/>
              </a:ext>
            </a:extLst>
          </p:cNvPr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20F94A-6BA5-4E31-B48A-26E7EE5303B8}"/>
              </a:ext>
            </a:extLst>
          </p:cNvPr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0EC680-B84A-4A21-A922-14228E511344}"/>
              </a:ext>
            </a:extLst>
          </p:cNvPr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9B4A0A-2B95-4C42-80BE-0AFA79C2B479}"/>
              </a:ext>
            </a:extLst>
          </p:cNvPr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832989-D6F6-4A12-9E9F-E94495CD62D5}"/>
              </a:ext>
            </a:extLst>
          </p:cNvPr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E939C987-2118-4C7B-87ED-3DA52ED4C5EC}"/>
              </a:ext>
            </a:extLst>
          </p:cNvPr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722366-5A32-4826-B8C7-9F68CF836CC3}"/>
              </a:ext>
            </a:extLst>
          </p:cNvPr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>
            <a:extLst>
              <a:ext uri="{FF2B5EF4-FFF2-40B4-BE49-F238E27FC236}">
                <a16:creationId xmlns:a16="http://schemas.microsoft.com/office/drawing/2014/main" id="{9EDC3990-6C0A-41D6-8EE8-8597D55279A1}"/>
              </a:ext>
            </a:extLst>
          </p:cNvPr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F28466-585F-44C4-A43C-C2F681AEA60B}"/>
              </a:ext>
            </a:extLst>
          </p:cNvPr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>
            <a:extLst>
              <a:ext uri="{FF2B5EF4-FFF2-40B4-BE49-F238E27FC236}">
                <a16:creationId xmlns:a16="http://schemas.microsoft.com/office/drawing/2014/main" id="{D753B936-4BDC-4FD1-BE28-DE2E605858D5}"/>
              </a:ext>
            </a:extLst>
          </p:cNvPr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6BCEB46-8F24-4626-A8F4-0EB256166601}"/>
              </a:ext>
            </a:extLst>
          </p:cNvPr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>
            <a:extLst>
              <a:ext uri="{FF2B5EF4-FFF2-40B4-BE49-F238E27FC236}">
                <a16:creationId xmlns:a16="http://schemas.microsoft.com/office/drawing/2014/main" id="{8EAF7C99-2F83-4194-BA0C-A3DEC1CF8F02}"/>
              </a:ext>
            </a:extLst>
          </p:cNvPr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31E42AA-80F0-4437-906A-E5AE3C76EE2E}"/>
              </a:ext>
            </a:extLst>
          </p:cNvPr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9269FA-4F40-41E6-A9DD-09A24B353D48}"/>
              </a:ext>
            </a:extLst>
          </p:cNvPr>
          <p:cNvCxnSpPr>
            <a:cxnSpLocks/>
          </p:cNvCxnSpPr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FE0AF2F-746D-463D-808F-C2E9C8A627B4}"/>
              </a:ext>
            </a:extLst>
          </p:cNvPr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01FF5A-9B30-4E5B-BE80-0ABE3A00BF23}"/>
              </a:ext>
            </a:extLst>
          </p:cNvPr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17ECC4-425E-4F3B-BBD4-C9DF2B46DDDC}"/>
              </a:ext>
            </a:extLst>
          </p:cNvPr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714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654337-C71E-4A60-80A1-14C63E6DFD89}"/>
              </a:ext>
            </a:extLst>
          </p:cNvPr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01DCEC-E181-4BD7-92BF-34DCFCAA93F8}"/>
              </a:ext>
            </a:extLst>
          </p:cNvPr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F1485C-D511-4BB9-B45C-BE869DFA5C8C}"/>
              </a:ext>
            </a:extLst>
          </p:cNvPr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79CEAE-F133-4669-AD29-F859B41589D5}"/>
              </a:ext>
            </a:extLst>
          </p:cNvPr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5F1565-592E-461F-ACCC-F1470931AFAF}"/>
              </a:ext>
            </a:extLst>
          </p:cNvPr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2F8984-AFAA-446D-9896-42DEA10A412D}"/>
              </a:ext>
            </a:extLst>
          </p:cNvPr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7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3850</TotalTime>
  <Words>932</Words>
  <Application>Microsoft Office PowerPoint</Application>
  <PresentationFormat>全屏显示(4:3)</PresentationFormat>
  <Paragraphs>203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Open Sans</vt:lpstr>
      <vt:lpstr>Office 主题</vt:lpstr>
      <vt:lpstr>PowerPoint 演示文稿</vt:lpstr>
      <vt:lpstr>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高 余敬</cp:lastModifiedBy>
  <cp:revision>577</cp:revision>
  <dcterms:created xsi:type="dcterms:W3CDTF">2012-04-23T01:34:01Z</dcterms:created>
  <dcterms:modified xsi:type="dcterms:W3CDTF">2021-05-25T16:57:28Z</dcterms:modified>
</cp:coreProperties>
</file>