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643585"/>
            <a:ext cx="862746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 h="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2045" y="1921205"/>
            <a:ext cx="53594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045946"/>
            <a:ext cx="6534784" cy="181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mips.com/" TargetMode="External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ips.com/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处理器体系结构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413" y="2843225"/>
            <a:ext cx="6967855" cy="1617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微软雅黑"/>
                <a:cs typeface="微软雅黑"/>
              </a:rPr>
              <a:t>Ch2</a:t>
            </a:r>
            <a:r>
              <a:rPr dirty="0" sz="4400" spc="5" b="1">
                <a:latin typeface="微软雅黑"/>
                <a:cs typeface="微软雅黑"/>
              </a:rPr>
              <a:t>指令集体系结</a:t>
            </a:r>
            <a:r>
              <a:rPr dirty="0" sz="4400" spc="-5" b="1">
                <a:latin typeface="微软雅黑"/>
                <a:cs typeface="微软雅黑"/>
              </a:rPr>
              <a:t>构</a:t>
            </a:r>
            <a:r>
              <a:rPr dirty="0" sz="4400" b="1">
                <a:latin typeface="微软雅黑"/>
                <a:cs typeface="微软雅黑"/>
              </a:rPr>
              <a:t>B</a:t>
            </a:r>
            <a:endParaRPr sz="4400">
              <a:latin typeface="微软雅黑"/>
              <a:cs typeface="微软雅黑"/>
            </a:endParaRPr>
          </a:p>
          <a:p>
            <a:pPr marL="666750">
              <a:lnSpc>
                <a:spcPts val="3360"/>
              </a:lnSpc>
              <a:spcBef>
                <a:spcPts val="55"/>
              </a:spcBef>
            </a:pPr>
            <a:r>
              <a:rPr dirty="0" sz="2800" spc="-10" b="1">
                <a:latin typeface="微软雅黑"/>
                <a:cs typeface="微软雅黑"/>
              </a:rPr>
              <a:t>—MIPS</a:t>
            </a:r>
            <a:r>
              <a:rPr dirty="0" sz="2800" spc="-5" b="1">
                <a:latin typeface="微软雅黑"/>
                <a:cs typeface="微软雅黑"/>
              </a:rPr>
              <a:t>指令集体系结构与汇编语言</a:t>
            </a:r>
            <a:r>
              <a:rPr dirty="0" sz="2800" b="1">
                <a:latin typeface="微软雅黑"/>
                <a:cs typeface="微软雅黑"/>
              </a:rPr>
              <a:t>入</a:t>
            </a:r>
            <a:r>
              <a:rPr dirty="0" sz="2800" spc="-5" b="1">
                <a:latin typeface="微软雅黑"/>
                <a:cs typeface="微软雅黑"/>
              </a:rPr>
              <a:t>门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ts val="3840"/>
              </a:lnSpc>
            </a:pPr>
            <a:r>
              <a:rPr dirty="0" sz="3200" b="1">
                <a:solidFill>
                  <a:srgbClr val="D9D9D9"/>
                </a:solidFill>
                <a:latin typeface="微软雅黑"/>
                <a:cs typeface="微软雅黑"/>
              </a:rPr>
              <a:t>(Micro-processor</a:t>
            </a:r>
            <a:r>
              <a:rPr dirty="0" sz="3200" spc="-35" b="1">
                <a:solidFill>
                  <a:srgbClr val="D9D9D9"/>
                </a:solidFill>
                <a:latin typeface="微软雅黑"/>
                <a:cs typeface="微软雅黑"/>
              </a:rPr>
              <a:t> </a:t>
            </a:r>
            <a:r>
              <a:rPr dirty="0" sz="3200" spc="-5" b="1">
                <a:solidFill>
                  <a:srgbClr val="D9D9D9"/>
                </a:solidFill>
                <a:latin typeface="微软雅黑"/>
                <a:cs typeface="微软雅黑"/>
              </a:rPr>
              <a:t>Architecture)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142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MIPS中的操作数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066391"/>
            <a:ext cx="2018030" cy="128587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lvl="1" marL="475615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寄存器操作数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存储器操作数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立即数操作数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MIPS中的操作数--1.1</a:t>
            </a:r>
            <a:r>
              <a:rPr dirty="0" sz="2400" spc="-25"/>
              <a:t> </a:t>
            </a:r>
            <a:r>
              <a:rPr dirty="0" sz="2400" spc="-5"/>
              <a:t>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105636"/>
            <a:ext cx="7651115" cy="1334770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2000" b="1">
                <a:latin typeface="微软雅黑"/>
                <a:cs typeface="微软雅黑"/>
              </a:rPr>
              <a:t>加法与减法，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有且仅有</a:t>
            </a:r>
            <a:r>
              <a:rPr dirty="0" sz="2000" spc="-15" b="1">
                <a:latin typeface="微软雅黑"/>
                <a:cs typeface="微软雅黑"/>
              </a:rPr>
              <a:t>三</a:t>
            </a:r>
            <a:r>
              <a:rPr dirty="0" sz="2000" b="1">
                <a:latin typeface="微软雅黑"/>
                <a:cs typeface="微软雅黑"/>
              </a:rPr>
              <a:t>个操</a:t>
            </a:r>
            <a:r>
              <a:rPr dirty="0" sz="2000" spc="-15" b="1">
                <a:latin typeface="微软雅黑"/>
                <a:cs typeface="微软雅黑"/>
              </a:rPr>
              <a:t>作</a:t>
            </a:r>
            <a:r>
              <a:rPr dirty="0" sz="2000" b="1">
                <a:latin typeface="微软雅黑"/>
                <a:cs typeface="微软雅黑"/>
              </a:rPr>
              <a:t>数：</a:t>
            </a:r>
            <a:r>
              <a:rPr dirty="0" sz="2000" spc="-15" b="1">
                <a:latin typeface="微软雅黑"/>
                <a:cs typeface="微软雅黑"/>
              </a:rPr>
              <a:t>两</a:t>
            </a:r>
            <a:r>
              <a:rPr dirty="0" sz="2000" b="1">
                <a:latin typeface="微软雅黑"/>
                <a:cs typeface="微软雅黑"/>
              </a:rPr>
              <a:t>个源</a:t>
            </a:r>
            <a:r>
              <a:rPr dirty="0" sz="2000" spc="-15" b="1">
                <a:latin typeface="微软雅黑"/>
                <a:cs typeface="微软雅黑"/>
              </a:rPr>
              <a:t>操</a:t>
            </a:r>
            <a:r>
              <a:rPr dirty="0" sz="2000" b="1">
                <a:latin typeface="微软雅黑"/>
                <a:cs typeface="微软雅黑"/>
              </a:rPr>
              <a:t>作数</a:t>
            </a:r>
            <a:r>
              <a:rPr dirty="0" sz="2000" spc="-15" b="1">
                <a:latin typeface="微软雅黑"/>
                <a:cs typeface="微软雅黑"/>
              </a:rPr>
              <a:t>、</a:t>
            </a:r>
            <a:r>
              <a:rPr dirty="0" sz="2000" b="1">
                <a:latin typeface="微软雅黑"/>
                <a:cs typeface="微软雅黑"/>
              </a:rPr>
              <a:t>一个</a:t>
            </a:r>
            <a:r>
              <a:rPr dirty="0" sz="2000" spc="-15" b="1">
                <a:latin typeface="微软雅黑"/>
                <a:cs typeface="微软雅黑"/>
              </a:rPr>
              <a:t>目</a:t>
            </a:r>
            <a:r>
              <a:rPr dirty="0" sz="2000" b="1">
                <a:latin typeface="微软雅黑"/>
                <a:cs typeface="微软雅黑"/>
              </a:rPr>
              <a:t>的操</a:t>
            </a:r>
            <a:r>
              <a:rPr dirty="0" sz="2000" spc="-15" b="1">
                <a:latin typeface="微软雅黑"/>
                <a:cs typeface="微软雅黑"/>
              </a:rPr>
              <a:t>作</a:t>
            </a:r>
            <a:r>
              <a:rPr dirty="0" sz="2000" b="1">
                <a:latin typeface="微软雅黑"/>
                <a:cs typeface="微软雅黑"/>
              </a:rPr>
              <a:t>数</a:t>
            </a:r>
            <a:endParaRPr sz="2000">
              <a:latin typeface="微软雅黑"/>
              <a:cs typeface="微软雅黑"/>
            </a:endParaRPr>
          </a:p>
          <a:p>
            <a:pPr marL="2306955">
              <a:lnSpc>
                <a:spcPct val="100000"/>
              </a:lnSpc>
              <a:spcBef>
                <a:spcPts val="1235"/>
              </a:spcBef>
              <a:tabLst>
                <a:tab pos="5467985" algn="l"/>
              </a:tabLst>
            </a:pPr>
            <a:r>
              <a:rPr dirty="0" sz="2000" b="1">
                <a:latin typeface="微软雅黑"/>
                <a:cs typeface="微软雅黑"/>
              </a:rPr>
              <a:t>指令格式：add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rd,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spc="30" b="1">
                <a:latin typeface="微软雅黑"/>
                <a:cs typeface="微软雅黑"/>
              </a:rPr>
              <a:t>rt	</a:t>
            </a:r>
            <a:r>
              <a:rPr dirty="0" sz="2000" spc="5" b="1">
                <a:latin typeface="微软雅黑"/>
                <a:cs typeface="微软雅黑"/>
              </a:rPr>
              <a:t>#rd=rs+rt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000" b="1">
                <a:latin typeface="微软雅黑"/>
                <a:cs typeface="微软雅黑"/>
              </a:rPr>
              <a:t>其它数值运算的格式同上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" y="2655570"/>
            <a:ext cx="9001125" cy="172085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marL="631190">
              <a:lnSpc>
                <a:spcPct val="100000"/>
              </a:lnSpc>
              <a:spcBef>
                <a:spcPts val="1265"/>
              </a:spcBef>
            </a:pPr>
            <a:r>
              <a:rPr dirty="0" sz="2000" b="1">
                <a:latin typeface="微软雅黑"/>
                <a:cs typeface="微软雅黑"/>
              </a:rPr>
              <a:t>设计原</a:t>
            </a:r>
            <a:r>
              <a:rPr dirty="0" sz="2000" spc="-10" b="1">
                <a:latin typeface="微软雅黑"/>
                <a:cs typeface="微软雅黑"/>
              </a:rPr>
              <a:t>则</a:t>
            </a:r>
            <a:r>
              <a:rPr dirty="0" sz="2000" b="1">
                <a:latin typeface="微软雅黑"/>
                <a:cs typeface="微软雅黑"/>
              </a:rPr>
              <a:t>1：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简单源自规整</a:t>
            </a:r>
            <a:endParaRPr sz="2000">
              <a:latin typeface="微软雅黑"/>
              <a:cs typeface="微软雅黑"/>
            </a:endParaRPr>
          </a:p>
          <a:p>
            <a:pPr marL="1243330">
              <a:lnSpc>
                <a:spcPct val="100000"/>
              </a:lnSpc>
              <a:spcBef>
                <a:spcPts val="1864"/>
              </a:spcBef>
            </a:pPr>
            <a:r>
              <a:rPr dirty="0" sz="1800" b="1">
                <a:latin typeface="微软雅黑"/>
                <a:cs typeface="微软雅黑"/>
              </a:rPr>
              <a:t>规整可简化电路实现</a:t>
            </a:r>
            <a:endParaRPr sz="1800">
              <a:latin typeface="微软雅黑"/>
              <a:cs typeface="微软雅黑"/>
            </a:endParaRPr>
          </a:p>
          <a:p>
            <a:pPr marL="1243330">
              <a:lnSpc>
                <a:spcPct val="100000"/>
              </a:lnSpc>
              <a:spcBef>
                <a:spcPts val="1625"/>
              </a:spcBef>
            </a:pPr>
            <a:r>
              <a:rPr dirty="0" sz="1800" b="1">
                <a:latin typeface="微软雅黑"/>
                <a:cs typeface="微软雅黑"/>
              </a:rPr>
              <a:t>简单可以在较低的成本下实现高性能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501" y="4690998"/>
            <a:ext cx="147764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微软雅黑"/>
                <a:cs typeface="微软雅黑"/>
              </a:rPr>
              <a:t>add t0, </a:t>
            </a:r>
            <a:r>
              <a:rPr dirty="0" sz="2000" b="1">
                <a:latin typeface="微软雅黑"/>
                <a:cs typeface="微软雅黑"/>
              </a:rPr>
              <a:t>g,</a:t>
            </a:r>
            <a:r>
              <a:rPr dirty="0" sz="2000" spc="-8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h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add </a:t>
            </a:r>
            <a:r>
              <a:rPr dirty="0" sz="2000" spc="-5" b="1">
                <a:latin typeface="微软雅黑"/>
                <a:cs typeface="微软雅黑"/>
              </a:rPr>
              <a:t>t1, i,</a:t>
            </a:r>
            <a:r>
              <a:rPr dirty="0" sz="2000" spc="-5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j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000" spc="-5" b="1">
                <a:latin typeface="微软雅黑"/>
                <a:cs typeface="微软雅黑"/>
              </a:rPr>
              <a:t>sub </a:t>
            </a:r>
            <a:r>
              <a:rPr dirty="0" sz="2000" spc="-55" b="1">
                <a:latin typeface="微软雅黑"/>
                <a:cs typeface="微软雅黑"/>
              </a:rPr>
              <a:t>f, </a:t>
            </a:r>
            <a:r>
              <a:rPr dirty="0" sz="2000" spc="-5" b="1">
                <a:latin typeface="微软雅黑"/>
                <a:cs typeface="微软雅黑"/>
              </a:rPr>
              <a:t>t0,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t1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426" y="4960365"/>
            <a:ext cx="3125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-&gt;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需要频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繁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地访问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存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储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！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26" y="5493816"/>
            <a:ext cx="2570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操作数应当放在哪里？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91659"/>
            <a:ext cx="3685540" cy="1705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例：以下</a:t>
            </a:r>
            <a:r>
              <a:rPr dirty="0" sz="2000" spc="-10" b="1">
                <a:latin typeface="微软雅黑"/>
                <a:cs typeface="微软雅黑"/>
              </a:rPr>
              <a:t>C</a:t>
            </a:r>
            <a:r>
              <a:rPr dirty="0" sz="2000" b="1">
                <a:latin typeface="微软雅黑"/>
                <a:cs typeface="微软雅黑"/>
              </a:rPr>
              <a:t>程序如何编译？：</a:t>
            </a:r>
            <a:endParaRPr sz="2000">
              <a:latin typeface="微软雅黑"/>
              <a:cs typeface="微软雅黑"/>
            </a:endParaRPr>
          </a:p>
          <a:p>
            <a:pPr marL="840105">
              <a:lnSpc>
                <a:spcPct val="100000"/>
              </a:lnSpc>
              <a:spcBef>
                <a:spcPts val="1720"/>
              </a:spcBef>
            </a:pPr>
            <a:r>
              <a:rPr dirty="0" sz="2000" spc="-5" b="1">
                <a:latin typeface="微软雅黑"/>
                <a:cs typeface="微软雅黑"/>
              </a:rPr>
              <a:t>f=(g+h)-(i+j);</a:t>
            </a:r>
            <a:endParaRPr sz="2000">
              <a:latin typeface="微软雅黑"/>
              <a:cs typeface="微软雅黑"/>
            </a:endParaRPr>
          </a:p>
          <a:p>
            <a:pPr algn="just" marL="225425" marR="5080">
              <a:lnSpc>
                <a:spcPct val="100000"/>
              </a:lnSpc>
              <a:spcBef>
                <a:spcPts val="950"/>
              </a:spcBef>
            </a:pP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我们当然可以设计出一条复杂的指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令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， 一次性完成上述运算，但这会增加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复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杂 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度，且降低指令的使用率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100584" y="0"/>
                </a:moveTo>
                <a:lnTo>
                  <a:pt x="100584" y="198119"/>
                </a:lnTo>
                <a:lnTo>
                  <a:pt x="0" y="198119"/>
                </a:lnTo>
                <a:lnTo>
                  <a:pt x="0" y="594359"/>
                </a:lnTo>
                <a:lnTo>
                  <a:pt x="100584" y="594359"/>
                </a:lnTo>
                <a:lnTo>
                  <a:pt x="100584" y="792479"/>
                </a:lnTo>
                <a:lnTo>
                  <a:pt x="201168" y="396239"/>
                </a:lnTo>
                <a:lnTo>
                  <a:pt x="100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0" y="198119"/>
                </a:moveTo>
                <a:lnTo>
                  <a:pt x="100584" y="198119"/>
                </a:lnTo>
                <a:lnTo>
                  <a:pt x="100584" y="0"/>
                </a:lnTo>
                <a:lnTo>
                  <a:pt x="201168" y="396239"/>
                </a:lnTo>
                <a:lnTo>
                  <a:pt x="100584" y="792479"/>
                </a:lnTo>
                <a:lnTo>
                  <a:pt x="100584" y="594359"/>
                </a:lnTo>
                <a:lnTo>
                  <a:pt x="0" y="594359"/>
                </a:lnTo>
                <a:lnTo>
                  <a:pt x="0" y="1981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1950973"/>
          <a:ext cx="7639050" cy="437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1151890"/>
                <a:gridCol w="857250"/>
                <a:gridCol w="1170939"/>
                <a:gridCol w="3324225"/>
              </a:tblGrid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寄存器名称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名称含义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用途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$zero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Zero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常</a:t>
                      </a:r>
                      <a:r>
                        <a:rPr dirty="0" sz="1400" spc="5">
                          <a:latin typeface="微软雅黑"/>
                          <a:cs typeface="微软雅黑"/>
                        </a:rPr>
                        <a:t>量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$at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Assembler</a:t>
                      </a:r>
                      <a:r>
                        <a:rPr dirty="0" sz="140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5">
                          <a:latin typeface="微软雅黑"/>
                          <a:cs typeface="微软雅黑"/>
                        </a:rPr>
                        <a:t>temporary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留给汇编器作临时变量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$2-$3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$v0-$v1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>
                          <a:latin typeface="微软雅黑"/>
                          <a:cs typeface="微软雅黑"/>
                        </a:rPr>
                        <a:t>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子函数调用返回值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$4-$7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$a0-$a3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Arguments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子函数调用参数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$8-$15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$t0-$t7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</a:t>
                      </a:r>
                      <a:r>
                        <a:rPr dirty="0" sz="1400" spc="5">
                          <a:latin typeface="微软雅黑"/>
                          <a:cs typeface="微软雅黑"/>
                        </a:rPr>
                        <a:t>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随便用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$16-$23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$s0-$s7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Saved values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保存变量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子函数调用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前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后)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$24-$25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$t8-$t9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Temporaries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存放临时变量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(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随便用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)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$26-$27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$k0-$k1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Kernel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中断、异常处理保存的</a:t>
                      </a:r>
                      <a:r>
                        <a:rPr dirty="0" sz="1400" spc="-15">
                          <a:latin typeface="微软雅黑"/>
                          <a:cs typeface="微软雅黑"/>
                        </a:rPr>
                        <a:t>参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数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$28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$gp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Global</a:t>
                      </a:r>
                      <a:r>
                        <a:rPr dirty="0" sz="1400" spc="-1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全局指针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$29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$sp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Stack</a:t>
                      </a:r>
                      <a:r>
                        <a:rPr dirty="0" sz="1400" spc="-3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堆栈指针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5">
                          <a:latin typeface="微软雅黑"/>
                          <a:cs typeface="微软雅黑"/>
                        </a:rPr>
                        <a:t>$fp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Frame</a:t>
                      </a:r>
                      <a:r>
                        <a:rPr dirty="0" sz="140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pointer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帧指针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$31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$ra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5">
                          <a:latin typeface="微软雅黑"/>
                          <a:cs typeface="微软雅黑"/>
                        </a:rPr>
                        <a:t>Return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address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子函数返回地址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461">
                <a:tc gridSpan="3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设计原则2：</a:t>
                      </a:r>
                      <a:r>
                        <a:rPr dirty="0" sz="2000" b="1">
                          <a:solidFill>
                            <a:srgbClr val="00AF50"/>
                          </a:solidFill>
                          <a:latin typeface="微软雅黑"/>
                          <a:cs typeface="微软雅黑"/>
                        </a:rPr>
                        <a:t>越少越快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6034"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2705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65"/>
              <a:t> </a:t>
            </a:r>
            <a:r>
              <a:rPr dirty="0" sz="2400" spc="-5"/>
              <a:t>MIPS中的操作数--1.1寄存器操作数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156733"/>
            <a:ext cx="5777865" cy="7493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latin typeface="微软雅黑"/>
                <a:cs typeface="微软雅黑"/>
              </a:rPr>
              <a:t>MIPS算术运算指令</a:t>
            </a:r>
            <a:r>
              <a:rPr dirty="0" sz="2000" spc="-10" b="1">
                <a:latin typeface="微软雅黑"/>
                <a:cs typeface="微软雅黑"/>
              </a:rPr>
              <a:t>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操作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必须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直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接取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自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寄存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dirty="0" sz="2000" b="1">
                <a:latin typeface="微软雅黑"/>
                <a:cs typeface="微软雅黑"/>
              </a:rPr>
              <a:t>！</a:t>
            </a:r>
            <a:endParaRPr sz="2000">
              <a:latin typeface="微软雅黑"/>
              <a:cs typeface="微软雅黑"/>
            </a:endParaRPr>
          </a:p>
          <a:p>
            <a:pPr marL="552450">
              <a:lnSpc>
                <a:spcPct val="100000"/>
              </a:lnSpc>
              <a:spcBef>
                <a:spcPts val="535"/>
              </a:spcBef>
            </a:pPr>
            <a:r>
              <a:rPr dirty="0" sz="1800" spc="-5" b="1">
                <a:latin typeface="微软雅黑"/>
                <a:cs typeface="微软雅黑"/>
              </a:rPr>
              <a:t>MIPS</a:t>
            </a:r>
            <a:r>
              <a:rPr dirty="0" sz="1800" b="1">
                <a:latin typeface="微软雅黑"/>
                <a:cs typeface="微软雅黑"/>
              </a:rPr>
              <a:t>拥有</a:t>
            </a:r>
            <a:r>
              <a:rPr dirty="0" sz="1800" spc="-5" b="1">
                <a:latin typeface="微软雅黑"/>
                <a:cs typeface="微软雅黑"/>
              </a:rPr>
              <a:t>过</a:t>
            </a:r>
            <a:r>
              <a:rPr dirty="0" sz="1800" b="1">
                <a:latin typeface="微软雅黑"/>
                <a:cs typeface="微软雅黑"/>
              </a:rPr>
              <a:t>32×32bit的寄存器（32个字）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1635378"/>
            <a:ext cx="1309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编号：0</a:t>
            </a:r>
            <a:r>
              <a:rPr dirty="0" sz="1800" spc="-5" b="1">
                <a:latin typeface="微软雅黑"/>
                <a:cs typeface="微软雅黑"/>
              </a:rPr>
              <a:t>~31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5986068"/>
            <a:ext cx="4593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寄存器个数</a:t>
            </a:r>
            <a:r>
              <a:rPr dirty="0" sz="2000" spc="-5" b="1">
                <a:latin typeface="微软雅黑"/>
                <a:cs typeface="微软雅黑"/>
              </a:rPr>
              <a:t>&lt;-&gt;</a:t>
            </a:r>
            <a:r>
              <a:rPr dirty="0" sz="2000" b="1">
                <a:latin typeface="微软雅黑"/>
                <a:cs typeface="微软雅黑"/>
              </a:rPr>
              <a:t>时钟周期、</a:t>
            </a:r>
            <a:r>
              <a:rPr dirty="0" sz="2000" spc="-15" b="1">
                <a:latin typeface="微软雅黑"/>
                <a:cs typeface="微软雅黑"/>
              </a:rPr>
              <a:t>指</a:t>
            </a:r>
            <a:r>
              <a:rPr dirty="0" sz="2000" b="1">
                <a:latin typeface="微软雅黑"/>
                <a:cs typeface="微软雅黑"/>
              </a:rPr>
              <a:t>令格</a:t>
            </a:r>
            <a:r>
              <a:rPr dirty="0" sz="2000" spc="-15" b="1">
                <a:latin typeface="微软雅黑"/>
                <a:cs typeface="微软雅黑"/>
              </a:rPr>
              <a:t>式</a:t>
            </a:r>
            <a:r>
              <a:rPr dirty="0" sz="2000" b="1">
                <a:latin typeface="微软雅黑"/>
                <a:cs typeface="微软雅黑"/>
              </a:rPr>
              <a:t>位数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264" y="3612896"/>
            <a:ext cx="1097280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$t0~$t9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$s0~$s7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2705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65"/>
              <a:t> </a:t>
            </a:r>
            <a:r>
              <a:rPr dirty="0" sz="2400" spc="-5"/>
              <a:t>MIPS中的操作数--1.1寄存器操作数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3420" y="3321176"/>
            <a:ext cx="147764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add t0, </a:t>
            </a: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g,</a:t>
            </a:r>
            <a:r>
              <a:rPr dirty="0" sz="2000" spc="-85" b="1">
                <a:solidFill>
                  <a:srgbClr val="A6A6A6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h</a:t>
            </a:r>
            <a:endParaRPr sz="2000">
              <a:latin typeface="微软雅黑"/>
              <a:cs typeface="微软雅黑"/>
            </a:endParaRPr>
          </a:p>
          <a:p>
            <a:pPr marL="12700" marR="9525">
              <a:lnSpc>
                <a:spcPts val="4200"/>
              </a:lnSpc>
              <a:spcBef>
                <a:spcPts val="439"/>
              </a:spcBef>
            </a:pP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add t1, i, </a:t>
            </a: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j  </a:t>
            </a: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sub </a:t>
            </a:r>
            <a:r>
              <a:rPr dirty="0" sz="2000" spc="-55" b="1">
                <a:solidFill>
                  <a:srgbClr val="A6A6A6"/>
                </a:solidFill>
                <a:latin typeface="微软雅黑"/>
                <a:cs typeface="微软雅黑"/>
              </a:rPr>
              <a:t>f, </a:t>
            </a: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t0, t1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0" y="3321176"/>
            <a:ext cx="218249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add </a:t>
            </a:r>
            <a:r>
              <a:rPr dirty="0" sz="2000" b="1">
                <a:latin typeface="微软雅黑"/>
                <a:cs typeface="微软雅黑"/>
              </a:rPr>
              <a:t>$t0, $s1,</a:t>
            </a:r>
            <a:r>
              <a:rPr dirty="0" sz="2000" spc="-7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$s2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ts val="4200"/>
              </a:lnSpc>
              <a:spcBef>
                <a:spcPts val="439"/>
              </a:spcBef>
            </a:pPr>
            <a:r>
              <a:rPr dirty="0" sz="2000" spc="-5" b="1">
                <a:latin typeface="微软雅黑"/>
                <a:cs typeface="微软雅黑"/>
              </a:rPr>
              <a:t>add </a:t>
            </a:r>
            <a:r>
              <a:rPr dirty="0" sz="2000" b="1">
                <a:latin typeface="微软雅黑"/>
                <a:cs typeface="微软雅黑"/>
              </a:rPr>
              <a:t>$t1, $s3,</a:t>
            </a:r>
            <a:r>
              <a:rPr dirty="0" sz="2000" spc="-7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$s4  </a:t>
            </a:r>
            <a:r>
              <a:rPr dirty="0" sz="2000" spc="-5" b="1">
                <a:latin typeface="微软雅黑"/>
                <a:cs typeface="微软雅黑"/>
              </a:rPr>
              <a:t>sub $s0,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4" y="0"/>
                </a:moveTo>
                <a:lnTo>
                  <a:pt x="108204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4" y="241173"/>
                </a:lnTo>
                <a:lnTo>
                  <a:pt x="108204" y="321564"/>
                </a:lnTo>
                <a:lnTo>
                  <a:pt x="216407" y="160782"/>
                </a:lnTo>
                <a:lnTo>
                  <a:pt x="10820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4" y="80391"/>
                </a:lnTo>
                <a:lnTo>
                  <a:pt x="108204" y="0"/>
                </a:lnTo>
                <a:lnTo>
                  <a:pt x="216407" y="160782"/>
                </a:lnTo>
                <a:lnTo>
                  <a:pt x="108204" y="321564"/>
                </a:lnTo>
                <a:lnTo>
                  <a:pt x="108204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3" y="0"/>
                </a:moveTo>
                <a:lnTo>
                  <a:pt x="108203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3" y="241173"/>
                </a:lnTo>
                <a:lnTo>
                  <a:pt x="108203" y="321564"/>
                </a:lnTo>
                <a:lnTo>
                  <a:pt x="216407" y="160782"/>
                </a:lnTo>
                <a:lnTo>
                  <a:pt x="108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3" y="80391"/>
                </a:lnTo>
                <a:lnTo>
                  <a:pt x="108203" y="0"/>
                </a:lnTo>
                <a:lnTo>
                  <a:pt x="216407" y="160782"/>
                </a:lnTo>
                <a:lnTo>
                  <a:pt x="108203" y="321564"/>
                </a:lnTo>
                <a:lnTo>
                  <a:pt x="108203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19199"/>
            <a:ext cx="5701030" cy="119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0239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刚刚的例子</a:t>
            </a:r>
            <a:r>
              <a:rPr dirty="0" sz="2000" spc="-5" b="1">
                <a:latin typeface="微软雅黑"/>
                <a:cs typeface="微软雅黑"/>
              </a:rPr>
              <a:t>：f=(g+h)-(i+j);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微软雅黑"/>
                <a:cs typeface="微软雅黑"/>
              </a:rPr>
              <a:t>假设：f~j分别分配</a:t>
            </a:r>
            <a:r>
              <a:rPr dirty="0" sz="2000" spc="5" b="1">
                <a:latin typeface="微软雅黑"/>
                <a:cs typeface="微软雅黑"/>
              </a:rPr>
              <a:t>给</a:t>
            </a:r>
            <a:r>
              <a:rPr dirty="0" sz="2000" spc="-5" b="1">
                <a:latin typeface="微软雅黑"/>
                <a:cs typeface="微软雅黑"/>
              </a:rPr>
              <a:t>$s0~$s4，</a:t>
            </a:r>
            <a:r>
              <a:rPr dirty="0" sz="2000" b="1">
                <a:latin typeface="微软雅黑"/>
                <a:cs typeface="微软雅黑"/>
              </a:rPr>
              <a:t>则</a:t>
            </a:r>
            <a:r>
              <a:rPr dirty="0" sz="2000" spc="-5" b="1">
                <a:latin typeface="微软雅黑"/>
                <a:cs typeface="微软雅黑"/>
              </a:rPr>
              <a:t>MIPS</a:t>
            </a:r>
            <a:r>
              <a:rPr dirty="0" sz="2000" spc="5" b="1">
                <a:latin typeface="微软雅黑"/>
                <a:cs typeface="微软雅黑"/>
              </a:rPr>
              <a:t>指</a:t>
            </a:r>
            <a:r>
              <a:rPr dirty="0" sz="2000" spc="-15" b="1">
                <a:latin typeface="微软雅黑"/>
                <a:cs typeface="微软雅黑"/>
              </a:rPr>
              <a:t>令</a:t>
            </a:r>
            <a:r>
              <a:rPr dirty="0" sz="2000" spc="5" b="1">
                <a:latin typeface="微软雅黑"/>
                <a:cs typeface="微软雅黑"/>
              </a:rPr>
              <a:t>为：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4607" y="5063744"/>
            <a:ext cx="6685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-&gt;少量运算可以直接使用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存器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据，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但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大量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据存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哪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儿？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MIPS中的操作数--1.2</a:t>
            </a:r>
            <a:r>
              <a:rPr dirty="0" sz="2400" spc="-25"/>
              <a:t> </a:t>
            </a:r>
            <a:r>
              <a:rPr dirty="0" sz="2400" spc="-5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2032" y="3714369"/>
            <a:ext cx="549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A</a:t>
            </a:r>
            <a:r>
              <a:rPr dirty="0" sz="2000" spc="-40" b="1">
                <a:latin typeface="微软雅黑"/>
                <a:cs typeface="微软雅黑"/>
              </a:rPr>
              <a:t>L</a:t>
            </a:r>
            <a:r>
              <a:rPr dirty="0" sz="2000" b="1">
                <a:latin typeface="微软雅黑"/>
                <a:cs typeface="微软雅黑"/>
              </a:rPr>
              <a:t>U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1301496"/>
            <a:ext cx="3174491" cy="212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19" y="2074692"/>
            <a:ext cx="3177932" cy="1272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1484" y="1295400"/>
            <a:ext cx="1744980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05243" y="4648200"/>
            <a:ext cx="1921763" cy="1633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67403" y="3567150"/>
            <a:ext cx="3665220" cy="93091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875915" algn="l"/>
              </a:tabLst>
            </a:pPr>
            <a:r>
              <a:rPr dirty="0" sz="2000" b="1">
                <a:latin typeface="微软雅黑"/>
                <a:cs typeface="微软雅黑"/>
              </a:rPr>
              <a:t>寄存器</a:t>
            </a:r>
            <a:r>
              <a:rPr dirty="0" sz="2000" b="1">
                <a:latin typeface="微软雅黑"/>
                <a:cs typeface="微软雅黑"/>
              </a:rPr>
              <a:t>	</a:t>
            </a:r>
            <a:r>
              <a:rPr dirty="0" sz="2000" b="1">
                <a:latin typeface="微软雅黑"/>
                <a:cs typeface="微软雅黑"/>
              </a:rPr>
              <a:t>存储器</a:t>
            </a:r>
            <a:endParaRPr sz="2000">
              <a:latin typeface="微软雅黑"/>
              <a:cs typeface="微软雅黑"/>
            </a:endParaRPr>
          </a:p>
          <a:p>
            <a:pPr algn="ctr" marR="114935">
              <a:lnSpc>
                <a:spcPct val="100000"/>
              </a:lnSpc>
              <a:spcBef>
                <a:spcPts val="1165"/>
              </a:spcBef>
            </a:pPr>
            <a:r>
              <a:rPr dirty="0" sz="2000" b="1">
                <a:latin typeface="微软雅黑"/>
                <a:cs typeface="微软雅黑"/>
              </a:rPr>
              <a:t>数据传送指令</a:t>
            </a:r>
            <a:r>
              <a:rPr dirty="0" sz="2000" spc="-5" b="1">
                <a:latin typeface="微软雅黑"/>
                <a:cs typeface="微软雅黑"/>
              </a:rPr>
              <a:t>：lw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10" b="1">
                <a:latin typeface="微软雅黑"/>
                <a:cs typeface="微软雅黑"/>
              </a:rPr>
              <a:t>sw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156210" y="0"/>
                </a:moveTo>
                <a:lnTo>
                  <a:pt x="0" y="156209"/>
                </a:lnTo>
                <a:lnTo>
                  <a:pt x="156210" y="312419"/>
                </a:lnTo>
                <a:lnTo>
                  <a:pt x="156210" y="234314"/>
                </a:lnTo>
                <a:lnTo>
                  <a:pt x="705230" y="234314"/>
                </a:lnTo>
                <a:lnTo>
                  <a:pt x="783336" y="156209"/>
                </a:lnTo>
                <a:lnTo>
                  <a:pt x="705231" y="78105"/>
                </a:lnTo>
                <a:lnTo>
                  <a:pt x="156210" y="78105"/>
                </a:lnTo>
                <a:lnTo>
                  <a:pt x="156210" y="0"/>
                </a:lnTo>
                <a:close/>
              </a:path>
              <a:path w="783589" h="312420">
                <a:moveTo>
                  <a:pt x="705230" y="234314"/>
                </a:moveTo>
                <a:lnTo>
                  <a:pt x="627126" y="234314"/>
                </a:lnTo>
                <a:lnTo>
                  <a:pt x="627126" y="312419"/>
                </a:lnTo>
                <a:lnTo>
                  <a:pt x="705230" y="234314"/>
                </a:lnTo>
                <a:close/>
              </a:path>
              <a:path w="783589" h="312420">
                <a:moveTo>
                  <a:pt x="627126" y="0"/>
                </a:moveTo>
                <a:lnTo>
                  <a:pt x="627126" y="78105"/>
                </a:lnTo>
                <a:lnTo>
                  <a:pt x="705231" y="78105"/>
                </a:lnTo>
                <a:lnTo>
                  <a:pt x="6271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0" y="156209"/>
                </a:moveTo>
                <a:lnTo>
                  <a:pt x="156210" y="0"/>
                </a:lnTo>
                <a:lnTo>
                  <a:pt x="156210" y="78105"/>
                </a:lnTo>
                <a:lnTo>
                  <a:pt x="627126" y="78105"/>
                </a:lnTo>
                <a:lnTo>
                  <a:pt x="627126" y="0"/>
                </a:lnTo>
                <a:lnTo>
                  <a:pt x="783336" y="156209"/>
                </a:lnTo>
                <a:lnTo>
                  <a:pt x="627126" y="312419"/>
                </a:lnTo>
                <a:lnTo>
                  <a:pt x="627126" y="234314"/>
                </a:lnTo>
                <a:lnTo>
                  <a:pt x="156210" y="234314"/>
                </a:lnTo>
                <a:lnTo>
                  <a:pt x="156210" y="31241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152" y="4809490"/>
            <a:ext cx="5823585" cy="145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单位：比特</a:t>
            </a:r>
            <a:r>
              <a:rPr dirty="0" sz="2000" spc="-5" b="1">
                <a:latin typeface="微软雅黑"/>
                <a:cs typeface="微软雅黑"/>
              </a:rPr>
              <a:t>(Bit)?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15" b="1">
                <a:latin typeface="微软雅黑"/>
                <a:cs typeface="微软雅黑"/>
              </a:rPr>
              <a:t>字</a:t>
            </a:r>
            <a:r>
              <a:rPr dirty="0" sz="2000" b="1">
                <a:latin typeface="微软雅黑"/>
                <a:cs typeface="微软雅黑"/>
              </a:rPr>
              <a:t>节</a:t>
            </a:r>
            <a:r>
              <a:rPr dirty="0" sz="2000" spc="-10" b="1">
                <a:latin typeface="微软雅黑"/>
                <a:cs typeface="微软雅黑"/>
              </a:rPr>
              <a:t>(Byte)?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10" b="1">
                <a:latin typeface="微软雅黑"/>
                <a:cs typeface="微软雅黑"/>
              </a:rPr>
              <a:t>字(word)?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000" b="1">
                <a:latin typeface="微软雅黑"/>
                <a:cs typeface="微软雅黑"/>
              </a:rPr>
              <a:t>注意：地址编号必须为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倍数</a:t>
            </a:r>
            <a:endParaRPr sz="2000">
              <a:latin typeface="微软雅黑"/>
              <a:cs typeface="微软雅黑"/>
            </a:endParaRPr>
          </a:p>
          <a:p>
            <a:pPr marL="19685">
              <a:lnSpc>
                <a:spcPct val="100000"/>
              </a:lnSpc>
              <a:spcBef>
                <a:spcPts val="2135"/>
              </a:spcBef>
            </a:pPr>
            <a:r>
              <a:rPr dirty="0" sz="2000" b="1">
                <a:latin typeface="微软雅黑"/>
                <a:cs typeface="微软雅黑"/>
              </a:rPr>
              <a:t>寄存器非常宝贵：必须</a:t>
            </a:r>
            <a:r>
              <a:rPr dirty="0" sz="2000" spc="-15" b="1">
                <a:latin typeface="微软雅黑"/>
                <a:cs typeface="微软雅黑"/>
              </a:rPr>
              <a:t>有</a:t>
            </a:r>
            <a:r>
              <a:rPr dirty="0" sz="2000" b="1">
                <a:latin typeface="微软雅黑"/>
                <a:cs typeface="微软雅黑"/>
              </a:rPr>
              <a:t>效地</a:t>
            </a:r>
            <a:r>
              <a:rPr dirty="0" sz="2000" spc="-15" b="1">
                <a:latin typeface="微软雅黑"/>
                <a:cs typeface="微软雅黑"/>
              </a:rPr>
              <a:t>使</a:t>
            </a:r>
            <a:r>
              <a:rPr dirty="0" sz="2000" b="1">
                <a:latin typeface="微软雅黑"/>
                <a:cs typeface="微软雅黑"/>
              </a:rPr>
              <a:t>用寄</a:t>
            </a:r>
            <a:r>
              <a:rPr dirty="0" sz="2000" spc="-15" b="1">
                <a:latin typeface="微软雅黑"/>
                <a:cs typeface="微软雅黑"/>
              </a:rPr>
              <a:t>存</a:t>
            </a:r>
            <a:r>
              <a:rPr dirty="0" sz="2000" spc="5" b="1">
                <a:latin typeface="微软雅黑"/>
                <a:cs typeface="微软雅黑"/>
              </a:rPr>
              <a:t>器</a:t>
            </a: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spc="-15" b="1">
                <a:latin typeface="微软雅黑"/>
                <a:cs typeface="微软雅黑"/>
              </a:rPr>
              <a:t>性</a:t>
            </a:r>
            <a:r>
              <a:rPr dirty="0" sz="2000" b="1">
                <a:latin typeface="微软雅黑"/>
                <a:cs typeface="微软雅黑"/>
              </a:rPr>
              <a:t>能优</a:t>
            </a:r>
            <a:r>
              <a:rPr dirty="0" sz="2000" spc="-15" b="1">
                <a:latin typeface="微软雅黑"/>
                <a:cs typeface="微软雅黑"/>
              </a:rPr>
              <a:t>化</a:t>
            </a:r>
            <a:r>
              <a:rPr dirty="0" sz="2000" b="1"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MIPS中的操作数--1.2</a:t>
            </a:r>
            <a:r>
              <a:rPr dirty="0" sz="2400" spc="-25"/>
              <a:t> </a:t>
            </a:r>
            <a:r>
              <a:rPr dirty="0" sz="2400" spc="-5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752726"/>
            <a:ext cx="69291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大小端问题：如何将一</a:t>
            </a:r>
            <a:r>
              <a:rPr dirty="0" sz="2000" spc="-15" b="1">
                <a:latin typeface="微软雅黑"/>
                <a:cs typeface="微软雅黑"/>
              </a:rPr>
              <a:t>个</a:t>
            </a:r>
            <a:r>
              <a:rPr dirty="0" sz="2000" b="1">
                <a:latin typeface="微软雅黑"/>
                <a:cs typeface="微软雅黑"/>
              </a:rPr>
              <a:t>字存</a:t>
            </a:r>
            <a:r>
              <a:rPr dirty="0" sz="2000" spc="-15" b="1">
                <a:latin typeface="微软雅黑"/>
                <a:cs typeface="微软雅黑"/>
              </a:rPr>
              <a:t>进</a:t>
            </a:r>
            <a:r>
              <a:rPr dirty="0" sz="2000" b="1">
                <a:latin typeface="微软雅黑"/>
                <a:cs typeface="微软雅黑"/>
              </a:rPr>
              <a:t>内存</a:t>
            </a:r>
            <a:r>
              <a:rPr dirty="0" sz="2000" spc="-15" b="1">
                <a:latin typeface="微软雅黑"/>
                <a:cs typeface="微软雅黑"/>
              </a:rPr>
              <a:t>（</a:t>
            </a:r>
            <a:r>
              <a:rPr dirty="0" sz="2000" spc="5" b="1">
                <a:latin typeface="微软雅黑"/>
                <a:cs typeface="微软雅黑"/>
              </a:rPr>
              <a:t>以</a:t>
            </a:r>
            <a:r>
              <a:rPr dirty="0" sz="2000" b="1">
                <a:latin typeface="微软雅黑"/>
                <a:cs typeface="微软雅黑"/>
              </a:rPr>
              <a:t>0x12345678为例）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3" y="2406134"/>
            <a:ext cx="9048529" cy="213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818379"/>
            <a:ext cx="386334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MIPS、</a:t>
            </a:r>
            <a:r>
              <a:rPr dirty="0" sz="2000" spc="-15" b="1">
                <a:latin typeface="微软雅黑"/>
                <a:cs typeface="微软雅黑"/>
              </a:rPr>
              <a:t>PowerPC：</a:t>
            </a:r>
            <a:r>
              <a:rPr dirty="0" sz="2000" b="1">
                <a:latin typeface="微软雅黑"/>
                <a:cs typeface="微软雅黑"/>
              </a:rPr>
              <a:t>大端</a:t>
            </a:r>
            <a:r>
              <a:rPr dirty="0" sz="2000" spc="-15" b="1">
                <a:latin typeface="微软雅黑"/>
                <a:cs typeface="微软雅黑"/>
              </a:rPr>
              <a:t>模</a:t>
            </a:r>
            <a:r>
              <a:rPr dirty="0" sz="2000" b="1">
                <a:latin typeface="微软雅黑"/>
                <a:cs typeface="微软雅黑"/>
              </a:rPr>
              <a:t>式存储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z="2000" b="1">
                <a:latin typeface="微软雅黑"/>
                <a:cs typeface="微软雅黑"/>
              </a:rPr>
              <a:t>x86：小端模式存储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MIPS中的操作数--1.2</a:t>
            </a:r>
            <a:r>
              <a:rPr dirty="0" sz="2400" spc="-25"/>
              <a:t> </a:t>
            </a:r>
            <a:r>
              <a:rPr dirty="0" sz="2400" spc="-5"/>
              <a:t>存储器操作数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212460"/>
            <a:ext cx="6091555" cy="88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思考：32</a:t>
            </a:r>
            <a:r>
              <a:rPr dirty="0" sz="2000" spc="-5" b="1">
                <a:latin typeface="微软雅黑"/>
                <a:cs typeface="微软雅黑"/>
              </a:rPr>
              <a:t>位</a:t>
            </a:r>
            <a:r>
              <a:rPr dirty="0" sz="2000" b="1">
                <a:latin typeface="微软雅黑"/>
                <a:cs typeface="微软雅黑"/>
              </a:rPr>
              <a:t>MIPS体系架构下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最多</a:t>
            </a:r>
            <a:r>
              <a:rPr dirty="0" sz="2000" spc="-15" b="1">
                <a:latin typeface="微软雅黑"/>
                <a:cs typeface="微软雅黑"/>
              </a:rPr>
              <a:t>有</a:t>
            </a:r>
            <a:r>
              <a:rPr dirty="0" sz="2000" b="1">
                <a:latin typeface="微软雅黑"/>
                <a:cs typeface="微软雅黑"/>
              </a:rPr>
              <a:t>多大</a:t>
            </a:r>
            <a:r>
              <a:rPr dirty="0" sz="2000" spc="-15" b="1">
                <a:latin typeface="微软雅黑"/>
                <a:cs typeface="微软雅黑"/>
              </a:rPr>
              <a:t>地</a:t>
            </a:r>
            <a:r>
              <a:rPr dirty="0" sz="2000" b="1">
                <a:latin typeface="微软雅黑"/>
                <a:cs typeface="微软雅黑"/>
              </a:rPr>
              <a:t>址空</a:t>
            </a:r>
            <a:r>
              <a:rPr dirty="0" sz="2000" spc="-15" b="1">
                <a:latin typeface="微软雅黑"/>
                <a:cs typeface="微软雅黑"/>
              </a:rPr>
              <a:t>间</a:t>
            </a:r>
            <a:r>
              <a:rPr dirty="0" sz="2000" b="1">
                <a:latin typeface="微软雅黑"/>
                <a:cs typeface="微软雅黑"/>
              </a:rPr>
              <a:t>？</a:t>
            </a:r>
            <a:endParaRPr sz="2000">
              <a:latin typeface="微软雅黑"/>
              <a:cs typeface="微软雅黑"/>
            </a:endParaRPr>
          </a:p>
          <a:p>
            <a:pPr marL="2785110">
              <a:lnSpc>
                <a:spcPct val="100000"/>
              </a:lnSpc>
              <a:spcBef>
                <a:spcPts val="1989"/>
              </a:spcBef>
            </a:pPr>
            <a:r>
              <a:rPr dirty="0" sz="2000" b="1">
                <a:latin typeface="微软雅黑"/>
                <a:cs typeface="微软雅黑"/>
              </a:rPr>
              <a:t>2^32=4GB (Giga</a:t>
            </a:r>
            <a:r>
              <a:rPr dirty="0" sz="2000" spc="-5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Byte)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395" y="3245866"/>
            <a:ext cx="199517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lw </a:t>
            </a:r>
            <a:r>
              <a:rPr dirty="0" sz="2000" spc="15" b="1">
                <a:solidFill>
                  <a:srgbClr val="A6A6A6"/>
                </a:solidFill>
                <a:latin typeface="微软雅黑"/>
                <a:cs typeface="微软雅黑"/>
              </a:rPr>
              <a:t>rt,</a:t>
            </a:r>
            <a:r>
              <a:rPr dirty="0" sz="2000" spc="-45" b="1">
                <a:solidFill>
                  <a:srgbClr val="A6A6A6"/>
                </a:solidFill>
                <a:latin typeface="微软雅黑"/>
                <a:cs typeface="微软雅黑"/>
              </a:rPr>
              <a:t> </a:t>
            </a: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offset(rs)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sw </a:t>
            </a:r>
            <a:r>
              <a:rPr dirty="0" sz="2000" spc="15" b="1">
                <a:solidFill>
                  <a:srgbClr val="A6A6A6"/>
                </a:solidFill>
                <a:latin typeface="微软雅黑"/>
                <a:cs typeface="微软雅黑"/>
              </a:rPr>
              <a:t>rt,</a:t>
            </a:r>
            <a:r>
              <a:rPr dirty="0" sz="2000" spc="-50" b="1">
                <a:solidFill>
                  <a:srgbClr val="A6A6A6"/>
                </a:solidFill>
                <a:latin typeface="微软雅黑"/>
                <a:cs typeface="微软雅黑"/>
              </a:rPr>
              <a:t> </a:t>
            </a:r>
            <a:r>
              <a:rPr dirty="0" sz="2000" spc="-5" b="1">
                <a:solidFill>
                  <a:srgbClr val="A6A6A6"/>
                </a:solidFill>
                <a:latin typeface="微软雅黑"/>
                <a:cs typeface="微软雅黑"/>
              </a:rPr>
              <a:t>offset(rs)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320800"/>
            <a:ext cx="7520305" cy="1973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例1：C语言代</a:t>
            </a:r>
            <a:r>
              <a:rPr dirty="0" sz="2000" spc="-5" b="1">
                <a:latin typeface="微软雅黑"/>
                <a:cs typeface="微软雅黑"/>
              </a:rPr>
              <a:t>码A[12]=h+A[8]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000" b="1">
                <a:latin typeface="微软雅黑"/>
                <a:cs typeface="微软雅黑"/>
              </a:rPr>
              <a:t>假设h存</a:t>
            </a:r>
            <a:r>
              <a:rPr dirty="0" sz="2000" spc="-5" b="1">
                <a:latin typeface="微软雅黑"/>
                <a:cs typeface="微软雅黑"/>
              </a:rPr>
              <a:t>于$s2，</a:t>
            </a:r>
            <a:r>
              <a:rPr dirty="0" sz="2000" b="1">
                <a:latin typeface="微软雅黑"/>
                <a:cs typeface="微软雅黑"/>
              </a:rPr>
              <a:t>数列</a:t>
            </a:r>
            <a:r>
              <a:rPr dirty="0" sz="2000" spc="5" b="1">
                <a:latin typeface="微软雅黑"/>
                <a:cs typeface="微软雅黑"/>
              </a:rPr>
              <a:t>A</a:t>
            </a:r>
            <a:r>
              <a:rPr dirty="0" sz="2000" spc="-15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基址</a:t>
            </a:r>
            <a:r>
              <a:rPr dirty="0" sz="2000" spc="-15" b="1">
                <a:latin typeface="微软雅黑"/>
                <a:cs typeface="微软雅黑"/>
              </a:rPr>
              <a:t>存</a:t>
            </a:r>
            <a:r>
              <a:rPr dirty="0" sz="2000" b="1">
                <a:latin typeface="微软雅黑"/>
                <a:cs typeface="微软雅黑"/>
              </a:rPr>
              <a:t>于$s3中，</a:t>
            </a:r>
            <a:r>
              <a:rPr dirty="0" sz="2000" spc="-15" b="1">
                <a:latin typeface="微软雅黑"/>
                <a:cs typeface="微软雅黑"/>
              </a:rPr>
              <a:t>则</a:t>
            </a:r>
            <a:r>
              <a:rPr dirty="0" sz="2000" b="1">
                <a:latin typeface="微软雅黑"/>
                <a:cs typeface="微软雅黑"/>
              </a:rPr>
              <a:t>对应</a:t>
            </a:r>
            <a:r>
              <a:rPr dirty="0" sz="2000" spc="-10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MIPS代</a:t>
            </a:r>
            <a:r>
              <a:rPr dirty="0" sz="2000" spc="-15" b="1">
                <a:latin typeface="微软雅黑"/>
                <a:cs typeface="微软雅黑"/>
              </a:rPr>
              <a:t>码</a:t>
            </a:r>
            <a:r>
              <a:rPr dirty="0" sz="2000" b="1">
                <a:latin typeface="微软雅黑"/>
                <a:cs typeface="微软雅黑"/>
              </a:rPr>
              <a:t>为：</a:t>
            </a:r>
            <a:endParaRPr sz="2000">
              <a:latin typeface="微软雅黑"/>
              <a:cs typeface="微软雅黑"/>
            </a:endParaRPr>
          </a:p>
          <a:p>
            <a:pPr marL="988060">
              <a:lnSpc>
                <a:spcPts val="2150"/>
              </a:lnSpc>
              <a:spcBef>
                <a:spcPts val="2270"/>
              </a:spcBef>
            </a:pPr>
            <a:r>
              <a:rPr dirty="0" sz="2000" b="1">
                <a:latin typeface="微软雅黑"/>
                <a:cs typeface="微软雅黑"/>
              </a:rPr>
              <a:t>MIPS代码：</a:t>
            </a:r>
            <a:endParaRPr sz="2000">
              <a:latin typeface="微软雅黑"/>
              <a:cs typeface="微软雅黑"/>
            </a:endParaRPr>
          </a:p>
          <a:p>
            <a:pPr marL="5354320">
              <a:lnSpc>
                <a:spcPts val="1935"/>
              </a:lnSpc>
            </a:pPr>
            <a:r>
              <a:rPr dirty="0" sz="2000" b="1">
                <a:solidFill>
                  <a:srgbClr val="A6A6A6"/>
                </a:solidFill>
                <a:latin typeface="微软雅黑"/>
                <a:cs typeface="微软雅黑"/>
              </a:rPr>
              <a:t>指令格式：</a:t>
            </a:r>
            <a:endParaRPr sz="2000">
              <a:latin typeface="微软雅黑"/>
              <a:cs typeface="微软雅黑"/>
            </a:endParaRPr>
          </a:p>
          <a:p>
            <a:pPr marL="1902460">
              <a:lnSpc>
                <a:spcPts val="2185"/>
              </a:lnSpc>
            </a:pPr>
            <a:r>
              <a:rPr dirty="0" sz="2000" spc="-5" b="1">
                <a:latin typeface="微软雅黑"/>
                <a:cs typeface="微软雅黑"/>
              </a:rPr>
              <a:t>lw </a:t>
            </a:r>
            <a:r>
              <a:rPr dirty="0" sz="2000" b="1">
                <a:latin typeface="微软雅黑"/>
                <a:cs typeface="微软雅黑"/>
              </a:rPr>
              <a:t>$t0, 32($s3)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3335525"/>
            <a:ext cx="2162175" cy="8020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-5" b="1">
                <a:latin typeface="微软雅黑"/>
                <a:cs typeface="微软雅黑"/>
              </a:rPr>
              <a:t>add </a:t>
            </a:r>
            <a:r>
              <a:rPr dirty="0" sz="2000" b="1">
                <a:latin typeface="微软雅黑"/>
                <a:cs typeface="微软雅黑"/>
              </a:rPr>
              <a:t>$t0, $s2,</a:t>
            </a:r>
            <a:r>
              <a:rPr dirty="0" sz="2000" spc="-7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$t0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000" spc="-5" b="1">
                <a:latin typeface="微软雅黑"/>
                <a:cs typeface="微软雅黑"/>
              </a:rPr>
              <a:t>sw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3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48($s3)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MIPS中的操作数--1.2</a:t>
            </a:r>
            <a:r>
              <a:rPr dirty="0" sz="2400" spc="-25"/>
              <a:t> </a:t>
            </a:r>
            <a:r>
              <a:rPr dirty="0" sz="2400" spc="-5"/>
              <a:t>存储器操作数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20800"/>
            <a:ext cx="895794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例2：假</a:t>
            </a:r>
            <a:r>
              <a:rPr dirty="0" sz="2000" spc="-10" b="1">
                <a:latin typeface="微软雅黑"/>
                <a:cs typeface="微软雅黑"/>
              </a:rPr>
              <a:t>设A</a:t>
            </a:r>
            <a:r>
              <a:rPr dirty="0" sz="2000" b="1">
                <a:latin typeface="微软雅黑"/>
                <a:cs typeface="微软雅黑"/>
              </a:rPr>
              <a:t>是一个</a:t>
            </a:r>
            <a:r>
              <a:rPr dirty="0" sz="2000" spc="-15" b="1">
                <a:latin typeface="微软雅黑"/>
                <a:cs typeface="微软雅黑"/>
              </a:rPr>
              <a:t>数</a:t>
            </a:r>
            <a:r>
              <a:rPr dirty="0" sz="2000" b="1">
                <a:latin typeface="微软雅黑"/>
                <a:cs typeface="微软雅黑"/>
              </a:rPr>
              <a:t>组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基址存</a:t>
            </a:r>
            <a:r>
              <a:rPr dirty="0" sz="2000" spc="-15" b="1">
                <a:latin typeface="微软雅黑"/>
                <a:cs typeface="微软雅黑"/>
              </a:rPr>
              <a:t>于</a:t>
            </a:r>
            <a:r>
              <a:rPr dirty="0" sz="2000" b="1">
                <a:latin typeface="微软雅黑"/>
                <a:cs typeface="微软雅黑"/>
              </a:rPr>
              <a:t>寄</a:t>
            </a:r>
            <a:r>
              <a:rPr dirty="0" sz="2000" spc="-15" b="1">
                <a:latin typeface="微软雅黑"/>
                <a:cs typeface="微软雅黑"/>
              </a:rPr>
              <a:t>存</a:t>
            </a:r>
            <a:r>
              <a:rPr dirty="0" sz="2000" spc="5" b="1">
                <a:latin typeface="微软雅黑"/>
                <a:cs typeface="微软雅黑"/>
              </a:rPr>
              <a:t>器</a:t>
            </a:r>
            <a:r>
              <a:rPr dirty="0" sz="2000" spc="-5" b="1">
                <a:latin typeface="微软雅黑"/>
                <a:cs typeface="微软雅黑"/>
              </a:rPr>
              <a:t>$s3，</a:t>
            </a:r>
            <a:r>
              <a:rPr dirty="0" sz="2000" b="1">
                <a:latin typeface="微软雅黑"/>
                <a:cs typeface="微软雅黑"/>
              </a:rPr>
              <a:t>变</a:t>
            </a:r>
            <a:r>
              <a:rPr dirty="0" sz="2000" spc="-10" b="1">
                <a:latin typeface="微软雅黑"/>
                <a:cs typeface="微软雅黑"/>
              </a:rPr>
              <a:t>量</a:t>
            </a:r>
            <a:r>
              <a:rPr dirty="0" sz="2000" b="1">
                <a:latin typeface="微软雅黑"/>
                <a:cs typeface="微软雅黑"/>
              </a:rPr>
              <a:t>g</a:t>
            </a:r>
            <a:r>
              <a:rPr dirty="0" sz="2000" spc="-15" b="1">
                <a:latin typeface="微软雅黑"/>
                <a:cs typeface="微软雅黑"/>
              </a:rPr>
              <a:t>、</a:t>
            </a:r>
            <a:r>
              <a:rPr dirty="0" sz="2000" b="1">
                <a:latin typeface="微软雅黑"/>
                <a:cs typeface="微软雅黑"/>
              </a:rPr>
              <a:t>h、</a:t>
            </a:r>
            <a:r>
              <a:rPr dirty="0" sz="2000" spc="-5" b="1">
                <a:latin typeface="微软雅黑"/>
                <a:cs typeface="微软雅黑"/>
              </a:rPr>
              <a:t>i</a:t>
            </a:r>
            <a:r>
              <a:rPr dirty="0" sz="2000" spc="-15" b="1">
                <a:latin typeface="微软雅黑"/>
                <a:cs typeface="微软雅黑"/>
              </a:rPr>
              <a:t>分别</a:t>
            </a:r>
            <a:r>
              <a:rPr dirty="0" sz="2000" b="1">
                <a:latin typeface="微软雅黑"/>
                <a:cs typeface="微软雅黑"/>
              </a:rPr>
              <a:t>放在</a:t>
            </a:r>
            <a:r>
              <a:rPr dirty="0" sz="2000" spc="-5" b="1">
                <a:latin typeface="微软雅黑"/>
                <a:cs typeface="微软雅黑"/>
              </a:rPr>
              <a:t>$s1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$s2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$s4</a:t>
            </a:r>
            <a:r>
              <a:rPr dirty="0" sz="2000" b="1">
                <a:latin typeface="微软雅黑"/>
                <a:cs typeface="微软雅黑"/>
              </a:rPr>
              <a:t>中，则将下面的</a:t>
            </a:r>
            <a:r>
              <a:rPr dirty="0" sz="2000" spc="-5" b="1">
                <a:latin typeface="微软雅黑"/>
                <a:cs typeface="微软雅黑"/>
              </a:rPr>
              <a:t>C</a:t>
            </a:r>
            <a:r>
              <a:rPr dirty="0" sz="2000" b="1">
                <a:latin typeface="微软雅黑"/>
                <a:cs typeface="微软雅黑"/>
              </a:rPr>
              <a:t>语言转换为MIPS</a:t>
            </a:r>
            <a:r>
              <a:rPr dirty="0" sz="2000" spc="-15" b="1">
                <a:latin typeface="微软雅黑"/>
                <a:cs typeface="微软雅黑"/>
              </a:rPr>
              <a:t>汇</a:t>
            </a:r>
            <a:r>
              <a:rPr dirty="0" sz="2000" b="1">
                <a:latin typeface="微软雅黑"/>
                <a:cs typeface="微软雅黑"/>
              </a:rPr>
              <a:t>编语</a:t>
            </a:r>
            <a:r>
              <a:rPr dirty="0" sz="2000" spc="-15" b="1">
                <a:latin typeface="微软雅黑"/>
                <a:cs typeface="微软雅黑"/>
              </a:rPr>
              <a:t>言</a:t>
            </a:r>
            <a:r>
              <a:rPr dirty="0" sz="2000" b="1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algn="ctr" marR="42164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g=h+A[i]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630" y="3065215"/>
          <a:ext cx="5151120" cy="204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641985"/>
                <a:gridCol w="1877060"/>
              </a:tblGrid>
              <a:tr h="382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获得</a:t>
                      </a:r>
                      <a:r>
                        <a:rPr dirty="0" sz="2000" spc="-5" b="1">
                          <a:latin typeface="微软雅黑"/>
                          <a:cs typeface="微软雅黑"/>
                        </a:rPr>
                        <a:t>A[i]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的地</a:t>
                      </a:r>
                      <a:r>
                        <a:rPr dirty="0" sz="2000" spc="-15" b="1">
                          <a:latin typeface="微软雅黑"/>
                          <a:cs typeface="微软雅黑"/>
                        </a:rPr>
                        <a:t>址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：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5" b="1">
                          <a:latin typeface="微软雅黑"/>
                          <a:cs typeface="微软雅黑"/>
                        </a:rPr>
                        <a:t>add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$t1, </a:t>
                      </a:r>
                      <a:r>
                        <a:rPr dirty="0" sz="2000" spc="-5" b="1">
                          <a:latin typeface="微软雅黑"/>
                          <a:cs typeface="微软雅黑"/>
                        </a:rPr>
                        <a:t>$s4,</a:t>
                      </a:r>
                      <a:r>
                        <a:rPr dirty="0" sz="2000" spc="-35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$s4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/>
                </a:tc>
              </a:tr>
              <a:tr h="795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330" marR="47625">
                        <a:lnSpc>
                          <a:spcPts val="2890"/>
                        </a:lnSpc>
                        <a:spcBef>
                          <a:spcPts val="105"/>
                        </a:spcBef>
                      </a:pPr>
                      <a:r>
                        <a:rPr dirty="0" sz="2000" spc="-10" b="1">
                          <a:latin typeface="微软雅黑"/>
                          <a:cs typeface="微软雅黑"/>
                        </a:rPr>
                        <a:t>a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dd  </a:t>
                      </a:r>
                      <a:r>
                        <a:rPr dirty="0" sz="2000" spc="-10" b="1">
                          <a:latin typeface="微软雅黑"/>
                          <a:cs typeface="微软雅黑"/>
                        </a:rPr>
                        <a:t>a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dd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$t1, $t1,</a:t>
                      </a:r>
                      <a:r>
                        <a:rPr dirty="0" sz="2000" spc="-75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$t1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$t1, $t1,</a:t>
                      </a:r>
                      <a:r>
                        <a:rPr dirty="0" sz="2000" spc="-75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$s3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2705"/>
                </a:tc>
              </a:tr>
              <a:tr h="476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将</a:t>
                      </a:r>
                      <a:r>
                        <a:rPr dirty="0" sz="2000" spc="-5" b="1">
                          <a:latin typeface="微软雅黑"/>
                          <a:cs typeface="微软雅黑"/>
                        </a:rPr>
                        <a:t>A[i]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取到寄</a:t>
                      </a:r>
                      <a:r>
                        <a:rPr dirty="0" sz="2000" spc="-15" b="1">
                          <a:latin typeface="微软雅黑"/>
                          <a:cs typeface="微软雅黑"/>
                        </a:rPr>
                        <a:t>存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器中：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000" spc="-5" b="1">
                          <a:latin typeface="微软雅黑"/>
                          <a:cs typeface="微软雅黑"/>
                        </a:rPr>
                        <a:t>lw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06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$t0,</a:t>
                      </a:r>
                      <a:r>
                        <a:rPr dirty="0" sz="2000" spc="-15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0($t1)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060"/>
                </a:tc>
              </a:tr>
              <a:tr h="3940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执行加法：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add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000" b="1">
                          <a:latin typeface="微软雅黑"/>
                          <a:cs typeface="微软雅黑"/>
                        </a:rPr>
                        <a:t>$s1, $s2,</a:t>
                      </a:r>
                      <a:r>
                        <a:rPr dirty="0" sz="2000" spc="-55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000" b="1">
                          <a:latin typeface="微软雅黑"/>
                          <a:cs typeface="微软雅黑"/>
                        </a:rPr>
                        <a:t>$t0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5"/>
              <a:t>MIPS中的操作数--1.3</a:t>
            </a:r>
            <a:r>
              <a:rPr dirty="0" sz="2400" spc="-25"/>
              <a:t> </a:t>
            </a:r>
            <a:r>
              <a:rPr dirty="0" sz="2400" spc="-5"/>
              <a:t>立即数操作数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3027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思考：for循环中</a:t>
            </a:r>
            <a:r>
              <a:rPr dirty="0" sz="2000" spc="-5" b="1">
                <a:latin typeface="微软雅黑"/>
                <a:cs typeface="微软雅黑"/>
              </a:rPr>
              <a:t>的k=k+1</a:t>
            </a:r>
            <a:r>
              <a:rPr dirty="0" sz="2000" spc="-15" b="1">
                <a:latin typeface="微软雅黑"/>
                <a:cs typeface="微软雅黑"/>
              </a:rPr>
              <a:t>如</a:t>
            </a:r>
            <a:r>
              <a:rPr dirty="0" sz="2000" b="1">
                <a:latin typeface="微软雅黑"/>
                <a:cs typeface="微软雅黑"/>
              </a:rPr>
              <a:t>何实</a:t>
            </a:r>
            <a:r>
              <a:rPr dirty="0" sz="2000" spc="-15" b="1">
                <a:latin typeface="微软雅黑"/>
                <a:cs typeface="微软雅黑"/>
              </a:rPr>
              <a:t>现</a:t>
            </a:r>
            <a:r>
              <a:rPr dirty="0" sz="2000" b="1">
                <a:latin typeface="微软雅黑"/>
                <a:cs typeface="微软雅黑"/>
              </a:rPr>
              <a:t>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794510"/>
            <a:ext cx="41211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微软雅黑"/>
                <a:cs typeface="微软雅黑"/>
              </a:rPr>
              <a:t>lw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600" spc="-5" b="1">
                <a:latin typeface="微软雅黑"/>
                <a:cs typeface="微软雅黑"/>
              </a:rPr>
              <a:t>a</a:t>
            </a:r>
            <a:r>
              <a:rPr dirty="0" sz="1600" spc="-15" b="1">
                <a:latin typeface="微软雅黑"/>
                <a:cs typeface="微软雅黑"/>
              </a:rPr>
              <a:t>d</a:t>
            </a:r>
            <a:r>
              <a:rPr dirty="0" sz="1600" spc="-5" b="1">
                <a:latin typeface="微软雅黑"/>
                <a:cs typeface="微软雅黑"/>
              </a:rPr>
              <a:t>d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1" y="1794510"/>
            <a:ext cx="720534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$t0,</a:t>
            </a:r>
            <a:r>
              <a:rPr dirty="0" sz="160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AddrConstant4($s1)</a:t>
            </a:r>
            <a:r>
              <a:rPr dirty="0" sz="1600" spc="20" b="1">
                <a:latin typeface="微软雅黑"/>
                <a:cs typeface="微软雅黑"/>
              </a:rPr>
              <a:t> </a:t>
            </a:r>
            <a:r>
              <a:rPr dirty="0" sz="1600" spc="-10" b="1">
                <a:latin typeface="微软雅黑"/>
                <a:cs typeface="微软雅黑"/>
              </a:rPr>
              <a:t>#</a:t>
            </a:r>
            <a:r>
              <a:rPr dirty="0" sz="1600" spc="-5" b="1">
                <a:latin typeface="微软雅黑"/>
                <a:cs typeface="微软雅黑"/>
              </a:rPr>
              <a:t>假</a:t>
            </a:r>
            <a:r>
              <a:rPr dirty="0" sz="1600" spc="-10" b="1">
                <a:latin typeface="微软雅黑"/>
                <a:cs typeface="微软雅黑"/>
              </a:rPr>
              <a:t>设</a:t>
            </a:r>
            <a:r>
              <a:rPr dirty="0" sz="1600" spc="-5" b="1">
                <a:latin typeface="微软雅黑"/>
                <a:cs typeface="微软雅黑"/>
              </a:rPr>
              <a:t>$s1+AddrConstant4是常</a:t>
            </a:r>
            <a:r>
              <a:rPr dirty="0" sz="1600" spc="5" b="1">
                <a:latin typeface="微软雅黑"/>
                <a:cs typeface="微软雅黑"/>
              </a:rPr>
              <a:t>量</a:t>
            </a:r>
            <a:r>
              <a:rPr dirty="0" sz="1600" spc="-10" b="1">
                <a:latin typeface="微软雅黑"/>
                <a:cs typeface="微软雅黑"/>
              </a:rPr>
              <a:t>4</a:t>
            </a:r>
            <a:r>
              <a:rPr dirty="0" sz="1600" spc="-5" b="1">
                <a:latin typeface="微软雅黑"/>
                <a:cs typeface="微软雅黑"/>
              </a:rPr>
              <a:t>的</a:t>
            </a:r>
            <a:r>
              <a:rPr dirty="0" sz="1600" spc="10" b="1">
                <a:latin typeface="微软雅黑"/>
                <a:cs typeface="微软雅黑"/>
              </a:rPr>
              <a:t>存</a:t>
            </a:r>
            <a:r>
              <a:rPr dirty="0" sz="1600" spc="-5" b="1">
                <a:latin typeface="微软雅黑"/>
                <a:cs typeface="微软雅黑"/>
              </a:rPr>
              <a:t>储器</a:t>
            </a:r>
            <a:r>
              <a:rPr dirty="0" sz="1600" spc="5" b="1">
                <a:latin typeface="微软雅黑"/>
                <a:cs typeface="微软雅黑"/>
              </a:rPr>
              <a:t>地</a:t>
            </a:r>
            <a:r>
              <a:rPr dirty="0" sz="1600" spc="-5" b="1">
                <a:latin typeface="微软雅黑"/>
                <a:cs typeface="微软雅黑"/>
              </a:rPr>
              <a:t>址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600" spc="-5" b="1">
                <a:latin typeface="微软雅黑"/>
                <a:cs typeface="微软雅黑"/>
              </a:rPr>
              <a:t>$s3, $s3,</a:t>
            </a:r>
            <a:r>
              <a:rPr dirty="0" sz="1600" spc="10" b="1">
                <a:latin typeface="微软雅黑"/>
                <a:cs typeface="微软雅黑"/>
              </a:rPr>
              <a:t> </a:t>
            </a:r>
            <a:r>
              <a:rPr dirty="0" sz="1600" spc="-5" b="1">
                <a:latin typeface="微软雅黑"/>
                <a:cs typeface="微软雅黑"/>
              </a:rPr>
              <a:t>$t0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4321302"/>
            <a:ext cx="9001125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35"/>
              </a:spcBef>
            </a:pPr>
            <a:r>
              <a:rPr dirty="0" sz="2000" b="1">
                <a:latin typeface="微软雅黑"/>
                <a:cs typeface="微软雅黑"/>
              </a:rPr>
              <a:t>设计原则3：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加速常用操作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63109"/>
            <a:ext cx="5648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555365" algn="l"/>
              </a:tabLst>
            </a:pPr>
            <a:r>
              <a:rPr dirty="0" sz="2000" b="1">
                <a:latin typeface="微软雅黑"/>
                <a:cs typeface="微软雅黑"/>
              </a:rPr>
              <a:t>注意：没有</a:t>
            </a:r>
            <a:r>
              <a:rPr dirty="0" sz="2000" spc="-5" b="1">
                <a:latin typeface="微软雅黑"/>
                <a:cs typeface="微软雅黑"/>
              </a:rPr>
              <a:t>“subi”	</a:t>
            </a:r>
            <a:r>
              <a:rPr dirty="0" sz="2000" b="1">
                <a:latin typeface="微软雅黑"/>
                <a:cs typeface="微软雅黑"/>
              </a:rPr>
              <a:t>=&gt;	</a:t>
            </a:r>
            <a:r>
              <a:rPr dirty="0" sz="2000" spc="-5" b="1">
                <a:latin typeface="微软雅黑"/>
                <a:cs typeface="微软雅黑"/>
              </a:rPr>
              <a:t>addi $s3, </a:t>
            </a:r>
            <a:r>
              <a:rPr dirty="0" sz="2000" b="1">
                <a:latin typeface="微软雅黑"/>
                <a:cs typeface="微软雅黑"/>
              </a:rPr>
              <a:t>$s3,</a:t>
            </a:r>
            <a:r>
              <a:rPr dirty="0" sz="2000" spc="-4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-4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37129"/>
            <a:ext cx="6635115" cy="1318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0223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-&gt;</a:t>
            </a:r>
            <a:r>
              <a:rPr dirty="0" sz="2000" spc="5" b="1">
                <a:latin typeface="微软雅黑"/>
                <a:cs typeface="微软雅黑"/>
              </a:rPr>
              <a:t>速度慢，且会消耗一个</a:t>
            </a:r>
            <a:r>
              <a:rPr dirty="0" sz="2000" spc="-10" b="1">
                <a:latin typeface="微软雅黑"/>
                <a:cs typeface="微软雅黑"/>
              </a:rPr>
              <a:t>寄</a:t>
            </a:r>
            <a:r>
              <a:rPr dirty="0" sz="2000" spc="5" b="1">
                <a:latin typeface="微软雅黑"/>
                <a:cs typeface="微软雅黑"/>
              </a:rPr>
              <a:t>存器</a:t>
            </a:r>
            <a:r>
              <a:rPr dirty="0" sz="2000" spc="-10" b="1">
                <a:latin typeface="微软雅黑"/>
                <a:cs typeface="微软雅黑"/>
              </a:rPr>
              <a:t>资</a:t>
            </a:r>
            <a:r>
              <a:rPr dirty="0" sz="2000" spc="5" b="1">
                <a:latin typeface="微软雅黑"/>
                <a:cs typeface="微软雅黑"/>
              </a:rPr>
              <a:t>源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  <a:tab pos="5927090" algn="l"/>
              </a:tabLst>
            </a:pPr>
            <a:r>
              <a:rPr dirty="0" sz="2000" b="1">
                <a:latin typeface="微软雅黑"/>
                <a:cs typeface="微软雅黑"/>
              </a:rPr>
              <a:t>解决办法：提供立即数</a:t>
            </a:r>
            <a:r>
              <a:rPr dirty="0" sz="2000" spc="-15" b="1">
                <a:latin typeface="微软雅黑"/>
                <a:cs typeface="微软雅黑"/>
              </a:rPr>
              <a:t>加</a:t>
            </a:r>
            <a:r>
              <a:rPr dirty="0" sz="2000" spc="5" b="1">
                <a:latin typeface="微软雅黑"/>
                <a:cs typeface="微软雅黑"/>
              </a:rPr>
              <a:t>法</a:t>
            </a:r>
            <a:r>
              <a:rPr dirty="0" sz="2000" spc="-5" b="1">
                <a:latin typeface="微软雅黑"/>
                <a:cs typeface="微软雅黑"/>
              </a:rPr>
              <a:t>=</a:t>
            </a:r>
            <a:r>
              <a:rPr dirty="0" sz="2000" b="1">
                <a:latin typeface="微软雅黑"/>
                <a:cs typeface="微软雅黑"/>
              </a:rPr>
              <a:t>&gt;</a:t>
            </a:r>
            <a:r>
              <a:rPr dirty="0" sz="2000" b="1">
                <a:latin typeface="微软雅黑"/>
                <a:cs typeface="微软雅黑"/>
              </a:rPr>
              <a:t>	</a:t>
            </a:r>
            <a:r>
              <a:rPr dirty="0" sz="2000" spc="-10" b="1">
                <a:latin typeface="微软雅黑"/>
                <a:cs typeface="微软雅黑"/>
              </a:rPr>
              <a:t>a</a:t>
            </a:r>
            <a:r>
              <a:rPr dirty="0" sz="2000" b="1">
                <a:latin typeface="微软雅黑"/>
                <a:cs typeface="微软雅黑"/>
              </a:rPr>
              <a:t>ddi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</a:t>
            </a:r>
            <a:r>
              <a:rPr dirty="0" sz="2000" spc="-10" b="1">
                <a:latin typeface="微软雅黑"/>
                <a:cs typeface="微软雅黑"/>
              </a:rPr>
              <a:t>s</a:t>
            </a:r>
            <a:r>
              <a:rPr dirty="0" sz="2000" b="1">
                <a:latin typeface="微软雅黑"/>
                <a:cs typeface="微软雅黑"/>
              </a:rPr>
              <a:t>3,</a:t>
            </a:r>
            <a:r>
              <a:rPr dirty="0" sz="200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$s3,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？</a:t>
            </a:r>
            <a:r>
              <a:rPr dirty="0" sz="2000" b="1">
                <a:latin typeface="微软雅黑"/>
                <a:cs typeface="微软雅黑"/>
              </a:rPr>
              <a:t>	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#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?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：4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</a:pPr>
            <a:r>
              <a:rPr dirty="0" sz="2000" b="1">
                <a:latin typeface="微软雅黑"/>
                <a:cs typeface="微软雅黑"/>
              </a:rPr>
              <a:t>1.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MIPS中的操作数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630170"/>
            <a:ext cx="3131820" cy="1833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1927860" cy="138239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lvl="1" marL="475615" indent="-46291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5615" algn="l"/>
              </a:tabLst>
            </a:pP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型指令</a:t>
            </a:r>
            <a:endParaRPr sz="2000">
              <a:latin typeface="微软雅黑"/>
              <a:cs typeface="微软雅黑"/>
            </a:endParaRPr>
          </a:p>
          <a:p>
            <a:pPr lvl="1" marL="475615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型指令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000" b="1">
                <a:solidFill>
                  <a:srgbClr val="BEBEBE"/>
                </a:solidFill>
                <a:latin typeface="微软雅黑"/>
                <a:cs typeface="微软雅黑"/>
              </a:rPr>
              <a:t>暂时不看</a:t>
            </a:r>
            <a:r>
              <a:rPr dirty="0" sz="2000" spc="5" b="1">
                <a:solidFill>
                  <a:srgbClr val="BEBEBE"/>
                </a:solidFill>
                <a:latin typeface="微软雅黑"/>
                <a:cs typeface="微软雅黑"/>
              </a:rPr>
              <a:t>J</a:t>
            </a:r>
            <a:r>
              <a:rPr dirty="0" sz="2000" b="1">
                <a:solidFill>
                  <a:srgbClr val="BEBEBE"/>
                </a:solidFill>
                <a:latin typeface="微软雅黑"/>
                <a:cs typeface="微软雅黑"/>
              </a:rPr>
              <a:t>型指令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0308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课程回</a:t>
            </a:r>
            <a:r>
              <a:rPr dirty="0" sz="2400"/>
              <a:t>顾</a:t>
            </a:r>
            <a:r>
              <a:rPr dirty="0" sz="2400" spc="-5"/>
              <a:t>--</a:t>
            </a:r>
            <a:r>
              <a:rPr dirty="0" sz="2400" spc="-60"/>
              <a:t> </a:t>
            </a:r>
            <a:r>
              <a:rPr dirty="0" sz="2400" spc="-10"/>
              <a:t>ISA</a:t>
            </a:r>
            <a:r>
              <a:rPr dirty="0" sz="2400"/>
              <a:t>的作用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16177"/>
            <a:ext cx="497395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微软雅黑"/>
                <a:cs typeface="微软雅黑"/>
              </a:rPr>
              <a:t>ISA</a:t>
            </a:r>
            <a:r>
              <a:rPr dirty="0" sz="2400" spc="80" b="1">
                <a:latin typeface="微软雅黑"/>
                <a:cs typeface="微软雅黑"/>
              </a:rPr>
              <a:t>在汇</a:t>
            </a:r>
            <a:r>
              <a:rPr dirty="0" sz="2400" spc="65" b="1">
                <a:latin typeface="微软雅黑"/>
                <a:cs typeface="微软雅黑"/>
              </a:rPr>
              <a:t>编</a:t>
            </a:r>
            <a:r>
              <a:rPr dirty="0" sz="2400" spc="80" b="1">
                <a:latin typeface="微软雅黑"/>
                <a:cs typeface="微软雅黑"/>
              </a:rPr>
              <a:t>器编写</a:t>
            </a:r>
            <a:r>
              <a:rPr dirty="0" sz="2400" spc="70" b="1">
                <a:latin typeface="微软雅黑"/>
                <a:cs typeface="微软雅黑"/>
              </a:rPr>
              <a:t>者</a:t>
            </a:r>
            <a:r>
              <a:rPr dirty="0" sz="2400" spc="35" b="1">
                <a:latin typeface="微软雅黑"/>
                <a:cs typeface="微软雅黑"/>
              </a:rPr>
              <a:t>（CPU</a:t>
            </a:r>
            <a:r>
              <a:rPr dirty="0" sz="2400" spc="70" b="1">
                <a:latin typeface="微软雅黑"/>
                <a:cs typeface="微软雅黑"/>
              </a:rPr>
              <a:t>软</a:t>
            </a:r>
            <a:r>
              <a:rPr dirty="0" sz="2400" spc="80" b="1">
                <a:latin typeface="微软雅黑"/>
                <a:cs typeface="微软雅黑"/>
              </a:rPr>
              <a:t>件）</a:t>
            </a:r>
            <a:r>
              <a:rPr dirty="0" sz="2400" b="1">
                <a:latin typeface="微软雅黑"/>
                <a:cs typeface="微软雅黑"/>
              </a:rPr>
              <a:t>和</a:t>
            </a:r>
            <a:endParaRPr sz="2400">
              <a:latin typeface="微软雅黑"/>
              <a:cs typeface="微软雅黑"/>
            </a:endParaRPr>
          </a:p>
          <a:p>
            <a:pPr marL="12700" marR="5715">
              <a:lnSpc>
                <a:spcPct val="175000"/>
              </a:lnSpc>
              <a:spcBef>
                <a:spcPts val="5"/>
              </a:spcBef>
            </a:pPr>
            <a:r>
              <a:rPr dirty="0" sz="2400" spc="20" b="1">
                <a:latin typeface="微软雅黑"/>
                <a:cs typeface="微软雅黑"/>
              </a:rPr>
              <a:t>处理器设</a:t>
            </a:r>
            <a:r>
              <a:rPr dirty="0" sz="2400" spc="5" b="1">
                <a:latin typeface="微软雅黑"/>
                <a:cs typeface="微软雅黑"/>
              </a:rPr>
              <a:t>计</a:t>
            </a:r>
            <a:r>
              <a:rPr dirty="0" sz="2400" spc="20" b="1">
                <a:latin typeface="微软雅黑"/>
                <a:cs typeface="微软雅黑"/>
              </a:rPr>
              <a:t>人</a:t>
            </a:r>
            <a:r>
              <a:rPr dirty="0" sz="2400" spc="40" b="1">
                <a:latin typeface="微软雅黑"/>
                <a:cs typeface="微软雅黑"/>
              </a:rPr>
              <a:t>员</a:t>
            </a:r>
            <a:r>
              <a:rPr dirty="0" sz="2400" spc="15" b="1">
                <a:latin typeface="微软雅黑"/>
                <a:cs typeface="微软雅黑"/>
              </a:rPr>
              <a:t>（</a:t>
            </a:r>
            <a:r>
              <a:rPr dirty="0" sz="2400" spc="-5" b="1">
                <a:latin typeface="微软雅黑"/>
                <a:cs typeface="微软雅黑"/>
              </a:rPr>
              <a:t>CP</a:t>
            </a:r>
            <a:r>
              <a:rPr dirty="0" sz="2400" spc="20" b="1">
                <a:latin typeface="微软雅黑"/>
                <a:cs typeface="微软雅黑"/>
              </a:rPr>
              <a:t>U硬件</a:t>
            </a:r>
            <a:r>
              <a:rPr dirty="0" sz="2400" spc="25" b="1">
                <a:latin typeface="微软雅黑"/>
                <a:cs typeface="微软雅黑"/>
              </a:rPr>
              <a:t>）</a:t>
            </a:r>
            <a:r>
              <a:rPr dirty="0" sz="2400" spc="5" b="1">
                <a:latin typeface="微软雅黑"/>
                <a:cs typeface="微软雅黑"/>
              </a:rPr>
              <a:t>之</a:t>
            </a:r>
            <a:r>
              <a:rPr dirty="0" sz="2400" spc="20" b="1">
                <a:latin typeface="微软雅黑"/>
                <a:cs typeface="微软雅黑"/>
              </a:rPr>
              <a:t>间</a:t>
            </a:r>
            <a:r>
              <a:rPr dirty="0" sz="2400" b="1">
                <a:latin typeface="微软雅黑"/>
                <a:cs typeface="微软雅黑"/>
              </a:rPr>
              <a:t>提 </a:t>
            </a:r>
            <a:r>
              <a:rPr dirty="0" sz="2400" spc="-5" b="1">
                <a:latin typeface="微软雅黑"/>
                <a:cs typeface="微软雅黑"/>
              </a:rPr>
              <a:t>供了一个抽象层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614" y="1680210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dirty="0" sz="2000" b="1">
                <a:solidFill>
                  <a:srgbClr val="FFFFFF"/>
                </a:solidFill>
                <a:latin typeface="微软雅黑"/>
                <a:cs typeface="微软雅黑"/>
              </a:rPr>
              <a:t>人类语言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614" y="2530601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700"/>
              </a:spcBef>
            </a:pPr>
            <a:r>
              <a:rPr dirty="0" sz="2000" spc="5" b="1">
                <a:solidFill>
                  <a:srgbClr val="FFFFFF"/>
                </a:solidFill>
                <a:latin typeface="微软雅黑"/>
                <a:cs typeface="微软雅黑"/>
              </a:rPr>
              <a:t>高级语言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614" y="3379470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dirty="0" sz="2000" spc="5" b="1">
                <a:solidFill>
                  <a:srgbClr val="FFFFFF"/>
                </a:solidFill>
                <a:latin typeface="微软雅黑"/>
                <a:cs typeface="微软雅黑"/>
              </a:rPr>
              <a:t>汇编语言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3614" y="4229861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dirty="0" sz="2000" b="1">
                <a:solidFill>
                  <a:srgbClr val="FFFFFF"/>
                </a:solidFill>
                <a:latin typeface="微软雅黑"/>
                <a:cs typeface="微软雅黑"/>
              </a:rPr>
              <a:t>机器语言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3614" y="5078729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710"/>
              </a:spcBef>
            </a:pPr>
            <a:r>
              <a:rPr dirty="0" sz="2000" b="1">
                <a:solidFill>
                  <a:srgbClr val="FFFFFF"/>
                </a:solidFill>
                <a:latin typeface="微软雅黑"/>
                <a:cs typeface="微软雅黑"/>
              </a:rPr>
              <a:t>控制信号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5085" y="2289429"/>
            <a:ext cx="360045" cy="406400"/>
          </a:xfrm>
          <a:custGeom>
            <a:avLst/>
            <a:gdLst/>
            <a:ahLst/>
            <a:cxnLst/>
            <a:rect l="l" t="t" r="r" b="b"/>
            <a:pathLst>
              <a:path w="360045" h="406400">
                <a:moveTo>
                  <a:pt x="89916" y="226187"/>
                </a:moveTo>
                <a:lnTo>
                  <a:pt x="0" y="326517"/>
                </a:lnTo>
                <a:lnTo>
                  <a:pt x="89916" y="406019"/>
                </a:lnTo>
                <a:lnTo>
                  <a:pt x="89916" y="361061"/>
                </a:lnTo>
                <a:lnTo>
                  <a:pt x="136560" y="347023"/>
                </a:lnTo>
                <a:lnTo>
                  <a:pt x="179763" y="327810"/>
                </a:lnTo>
                <a:lnTo>
                  <a:pt x="219178" y="303894"/>
                </a:lnTo>
                <a:lnTo>
                  <a:pt x="254454" y="275748"/>
                </a:lnTo>
                <a:lnTo>
                  <a:pt x="258896" y="271145"/>
                </a:lnTo>
                <a:lnTo>
                  <a:pt x="89916" y="271145"/>
                </a:lnTo>
                <a:lnTo>
                  <a:pt x="89916" y="226187"/>
                </a:lnTo>
                <a:close/>
              </a:path>
              <a:path w="360045" h="406400">
                <a:moveTo>
                  <a:pt x="356235" y="0"/>
                </a:moveTo>
                <a:lnTo>
                  <a:pt x="344817" y="47926"/>
                </a:lnTo>
                <a:lnTo>
                  <a:pt x="325999" y="93015"/>
                </a:lnTo>
                <a:lnTo>
                  <a:pt x="300355" y="134682"/>
                </a:lnTo>
                <a:lnTo>
                  <a:pt x="268462" y="172338"/>
                </a:lnTo>
                <a:lnTo>
                  <a:pt x="230895" y="205400"/>
                </a:lnTo>
                <a:lnTo>
                  <a:pt x="188231" y="233279"/>
                </a:lnTo>
                <a:lnTo>
                  <a:pt x="141046" y="255389"/>
                </a:lnTo>
                <a:lnTo>
                  <a:pt x="89916" y="271145"/>
                </a:lnTo>
                <a:lnTo>
                  <a:pt x="258896" y="271145"/>
                </a:lnTo>
                <a:lnTo>
                  <a:pt x="311197" y="208656"/>
                </a:lnTo>
                <a:lnTo>
                  <a:pt x="331967" y="170656"/>
                </a:lnTo>
                <a:lnTo>
                  <a:pt x="347205" y="130318"/>
                </a:lnTo>
                <a:lnTo>
                  <a:pt x="356561" y="88114"/>
                </a:lnTo>
                <a:lnTo>
                  <a:pt x="359687" y="445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5085" y="1917954"/>
            <a:ext cx="360045" cy="416559"/>
          </a:xfrm>
          <a:custGeom>
            <a:avLst/>
            <a:gdLst/>
            <a:ahLst/>
            <a:cxnLst/>
            <a:rect l="l" t="t" r="r" b="b"/>
            <a:pathLst>
              <a:path w="360045" h="416560">
                <a:moveTo>
                  <a:pt x="0" y="0"/>
                </a:moveTo>
                <a:lnTo>
                  <a:pt x="0" y="89916"/>
                </a:lnTo>
                <a:lnTo>
                  <a:pt x="48802" y="92896"/>
                </a:lnTo>
                <a:lnTo>
                  <a:pt x="95609" y="101578"/>
                </a:lnTo>
                <a:lnTo>
                  <a:pt x="139993" y="115573"/>
                </a:lnTo>
                <a:lnTo>
                  <a:pt x="181525" y="134493"/>
                </a:lnTo>
                <a:lnTo>
                  <a:pt x="219776" y="157946"/>
                </a:lnTo>
                <a:lnTo>
                  <a:pt x="254317" y="185547"/>
                </a:lnTo>
                <a:lnTo>
                  <a:pt x="284720" y="216904"/>
                </a:lnTo>
                <a:lnTo>
                  <a:pt x="310557" y="251629"/>
                </a:lnTo>
                <a:lnTo>
                  <a:pt x="331398" y="289333"/>
                </a:lnTo>
                <a:lnTo>
                  <a:pt x="346815" y="329628"/>
                </a:lnTo>
                <a:lnTo>
                  <a:pt x="356380" y="372124"/>
                </a:lnTo>
                <a:lnTo>
                  <a:pt x="359664" y="416433"/>
                </a:lnTo>
                <a:lnTo>
                  <a:pt x="359664" y="326517"/>
                </a:lnTo>
                <a:lnTo>
                  <a:pt x="356380" y="282208"/>
                </a:lnTo>
                <a:lnTo>
                  <a:pt x="346815" y="239712"/>
                </a:lnTo>
                <a:lnTo>
                  <a:pt x="331398" y="199417"/>
                </a:lnTo>
                <a:lnTo>
                  <a:pt x="310557" y="161713"/>
                </a:lnTo>
                <a:lnTo>
                  <a:pt x="284720" y="126988"/>
                </a:lnTo>
                <a:lnTo>
                  <a:pt x="254317" y="95631"/>
                </a:lnTo>
                <a:lnTo>
                  <a:pt x="219776" y="68030"/>
                </a:lnTo>
                <a:lnTo>
                  <a:pt x="181525" y="44577"/>
                </a:lnTo>
                <a:lnTo>
                  <a:pt x="139993" y="25657"/>
                </a:lnTo>
                <a:lnTo>
                  <a:pt x="95609" y="11662"/>
                </a:lnTo>
                <a:lnTo>
                  <a:pt x="48802" y="2980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5085" y="1917954"/>
            <a:ext cx="360045" cy="777875"/>
          </a:xfrm>
          <a:custGeom>
            <a:avLst/>
            <a:gdLst/>
            <a:ahLst/>
            <a:cxnLst/>
            <a:rect l="l" t="t" r="r" b="b"/>
            <a:pathLst>
              <a:path w="360045" h="777875">
                <a:moveTo>
                  <a:pt x="359664" y="416433"/>
                </a:moveTo>
                <a:lnTo>
                  <a:pt x="356380" y="372124"/>
                </a:lnTo>
                <a:lnTo>
                  <a:pt x="346815" y="329628"/>
                </a:lnTo>
                <a:lnTo>
                  <a:pt x="331398" y="289333"/>
                </a:lnTo>
                <a:lnTo>
                  <a:pt x="310557" y="251629"/>
                </a:lnTo>
                <a:lnTo>
                  <a:pt x="284720" y="216904"/>
                </a:lnTo>
                <a:lnTo>
                  <a:pt x="254317" y="185547"/>
                </a:lnTo>
                <a:lnTo>
                  <a:pt x="219776" y="157946"/>
                </a:lnTo>
                <a:lnTo>
                  <a:pt x="181525" y="134493"/>
                </a:lnTo>
                <a:lnTo>
                  <a:pt x="139993" y="115573"/>
                </a:lnTo>
                <a:lnTo>
                  <a:pt x="95609" y="101578"/>
                </a:lnTo>
                <a:lnTo>
                  <a:pt x="48802" y="92896"/>
                </a:lnTo>
                <a:lnTo>
                  <a:pt x="0" y="89916"/>
                </a:lnTo>
                <a:lnTo>
                  <a:pt x="0" y="0"/>
                </a:lnTo>
                <a:lnTo>
                  <a:pt x="48802" y="2980"/>
                </a:lnTo>
                <a:lnTo>
                  <a:pt x="95609" y="11662"/>
                </a:lnTo>
                <a:lnTo>
                  <a:pt x="139993" y="25657"/>
                </a:lnTo>
                <a:lnTo>
                  <a:pt x="181525" y="44577"/>
                </a:lnTo>
                <a:lnTo>
                  <a:pt x="219776" y="68030"/>
                </a:lnTo>
                <a:lnTo>
                  <a:pt x="254317" y="95631"/>
                </a:lnTo>
                <a:lnTo>
                  <a:pt x="284720" y="126988"/>
                </a:lnTo>
                <a:lnTo>
                  <a:pt x="310557" y="161713"/>
                </a:lnTo>
                <a:lnTo>
                  <a:pt x="331398" y="199417"/>
                </a:lnTo>
                <a:lnTo>
                  <a:pt x="346815" y="239712"/>
                </a:lnTo>
                <a:lnTo>
                  <a:pt x="356380" y="282208"/>
                </a:lnTo>
                <a:lnTo>
                  <a:pt x="359664" y="326517"/>
                </a:lnTo>
                <a:lnTo>
                  <a:pt x="359664" y="416433"/>
                </a:lnTo>
                <a:lnTo>
                  <a:pt x="356397" y="460448"/>
                </a:lnTo>
                <a:lnTo>
                  <a:pt x="346850" y="502891"/>
                </a:lnTo>
                <a:lnTo>
                  <a:pt x="331402" y="543318"/>
                </a:lnTo>
                <a:lnTo>
                  <a:pt x="310432" y="581285"/>
                </a:lnTo>
                <a:lnTo>
                  <a:pt x="284321" y="616346"/>
                </a:lnTo>
                <a:lnTo>
                  <a:pt x="253447" y="648059"/>
                </a:lnTo>
                <a:lnTo>
                  <a:pt x="218190" y="675979"/>
                </a:lnTo>
                <a:lnTo>
                  <a:pt x="178929" y="699661"/>
                </a:lnTo>
                <a:lnTo>
                  <a:pt x="136045" y="718661"/>
                </a:lnTo>
                <a:lnTo>
                  <a:pt x="89916" y="732536"/>
                </a:lnTo>
                <a:lnTo>
                  <a:pt x="89916" y="777494"/>
                </a:lnTo>
                <a:lnTo>
                  <a:pt x="0" y="697992"/>
                </a:lnTo>
                <a:lnTo>
                  <a:pt x="89916" y="597662"/>
                </a:lnTo>
                <a:lnTo>
                  <a:pt x="89916" y="642620"/>
                </a:lnTo>
                <a:lnTo>
                  <a:pt x="141046" y="626864"/>
                </a:lnTo>
                <a:lnTo>
                  <a:pt x="188231" y="604754"/>
                </a:lnTo>
                <a:lnTo>
                  <a:pt x="230895" y="576875"/>
                </a:lnTo>
                <a:lnTo>
                  <a:pt x="268462" y="543813"/>
                </a:lnTo>
                <a:lnTo>
                  <a:pt x="300355" y="506157"/>
                </a:lnTo>
                <a:lnTo>
                  <a:pt x="325999" y="464490"/>
                </a:lnTo>
                <a:lnTo>
                  <a:pt x="344817" y="419401"/>
                </a:lnTo>
                <a:lnTo>
                  <a:pt x="356235" y="37147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68843" y="2063877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编程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5085" y="3225926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9"/>
                </a:moveTo>
                <a:lnTo>
                  <a:pt x="0" y="327278"/>
                </a:lnTo>
                <a:lnTo>
                  <a:pt x="89916" y="406781"/>
                </a:lnTo>
                <a:lnTo>
                  <a:pt x="89916" y="361823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7"/>
                </a:lnTo>
                <a:lnTo>
                  <a:pt x="89916" y="271907"/>
                </a:lnTo>
                <a:lnTo>
                  <a:pt x="89916" y="226949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7"/>
                </a:lnTo>
                <a:lnTo>
                  <a:pt x="258705" y="271907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5085" y="2853689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5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5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5085" y="2853689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5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5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5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5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68843" y="3007614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编译器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5085" y="4161663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9"/>
                </a:moveTo>
                <a:lnTo>
                  <a:pt x="0" y="327279"/>
                </a:lnTo>
                <a:lnTo>
                  <a:pt x="89916" y="406781"/>
                </a:lnTo>
                <a:lnTo>
                  <a:pt x="89916" y="361823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6"/>
                </a:lnTo>
                <a:lnTo>
                  <a:pt x="89916" y="271906"/>
                </a:lnTo>
                <a:lnTo>
                  <a:pt x="89916" y="226949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6"/>
                </a:lnTo>
                <a:lnTo>
                  <a:pt x="258705" y="271906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65085" y="3789426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6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4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5085" y="3789426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4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6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4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6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68843" y="3960317"/>
            <a:ext cx="939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汇编器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65085" y="5109590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8"/>
                </a:moveTo>
                <a:lnTo>
                  <a:pt x="0" y="327278"/>
                </a:lnTo>
                <a:lnTo>
                  <a:pt x="89916" y="406780"/>
                </a:lnTo>
                <a:lnTo>
                  <a:pt x="89916" y="361822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6"/>
                </a:lnTo>
                <a:lnTo>
                  <a:pt x="89916" y="271906"/>
                </a:lnTo>
                <a:lnTo>
                  <a:pt x="89916" y="226948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6"/>
                </a:lnTo>
                <a:lnTo>
                  <a:pt x="258705" y="271906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65085" y="4737353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6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5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5085" y="4737353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5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6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5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6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68843" y="5015610"/>
            <a:ext cx="667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CPU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8580" y="4733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85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70823" y="4537709"/>
            <a:ext cx="540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微软雅黑"/>
                <a:cs typeface="微软雅黑"/>
              </a:rPr>
              <a:t>ISA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5940" y="3437890"/>
            <a:ext cx="4531360" cy="2470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处理器设计者</a:t>
            </a:r>
            <a:r>
              <a:rPr dirty="0" sz="2000" b="1">
                <a:latin typeface="微软雅黑"/>
                <a:cs typeface="微软雅黑"/>
              </a:rPr>
              <a:t>：依据</a:t>
            </a:r>
            <a:r>
              <a:rPr dirty="0" sz="2000" spc="-10" b="1">
                <a:latin typeface="微软雅黑"/>
                <a:cs typeface="微软雅黑"/>
              </a:rPr>
              <a:t>ISA</a:t>
            </a:r>
            <a:r>
              <a:rPr dirty="0" sz="2000" b="1">
                <a:latin typeface="微软雅黑"/>
                <a:cs typeface="微软雅黑"/>
              </a:rPr>
              <a:t>来设</a:t>
            </a:r>
            <a:r>
              <a:rPr dirty="0" sz="2000" spc="-15" b="1">
                <a:latin typeface="微软雅黑"/>
                <a:cs typeface="微软雅黑"/>
              </a:rPr>
              <a:t>计</a:t>
            </a:r>
            <a:r>
              <a:rPr dirty="0" sz="2000" b="1">
                <a:latin typeface="微软雅黑"/>
                <a:cs typeface="微软雅黑"/>
              </a:rPr>
              <a:t>处理器</a:t>
            </a:r>
            <a:endParaRPr sz="2000">
              <a:latin typeface="微软雅黑"/>
              <a:cs typeface="微软雅黑"/>
            </a:endParaRPr>
          </a:p>
          <a:p>
            <a:pPr algn="just" marL="12700" marR="5080">
              <a:lnSpc>
                <a:spcPct val="175000"/>
              </a:lnSpc>
              <a:spcBef>
                <a:spcPts val="35"/>
              </a:spcBef>
            </a:pPr>
            <a:r>
              <a:rPr dirty="0" sz="2000" spc="20" b="1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理</a:t>
            </a:r>
            <a:r>
              <a:rPr dirty="0" sz="2000" spc="20" b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使</a:t>
            </a:r>
            <a:r>
              <a:rPr dirty="0" sz="2000" spc="20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2000" spc="15" b="1">
                <a:solidFill>
                  <a:srgbClr val="FF0000"/>
                </a:solidFill>
                <a:latin typeface="微软雅黑"/>
                <a:cs typeface="微软雅黑"/>
              </a:rPr>
              <a:t>者</a:t>
            </a:r>
            <a:r>
              <a:rPr dirty="0" sz="2000" spc="20" b="1">
                <a:latin typeface="微软雅黑"/>
                <a:cs typeface="微软雅黑"/>
              </a:rPr>
              <a:t>（</a:t>
            </a:r>
            <a:r>
              <a:rPr dirty="0" sz="2000" spc="10" b="1">
                <a:latin typeface="微软雅黑"/>
                <a:cs typeface="微软雅黑"/>
              </a:rPr>
              <a:t>如</a:t>
            </a:r>
            <a:r>
              <a:rPr dirty="0" sz="2000" spc="20" b="1">
                <a:latin typeface="微软雅黑"/>
                <a:cs typeface="微软雅黑"/>
              </a:rPr>
              <a:t>：</a:t>
            </a:r>
            <a:r>
              <a:rPr dirty="0" sz="2000" spc="10" b="1">
                <a:latin typeface="微软雅黑"/>
                <a:cs typeface="微软雅黑"/>
              </a:rPr>
              <a:t>写</a:t>
            </a:r>
            <a:r>
              <a:rPr dirty="0" sz="2000" spc="20" b="1">
                <a:latin typeface="微软雅黑"/>
                <a:cs typeface="微软雅黑"/>
              </a:rPr>
              <a:t>汇</a:t>
            </a:r>
            <a:r>
              <a:rPr dirty="0" sz="2000" spc="10" b="1">
                <a:latin typeface="微软雅黑"/>
                <a:cs typeface="微软雅黑"/>
              </a:rPr>
              <a:t>编</a:t>
            </a:r>
            <a:r>
              <a:rPr dirty="0" sz="2000" spc="20" b="1">
                <a:latin typeface="微软雅黑"/>
                <a:cs typeface="微软雅黑"/>
              </a:rPr>
              <a:t>器</a:t>
            </a:r>
            <a:r>
              <a:rPr dirty="0" sz="2000" spc="10" b="1">
                <a:latin typeface="微软雅黑"/>
                <a:cs typeface="微软雅黑"/>
              </a:rPr>
              <a:t>的</a:t>
            </a:r>
            <a:r>
              <a:rPr dirty="0" sz="2000" spc="25" b="1">
                <a:latin typeface="微软雅黑"/>
                <a:cs typeface="微软雅黑"/>
              </a:rPr>
              <a:t>牛</a:t>
            </a:r>
            <a:r>
              <a:rPr dirty="0" sz="2000" spc="15" b="1">
                <a:latin typeface="微软雅黑"/>
                <a:cs typeface="微软雅黑"/>
              </a:rPr>
              <a:t>*</a:t>
            </a:r>
            <a:r>
              <a:rPr dirty="0" sz="2000" spc="10" b="1">
                <a:latin typeface="微软雅黑"/>
                <a:cs typeface="微软雅黑"/>
              </a:rPr>
              <a:t>程序 </a:t>
            </a:r>
            <a:r>
              <a:rPr dirty="0" sz="2000" spc="120" b="1">
                <a:latin typeface="微软雅黑"/>
                <a:cs typeface="微软雅黑"/>
              </a:rPr>
              <a:t>员）：依</a:t>
            </a:r>
            <a:r>
              <a:rPr dirty="0" sz="2000" spc="114" b="1">
                <a:latin typeface="微软雅黑"/>
                <a:cs typeface="微软雅黑"/>
              </a:rPr>
              <a:t>据</a:t>
            </a:r>
            <a:r>
              <a:rPr dirty="0" sz="2000" spc="40" b="1">
                <a:latin typeface="微软雅黑"/>
                <a:cs typeface="微软雅黑"/>
              </a:rPr>
              <a:t>ISA</a:t>
            </a:r>
            <a:r>
              <a:rPr dirty="0" sz="2000" spc="120" b="1">
                <a:latin typeface="微软雅黑"/>
                <a:cs typeface="微软雅黑"/>
              </a:rPr>
              <a:t>就知</a:t>
            </a:r>
            <a:r>
              <a:rPr dirty="0" sz="2000" spc="114" b="1">
                <a:latin typeface="微软雅黑"/>
                <a:cs typeface="微软雅黑"/>
              </a:rPr>
              <a:t>道</a:t>
            </a:r>
            <a:r>
              <a:rPr dirty="0" sz="2000" spc="35" b="1">
                <a:latin typeface="微软雅黑"/>
                <a:cs typeface="微软雅黑"/>
              </a:rPr>
              <a:t>CPU</a:t>
            </a:r>
            <a:r>
              <a:rPr dirty="0" sz="2000" spc="120" b="1">
                <a:latin typeface="微软雅黑"/>
                <a:cs typeface="微软雅黑"/>
              </a:rPr>
              <a:t>选用的指令 </a:t>
            </a:r>
            <a:r>
              <a:rPr dirty="0" sz="2000" spc="85" b="1">
                <a:latin typeface="微软雅黑"/>
                <a:cs typeface="微软雅黑"/>
              </a:rPr>
              <a:t>集</a:t>
            </a:r>
            <a:r>
              <a:rPr dirty="0" sz="2000" spc="80" b="1">
                <a:latin typeface="微软雅黑"/>
                <a:cs typeface="微软雅黑"/>
              </a:rPr>
              <a:t>，就</a:t>
            </a:r>
            <a:r>
              <a:rPr dirty="0" sz="2000" spc="70" b="1">
                <a:latin typeface="微软雅黑"/>
                <a:cs typeface="微软雅黑"/>
              </a:rPr>
              <a:t>知道</a:t>
            </a:r>
            <a:r>
              <a:rPr dirty="0" sz="2000" spc="80" b="1">
                <a:latin typeface="微软雅黑"/>
                <a:cs typeface="微软雅黑"/>
              </a:rPr>
              <a:t>自己</a:t>
            </a:r>
            <a:r>
              <a:rPr dirty="0" sz="2000" spc="70" b="1">
                <a:latin typeface="微软雅黑"/>
                <a:cs typeface="微软雅黑"/>
              </a:rPr>
              <a:t>可</a:t>
            </a:r>
            <a:r>
              <a:rPr dirty="0" sz="2000" spc="80" b="1">
                <a:latin typeface="微软雅黑"/>
                <a:cs typeface="微软雅黑"/>
              </a:rPr>
              <a:t>以</a:t>
            </a:r>
            <a:r>
              <a:rPr dirty="0" sz="2000" spc="70" b="1">
                <a:latin typeface="微软雅黑"/>
                <a:cs typeface="微软雅黑"/>
              </a:rPr>
              <a:t>使</a:t>
            </a:r>
            <a:r>
              <a:rPr dirty="0" sz="2000" spc="80" b="1">
                <a:latin typeface="微软雅黑"/>
                <a:cs typeface="微软雅黑"/>
              </a:rPr>
              <a:t>用哪</a:t>
            </a:r>
            <a:r>
              <a:rPr dirty="0" sz="2000" spc="70" b="1">
                <a:latin typeface="微软雅黑"/>
                <a:cs typeface="微软雅黑"/>
              </a:rPr>
              <a:t>些</a:t>
            </a:r>
            <a:r>
              <a:rPr dirty="0" sz="2000" spc="80" b="1">
                <a:latin typeface="微软雅黑"/>
                <a:cs typeface="微软雅黑"/>
              </a:rPr>
              <a:t>指</a:t>
            </a:r>
            <a:r>
              <a:rPr dirty="0" sz="2000" spc="70" b="1">
                <a:latin typeface="微软雅黑"/>
                <a:cs typeface="微软雅黑"/>
              </a:rPr>
              <a:t>令</a:t>
            </a:r>
            <a:r>
              <a:rPr dirty="0" sz="2000" spc="80" b="1">
                <a:latin typeface="微软雅黑"/>
                <a:cs typeface="微软雅黑"/>
              </a:rPr>
              <a:t>以</a:t>
            </a:r>
            <a:r>
              <a:rPr dirty="0" sz="2000" b="1">
                <a:latin typeface="微软雅黑"/>
                <a:cs typeface="微软雅黑"/>
              </a:rPr>
              <a:t>及 遵循哪些规范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2.</a:t>
            </a:r>
            <a:r>
              <a:rPr dirty="0" sz="2400" spc="-30"/>
              <a:t> </a:t>
            </a:r>
            <a:r>
              <a:rPr dirty="0" sz="2400"/>
              <a:t>指令在计算机内部的表</a:t>
            </a:r>
            <a:r>
              <a:rPr dirty="0" sz="2400" spc="-25"/>
              <a:t>示</a:t>
            </a:r>
            <a:r>
              <a:rPr dirty="0" sz="2400" spc="-5"/>
              <a:t>--2.1</a:t>
            </a:r>
            <a:r>
              <a:rPr dirty="0" sz="2400" spc="-25"/>
              <a:t> </a:t>
            </a:r>
            <a:r>
              <a:rPr dirty="0" sz="2400"/>
              <a:t>R</a:t>
            </a:r>
            <a:r>
              <a:rPr dirty="0" sz="2400" spc="-5"/>
              <a:t>型指令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3078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处理器如何解读汇编语</a:t>
            </a:r>
            <a:r>
              <a:rPr dirty="0" sz="2000" spc="-15" b="1">
                <a:latin typeface="微软雅黑"/>
                <a:cs typeface="微软雅黑"/>
              </a:rPr>
              <a:t>句</a:t>
            </a:r>
            <a:r>
              <a:rPr dirty="0" sz="2000" b="1">
                <a:latin typeface="微软雅黑"/>
                <a:cs typeface="微软雅黑"/>
              </a:rPr>
              <a:t>？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424" y="1827276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shamt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funct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342" y="2302510"/>
            <a:ext cx="4276090" cy="2402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47140">
              <a:lnSpc>
                <a:spcPct val="100000"/>
              </a:lnSpc>
              <a:spcBef>
                <a:spcPts val="95"/>
              </a:spcBef>
              <a:tabLst>
                <a:tab pos="2471420" algn="l"/>
                <a:tab pos="3552825" algn="l"/>
              </a:tabLst>
            </a:pPr>
            <a:r>
              <a:rPr dirty="0" sz="1600" spc="-5">
                <a:latin typeface="Arial"/>
                <a:cs typeface="Arial"/>
              </a:rPr>
              <a:t>6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5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5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 marL="12700" marR="693420">
              <a:lnSpc>
                <a:spcPct val="137900"/>
              </a:lnSpc>
              <a:spcBef>
                <a:spcPts val="1215"/>
              </a:spcBef>
            </a:pPr>
            <a:r>
              <a:rPr dirty="0" sz="1800" spc="-5" b="1">
                <a:latin typeface="微软雅黑"/>
                <a:cs typeface="微软雅黑"/>
              </a:rPr>
              <a:t>op: operation code (opcode)  </a:t>
            </a:r>
            <a:r>
              <a:rPr dirty="0" sz="1800" b="1">
                <a:latin typeface="微软雅黑"/>
                <a:cs typeface="微软雅黑"/>
              </a:rPr>
              <a:t>rs: first </a:t>
            </a:r>
            <a:r>
              <a:rPr dirty="0" sz="1800" spc="-5" b="1">
                <a:latin typeface="微软雅黑"/>
                <a:cs typeface="微软雅黑"/>
              </a:rPr>
              <a:t>source </a:t>
            </a:r>
            <a:r>
              <a:rPr dirty="0" sz="1800" spc="-10" b="1">
                <a:solidFill>
                  <a:srgbClr val="FF0000"/>
                </a:solidFill>
                <a:latin typeface="微软雅黑"/>
                <a:cs typeface="微软雅黑"/>
              </a:rPr>
              <a:t>register</a:t>
            </a:r>
            <a:r>
              <a:rPr dirty="0" sz="1800" spc="-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number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800" spc="15" b="1">
                <a:latin typeface="微软雅黑"/>
                <a:cs typeface="微软雅黑"/>
              </a:rPr>
              <a:t>rt: </a:t>
            </a:r>
            <a:r>
              <a:rPr dirty="0" sz="1800" spc="-5" b="1">
                <a:latin typeface="微软雅黑"/>
                <a:cs typeface="微软雅黑"/>
              </a:rPr>
              <a:t>second source </a:t>
            </a:r>
            <a:r>
              <a:rPr dirty="0" sz="1800" spc="-10" b="1">
                <a:solidFill>
                  <a:srgbClr val="FF0000"/>
                </a:solidFill>
                <a:latin typeface="微软雅黑"/>
                <a:cs typeface="微软雅黑"/>
              </a:rPr>
              <a:t>register</a:t>
            </a:r>
            <a:r>
              <a:rPr dirty="0" sz="1800" spc="1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number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dirty="0" sz="1800" spc="-5" b="1">
                <a:latin typeface="微软雅黑"/>
                <a:cs typeface="微软雅黑"/>
              </a:rPr>
              <a:t>rd: destination </a:t>
            </a:r>
            <a:r>
              <a:rPr dirty="0" sz="1800" spc="-10" b="1">
                <a:solidFill>
                  <a:srgbClr val="FF0000"/>
                </a:solidFill>
                <a:latin typeface="微软雅黑"/>
                <a:cs typeface="微软雅黑"/>
              </a:rPr>
              <a:t>register </a:t>
            </a:r>
            <a:r>
              <a:rPr dirty="0" sz="1800" spc="-5" b="1">
                <a:latin typeface="微软雅黑"/>
                <a:cs typeface="微软雅黑"/>
              </a:rPr>
              <a:t>number  </a:t>
            </a:r>
            <a:r>
              <a:rPr dirty="0" sz="1800" b="1">
                <a:latin typeface="微软雅黑"/>
                <a:cs typeface="微软雅黑"/>
              </a:rPr>
              <a:t>shamt: </a:t>
            </a:r>
            <a:r>
              <a:rPr dirty="0" sz="1800" spc="5" b="1">
                <a:latin typeface="微软雅黑"/>
                <a:cs typeface="微软雅黑"/>
              </a:rPr>
              <a:t>shift </a:t>
            </a:r>
            <a:r>
              <a:rPr dirty="0" sz="1800" b="1">
                <a:latin typeface="微软雅黑"/>
                <a:cs typeface="微软雅黑"/>
              </a:rPr>
              <a:t>amount </a:t>
            </a:r>
            <a:r>
              <a:rPr dirty="0" sz="1800" spc="-5" b="1">
                <a:latin typeface="微软雅黑"/>
                <a:cs typeface="微软雅黑"/>
              </a:rPr>
              <a:t>(00000 </a:t>
            </a:r>
            <a:r>
              <a:rPr dirty="0" sz="1800" b="1">
                <a:latin typeface="微软雅黑"/>
                <a:cs typeface="微软雅黑"/>
              </a:rPr>
              <a:t>for</a:t>
            </a:r>
            <a:r>
              <a:rPr dirty="0" sz="1800" spc="-11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now)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86" y="2302510"/>
            <a:ext cx="2790190" cy="2402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2291715" algn="l"/>
              </a:tabLst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5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6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操作码</a:t>
            </a:r>
            <a:endParaRPr sz="1800">
              <a:latin typeface="微软雅黑"/>
              <a:cs typeface="微软雅黑"/>
            </a:endParaRPr>
          </a:p>
          <a:p>
            <a:pPr marL="12700" marR="483234">
              <a:lnSpc>
                <a:spcPts val="3110"/>
              </a:lnSpc>
              <a:spcBef>
                <a:spcPts val="130"/>
              </a:spcBef>
            </a:pPr>
            <a:r>
              <a:rPr dirty="0" sz="1800" b="1">
                <a:latin typeface="微软雅黑"/>
                <a:cs typeface="微软雅黑"/>
              </a:rPr>
              <a:t>第一个源操作数寄存器 第二个源操作数寄存器</a:t>
            </a:r>
            <a:endParaRPr sz="1800">
              <a:latin typeface="微软雅黑"/>
              <a:cs typeface="微软雅黑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dirty="0" sz="1800" b="1">
                <a:latin typeface="微软雅黑"/>
                <a:cs typeface="微软雅黑"/>
              </a:rPr>
              <a:t>目的操作数寄存器 位移量（移位指令）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043" y="4709114"/>
            <a:ext cx="8244840" cy="154813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R="2901315">
              <a:lnSpc>
                <a:spcPct val="100000"/>
              </a:lnSpc>
              <a:spcBef>
                <a:spcPts val="1155"/>
              </a:spcBef>
              <a:tabLst>
                <a:tab pos="4572635" algn="l"/>
              </a:tabLst>
            </a:pPr>
            <a:r>
              <a:rPr dirty="0" sz="1800" spc="-5" b="1">
                <a:latin typeface="微软雅黑"/>
                <a:cs typeface="微软雅黑"/>
              </a:rPr>
              <a:t>funct: function code</a:t>
            </a:r>
            <a:r>
              <a:rPr dirty="0" sz="1800" spc="45" b="1">
                <a:latin typeface="微软雅黑"/>
                <a:cs typeface="微软雅黑"/>
              </a:rPr>
              <a:t> </a:t>
            </a:r>
            <a:r>
              <a:rPr dirty="0" sz="1800" spc="-10" b="1">
                <a:latin typeface="微软雅黑"/>
                <a:cs typeface="微软雅黑"/>
              </a:rPr>
              <a:t>(extends</a:t>
            </a:r>
            <a:r>
              <a:rPr dirty="0" sz="1800" spc="2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opcode)	</a:t>
            </a:r>
            <a:r>
              <a:rPr dirty="0" sz="1800" b="1">
                <a:latin typeface="微软雅黑"/>
                <a:cs typeface="微软雅黑"/>
              </a:rPr>
              <a:t>函数码</a:t>
            </a:r>
            <a:endParaRPr sz="1800">
              <a:latin typeface="微软雅黑"/>
              <a:cs typeface="微软雅黑"/>
            </a:endParaRPr>
          </a:p>
          <a:p>
            <a:pPr algn="ctr" marR="72390">
              <a:lnSpc>
                <a:spcPct val="100000"/>
              </a:lnSpc>
              <a:spcBef>
                <a:spcPts val="1185"/>
              </a:spcBef>
            </a:pP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“R”</a:t>
            </a:r>
            <a:r>
              <a:rPr dirty="0" sz="2000" spc="-10" b="1">
                <a:latin typeface="微软雅黑"/>
                <a:cs typeface="微软雅黑"/>
              </a:rPr>
              <a:t>：Register，</a:t>
            </a:r>
            <a:r>
              <a:rPr dirty="0" sz="2000" spc="5" b="1">
                <a:latin typeface="微软雅黑"/>
                <a:cs typeface="微软雅黑"/>
              </a:rPr>
              <a:t>对寄存</a:t>
            </a:r>
            <a:r>
              <a:rPr dirty="0" sz="2000" spc="-10" b="1">
                <a:latin typeface="微软雅黑"/>
                <a:cs typeface="微软雅黑"/>
              </a:rPr>
              <a:t>器</a:t>
            </a:r>
            <a:r>
              <a:rPr dirty="0" sz="2000" spc="5" b="1">
                <a:latin typeface="微软雅黑"/>
                <a:cs typeface="微软雅黑"/>
              </a:rPr>
              <a:t>进行</a:t>
            </a:r>
            <a:r>
              <a:rPr dirty="0" sz="2000" spc="-10" b="1">
                <a:latin typeface="微软雅黑"/>
                <a:cs typeface="微软雅黑"/>
              </a:rPr>
              <a:t>操</a:t>
            </a:r>
            <a:r>
              <a:rPr dirty="0" sz="2000" spc="5" b="1">
                <a:latin typeface="微软雅黑"/>
                <a:cs typeface="微软雅黑"/>
              </a:rPr>
              <a:t>作</a:t>
            </a:r>
            <a:endParaRPr sz="2000">
              <a:latin typeface="微软雅黑"/>
              <a:cs typeface="微软雅黑"/>
            </a:endParaRPr>
          </a:p>
          <a:p>
            <a:pPr algn="ctr" marR="6839584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solidFill>
                  <a:srgbClr val="7E7E7E"/>
                </a:solidFill>
                <a:latin typeface="微软雅黑"/>
                <a:cs typeface="微软雅黑"/>
              </a:rPr>
              <a:t>寄存器命名：</a:t>
            </a:r>
            <a:endParaRPr sz="1800">
              <a:latin typeface="微软雅黑"/>
              <a:cs typeface="微软雅黑"/>
            </a:endParaRPr>
          </a:p>
          <a:p>
            <a:pPr algn="ctr" marL="340995">
              <a:lnSpc>
                <a:spcPct val="100000"/>
              </a:lnSpc>
              <a:tabLst>
                <a:tab pos="2743200" algn="l"/>
                <a:tab pos="5487035" algn="l"/>
              </a:tabLst>
            </a:pPr>
            <a:r>
              <a:rPr dirty="0" sz="1800" spc="-5" b="1">
                <a:solidFill>
                  <a:srgbClr val="7E7E7E"/>
                </a:solidFill>
                <a:latin typeface="微软雅黑"/>
                <a:cs typeface="微软雅黑"/>
              </a:rPr>
              <a:t>rs：register</a:t>
            </a:r>
            <a:r>
              <a:rPr dirty="0" sz="1800" spc="15" b="1">
                <a:solidFill>
                  <a:srgbClr val="7E7E7E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微软雅黑"/>
                <a:cs typeface="微软雅黑"/>
              </a:rPr>
              <a:t>source	</a:t>
            </a:r>
            <a:r>
              <a:rPr dirty="0" sz="1800" b="1">
                <a:solidFill>
                  <a:srgbClr val="7E7E7E"/>
                </a:solidFill>
                <a:latin typeface="微软雅黑"/>
                <a:cs typeface="微软雅黑"/>
              </a:rPr>
              <a:t>rt：register</a:t>
            </a:r>
            <a:r>
              <a:rPr dirty="0" sz="1800" spc="10" b="1">
                <a:solidFill>
                  <a:srgbClr val="7E7E7E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微软雅黑"/>
                <a:cs typeface="微软雅黑"/>
              </a:rPr>
              <a:t>target	rd：register</a:t>
            </a:r>
            <a:r>
              <a:rPr dirty="0" sz="1800" spc="-30" b="1">
                <a:solidFill>
                  <a:srgbClr val="7E7E7E"/>
                </a:solidFill>
                <a:latin typeface="微软雅黑"/>
                <a:cs typeface="微软雅黑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微软雅黑"/>
                <a:cs typeface="微软雅黑"/>
              </a:rPr>
              <a:t>destination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72920"/>
            <a:ext cx="45993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思考：</a:t>
            </a:r>
            <a:r>
              <a:rPr dirty="0" sz="2000" spc="-15" b="1">
                <a:latin typeface="微软雅黑"/>
                <a:cs typeface="微软雅黑"/>
              </a:rPr>
              <a:t>既</a:t>
            </a:r>
            <a:r>
              <a:rPr dirty="0" sz="2000" b="1">
                <a:latin typeface="微软雅黑"/>
                <a:cs typeface="微软雅黑"/>
              </a:rPr>
              <a:t>然</a:t>
            </a:r>
            <a:r>
              <a:rPr dirty="0" sz="2000" spc="-15" b="1">
                <a:latin typeface="微软雅黑"/>
                <a:cs typeface="微软雅黑"/>
              </a:rPr>
              <a:t>函</a:t>
            </a:r>
            <a:r>
              <a:rPr dirty="0" sz="2000" b="1">
                <a:latin typeface="微软雅黑"/>
                <a:cs typeface="微软雅黑"/>
              </a:rPr>
              <a:t>数码相</a:t>
            </a:r>
            <a:r>
              <a:rPr dirty="0" sz="2000" spc="-15" b="1">
                <a:latin typeface="微软雅黑"/>
                <a:cs typeface="微软雅黑"/>
              </a:rPr>
              <a:t>当</a:t>
            </a:r>
            <a:r>
              <a:rPr dirty="0" sz="2000" b="1">
                <a:latin typeface="微软雅黑"/>
                <a:cs typeface="微软雅黑"/>
              </a:rPr>
              <a:t>于</a:t>
            </a:r>
            <a:r>
              <a:rPr dirty="0" sz="2000" spc="-15" b="1">
                <a:latin typeface="微软雅黑"/>
                <a:cs typeface="微软雅黑"/>
              </a:rPr>
              <a:t>操</a:t>
            </a:r>
            <a:r>
              <a:rPr dirty="0" sz="2000" b="1">
                <a:latin typeface="微软雅黑"/>
                <a:cs typeface="微软雅黑"/>
              </a:rPr>
              <a:t>作码的</a:t>
            </a:r>
            <a:r>
              <a:rPr dirty="0" sz="2000" spc="-15" b="1">
                <a:latin typeface="微软雅黑"/>
                <a:cs typeface="微软雅黑"/>
              </a:rPr>
              <a:t>扩</a:t>
            </a:r>
            <a:r>
              <a:rPr dirty="0" sz="2000" b="1">
                <a:latin typeface="微软雅黑"/>
                <a:cs typeface="微软雅黑"/>
              </a:rPr>
              <a:t>展， </a:t>
            </a:r>
            <a:r>
              <a:rPr dirty="0" sz="2000" b="1">
                <a:latin typeface="微软雅黑"/>
                <a:cs typeface="微软雅黑"/>
              </a:rPr>
              <a:t>那为什么不把它们合并</a:t>
            </a:r>
            <a:r>
              <a:rPr dirty="0" sz="2000" spc="-5" b="1">
                <a:latin typeface="微软雅黑"/>
                <a:cs typeface="微软雅黑"/>
              </a:rPr>
              <a:t>？（</a:t>
            </a:r>
            <a:r>
              <a:rPr dirty="0" sz="2000" b="1">
                <a:latin typeface="微软雅黑"/>
                <a:cs typeface="微软雅黑"/>
              </a:rPr>
              <a:t>为</a:t>
            </a:r>
            <a:r>
              <a:rPr dirty="0" sz="2000" spc="-15" b="1">
                <a:latin typeface="微软雅黑"/>
                <a:cs typeface="微软雅黑"/>
              </a:rPr>
              <a:t>什</a:t>
            </a:r>
            <a:r>
              <a:rPr dirty="0" sz="2000" b="1">
                <a:latin typeface="微软雅黑"/>
                <a:cs typeface="微软雅黑"/>
              </a:rPr>
              <a:t>么采</a:t>
            </a:r>
            <a:r>
              <a:rPr dirty="0" sz="2000" spc="-5" b="1">
                <a:latin typeface="微软雅黑"/>
                <a:cs typeface="微软雅黑"/>
              </a:rPr>
              <a:t>用</a:t>
            </a:r>
            <a:r>
              <a:rPr dirty="0" sz="2000" b="1">
                <a:latin typeface="微软雅黑"/>
                <a:cs typeface="微软雅黑"/>
              </a:rPr>
              <a:t>6  位操作</a:t>
            </a:r>
            <a:r>
              <a:rPr dirty="0" sz="2000" spc="5" b="1">
                <a:latin typeface="微软雅黑"/>
                <a:cs typeface="微软雅黑"/>
              </a:rPr>
              <a:t>码</a:t>
            </a:r>
            <a:r>
              <a:rPr dirty="0" sz="2000" spc="-5" b="1">
                <a:latin typeface="微软雅黑"/>
                <a:cs typeface="微软雅黑"/>
              </a:rPr>
              <a:t>+6</a:t>
            </a:r>
            <a:r>
              <a:rPr dirty="0" sz="2000" b="1">
                <a:latin typeface="微软雅黑"/>
                <a:cs typeface="微软雅黑"/>
              </a:rPr>
              <a:t>位函数码，而</a:t>
            </a:r>
            <a:r>
              <a:rPr dirty="0" sz="2000" spc="5" b="1">
                <a:latin typeface="微软雅黑"/>
                <a:cs typeface="微软雅黑"/>
              </a:rPr>
              <a:t>非</a:t>
            </a:r>
            <a:r>
              <a:rPr dirty="0" sz="2000" spc="-5" b="1">
                <a:latin typeface="微软雅黑"/>
                <a:cs typeface="微软雅黑"/>
              </a:rPr>
              <a:t>12</a:t>
            </a:r>
            <a:r>
              <a:rPr dirty="0" sz="2000" spc="-10" b="1">
                <a:latin typeface="微软雅黑"/>
                <a:cs typeface="微软雅黑"/>
              </a:rPr>
              <a:t>位</a:t>
            </a:r>
            <a:r>
              <a:rPr dirty="0" sz="2000" spc="5" b="1">
                <a:latin typeface="微软雅黑"/>
                <a:cs typeface="微软雅黑"/>
              </a:rPr>
              <a:t>操作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微软雅黑"/>
                <a:cs typeface="微软雅黑"/>
              </a:rPr>
              <a:t>码？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0778" y="761"/>
            <a:ext cx="525780" cy="6858000"/>
          </a:xfrm>
          <a:custGeom>
            <a:avLst/>
            <a:gdLst/>
            <a:ahLst/>
            <a:cxnLst/>
            <a:rect l="l" t="t" r="r" b="b"/>
            <a:pathLst>
              <a:path w="525779" h="6858000">
                <a:moveTo>
                  <a:pt x="0" y="6858000"/>
                </a:moveTo>
                <a:lnTo>
                  <a:pt x="525779" y="6858000"/>
                </a:lnTo>
                <a:lnTo>
                  <a:pt x="5257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8540" y="5577332"/>
            <a:ext cx="3078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这样做更便于译码和加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速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！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973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*</a:t>
            </a:r>
            <a:r>
              <a:rPr dirty="0" sz="2400" spc="-5"/>
              <a:t>关于函数码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528697" y="3563091"/>
            <a:ext cx="1159510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6500"/>
              </a:lnSpc>
              <a:spcBef>
                <a:spcPts val="100"/>
              </a:spcBef>
            </a:pPr>
            <a:r>
              <a:rPr dirty="0" sz="2000" spc="-5" b="1">
                <a:latin typeface="微软雅黑"/>
                <a:cs typeface="微软雅黑"/>
              </a:rPr>
              <a:t>U2017…  </a:t>
            </a:r>
            <a:r>
              <a:rPr dirty="0" sz="2000" spc="-5" b="1">
                <a:latin typeface="微软雅黑"/>
                <a:cs typeface="微软雅黑"/>
              </a:rPr>
              <a:t>M2018…  </a:t>
            </a:r>
            <a:r>
              <a:rPr dirty="0" sz="2000" b="1">
                <a:latin typeface="微软雅黑"/>
                <a:cs typeface="微软雅黑"/>
              </a:rPr>
              <a:t>D2016…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06" y="4054805"/>
            <a:ext cx="2061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想想我们的学号：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2.</a:t>
            </a:r>
            <a:r>
              <a:rPr dirty="0" sz="2400" spc="-30"/>
              <a:t> </a:t>
            </a:r>
            <a:r>
              <a:rPr dirty="0" sz="2400"/>
              <a:t>指令在计算机内部的表</a:t>
            </a:r>
            <a:r>
              <a:rPr dirty="0" sz="2400" spc="-25"/>
              <a:t>示</a:t>
            </a:r>
            <a:r>
              <a:rPr dirty="0" sz="2400" spc="-5"/>
              <a:t>--2.1</a:t>
            </a:r>
            <a:r>
              <a:rPr dirty="0" sz="2400" spc="-25"/>
              <a:t> </a:t>
            </a:r>
            <a:r>
              <a:rPr dirty="0" sz="2400"/>
              <a:t>R</a:t>
            </a:r>
            <a:r>
              <a:rPr dirty="0" sz="2400" spc="-5"/>
              <a:t>型指令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5306"/>
            <a:ext cx="5487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例：指令“add</a:t>
            </a:r>
            <a:r>
              <a:rPr dirty="0" sz="2000" spc="-5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$s1,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$s2”对应的机器码？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684" y="2014727"/>
          <a:ext cx="668655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/>
                <a:gridCol w="1039494"/>
                <a:gridCol w="1038225"/>
                <a:gridCol w="1040764"/>
                <a:gridCol w="1040764"/>
                <a:gridCol w="125031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shamt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funct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4487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6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833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6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098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989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3739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3107" y="2489707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2300" y="1799844"/>
            <a:ext cx="2124455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0540" y="3087623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$s1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$s2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$t0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add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0540" y="37368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540" y="43845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10001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10010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01000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100000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640" y="4871009"/>
            <a:ext cx="8698865" cy="1408430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75"/>
              </a:spcBef>
            </a:pPr>
            <a:r>
              <a:rPr dirty="0" sz="2400" spc="-10">
                <a:latin typeface="Arial"/>
                <a:cs typeface="Arial"/>
              </a:rPr>
              <a:t>00000010001100100100000000100000</a:t>
            </a:r>
            <a:r>
              <a:rPr dirty="0" baseline="-20833" sz="2400" spc="-15">
                <a:latin typeface="Arial"/>
                <a:cs typeface="Arial"/>
              </a:rPr>
              <a:t>2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02324020</a:t>
            </a:r>
            <a:r>
              <a:rPr dirty="0" baseline="-20833" sz="2400" spc="-15">
                <a:latin typeface="Arial"/>
                <a:cs typeface="Arial"/>
              </a:rPr>
              <a:t>16</a:t>
            </a:r>
            <a:endParaRPr baseline="-20833"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19"/>
              </a:spcBef>
              <a:tabLst>
                <a:tab pos="4623435" algn="l"/>
              </a:tabLst>
            </a:pPr>
            <a:r>
              <a:rPr dirty="0" sz="2000" b="1">
                <a:latin typeface="微软雅黑"/>
                <a:cs typeface="微软雅黑"/>
              </a:rPr>
              <a:t>R型指令的格式是否适</a:t>
            </a:r>
            <a:r>
              <a:rPr dirty="0" sz="2000" spc="-10" b="1">
                <a:latin typeface="微软雅黑"/>
                <a:cs typeface="微软雅黑"/>
              </a:rPr>
              <a:t>合</a:t>
            </a:r>
            <a:r>
              <a:rPr dirty="0" sz="2000" b="1">
                <a:latin typeface="微软雅黑"/>
                <a:cs typeface="微软雅黑"/>
              </a:rPr>
              <a:t>取字</a:t>
            </a:r>
            <a:r>
              <a:rPr dirty="0" sz="2000" spc="5" b="1">
                <a:latin typeface="微软雅黑"/>
                <a:cs typeface="微软雅黑"/>
              </a:rPr>
              <a:t>？</a:t>
            </a:r>
            <a:r>
              <a:rPr dirty="0" sz="2000" spc="-4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：lw	</a:t>
            </a:r>
            <a:r>
              <a:rPr dirty="0" sz="2000" spc="20" b="1">
                <a:latin typeface="微软雅黑"/>
                <a:cs typeface="微软雅黑"/>
              </a:rPr>
              <a:t>rt,</a:t>
            </a:r>
            <a:r>
              <a:rPr dirty="0" sz="2000" b="1">
                <a:latin typeface="微软雅黑"/>
                <a:cs typeface="微软雅黑"/>
              </a:rPr>
              <a:t> 4n(rs)</a:t>
            </a:r>
            <a:endParaRPr sz="2000">
              <a:latin typeface="微软雅黑"/>
              <a:cs typeface="微软雅黑"/>
            </a:endParaRPr>
          </a:p>
          <a:p>
            <a:pPr marL="1238250">
              <a:lnSpc>
                <a:spcPct val="100000"/>
              </a:lnSpc>
              <a:spcBef>
                <a:spcPts val="1405"/>
              </a:spcBef>
            </a:pPr>
            <a:r>
              <a:rPr dirty="0" sz="2000" b="1">
                <a:latin typeface="微软雅黑"/>
                <a:cs typeface="微软雅黑"/>
              </a:rPr>
              <a:t>-&gt;</a:t>
            </a:r>
            <a:r>
              <a:rPr dirty="0" sz="2000" spc="5" b="1">
                <a:latin typeface="微软雅黑"/>
                <a:cs typeface="微软雅黑"/>
              </a:rPr>
              <a:t>新的矛盾</a:t>
            </a:r>
            <a:r>
              <a:rPr dirty="0" sz="2000" spc="-5" b="1">
                <a:latin typeface="微软雅黑"/>
                <a:cs typeface="微软雅黑"/>
              </a:rPr>
              <a:t>：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若保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持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相同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指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令格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，则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需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要更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长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的指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令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（或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变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长）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2.</a:t>
            </a:r>
            <a:r>
              <a:rPr dirty="0" sz="2400" spc="-30"/>
              <a:t> </a:t>
            </a:r>
            <a:r>
              <a:rPr dirty="0" sz="2400"/>
              <a:t>指令在计算机内部的表</a:t>
            </a:r>
            <a:r>
              <a:rPr dirty="0" sz="2400" spc="-25"/>
              <a:t>示</a:t>
            </a:r>
            <a:r>
              <a:rPr dirty="0" sz="2400" spc="-5"/>
              <a:t>--2.2</a:t>
            </a:r>
            <a:r>
              <a:rPr dirty="0" sz="2400" spc="-25"/>
              <a:t> </a:t>
            </a:r>
            <a:r>
              <a:rPr dirty="0" sz="2400" spc="-5"/>
              <a:t>I型指令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1475" y="2107692"/>
          <a:ext cx="694435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80134"/>
                <a:gridCol w="1078864"/>
                <a:gridCol w="3457574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constant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75045" y="2582621"/>
            <a:ext cx="623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16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“I”：Immediate，</a:t>
            </a:r>
            <a:r>
              <a:rPr dirty="0" sz="2000" b="1">
                <a:latin typeface="微软雅黑"/>
                <a:cs typeface="微软雅黑"/>
              </a:rPr>
              <a:t>立</a:t>
            </a:r>
            <a:r>
              <a:rPr dirty="0" sz="2000" spc="5" b="1">
                <a:latin typeface="微软雅黑"/>
                <a:cs typeface="微软雅黑"/>
              </a:rPr>
              <a:t>即</a:t>
            </a:r>
            <a:r>
              <a:rPr dirty="0" sz="2000" spc="-10" b="1">
                <a:latin typeface="微软雅黑"/>
                <a:cs typeface="微软雅黑"/>
              </a:rPr>
              <a:t>数</a:t>
            </a:r>
            <a:r>
              <a:rPr dirty="0" sz="2000" b="1">
                <a:latin typeface="微软雅黑"/>
                <a:cs typeface="微软雅黑"/>
              </a:rPr>
              <a:t>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wrap="square" lIns="0" tIns="12319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dirty="0" sz="2000" b="1">
                <a:latin typeface="微软雅黑"/>
                <a:cs typeface="微软雅黑"/>
              </a:rPr>
              <a:t>设计原则4：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优秀的设计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者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需要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适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当的</a:t>
            </a:r>
            <a:r>
              <a:rPr dirty="0" sz="2000" spc="-15" b="1">
                <a:solidFill>
                  <a:srgbClr val="00AF50"/>
                </a:solidFill>
                <a:latin typeface="微软雅黑"/>
                <a:cs typeface="微软雅黑"/>
              </a:rPr>
              <a:t>折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中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0464" y="2891027"/>
            <a:ext cx="76200" cy="1099185"/>
          </a:xfrm>
          <a:custGeom>
            <a:avLst/>
            <a:gdLst/>
            <a:ahLst/>
            <a:cxnLst/>
            <a:rect l="l" t="t" r="r" b="b"/>
            <a:pathLst>
              <a:path w="76200" h="1099185">
                <a:moveTo>
                  <a:pt x="44450" y="63500"/>
                </a:moveTo>
                <a:lnTo>
                  <a:pt x="31750" y="63500"/>
                </a:lnTo>
                <a:lnTo>
                  <a:pt x="31750" y="1099058"/>
                </a:lnTo>
                <a:lnTo>
                  <a:pt x="44450" y="1099058"/>
                </a:lnTo>
                <a:lnTo>
                  <a:pt x="44450" y="63500"/>
                </a:lnTo>
                <a:close/>
              </a:path>
              <a:path w="76200" h="10991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9918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09089" y="2891027"/>
            <a:ext cx="1887855" cy="1104900"/>
          </a:xfrm>
          <a:custGeom>
            <a:avLst/>
            <a:gdLst/>
            <a:ahLst/>
            <a:cxnLst/>
            <a:rect l="l" t="t" r="r" b="b"/>
            <a:pathLst>
              <a:path w="1887854" h="1104900">
                <a:moveTo>
                  <a:pt x="1818460" y="32944"/>
                </a:moveTo>
                <a:lnTo>
                  <a:pt x="0" y="1093597"/>
                </a:lnTo>
                <a:lnTo>
                  <a:pt x="6350" y="1104519"/>
                </a:lnTo>
                <a:lnTo>
                  <a:pt x="1824839" y="43849"/>
                </a:lnTo>
                <a:lnTo>
                  <a:pt x="1818460" y="32944"/>
                </a:lnTo>
                <a:close/>
              </a:path>
              <a:path w="1887854" h="1104900">
                <a:moveTo>
                  <a:pt x="1870109" y="26543"/>
                </a:moveTo>
                <a:lnTo>
                  <a:pt x="1829435" y="26543"/>
                </a:lnTo>
                <a:lnTo>
                  <a:pt x="1835785" y="37464"/>
                </a:lnTo>
                <a:lnTo>
                  <a:pt x="1824839" y="43849"/>
                </a:lnTo>
                <a:lnTo>
                  <a:pt x="1840864" y="71247"/>
                </a:lnTo>
                <a:lnTo>
                  <a:pt x="1870109" y="26543"/>
                </a:lnTo>
                <a:close/>
              </a:path>
              <a:path w="1887854" h="1104900">
                <a:moveTo>
                  <a:pt x="1829435" y="26543"/>
                </a:moveTo>
                <a:lnTo>
                  <a:pt x="1818460" y="32944"/>
                </a:lnTo>
                <a:lnTo>
                  <a:pt x="1824839" y="43849"/>
                </a:lnTo>
                <a:lnTo>
                  <a:pt x="1835785" y="37464"/>
                </a:lnTo>
                <a:lnTo>
                  <a:pt x="1829435" y="26543"/>
                </a:lnTo>
                <a:close/>
              </a:path>
              <a:path w="1887854" h="1104900">
                <a:moveTo>
                  <a:pt x="1887474" y="0"/>
                </a:moveTo>
                <a:lnTo>
                  <a:pt x="1802384" y="5461"/>
                </a:lnTo>
                <a:lnTo>
                  <a:pt x="1818460" y="32944"/>
                </a:lnTo>
                <a:lnTo>
                  <a:pt x="1829435" y="26543"/>
                </a:lnTo>
                <a:lnTo>
                  <a:pt x="1870109" y="26543"/>
                </a:lnTo>
                <a:lnTo>
                  <a:pt x="1887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558" y="2878073"/>
            <a:ext cx="3423920" cy="1118235"/>
          </a:xfrm>
          <a:custGeom>
            <a:avLst/>
            <a:gdLst/>
            <a:ahLst/>
            <a:cxnLst/>
            <a:rect l="l" t="t" r="r" b="b"/>
            <a:pathLst>
              <a:path w="3423920" h="1118235">
                <a:moveTo>
                  <a:pt x="3349004" y="30160"/>
                </a:moveTo>
                <a:lnTo>
                  <a:pt x="0" y="1106043"/>
                </a:lnTo>
                <a:lnTo>
                  <a:pt x="3810" y="1118108"/>
                </a:lnTo>
                <a:lnTo>
                  <a:pt x="3352914" y="42360"/>
                </a:lnTo>
                <a:lnTo>
                  <a:pt x="3349004" y="30160"/>
                </a:lnTo>
                <a:close/>
              </a:path>
              <a:path w="3423920" h="1118235">
                <a:moveTo>
                  <a:pt x="3409891" y="26288"/>
                </a:moveTo>
                <a:lnTo>
                  <a:pt x="3361054" y="26288"/>
                </a:lnTo>
                <a:lnTo>
                  <a:pt x="3364992" y="38480"/>
                </a:lnTo>
                <a:lnTo>
                  <a:pt x="3352914" y="42360"/>
                </a:lnTo>
                <a:lnTo>
                  <a:pt x="3362579" y="72516"/>
                </a:lnTo>
                <a:lnTo>
                  <a:pt x="3409891" y="26288"/>
                </a:lnTo>
                <a:close/>
              </a:path>
              <a:path w="3423920" h="1118235">
                <a:moveTo>
                  <a:pt x="3361054" y="26288"/>
                </a:moveTo>
                <a:lnTo>
                  <a:pt x="3349004" y="30160"/>
                </a:lnTo>
                <a:lnTo>
                  <a:pt x="3352914" y="42360"/>
                </a:lnTo>
                <a:lnTo>
                  <a:pt x="3364992" y="38480"/>
                </a:lnTo>
                <a:lnTo>
                  <a:pt x="3361054" y="26288"/>
                </a:lnTo>
                <a:close/>
              </a:path>
              <a:path w="3423920" h="1118235">
                <a:moveTo>
                  <a:pt x="3339338" y="0"/>
                </a:moveTo>
                <a:lnTo>
                  <a:pt x="3349004" y="30160"/>
                </a:lnTo>
                <a:lnTo>
                  <a:pt x="3361054" y="26288"/>
                </a:lnTo>
                <a:lnTo>
                  <a:pt x="3409891" y="26288"/>
                </a:lnTo>
                <a:lnTo>
                  <a:pt x="3423539" y="12953"/>
                </a:lnTo>
                <a:lnTo>
                  <a:pt x="3339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4166" sz="3000" spc="7" b="1">
                <a:latin typeface="微软雅黑"/>
                <a:cs typeface="微软雅黑"/>
              </a:rPr>
              <a:t>补码</a:t>
            </a:r>
            <a:r>
              <a:rPr dirty="0" baseline="4166" sz="3000" b="1">
                <a:latin typeface="微软雅黑"/>
                <a:cs typeface="微软雅黑"/>
              </a:rPr>
              <a:t>：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-2</a:t>
            </a:r>
            <a:r>
              <a:rPr dirty="0" baseline="25641" sz="1950" b="1">
                <a:solidFill>
                  <a:srgbClr val="FF0000"/>
                </a:solidFill>
                <a:latin typeface="微软雅黑"/>
                <a:cs typeface="微软雅黑"/>
              </a:rPr>
              <a:t>15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~+2</a:t>
            </a:r>
            <a:r>
              <a:rPr dirty="0" baseline="25641" sz="1950" b="1">
                <a:solidFill>
                  <a:srgbClr val="FF0000"/>
                </a:solidFill>
                <a:latin typeface="微软雅黑"/>
                <a:cs typeface="微软雅黑"/>
              </a:rPr>
              <a:t>15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-1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例：指令“lw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$t0, 32($s3)”的机器码？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I</a:t>
            </a:r>
            <a:r>
              <a:rPr dirty="0" sz="2000" b="1">
                <a:latin typeface="微软雅黑"/>
                <a:cs typeface="微软雅黑"/>
              </a:rPr>
              <a:t>型指令的折中：保</a:t>
            </a:r>
            <a:r>
              <a:rPr dirty="0" sz="2000" spc="5" b="1">
                <a:latin typeface="微软雅黑"/>
                <a:cs typeface="微软雅黑"/>
              </a:rPr>
              <a:t>持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指令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长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r>
              <a:rPr dirty="0" sz="2000" b="1">
                <a:latin typeface="微软雅黑"/>
                <a:cs typeface="微软雅黑"/>
              </a:rPr>
              <a:t>相</a:t>
            </a:r>
            <a:r>
              <a:rPr dirty="0" sz="2000" spc="-15" b="1">
                <a:latin typeface="微软雅黑"/>
                <a:cs typeface="微软雅黑"/>
              </a:rPr>
              <a:t>同</a:t>
            </a:r>
            <a:r>
              <a:rPr dirty="0" sz="2000" b="1">
                <a:latin typeface="微软雅黑"/>
                <a:cs typeface="微软雅黑"/>
              </a:rPr>
              <a:t>，而</a:t>
            </a:r>
            <a:r>
              <a:rPr dirty="0" sz="2000" spc="-15" b="1">
                <a:latin typeface="微软雅黑"/>
                <a:cs typeface="微软雅黑"/>
              </a:rPr>
              <a:t>不</a:t>
            </a:r>
            <a:r>
              <a:rPr dirty="0" sz="2000" b="1">
                <a:latin typeface="微软雅黑"/>
                <a:cs typeface="微软雅黑"/>
              </a:rPr>
              <a:t>同类</a:t>
            </a:r>
            <a:r>
              <a:rPr dirty="0" sz="2000" spc="-15" b="1">
                <a:latin typeface="微软雅黑"/>
                <a:cs typeface="微软雅黑"/>
              </a:rPr>
              <a:t>型</a:t>
            </a:r>
            <a:r>
              <a:rPr dirty="0" sz="2000" b="1">
                <a:latin typeface="微软雅黑"/>
                <a:cs typeface="微软雅黑"/>
              </a:rPr>
              <a:t>的指</a:t>
            </a:r>
            <a:r>
              <a:rPr dirty="0" sz="2000" spc="-15" b="1">
                <a:latin typeface="微软雅黑"/>
                <a:cs typeface="微软雅黑"/>
              </a:rPr>
              <a:t>令</a:t>
            </a:r>
            <a:r>
              <a:rPr dirty="0" sz="2000" b="1">
                <a:latin typeface="微软雅黑"/>
                <a:cs typeface="微软雅黑"/>
              </a:rPr>
              <a:t>采</a:t>
            </a:r>
            <a:r>
              <a:rPr dirty="0" sz="2000" spc="5" b="1">
                <a:latin typeface="微软雅黑"/>
                <a:cs typeface="微软雅黑"/>
              </a:rPr>
              <a:t>用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同格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dirty="0" sz="2000" b="1">
                <a:latin typeface="微软雅黑"/>
                <a:cs typeface="微软雅黑"/>
              </a:rPr>
              <a:t>；不</a:t>
            </a:r>
            <a:r>
              <a:rPr dirty="0" sz="2000" spc="-15" b="1">
                <a:latin typeface="微软雅黑"/>
                <a:cs typeface="微软雅黑"/>
              </a:rPr>
              <a:t>同</a:t>
            </a:r>
            <a:r>
              <a:rPr dirty="0" sz="2000" b="1">
                <a:latin typeface="微软雅黑"/>
                <a:cs typeface="微软雅黑"/>
              </a:rPr>
              <a:t>格 式的指令显然增加了复</a:t>
            </a:r>
            <a:r>
              <a:rPr dirty="0" sz="2000" spc="-15" b="1">
                <a:latin typeface="微软雅黑"/>
                <a:cs typeface="微软雅黑"/>
              </a:rPr>
              <a:t>杂</a:t>
            </a:r>
            <a:r>
              <a:rPr dirty="0" sz="2000" b="1">
                <a:latin typeface="微软雅黑"/>
                <a:cs typeface="微软雅黑"/>
              </a:rPr>
              <a:t>度，</a:t>
            </a:r>
            <a:r>
              <a:rPr dirty="0" sz="2000" spc="-15" b="1">
                <a:latin typeface="微软雅黑"/>
                <a:cs typeface="微软雅黑"/>
              </a:rPr>
              <a:t>所</a:t>
            </a:r>
            <a:r>
              <a:rPr dirty="0" sz="2000" b="1">
                <a:latin typeface="微软雅黑"/>
                <a:cs typeface="微软雅黑"/>
              </a:rPr>
              <a:t>以让</a:t>
            </a:r>
            <a:r>
              <a:rPr dirty="0" sz="2000" spc="-15" b="1">
                <a:latin typeface="微软雅黑"/>
                <a:cs typeface="微软雅黑"/>
              </a:rPr>
              <a:t>格</a:t>
            </a:r>
            <a:r>
              <a:rPr dirty="0" sz="2000" b="1">
                <a:latin typeface="微软雅黑"/>
                <a:cs typeface="微软雅黑"/>
              </a:rPr>
              <a:t>式尽</a:t>
            </a:r>
            <a:r>
              <a:rPr dirty="0" sz="2000" spc="-15" b="1">
                <a:latin typeface="微软雅黑"/>
                <a:cs typeface="微软雅黑"/>
              </a:rPr>
              <a:t>可</a:t>
            </a:r>
            <a:r>
              <a:rPr dirty="0" sz="2000" b="1">
                <a:latin typeface="微软雅黑"/>
                <a:cs typeface="微软雅黑"/>
              </a:rPr>
              <a:t>能的</a:t>
            </a:r>
            <a:r>
              <a:rPr dirty="0" sz="2000" spc="-15" b="1">
                <a:latin typeface="微软雅黑"/>
                <a:cs typeface="微软雅黑"/>
              </a:rPr>
              <a:t>类</a:t>
            </a:r>
            <a:r>
              <a:rPr dirty="0" sz="2000" b="1">
                <a:latin typeface="微软雅黑"/>
                <a:cs typeface="微软雅黑"/>
              </a:rPr>
              <a:t>似</a:t>
            </a:r>
            <a:endParaRPr sz="2000">
              <a:latin typeface="微软雅黑"/>
              <a:cs typeface="微软雅黑"/>
            </a:endParaRPr>
          </a:p>
          <a:p>
            <a:pPr algn="ctr" marR="172720">
              <a:lnSpc>
                <a:spcPct val="100000"/>
              </a:lnSpc>
              <a:spcBef>
                <a:spcPts val="2015"/>
              </a:spcBef>
            </a:pPr>
            <a:r>
              <a:rPr dirty="0" sz="2000" spc="-5" b="1">
                <a:latin typeface="微软雅黑"/>
                <a:cs typeface="微软雅黑"/>
              </a:rPr>
              <a:t>-&gt;</a:t>
            </a:r>
            <a:r>
              <a:rPr dirty="0" sz="2000" b="1">
                <a:latin typeface="微软雅黑"/>
                <a:cs typeface="微软雅黑"/>
              </a:rPr>
              <a:t>处理器可根据op码区分R</a:t>
            </a:r>
            <a:r>
              <a:rPr dirty="0" sz="2000" spc="-15" b="1">
                <a:latin typeface="微软雅黑"/>
                <a:cs typeface="微软雅黑"/>
              </a:rPr>
              <a:t>和</a:t>
            </a:r>
            <a:r>
              <a:rPr dirty="0" sz="2000" spc="-5" b="1">
                <a:latin typeface="微软雅黑"/>
                <a:cs typeface="微软雅黑"/>
              </a:rPr>
              <a:t>I</a:t>
            </a:r>
            <a:r>
              <a:rPr dirty="0" sz="2000" b="1">
                <a:latin typeface="微软雅黑"/>
                <a:cs typeface="微软雅黑"/>
              </a:rPr>
              <a:t>型指</a:t>
            </a:r>
            <a:r>
              <a:rPr dirty="0" sz="2000" spc="-15" b="1">
                <a:latin typeface="微软雅黑"/>
                <a:cs typeface="微软雅黑"/>
              </a:rPr>
              <a:t>令</a:t>
            </a:r>
            <a:r>
              <a:rPr dirty="0" sz="2000" b="1">
                <a:latin typeface="微软雅黑"/>
                <a:cs typeface="微软雅黑"/>
              </a:rPr>
              <a:t>，进</a:t>
            </a:r>
            <a:r>
              <a:rPr dirty="0" sz="2000" spc="-15" b="1">
                <a:latin typeface="微软雅黑"/>
                <a:cs typeface="微软雅黑"/>
              </a:rPr>
              <a:t>而</a:t>
            </a:r>
            <a:r>
              <a:rPr dirty="0" sz="2000" b="1">
                <a:latin typeface="微软雅黑"/>
                <a:cs typeface="微软雅黑"/>
              </a:rPr>
              <a:t>作不</a:t>
            </a:r>
            <a:r>
              <a:rPr dirty="0" sz="2000" spc="-15" b="1">
                <a:latin typeface="微软雅黑"/>
                <a:cs typeface="微软雅黑"/>
              </a:rPr>
              <a:t>同</a:t>
            </a:r>
            <a:r>
              <a:rPr dirty="0" sz="2000" b="1">
                <a:latin typeface="微软雅黑"/>
                <a:cs typeface="微软雅黑"/>
              </a:rPr>
              <a:t>处理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9616" y="2941320"/>
            <a:ext cx="294640" cy="1049655"/>
          </a:xfrm>
          <a:custGeom>
            <a:avLst/>
            <a:gdLst/>
            <a:ahLst/>
            <a:cxnLst/>
            <a:rect l="l" t="t" r="r" b="b"/>
            <a:pathLst>
              <a:path w="294639" h="1049654">
                <a:moveTo>
                  <a:pt x="251470" y="72199"/>
                </a:moveTo>
                <a:lnTo>
                  <a:pt x="0" y="1046225"/>
                </a:lnTo>
                <a:lnTo>
                  <a:pt x="12192" y="1049400"/>
                </a:lnTo>
                <a:lnTo>
                  <a:pt x="263787" y="75379"/>
                </a:lnTo>
                <a:lnTo>
                  <a:pt x="251470" y="72199"/>
                </a:lnTo>
                <a:close/>
              </a:path>
              <a:path w="294639" h="1049654">
                <a:moveTo>
                  <a:pt x="289525" y="59943"/>
                </a:moveTo>
                <a:lnTo>
                  <a:pt x="254634" y="59943"/>
                </a:lnTo>
                <a:lnTo>
                  <a:pt x="266953" y="63118"/>
                </a:lnTo>
                <a:lnTo>
                  <a:pt x="263787" y="75379"/>
                </a:lnTo>
                <a:lnTo>
                  <a:pt x="294513" y="83312"/>
                </a:lnTo>
                <a:lnTo>
                  <a:pt x="289525" y="59943"/>
                </a:lnTo>
                <a:close/>
              </a:path>
              <a:path w="294639" h="1049654">
                <a:moveTo>
                  <a:pt x="254634" y="59943"/>
                </a:moveTo>
                <a:lnTo>
                  <a:pt x="251470" y="72199"/>
                </a:lnTo>
                <a:lnTo>
                  <a:pt x="263787" y="75379"/>
                </a:lnTo>
                <a:lnTo>
                  <a:pt x="266953" y="63118"/>
                </a:lnTo>
                <a:lnTo>
                  <a:pt x="254634" y="59943"/>
                </a:lnTo>
                <a:close/>
              </a:path>
              <a:path w="294639" h="1049654">
                <a:moveTo>
                  <a:pt x="276733" y="0"/>
                </a:moveTo>
                <a:lnTo>
                  <a:pt x="220726" y="64262"/>
                </a:lnTo>
                <a:lnTo>
                  <a:pt x="251470" y="72199"/>
                </a:lnTo>
                <a:lnTo>
                  <a:pt x="254634" y="59943"/>
                </a:lnTo>
                <a:lnTo>
                  <a:pt x="289525" y="59943"/>
                </a:lnTo>
                <a:lnTo>
                  <a:pt x="276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41475" y="4425696"/>
          <a:ext cx="694435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80134"/>
                <a:gridCol w="1078864"/>
                <a:gridCol w="3457574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944868" y="1249680"/>
            <a:ext cx="2122931" cy="82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739" y="2582621"/>
            <a:ext cx="589978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89865">
              <a:lnSpc>
                <a:spcPct val="100000"/>
              </a:lnSpc>
              <a:spcBef>
                <a:spcPts val="95"/>
              </a:spcBef>
              <a:tabLst>
                <a:tab pos="1224280" algn="l"/>
                <a:tab pos="2305050" algn="l"/>
              </a:tabLst>
            </a:pPr>
            <a:r>
              <a:rPr dirty="0" sz="1600" spc="-5">
                <a:latin typeface="Arial"/>
                <a:cs typeface="Arial"/>
              </a:rPr>
              <a:t>6 bits	5 bits	5 </a:t>
            </a:r>
            <a:r>
              <a:rPr dirty="0" sz="1600" spc="-10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baseline="2777" sz="3000" spc="-7" b="1">
                <a:latin typeface="微软雅黑"/>
                <a:cs typeface="微软雅黑"/>
              </a:rPr>
              <a:t>Constant or address：</a:t>
            </a:r>
            <a:r>
              <a:rPr dirty="0" baseline="2777" sz="3000" b="1">
                <a:latin typeface="微软雅黑"/>
                <a:cs typeface="微软雅黑"/>
              </a:rPr>
              <a:t>立即数或地址偏移量</a:t>
            </a:r>
            <a:r>
              <a:rPr dirty="0" baseline="2777" sz="3000" spc="-232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(</a:t>
            </a:r>
            <a:r>
              <a:rPr dirty="0" sz="2000" b="1">
                <a:latin typeface="微软雅黑"/>
                <a:cs typeface="微软雅黑"/>
              </a:rPr>
              <a:t>字节)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2.</a:t>
            </a:r>
            <a:r>
              <a:rPr dirty="0" sz="2400" spc="-30"/>
              <a:t> </a:t>
            </a:r>
            <a:r>
              <a:rPr dirty="0" sz="2400"/>
              <a:t>指令在计算机内部的表</a:t>
            </a:r>
            <a:r>
              <a:rPr dirty="0" sz="2400" spc="-25"/>
              <a:t>示</a:t>
            </a:r>
            <a:r>
              <a:rPr dirty="0" sz="2400" spc="-5"/>
              <a:t>--2.2</a:t>
            </a:r>
            <a:r>
              <a:rPr dirty="0" sz="2400" spc="-25"/>
              <a:t> </a:t>
            </a:r>
            <a:r>
              <a:rPr dirty="0" sz="2400" spc="-5"/>
              <a:t>I型指令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3441953"/>
          <a:ext cx="916305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8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722755" algn="l"/>
                          <a:tab pos="2135505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rd-shamt-funct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	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constant\address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1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72300" y="2185416"/>
            <a:ext cx="2124455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989563"/>
            <a:ext cx="9144000" cy="1112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4989563"/>
          <a:ext cx="914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/>
                <a:gridCol w="1466215"/>
                <a:gridCol w="1524000"/>
                <a:gridCol w="1524000"/>
                <a:gridCol w="1524000"/>
                <a:gridCol w="1903095"/>
              </a:tblGrid>
              <a:tr h="3886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solidFill>
                      <a:srgbClr val="F795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0000 0100 1011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solidFill>
                      <a:srgbClr val="F7954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9546"/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10010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100000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solidFill>
                      <a:srgbClr val="F795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101011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0000 0100 1011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1261999"/>
            <a:ext cx="6578600" cy="2062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例：假设数组</a:t>
            </a:r>
            <a:r>
              <a:rPr dirty="0" sz="2000" spc="5" b="1">
                <a:latin typeface="微软雅黑"/>
                <a:cs typeface="微软雅黑"/>
              </a:rPr>
              <a:t>A</a:t>
            </a:r>
            <a:r>
              <a:rPr dirty="0" sz="2000" b="1">
                <a:latin typeface="微软雅黑"/>
                <a:cs typeface="微软雅黑"/>
              </a:rPr>
              <a:t>的</a:t>
            </a:r>
            <a:r>
              <a:rPr dirty="0" sz="2000" spc="-15" b="1">
                <a:latin typeface="微软雅黑"/>
                <a:cs typeface="微软雅黑"/>
              </a:rPr>
              <a:t>基</a:t>
            </a:r>
            <a:r>
              <a:rPr dirty="0" sz="2000" b="1">
                <a:latin typeface="微软雅黑"/>
                <a:cs typeface="微软雅黑"/>
              </a:rPr>
              <a:t>址放</a:t>
            </a:r>
            <a:r>
              <a:rPr dirty="0" sz="2000" spc="-10" b="1">
                <a:latin typeface="微软雅黑"/>
                <a:cs typeface="微软雅黑"/>
              </a:rPr>
              <a:t>在</a:t>
            </a:r>
            <a:r>
              <a:rPr dirty="0" sz="2000" b="1">
                <a:latin typeface="微软雅黑"/>
                <a:cs typeface="微软雅黑"/>
              </a:rPr>
              <a:t>$t1中</a:t>
            </a:r>
            <a:r>
              <a:rPr dirty="0" sz="2000" spc="-5" b="1">
                <a:latin typeface="微软雅黑"/>
                <a:cs typeface="微软雅黑"/>
              </a:rPr>
              <a:t>，h</a:t>
            </a:r>
            <a:r>
              <a:rPr dirty="0" sz="2000" b="1">
                <a:latin typeface="微软雅黑"/>
                <a:cs typeface="微软雅黑"/>
              </a:rPr>
              <a:t>放</a:t>
            </a:r>
            <a:r>
              <a:rPr dirty="0" sz="2000" spc="-15" b="1">
                <a:latin typeface="微软雅黑"/>
                <a:cs typeface="微软雅黑"/>
              </a:rPr>
              <a:t>在</a:t>
            </a:r>
            <a:r>
              <a:rPr dirty="0" sz="2000" b="1">
                <a:latin typeface="微软雅黑"/>
                <a:cs typeface="微软雅黑"/>
              </a:rPr>
              <a:t>寄存</a:t>
            </a:r>
            <a:r>
              <a:rPr dirty="0" sz="2000" spc="-15" b="1">
                <a:latin typeface="微软雅黑"/>
                <a:cs typeface="微软雅黑"/>
              </a:rPr>
              <a:t>器</a:t>
            </a:r>
            <a:r>
              <a:rPr dirty="0" sz="2000" spc="-5" b="1">
                <a:latin typeface="微软雅黑"/>
                <a:cs typeface="微软雅黑"/>
              </a:rPr>
              <a:t>$s2</a:t>
            </a:r>
            <a:r>
              <a:rPr dirty="0" sz="2000" b="1">
                <a:latin typeface="微软雅黑"/>
                <a:cs typeface="微软雅黑"/>
              </a:rPr>
              <a:t>中，则</a:t>
            </a:r>
            <a:endParaRPr sz="2000">
              <a:latin typeface="微软雅黑"/>
              <a:cs typeface="微软雅黑"/>
            </a:endParaRPr>
          </a:p>
          <a:p>
            <a:pPr algn="ctr" marR="1222375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“A[300]=h+A[300]”将</a:t>
            </a:r>
            <a:r>
              <a:rPr dirty="0" sz="2000" spc="-15" b="1">
                <a:latin typeface="微软雅黑"/>
                <a:cs typeface="微软雅黑"/>
              </a:rPr>
              <a:t>如</a:t>
            </a:r>
            <a:r>
              <a:rPr dirty="0" sz="2000" b="1">
                <a:latin typeface="微软雅黑"/>
                <a:cs typeface="微软雅黑"/>
              </a:rPr>
              <a:t>何编</a:t>
            </a:r>
            <a:r>
              <a:rPr dirty="0" sz="2000" spc="-15" b="1">
                <a:latin typeface="微软雅黑"/>
                <a:cs typeface="微软雅黑"/>
              </a:rPr>
              <a:t>译</a:t>
            </a:r>
            <a:r>
              <a:rPr dirty="0" sz="2000" b="1">
                <a:latin typeface="微软雅黑"/>
                <a:cs typeface="微软雅黑"/>
              </a:rPr>
              <a:t>成机</a:t>
            </a:r>
            <a:r>
              <a:rPr dirty="0" sz="2000" spc="-15" b="1">
                <a:latin typeface="微软雅黑"/>
                <a:cs typeface="微软雅黑"/>
              </a:rPr>
              <a:t>器</a:t>
            </a:r>
            <a:r>
              <a:rPr dirty="0" sz="2000" b="1">
                <a:latin typeface="微软雅黑"/>
                <a:cs typeface="微软雅黑"/>
              </a:rPr>
              <a:t>码？</a:t>
            </a:r>
            <a:endParaRPr sz="2000">
              <a:latin typeface="微软雅黑"/>
              <a:cs typeface="微软雅黑"/>
            </a:endParaRPr>
          </a:p>
          <a:p>
            <a:pPr algn="ctr" marR="258445">
              <a:lnSpc>
                <a:spcPct val="100000"/>
              </a:lnSpc>
              <a:spcBef>
                <a:spcPts val="370"/>
              </a:spcBef>
            </a:pPr>
            <a:r>
              <a:rPr dirty="0" sz="2000" spc="-5" b="1">
                <a:latin typeface="微软雅黑"/>
                <a:cs typeface="微软雅黑"/>
              </a:rPr>
              <a:t>lw </a:t>
            </a:r>
            <a:r>
              <a:rPr dirty="0" sz="2000" b="1">
                <a:latin typeface="微软雅黑"/>
                <a:cs typeface="微软雅黑"/>
              </a:rPr>
              <a:t>$t0, 1200($t1)</a:t>
            </a:r>
            <a:endParaRPr sz="2000">
              <a:latin typeface="微软雅黑"/>
              <a:cs typeface="微软雅黑"/>
            </a:endParaRPr>
          </a:p>
          <a:p>
            <a:pPr algn="ctr" marL="2064385" marR="2273300" indent="-95885">
              <a:lnSpc>
                <a:spcPts val="3390"/>
              </a:lnSpc>
              <a:spcBef>
                <a:spcPts val="160"/>
              </a:spcBef>
            </a:pPr>
            <a:r>
              <a:rPr dirty="0" sz="2000" spc="-5" b="1">
                <a:latin typeface="微软雅黑"/>
                <a:cs typeface="微软雅黑"/>
              </a:rPr>
              <a:t>add </a:t>
            </a:r>
            <a:r>
              <a:rPr dirty="0" sz="2000" b="1">
                <a:latin typeface="微软雅黑"/>
                <a:cs typeface="微软雅黑"/>
              </a:rPr>
              <a:t>$t0, $s2, $t0  </a:t>
            </a:r>
            <a:r>
              <a:rPr dirty="0" sz="2000" spc="-5" b="1">
                <a:latin typeface="微软雅黑"/>
                <a:cs typeface="微软雅黑"/>
              </a:rPr>
              <a:t>sw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6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1200($t1)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习题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1288" y="6464293"/>
            <a:ext cx="7620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子信息学院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2796666"/>
            <a:ext cx="38728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下列</a:t>
            </a:r>
            <a:r>
              <a:rPr dirty="0" sz="2400" spc="-5"/>
              <a:t>MIPS</a:t>
            </a:r>
            <a:r>
              <a:rPr dirty="0" sz="2400"/>
              <a:t>指令是什么含义？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2163" y="3521709"/>
            <a:ext cx="50488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00000010001010010101000000100000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5211" y="0"/>
            <a:ext cx="4018787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20640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0027" y="1514855"/>
            <a:ext cx="2124455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99282" y="6451593"/>
            <a:ext cx="158496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华中科技大</a:t>
            </a:r>
            <a:r>
              <a:rPr dirty="0" sz="1200" spc="275">
                <a:solidFill>
                  <a:srgbClr val="888888"/>
                </a:solidFill>
                <a:latin typeface="宋体"/>
                <a:cs typeface="宋体"/>
              </a:rPr>
              <a:t>学</a:t>
            </a: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光学与电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  <a:tabLst>
                <a:tab pos="1259205" algn="l"/>
              </a:tabLst>
            </a:pPr>
            <a:r>
              <a:rPr dirty="0" sz="2000" b="1">
                <a:latin typeface="微软雅黑"/>
                <a:cs typeface="微软雅黑"/>
              </a:rPr>
              <a:t>1.	MIPS中的操作数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630170"/>
            <a:ext cx="3131820" cy="1833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2018030" cy="166243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lvl="1" marL="475615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程序兼容性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冯诺依曼架构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哈佛架构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76250" algn="l"/>
              </a:tabLst>
            </a:pP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混合式架构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80"/>
              <a:t> </a:t>
            </a:r>
            <a:r>
              <a:rPr dirty="0" sz="2400"/>
              <a:t>关于存储程序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7972"/>
            <a:ext cx="8836660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微软雅黑"/>
                <a:cs typeface="微软雅黑"/>
              </a:rPr>
              <a:t>1945</a:t>
            </a:r>
            <a:r>
              <a:rPr dirty="0" sz="1800" b="1">
                <a:latin typeface="微软雅黑"/>
                <a:cs typeface="微软雅黑"/>
              </a:rPr>
              <a:t>年</a:t>
            </a:r>
            <a:r>
              <a:rPr dirty="0" sz="1800" spc="5" b="1">
                <a:latin typeface="微软雅黑"/>
                <a:cs typeface="微软雅黑"/>
              </a:rPr>
              <a:t>6</a:t>
            </a:r>
            <a:r>
              <a:rPr dirty="0" sz="1800" b="1">
                <a:latin typeface="微软雅黑"/>
                <a:cs typeface="微软雅黑"/>
              </a:rPr>
              <a:t>月，冯诺依曼提交了著名的“关于ED</a:t>
            </a:r>
            <a:r>
              <a:rPr dirty="0" sz="1800" spc="-95" b="1">
                <a:latin typeface="微软雅黑"/>
                <a:cs typeface="微软雅黑"/>
              </a:rPr>
              <a:t>V</a:t>
            </a:r>
            <a:r>
              <a:rPr dirty="0" sz="1800" spc="-25" b="1">
                <a:latin typeface="微软雅黑"/>
                <a:cs typeface="微软雅黑"/>
              </a:rPr>
              <a:t>A</a:t>
            </a:r>
            <a:r>
              <a:rPr dirty="0" sz="1800" spc="-5" b="1">
                <a:latin typeface="微软雅黑"/>
                <a:cs typeface="微软雅黑"/>
              </a:rPr>
              <a:t>C</a:t>
            </a:r>
            <a:r>
              <a:rPr dirty="0" sz="1800" b="1">
                <a:latin typeface="微软雅黑"/>
                <a:cs typeface="微软雅黑"/>
              </a:rPr>
              <a:t>的报告草案”，提出“存储程序”的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spc="-5" b="1">
                <a:latin typeface="微软雅黑"/>
                <a:cs typeface="微软雅黑"/>
              </a:rPr>
              <a:t>思想，定</a:t>
            </a:r>
            <a:r>
              <a:rPr dirty="0" sz="1800" b="1">
                <a:latin typeface="微软雅黑"/>
                <a:cs typeface="微软雅黑"/>
              </a:rPr>
              <a:t>义</a:t>
            </a:r>
            <a:r>
              <a:rPr dirty="0" sz="1800" spc="-25" b="1">
                <a:latin typeface="微软雅黑"/>
                <a:cs typeface="微软雅黑"/>
              </a:rPr>
              <a:t>EDVAC</a:t>
            </a:r>
            <a:r>
              <a:rPr dirty="0" sz="1800" spc="-5" b="1">
                <a:latin typeface="微软雅黑"/>
                <a:cs typeface="微软雅黑"/>
              </a:rPr>
              <a:t>为五个部分：运算单元、控制单元、存储单元、输入单元、输出单元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3" y="2372867"/>
            <a:ext cx="2907792" cy="3846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221" y="2856484"/>
            <a:ext cx="5283200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指令与数据一样，都用二进制表示，都存储在内存里 程序可以生成程序（比如编译器）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1290" y="4028132"/>
            <a:ext cx="4657110" cy="2079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5631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35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5"/>
              <a:t>--3.1</a:t>
            </a:r>
            <a:r>
              <a:rPr dirty="0" sz="2400" spc="-35"/>
              <a:t> </a:t>
            </a:r>
            <a:r>
              <a:rPr dirty="0" sz="2400" spc="-5"/>
              <a:t>程序兼容性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3083178"/>
            <a:ext cx="8910955" cy="133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二进制兼容：编译后的程序可以在相同</a:t>
            </a:r>
            <a:r>
              <a:rPr dirty="0" sz="1800" spc="-5" b="1">
                <a:latin typeface="微软雅黑"/>
                <a:cs typeface="微软雅黑"/>
              </a:rPr>
              <a:t>ISA</a:t>
            </a:r>
            <a:r>
              <a:rPr dirty="0" sz="1800" b="1">
                <a:latin typeface="微软雅黑"/>
                <a:cs typeface="微软雅黑"/>
              </a:rPr>
              <a:t>的其他处理器上运行</a:t>
            </a:r>
            <a:endParaRPr sz="1800">
              <a:latin typeface="微软雅黑"/>
              <a:cs typeface="微软雅黑"/>
            </a:endParaRPr>
          </a:p>
          <a:p>
            <a:pPr marL="5011420">
              <a:lnSpc>
                <a:spcPct val="100000"/>
              </a:lnSpc>
              <a:spcBef>
                <a:spcPts val="1400"/>
              </a:spcBef>
            </a:pPr>
            <a:r>
              <a:rPr dirty="0" sz="1800" b="1">
                <a:latin typeface="微软雅黑"/>
                <a:cs typeface="微软雅黑"/>
              </a:rPr>
              <a:t>（相同的二进制代码，无需重新编译）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源代码兼容：相同的源代码，编译后可以在其他处理器上运行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771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50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10"/>
              <a:t>--*</a:t>
            </a:r>
            <a:r>
              <a:rPr dirty="0" sz="2400" spc="-5"/>
              <a:t>向下兼容与向上兼容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06" y="2043810"/>
            <a:ext cx="8954135" cy="234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Backward compatibility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-10">
                <a:latin typeface="Calibri"/>
                <a:cs typeface="Calibri"/>
              </a:rPr>
              <a:t>property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20">
                <a:latin typeface="Calibri"/>
                <a:cs typeface="Calibri"/>
              </a:rPr>
              <a:t>system, </a:t>
            </a:r>
            <a:r>
              <a:rPr dirty="0" sz="2400" spc="-10">
                <a:latin typeface="Calibri"/>
                <a:cs typeface="Calibri"/>
              </a:rPr>
              <a:t>product, or  </a:t>
            </a:r>
            <a:r>
              <a:rPr dirty="0" sz="2400" spc="-5">
                <a:latin typeface="Calibri"/>
                <a:cs typeface="Calibri"/>
              </a:rPr>
              <a:t>technology </a:t>
            </a:r>
            <a:r>
              <a:rPr dirty="0" sz="2400" spc="-10">
                <a:latin typeface="Calibri"/>
                <a:cs typeface="Calibri"/>
              </a:rPr>
              <a:t>that allows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interoperability </a:t>
            </a:r>
            <a:r>
              <a:rPr dirty="0" sz="2400">
                <a:latin typeface="Calibri"/>
                <a:cs typeface="Calibri"/>
              </a:rPr>
              <a:t>with an </a:t>
            </a:r>
            <a:r>
              <a:rPr dirty="0" sz="2400" spc="-5">
                <a:latin typeface="Calibri"/>
                <a:cs typeface="Calibri"/>
              </a:rPr>
              <a:t>older </a:t>
            </a:r>
            <a:r>
              <a:rPr dirty="0" sz="2400" spc="-10">
                <a:latin typeface="Calibri"/>
                <a:cs typeface="Calibri"/>
              </a:rPr>
              <a:t>legacy </a:t>
            </a:r>
            <a:r>
              <a:rPr dirty="0" sz="2400" spc="-25">
                <a:latin typeface="Calibri"/>
                <a:cs typeface="Calibri"/>
              </a:rPr>
              <a:t>system, 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with input </a:t>
            </a:r>
            <a:r>
              <a:rPr dirty="0" sz="2400" spc="-5">
                <a:latin typeface="Calibri"/>
                <a:cs typeface="Calibri"/>
              </a:rPr>
              <a:t>designed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such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algn="r" marR="1296035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有什么缺点？</a:t>
            </a:r>
            <a:endParaRPr sz="1800">
              <a:latin typeface="微软雅黑"/>
              <a:cs typeface="微软雅黑"/>
            </a:endParaRPr>
          </a:p>
          <a:p>
            <a:pPr algn="just"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15" b="1">
                <a:latin typeface="Calibri"/>
                <a:cs typeface="Calibri"/>
              </a:rPr>
              <a:t>Forward </a:t>
            </a:r>
            <a:r>
              <a:rPr dirty="0" sz="2400" spc="-10" b="1">
                <a:latin typeface="Calibri"/>
                <a:cs typeface="Calibri"/>
              </a:rPr>
              <a:t>compatibility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-5">
                <a:latin typeface="Calibri"/>
                <a:cs typeface="Calibri"/>
              </a:rPr>
              <a:t>design </a:t>
            </a:r>
            <a:r>
              <a:rPr dirty="0" sz="2400" spc="-10">
                <a:latin typeface="Calibri"/>
                <a:cs typeface="Calibri"/>
              </a:rPr>
              <a:t>characteristic that allows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409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accept </a:t>
            </a:r>
            <a:r>
              <a:rPr dirty="0" sz="2400">
                <a:latin typeface="Calibri"/>
                <a:cs typeface="Calibri"/>
              </a:rPr>
              <a:t>input </a:t>
            </a:r>
            <a:r>
              <a:rPr dirty="0" sz="2400" spc="-10">
                <a:latin typeface="Calibri"/>
                <a:cs typeface="Calibri"/>
              </a:rPr>
              <a:t>intended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later </a:t>
            </a:r>
            <a:r>
              <a:rPr dirty="0" sz="2400" spc="-15">
                <a:latin typeface="Calibri"/>
                <a:cs typeface="Calibri"/>
              </a:rPr>
              <a:t>version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25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117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课程回</a:t>
            </a:r>
            <a:r>
              <a:rPr dirty="0" sz="2400"/>
              <a:t>顾</a:t>
            </a:r>
            <a:r>
              <a:rPr dirty="0" sz="2400" spc="-5"/>
              <a:t>--主流的指令集体系结</a:t>
            </a:r>
            <a:r>
              <a:rPr dirty="0" sz="2400"/>
              <a:t>构</a:t>
            </a:r>
            <a:r>
              <a:rPr dirty="0" sz="2400" spc="-5"/>
              <a:t>(ISA)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47700" y="1609344"/>
            <a:ext cx="7848600" cy="3639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7277" y="5686450"/>
            <a:ext cx="7219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CISC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5489" y="5724245"/>
            <a:ext cx="728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RISC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8138" y="5357621"/>
            <a:ext cx="5603875" cy="157480"/>
          </a:xfrm>
          <a:custGeom>
            <a:avLst/>
            <a:gdLst/>
            <a:ahLst/>
            <a:cxnLst/>
            <a:rect l="l" t="t" r="r" b="b"/>
            <a:pathLst>
              <a:path w="5603875" h="157479">
                <a:moveTo>
                  <a:pt x="5603747" y="0"/>
                </a:moveTo>
                <a:lnTo>
                  <a:pt x="5602722" y="30533"/>
                </a:lnTo>
                <a:lnTo>
                  <a:pt x="5599922" y="55483"/>
                </a:lnTo>
                <a:lnTo>
                  <a:pt x="5595764" y="72312"/>
                </a:lnTo>
                <a:lnTo>
                  <a:pt x="5590667" y="78485"/>
                </a:lnTo>
                <a:lnTo>
                  <a:pt x="2814954" y="78485"/>
                </a:lnTo>
                <a:lnTo>
                  <a:pt x="2809857" y="84659"/>
                </a:lnTo>
                <a:lnTo>
                  <a:pt x="2805699" y="101488"/>
                </a:lnTo>
                <a:lnTo>
                  <a:pt x="2802899" y="126438"/>
                </a:lnTo>
                <a:lnTo>
                  <a:pt x="2801874" y="156971"/>
                </a:lnTo>
                <a:lnTo>
                  <a:pt x="2800848" y="126438"/>
                </a:lnTo>
                <a:lnTo>
                  <a:pt x="2798048" y="101488"/>
                </a:lnTo>
                <a:lnTo>
                  <a:pt x="2793890" y="84659"/>
                </a:lnTo>
                <a:lnTo>
                  <a:pt x="2788792" y="78485"/>
                </a:lnTo>
                <a:lnTo>
                  <a:pt x="13081" y="78485"/>
                </a:lnTo>
                <a:lnTo>
                  <a:pt x="7983" y="72312"/>
                </a:lnTo>
                <a:lnTo>
                  <a:pt x="3825" y="55483"/>
                </a:lnTo>
                <a:lnTo>
                  <a:pt x="1025" y="30533"/>
                </a:lnTo>
                <a:lnTo>
                  <a:pt x="0" y="0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8679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35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5"/>
              <a:t>--3.2</a:t>
            </a:r>
            <a:r>
              <a:rPr dirty="0" sz="2400" spc="-30"/>
              <a:t> </a:t>
            </a:r>
            <a:r>
              <a:rPr dirty="0" sz="2400" spc="-5"/>
              <a:t>冯诺依曼架构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868" y="1621536"/>
            <a:ext cx="499110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4788" y="1191894"/>
            <a:ext cx="4028440" cy="318389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优点:</a:t>
            </a:r>
            <a:endParaRPr sz="1800">
              <a:latin typeface="微软雅黑"/>
              <a:cs typeface="微软雅黑"/>
            </a:endParaRPr>
          </a:p>
          <a:p>
            <a:pPr marL="586105" marR="5080" indent="-3435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指令和数据区大小可调，提高存储 器利用率；</a:t>
            </a:r>
            <a:endParaRPr sz="1800">
              <a:latin typeface="微软雅黑"/>
              <a:cs typeface="微软雅黑"/>
            </a:endParaRPr>
          </a:p>
          <a:p>
            <a:pPr marL="5861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可以把指令当作数据处理，便于修</a:t>
            </a:r>
            <a:endParaRPr sz="1800">
              <a:latin typeface="微软雅黑"/>
              <a:cs typeface="微软雅黑"/>
            </a:endParaRPr>
          </a:p>
          <a:p>
            <a:pPr marL="586105">
              <a:lnSpc>
                <a:spcPct val="100000"/>
              </a:lnSpc>
            </a:pP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改指令值和软件升级；</a:t>
            </a:r>
            <a:endParaRPr sz="1800">
              <a:latin typeface="微软雅黑"/>
              <a:cs typeface="微软雅黑"/>
            </a:endParaRPr>
          </a:p>
          <a:p>
            <a:pPr algn="just" marL="243204" marR="9144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（双刃剑：由于程序与数据具有一样 的读写权限，所以</a:t>
            </a:r>
            <a:r>
              <a:rPr dirty="0" sz="1800" spc="5">
                <a:solidFill>
                  <a:srgbClr val="FF0000"/>
                </a:solidFill>
                <a:latin typeface="微软雅黑"/>
                <a:cs typeface="微软雅黑"/>
              </a:rPr>
              <a:t>出</a:t>
            </a: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BU</a:t>
            </a:r>
            <a:r>
              <a:rPr dirty="0" sz="1800" spc="5">
                <a:solidFill>
                  <a:srgbClr val="FF0000"/>
                </a:solidFill>
                <a:latin typeface="微软雅黑"/>
                <a:cs typeface="微软雅黑"/>
              </a:rPr>
              <a:t>G</a:t>
            </a: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时很容易死 机）</a:t>
            </a:r>
            <a:endParaRPr sz="1800">
              <a:latin typeface="微软雅黑"/>
              <a:cs typeface="微软雅黑"/>
            </a:endParaRPr>
          </a:p>
          <a:p>
            <a:pPr algn="just" marL="569595" indent="-327025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总线和控制简单，成本低；</a:t>
            </a:r>
            <a:endParaRPr sz="1800">
              <a:latin typeface="微软雅黑"/>
              <a:cs typeface="微软雅黑"/>
            </a:endParaRPr>
          </a:p>
          <a:p>
            <a:pPr algn="just" marL="569595" indent="-327025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外设要求低（只需一个存储器和相</a:t>
            </a:r>
            <a:endParaRPr sz="1800">
              <a:latin typeface="微软雅黑"/>
              <a:cs typeface="微软雅黑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应的总线）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912" y="3422350"/>
            <a:ext cx="4721225" cy="122999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185"/>
              </a:spcBef>
            </a:pPr>
            <a:r>
              <a:rPr dirty="0" sz="1800" spc="-5">
                <a:latin typeface="微软雅黑"/>
                <a:cs typeface="微软雅黑"/>
              </a:rPr>
              <a:t>冯.诺伊曼结构：将程序指令存储器和数据存储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微软雅黑"/>
                <a:cs typeface="微软雅黑"/>
              </a:rPr>
              <a:t>器合并在一起的计算机架构</a:t>
            </a:r>
            <a:endParaRPr sz="1800">
              <a:latin typeface="微软雅黑"/>
              <a:cs typeface="微软雅黑"/>
            </a:endParaRPr>
          </a:p>
          <a:p>
            <a:pPr marL="3418204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劣势: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8540" y="4671186"/>
            <a:ext cx="3804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不便于流水线，降低CPU效率：读 指令时不能操作数据，操作数据时 不能读指令；</a:t>
            </a:r>
            <a:endParaRPr sz="1800">
              <a:latin typeface="微软雅黑"/>
              <a:cs typeface="微软雅黑"/>
            </a:endParaRPr>
          </a:p>
          <a:p>
            <a:pPr algn="just"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指令和数据的宽度必须相同；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2583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40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5"/>
              <a:t>--3.3</a:t>
            </a:r>
            <a:r>
              <a:rPr dirty="0" sz="2400" spc="-30"/>
              <a:t> </a:t>
            </a:r>
            <a:r>
              <a:rPr dirty="0" sz="2400" spc="-5"/>
              <a:t>哈佛架构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4009375"/>
            <a:ext cx="3495040" cy="8724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229"/>
              </a:spcBef>
            </a:pPr>
            <a:r>
              <a:rPr dirty="0" sz="1800" spc="-5">
                <a:latin typeface="宋体"/>
                <a:cs typeface="宋体"/>
              </a:rPr>
              <a:t>哈佛结</a:t>
            </a:r>
            <a:r>
              <a:rPr dirty="0" sz="1800">
                <a:latin typeface="宋体"/>
                <a:cs typeface="宋体"/>
              </a:rPr>
              <a:t>构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 b="1">
                <a:latin typeface="Calibri"/>
                <a:cs typeface="Calibri"/>
              </a:rPr>
              <a:t>Harvard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architecture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-10">
                <a:latin typeface="宋体"/>
                <a:cs typeface="宋体"/>
              </a:rPr>
              <a:t>：</a:t>
            </a:r>
            <a:r>
              <a:rPr dirty="0" sz="1800" spc="-5">
                <a:latin typeface="宋体"/>
                <a:cs typeface="宋体"/>
              </a:rPr>
              <a:t>将 </a:t>
            </a:r>
            <a:r>
              <a:rPr dirty="0" sz="1800">
                <a:latin typeface="宋体"/>
                <a:cs typeface="宋体"/>
              </a:rPr>
              <a:t>程序指令储存和数据储存分开的计 算机架构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977" y="5845251"/>
            <a:ext cx="323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适合单片机、DSP等嵌入式系统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1342644"/>
            <a:ext cx="3572255" cy="2496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67961" y="1287017"/>
            <a:ext cx="4373880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优点：</a:t>
            </a:r>
            <a:endParaRPr sz="1800">
              <a:latin typeface="微软雅黑"/>
              <a:cs typeface="微软雅黑"/>
            </a:endParaRPr>
          </a:p>
          <a:p>
            <a:pPr marL="702945" marR="508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便于流水线，操作数据的同时可进 行取指；（按顺序执行时效果最好， 如果程序跳来跳去，那也没什么好 </a:t>
            </a: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处，因此哈佛架构适合任务单调，  </a:t>
            </a: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而需要高速执行的</a:t>
            </a: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CPU）</a:t>
            </a:r>
            <a:endParaRPr sz="1800">
              <a:latin typeface="微软雅黑"/>
              <a:cs typeface="微软雅黑"/>
            </a:endParaRPr>
          </a:p>
          <a:p>
            <a:pPr marL="7035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指令和数据不会互相干扰，程序出</a:t>
            </a:r>
            <a:endParaRPr sz="1800">
              <a:latin typeface="微软雅黑"/>
              <a:cs typeface="微软雅黑"/>
            </a:endParaRPr>
          </a:p>
          <a:p>
            <a:pPr marL="702945">
              <a:lnSpc>
                <a:spcPct val="100000"/>
              </a:lnSpc>
            </a:pPr>
            <a:r>
              <a:rPr dirty="0" sz="1800" spc="-5">
                <a:solidFill>
                  <a:srgbClr val="00AF50"/>
                </a:solidFill>
                <a:latin typeface="微软雅黑"/>
                <a:cs typeface="微软雅黑"/>
              </a:rPr>
              <a:t>bug</a:t>
            </a:r>
            <a:r>
              <a:rPr dirty="0" sz="1800">
                <a:solidFill>
                  <a:srgbClr val="00AF50"/>
                </a:solidFill>
                <a:latin typeface="微软雅黑"/>
                <a:cs typeface="微软雅黑"/>
              </a:rPr>
              <a:t>时还能够顺序执行；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7961" y="3973829"/>
            <a:ext cx="4373880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劣势：</a:t>
            </a:r>
            <a:endParaRPr sz="1800">
              <a:latin typeface="微软雅黑"/>
              <a:cs typeface="微软雅黑"/>
            </a:endParaRPr>
          </a:p>
          <a:p>
            <a:pPr marL="70358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难以修改指令，不便于软件升级；</a:t>
            </a:r>
            <a:endParaRPr sz="1800">
              <a:latin typeface="微软雅黑"/>
              <a:cs typeface="微软雅黑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存储器利用率低；</a:t>
            </a:r>
            <a:endParaRPr sz="1800">
              <a:latin typeface="微软雅黑"/>
              <a:cs typeface="微软雅黑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dirty="0" sz="1800" spc="-5">
                <a:solidFill>
                  <a:srgbClr val="FF0000"/>
                </a:solidFill>
                <a:latin typeface="微软雅黑"/>
                <a:cs typeface="微软雅黑"/>
              </a:rPr>
              <a:t>总线多，结构复杂，成本高；</a:t>
            </a:r>
            <a:endParaRPr sz="1800">
              <a:latin typeface="微软雅黑"/>
              <a:cs typeface="微软雅黑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dirty="0" sz="1800">
                <a:solidFill>
                  <a:srgbClr val="FF0000"/>
                </a:solidFill>
                <a:latin typeface="微软雅黑"/>
                <a:cs typeface="微软雅黑"/>
              </a:rPr>
              <a:t>外设要求高，不便于外围存储扩展；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61492"/>
            <a:ext cx="45631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35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5"/>
              <a:t>--3.4</a:t>
            </a:r>
            <a:r>
              <a:rPr dirty="0" sz="2400" spc="-35"/>
              <a:t> </a:t>
            </a:r>
            <a:r>
              <a:rPr dirty="0" sz="2400" spc="-5"/>
              <a:t>混合式架构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1021" y="2044700"/>
            <a:ext cx="3913504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这种结构就是目前ARM的结构，将两 种结构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扬其长，避其短</a:t>
            </a:r>
            <a:r>
              <a:rPr dirty="0" sz="1800">
                <a:latin typeface="微软雅黑"/>
                <a:cs typeface="微软雅黑"/>
              </a:rPr>
              <a:t>。其中，芯片内 部的</a:t>
            </a:r>
            <a:r>
              <a:rPr dirty="0" sz="1800" spc="-5">
                <a:latin typeface="微软雅黑"/>
                <a:cs typeface="微软雅黑"/>
              </a:rPr>
              <a:t>cache，</a:t>
            </a:r>
            <a:r>
              <a:rPr dirty="0" sz="1800">
                <a:latin typeface="微软雅黑"/>
                <a:cs typeface="微软雅黑"/>
              </a:rPr>
              <a:t>表示高速缓存</a:t>
            </a:r>
            <a:r>
              <a:rPr dirty="0" sz="1800" spc="-15">
                <a:latin typeface="微软雅黑"/>
                <a:cs typeface="微软雅黑"/>
              </a:rPr>
              <a:t>。</a:t>
            </a:r>
            <a:r>
              <a:rPr dirty="0" sz="1800" spc="-5">
                <a:latin typeface="微软雅黑"/>
                <a:cs typeface="微软雅黑"/>
              </a:rPr>
              <a:t>Dcache  </a:t>
            </a:r>
            <a:r>
              <a:rPr dirty="0" sz="1800" spc="-5">
                <a:latin typeface="微软雅黑"/>
                <a:cs typeface="微软雅黑"/>
              </a:rPr>
              <a:t>用来缓存部分代码</a:t>
            </a:r>
            <a:r>
              <a:rPr dirty="0" sz="1800">
                <a:latin typeface="微软雅黑"/>
                <a:cs typeface="微软雅黑"/>
              </a:rPr>
              <a:t>，</a:t>
            </a:r>
            <a:r>
              <a:rPr dirty="0" sz="1800" spc="-5">
                <a:latin typeface="微软雅黑"/>
                <a:cs typeface="微软雅黑"/>
              </a:rPr>
              <a:t>ica</a:t>
            </a:r>
            <a:r>
              <a:rPr dirty="0" sz="1800" spc="-10">
                <a:latin typeface="微软雅黑"/>
                <a:cs typeface="微软雅黑"/>
              </a:rPr>
              <a:t>c</a:t>
            </a:r>
            <a:r>
              <a:rPr dirty="0" sz="1800" spc="-5">
                <a:latin typeface="微软雅黑"/>
                <a:cs typeface="微软雅黑"/>
              </a:rPr>
              <a:t>he</a:t>
            </a:r>
            <a:r>
              <a:rPr dirty="0" sz="1800">
                <a:latin typeface="微软雅黑"/>
                <a:cs typeface="微软雅黑"/>
              </a:rPr>
              <a:t>用来缓存部 </a:t>
            </a:r>
            <a:r>
              <a:rPr dirty="0" sz="1800">
                <a:latin typeface="微软雅黑"/>
                <a:cs typeface="微软雅黑"/>
              </a:rPr>
              <a:t>分数据。只有需要改变时</a:t>
            </a:r>
            <a:r>
              <a:rPr dirty="0" sz="1800" spc="-5">
                <a:latin typeface="微软雅黑"/>
                <a:cs typeface="微软雅黑"/>
              </a:rPr>
              <a:t>，cache</a:t>
            </a:r>
            <a:r>
              <a:rPr dirty="0" sz="1800">
                <a:latin typeface="微软雅黑"/>
                <a:cs typeface="微软雅黑"/>
              </a:rPr>
              <a:t>才会 到RAM中加载新的数据。所以大部分 时间</a:t>
            </a:r>
            <a:r>
              <a:rPr dirty="0" sz="1800" spc="-5">
                <a:latin typeface="微软雅黑"/>
                <a:cs typeface="微软雅黑"/>
              </a:rPr>
              <a:t>CPU</a:t>
            </a:r>
            <a:r>
              <a:rPr dirty="0" sz="1800">
                <a:latin typeface="微软雅黑"/>
                <a:cs typeface="微软雅黑"/>
              </a:rPr>
              <a:t>都是通过哈佛结构</a:t>
            </a:r>
            <a:r>
              <a:rPr dirty="0" sz="1800" spc="5">
                <a:latin typeface="微软雅黑"/>
                <a:cs typeface="微软雅黑"/>
              </a:rPr>
              <a:t>和</a:t>
            </a:r>
            <a:r>
              <a:rPr dirty="0" sz="1800" spc="-5">
                <a:latin typeface="微软雅黑"/>
                <a:cs typeface="微软雅黑"/>
              </a:rPr>
              <a:t>cache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（高速缓存）通讯，这个速度是非常快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微软雅黑"/>
                <a:cs typeface="微软雅黑"/>
              </a:rPr>
              <a:t>的～～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/>
              <a:cs typeface="微软雅黑"/>
            </a:endParaRPr>
          </a:p>
          <a:p>
            <a:pPr marL="12700" marR="762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这样在芯片外部，利用冯诺依曼结构， 节省了外部的</a:t>
            </a:r>
            <a:r>
              <a:rPr dirty="0" sz="1800" spc="-5">
                <a:latin typeface="微软雅黑"/>
                <a:cs typeface="微软雅黑"/>
              </a:rPr>
              <a:t>PCB</a:t>
            </a:r>
            <a:r>
              <a:rPr dirty="0" sz="1800">
                <a:latin typeface="微软雅黑"/>
                <a:cs typeface="微软雅黑"/>
              </a:rPr>
              <a:t>走线资源。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48127"/>
            <a:ext cx="4783836" cy="201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582795"/>
            <a:ext cx="4826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内部采用哈佛，外部采用冯诺依曼的混合式架构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3.</a:t>
            </a:r>
            <a:r>
              <a:rPr dirty="0" sz="2400" spc="-80" b="1">
                <a:latin typeface="微软雅黑"/>
                <a:cs typeface="微软雅黑"/>
              </a:rPr>
              <a:t> </a:t>
            </a:r>
            <a:r>
              <a:rPr dirty="0" sz="2400" b="1">
                <a:latin typeface="微软雅黑"/>
                <a:cs typeface="微软雅黑"/>
              </a:rPr>
              <a:t>关于存储程序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454" y="3130118"/>
            <a:ext cx="757935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思考：冯诺依曼架构和哈佛架构（或混合架构）与指令集架构有什么关系？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60145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25"/>
              <a:t> </a:t>
            </a:r>
            <a:r>
              <a:rPr dirty="0" sz="2400"/>
              <a:t>关于存储程</a:t>
            </a:r>
            <a:r>
              <a:rPr dirty="0" sz="2400" spc="-15"/>
              <a:t>序</a:t>
            </a:r>
            <a:r>
              <a:rPr dirty="0" sz="2400" spc="-5"/>
              <a:t>--3.4</a:t>
            </a:r>
            <a:r>
              <a:rPr dirty="0" sz="2400" spc="-20"/>
              <a:t> </a:t>
            </a:r>
            <a:r>
              <a:rPr dirty="0" sz="2400" spc="-5"/>
              <a:t>程序存储方式</a:t>
            </a:r>
            <a:r>
              <a:rPr dirty="0" sz="2400"/>
              <a:t>与</a:t>
            </a:r>
            <a:r>
              <a:rPr dirty="0" sz="2400" spc="-10"/>
              <a:t>ISA</a:t>
            </a:r>
            <a:r>
              <a:rPr dirty="0" sz="2400" spc="-5"/>
              <a:t>的关系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611493" y="2925826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冯诺依曼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591" y="2068067"/>
            <a:ext cx="8028940" cy="50800"/>
          </a:xfrm>
          <a:custGeom>
            <a:avLst/>
            <a:gdLst/>
            <a:ahLst/>
            <a:cxnLst/>
            <a:rect l="l" t="t" r="r" b="b"/>
            <a:pathLst>
              <a:path w="8028940" h="50800">
                <a:moveTo>
                  <a:pt x="8028470" y="19304"/>
                </a:moveTo>
                <a:lnTo>
                  <a:pt x="50" y="41148"/>
                </a:lnTo>
                <a:lnTo>
                  <a:pt x="76" y="50800"/>
                </a:lnTo>
                <a:lnTo>
                  <a:pt x="8028470" y="28956"/>
                </a:lnTo>
                <a:lnTo>
                  <a:pt x="8028470" y="19304"/>
                </a:lnTo>
                <a:close/>
              </a:path>
              <a:path w="8028940" h="50800">
                <a:moveTo>
                  <a:pt x="8028343" y="0"/>
                </a:moveTo>
                <a:lnTo>
                  <a:pt x="0" y="21844"/>
                </a:lnTo>
                <a:lnTo>
                  <a:pt x="25" y="31496"/>
                </a:lnTo>
                <a:lnTo>
                  <a:pt x="8028343" y="9652"/>
                </a:lnTo>
                <a:lnTo>
                  <a:pt x="80283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630" y="523925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8630" y="521995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7263" y="2328418"/>
            <a:ext cx="775970" cy="612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微软雅黑"/>
                <a:cs typeface="微软雅黑"/>
              </a:rPr>
              <a:t>x86,</a:t>
            </a:r>
            <a:r>
              <a:rPr dirty="0" sz="1400" spc="-65" b="1">
                <a:latin typeface="微软雅黑"/>
                <a:cs typeface="微软雅黑"/>
              </a:rPr>
              <a:t> </a:t>
            </a:r>
            <a:r>
              <a:rPr dirty="0" sz="1400" spc="-5" b="1">
                <a:latin typeface="微软雅黑"/>
                <a:cs typeface="微软雅黑"/>
              </a:rPr>
              <a:t>x64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1400" b="1">
                <a:latin typeface="微软雅黑"/>
                <a:cs typeface="微软雅黑"/>
              </a:rPr>
              <a:t>ARMv1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263" y="3075177"/>
            <a:ext cx="681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ARM</a:t>
            </a:r>
            <a:r>
              <a:rPr dirty="0" sz="1400" spc="5" b="1">
                <a:latin typeface="微软雅黑"/>
                <a:cs typeface="微软雅黑"/>
              </a:rPr>
              <a:t>v</a:t>
            </a:r>
            <a:r>
              <a:rPr dirty="0" sz="1400" b="1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63" y="3448939"/>
            <a:ext cx="681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ARM</a:t>
            </a:r>
            <a:r>
              <a:rPr dirty="0" sz="1400" spc="5" b="1">
                <a:latin typeface="微软雅黑"/>
                <a:cs typeface="微软雅黑"/>
              </a:rPr>
              <a:t>v</a:t>
            </a:r>
            <a:r>
              <a:rPr dirty="0" sz="1400" b="1">
                <a:latin typeface="微软雅黑"/>
                <a:cs typeface="微软雅黑"/>
              </a:rPr>
              <a:t>3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263" y="3822319"/>
            <a:ext cx="681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ARM</a:t>
            </a:r>
            <a:r>
              <a:rPr dirty="0" sz="1400" spc="5" b="1">
                <a:latin typeface="微软雅黑"/>
                <a:cs typeface="微软雅黑"/>
              </a:rPr>
              <a:t>v</a:t>
            </a:r>
            <a:r>
              <a:rPr dirty="0" sz="1400" b="1"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263" y="4195698"/>
            <a:ext cx="681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ARM</a:t>
            </a:r>
            <a:r>
              <a:rPr dirty="0" sz="1400" spc="5" b="1">
                <a:latin typeface="微软雅黑"/>
                <a:cs typeface="微软雅黑"/>
              </a:rPr>
              <a:t>v</a:t>
            </a:r>
            <a:r>
              <a:rPr dirty="0" sz="1400" b="1"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263" y="4568774"/>
            <a:ext cx="6813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AR</a:t>
            </a:r>
            <a:r>
              <a:rPr dirty="0" sz="1400" spc="-5" b="1">
                <a:latin typeface="微软雅黑"/>
                <a:cs typeface="微软雅黑"/>
              </a:rPr>
              <a:t>M</a:t>
            </a:r>
            <a:r>
              <a:rPr dirty="0" sz="1400" b="1">
                <a:latin typeface="微软雅黑"/>
                <a:cs typeface="微软雅黑"/>
              </a:rPr>
              <a:t>v6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63" y="4942713"/>
            <a:ext cx="681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ARM</a:t>
            </a:r>
            <a:r>
              <a:rPr dirty="0" sz="1400" spc="5" b="1">
                <a:latin typeface="微软雅黑"/>
                <a:cs typeface="微软雅黑"/>
              </a:rPr>
              <a:t>v</a:t>
            </a:r>
            <a:r>
              <a:rPr dirty="0" sz="1400" b="1">
                <a:latin typeface="微软雅黑"/>
                <a:cs typeface="微软雅黑"/>
              </a:rPr>
              <a:t>7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263" y="5316092"/>
            <a:ext cx="711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微软雅黑"/>
                <a:cs typeface="微软雅黑"/>
              </a:rPr>
              <a:t>M</a:t>
            </a:r>
            <a:r>
              <a:rPr dirty="0" sz="1400" spc="-10" b="1">
                <a:latin typeface="微软雅黑"/>
                <a:cs typeface="微软雅黑"/>
              </a:rPr>
              <a:t>I</a:t>
            </a:r>
            <a:r>
              <a:rPr dirty="0" sz="1400" spc="-5" b="1">
                <a:latin typeface="微软雅黑"/>
                <a:cs typeface="微软雅黑"/>
              </a:rPr>
              <a:t>PS</a:t>
            </a:r>
            <a:r>
              <a:rPr dirty="0" sz="1400" spc="-10" b="1">
                <a:latin typeface="微软雅黑"/>
                <a:cs typeface="微软雅黑"/>
              </a:rPr>
              <a:t>3</a:t>
            </a:r>
            <a:r>
              <a:rPr dirty="0" sz="1400" b="1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437" y="5618734"/>
            <a:ext cx="5375910" cy="0"/>
          </a:xfrm>
          <a:custGeom>
            <a:avLst/>
            <a:gdLst/>
            <a:ahLst/>
            <a:cxnLst/>
            <a:rect l="l" t="t" r="r" b="b"/>
            <a:pathLst>
              <a:path w="5375910" h="0">
                <a:moveTo>
                  <a:pt x="0" y="0"/>
                </a:moveTo>
                <a:lnTo>
                  <a:pt x="5375910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6437" y="5599429"/>
            <a:ext cx="5375910" cy="0"/>
          </a:xfrm>
          <a:custGeom>
            <a:avLst/>
            <a:gdLst/>
            <a:ahLst/>
            <a:cxnLst/>
            <a:rect l="l" t="t" r="r" b="b"/>
            <a:pathLst>
              <a:path w="5375910" h="0">
                <a:moveTo>
                  <a:pt x="0" y="0"/>
                </a:moveTo>
                <a:lnTo>
                  <a:pt x="5375910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91460" y="3075177"/>
            <a:ext cx="577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ARM2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1460" y="3425774"/>
            <a:ext cx="9340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AR</a:t>
            </a:r>
            <a:r>
              <a:rPr dirty="0" sz="1400" spc="-5" b="1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6系列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1460" y="4931155"/>
            <a:ext cx="16694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00AF50"/>
                </a:solidFill>
                <a:latin typeface="微软雅黑"/>
                <a:cs typeface="微软雅黑"/>
              </a:rPr>
              <a:t>Cortex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系列(A,R,M)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1460" y="5344414"/>
            <a:ext cx="30226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AF50"/>
                </a:solidFill>
                <a:latin typeface="微软雅黑"/>
                <a:cs typeface="微软雅黑"/>
              </a:rPr>
              <a:t>MIPS</a:t>
            </a:r>
            <a:r>
              <a:rPr dirty="0" sz="1400" spc="-10" b="1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dirty="0" sz="1400" spc="5" b="1">
                <a:solidFill>
                  <a:srgbClr val="00AF50"/>
                </a:solidFill>
                <a:latin typeface="微软雅黑"/>
                <a:cs typeface="微软雅黑"/>
              </a:rPr>
              <a:t>M14K,</a:t>
            </a:r>
            <a:r>
              <a:rPr dirty="0" sz="1400" spc="-20" b="1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龙芯系列</a:t>
            </a:r>
            <a:r>
              <a:rPr dirty="0" sz="1400" spc="-5" b="1">
                <a:solidFill>
                  <a:srgbClr val="00AF50"/>
                </a:solidFill>
                <a:latin typeface="微软雅黑"/>
                <a:cs typeface="微软雅黑"/>
              </a:rPr>
              <a:t>，OpenMIPS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1460" y="2327275"/>
            <a:ext cx="1244600" cy="631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0000"/>
                </a:solidFill>
                <a:latin typeface="微软雅黑"/>
                <a:cs typeface="微软雅黑"/>
              </a:rPr>
              <a:t>Intels</a:t>
            </a: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、AMDs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ARM1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0616" y="4499609"/>
            <a:ext cx="262318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哈佛架构/混合式</a:t>
            </a:r>
            <a:endParaRPr sz="1800">
              <a:latin typeface="微软雅黑"/>
              <a:cs typeface="微软雅黑"/>
            </a:endParaRPr>
          </a:p>
          <a:p>
            <a:pPr marL="299085" marR="5080" indent="-28702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latin typeface="微软雅黑"/>
                <a:cs typeface="微软雅黑"/>
              </a:rPr>
              <a:t>内核决</a:t>
            </a:r>
            <a:r>
              <a:rPr dirty="0" sz="1400" spc="-15" b="1">
                <a:latin typeface="微软雅黑"/>
                <a:cs typeface="微软雅黑"/>
              </a:rPr>
              <a:t>定</a:t>
            </a:r>
            <a:r>
              <a:rPr dirty="0" sz="1400" b="1">
                <a:latin typeface="微软雅黑"/>
                <a:cs typeface="微软雅黑"/>
              </a:rPr>
              <a:t>了</a:t>
            </a:r>
            <a:r>
              <a:rPr dirty="0" sz="1400" spc="-10" b="1">
                <a:latin typeface="微软雅黑"/>
                <a:cs typeface="微软雅黑"/>
              </a:rPr>
              <a:t>与</a:t>
            </a:r>
            <a:r>
              <a:rPr dirty="0" sz="1400" spc="-5" b="1">
                <a:latin typeface="微软雅黑"/>
                <a:cs typeface="微软雅黑"/>
              </a:rPr>
              <a:t>C</a:t>
            </a:r>
            <a:r>
              <a:rPr dirty="0" sz="1400" spc="5" b="1">
                <a:latin typeface="微软雅黑"/>
                <a:cs typeface="微软雅黑"/>
              </a:rPr>
              <a:t>a</a:t>
            </a:r>
            <a:r>
              <a:rPr dirty="0" sz="1400" spc="-20" b="1">
                <a:latin typeface="微软雅黑"/>
                <a:cs typeface="微软雅黑"/>
              </a:rPr>
              <a:t>c</a:t>
            </a:r>
            <a:r>
              <a:rPr dirty="0" sz="1400" spc="-10" b="1">
                <a:latin typeface="微软雅黑"/>
                <a:cs typeface="微软雅黑"/>
              </a:rPr>
              <a:t>h</a:t>
            </a:r>
            <a:r>
              <a:rPr dirty="0" sz="1400" b="1">
                <a:latin typeface="微软雅黑"/>
                <a:cs typeface="微软雅黑"/>
              </a:rPr>
              <a:t>e的接</a:t>
            </a:r>
            <a:r>
              <a:rPr dirty="0" sz="1400" spc="-15" b="1">
                <a:latin typeface="微软雅黑"/>
                <a:cs typeface="微软雅黑"/>
              </a:rPr>
              <a:t>口</a:t>
            </a:r>
            <a:r>
              <a:rPr dirty="0" sz="1400" b="1">
                <a:latin typeface="微软雅黑"/>
                <a:cs typeface="微软雅黑"/>
              </a:rPr>
              <a:t>， </a:t>
            </a:r>
            <a:r>
              <a:rPr dirty="0" sz="1400" b="1">
                <a:latin typeface="微软雅黑"/>
                <a:cs typeface="微软雅黑"/>
              </a:rPr>
              <a:t>从而决定是否区分指令 Cache和数据</a:t>
            </a:r>
            <a:r>
              <a:rPr dirty="0" sz="1400" spc="-5" b="1">
                <a:latin typeface="微软雅黑"/>
                <a:cs typeface="微软雅黑"/>
              </a:rPr>
              <a:t>Cache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591" y="2607564"/>
            <a:ext cx="5364480" cy="43815"/>
          </a:xfrm>
          <a:custGeom>
            <a:avLst/>
            <a:gdLst/>
            <a:ahLst/>
            <a:cxnLst/>
            <a:rect l="l" t="t" r="r" b="b"/>
            <a:pathLst>
              <a:path w="5364480" h="43814">
                <a:moveTo>
                  <a:pt x="5364137" y="19303"/>
                </a:moveTo>
                <a:lnTo>
                  <a:pt x="50" y="33909"/>
                </a:lnTo>
                <a:lnTo>
                  <a:pt x="76" y="43561"/>
                </a:lnTo>
                <a:lnTo>
                  <a:pt x="5364137" y="28956"/>
                </a:lnTo>
                <a:lnTo>
                  <a:pt x="5364137" y="19303"/>
                </a:lnTo>
                <a:close/>
              </a:path>
              <a:path w="5364480" h="43814">
                <a:moveTo>
                  <a:pt x="5364137" y="0"/>
                </a:moveTo>
                <a:lnTo>
                  <a:pt x="0" y="14605"/>
                </a:lnTo>
                <a:lnTo>
                  <a:pt x="25" y="24257"/>
                </a:lnTo>
                <a:lnTo>
                  <a:pt x="5364137" y="9651"/>
                </a:lnTo>
                <a:lnTo>
                  <a:pt x="53641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739" y="5582465"/>
            <a:ext cx="8894445" cy="71564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960"/>
              </a:spcBef>
              <a:tabLst>
                <a:tab pos="2698115" algn="l"/>
                <a:tab pos="8417560" algn="l"/>
              </a:tabLst>
            </a:pPr>
            <a:r>
              <a:rPr dirty="0" u="dbl" sz="140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140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dbl" sz="1400" b="1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微软雅黑"/>
                <a:cs typeface="微软雅黑"/>
              </a:rPr>
              <a:t>大多数</a:t>
            </a:r>
            <a:r>
              <a:rPr dirty="0" u="sng" sz="1400" b="1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微软雅黑"/>
                <a:cs typeface="微软雅黑"/>
              </a:rPr>
              <a:t>DS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P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	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实际上，一种ISA在设计的时候就必须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考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虑程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序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存储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的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影响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，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设计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出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的指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令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集也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必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然有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一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定的</a:t>
            </a:r>
            <a:r>
              <a:rPr dirty="0" sz="1600" spc="5" b="1">
                <a:solidFill>
                  <a:srgbClr val="C00000"/>
                </a:solidFill>
                <a:latin typeface="微软雅黑"/>
                <a:cs typeface="微软雅黑"/>
              </a:rPr>
              <a:t>倾</a:t>
            </a:r>
            <a:r>
              <a:rPr dirty="0" sz="1600" spc="-5" b="1">
                <a:solidFill>
                  <a:srgbClr val="C00000"/>
                </a:solidFill>
                <a:latin typeface="微软雅黑"/>
                <a:cs typeface="微软雅黑"/>
              </a:rPr>
              <a:t>向性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9014" y="3786885"/>
            <a:ext cx="2101215" cy="1026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微软雅黑"/>
                <a:cs typeface="微软雅黑"/>
              </a:rPr>
              <a:t>ARM7系列、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部</a:t>
            </a:r>
            <a:r>
              <a:rPr dirty="0" sz="1400" spc="-5" b="1">
                <a:solidFill>
                  <a:srgbClr val="00AF50"/>
                </a:solidFill>
                <a:latin typeface="微软雅黑"/>
                <a:cs typeface="微软雅黑"/>
              </a:rPr>
              <a:t>分</a:t>
            </a:r>
            <a:r>
              <a:rPr dirty="0" sz="1400" spc="-10" b="1">
                <a:solidFill>
                  <a:srgbClr val="00AF50"/>
                </a:solidFill>
                <a:latin typeface="微软雅黑"/>
                <a:cs typeface="微软雅黑"/>
              </a:rPr>
              <a:t>ARM9</a:t>
            </a:r>
            <a:endParaRPr sz="1400">
              <a:latin typeface="微软雅黑"/>
              <a:cs typeface="微软雅黑"/>
            </a:endParaRPr>
          </a:p>
          <a:p>
            <a:pPr marL="24765" marR="5080" indent="-12700">
              <a:lnSpc>
                <a:spcPct val="181900"/>
              </a:lnSpc>
              <a:spcBef>
                <a:spcPts val="90"/>
              </a:spcBef>
              <a:tabLst>
                <a:tab pos="1069340" algn="l"/>
              </a:tabLst>
            </a:pPr>
            <a:r>
              <a:rPr dirty="0" baseline="3968" sz="2100" b="1">
                <a:solidFill>
                  <a:srgbClr val="00AF50"/>
                </a:solidFill>
                <a:latin typeface="微软雅黑"/>
                <a:cs typeface="微软雅黑"/>
              </a:rPr>
              <a:t>部分ARM9</a:t>
            </a:r>
            <a:r>
              <a:rPr dirty="0" baseline="3968" sz="2100" b="1">
                <a:solidFill>
                  <a:srgbClr val="00AF50"/>
                </a:solidFill>
                <a:latin typeface="微软雅黑"/>
                <a:cs typeface="微软雅黑"/>
              </a:rPr>
              <a:t>	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ARM1</a:t>
            </a:r>
            <a:r>
              <a:rPr dirty="0" sz="1400" spc="-5" b="1">
                <a:solidFill>
                  <a:srgbClr val="00AF50"/>
                </a:solidFill>
                <a:latin typeface="微软雅黑"/>
                <a:cs typeface="微软雅黑"/>
              </a:rPr>
              <a:t>0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系列  </a:t>
            </a:r>
            <a:r>
              <a:rPr dirty="0" sz="1400" b="1">
                <a:solidFill>
                  <a:srgbClr val="00AF50"/>
                </a:solidFill>
                <a:latin typeface="微软雅黑"/>
                <a:cs typeface="微软雅黑"/>
              </a:rPr>
              <a:t>ARM11系列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8630" y="298983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8630" y="2970529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630" y="337235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8630" y="335305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8630" y="3666490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8630" y="3647185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8630" y="4152646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8630" y="4133341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8630" y="448487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8630" y="446557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8630" y="4893309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8630" y="4874005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3195" y="1208805"/>
            <a:ext cx="8947785" cy="8382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800" b="1">
                <a:solidFill>
                  <a:srgbClr val="C00000"/>
                </a:solidFill>
                <a:latin typeface="微软雅黑"/>
                <a:cs typeface="微软雅黑"/>
              </a:rPr>
              <a:t>理论上将，任何指令集都可以采用冯诺依曼或哈佛结构实现</a:t>
            </a:r>
            <a:endParaRPr sz="1800">
              <a:latin typeface="微软雅黑"/>
              <a:cs typeface="微软雅黑"/>
            </a:endParaRPr>
          </a:p>
          <a:p>
            <a:pPr marL="4312920">
              <a:lnSpc>
                <a:spcPts val="1515"/>
              </a:lnSpc>
              <a:spcBef>
                <a:spcPts val="320"/>
              </a:spcBef>
            </a:pPr>
            <a:r>
              <a:rPr dirty="0" sz="1400" b="1">
                <a:latin typeface="微软雅黑"/>
                <a:cs typeface="微软雅黑"/>
              </a:rPr>
              <a:t>但它们</a:t>
            </a:r>
            <a:r>
              <a:rPr dirty="0" sz="1400" spc="-15" b="1">
                <a:latin typeface="微软雅黑"/>
                <a:cs typeface="微软雅黑"/>
              </a:rPr>
              <a:t>又</a:t>
            </a:r>
            <a:r>
              <a:rPr dirty="0" sz="1400" b="1">
                <a:latin typeface="微软雅黑"/>
                <a:cs typeface="微软雅黑"/>
              </a:rPr>
              <a:t>有一</a:t>
            </a:r>
            <a:r>
              <a:rPr dirty="0" sz="1400" spc="-15" b="1">
                <a:latin typeface="微软雅黑"/>
                <a:cs typeface="微软雅黑"/>
              </a:rPr>
              <a:t>定的</a:t>
            </a:r>
            <a:r>
              <a:rPr dirty="0" sz="1400" b="1">
                <a:latin typeface="微软雅黑"/>
                <a:cs typeface="微软雅黑"/>
              </a:rPr>
              <a:t>关联性</a:t>
            </a:r>
            <a:r>
              <a:rPr dirty="0" sz="1400" spc="-15" b="1">
                <a:latin typeface="微软雅黑"/>
                <a:cs typeface="微软雅黑"/>
              </a:rPr>
              <a:t>（</a:t>
            </a:r>
            <a:r>
              <a:rPr dirty="0" sz="1400" b="1">
                <a:latin typeface="微软雅黑"/>
                <a:cs typeface="微软雅黑"/>
              </a:rPr>
              <a:t>考虑</a:t>
            </a:r>
            <a:r>
              <a:rPr dirty="0" sz="1400" spc="-15" b="1">
                <a:latin typeface="微软雅黑"/>
                <a:cs typeface="微软雅黑"/>
              </a:rPr>
              <a:t>流水</a:t>
            </a:r>
            <a:r>
              <a:rPr dirty="0" sz="1400" b="1">
                <a:latin typeface="微软雅黑"/>
                <a:cs typeface="微软雅黑"/>
              </a:rPr>
              <a:t>线的实</a:t>
            </a:r>
            <a:r>
              <a:rPr dirty="0" sz="1400" spc="-15" b="1">
                <a:latin typeface="微软雅黑"/>
                <a:cs typeface="微软雅黑"/>
              </a:rPr>
              <a:t>现</a:t>
            </a:r>
            <a:r>
              <a:rPr dirty="0" sz="1400" b="1">
                <a:latin typeface="微软雅黑"/>
                <a:cs typeface="微软雅黑"/>
              </a:rPr>
              <a:t>、性</a:t>
            </a:r>
            <a:r>
              <a:rPr dirty="0" sz="1400" spc="-15" b="1">
                <a:latin typeface="微软雅黑"/>
                <a:cs typeface="微软雅黑"/>
              </a:rPr>
              <a:t>能优</a:t>
            </a:r>
            <a:r>
              <a:rPr dirty="0" sz="1400" b="1">
                <a:latin typeface="微软雅黑"/>
                <a:cs typeface="微软雅黑"/>
              </a:rPr>
              <a:t>化）</a:t>
            </a:r>
            <a:endParaRPr sz="1400">
              <a:latin typeface="微软雅黑"/>
              <a:cs typeface="微软雅黑"/>
            </a:endParaRPr>
          </a:p>
          <a:p>
            <a:pPr marL="480059">
              <a:lnSpc>
                <a:spcPts val="1995"/>
              </a:lnSpc>
              <a:tabLst>
                <a:tab pos="2324735" algn="l"/>
              </a:tabLst>
            </a:pPr>
            <a:r>
              <a:rPr dirty="0" sz="1800" b="1">
                <a:latin typeface="微软雅黑"/>
                <a:cs typeface="微软雅黑"/>
              </a:rPr>
              <a:t>指令集架构	内核（物理实现）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41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dirty="0" sz="2000" b="1">
                <a:latin typeface="微软雅黑"/>
                <a:cs typeface="微软雅黑"/>
              </a:rPr>
              <a:t>MIPS中的操作数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3149600"/>
            <a:ext cx="1859280" cy="1313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319405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3218916"/>
            <a:ext cx="1508125" cy="169418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lvl="1" marL="475615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位移指令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按位与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按位或</a:t>
            </a:r>
            <a:endParaRPr sz="2000">
              <a:latin typeface="微软雅黑"/>
              <a:cs typeface="微软雅黑"/>
            </a:endParaRPr>
          </a:p>
          <a:p>
            <a:pPr lvl="1" marL="475615" indent="-46355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7625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按位取反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80"/>
              <a:t> </a:t>
            </a:r>
            <a:r>
              <a:rPr dirty="0" sz="2400"/>
              <a:t>逻辑运算指令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18888" y="6464293"/>
            <a:ext cx="9144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电子信息学院</a:t>
            </a:r>
            <a:endParaRPr sz="12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227" y="2081720"/>
          <a:ext cx="4754245" cy="249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894079"/>
                <a:gridCol w="989964"/>
                <a:gridCol w="1365885"/>
              </a:tblGrid>
              <a:tr h="36575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MIPS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left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&lt;&lt;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sll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Shift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&gt;&gt;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&gt;&gt;&gt;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srl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Bitwise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 marR="3981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and,  andi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Bitwise</a:t>
                      </a:r>
                      <a:r>
                        <a:rPr dirty="0" sz="1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or,</a:t>
                      </a:r>
                      <a:r>
                        <a:rPr dirty="0" sz="18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800">
                          <a:latin typeface="Lucida Console"/>
                          <a:cs typeface="Lucida Console"/>
                        </a:rPr>
                        <a:t>ori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Bitwise</a:t>
                      </a:r>
                      <a:r>
                        <a:rPr dirty="0" sz="18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~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~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nor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08989" y="4818329"/>
            <a:ext cx="25736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latin typeface="微软雅黑"/>
                <a:cs typeface="微软雅黑"/>
              </a:rPr>
              <a:t>可用于对数据的位操作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w="0"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1278" y="1101089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19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7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1278" y="3646170"/>
            <a:ext cx="1553210" cy="670560"/>
          </a:xfrm>
          <a:custGeom>
            <a:avLst/>
            <a:gdLst/>
            <a:ahLst/>
            <a:cxnLst/>
            <a:rect l="l" t="t" r="r" b="b"/>
            <a:pathLst>
              <a:path w="1553210" h="670560">
                <a:moveTo>
                  <a:pt x="0" y="335279"/>
                </a:moveTo>
                <a:lnTo>
                  <a:pt x="10161" y="280896"/>
                </a:lnTo>
                <a:lnTo>
                  <a:pt x="39581" y="229307"/>
                </a:lnTo>
                <a:lnTo>
                  <a:pt x="86661" y="181201"/>
                </a:lnTo>
                <a:lnTo>
                  <a:pt x="149803" y="137269"/>
                </a:lnTo>
                <a:lnTo>
                  <a:pt x="186898" y="117085"/>
                </a:lnTo>
                <a:lnTo>
                  <a:pt x="227409" y="98202"/>
                </a:lnTo>
                <a:lnTo>
                  <a:pt x="271137" y="80709"/>
                </a:lnTo>
                <a:lnTo>
                  <a:pt x="317882" y="64690"/>
                </a:lnTo>
                <a:lnTo>
                  <a:pt x="367443" y="50233"/>
                </a:lnTo>
                <a:lnTo>
                  <a:pt x="419623" y="37424"/>
                </a:lnTo>
                <a:lnTo>
                  <a:pt x="474219" y="26348"/>
                </a:lnTo>
                <a:lnTo>
                  <a:pt x="531034" y="17093"/>
                </a:lnTo>
                <a:lnTo>
                  <a:pt x="589867" y="9744"/>
                </a:lnTo>
                <a:lnTo>
                  <a:pt x="650519" y="4388"/>
                </a:lnTo>
                <a:lnTo>
                  <a:pt x="712789" y="1111"/>
                </a:lnTo>
                <a:lnTo>
                  <a:pt x="776477" y="0"/>
                </a:lnTo>
                <a:lnTo>
                  <a:pt x="840166" y="1111"/>
                </a:lnTo>
                <a:lnTo>
                  <a:pt x="902436" y="4388"/>
                </a:lnTo>
                <a:lnTo>
                  <a:pt x="963088" y="9744"/>
                </a:lnTo>
                <a:lnTo>
                  <a:pt x="1021921" y="17093"/>
                </a:lnTo>
                <a:lnTo>
                  <a:pt x="1078736" y="26348"/>
                </a:lnTo>
                <a:lnTo>
                  <a:pt x="1133332" y="37424"/>
                </a:lnTo>
                <a:lnTo>
                  <a:pt x="1185512" y="50233"/>
                </a:lnTo>
                <a:lnTo>
                  <a:pt x="1235073" y="64690"/>
                </a:lnTo>
                <a:lnTo>
                  <a:pt x="1281818" y="80709"/>
                </a:lnTo>
                <a:lnTo>
                  <a:pt x="1325546" y="98202"/>
                </a:lnTo>
                <a:lnTo>
                  <a:pt x="1366057" y="117085"/>
                </a:lnTo>
                <a:lnTo>
                  <a:pt x="1403152" y="137269"/>
                </a:lnTo>
                <a:lnTo>
                  <a:pt x="1436631" y="158670"/>
                </a:lnTo>
                <a:lnTo>
                  <a:pt x="1491942" y="204775"/>
                </a:lnTo>
                <a:lnTo>
                  <a:pt x="1530391" y="254709"/>
                </a:lnTo>
                <a:lnTo>
                  <a:pt x="1550382" y="307782"/>
                </a:lnTo>
                <a:lnTo>
                  <a:pt x="1552956" y="335279"/>
                </a:lnTo>
                <a:lnTo>
                  <a:pt x="1550382" y="362777"/>
                </a:lnTo>
                <a:lnTo>
                  <a:pt x="1530391" y="415850"/>
                </a:lnTo>
                <a:lnTo>
                  <a:pt x="1491942" y="465784"/>
                </a:lnTo>
                <a:lnTo>
                  <a:pt x="1436631" y="511889"/>
                </a:lnTo>
                <a:lnTo>
                  <a:pt x="1403152" y="533290"/>
                </a:lnTo>
                <a:lnTo>
                  <a:pt x="1366057" y="553474"/>
                </a:lnTo>
                <a:lnTo>
                  <a:pt x="1325546" y="572357"/>
                </a:lnTo>
                <a:lnTo>
                  <a:pt x="1281818" y="589850"/>
                </a:lnTo>
                <a:lnTo>
                  <a:pt x="1235073" y="605869"/>
                </a:lnTo>
                <a:lnTo>
                  <a:pt x="1185512" y="620326"/>
                </a:lnTo>
                <a:lnTo>
                  <a:pt x="1133332" y="633135"/>
                </a:lnTo>
                <a:lnTo>
                  <a:pt x="1078736" y="644211"/>
                </a:lnTo>
                <a:lnTo>
                  <a:pt x="1021921" y="653466"/>
                </a:lnTo>
                <a:lnTo>
                  <a:pt x="963088" y="660815"/>
                </a:lnTo>
                <a:lnTo>
                  <a:pt x="902436" y="666171"/>
                </a:lnTo>
                <a:lnTo>
                  <a:pt x="840166" y="669448"/>
                </a:lnTo>
                <a:lnTo>
                  <a:pt x="776477" y="670559"/>
                </a:lnTo>
                <a:lnTo>
                  <a:pt x="712789" y="669448"/>
                </a:lnTo>
                <a:lnTo>
                  <a:pt x="650519" y="666171"/>
                </a:lnTo>
                <a:lnTo>
                  <a:pt x="589867" y="660815"/>
                </a:lnTo>
                <a:lnTo>
                  <a:pt x="531034" y="653466"/>
                </a:lnTo>
                <a:lnTo>
                  <a:pt x="474219" y="644211"/>
                </a:lnTo>
                <a:lnTo>
                  <a:pt x="419623" y="633135"/>
                </a:lnTo>
                <a:lnTo>
                  <a:pt x="367443" y="620326"/>
                </a:lnTo>
                <a:lnTo>
                  <a:pt x="317882" y="605869"/>
                </a:lnTo>
                <a:lnTo>
                  <a:pt x="271137" y="589850"/>
                </a:lnTo>
                <a:lnTo>
                  <a:pt x="227409" y="572357"/>
                </a:lnTo>
                <a:lnTo>
                  <a:pt x="186898" y="553474"/>
                </a:lnTo>
                <a:lnTo>
                  <a:pt x="149803" y="533290"/>
                </a:lnTo>
                <a:lnTo>
                  <a:pt x="116324" y="511889"/>
                </a:lnTo>
                <a:lnTo>
                  <a:pt x="61013" y="465784"/>
                </a:lnTo>
                <a:lnTo>
                  <a:pt x="22564" y="415850"/>
                </a:lnTo>
                <a:lnTo>
                  <a:pt x="2573" y="362777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1278" y="5075682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20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8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9282" y="6451593"/>
            <a:ext cx="143256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华中科技大</a:t>
            </a:r>
            <a:r>
              <a:rPr dirty="0" sz="1200" spc="275">
                <a:solidFill>
                  <a:srgbClr val="888888"/>
                </a:solidFill>
                <a:latin typeface="宋体"/>
                <a:cs typeface="宋体"/>
              </a:rPr>
              <a:t>学</a:t>
            </a:r>
            <a:r>
              <a:rPr dirty="0" sz="1200">
                <a:solidFill>
                  <a:srgbClr val="888888"/>
                </a:solidFill>
                <a:latin typeface="宋体"/>
                <a:cs typeface="宋体"/>
              </a:rPr>
              <a:t>光学与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50"/>
              <a:t> </a:t>
            </a:r>
            <a:r>
              <a:rPr dirty="0" sz="2400"/>
              <a:t>逻辑运算指</a:t>
            </a:r>
            <a:r>
              <a:rPr dirty="0" sz="2400" spc="-15"/>
              <a:t>令</a:t>
            </a:r>
            <a:r>
              <a:rPr dirty="0" sz="2400" spc="-10"/>
              <a:t>--4.1</a:t>
            </a:r>
            <a:r>
              <a:rPr dirty="0" sz="2400" spc="-5"/>
              <a:t>位移指令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1203" y="4969764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op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5">
                          <a:latin typeface="Arial"/>
                          <a:cs typeface="Arial"/>
                        </a:rPr>
                        <a:t>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shamt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funct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29917" y="5445658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6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348" y="5445658"/>
            <a:ext cx="511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506544"/>
            <a:ext cx="3001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可以，位移指令属于</a:t>
            </a:r>
            <a:r>
              <a:rPr dirty="0" sz="2000" spc="5" b="1">
                <a:latin typeface="微软雅黑"/>
                <a:cs typeface="微软雅黑"/>
              </a:rPr>
              <a:t>R</a:t>
            </a:r>
            <a:r>
              <a:rPr dirty="0" sz="2000" spc="-10" b="1">
                <a:latin typeface="微软雅黑"/>
                <a:cs typeface="微软雅黑"/>
              </a:rPr>
              <a:t>型：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08757"/>
            <a:ext cx="2199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</a:t>
            </a:r>
            <a:r>
              <a:rPr dirty="0" sz="2000" spc="-5" b="1">
                <a:latin typeface="微软雅黑"/>
                <a:cs typeface="微软雅黑"/>
              </a:rPr>
              <a:t>：sll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$t2,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$s0, </a:t>
            </a:r>
            <a:r>
              <a:rPr dirty="0" sz="2000" b="1">
                <a:latin typeface="微软雅黑"/>
                <a:cs typeface="微软雅黑"/>
              </a:rPr>
              <a:t>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6011" y="5445658"/>
            <a:ext cx="810260" cy="556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504">
              <a:lnSpc>
                <a:spcPts val="185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330"/>
              </a:lnSpc>
            </a:pPr>
            <a:r>
              <a:rPr dirty="0" sz="2000" b="1">
                <a:latin typeface="微软雅黑"/>
                <a:cs typeface="微软雅黑"/>
              </a:rPr>
              <a:t>00000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289" y="1849882"/>
            <a:ext cx="2002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指令格式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：sll/srl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850" y="1849882"/>
            <a:ext cx="1687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d,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spc="60" b="1">
                <a:solidFill>
                  <a:srgbClr val="FF0000"/>
                </a:solidFill>
                <a:latin typeface="微软雅黑"/>
                <a:cs typeface="微软雅黑"/>
              </a:rPr>
              <a:t>r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sh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mt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369412"/>
            <a:ext cx="3984625" cy="1438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54300"/>
              </a:lnSpc>
              <a:spcBef>
                <a:spcPts val="110"/>
              </a:spcBef>
            </a:pP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sll</a:t>
            </a:r>
            <a:r>
              <a:rPr dirty="0" sz="2000" spc="10" b="1">
                <a:latin typeface="微软雅黑"/>
                <a:cs typeface="微软雅黑"/>
              </a:rPr>
              <a:t>：shift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spc="5" b="1">
                <a:latin typeface="微软雅黑"/>
                <a:cs typeface="微软雅黑"/>
              </a:rPr>
              <a:t>left</a:t>
            </a:r>
            <a:r>
              <a:rPr dirty="0" sz="2000" spc="-5" b="1">
                <a:latin typeface="微软雅黑"/>
                <a:cs typeface="微软雅黑"/>
              </a:rPr>
              <a:t> logical</a:t>
            </a:r>
            <a:r>
              <a:rPr dirty="0" sz="2000" spc="10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左移并补0  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srl</a:t>
            </a:r>
            <a:r>
              <a:rPr dirty="0" sz="2000" spc="-20" b="1">
                <a:latin typeface="微软雅黑"/>
                <a:cs typeface="微软雅黑"/>
              </a:rPr>
              <a:t>：shift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right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logical</a:t>
            </a:r>
            <a:r>
              <a:rPr dirty="0" sz="2000" spc="-16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右移并补0  </a:t>
            </a:r>
            <a:r>
              <a:rPr dirty="0" sz="2000" spc="-5" b="1">
                <a:latin typeface="微软雅黑"/>
                <a:cs typeface="微软雅黑"/>
              </a:rPr>
              <a:t>shamt：</a:t>
            </a:r>
            <a:r>
              <a:rPr dirty="0" sz="2000" b="1">
                <a:latin typeface="微软雅黑"/>
                <a:cs typeface="微软雅黑"/>
              </a:rPr>
              <a:t>左</a:t>
            </a:r>
            <a:r>
              <a:rPr dirty="0" sz="2000" spc="-5" b="1">
                <a:latin typeface="微软雅黑"/>
                <a:cs typeface="微软雅黑"/>
              </a:rPr>
              <a:t>/</a:t>
            </a:r>
            <a:r>
              <a:rPr dirty="0" sz="2000" b="1">
                <a:latin typeface="微软雅黑"/>
                <a:cs typeface="微软雅黑"/>
              </a:rPr>
              <a:t>右移的位数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9966" y="3371722"/>
            <a:ext cx="2451735" cy="1512570"/>
          </a:xfrm>
          <a:custGeom>
            <a:avLst/>
            <a:gdLst/>
            <a:ahLst/>
            <a:cxnLst/>
            <a:rect l="l" t="t" r="r" b="b"/>
            <a:pathLst>
              <a:path w="2451735" h="1512570">
                <a:moveTo>
                  <a:pt x="2383305" y="1477668"/>
                </a:moveTo>
                <a:lnTo>
                  <a:pt x="2366645" y="1504695"/>
                </a:lnTo>
                <a:lnTo>
                  <a:pt x="2451608" y="1512189"/>
                </a:lnTo>
                <a:lnTo>
                  <a:pt x="2434334" y="1484376"/>
                </a:lnTo>
                <a:lnTo>
                  <a:pt x="2394204" y="1484376"/>
                </a:lnTo>
                <a:lnTo>
                  <a:pt x="2383305" y="1477668"/>
                </a:lnTo>
                <a:close/>
              </a:path>
              <a:path w="2451735" h="1512570">
                <a:moveTo>
                  <a:pt x="2390002" y="1466804"/>
                </a:moveTo>
                <a:lnTo>
                  <a:pt x="2383305" y="1477668"/>
                </a:lnTo>
                <a:lnTo>
                  <a:pt x="2394204" y="1484376"/>
                </a:lnTo>
                <a:lnTo>
                  <a:pt x="2400808" y="1473453"/>
                </a:lnTo>
                <a:lnTo>
                  <a:pt x="2390002" y="1466804"/>
                </a:lnTo>
                <a:close/>
              </a:path>
              <a:path w="2451735" h="1512570">
                <a:moveTo>
                  <a:pt x="2406649" y="1439799"/>
                </a:moveTo>
                <a:lnTo>
                  <a:pt x="2390002" y="1466804"/>
                </a:lnTo>
                <a:lnTo>
                  <a:pt x="2400808" y="1473453"/>
                </a:lnTo>
                <a:lnTo>
                  <a:pt x="2394204" y="1484376"/>
                </a:lnTo>
                <a:lnTo>
                  <a:pt x="2434334" y="1484376"/>
                </a:lnTo>
                <a:lnTo>
                  <a:pt x="2406649" y="1439799"/>
                </a:lnTo>
                <a:close/>
              </a:path>
              <a:path w="2451735" h="1512570">
                <a:moveTo>
                  <a:pt x="6603" y="0"/>
                </a:moveTo>
                <a:lnTo>
                  <a:pt x="0" y="10922"/>
                </a:lnTo>
                <a:lnTo>
                  <a:pt x="2383305" y="1477668"/>
                </a:lnTo>
                <a:lnTo>
                  <a:pt x="2390002" y="1466804"/>
                </a:lnTo>
                <a:lnTo>
                  <a:pt x="66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2130" y="3371341"/>
            <a:ext cx="3756025" cy="1528445"/>
          </a:xfrm>
          <a:custGeom>
            <a:avLst/>
            <a:gdLst/>
            <a:ahLst/>
            <a:cxnLst/>
            <a:rect l="l" t="t" r="r" b="b"/>
            <a:pathLst>
              <a:path w="3756025" h="1528445">
                <a:moveTo>
                  <a:pt x="3682594" y="1498824"/>
                </a:moveTo>
                <a:lnTo>
                  <a:pt x="3670681" y="1528318"/>
                </a:lnTo>
                <a:lnTo>
                  <a:pt x="3755644" y="1521460"/>
                </a:lnTo>
                <a:lnTo>
                  <a:pt x="3739837" y="1503553"/>
                </a:lnTo>
                <a:lnTo>
                  <a:pt x="3694303" y="1503553"/>
                </a:lnTo>
                <a:lnTo>
                  <a:pt x="3682594" y="1498824"/>
                </a:lnTo>
                <a:close/>
              </a:path>
              <a:path w="3756025" h="1528445">
                <a:moveTo>
                  <a:pt x="3687373" y="1486995"/>
                </a:moveTo>
                <a:lnTo>
                  <a:pt x="3682594" y="1498824"/>
                </a:lnTo>
                <a:lnTo>
                  <a:pt x="3694303" y="1503553"/>
                </a:lnTo>
                <a:lnTo>
                  <a:pt x="3699129" y="1491742"/>
                </a:lnTo>
                <a:lnTo>
                  <a:pt x="3687373" y="1486995"/>
                </a:lnTo>
                <a:close/>
              </a:path>
              <a:path w="3756025" h="1528445">
                <a:moveTo>
                  <a:pt x="3699256" y="1457579"/>
                </a:moveTo>
                <a:lnTo>
                  <a:pt x="3687373" y="1486995"/>
                </a:lnTo>
                <a:lnTo>
                  <a:pt x="3699129" y="1491742"/>
                </a:lnTo>
                <a:lnTo>
                  <a:pt x="3694303" y="1503553"/>
                </a:lnTo>
                <a:lnTo>
                  <a:pt x="3739837" y="1503553"/>
                </a:lnTo>
                <a:lnTo>
                  <a:pt x="3699256" y="1457579"/>
                </a:lnTo>
                <a:close/>
              </a:path>
              <a:path w="3756025" h="1528445">
                <a:moveTo>
                  <a:pt x="4826" y="0"/>
                </a:moveTo>
                <a:lnTo>
                  <a:pt x="0" y="11684"/>
                </a:lnTo>
                <a:lnTo>
                  <a:pt x="3682594" y="1498824"/>
                </a:lnTo>
                <a:lnTo>
                  <a:pt x="3687373" y="1486995"/>
                </a:lnTo>
                <a:lnTo>
                  <a:pt x="4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8054" y="3380485"/>
            <a:ext cx="3756025" cy="1519555"/>
          </a:xfrm>
          <a:custGeom>
            <a:avLst/>
            <a:gdLst/>
            <a:ahLst/>
            <a:cxnLst/>
            <a:rect l="l" t="t" r="r" b="b"/>
            <a:pathLst>
              <a:path w="3756025" h="1519554">
                <a:moveTo>
                  <a:pt x="3682539" y="1490067"/>
                </a:moveTo>
                <a:lnTo>
                  <a:pt x="3670680" y="1519555"/>
                </a:lnTo>
                <a:lnTo>
                  <a:pt x="3755643" y="1512570"/>
                </a:lnTo>
                <a:lnTo>
                  <a:pt x="3739882" y="1494789"/>
                </a:lnTo>
                <a:lnTo>
                  <a:pt x="3694303" y="1494789"/>
                </a:lnTo>
                <a:lnTo>
                  <a:pt x="3682539" y="1490067"/>
                </a:lnTo>
                <a:close/>
              </a:path>
              <a:path w="3756025" h="1519554">
                <a:moveTo>
                  <a:pt x="3687282" y="1478274"/>
                </a:moveTo>
                <a:lnTo>
                  <a:pt x="3682539" y="1490067"/>
                </a:lnTo>
                <a:lnTo>
                  <a:pt x="3694303" y="1494789"/>
                </a:lnTo>
                <a:lnTo>
                  <a:pt x="3699002" y="1482978"/>
                </a:lnTo>
                <a:lnTo>
                  <a:pt x="3687282" y="1478274"/>
                </a:lnTo>
                <a:close/>
              </a:path>
              <a:path w="3756025" h="1519554">
                <a:moveTo>
                  <a:pt x="3699129" y="1448815"/>
                </a:moveTo>
                <a:lnTo>
                  <a:pt x="3687282" y="1478274"/>
                </a:lnTo>
                <a:lnTo>
                  <a:pt x="3699002" y="1482978"/>
                </a:lnTo>
                <a:lnTo>
                  <a:pt x="3694303" y="1494789"/>
                </a:lnTo>
                <a:lnTo>
                  <a:pt x="3739882" y="1494789"/>
                </a:lnTo>
                <a:lnTo>
                  <a:pt x="3699129" y="1448815"/>
                </a:lnTo>
                <a:close/>
              </a:path>
              <a:path w="3756025" h="1519554">
                <a:moveTo>
                  <a:pt x="4825" y="0"/>
                </a:moveTo>
                <a:lnTo>
                  <a:pt x="0" y="11684"/>
                </a:lnTo>
                <a:lnTo>
                  <a:pt x="3682539" y="1490067"/>
                </a:lnTo>
                <a:lnTo>
                  <a:pt x="3687282" y="1478274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81233" y="3008757"/>
            <a:ext cx="6136640" cy="8172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#reg $t2=reg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$s0&lt;&lt;4bits</a:t>
            </a:r>
            <a:endParaRPr sz="2000">
              <a:latin typeface="微软雅黑"/>
              <a:cs typeface="微软雅黑"/>
            </a:endParaRPr>
          </a:p>
          <a:p>
            <a:pPr marL="1162050">
              <a:lnSpc>
                <a:spcPct val="100000"/>
              </a:lnSpc>
              <a:spcBef>
                <a:spcPts val="1664"/>
              </a:spcBef>
            </a:pP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思考：能不能将位移指令“塞”</a:t>
            </a:r>
            <a:r>
              <a:rPr dirty="0" sz="1800" spc="5" b="1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R型指令格式？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14976" y="5445658"/>
            <a:ext cx="2743200" cy="723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dirty="0" sz="1600" spc="-5">
                <a:latin typeface="Arial"/>
                <a:cs typeface="Arial"/>
              </a:rPr>
              <a:t>5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5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	6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 algn="ctr" marR="13970">
              <a:lnSpc>
                <a:spcPct val="100000"/>
              </a:lnSpc>
              <a:spcBef>
                <a:spcPts val="1420"/>
              </a:spcBef>
            </a:pPr>
            <a:r>
              <a:rPr dirty="0" sz="1800" spc="-10" b="1">
                <a:solidFill>
                  <a:srgbClr val="00AF50"/>
                </a:solidFill>
                <a:latin typeface="微软雅黑"/>
                <a:cs typeface="微软雅黑"/>
              </a:rPr>
              <a:t>--“</a:t>
            </a:r>
            <a:r>
              <a:rPr dirty="0" sz="1800" spc="-5" b="1">
                <a:solidFill>
                  <a:srgbClr val="00AF50"/>
                </a:solidFill>
                <a:latin typeface="微软雅黑"/>
                <a:cs typeface="微软雅黑"/>
              </a:rPr>
              <a:t>简单源于规整”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55"/>
              <a:t> </a:t>
            </a:r>
            <a:r>
              <a:rPr dirty="0" sz="2400"/>
              <a:t>逻辑运算指</a:t>
            </a:r>
            <a:r>
              <a:rPr dirty="0" sz="2400" spc="-15"/>
              <a:t>令</a:t>
            </a:r>
            <a:r>
              <a:rPr dirty="0" sz="2400" spc="-10"/>
              <a:t>--4.2</a:t>
            </a:r>
            <a:r>
              <a:rPr dirty="0" sz="2400" spc="-5"/>
              <a:t>按位与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3764279"/>
          <a:ext cx="5510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145"/>
                <a:gridCol w="77597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1100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7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2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134592"/>
            <a:ext cx="236410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and</a:t>
            </a:r>
            <a:r>
              <a:rPr dirty="0" sz="2000" spc="-5" b="1">
                <a:latin typeface="微软雅黑"/>
                <a:cs typeface="微软雅黑"/>
              </a:rPr>
              <a:t>：</a:t>
            </a:r>
            <a:r>
              <a:rPr dirty="0" sz="2000" b="1">
                <a:latin typeface="微软雅黑"/>
                <a:cs typeface="微软雅黑"/>
              </a:rPr>
              <a:t>按位与 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nd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i</a:t>
            </a:r>
            <a:r>
              <a:rPr dirty="0" sz="2000" b="1">
                <a:latin typeface="微软雅黑"/>
                <a:cs typeface="微软雅黑"/>
              </a:rPr>
              <a:t>：立即数按位与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91713"/>
            <a:ext cx="3966210" cy="2543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可用于对字的位操作，</a:t>
            </a:r>
            <a:r>
              <a:rPr dirty="0" sz="2000" spc="-15" b="1">
                <a:latin typeface="微软雅黑"/>
                <a:cs typeface="微软雅黑"/>
              </a:rPr>
              <a:t>如</a:t>
            </a:r>
            <a:r>
              <a:rPr dirty="0" sz="2000" b="1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and $t0, $t1,</a:t>
            </a:r>
            <a:r>
              <a:rPr dirty="0" sz="2000" spc="-8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$t2</a:t>
            </a:r>
            <a:endParaRPr sz="2000">
              <a:latin typeface="微软雅黑"/>
              <a:cs typeface="微软雅黑"/>
            </a:endParaRPr>
          </a:p>
          <a:p>
            <a:pPr marL="1299845">
              <a:lnSpc>
                <a:spcPct val="100000"/>
              </a:lnSpc>
              <a:spcBef>
                <a:spcPts val="1300"/>
              </a:spcBef>
            </a:pPr>
            <a:r>
              <a:rPr dirty="0" sz="2000" spc="-5">
                <a:latin typeface="Arial"/>
                <a:cs typeface="Arial"/>
              </a:rPr>
              <a:t>$t2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29984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$t1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129984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$t0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1134196"/>
            <a:ext cx="4947920" cy="89154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044825" algn="l"/>
              </a:tabLst>
            </a:pPr>
            <a:r>
              <a:rPr dirty="0" sz="2000" b="1">
                <a:latin typeface="微软雅黑"/>
                <a:cs typeface="微软雅黑"/>
              </a:rPr>
              <a:t>指令格式</a:t>
            </a:r>
            <a:r>
              <a:rPr dirty="0" sz="2000" spc="-5" b="1">
                <a:latin typeface="微软雅黑"/>
                <a:cs typeface="微软雅黑"/>
              </a:rPr>
              <a:t>：and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rd,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spc="30" b="1">
                <a:latin typeface="微软雅黑"/>
                <a:cs typeface="微软雅黑"/>
              </a:rPr>
              <a:t>rt	</a:t>
            </a:r>
            <a:r>
              <a:rPr dirty="0" baseline="-2777" sz="3000" b="1">
                <a:latin typeface="微软雅黑"/>
                <a:cs typeface="微软雅黑"/>
              </a:rPr>
              <a:t>（R型）</a:t>
            </a:r>
            <a:endParaRPr baseline="-2777" sz="3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000" b="1">
                <a:latin typeface="微软雅黑"/>
                <a:cs typeface="微软雅黑"/>
              </a:rPr>
              <a:t>指令格式</a:t>
            </a:r>
            <a:r>
              <a:rPr dirty="0" sz="2000" spc="-5" b="1">
                <a:latin typeface="微软雅黑"/>
                <a:cs typeface="微软雅黑"/>
              </a:rPr>
              <a:t>：andi</a:t>
            </a:r>
            <a:r>
              <a:rPr dirty="0" sz="2000" spc="-35" b="1">
                <a:latin typeface="微软雅黑"/>
                <a:cs typeface="微软雅黑"/>
              </a:rPr>
              <a:t> </a:t>
            </a:r>
            <a:r>
              <a:rPr dirty="0" sz="2000" spc="15" b="1">
                <a:latin typeface="微软雅黑"/>
                <a:cs typeface="微软雅黑"/>
              </a:rPr>
              <a:t>rt,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-5" b="1">
                <a:latin typeface="微软雅黑"/>
                <a:cs typeface="微软雅黑"/>
              </a:rPr>
              <a:t> immediate</a:t>
            </a:r>
            <a:r>
              <a:rPr dirty="0" sz="2000" spc="-17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（I型）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55"/>
              <a:t> </a:t>
            </a:r>
            <a:r>
              <a:rPr dirty="0" sz="2400"/>
              <a:t>逻辑运算指</a:t>
            </a:r>
            <a:r>
              <a:rPr dirty="0" sz="2400" spc="-15"/>
              <a:t>令</a:t>
            </a:r>
            <a:r>
              <a:rPr dirty="0" sz="2400" spc="-10"/>
              <a:t>--4.3</a:t>
            </a:r>
            <a:r>
              <a:rPr dirty="0" sz="2400" spc="-5"/>
              <a:t>按位或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4017264"/>
          <a:ext cx="5473700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/>
                <a:gridCol w="74041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1100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4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0000 0000 0000 0000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4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2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1100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2900299"/>
            <a:ext cx="3761740" cy="268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可用于对字的位操作，</a:t>
            </a:r>
            <a:r>
              <a:rPr dirty="0" sz="2000" spc="-15" b="1">
                <a:latin typeface="微软雅黑"/>
                <a:cs typeface="微软雅黑"/>
              </a:rPr>
              <a:t>如</a:t>
            </a:r>
            <a:r>
              <a:rPr dirty="0" sz="2000" b="1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or $t0, </a:t>
            </a:r>
            <a:r>
              <a:rPr dirty="0" sz="2000" b="1">
                <a:latin typeface="微软雅黑"/>
                <a:cs typeface="微软雅黑"/>
              </a:rPr>
              <a:t>$t1,</a:t>
            </a:r>
            <a:r>
              <a:rPr dirty="0" sz="2000" spc="-4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$t2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微软雅黑"/>
              <a:cs typeface="微软雅黑"/>
            </a:endParaRPr>
          </a:p>
          <a:p>
            <a:pPr algn="ctr" marR="79883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$t2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algn="ctr" marR="79883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$t1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algn="ctr" marR="79883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$t0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1274521"/>
            <a:ext cx="967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（</a:t>
            </a:r>
            <a:r>
              <a:rPr dirty="0" sz="2000" b="1">
                <a:latin typeface="微软雅黑"/>
                <a:cs typeface="微软雅黑"/>
              </a:rPr>
              <a:t>R</a:t>
            </a:r>
            <a:r>
              <a:rPr dirty="0" sz="2000" b="1">
                <a:latin typeface="微软雅黑"/>
                <a:cs typeface="微软雅黑"/>
              </a:rPr>
              <a:t>型）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34592"/>
            <a:ext cx="566483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3000375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or</a:t>
            </a:r>
            <a:r>
              <a:rPr dirty="0" sz="2000" b="1">
                <a:latin typeface="微软雅黑"/>
                <a:cs typeface="微软雅黑"/>
              </a:rPr>
              <a:t>：按位或	指令格式</a:t>
            </a:r>
            <a:r>
              <a:rPr dirty="0" sz="2000" spc="-5" b="1">
                <a:latin typeface="微软雅黑"/>
                <a:cs typeface="微软雅黑"/>
              </a:rPr>
              <a:t>：or</a:t>
            </a:r>
            <a:r>
              <a:rPr dirty="0" sz="2000" spc="-3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rd,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spc="30" b="1">
                <a:latin typeface="微软雅黑"/>
                <a:cs typeface="微软雅黑"/>
              </a:rPr>
              <a:t>rt 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ori</a:t>
            </a:r>
            <a:r>
              <a:rPr dirty="0" sz="2000" b="1">
                <a:latin typeface="微软雅黑"/>
                <a:cs typeface="微软雅黑"/>
              </a:rPr>
              <a:t>：立即数按位与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050" y="1694814"/>
            <a:ext cx="38411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指令格式：ori</a:t>
            </a:r>
            <a:r>
              <a:rPr dirty="0" sz="2000" spc="-45" b="1">
                <a:latin typeface="微软雅黑"/>
                <a:cs typeface="微软雅黑"/>
              </a:rPr>
              <a:t> </a:t>
            </a:r>
            <a:r>
              <a:rPr dirty="0" sz="2000" spc="15" b="1">
                <a:latin typeface="微软雅黑"/>
                <a:cs typeface="微软雅黑"/>
              </a:rPr>
              <a:t>rt,</a:t>
            </a:r>
            <a:r>
              <a:rPr dirty="0" sz="2000" b="1">
                <a:latin typeface="微软雅黑"/>
                <a:cs typeface="微软雅黑"/>
              </a:rPr>
              <a:t> rs,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0067" y="1705737"/>
            <a:ext cx="8750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（</a:t>
            </a:r>
            <a:r>
              <a:rPr dirty="0" sz="2000" spc="-5" b="1">
                <a:latin typeface="微软雅黑"/>
                <a:cs typeface="微软雅黑"/>
              </a:rPr>
              <a:t>I</a:t>
            </a:r>
            <a:r>
              <a:rPr dirty="0" sz="2000" b="1">
                <a:latin typeface="微软雅黑"/>
                <a:cs typeface="微软雅黑"/>
              </a:rPr>
              <a:t>型）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701103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本节课内容</a:t>
            </a:r>
            <a:r>
              <a:rPr dirty="0" sz="2400" b="1">
                <a:latin typeface="微软雅黑"/>
                <a:cs typeface="微软雅黑"/>
              </a:rPr>
              <a:t>：</a:t>
            </a:r>
            <a:r>
              <a:rPr dirty="0" sz="2400" spc="-55" b="1">
                <a:latin typeface="微软雅黑"/>
                <a:cs typeface="微软雅黑"/>
              </a:rPr>
              <a:t> </a:t>
            </a:r>
            <a:r>
              <a:rPr dirty="0" sz="2400" spc="-5" b="1">
                <a:latin typeface="微软雅黑"/>
                <a:cs typeface="微软雅黑"/>
              </a:rPr>
              <a:t>MIPS指令集体系结构与汇编语言入门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607005"/>
            <a:ext cx="8921115" cy="139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中国留学生在国外的高</a:t>
            </a:r>
            <a:r>
              <a:rPr dirty="0" sz="2000" spc="-10" b="1">
                <a:latin typeface="微软雅黑"/>
                <a:cs typeface="微软雅黑"/>
              </a:rPr>
              <a:t>速</a:t>
            </a:r>
            <a:r>
              <a:rPr dirty="0" sz="2000" b="1">
                <a:latin typeface="微软雅黑"/>
                <a:cs typeface="微软雅黑"/>
              </a:rPr>
              <a:t>公路</a:t>
            </a:r>
            <a:r>
              <a:rPr dirty="0" sz="2000" spc="-10" b="1">
                <a:latin typeface="微软雅黑"/>
                <a:cs typeface="微软雅黑"/>
              </a:rPr>
              <a:t>出</a:t>
            </a:r>
            <a:r>
              <a:rPr dirty="0" sz="2000" b="1">
                <a:latin typeface="微软雅黑"/>
                <a:cs typeface="微软雅黑"/>
              </a:rPr>
              <a:t>车祸</a:t>
            </a:r>
            <a:r>
              <a:rPr dirty="0" sz="2000" spc="-10" b="1">
                <a:latin typeface="微软雅黑"/>
                <a:cs typeface="微软雅黑"/>
              </a:rPr>
              <a:t>了</a:t>
            </a:r>
            <a:r>
              <a:rPr dirty="0" sz="2000" b="1">
                <a:latin typeface="微软雅黑"/>
                <a:cs typeface="微软雅黑"/>
              </a:rPr>
              <a:t>，连</a:t>
            </a:r>
            <a:r>
              <a:rPr dirty="0" sz="2000" spc="-10" b="1">
                <a:latin typeface="微软雅黑"/>
                <a:cs typeface="微软雅黑"/>
              </a:rPr>
              <a:t>人</a:t>
            </a:r>
            <a:r>
              <a:rPr dirty="0" sz="2000" b="1">
                <a:latin typeface="微软雅黑"/>
                <a:cs typeface="微软雅黑"/>
              </a:rPr>
              <a:t>带车</a:t>
            </a:r>
            <a:r>
              <a:rPr dirty="0" sz="2000" spc="-10" b="1">
                <a:latin typeface="微软雅黑"/>
                <a:cs typeface="微软雅黑"/>
              </a:rPr>
              <a:t>翻</a:t>
            </a:r>
            <a:r>
              <a:rPr dirty="0" sz="2000" b="1">
                <a:latin typeface="微软雅黑"/>
                <a:cs typeface="微软雅黑"/>
              </a:rPr>
              <a:t>下悬</a:t>
            </a:r>
            <a:r>
              <a:rPr dirty="0" sz="2000" spc="-10" b="1">
                <a:latin typeface="微软雅黑"/>
                <a:cs typeface="微软雅黑"/>
              </a:rPr>
              <a:t>崖</a:t>
            </a:r>
            <a:r>
              <a:rPr dirty="0" sz="2000" b="1">
                <a:latin typeface="微软雅黑"/>
                <a:cs typeface="微软雅黑"/>
              </a:rPr>
              <a:t>，交</a:t>
            </a:r>
            <a:r>
              <a:rPr dirty="0" sz="2000" spc="-10" b="1">
                <a:latin typeface="微软雅黑"/>
                <a:cs typeface="微软雅黑"/>
              </a:rPr>
              <a:t>警</a:t>
            </a:r>
            <a:r>
              <a:rPr dirty="0" sz="2000" b="1">
                <a:latin typeface="微软雅黑"/>
                <a:cs typeface="微软雅黑"/>
              </a:rPr>
              <a:t>赶到</a:t>
            </a:r>
            <a:r>
              <a:rPr dirty="0" sz="2000" spc="-10" b="1">
                <a:latin typeface="微软雅黑"/>
                <a:cs typeface="微软雅黑"/>
              </a:rPr>
              <a:t>后</a:t>
            </a:r>
            <a:r>
              <a:rPr dirty="0" sz="2000" b="1">
                <a:latin typeface="微软雅黑"/>
                <a:cs typeface="微软雅黑"/>
              </a:rPr>
              <a:t>向下喊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000" b="1">
                <a:latin typeface="微软雅黑"/>
                <a:cs typeface="微软雅黑"/>
              </a:rPr>
              <a:t>话道：“How</a:t>
            </a:r>
            <a:r>
              <a:rPr dirty="0" sz="2000" spc="-3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are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spc="-10" b="1">
                <a:latin typeface="微软雅黑"/>
                <a:cs typeface="微软雅黑"/>
              </a:rPr>
              <a:t>you?”</a:t>
            </a:r>
            <a:r>
              <a:rPr dirty="0" sz="2000" b="1">
                <a:latin typeface="微软雅黑"/>
                <a:cs typeface="微软雅黑"/>
              </a:rPr>
              <a:t> 留学生答：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“I’m</a:t>
            </a:r>
            <a:r>
              <a:rPr dirty="0" sz="2000" spc="-5" b="1">
                <a:latin typeface="微软雅黑"/>
                <a:cs typeface="微软雅黑"/>
              </a:rPr>
              <a:t> fine，thank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spc="-10" b="1">
                <a:latin typeface="微软雅黑"/>
                <a:cs typeface="微软雅黑"/>
              </a:rPr>
              <a:t>you!”</a:t>
            </a:r>
            <a:r>
              <a:rPr dirty="0" sz="2000" b="1">
                <a:latin typeface="微软雅黑"/>
                <a:cs typeface="微软雅黑"/>
              </a:rPr>
              <a:t> 然后交警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走了，留学生就死了。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50"/>
              <a:t> </a:t>
            </a:r>
            <a:r>
              <a:rPr dirty="0" sz="2400"/>
              <a:t>逻辑运算指</a:t>
            </a:r>
            <a:r>
              <a:rPr dirty="0" sz="2400" spc="-15"/>
              <a:t>令</a:t>
            </a:r>
            <a:r>
              <a:rPr dirty="0" sz="2400" spc="-10"/>
              <a:t>--4.4</a:t>
            </a:r>
            <a:r>
              <a:rPr dirty="0" sz="2400" spc="-5"/>
              <a:t>按位取反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3207" y="1780794"/>
            <a:ext cx="2981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所以，可</a:t>
            </a:r>
            <a:r>
              <a:rPr dirty="0" sz="2000" spc="-10" b="1">
                <a:latin typeface="微软雅黑"/>
                <a:cs typeface="微软雅黑"/>
              </a:rPr>
              <a:t>用</a:t>
            </a:r>
            <a:r>
              <a:rPr dirty="0" sz="2000" b="1">
                <a:latin typeface="微软雅黑"/>
                <a:cs typeface="微软雅黑"/>
              </a:rPr>
              <a:t>NOR实</a:t>
            </a:r>
            <a:r>
              <a:rPr dirty="0" sz="2000" spc="-15" b="1">
                <a:latin typeface="微软雅黑"/>
                <a:cs typeface="微软雅黑"/>
              </a:rPr>
              <a:t>现</a:t>
            </a:r>
            <a:r>
              <a:rPr dirty="0" sz="2000" spc="-30" b="1">
                <a:latin typeface="微软雅黑"/>
                <a:cs typeface="微软雅黑"/>
              </a:rPr>
              <a:t>NOT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58646"/>
            <a:ext cx="5057775" cy="1892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是否需要设置指令</a:t>
            </a:r>
            <a:r>
              <a:rPr dirty="0" sz="2000" spc="-25" b="1">
                <a:latin typeface="微软雅黑"/>
                <a:cs typeface="微软雅黑"/>
              </a:rPr>
              <a:t>NOT？</a:t>
            </a:r>
            <a:endParaRPr sz="2000">
              <a:latin typeface="微软雅黑"/>
              <a:cs typeface="微软雅黑"/>
            </a:endParaRPr>
          </a:p>
          <a:p>
            <a:pPr marL="822325">
              <a:lnSpc>
                <a:spcPct val="100000"/>
              </a:lnSpc>
              <a:spcBef>
                <a:spcPts val="1770"/>
              </a:spcBef>
            </a:pPr>
            <a:r>
              <a:rPr dirty="0" sz="2000" b="1">
                <a:latin typeface="微软雅黑"/>
                <a:cs typeface="微软雅黑"/>
              </a:rPr>
              <a:t>由于：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2000" spc="-2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NOR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==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微软雅黑"/>
                <a:cs typeface="微软雅黑"/>
              </a:rPr>
              <a:t>NOT</a:t>
            </a:r>
            <a:r>
              <a:rPr dirty="0" sz="2000" spc="-2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OR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  <a:p>
            <a:pPr marL="12700" marR="1127125">
              <a:lnSpc>
                <a:spcPct val="164400"/>
              </a:lnSpc>
              <a:spcBef>
                <a:spcPts val="235"/>
              </a:spcBef>
              <a:tabLst>
                <a:tab pos="927100" algn="l"/>
              </a:tabLst>
            </a:pPr>
            <a:r>
              <a:rPr dirty="0" sz="2000" b="1">
                <a:latin typeface="微软雅黑"/>
                <a:cs typeface="微软雅黑"/>
              </a:rPr>
              <a:t>指令格式：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nor </a:t>
            </a:r>
            <a:r>
              <a:rPr dirty="0" sz="2000" spc="-5" b="1">
                <a:latin typeface="微软雅黑"/>
                <a:cs typeface="微软雅黑"/>
              </a:rPr>
              <a:t>rd,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spc="30" b="1">
                <a:latin typeface="微软雅黑"/>
                <a:cs typeface="微软雅黑"/>
              </a:rPr>
              <a:t>rt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（R型）  如：	nor $t0, $t1,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$zero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88867"/>
            <a:ext cx="8336280" cy="2265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8110">
              <a:lnSpc>
                <a:spcPct val="100000"/>
              </a:lnSpc>
              <a:spcBef>
                <a:spcPts val="105"/>
              </a:spcBef>
              <a:tabLst>
                <a:tab pos="636270" algn="l"/>
              </a:tabLst>
            </a:pPr>
            <a:r>
              <a:rPr dirty="0" sz="2000" spc="-5">
                <a:latin typeface="Arial"/>
                <a:cs typeface="Arial"/>
              </a:rPr>
              <a:t>$t1	0000 0000 0000 0000 </a:t>
            </a:r>
            <a:r>
              <a:rPr dirty="0" sz="2000" spc="-40">
                <a:latin typeface="Arial"/>
                <a:cs typeface="Arial"/>
              </a:rPr>
              <a:t>0011 1100 </a:t>
            </a:r>
            <a:r>
              <a:rPr dirty="0" sz="2000" spc="-5">
                <a:latin typeface="Arial"/>
                <a:cs typeface="Arial"/>
              </a:rPr>
              <a:t>0000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0000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/>
              <a:cs typeface="Arial"/>
            </a:endParaRPr>
          </a:p>
          <a:p>
            <a:pPr algn="ctr" marR="175895">
              <a:lnSpc>
                <a:spcPct val="100000"/>
              </a:lnSpc>
              <a:spcBef>
                <a:spcPts val="5"/>
              </a:spcBef>
              <a:tabLst>
                <a:tab pos="636270" algn="l"/>
                <a:tab pos="1285875" algn="l"/>
                <a:tab pos="1933575" algn="l"/>
                <a:tab pos="2580640" algn="l"/>
                <a:tab pos="3229610" algn="l"/>
              </a:tabLst>
            </a:pPr>
            <a:r>
              <a:rPr dirty="0" sz="2000" spc="-5">
                <a:latin typeface="Arial"/>
                <a:cs typeface="Arial"/>
              </a:rPr>
              <a:t>$t0	</a:t>
            </a:r>
            <a:r>
              <a:rPr dirty="0" sz="2000" spc="-110">
                <a:latin typeface="Arial"/>
                <a:cs typeface="Arial"/>
              </a:rPr>
              <a:t>1111	1111	1111	1111	</a:t>
            </a:r>
            <a:r>
              <a:rPr dirty="0" sz="2000" spc="-40">
                <a:latin typeface="Arial"/>
                <a:cs typeface="Arial"/>
              </a:rPr>
              <a:t>1100 0011 </a:t>
            </a:r>
            <a:r>
              <a:rPr dirty="0" sz="2000" spc="-110">
                <a:latin typeface="Arial"/>
                <a:cs typeface="Arial"/>
              </a:rPr>
              <a:t>1111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1111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Nor的主要功能就是</a:t>
            </a:r>
            <a:r>
              <a:rPr dirty="0" sz="2000" spc="-10" b="1">
                <a:latin typeface="微软雅黑"/>
                <a:cs typeface="微软雅黑"/>
              </a:rPr>
              <a:t>按</a:t>
            </a:r>
            <a:r>
              <a:rPr dirty="0" sz="2000" b="1">
                <a:latin typeface="微软雅黑"/>
                <a:cs typeface="微软雅黑"/>
              </a:rPr>
              <a:t>位取</a:t>
            </a:r>
            <a:r>
              <a:rPr dirty="0" sz="2000" spc="-10" b="1">
                <a:latin typeface="微软雅黑"/>
                <a:cs typeface="微软雅黑"/>
              </a:rPr>
              <a:t>反</a:t>
            </a:r>
            <a:r>
              <a:rPr dirty="0" sz="2000" b="1">
                <a:latin typeface="微软雅黑"/>
                <a:cs typeface="微软雅黑"/>
              </a:rPr>
              <a:t>，常</a:t>
            </a:r>
            <a:r>
              <a:rPr dirty="0" sz="2000" spc="-10" b="1">
                <a:latin typeface="微软雅黑"/>
                <a:cs typeface="微软雅黑"/>
              </a:rPr>
              <a:t>数</a:t>
            </a:r>
            <a:r>
              <a:rPr dirty="0" sz="2000" spc="-30" b="1">
                <a:latin typeface="微软雅黑"/>
                <a:cs typeface="微软雅黑"/>
              </a:rPr>
              <a:t>在</a:t>
            </a:r>
            <a:r>
              <a:rPr dirty="0" sz="2000" spc="-5" b="1">
                <a:latin typeface="微软雅黑"/>
                <a:cs typeface="微软雅黑"/>
              </a:rPr>
              <a:t>nor</a:t>
            </a:r>
            <a:r>
              <a:rPr dirty="0" sz="2000" b="1">
                <a:latin typeface="微软雅黑"/>
                <a:cs typeface="微软雅黑"/>
              </a:rPr>
              <a:t>中用</a:t>
            </a:r>
            <a:r>
              <a:rPr dirty="0" sz="2000" spc="-15" b="1">
                <a:latin typeface="微软雅黑"/>
                <a:cs typeface="微软雅黑"/>
              </a:rPr>
              <a:t>得</a:t>
            </a:r>
            <a:r>
              <a:rPr dirty="0" sz="2000" b="1">
                <a:latin typeface="微软雅黑"/>
                <a:cs typeface="微软雅黑"/>
              </a:rPr>
              <a:t>很少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所以</a:t>
            </a:r>
            <a:r>
              <a:rPr dirty="0" sz="2000" spc="-15" b="1">
                <a:latin typeface="微软雅黑"/>
                <a:cs typeface="微软雅黑"/>
              </a:rPr>
              <a:t>没</a:t>
            </a:r>
            <a:r>
              <a:rPr dirty="0" sz="2000" b="1">
                <a:latin typeface="微软雅黑"/>
                <a:cs typeface="微软雅黑"/>
              </a:rPr>
              <a:t>有“nori”</a:t>
            </a:r>
            <a:endParaRPr sz="2000">
              <a:latin typeface="微软雅黑"/>
              <a:cs typeface="微软雅黑"/>
            </a:endParaRPr>
          </a:p>
          <a:p>
            <a:pPr marL="5283200">
              <a:lnSpc>
                <a:spcPct val="100000"/>
              </a:lnSpc>
              <a:spcBef>
                <a:spcPts val="2205"/>
              </a:spcBef>
            </a:pPr>
            <a:r>
              <a:rPr dirty="0" sz="1800" spc="-10" b="1">
                <a:solidFill>
                  <a:srgbClr val="00AF50"/>
                </a:solidFill>
                <a:latin typeface="微软雅黑"/>
                <a:cs typeface="微软雅黑"/>
              </a:rPr>
              <a:t>--“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简单源于规整”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291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dirty="0" sz="2000" b="1">
                <a:latin typeface="微软雅黑"/>
                <a:cs typeface="微软雅黑"/>
              </a:rPr>
              <a:t>MIPS中的操作数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029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计算机有别于计算器的</a:t>
            </a:r>
            <a:r>
              <a:rPr dirty="0" sz="2000" spc="-15" b="1">
                <a:latin typeface="微软雅黑"/>
                <a:cs typeface="微软雅黑"/>
              </a:rPr>
              <a:t>关</a:t>
            </a:r>
            <a:r>
              <a:rPr dirty="0" sz="2000" spc="5" b="1">
                <a:latin typeface="微软雅黑"/>
                <a:cs typeface="微软雅黑"/>
              </a:rPr>
              <a:t>键</a:t>
            </a:r>
            <a:r>
              <a:rPr dirty="0" sz="2000" b="1">
                <a:latin typeface="微软雅黑"/>
                <a:cs typeface="微软雅黑"/>
              </a:rPr>
              <a:t>----</a:t>
            </a:r>
            <a:r>
              <a:rPr dirty="0" sz="2000" spc="-15" b="1">
                <a:latin typeface="微软雅黑"/>
                <a:cs typeface="微软雅黑"/>
              </a:rPr>
              <a:t>分支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500123"/>
            <a:ext cx="1473835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beq rs, </a:t>
            </a:r>
            <a:r>
              <a:rPr dirty="0" sz="1800" spc="15" b="1">
                <a:latin typeface="微软雅黑"/>
                <a:cs typeface="微软雅黑"/>
              </a:rPr>
              <a:t>rt,</a:t>
            </a:r>
            <a:r>
              <a:rPr dirty="0" sz="1800" spc="-9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L1  bne rs, </a:t>
            </a:r>
            <a:r>
              <a:rPr dirty="0" sz="1800" spc="15" b="1">
                <a:latin typeface="微软雅黑"/>
                <a:cs typeface="微软雅黑"/>
              </a:rPr>
              <a:t>rt,</a:t>
            </a:r>
            <a:r>
              <a:rPr dirty="0" sz="1800" spc="-105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L1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022" y="1500123"/>
            <a:ext cx="3310254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#</a:t>
            </a:r>
            <a:r>
              <a:rPr dirty="0" sz="1800" b="1">
                <a:latin typeface="微软雅黑"/>
                <a:cs typeface="微软雅黑"/>
              </a:rPr>
              <a:t>如果</a:t>
            </a:r>
            <a:r>
              <a:rPr dirty="0" sz="1800" spc="5" b="1">
                <a:latin typeface="微软雅黑"/>
                <a:cs typeface="微软雅黑"/>
              </a:rPr>
              <a:t>$</a:t>
            </a:r>
            <a:r>
              <a:rPr dirty="0" sz="1800" spc="15" b="1">
                <a:latin typeface="微软雅黑"/>
                <a:cs typeface="微软雅黑"/>
              </a:rPr>
              <a:t>r</a:t>
            </a:r>
            <a:r>
              <a:rPr dirty="0" sz="1800" spc="-5" b="1">
                <a:latin typeface="微软雅黑"/>
                <a:cs typeface="微软雅黑"/>
              </a:rPr>
              <a:t>s==$</a:t>
            </a:r>
            <a:r>
              <a:rPr dirty="0" sz="1800" spc="60" b="1">
                <a:latin typeface="微软雅黑"/>
                <a:cs typeface="微软雅黑"/>
              </a:rPr>
              <a:t>r</a:t>
            </a:r>
            <a:r>
              <a:rPr dirty="0" sz="1800" b="1">
                <a:latin typeface="微软雅黑"/>
                <a:cs typeface="微软雅黑"/>
              </a:rPr>
              <a:t>t，则跳转至L</a:t>
            </a:r>
            <a:r>
              <a:rPr dirty="0" sz="1800" spc="5" b="1">
                <a:latin typeface="微软雅黑"/>
                <a:cs typeface="微软雅黑"/>
              </a:rPr>
              <a:t>1</a:t>
            </a:r>
            <a:r>
              <a:rPr dirty="0" sz="1800" b="1">
                <a:latin typeface="微软雅黑"/>
                <a:cs typeface="微软雅黑"/>
              </a:rPr>
              <a:t>处  </a:t>
            </a:r>
            <a:r>
              <a:rPr dirty="0" sz="1800" spc="-5" b="1">
                <a:latin typeface="微软雅黑"/>
                <a:cs typeface="微软雅黑"/>
              </a:rPr>
              <a:t>#</a:t>
            </a:r>
            <a:r>
              <a:rPr dirty="0" sz="1800" b="1">
                <a:latin typeface="微软雅黑"/>
                <a:cs typeface="微软雅黑"/>
              </a:rPr>
              <a:t>如果</a:t>
            </a:r>
            <a:r>
              <a:rPr dirty="0" sz="1800" spc="5" b="1">
                <a:latin typeface="微软雅黑"/>
                <a:cs typeface="微软雅黑"/>
              </a:rPr>
              <a:t>$rs!=$rt，</a:t>
            </a:r>
            <a:r>
              <a:rPr dirty="0" sz="1800" b="1">
                <a:latin typeface="微软雅黑"/>
                <a:cs typeface="微软雅黑"/>
              </a:rPr>
              <a:t>则跳转至L1处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6" y="2792730"/>
            <a:ext cx="40398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baseline="1388" sz="3000" b="1">
                <a:latin typeface="微软雅黑"/>
                <a:cs typeface="微软雅黑"/>
              </a:rPr>
              <a:t>指令格</a:t>
            </a:r>
            <a:r>
              <a:rPr dirty="0" baseline="1388" sz="3000" spc="-22" b="1">
                <a:latin typeface="微软雅黑"/>
                <a:cs typeface="微软雅黑"/>
              </a:rPr>
              <a:t>式</a:t>
            </a:r>
            <a:r>
              <a:rPr dirty="0" baseline="1388" sz="3000" b="1">
                <a:latin typeface="微软雅黑"/>
                <a:cs typeface="微软雅黑"/>
              </a:rPr>
              <a:t>：</a:t>
            </a:r>
            <a:r>
              <a:rPr dirty="0" baseline="1388" sz="3000" spc="-157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beq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spc="20" b="1">
                <a:latin typeface="微软雅黑"/>
                <a:cs typeface="微软雅黑"/>
              </a:rPr>
              <a:t>rt,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endParaRPr sz="2000">
              <a:latin typeface="微软雅黑"/>
              <a:cs typeface="微软雅黑"/>
            </a:endParaRPr>
          </a:p>
          <a:p>
            <a:pPr algn="r" marR="762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bne </a:t>
            </a:r>
            <a:r>
              <a:rPr dirty="0" sz="2000" b="1">
                <a:latin typeface="微软雅黑"/>
                <a:cs typeface="微软雅黑"/>
              </a:rPr>
              <a:t>rs, </a:t>
            </a:r>
            <a:r>
              <a:rPr dirty="0" sz="2000" spc="20" b="1">
                <a:latin typeface="微软雅黑"/>
                <a:cs typeface="微软雅黑"/>
              </a:rPr>
              <a:t>rt,</a:t>
            </a:r>
            <a:r>
              <a:rPr dirty="0" sz="2000" spc="-4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2883407"/>
            <a:ext cx="215265" cy="443865"/>
          </a:xfrm>
          <a:custGeom>
            <a:avLst/>
            <a:gdLst/>
            <a:ahLst/>
            <a:cxnLst/>
            <a:rect l="l" t="t" r="r" b="b"/>
            <a:pathLst>
              <a:path w="215264" h="443864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6"/>
                </a:lnTo>
                <a:lnTo>
                  <a:pt x="107441" y="203834"/>
                </a:lnTo>
                <a:lnTo>
                  <a:pt x="115889" y="210812"/>
                </a:lnTo>
                <a:lnTo>
                  <a:pt x="138922" y="216503"/>
                </a:lnTo>
                <a:lnTo>
                  <a:pt x="173075" y="220337"/>
                </a:lnTo>
                <a:lnTo>
                  <a:pt x="214883" y="221741"/>
                </a:lnTo>
                <a:lnTo>
                  <a:pt x="173075" y="223146"/>
                </a:lnTo>
                <a:lnTo>
                  <a:pt x="138922" y="226980"/>
                </a:lnTo>
                <a:lnTo>
                  <a:pt x="115889" y="232671"/>
                </a:lnTo>
                <a:lnTo>
                  <a:pt x="107441" y="239649"/>
                </a:lnTo>
                <a:lnTo>
                  <a:pt x="107441" y="425576"/>
                </a:lnTo>
                <a:lnTo>
                  <a:pt x="98994" y="432554"/>
                </a:lnTo>
                <a:lnTo>
                  <a:pt x="75961" y="438245"/>
                </a:lnTo>
                <a:lnTo>
                  <a:pt x="41808" y="442079"/>
                </a:lnTo>
                <a:lnTo>
                  <a:pt x="0" y="443483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605225"/>
            <a:ext cx="535305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PC</a:t>
            </a:r>
            <a:r>
              <a:rPr dirty="0" sz="2000" b="1">
                <a:latin typeface="微软雅黑"/>
                <a:cs typeface="微软雅黑"/>
              </a:rPr>
              <a:t>相对寻址：</a:t>
            </a:r>
            <a:endParaRPr sz="2000">
              <a:latin typeface="微软雅黑"/>
              <a:cs typeface="微软雅黑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微软雅黑"/>
                <a:cs typeface="微软雅黑"/>
              </a:rPr>
              <a:t>PC+4+(</a:t>
            </a:r>
            <a:r>
              <a:rPr dirty="0" sz="2000" b="1">
                <a:latin typeface="微软雅黑"/>
                <a:cs typeface="微软雅黑"/>
              </a:rPr>
              <a:t>符号位扩展且左移两</a:t>
            </a:r>
            <a:r>
              <a:rPr dirty="0" sz="2000" spc="-15" b="1">
                <a:latin typeface="微软雅黑"/>
                <a:cs typeface="微软雅黑"/>
              </a:rPr>
              <a:t>位</a:t>
            </a:r>
            <a:r>
              <a:rPr dirty="0" sz="2000" b="1">
                <a:latin typeface="微软雅黑"/>
                <a:cs typeface="微软雅黑"/>
              </a:rPr>
              <a:t>的立</a:t>
            </a:r>
            <a:r>
              <a:rPr dirty="0" sz="2000" spc="-15" b="1">
                <a:latin typeface="微软雅黑"/>
                <a:cs typeface="微软雅黑"/>
              </a:rPr>
              <a:t>即</a:t>
            </a:r>
            <a:r>
              <a:rPr dirty="0" sz="2000" spc="5" b="1">
                <a:latin typeface="微软雅黑"/>
                <a:cs typeface="微软雅黑"/>
              </a:rPr>
              <a:t>数</a:t>
            </a:r>
            <a:r>
              <a:rPr dirty="0" sz="2000" b="1"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5953" y="3753357"/>
            <a:ext cx="212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AF50"/>
                </a:solidFill>
                <a:latin typeface="微软雅黑"/>
                <a:cs typeface="微软雅黑"/>
              </a:rPr>
              <a:t>-</a:t>
            </a:r>
            <a:r>
              <a:rPr dirty="0" sz="1800" spc="-5" b="1">
                <a:solidFill>
                  <a:srgbClr val="00AF50"/>
                </a:solidFill>
                <a:latin typeface="微软雅黑"/>
                <a:cs typeface="微软雅黑"/>
              </a:rPr>
              <a:t>&gt;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加速</a:t>
            </a:r>
            <a:r>
              <a:rPr dirty="0" sz="1800" spc="5" b="1">
                <a:solidFill>
                  <a:srgbClr val="00AF50"/>
                </a:solidFill>
                <a:latin typeface="微软雅黑"/>
                <a:cs typeface="微软雅黑"/>
              </a:rPr>
              <a:t>大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概</a:t>
            </a:r>
            <a:r>
              <a:rPr dirty="0" sz="1800" spc="10" b="1">
                <a:solidFill>
                  <a:srgbClr val="00AF50"/>
                </a:solidFill>
                <a:latin typeface="微软雅黑"/>
                <a:cs typeface="微软雅黑"/>
              </a:rPr>
              <a:t>率</a:t>
            </a: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事件！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491868"/>
            <a:ext cx="2527300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100"/>
              </a:spcBef>
            </a:pPr>
            <a:r>
              <a:rPr dirty="0" sz="1800" spc="-5" b="1">
                <a:latin typeface="微软雅黑"/>
                <a:cs typeface="微软雅黑"/>
              </a:rPr>
              <a:t>(branch </a:t>
            </a:r>
            <a:r>
              <a:rPr dirty="0" sz="1800" b="1">
                <a:latin typeface="微软雅黑"/>
                <a:cs typeface="微软雅黑"/>
              </a:rPr>
              <a:t>on </a:t>
            </a:r>
            <a:r>
              <a:rPr dirty="0" sz="1800" spc="-5" b="1">
                <a:latin typeface="微软雅黑"/>
                <a:cs typeface="微软雅黑"/>
              </a:rPr>
              <a:t>equal)  (branch </a:t>
            </a:r>
            <a:r>
              <a:rPr dirty="0" sz="1800" b="1">
                <a:latin typeface="微软雅黑"/>
                <a:cs typeface="微软雅黑"/>
              </a:rPr>
              <a:t>on not</a:t>
            </a:r>
            <a:r>
              <a:rPr dirty="0" sz="1800" spc="-75" b="1">
                <a:latin typeface="微软雅黑"/>
                <a:cs typeface="微软雅黑"/>
              </a:rPr>
              <a:t> </a:t>
            </a:r>
            <a:r>
              <a:rPr dirty="0" sz="1800" spc="-5" b="1">
                <a:latin typeface="微软雅黑"/>
                <a:cs typeface="微软雅黑"/>
              </a:rPr>
              <a:t>equal)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309" y="2925317"/>
            <a:ext cx="384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跳转至</a:t>
            </a:r>
            <a:r>
              <a:rPr dirty="0" sz="1800" spc="-5" b="1">
                <a:latin typeface="微软雅黑"/>
                <a:cs typeface="微软雅黑"/>
              </a:rPr>
              <a:t>?：</a:t>
            </a:r>
            <a:r>
              <a:rPr dirty="0" sz="1800" spc="-200" b="1">
                <a:latin typeface="微软雅黑"/>
                <a:cs typeface="微软雅黑"/>
              </a:rPr>
              <a:t> </a:t>
            </a:r>
            <a:r>
              <a:rPr dirty="0" sz="1800" b="1">
                <a:latin typeface="微软雅黑"/>
                <a:cs typeface="微软雅黑"/>
              </a:rPr>
              <a:t>若为直接寻址，则范围很小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7" y="4338167"/>
            <a:ext cx="9026525" cy="169418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dirty="0" sz="2000" b="1">
                <a:latin typeface="微软雅黑"/>
                <a:cs typeface="微软雅黑"/>
              </a:rPr>
              <a:t>分支范围：相对下一条</a:t>
            </a:r>
            <a:r>
              <a:rPr dirty="0" sz="2000" spc="-15" b="1">
                <a:latin typeface="微软雅黑"/>
                <a:cs typeface="微软雅黑"/>
              </a:rPr>
              <a:t>指</a:t>
            </a:r>
            <a:r>
              <a:rPr dirty="0" sz="2000" b="1">
                <a:latin typeface="微软雅黑"/>
                <a:cs typeface="微软雅黑"/>
              </a:rPr>
              <a:t>令</a:t>
            </a:r>
            <a:r>
              <a:rPr dirty="0" sz="2000" spc="5" b="1">
                <a:latin typeface="微软雅黑"/>
                <a:cs typeface="微软雅黑"/>
              </a:rPr>
              <a:t>的±2</a:t>
            </a:r>
            <a:r>
              <a:rPr dirty="0" baseline="25641" sz="1950" spc="7" b="1">
                <a:latin typeface="微软雅黑"/>
                <a:cs typeface="微软雅黑"/>
              </a:rPr>
              <a:t>15</a:t>
            </a:r>
            <a:r>
              <a:rPr dirty="0" sz="2000" b="1">
                <a:latin typeface="微软雅黑"/>
                <a:cs typeface="微软雅黑"/>
              </a:rPr>
              <a:t>个字，可满</a:t>
            </a:r>
            <a:r>
              <a:rPr dirty="0" sz="2000" spc="-15" b="1">
                <a:latin typeface="微软雅黑"/>
                <a:cs typeface="微软雅黑"/>
              </a:rPr>
              <a:t>足</a:t>
            </a:r>
            <a:r>
              <a:rPr dirty="0" sz="2000" b="1">
                <a:latin typeface="微软雅黑"/>
                <a:cs typeface="微软雅黑"/>
              </a:rPr>
              <a:t>几乎</a:t>
            </a:r>
            <a:r>
              <a:rPr dirty="0" sz="2000" spc="-15" b="1">
                <a:latin typeface="微软雅黑"/>
                <a:cs typeface="微软雅黑"/>
              </a:rPr>
              <a:t>所</a:t>
            </a:r>
            <a:r>
              <a:rPr dirty="0" sz="2000" b="1">
                <a:latin typeface="微软雅黑"/>
                <a:cs typeface="微软雅黑"/>
              </a:rPr>
              <a:t>有的</a:t>
            </a:r>
            <a:r>
              <a:rPr dirty="0" sz="2000" spc="-15" b="1">
                <a:latin typeface="微软雅黑"/>
                <a:cs typeface="微软雅黑"/>
              </a:rPr>
              <a:t>循</a:t>
            </a:r>
            <a:r>
              <a:rPr dirty="0" sz="2000" b="1">
                <a:latin typeface="微软雅黑"/>
                <a:cs typeface="微软雅黑"/>
              </a:rPr>
              <a:t>环</a:t>
            </a:r>
            <a:r>
              <a:rPr dirty="0" sz="2000" spc="5" b="1">
                <a:latin typeface="微软雅黑"/>
                <a:cs typeface="微软雅黑"/>
              </a:rPr>
              <a:t>和</a:t>
            </a:r>
            <a:r>
              <a:rPr dirty="0" sz="2000" spc="-10" b="1">
                <a:latin typeface="微软雅黑"/>
                <a:cs typeface="微软雅黑"/>
              </a:rPr>
              <a:t>if</a:t>
            </a:r>
            <a:r>
              <a:rPr dirty="0" sz="2000" b="1">
                <a:latin typeface="微软雅黑"/>
                <a:cs typeface="微软雅黑"/>
              </a:rPr>
              <a:t>语句</a:t>
            </a:r>
            <a:r>
              <a:rPr dirty="0" sz="2000" spc="-15" b="1">
                <a:latin typeface="微软雅黑"/>
                <a:cs typeface="微软雅黑"/>
              </a:rPr>
              <a:t>跳</a:t>
            </a:r>
            <a:r>
              <a:rPr dirty="0" sz="2000" b="1">
                <a:latin typeface="微软雅黑"/>
                <a:cs typeface="微软雅黑"/>
              </a:rPr>
              <a:t>转</a:t>
            </a:r>
            <a:endParaRPr sz="2000">
              <a:latin typeface="微软雅黑"/>
              <a:cs typeface="微软雅黑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dirty="0" sz="2000" b="1">
                <a:latin typeface="微软雅黑"/>
                <a:cs typeface="微软雅黑"/>
              </a:rPr>
              <a:t>MIPS对所</a:t>
            </a:r>
            <a:r>
              <a:rPr dirty="0" sz="2000" spc="-5" b="1">
                <a:latin typeface="微软雅黑"/>
                <a:cs typeface="微软雅黑"/>
              </a:rPr>
              <a:t>有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条件分支</a:t>
            </a:r>
            <a:r>
              <a:rPr dirty="0" sz="2000" b="1">
                <a:latin typeface="微软雅黑"/>
                <a:cs typeface="微软雅黑"/>
              </a:rPr>
              <a:t>都使</a:t>
            </a:r>
            <a:r>
              <a:rPr dirty="0" sz="2000" spc="-15" b="1">
                <a:latin typeface="微软雅黑"/>
                <a:cs typeface="微软雅黑"/>
              </a:rPr>
              <a:t>用</a:t>
            </a:r>
            <a:r>
              <a:rPr dirty="0" sz="2000" spc="-5" b="1">
                <a:latin typeface="微软雅黑"/>
                <a:cs typeface="微软雅黑"/>
              </a:rPr>
              <a:t>PC</a:t>
            </a:r>
            <a:r>
              <a:rPr dirty="0" sz="2000" b="1">
                <a:latin typeface="微软雅黑"/>
                <a:cs typeface="微软雅黑"/>
              </a:rPr>
              <a:t>相</a:t>
            </a:r>
            <a:r>
              <a:rPr dirty="0" sz="2000" spc="-10" b="1">
                <a:latin typeface="微软雅黑"/>
                <a:cs typeface="微软雅黑"/>
              </a:rPr>
              <a:t>对</a:t>
            </a:r>
            <a:r>
              <a:rPr dirty="0" sz="2000" b="1">
                <a:latin typeface="微软雅黑"/>
                <a:cs typeface="微软雅黑"/>
              </a:rPr>
              <a:t>寻址，可以</a:t>
            </a:r>
            <a:r>
              <a:rPr dirty="0" sz="2000" spc="-10" b="1">
                <a:latin typeface="微软雅黑"/>
                <a:cs typeface="微软雅黑"/>
              </a:rPr>
              <a:t>跳</a:t>
            </a:r>
            <a:r>
              <a:rPr dirty="0" sz="2000" b="1">
                <a:latin typeface="微软雅黑"/>
                <a:cs typeface="微软雅黑"/>
              </a:rPr>
              <a:t>转到比较近</a:t>
            </a:r>
            <a:r>
              <a:rPr dirty="0" sz="2000" spc="-10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分支地址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/>
              <a:cs typeface="微软雅黑"/>
            </a:endParaRPr>
          </a:p>
          <a:p>
            <a:pPr marL="4164965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跳得远，超过±2</a:t>
            </a:r>
            <a:r>
              <a:rPr dirty="0" baseline="25641" sz="1950" b="1">
                <a:solidFill>
                  <a:srgbClr val="FF0000"/>
                </a:solidFill>
                <a:latin typeface="微软雅黑"/>
                <a:cs typeface="微软雅黑"/>
              </a:rPr>
              <a:t>15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（相对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PC+4）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怎么办？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4460" y="241401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1079500"/>
                <a:gridCol w="1152525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op(6)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rd(5)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shamt(5)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funct(6)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460" y="289407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3529329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op(6)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rs(5)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rt(5)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constant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address(16)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366" y="3380994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305"/>
              </a:spcBef>
            </a:pPr>
            <a:r>
              <a:rPr dirty="0" sz="2000" spc="-5">
                <a:latin typeface="Arial"/>
                <a:cs typeface="Arial"/>
              </a:rPr>
              <a:t>op(6)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3380994"/>
            <a:ext cx="5689600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2000" spc="-5">
                <a:latin typeface="Arial"/>
                <a:cs typeface="Arial"/>
              </a:rPr>
              <a:t>address(26)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4213"/>
            <a:ext cx="573405" cy="1230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微软雅黑"/>
                <a:cs typeface="微软雅黑"/>
              </a:rPr>
              <a:t>R型：</a:t>
            </a:r>
            <a:endParaRPr sz="1600">
              <a:latin typeface="微软雅黑"/>
              <a:cs typeface="微软雅黑"/>
            </a:endParaRPr>
          </a:p>
          <a:p>
            <a:pPr marL="12700" marR="50800">
              <a:lnSpc>
                <a:spcPct val="195600"/>
              </a:lnSpc>
              <a:spcBef>
                <a:spcPts val="60"/>
              </a:spcBef>
            </a:pPr>
            <a:r>
              <a:rPr dirty="0" sz="1600" spc="-5" b="1">
                <a:latin typeface="微软雅黑"/>
                <a:cs typeface="微软雅黑"/>
              </a:rPr>
              <a:t>I型：  </a:t>
            </a:r>
            <a:r>
              <a:rPr dirty="0" sz="1600" b="1">
                <a:solidFill>
                  <a:srgbClr val="FF0000"/>
                </a:solidFill>
                <a:latin typeface="微软雅黑"/>
                <a:cs typeface="微软雅黑"/>
              </a:rPr>
              <a:t>J</a:t>
            </a:r>
            <a:r>
              <a:rPr dirty="0" sz="1600" spc="-5" b="1">
                <a:solidFill>
                  <a:srgbClr val="FF0000"/>
                </a:solidFill>
                <a:latin typeface="微软雅黑"/>
                <a:cs typeface="微软雅黑"/>
              </a:rPr>
              <a:t>型：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16" y="2621788"/>
            <a:ext cx="196850" cy="983615"/>
          </a:xfrm>
          <a:custGeom>
            <a:avLst/>
            <a:gdLst/>
            <a:ahLst/>
            <a:cxnLst/>
            <a:rect l="l" t="t" r="r" b="b"/>
            <a:pathLst>
              <a:path w="196850" h="983614">
                <a:moveTo>
                  <a:pt x="196790" y="0"/>
                </a:moveTo>
                <a:lnTo>
                  <a:pt x="144173" y="99822"/>
                </a:lnTo>
                <a:lnTo>
                  <a:pt x="117680" y="152806"/>
                </a:lnTo>
                <a:lnTo>
                  <a:pt x="93815" y="206062"/>
                </a:lnTo>
                <a:lnTo>
                  <a:pt x="72601" y="259385"/>
                </a:lnTo>
                <a:lnTo>
                  <a:pt x="54057" y="312569"/>
                </a:lnTo>
                <a:lnTo>
                  <a:pt x="38203" y="365411"/>
                </a:lnTo>
                <a:lnTo>
                  <a:pt x="25060" y="417703"/>
                </a:lnTo>
                <a:lnTo>
                  <a:pt x="14632" y="469345"/>
                </a:lnTo>
                <a:lnTo>
                  <a:pt x="6986" y="519821"/>
                </a:lnTo>
                <a:lnTo>
                  <a:pt x="2097" y="569236"/>
                </a:lnTo>
                <a:lnTo>
                  <a:pt x="0" y="617281"/>
                </a:lnTo>
                <a:lnTo>
                  <a:pt x="714" y="663752"/>
                </a:lnTo>
                <a:lnTo>
                  <a:pt x="4261" y="708443"/>
                </a:lnTo>
                <a:lnTo>
                  <a:pt x="10661" y="751149"/>
                </a:lnTo>
                <a:lnTo>
                  <a:pt x="19933" y="791664"/>
                </a:lnTo>
                <a:lnTo>
                  <a:pt x="32099" y="829784"/>
                </a:lnTo>
                <a:lnTo>
                  <a:pt x="47179" y="865303"/>
                </a:lnTo>
                <a:lnTo>
                  <a:pt x="65192" y="898016"/>
                </a:lnTo>
                <a:lnTo>
                  <a:pt x="20145" y="983488"/>
                </a:lnTo>
                <a:lnTo>
                  <a:pt x="194110" y="945896"/>
                </a:lnTo>
                <a:lnTo>
                  <a:pt x="174298" y="798067"/>
                </a:lnTo>
                <a:lnTo>
                  <a:pt x="117796" y="798067"/>
                </a:lnTo>
                <a:lnTo>
                  <a:pt x="99784" y="765355"/>
                </a:lnTo>
                <a:lnTo>
                  <a:pt x="84707" y="729840"/>
                </a:lnTo>
                <a:lnTo>
                  <a:pt x="72542" y="691725"/>
                </a:lnTo>
                <a:lnTo>
                  <a:pt x="63271" y="651217"/>
                </a:lnTo>
                <a:lnTo>
                  <a:pt x="56873" y="608520"/>
                </a:lnTo>
                <a:lnTo>
                  <a:pt x="53327" y="563839"/>
                </a:lnTo>
                <a:lnTo>
                  <a:pt x="52613" y="517379"/>
                </a:lnTo>
                <a:lnTo>
                  <a:pt x="54721" y="469241"/>
                </a:lnTo>
                <a:lnTo>
                  <a:pt x="59601" y="419941"/>
                </a:lnTo>
                <a:lnTo>
                  <a:pt x="67263" y="369373"/>
                </a:lnTo>
                <a:lnTo>
                  <a:pt x="77675" y="317845"/>
                </a:lnTo>
                <a:lnTo>
                  <a:pt x="90819" y="265562"/>
                </a:lnTo>
                <a:lnTo>
                  <a:pt x="106673" y="212730"/>
                </a:lnTo>
                <a:lnTo>
                  <a:pt x="125217" y="159552"/>
                </a:lnTo>
                <a:lnTo>
                  <a:pt x="146432" y="106235"/>
                </a:lnTo>
                <a:lnTo>
                  <a:pt x="170296" y="52982"/>
                </a:lnTo>
                <a:lnTo>
                  <a:pt x="196790" y="0"/>
                </a:lnTo>
                <a:close/>
              </a:path>
              <a:path w="196850" h="983614">
                <a:moveTo>
                  <a:pt x="162842" y="712597"/>
                </a:moveTo>
                <a:lnTo>
                  <a:pt x="117796" y="798067"/>
                </a:lnTo>
                <a:lnTo>
                  <a:pt x="174298" y="798067"/>
                </a:lnTo>
                <a:lnTo>
                  <a:pt x="162842" y="7125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208" y="2104745"/>
            <a:ext cx="777875" cy="567690"/>
          </a:xfrm>
          <a:custGeom>
            <a:avLst/>
            <a:gdLst/>
            <a:ahLst/>
            <a:cxnLst/>
            <a:rect l="l" t="t" r="r" b="b"/>
            <a:pathLst>
              <a:path w="777875" h="567689">
                <a:moveTo>
                  <a:pt x="645014" y="0"/>
                </a:moveTo>
                <a:lnTo>
                  <a:pt x="570883" y="9815"/>
                </a:lnTo>
                <a:lnTo>
                  <a:pt x="532800" y="20633"/>
                </a:lnTo>
                <a:lnTo>
                  <a:pt x="494261" y="35227"/>
                </a:lnTo>
                <a:lnTo>
                  <a:pt x="455432" y="53475"/>
                </a:lnTo>
                <a:lnTo>
                  <a:pt x="416479" y="75255"/>
                </a:lnTo>
                <a:lnTo>
                  <a:pt x="377569" y="100443"/>
                </a:lnTo>
                <a:lnTo>
                  <a:pt x="338869" y="128918"/>
                </a:lnTo>
                <a:lnTo>
                  <a:pt x="300544" y="160556"/>
                </a:lnTo>
                <a:lnTo>
                  <a:pt x="262762" y="195236"/>
                </a:lnTo>
                <a:lnTo>
                  <a:pt x="225688" y="232834"/>
                </a:lnTo>
                <a:lnTo>
                  <a:pt x="189490" y="273229"/>
                </a:lnTo>
                <a:lnTo>
                  <a:pt x="154333" y="316298"/>
                </a:lnTo>
                <a:lnTo>
                  <a:pt x="120385" y="361918"/>
                </a:lnTo>
                <a:lnTo>
                  <a:pt x="87810" y="409967"/>
                </a:lnTo>
                <a:lnTo>
                  <a:pt x="56777" y="460322"/>
                </a:lnTo>
                <a:lnTo>
                  <a:pt x="27451" y="512861"/>
                </a:lnTo>
                <a:lnTo>
                  <a:pt x="0" y="567461"/>
                </a:lnTo>
                <a:lnTo>
                  <a:pt x="31584" y="515606"/>
                </a:lnTo>
                <a:lnTo>
                  <a:pt x="64669" y="466296"/>
                </a:lnTo>
                <a:lnTo>
                  <a:pt x="99085" y="419631"/>
                </a:lnTo>
                <a:lnTo>
                  <a:pt x="134665" y="375713"/>
                </a:lnTo>
                <a:lnTo>
                  <a:pt x="171240" y="334644"/>
                </a:lnTo>
                <a:lnTo>
                  <a:pt x="208642" y="296525"/>
                </a:lnTo>
                <a:lnTo>
                  <a:pt x="246704" y="261458"/>
                </a:lnTo>
                <a:lnTo>
                  <a:pt x="285256" y="229545"/>
                </a:lnTo>
                <a:lnTo>
                  <a:pt x="324131" y="200887"/>
                </a:lnTo>
                <a:lnTo>
                  <a:pt x="363161" y="175586"/>
                </a:lnTo>
                <a:lnTo>
                  <a:pt x="402177" y="153744"/>
                </a:lnTo>
                <a:lnTo>
                  <a:pt x="441012" y="135462"/>
                </a:lnTo>
                <a:lnTo>
                  <a:pt x="479497" y="120841"/>
                </a:lnTo>
                <a:lnTo>
                  <a:pt x="517464" y="109984"/>
                </a:lnTo>
                <a:lnTo>
                  <a:pt x="591173" y="99967"/>
                </a:lnTo>
                <a:lnTo>
                  <a:pt x="740560" y="99967"/>
                </a:lnTo>
                <a:lnTo>
                  <a:pt x="777595" y="29616"/>
                </a:lnTo>
                <a:lnTo>
                  <a:pt x="715322" y="6759"/>
                </a:lnTo>
                <a:lnTo>
                  <a:pt x="680729" y="1246"/>
                </a:lnTo>
                <a:lnTo>
                  <a:pt x="645014" y="0"/>
                </a:lnTo>
                <a:close/>
              </a:path>
              <a:path w="777875" h="567689">
                <a:moveTo>
                  <a:pt x="740560" y="99967"/>
                </a:moveTo>
                <a:lnTo>
                  <a:pt x="591173" y="99967"/>
                </a:lnTo>
                <a:lnTo>
                  <a:pt x="626578" y="101010"/>
                </a:lnTo>
                <a:lnTo>
                  <a:pt x="660793" y="106222"/>
                </a:lnTo>
                <a:lnTo>
                  <a:pt x="693649" y="115707"/>
                </a:lnTo>
                <a:lnTo>
                  <a:pt x="724979" y="129565"/>
                </a:lnTo>
                <a:lnTo>
                  <a:pt x="740560" y="99967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16" y="2104786"/>
            <a:ext cx="949325" cy="1500505"/>
          </a:xfrm>
          <a:custGeom>
            <a:avLst/>
            <a:gdLst/>
            <a:ahLst/>
            <a:cxnLst/>
            <a:rect l="l" t="t" r="r" b="b"/>
            <a:pathLst>
              <a:path w="949325" h="1500504">
                <a:moveTo>
                  <a:pt x="196790" y="517001"/>
                </a:moveTo>
                <a:lnTo>
                  <a:pt x="170296" y="569984"/>
                </a:lnTo>
                <a:lnTo>
                  <a:pt x="146432" y="623236"/>
                </a:lnTo>
                <a:lnTo>
                  <a:pt x="125217" y="676554"/>
                </a:lnTo>
                <a:lnTo>
                  <a:pt x="106673" y="729731"/>
                </a:lnTo>
                <a:lnTo>
                  <a:pt x="90819" y="782563"/>
                </a:lnTo>
                <a:lnTo>
                  <a:pt x="77675" y="834846"/>
                </a:lnTo>
                <a:lnTo>
                  <a:pt x="67263" y="886374"/>
                </a:lnTo>
                <a:lnTo>
                  <a:pt x="59601" y="936942"/>
                </a:lnTo>
                <a:lnTo>
                  <a:pt x="54711" y="986346"/>
                </a:lnTo>
                <a:lnTo>
                  <a:pt x="52613" y="1034380"/>
                </a:lnTo>
                <a:lnTo>
                  <a:pt x="53327" y="1080841"/>
                </a:lnTo>
                <a:lnTo>
                  <a:pt x="56873" y="1125522"/>
                </a:lnTo>
                <a:lnTo>
                  <a:pt x="63271" y="1168219"/>
                </a:lnTo>
                <a:lnTo>
                  <a:pt x="72542" y="1208727"/>
                </a:lnTo>
                <a:lnTo>
                  <a:pt x="84707" y="1246841"/>
                </a:lnTo>
                <a:lnTo>
                  <a:pt x="99784" y="1282357"/>
                </a:lnTo>
                <a:lnTo>
                  <a:pt x="117796" y="1315069"/>
                </a:lnTo>
                <a:lnTo>
                  <a:pt x="162842" y="1229598"/>
                </a:lnTo>
                <a:lnTo>
                  <a:pt x="194110" y="1462897"/>
                </a:lnTo>
                <a:lnTo>
                  <a:pt x="20145" y="1500489"/>
                </a:lnTo>
                <a:lnTo>
                  <a:pt x="65192" y="1415018"/>
                </a:lnTo>
                <a:lnTo>
                  <a:pt x="47179" y="1382305"/>
                </a:lnTo>
                <a:lnTo>
                  <a:pt x="32099" y="1346785"/>
                </a:lnTo>
                <a:lnTo>
                  <a:pt x="19933" y="1308665"/>
                </a:lnTo>
                <a:lnTo>
                  <a:pt x="10661" y="1268150"/>
                </a:lnTo>
                <a:lnTo>
                  <a:pt x="4261" y="1225444"/>
                </a:lnTo>
                <a:lnTo>
                  <a:pt x="714" y="1180753"/>
                </a:lnTo>
                <a:lnTo>
                  <a:pt x="0" y="1134283"/>
                </a:lnTo>
                <a:lnTo>
                  <a:pt x="2097" y="1086237"/>
                </a:lnTo>
                <a:lnTo>
                  <a:pt x="6986" y="1036822"/>
                </a:lnTo>
                <a:lnTo>
                  <a:pt x="14647" y="986243"/>
                </a:lnTo>
                <a:lnTo>
                  <a:pt x="25060" y="934704"/>
                </a:lnTo>
                <a:lnTo>
                  <a:pt x="38203" y="882412"/>
                </a:lnTo>
                <a:lnTo>
                  <a:pt x="54057" y="829571"/>
                </a:lnTo>
                <a:lnTo>
                  <a:pt x="72601" y="776386"/>
                </a:lnTo>
                <a:lnTo>
                  <a:pt x="93815" y="723063"/>
                </a:lnTo>
                <a:lnTo>
                  <a:pt x="117680" y="669807"/>
                </a:lnTo>
                <a:lnTo>
                  <a:pt x="144173" y="616823"/>
                </a:lnTo>
                <a:lnTo>
                  <a:pt x="196790" y="517001"/>
                </a:lnTo>
                <a:lnTo>
                  <a:pt x="226430" y="463560"/>
                </a:lnTo>
                <a:lnTo>
                  <a:pt x="257747" y="412456"/>
                </a:lnTo>
                <a:lnTo>
                  <a:pt x="290575" y="363797"/>
                </a:lnTo>
                <a:lnTo>
                  <a:pt x="324746" y="317693"/>
                </a:lnTo>
                <a:lnTo>
                  <a:pt x="360092" y="274250"/>
                </a:lnTo>
                <a:lnTo>
                  <a:pt x="396447" y="233578"/>
                </a:lnTo>
                <a:lnTo>
                  <a:pt x="433644" y="195785"/>
                </a:lnTo>
                <a:lnTo>
                  <a:pt x="471514" y="160978"/>
                </a:lnTo>
                <a:lnTo>
                  <a:pt x="509892" y="129267"/>
                </a:lnTo>
                <a:lnTo>
                  <a:pt x="548609" y="100760"/>
                </a:lnTo>
                <a:lnTo>
                  <a:pt x="587498" y="75564"/>
                </a:lnTo>
                <a:lnTo>
                  <a:pt x="626393" y="53788"/>
                </a:lnTo>
                <a:lnTo>
                  <a:pt x="665126" y="35540"/>
                </a:lnTo>
                <a:lnTo>
                  <a:pt x="703529" y="20929"/>
                </a:lnTo>
                <a:lnTo>
                  <a:pt x="741436" y="10064"/>
                </a:lnTo>
                <a:lnTo>
                  <a:pt x="815091" y="0"/>
                </a:lnTo>
                <a:lnTo>
                  <a:pt x="850506" y="1018"/>
                </a:lnTo>
                <a:lnTo>
                  <a:pt x="884754" y="6215"/>
                </a:lnTo>
                <a:lnTo>
                  <a:pt x="917670" y="15697"/>
                </a:lnTo>
                <a:lnTo>
                  <a:pt x="949087" y="29575"/>
                </a:lnTo>
                <a:lnTo>
                  <a:pt x="896471" y="129524"/>
                </a:lnTo>
                <a:lnTo>
                  <a:pt x="865141" y="115666"/>
                </a:lnTo>
                <a:lnTo>
                  <a:pt x="832284" y="106182"/>
                </a:lnTo>
                <a:lnTo>
                  <a:pt x="798070" y="100969"/>
                </a:lnTo>
                <a:lnTo>
                  <a:pt x="762665" y="99926"/>
                </a:lnTo>
                <a:lnTo>
                  <a:pt x="726237" y="102951"/>
                </a:lnTo>
                <a:lnTo>
                  <a:pt x="650989" y="120800"/>
                </a:lnTo>
                <a:lnTo>
                  <a:pt x="612504" y="135421"/>
                </a:lnTo>
                <a:lnTo>
                  <a:pt x="573669" y="153703"/>
                </a:lnTo>
                <a:lnTo>
                  <a:pt x="534652" y="175545"/>
                </a:lnTo>
                <a:lnTo>
                  <a:pt x="495623" y="200846"/>
                </a:lnTo>
                <a:lnTo>
                  <a:pt x="456748" y="229504"/>
                </a:lnTo>
                <a:lnTo>
                  <a:pt x="418195" y="261417"/>
                </a:lnTo>
                <a:lnTo>
                  <a:pt x="380134" y="296484"/>
                </a:lnTo>
                <a:lnTo>
                  <a:pt x="342732" y="334603"/>
                </a:lnTo>
                <a:lnTo>
                  <a:pt x="306157" y="375672"/>
                </a:lnTo>
                <a:lnTo>
                  <a:pt x="270577" y="419590"/>
                </a:lnTo>
                <a:lnTo>
                  <a:pt x="236161" y="466255"/>
                </a:lnTo>
                <a:lnTo>
                  <a:pt x="203076" y="515566"/>
                </a:lnTo>
                <a:lnTo>
                  <a:pt x="171491" y="56742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2866" y="1452498"/>
            <a:ext cx="2953385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800" b="1">
                <a:latin typeface="微软雅黑"/>
                <a:cs typeface="微软雅黑"/>
              </a:rPr>
              <a:t>j L1	</a:t>
            </a:r>
            <a:r>
              <a:rPr dirty="0" sz="1800" spc="-5" b="1">
                <a:latin typeface="微软雅黑"/>
                <a:cs typeface="微软雅黑"/>
              </a:rPr>
              <a:t>#</a:t>
            </a:r>
            <a:r>
              <a:rPr dirty="0" sz="1800" b="1">
                <a:latin typeface="微软雅黑"/>
                <a:cs typeface="微软雅黑"/>
              </a:rPr>
              <a:t>无条件跳转至</a:t>
            </a:r>
            <a:r>
              <a:rPr dirty="0" sz="1800" spc="-5" b="1">
                <a:latin typeface="微软雅黑"/>
                <a:cs typeface="微软雅黑"/>
              </a:rPr>
              <a:t>L</a:t>
            </a:r>
            <a:r>
              <a:rPr dirty="0" sz="1800" spc="5" b="1">
                <a:latin typeface="微软雅黑"/>
                <a:cs typeface="微软雅黑"/>
              </a:rPr>
              <a:t>1</a:t>
            </a:r>
            <a:r>
              <a:rPr dirty="0" sz="1800" b="1">
                <a:latin typeface="微软雅黑"/>
                <a:cs typeface="微软雅黑"/>
              </a:rPr>
              <a:t>处</a:t>
            </a:r>
            <a:endParaRPr sz="1800">
              <a:latin typeface="微软雅黑"/>
              <a:cs typeface="微软雅黑"/>
            </a:endParaRPr>
          </a:p>
          <a:p>
            <a:pPr marL="767715">
              <a:lnSpc>
                <a:spcPct val="100000"/>
              </a:lnSpc>
              <a:spcBef>
                <a:spcPts val="1810"/>
              </a:spcBef>
              <a:tabLst>
                <a:tab pos="1072515" algn="l"/>
              </a:tabLst>
            </a:pPr>
            <a:r>
              <a:rPr dirty="0" sz="2000" b="1">
                <a:latin typeface="微软雅黑"/>
                <a:cs typeface="微软雅黑"/>
              </a:rPr>
              <a:t>j	</a:t>
            </a:r>
            <a:r>
              <a:rPr dirty="0" sz="2000" spc="-5" b="1">
                <a:latin typeface="微软雅黑"/>
                <a:cs typeface="微软雅黑"/>
              </a:rPr>
              <a:t>address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8426" y="3872103"/>
          <a:ext cx="6115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中间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低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位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保持不变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宋体"/>
                          <a:cs typeface="宋体"/>
                        </a:rPr>
                        <a:t>替换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339" y="4621210"/>
            <a:ext cx="3989070" cy="90995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dirty="0" sz="2000" b="1">
                <a:latin typeface="微软雅黑"/>
                <a:cs typeface="微软雅黑"/>
              </a:rPr>
              <a:t>寻址范围：0~2</a:t>
            </a:r>
            <a:r>
              <a:rPr dirty="0" baseline="25641" sz="1950" b="1">
                <a:latin typeface="微软雅黑"/>
                <a:cs typeface="微软雅黑"/>
              </a:rPr>
              <a:t>26</a:t>
            </a:r>
            <a:r>
              <a:rPr dirty="0" sz="2000" b="1">
                <a:latin typeface="微软雅黑"/>
                <a:cs typeface="微软雅黑"/>
              </a:rPr>
              <a:t>个字（256MB）</a:t>
            </a:r>
            <a:endParaRPr sz="2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dirty="0" sz="2000" b="1">
                <a:latin typeface="微软雅黑"/>
                <a:cs typeface="微软雅黑"/>
              </a:rPr>
              <a:t>J型指令</a:t>
            </a:r>
            <a:r>
              <a:rPr dirty="0" sz="2000" spc="-5" b="1">
                <a:latin typeface="微软雅黑"/>
                <a:cs typeface="微软雅黑"/>
              </a:rPr>
              <a:t>：j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jal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435" y="5860796"/>
            <a:ext cx="3479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跳转超过256MB范围怎么办？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108" y="5860796"/>
            <a:ext cx="23666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AF50"/>
                </a:solidFill>
                <a:latin typeface="微软雅黑"/>
                <a:cs typeface="微软雅黑"/>
              </a:rPr>
              <a:t>-&gt;</a:t>
            </a:r>
            <a:r>
              <a:rPr dirty="0" sz="2000" b="1">
                <a:solidFill>
                  <a:srgbClr val="00AF50"/>
                </a:solidFill>
                <a:latin typeface="微软雅黑"/>
                <a:cs typeface="微软雅黑"/>
              </a:rPr>
              <a:t>地址放在寄存器中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5702935" cy="1086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思考：如果分支跳转超</a:t>
            </a:r>
            <a:r>
              <a:rPr dirty="0" sz="2000" spc="-10" b="1">
                <a:latin typeface="微软雅黑"/>
                <a:cs typeface="微软雅黑"/>
              </a:rPr>
              <a:t>过</a:t>
            </a:r>
            <a:r>
              <a:rPr dirty="0" sz="2000" spc="-5" b="1">
                <a:latin typeface="微软雅黑"/>
                <a:cs typeface="微软雅黑"/>
              </a:rPr>
              <a:t>PC</a:t>
            </a:r>
            <a:r>
              <a:rPr dirty="0" sz="2000" b="1">
                <a:latin typeface="微软雅黑"/>
                <a:cs typeface="微软雅黑"/>
              </a:rPr>
              <a:t>相对</a:t>
            </a:r>
            <a:r>
              <a:rPr dirty="0" sz="2000" spc="-15" b="1">
                <a:latin typeface="微软雅黑"/>
                <a:cs typeface="微软雅黑"/>
              </a:rPr>
              <a:t>寻</a:t>
            </a:r>
            <a:r>
              <a:rPr dirty="0" sz="2000" b="1">
                <a:latin typeface="微软雅黑"/>
                <a:cs typeface="微软雅黑"/>
              </a:rPr>
              <a:t>址范</a:t>
            </a:r>
            <a:r>
              <a:rPr dirty="0" sz="2000" spc="-15" b="1">
                <a:latin typeface="微软雅黑"/>
                <a:cs typeface="微软雅黑"/>
              </a:rPr>
              <a:t>围</a:t>
            </a:r>
            <a:r>
              <a:rPr dirty="0" sz="2000" b="1">
                <a:latin typeface="微软雅黑"/>
                <a:cs typeface="微软雅黑"/>
              </a:rPr>
              <a:t>怎么</a:t>
            </a:r>
            <a:r>
              <a:rPr dirty="0" sz="2000" spc="-15" b="1">
                <a:latin typeface="微软雅黑"/>
                <a:cs typeface="微软雅黑"/>
              </a:rPr>
              <a:t>办</a:t>
            </a:r>
            <a:r>
              <a:rPr dirty="0" sz="2000" b="1">
                <a:latin typeface="微软雅黑"/>
                <a:cs typeface="微软雅黑"/>
              </a:rPr>
              <a:t>？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微软雅黑"/>
              <a:cs typeface="微软雅黑"/>
            </a:endParaRPr>
          </a:p>
          <a:p>
            <a:pPr marL="2928620">
              <a:lnSpc>
                <a:spcPct val="100000"/>
              </a:lnSpc>
            </a:pPr>
            <a:r>
              <a:rPr dirty="0" sz="2000" spc="-5" b="1">
                <a:latin typeface="微软雅黑"/>
                <a:cs typeface="微软雅黑"/>
              </a:rPr>
              <a:t>beq $s0, </a:t>
            </a:r>
            <a:r>
              <a:rPr dirty="0" sz="2000" b="1">
                <a:latin typeface="微软雅黑"/>
                <a:cs typeface="微软雅黑"/>
              </a:rPr>
              <a:t>$s1,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L1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3521405"/>
            <a:ext cx="205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bne $s0, $s1,</a:t>
            </a:r>
            <a:r>
              <a:rPr dirty="0" sz="2000" spc="-5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L2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554" y="3970782"/>
            <a:ext cx="584200" cy="4667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dirty="0" sz="2000" b="1">
                <a:latin typeface="微软雅黑"/>
                <a:cs typeface="微软雅黑"/>
              </a:rPr>
              <a:t>j</a:t>
            </a:r>
            <a:r>
              <a:rPr dirty="0" sz="2000" spc="-5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L1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576072" y="119634"/>
                </a:moveTo>
                <a:lnTo>
                  <a:pt x="0" y="119634"/>
                </a:lnTo>
                <a:lnTo>
                  <a:pt x="288036" y="239267"/>
                </a:lnTo>
                <a:lnTo>
                  <a:pt x="576072" y="119634"/>
                </a:lnTo>
                <a:close/>
              </a:path>
              <a:path w="576579" h="239394">
                <a:moveTo>
                  <a:pt x="432054" y="0"/>
                </a:moveTo>
                <a:lnTo>
                  <a:pt x="144018" y="0"/>
                </a:lnTo>
                <a:lnTo>
                  <a:pt x="144018" y="119634"/>
                </a:lnTo>
                <a:lnTo>
                  <a:pt x="432054" y="119634"/>
                </a:lnTo>
                <a:lnTo>
                  <a:pt x="4320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0" y="119634"/>
                </a:moveTo>
                <a:lnTo>
                  <a:pt x="144018" y="119634"/>
                </a:lnTo>
                <a:lnTo>
                  <a:pt x="144018" y="0"/>
                </a:lnTo>
                <a:lnTo>
                  <a:pt x="432054" y="0"/>
                </a:lnTo>
                <a:lnTo>
                  <a:pt x="432054" y="119634"/>
                </a:lnTo>
                <a:lnTo>
                  <a:pt x="576072" y="119634"/>
                </a:lnTo>
                <a:lnTo>
                  <a:pt x="288036" y="23926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8944" y="4430521"/>
            <a:ext cx="1659255" cy="730885"/>
          </a:xfrm>
          <a:custGeom>
            <a:avLst/>
            <a:gdLst/>
            <a:ahLst/>
            <a:cxnLst/>
            <a:rect l="l" t="t" r="r" b="b"/>
            <a:pathLst>
              <a:path w="1659254" h="730885">
                <a:moveTo>
                  <a:pt x="1586330" y="701338"/>
                </a:moveTo>
                <a:lnTo>
                  <a:pt x="1573656" y="730503"/>
                </a:lnTo>
                <a:lnTo>
                  <a:pt x="1658746" y="725932"/>
                </a:lnTo>
                <a:lnTo>
                  <a:pt x="1642347" y="706373"/>
                </a:lnTo>
                <a:lnTo>
                  <a:pt x="1597914" y="706373"/>
                </a:lnTo>
                <a:lnTo>
                  <a:pt x="1586330" y="701338"/>
                </a:lnTo>
                <a:close/>
              </a:path>
              <a:path w="1659254" h="730885">
                <a:moveTo>
                  <a:pt x="1591362" y="689759"/>
                </a:moveTo>
                <a:lnTo>
                  <a:pt x="1586330" y="701338"/>
                </a:lnTo>
                <a:lnTo>
                  <a:pt x="1597914" y="706373"/>
                </a:lnTo>
                <a:lnTo>
                  <a:pt x="1602993" y="694816"/>
                </a:lnTo>
                <a:lnTo>
                  <a:pt x="1591362" y="689759"/>
                </a:lnTo>
                <a:close/>
              </a:path>
              <a:path w="1659254" h="730885">
                <a:moveTo>
                  <a:pt x="1604009" y="660653"/>
                </a:moveTo>
                <a:lnTo>
                  <a:pt x="1591362" y="689759"/>
                </a:lnTo>
                <a:lnTo>
                  <a:pt x="1602993" y="694816"/>
                </a:lnTo>
                <a:lnTo>
                  <a:pt x="1597914" y="706373"/>
                </a:lnTo>
                <a:lnTo>
                  <a:pt x="1642347" y="706373"/>
                </a:lnTo>
                <a:lnTo>
                  <a:pt x="1604009" y="660653"/>
                </a:lnTo>
                <a:close/>
              </a:path>
              <a:path w="1659254" h="730885">
                <a:moveTo>
                  <a:pt x="5079" y="0"/>
                </a:moveTo>
                <a:lnTo>
                  <a:pt x="0" y="11683"/>
                </a:lnTo>
                <a:lnTo>
                  <a:pt x="1586330" y="701338"/>
                </a:lnTo>
                <a:lnTo>
                  <a:pt x="1591362" y="689759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8670" y="4588890"/>
            <a:ext cx="4298950" cy="1141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2000" b="1">
                <a:latin typeface="微软雅黑"/>
                <a:cs typeface="微软雅黑"/>
              </a:rPr>
              <a:t>L2:	…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微软雅黑"/>
              <a:cs typeface="微软雅黑"/>
            </a:endParaRPr>
          </a:p>
          <a:p>
            <a:pPr marL="217297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“j”指令完成跳转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0055" y="1281997"/>
            <a:ext cx="4105655" cy="4906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70"/>
              <a:t> </a:t>
            </a:r>
            <a:r>
              <a:rPr dirty="0" sz="2400"/>
              <a:t>决策指</a:t>
            </a:r>
            <a:r>
              <a:rPr dirty="0" sz="2400" spc="-10"/>
              <a:t>令</a:t>
            </a:r>
            <a:r>
              <a:rPr dirty="0" sz="2400" spc="-5"/>
              <a:t>—*MIPS寻址方式总结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261999"/>
            <a:ext cx="4486910" cy="4176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MIPS提供</a:t>
            </a:r>
            <a:r>
              <a:rPr dirty="0" sz="2000" spc="-5" b="1">
                <a:latin typeface="微软雅黑"/>
                <a:cs typeface="微软雅黑"/>
              </a:rPr>
              <a:t>了</a:t>
            </a:r>
            <a:r>
              <a:rPr dirty="0" sz="2000" b="1">
                <a:latin typeface="微软雅黑"/>
                <a:cs typeface="微软雅黑"/>
              </a:rPr>
              <a:t>5种寻址方式：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</a:pPr>
            <a:r>
              <a:rPr dirty="0" sz="1800" b="1">
                <a:latin typeface="微软雅黑"/>
                <a:cs typeface="微软雅黑"/>
              </a:rPr>
              <a:t>1、立即数寻址</a:t>
            </a:r>
            <a:endParaRPr sz="1800">
              <a:latin typeface="微软雅黑"/>
              <a:cs typeface="微软雅黑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微软雅黑"/>
                <a:cs typeface="微软雅黑"/>
              </a:rPr>
              <a:t>操作数是指令中的立即数</a:t>
            </a:r>
            <a:endParaRPr sz="18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969"/>
              </a:spcBef>
            </a:pPr>
            <a:r>
              <a:rPr dirty="0" sz="1800" spc="5" b="1">
                <a:latin typeface="微软雅黑"/>
                <a:cs typeface="微软雅黑"/>
              </a:rPr>
              <a:t>2</a:t>
            </a:r>
            <a:r>
              <a:rPr dirty="0" sz="1800" b="1">
                <a:latin typeface="微软雅黑"/>
                <a:cs typeface="微软雅黑"/>
              </a:rPr>
              <a:t>、寄存器寻址</a:t>
            </a:r>
            <a:endParaRPr sz="1800">
              <a:latin typeface="微软雅黑"/>
              <a:cs typeface="微软雅黑"/>
            </a:endParaRPr>
          </a:p>
          <a:p>
            <a:pPr marL="967105">
              <a:lnSpc>
                <a:spcPct val="100000"/>
              </a:lnSpc>
              <a:spcBef>
                <a:spcPts val="455"/>
              </a:spcBef>
            </a:pPr>
            <a:r>
              <a:rPr dirty="0" sz="1800" spc="-5" b="1">
                <a:latin typeface="微软雅黑"/>
                <a:cs typeface="微软雅黑"/>
              </a:rPr>
              <a:t>操作数是寄存器中数据</a:t>
            </a:r>
            <a:endParaRPr sz="18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1055"/>
              </a:spcBef>
            </a:pPr>
            <a:r>
              <a:rPr dirty="0" sz="1800" b="1">
                <a:latin typeface="微软雅黑"/>
                <a:cs typeface="微软雅黑"/>
              </a:rPr>
              <a:t>3、基址寻址</a:t>
            </a:r>
            <a:endParaRPr sz="1800">
              <a:latin typeface="微软雅黑"/>
              <a:cs typeface="微软雅黑"/>
            </a:endParaRPr>
          </a:p>
          <a:p>
            <a:pPr marL="967105">
              <a:lnSpc>
                <a:spcPct val="100000"/>
              </a:lnSpc>
              <a:spcBef>
                <a:spcPts val="130"/>
              </a:spcBef>
            </a:pPr>
            <a:r>
              <a:rPr dirty="0" sz="1800" b="1">
                <a:latin typeface="微软雅黑"/>
                <a:cs typeface="微软雅黑"/>
              </a:rPr>
              <a:t>立即数</a:t>
            </a:r>
            <a:r>
              <a:rPr dirty="0" sz="1800" spc="-5" b="1">
                <a:latin typeface="微软雅黑"/>
                <a:cs typeface="微软雅黑"/>
              </a:rPr>
              <a:t>+</a:t>
            </a:r>
            <a:r>
              <a:rPr dirty="0" sz="1800" b="1">
                <a:latin typeface="微软雅黑"/>
                <a:cs typeface="微软雅黑"/>
              </a:rPr>
              <a:t>寄存器值</a:t>
            </a:r>
            <a:endParaRPr sz="18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1115"/>
              </a:spcBef>
            </a:pPr>
            <a:r>
              <a:rPr dirty="0" sz="1800" spc="5" b="1">
                <a:latin typeface="微软雅黑"/>
                <a:cs typeface="微软雅黑"/>
              </a:rPr>
              <a:t>4</a:t>
            </a:r>
            <a:r>
              <a:rPr dirty="0" sz="1800" b="1">
                <a:latin typeface="微软雅黑"/>
                <a:cs typeface="微软雅黑"/>
              </a:rPr>
              <a:t>、PC相对寻址</a:t>
            </a:r>
            <a:endParaRPr sz="1800">
              <a:latin typeface="微软雅黑"/>
              <a:cs typeface="微软雅黑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dirty="0" sz="1800" b="1">
                <a:latin typeface="微软雅黑"/>
                <a:cs typeface="微软雅黑"/>
              </a:rPr>
              <a:t>地址是</a:t>
            </a:r>
            <a:r>
              <a:rPr dirty="0" sz="1800" spc="-5" b="1">
                <a:latin typeface="微软雅黑"/>
                <a:cs typeface="微软雅黑"/>
              </a:rPr>
              <a:t>PC+4+</a:t>
            </a:r>
            <a:r>
              <a:rPr dirty="0" sz="1800" b="1">
                <a:latin typeface="微软雅黑"/>
                <a:cs typeface="微软雅黑"/>
              </a:rPr>
              <a:t>左移的</a:t>
            </a:r>
            <a:r>
              <a:rPr dirty="0" sz="1800" spc="5" b="1">
                <a:latin typeface="微软雅黑"/>
                <a:cs typeface="微软雅黑"/>
              </a:rPr>
              <a:t>16</a:t>
            </a:r>
            <a:r>
              <a:rPr dirty="0" sz="1800" b="1">
                <a:latin typeface="微软雅黑"/>
                <a:cs typeface="微软雅黑"/>
              </a:rPr>
              <a:t>位立即数</a:t>
            </a:r>
            <a:endParaRPr sz="1800">
              <a:latin typeface="微软雅黑"/>
              <a:cs typeface="微软雅黑"/>
            </a:endParaRPr>
          </a:p>
          <a:p>
            <a:pPr marL="52069">
              <a:lnSpc>
                <a:spcPct val="100000"/>
              </a:lnSpc>
              <a:spcBef>
                <a:spcPts val="730"/>
              </a:spcBef>
            </a:pPr>
            <a:r>
              <a:rPr dirty="0" sz="1800" spc="5" b="1">
                <a:latin typeface="微软雅黑"/>
                <a:cs typeface="微软雅黑"/>
              </a:rPr>
              <a:t>5</a:t>
            </a:r>
            <a:r>
              <a:rPr dirty="0" sz="1800" b="1">
                <a:latin typeface="微软雅黑"/>
                <a:cs typeface="微软雅黑"/>
              </a:rPr>
              <a:t>、伪直接寻址</a:t>
            </a:r>
            <a:endParaRPr sz="1800">
              <a:latin typeface="微软雅黑"/>
              <a:cs typeface="微软雅黑"/>
            </a:endParaRPr>
          </a:p>
          <a:p>
            <a:pPr marL="967105">
              <a:lnSpc>
                <a:spcPct val="100000"/>
              </a:lnSpc>
              <a:spcBef>
                <a:spcPts val="350"/>
              </a:spcBef>
            </a:pPr>
            <a:r>
              <a:rPr dirty="0" sz="1800" spc="-5" b="1">
                <a:latin typeface="微软雅黑"/>
                <a:cs typeface="微软雅黑"/>
              </a:rPr>
              <a:t>地址为PC</a:t>
            </a:r>
            <a:r>
              <a:rPr dirty="0" sz="1800" b="1">
                <a:latin typeface="微软雅黑"/>
                <a:cs typeface="微软雅黑"/>
              </a:rPr>
              <a:t>高</a:t>
            </a:r>
            <a:r>
              <a:rPr dirty="0" sz="1800" spc="-5" b="1">
                <a:latin typeface="微软雅黑"/>
                <a:cs typeface="微软雅黑"/>
              </a:rPr>
              <a:t>位+左移的</a:t>
            </a:r>
            <a:r>
              <a:rPr dirty="0" sz="1800" b="1">
                <a:latin typeface="微软雅黑"/>
                <a:cs typeface="微软雅黑"/>
              </a:rPr>
              <a:t>26位立即数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10628" y="2854649"/>
            <a:ext cx="440055" cy="3359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b="1">
                <a:latin typeface="微软雅黑"/>
                <a:cs typeface="微软雅黑"/>
              </a:rPr>
              <a:t>$s4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2133600"/>
            <a:ext cx="4975860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2990" y="5456631"/>
            <a:ext cx="59055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微软雅黑"/>
                <a:cs typeface="微软雅黑"/>
              </a:rPr>
              <a:t>Else: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Exit: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7364" y="5456631"/>
            <a:ext cx="217932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微软雅黑"/>
                <a:cs typeface="微软雅黑"/>
              </a:rPr>
              <a:t>sub $s0, $s1,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$s2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spc="5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255902"/>
            <a:ext cx="3779520" cy="4006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例：C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代码:</a:t>
            </a:r>
            <a:endParaRPr sz="2000">
              <a:latin typeface="微软雅黑"/>
              <a:cs typeface="微软雅黑"/>
            </a:endParaRPr>
          </a:p>
          <a:p>
            <a:pPr marL="945515" marR="786130">
              <a:lnSpc>
                <a:spcPct val="175000"/>
              </a:lnSpc>
            </a:pPr>
            <a:r>
              <a:rPr dirty="0" sz="2000" b="1">
                <a:latin typeface="微软雅黑"/>
                <a:cs typeface="微软雅黑"/>
              </a:rPr>
              <a:t>if </a:t>
            </a:r>
            <a:r>
              <a:rPr dirty="0" sz="2000" spc="-5" b="1">
                <a:latin typeface="微软雅黑"/>
                <a:cs typeface="微软雅黑"/>
              </a:rPr>
              <a:t>(i==j)f </a:t>
            </a:r>
            <a:r>
              <a:rPr dirty="0" sz="2000" b="1">
                <a:latin typeface="微软雅黑"/>
                <a:cs typeface="微软雅黑"/>
              </a:rPr>
              <a:t>=</a:t>
            </a:r>
            <a:r>
              <a:rPr dirty="0" sz="2000" spc="-6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g+h;  </a:t>
            </a:r>
            <a:r>
              <a:rPr dirty="0" sz="2000" spc="-5" b="1">
                <a:latin typeface="微软雅黑"/>
                <a:cs typeface="微软雅黑"/>
              </a:rPr>
              <a:t>else </a:t>
            </a:r>
            <a:r>
              <a:rPr dirty="0" sz="2000" b="1">
                <a:latin typeface="微软雅黑"/>
                <a:cs typeface="微软雅黑"/>
              </a:rPr>
              <a:t>f =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g-h;</a:t>
            </a:r>
            <a:endParaRPr sz="2000">
              <a:latin typeface="微软雅黑"/>
              <a:cs typeface="微软雅黑"/>
            </a:endParaRPr>
          </a:p>
          <a:p>
            <a:pPr marL="30480">
              <a:lnSpc>
                <a:spcPct val="100000"/>
              </a:lnSpc>
              <a:spcBef>
                <a:spcPts val="1805"/>
              </a:spcBef>
            </a:pPr>
            <a:r>
              <a:rPr dirty="0" sz="2000" spc="-55" b="1">
                <a:latin typeface="微软雅黑"/>
                <a:cs typeface="微软雅黑"/>
              </a:rPr>
              <a:t>f,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g,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.., </a:t>
            </a:r>
            <a:r>
              <a:rPr dirty="0" sz="2000" spc="-10" b="1">
                <a:latin typeface="微软雅黑"/>
                <a:cs typeface="微软雅黑"/>
              </a:rPr>
              <a:t>j</a:t>
            </a:r>
            <a:r>
              <a:rPr dirty="0" sz="2000" b="1">
                <a:latin typeface="微软雅黑"/>
                <a:cs typeface="微软雅黑"/>
              </a:rPr>
              <a:t>分别保存在</a:t>
            </a:r>
            <a:r>
              <a:rPr dirty="0" sz="2000" spc="-5" b="1">
                <a:latin typeface="微软雅黑"/>
                <a:cs typeface="微软雅黑"/>
              </a:rPr>
              <a:t>$s0,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$s1,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微软雅黑"/>
                <a:cs typeface="微软雅黑"/>
              </a:rPr>
              <a:t>编译后</a:t>
            </a:r>
            <a:r>
              <a:rPr dirty="0" sz="1800" b="1">
                <a:latin typeface="微软雅黑"/>
                <a:cs typeface="微软雅黑"/>
              </a:rPr>
              <a:t>的</a:t>
            </a:r>
            <a:r>
              <a:rPr dirty="0" sz="1800" spc="-5" b="1">
                <a:latin typeface="微软雅黑"/>
                <a:cs typeface="微软雅黑"/>
              </a:rPr>
              <a:t> MIPS 代码</a:t>
            </a:r>
            <a:r>
              <a:rPr dirty="0" sz="1800" b="1">
                <a:latin typeface="微软雅黑"/>
                <a:cs typeface="微软雅黑"/>
              </a:rPr>
              <a:t>:</a:t>
            </a:r>
            <a:endParaRPr sz="1800">
              <a:latin typeface="微软雅黑"/>
              <a:cs typeface="微软雅黑"/>
            </a:endParaRPr>
          </a:p>
          <a:p>
            <a:pPr marL="1531620" marR="5080">
              <a:lnSpc>
                <a:spcPct val="155000"/>
              </a:lnSpc>
              <a:spcBef>
                <a:spcPts val="114"/>
              </a:spcBef>
            </a:pPr>
            <a:r>
              <a:rPr dirty="0" sz="2000" spc="-5" b="1">
                <a:latin typeface="微软雅黑"/>
                <a:cs typeface="微软雅黑"/>
              </a:rPr>
              <a:t>bne </a:t>
            </a:r>
            <a:r>
              <a:rPr dirty="0" sz="2000" b="1">
                <a:latin typeface="微软雅黑"/>
                <a:cs typeface="微软雅黑"/>
              </a:rPr>
              <a:t>$s3, $s4, </a:t>
            </a:r>
            <a:r>
              <a:rPr dirty="0" sz="2000" spc="-5" b="1">
                <a:latin typeface="微软雅黑"/>
                <a:cs typeface="微软雅黑"/>
              </a:rPr>
              <a:t>Else  add $s0, </a:t>
            </a:r>
            <a:r>
              <a:rPr dirty="0" sz="2000" b="1">
                <a:latin typeface="微软雅黑"/>
                <a:cs typeface="微软雅黑"/>
              </a:rPr>
              <a:t>$s1,</a:t>
            </a:r>
            <a:r>
              <a:rPr dirty="0" sz="2000" spc="-2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$s2</a:t>
            </a:r>
            <a:endParaRPr sz="2000">
              <a:latin typeface="微软雅黑"/>
              <a:cs typeface="微软雅黑"/>
            </a:endParaRPr>
          </a:p>
          <a:p>
            <a:pPr marL="1531620">
              <a:lnSpc>
                <a:spcPct val="100000"/>
              </a:lnSpc>
              <a:spcBef>
                <a:spcPts val="1839"/>
              </a:spcBef>
              <a:tabLst>
                <a:tab pos="1835785" algn="l"/>
              </a:tabLst>
            </a:pPr>
            <a:r>
              <a:rPr dirty="0" sz="2000" b="1">
                <a:latin typeface="微软雅黑"/>
                <a:cs typeface="微软雅黑"/>
              </a:rPr>
              <a:t>j	Exit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0053" y="4743144"/>
            <a:ext cx="8826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#</a:t>
            </a:r>
            <a:r>
              <a:rPr dirty="0" sz="2000" spc="-10" b="1">
                <a:latin typeface="微软雅黑"/>
                <a:cs typeface="微软雅黑"/>
              </a:rPr>
              <a:t>i</a:t>
            </a:r>
            <a:r>
              <a:rPr dirty="0" sz="2000" spc="-5" b="1">
                <a:latin typeface="微软雅黑"/>
                <a:cs typeface="微软雅黑"/>
              </a:rPr>
              <a:t>=</a:t>
            </a:r>
            <a:r>
              <a:rPr dirty="0" sz="2000" spc="-10" b="1">
                <a:latin typeface="微软雅黑"/>
                <a:cs typeface="微软雅黑"/>
              </a:rPr>
              <a:t>i</a:t>
            </a:r>
            <a:r>
              <a:rPr dirty="0" sz="2000" spc="-5" b="1">
                <a:latin typeface="微软雅黑"/>
                <a:cs typeface="微软雅黑"/>
              </a:rPr>
              <a:t>+1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053" y="2772075"/>
            <a:ext cx="2461260" cy="1315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90"/>
              </a:spcBef>
            </a:pPr>
            <a:r>
              <a:rPr dirty="0" sz="2000" b="1">
                <a:latin typeface="微软雅黑"/>
                <a:cs typeface="微软雅黑"/>
              </a:rPr>
              <a:t># 计 算 4*i  </a:t>
            </a:r>
            <a:r>
              <a:rPr dirty="0" sz="2000" spc="-10" b="1">
                <a:latin typeface="微软雅黑"/>
                <a:cs typeface="微软雅黑"/>
              </a:rPr>
              <a:t>#$t1：save[i]</a:t>
            </a:r>
            <a:r>
              <a:rPr dirty="0" sz="2000" b="1">
                <a:latin typeface="微软雅黑"/>
                <a:cs typeface="微软雅黑"/>
              </a:rPr>
              <a:t>的位置 </a:t>
            </a:r>
            <a:r>
              <a:rPr dirty="0" sz="2000" spc="-5" b="1">
                <a:latin typeface="微软雅黑"/>
                <a:cs typeface="微软雅黑"/>
              </a:rPr>
              <a:t>#$t0：save[i]</a:t>
            </a:r>
            <a:r>
              <a:rPr dirty="0" sz="2000" b="1">
                <a:latin typeface="微软雅黑"/>
                <a:cs typeface="微软雅黑"/>
              </a:rPr>
              <a:t>的值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911860">
              <a:lnSpc>
                <a:spcPct val="100000"/>
              </a:lnSpc>
              <a:spcBef>
                <a:spcPts val="1300"/>
              </a:spcBef>
            </a:pPr>
            <a:r>
              <a:rPr dirty="0"/>
              <a:t>例：C</a:t>
            </a:r>
            <a:r>
              <a:rPr dirty="0" spc="-5"/>
              <a:t> </a:t>
            </a:r>
            <a:r>
              <a:rPr dirty="0"/>
              <a:t>代码:</a:t>
            </a:r>
          </a:p>
          <a:p>
            <a:pPr algn="ctr" marL="513080">
              <a:lnSpc>
                <a:spcPct val="100000"/>
              </a:lnSpc>
              <a:spcBef>
                <a:spcPts val="1200"/>
              </a:spcBef>
            </a:pPr>
            <a:r>
              <a:rPr dirty="0"/>
              <a:t>while </a:t>
            </a:r>
            <a:r>
              <a:rPr dirty="0" spc="-10"/>
              <a:t>(save[i] </a:t>
            </a:r>
            <a:r>
              <a:rPr dirty="0"/>
              <a:t>== k) i +=</a:t>
            </a:r>
            <a:r>
              <a:rPr dirty="0" spc="-60"/>
              <a:t> </a:t>
            </a:r>
            <a:r>
              <a:rPr dirty="0"/>
              <a:t>1;</a:t>
            </a:r>
          </a:p>
          <a:p>
            <a:pPr marL="911860">
              <a:lnSpc>
                <a:spcPct val="100000"/>
              </a:lnSpc>
              <a:spcBef>
                <a:spcPts val="1200"/>
              </a:spcBef>
            </a:pPr>
            <a:r>
              <a:rPr dirty="0"/>
              <a:t>i</a:t>
            </a:r>
            <a:r>
              <a:rPr dirty="0" spc="-5"/>
              <a:t> </a:t>
            </a:r>
            <a:r>
              <a:rPr dirty="0"/>
              <a:t>保存在</a:t>
            </a:r>
            <a:r>
              <a:rPr dirty="0" spc="-5"/>
              <a:t>$s3, </a:t>
            </a:r>
            <a:r>
              <a:rPr dirty="0"/>
              <a:t>k</a:t>
            </a:r>
            <a:r>
              <a:rPr dirty="0" spc="-5"/>
              <a:t> </a:t>
            </a:r>
            <a:r>
              <a:rPr dirty="0"/>
              <a:t>保存在</a:t>
            </a:r>
            <a:r>
              <a:rPr dirty="0" spc="-5"/>
              <a:t>$s5,</a:t>
            </a:r>
            <a:r>
              <a:rPr dirty="0"/>
              <a:t> </a:t>
            </a:r>
            <a:r>
              <a:rPr dirty="0" spc="-10"/>
              <a:t>save</a:t>
            </a:r>
            <a:r>
              <a:rPr dirty="0"/>
              <a:t>的基址保存在</a:t>
            </a:r>
            <a:r>
              <a:rPr dirty="0" spc="-5"/>
              <a:t>$s6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/>
              <a:t>编译后的MIPS代码: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802" y="2741777"/>
            <a:ext cx="3138805" cy="9448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927100" algn="l"/>
                <a:tab pos="1353820" algn="l"/>
              </a:tabLst>
            </a:pPr>
            <a:r>
              <a:rPr dirty="0" sz="2000" b="1">
                <a:latin typeface="微软雅黑"/>
                <a:cs typeface="微软雅黑"/>
              </a:rPr>
              <a:t>Loop:	</a:t>
            </a:r>
            <a:r>
              <a:rPr dirty="0" sz="2000" spc="-10" b="1">
                <a:latin typeface="微软雅黑"/>
                <a:cs typeface="微软雅黑"/>
              </a:rPr>
              <a:t>sll	</a:t>
            </a:r>
            <a:r>
              <a:rPr dirty="0" sz="2000" b="1">
                <a:latin typeface="微软雅黑"/>
                <a:cs typeface="微软雅黑"/>
              </a:rPr>
              <a:t>$t1, $s3,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  <a:p>
            <a:pPr marL="913130">
              <a:lnSpc>
                <a:spcPct val="100000"/>
              </a:lnSpc>
              <a:spcBef>
                <a:spcPts val="1220"/>
              </a:spcBef>
              <a:tabLst>
                <a:tab pos="1548765" algn="l"/>
              </a:tabLst>
            </a:pPr>
            <a:r>
              <a:rPr dirty="0" sz="2000" spc="-5" b="1">
                <a:latin typeface="微软雅黑"/>
                <a:cs typeface="微软雅黑"/>
              </a:rPr>
              <a:t>add	</a:t>
            </a:r>
            <a:r>
              <a:rPr dirty="0" sz="2000" b="1">
                <a:latin typeface="微软雅黑"/>
                <a:cs typeface="微软雅黑"/>
              </a:rPr>
              <a:t>$t1, $t1,</a:t>
            </a:r>
            <a:r>
              <a:rPr dirty="0" sz="2000" spc="-7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$s6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82" y="3733622"/>
            <a:ext cx="1888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2130" algn="l"/>
              </a:tabLst>
            </a:pPr>
            <a:r>
              <a:rPr dirty="0" sz="2000" spc="-5" b="1">
                <a:latin typeface="微软雅黑"/>
                <a:cs typeface="微软雅黑"/>
              </a:rPr>
              <a:t>lw	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7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0($t1)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23" y="5597144"/>
            <a:ext cx="5727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微软雅黑"/>
                <a:cs typeface="微软雅黑"/>
              </a:rPr>
              <a:t>E</a:t>
            </a:r>
            <a:r>
              <a:rPr dirty="0" sz="2000" b="1">
                <a:latin typeface="微软雅黑"/>
                <a:cs typeface="微软雅黑"/>
              </a:rPr>
              <a:t>xit: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507" y="4207586"/>
            <a:ext cx="2292985" cy="1720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dirty="0" sz="2000" b="1">
                <a:latin typeface="微软雅黑"/>
                <a:cs typeface="微软雅黑"/>
              </a:rPr>
              <a:t>bne	$t0, $s5,</a:t>
            </a:r>
            <a:r>
              <a:rPr dirty="0" sz="2000" spc="-8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Exit</a:t>
            </a:r>
            <a:endParaRPr sz="2000">
              <a:latin typeface="微软雅黑"/>
              <a:cs typeface="微软雅黑"/>
            </a:endParaRPr>
          </a:p>
          <a:p>
            <a:pPr marL="84455" marR="288290" indent="-58419">
              <a:lnSpc>
                <a:spcPct val="140000"/>
              </a:lnSpc>
              <a:spcBef>
                <a:spcPts val="555"/>
              </a:spcBef>
              <a:tabLst>
                <a:tab pos="464820" algn="l"/>
              </a:tabLst>
            </a:pPr>
            <a:r>
              <a:rPr dirty="0" sz="2000" spc="-5" b="1">
                <a:latin typeface="微软雅黑"/>
                <a:cs typeface="微软雅黑"/>
              </a:rPr>
              <a:t>addi $s3, </a:t>
            </a:r>
            <a:r>
              <a:rPr dirty="0" sz="2000" b="1">
                <a:latin typeface="微软雅黑"/>
                <a:cs typeface="微软雅黑"/>
              </a:rPr>
              <a:t>$s3,</a:t>
            </a:r>
            <a:r>
              <a:rPr dirty="0" sz="2000" spc="-4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   j	Loop</a:t>
            </a:r>
            <a:endParaRPr sz="20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265"/>
              </a:spcBef>
            </a:pP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85"/>
              <a:t> </a:t>
            </a:r>
            <a:r>
              <a:rPr dirty="0" sz="240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8267" y="1633474"/>
            <a:ext cx="831595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扩展：</a:t>
            </a:r>
            <a:r>
              <a:rPr dirty="0" sz="2000" spc="-15" b="1">
                <a:latin typeface="微软雅黑"/>
                <a:cs typeface="微软雅黑"/>
              </a:rPr>
              <a:t>如</a:t>
            </a:r>
            <a:r>
              <a:rPr dirty="0" sz="2000" b="1">
                <a:latin typeface="微软雅黑"/>
                <a:cs typeface="微软雅黑"/>
              </a:rPr>
              <a:t>果Loop的</a:t>
            </a:r>
            <a:r>
              <a:rPr dirty="0" sz="2000" spc="-15" b="1">
                <a:latin typeface="微软雅黑"/>
                <a:cs typeface="微软雅黑"/>
              </a:rPr>
              <a:t>位</a:t>
            </a:r>
            <a:r>
              <a:rPr dirty="0" sz="2000" b="1">
                <a:latin typeface="微软雅黑"/>
                <a:cs typeface="微软雅黑"/>
              </a:rPr>
              <a:t>置</a:t>
            </a:r>
            <a:r>
              <a:rPr dirty="0" sz="2000" spc="-15" b="1">
                <a:latin typeface="微软雅黑"/>
                <a:cs typeface="微软雅黑"/>
              </a:rPr>
              <a:t>在</a:t>
            </a:r>
            <a:r>
              <a:rPr dirty="0" sz="2000" b="1">
                <a:latin typeface="微软雅黑"/>
                <a:cs typeface="微软雅黑"/>
              </a:rPr>
              <a:t>内存80000处，那么</a:t>
            </a:r>
            <a:r>
              <a:rPr dirty="0" sz="2000" spc="-15" b="1">
                <a:latin typeface="微软雅黑"/>
                <a:cs typeface="微软雅黑"/>
              </a:rPr>
              <a:t>这</a:t>
            </a:r>
            <a:r>
              <a:rPr dirty="0" sz="2000" b="1">
                <a:latin typeface="微软雅黑"/>
                <a:cs typeface="微软雅黑"/>
              </a:rPr>
              <a:t>段</a:t>
            </a:r>
            <a:r>
              <a:rPr dirty="0" sz="2000" spc="-15" b="1">
                <a:latin typeface="微软雅黑"/>
                <a:cs typeface="微软雅黑"/>
              </a:rPr>
              <a:t>代</a:t>
            </a:r>
            <a:r>
              <a:rPr dirty="0" sz="2000" b="1">
                <a:latin typeface="微软雅黑"/>
                <a:cs typeface="微软雅黑"/>
              </a:rPr>
              <a:t>码对应</a:t>
            </a:r>
            <a:r>
              <a:rPr dirty="0" sz="2000" spc="-15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机</a:t>
            </a:r>
            <a:r>
              <a:rPr dirty="0" sz="2000" spc="-15" b="1">
                <a:latin typeface="微软雅黑"/>
                <a:cs typeface="微软雅黑"/>
              </a:rPr>
              <a:t>器</a:t>
            </a:r>
            <a:r>
              <a:rPr dirty="0" sz="2000" b="1">
                <a:latin typeface="微软雅黑"/>
                <a:cs typeface="微软雅黑"/>
              </a:rPr>
              <a:t>码是？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6434" y="2837675"/>
            <a:ext cx="809625" cy="418465"/>
          </a:xfrm>
          <a:custGeom>
            <a:avLst/>
            <a:gdLst/>
            <a:ahLst/>
            <a:cxnLst/>
            <a:rect l="l" t="t" r="r" b="b"/>
            <a:pathLst>
              <a:path w="809625" h="418464">
                <a:moveTo>
                  <a:pt x="0" y="418083"/>
                </a:moveTo>
                <a:lnTo>
                  <a:pt x="809574" y="418083"/>
                </a:lnTo>
                <a:lnTo>
                  <a:pt x="809574" y="0"/>
                </a:lnTo>
                <a:lnTo>
                  <a:pt x="0" y="0"/>
                </a:lnTo>
                <a:lnTo>
                  <a:pt x="0" y="41808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6434" y="2831338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6059" y="2831338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0084" y="2831338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29303" y="2895346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434" y="3255759"/>
            <a:ext cx="809625" cy="434975"/>
          </a:xfrm>
          <a:custGeom>
            <a:avLst/>
            <a:gdLst/>
            <a:ahLst/>
            <a:cxnLst/>
            <a:rect l="l" t="t" r="r" b="b"/>
            <a:pathLst>
              <a:path w="809625" h="434975">
                <a:moveTo>
                  <a:pt x="0" y="434721"/>
                </a:moveTo>
                <a:lnTo>
                  <a:pt x="809574" y="434721"/>
                </a:lnTo>
                <a:lnTo>
                  <a:pt x="809574" y="0"/>
                </a:lnTo>
                <a:lnTo>
                  <a:pt x="0" y="0"/>
                </a:lnTo>
                <a:lnTo>
                  <a:pt x="0" y="434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26434" y="3249422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36059" y="3249422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20084" y="3249422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0084" y="3685787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 h="0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938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29303" y="3313938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80004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6434" y="3690480"/>
            <a:ext cx="809625" cy="436880"/>
          </a:xfrm>
          <a:custGeom>
            <a:avLst/>
            <a:gdLst/>
            <a:ahLst/>
            <a:cxnLst/>
            <a:rect l="l" t="t" r="r" b="b"/>
            <a:pathLst>
              <a:path w="809625" h="436879">
                <a:moveTo>
                  <a:pt x="0" y="436372"/>
                </a:moveTo>
                <a:lnTo>
                  <a:pt x="809574" y="436372"/>
                </a:lnTo>
                <a:lnTo>
                  <a:pt x="809574" y="0"/>
                </a:lnTo>
                <a:lnTo>
                  <a:pt x="0" y="0"/>
                </a:lnTo>
                <a:lnTo>
                  <a:pt x="0" y="4363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6434" y="3684142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36059" y="3684142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0084" y="3684142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0084" y="4121334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 h="0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110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29303" y="3748532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80008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26434" y="4126852"/>
            <a:ext cx="809625" cy="432434"/>
          </a:xfrm>
          <a:custGeom>
            <a:avLst/>
            <a:gdLst/>
            <a:ahLst/>
            <a:cxnLst/>
            <a:rect l="l" t="t" r="r" b="b"/>
            <a:pathLst>
              <a:path w="809625" h="432435">
                <a:moveTo>
                  <a:pt x="0" y="432180"/>
                </a:moveTo>
                <a:lnTo>
                  <a:pt x="809574" y="432180"/>
                </a:lnTo>
                <a:lnTo>
                  <a:pt x="809574" y="0"/>
                </a:lnTo>
                <a:lnTo>
                  <a:pt x="0" y="0"/>
                </a:lnTo>
                <a:lnTo>
                  <a:pt x="0" y="43218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6434" y="4120515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36059" y="4120515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0084" y="4120515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20084" y="4555610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 h="0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6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29303" y="4185030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6434" y="4559033"/>
            <a:ext cx="809625" cy="431165"/>
          </a:xfrm>
          <a:custGeom>
            <a:avLst/>
            <a:gdLst/>
            <a:ahLst/>
            <a:cxnLst/>
            <a:rect l="l" t="t" r="r" b="b"/>
            <a:pathLst>
              <a:path w="809625" h="431164">
                <a:moveTo>
                  <a:pt x="0" y="431038"/>
                </a:moveTo>
                <a:lnTo>
                  <a:pt x="809574" y="431038"/>
                </a:lnTo>
                <a:lnTo>
                  <a:pt x="809574" y="0"/>
                </a:lnTo>
                <a:lnTo>
                  <a:pt x="0" y="0"/>
                </a:lnTo>
                <a:lnTo>
                  <a:pt x="0" y="43103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26434" y="4552696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36059" y="4552696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20084" y="4552696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20084" y="4987220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 h="0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57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29303" y="4617211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26434" y="4990071"/>
            <a:ext cx="809625" cy="444500"/>
          </a:xfrm>
          <a:custGeom>
            <a:avLst/>
            <a:gdLst/>
            <a:ahLst/>
            <a:cxnLst/>
            <a:rect l="l" t="t" r="r" b="b"/>
            <a:pathLst>
              <a:path w="809625" h="444500">
                <a:moveTo>
                  <a:pt x="0" y="444385"/>
                </a:moveTo>
                <a:lnTo>
                  <a:pt x="809574" y="444385"/>
                </a:lnTo>
                <a:lnTo>
                  <a:pt x="809574" y="0"/>
                </a:lnTo>
                <a:lnTo>
                  <a:pt x="0" y="0"/>
                </a:lnTo>
                <a:lnTo>
                  <a:pt x="0" y="4443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6434" y="4983734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36059" y="4983734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20084" y="4983734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20084" y="5415407"/>
            <a:ext cx="822325" cy="17780"/>
          </a:xfrm>
          <a:custGeom>
            <a:avLst/>
            <a:gdLst/>
            <a:ahLst/>
            <a:cxnLst/>
            <a:rect l="l" t="t" r="r" b="b"/>
            <a:pathLst>
              <a:path w="822325" h="17779">
                <a:moveTo>
                  <a:pt x="0" y="17475"/>
                </a:moveTo>
                <a:lnTo>
                  <a:pt x="822325" y="17475"/>
                </a:lnTo>
                <a:lnTo>
                  <a:pt x="822325" y="0"/>
                </a:lnTo>
                <a:lnTo>
                  <a:pt x="0" y="0"/>
                </a:lnTo>
                <a:lnTo>
                  <a:pt x="0" y="1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29303" y="5048503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26434" y="5432882"/>
            <a:ext cx="809625" cy="444500"/>
          </a:xfrm>
          <a:custGeom>
            <a:avLst/>
            <a:gdLst/>
            <a:ahLst/>
            <a:cxnLst/>
            <a:rect l="l" t="t" r="r" b="b"/>
            <a:pathLst>
              <a:path w="809625" h="444500">
                <a:moveTo>
                  <a:pt x="0" y="444385"/>
                </a:moveTo>
                <a:lnTo>
                  <a:pt x="809574" y="444385"/>
                </a:lnTo>
                <a:lnTo>
                  <a:pt x="809574" y="0"/>
                </a:lnTo>
                <a:lnTo>
                  <a:pt x="0" y="0"/>
                </a:lnTo>
                <a:lnTo>
                  <a:pt x="0" y="4443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26434" y="5426583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3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6059" y="5426583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73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20084" y="5426583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20084" y="5877268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 h="0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29303" y="5491378"/>
            <a:ext cx="604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80024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07940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37353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852542" y="288594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37353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66765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481954" y="288594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66765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96177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053709" y="2885947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96177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2558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741032" y="288594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2558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55001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370444" y="288594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07940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37353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01590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852542" y="331089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37353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66765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31003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481954" y="331089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66765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96177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60415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053709" y="331089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96177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2558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89827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741032" y="331089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2558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55001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19239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370444" y="331089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07940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37353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1590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01590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794630" y="373456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37353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66765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31003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31003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481954" y="373456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866765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96177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60415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60415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111366" y="373456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07940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237353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01590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01590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852542" y="4169155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237353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66765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31003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31003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481954" y="4169155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866765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96177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60415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60415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053709" y="4169155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496177" y="4143209"/>
            <a:ext cx="1887855" cy="380365"/>
          </a:xfrm>
          <a:custGeom>
            <a:avLst/>
            <a:gdLst/>
            <a:ahLst/>
            <a:cxnLst/>
            <a:rect l="l" t="t" r="r" b="b"/>
            <a:pathLst>
              <a:path w="1887854" h="380364">
                <a:moveTo>
                  <a:pt x="0" y="380022"/>
                </a:moveTo>
                <a:lnTo>
                  <a:pt x="1887347" y="380022"/>
                </a:lnTo>
                <a:lnTo>
                  <a:pt x="1887347" y="0"/>
                </a:lnTo>
                <a:lnTo>
                  <a:pt x="0" y="0"/>
                </a:lnTo>
                <a:lnTo>
                  <a:pt x="0" y="38002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496177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383651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489827" y="4136897"/>
            <a:ext cx="1900555" cy="12700"/>
          </a:xfrm>
          <a:custGeom>
            <a:avLst/>
            <a:gdLst/>
            <a:ahLst/>
            <a:cxnLst/>
            <a:rect l="l" t="t" r="r" b="b"/>
            <a:pathLst>
              <a:path w="1900554" h="12700">
                <a:moveTo>
                  <a:pt x="0" y="12700"/>
                </a:moveTo>
                <a:lnTo>
                  <a:pt x="1900174" y="12700"/>
                </a:lnTo>
                <a:lnTo>
                  <a:pt x="190017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489827" y="452323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 h="0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370826" y="4169155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607940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37353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01590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01590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852542" y="461289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237353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66765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31003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31003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66765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96177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60415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860415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5424042" y="4612894"/>
            <a:ext cx="8870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r>
              <a:rPr dirty="0" sz="1800" spc="-5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9	</a:t>
            </a:r>
            <a:r>
              <a:rPr dirty="0" sz="1800" spc="-5" b="1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496177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83651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89827" y="458673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 h="0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89827" y="496684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 h="0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7370826" y="461289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607940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237353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01590" y="501243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01590" y="539242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852542" y="5038166"/>
            <a:ext cx="141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237353" y="5012397"/>
            <a:ext cx="3146425" cy="380365"/>
          </a:xfrm>
          <a:custGeom>
            <a:avLst/>
            <a:gdLst/>
            <a:ahLst/>
            <a:cxnLst/>
            <a:rect l="l" t="t" r="r" b="b"/>
            <a:pathLst>
              <a:path w="3146425" h="380364">
                <a:moveTo>
                  <a:pt x="0" y="380022"/>
                </a:moveTo>
                <a:lnTo>
                  <a:pt x="3146171" y="380022"/>
                </a:lnTo>
                <a:lnTo>
                  <a:pt x="3146171" y="0"/>
                </a:lnTo>
                <a:lnTo>
                  <a:pt x="0" y="0"/>
                </a:lnTo>
                <a:lnTo>
                  <a:pt x="0" y="38002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237353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383651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231003" y="5006085"/>
            <a:ext cx="3159125" cy="12700"/>
          </a:xfrm>
          <a:custGeom>
            <a:avLst/>
            <a:gdLst/>
            <a:ahLst/>
            <a:cxnLst/>
            <a:rect l="l" t="t" r="r" b="b"/>
            <a:pathLst>
              <a:path w="3159125" h="12700">
                <a:moveTo>
                  <a:pt x="0" y="12700"/>
                </a:moveTo>
                <a:lnTo>
                  <a:pt x="3158998" y="12700"/>
                </a:lnTo>
                <a:lnTo>
                  <a:pt x="3158998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231003" y="539242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 h="0">
                <a:moveTo>
                  <a:pt x="0" y="0"/>
                </a:moveTo>
                <a:lnTo>
                  <a:pt x="31589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509766" y="5038166"/>
            <a:ext cx="6045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20000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607940" y="5447791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83651" y="5447791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601590" y="5454141"/>
            <a:ext cx="3788410" cy="0"/>
          </a:xfrm>
          <a:custGeom>
            <a:avLst/>
            <a:gdLst/>
            <a:ahLst/>
            <a:cxnLst/>
            <a:rect l="l" t="t" r="r" b="b"/>
            <a:pathLst>
              <a:path w="3788409" h="0">
                <a:moveTo>
                  <a:pt x="0" y="0"/>
                </a:moveTo>
                <a:lnTo>
                  <a:pt x="3788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01590" y="5834214"/>
            <a:ext cx="3788410" cy="0"/>
          </a:xfrm>
          <a:custGeom>
            <a:avLst/>
            <a:gdLst/>
            <a:ahLst/>
            <a:cxnLst/>
            <a:rect l="l" t="t" r="r" b="b"/>
            <a:pathLst>
              <a:path w="3788409" h="0">
                <a:moveTo>
                  <a:pt x="0" y="0"/>
                </a:moveTo>
                <a:lnTo>
                  <a:pt x="3788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6402451" y="5480405"/>
            <a:ext cx="188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5423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83651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7999221" y="2885947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75423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383651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747889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7941309" y="331089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496177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383651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w="0"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489827" y="3708527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 h="0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489827" y="4088638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 h="0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7370826" y="373456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84370" y="3146298"/>
            <a:ext cx="1242060" cy="1929764"/>
          </a:xfrm>
          <a:custGeom>
            <a:avLst/>
            <a:gdLst/>
            <a:ahLst/>
            <a:cxnLst/>
            <a:rect l="l" t="t" r="r" b="b"/>
            <a:pathLst>
              <a:path w="1242060" h="1929764">
                <a:moveTo>
                  <a:pt x="1226439" y="1889633"/>
                </a:moveTo>
                <a:lnTo>
                  <a:pt x="1202054" y="1905127"/>
                </a:lnTo>
                <a:lnTo>
                  <a:pt x="1217676" y="1929510"/>
                </a:lnTo>
                <a:lnTo>
                  <a:pt x="1242059" y="1914016"/>
                </a:lnTo>
                <a:lnTo>
                  <a:pt x="1226439" y="1889633"/>
                </a:lnTo>
                <a:close/>
              </a:path>
              <a:path w="1242060" h="1929764">
                <a:moveTo>
                  <a:pt x="1195196" y="1840738"/>
                </a:moveTo>
                <a:lnTo>
                  <a:pt x="1170813" y="1856358"/>
                </a:lnTo>
                <a:lnTo>
                  <a:pt x="1186433" y="1880743"/>
                </a:lnTo>
                <a:lnTo>
                  <a:pt x="1210817" y="1865121"/>
                </a:lnTo>
                <a:lnTo>
                  <a:pt x="1195196" y="1840738"/>
                </a:lnTo>
                <a:close/>
              </a:path>
              <a:path w="1242060" h="1929764">
                <a:moveTo>
                  <a:pt x="1164081" y="1791970"/>
                </a:moveTo>
                <a:lnTo>
                  <a:pt x="1139570" y="1807590"/>
                </a:lnTo>
                <a:lnTo>
                  <a:pt x="1155191" y="1831975"/>
                </a:lnTo>
                <a:lnTo>
                  <a:pt x="1179576" y="1816353"/>
                </a:lnTo>
                <a:lnTo>
                  <a:pt x="1164081" y="1791970"/>
                </a:lnTo>
                <a:close/>
              </a:path>
              <a:path w="1242060" h="1929764">
                <a:moveTo>
                  <a:pt x="1132839" y="1743202"/>
                </a:moveTo>
                <a:lnTo>
                  <a:pt x="1108455" y="1758822"/>
                </a:lnTo>
                <a:lnTo>
                  <a:pt x="1124077" y="1783207"/>
                </a:lnTo>
                <a:lnTo>
                  <a:pt x="1148460" y="1767585"/>
                </a:lnTo>
                <a:lnTo>
                  <a:pt x="1132839" y="1743202"/>
                </a:lnTo>
                <a:close/>
              </a:path>
              <a:path w="1242060" h="1929764">
                <a:moveTo>
                  <a:pt x="1101597" y="1694433"/>
                </a:moveTo>
                <a:lnTo>
                  <a:pt x="1077214" y="1710054"/>
                </a:lnTo>
                <a:lnTo>
                  <a:pt x="1092834" y="1734439"/>
                </a:lnTo>
                <a:lnTo>
                  <a:pt x="1117218" y="1718818"/>
                </a:lnTo>
                <a:lnTo>
                  <a:pt x="1101597" y="1694433"/>
                </a:lnTo>
                <a:close/>
              </a:path>
              <a:path w="1242060" h="1929764">
                <a:moveTo>
                  <a:pt x="1070355" y="1645665"/>
                </a:moveTo>
                <a:lnTo>
                  <a:pt x="1045971" y="1661287"/>
                </a:lnTo>
                <a:lnTo>
                  <a:pt x="1061592" y="1685670"/>
                </a:lnTo>
                <a:lnTo>
                  <a:pt x="1085977" y="1670050"/>
                </a:lnTo>
                <a:lnTo>
                  <a:pt x="1070355" y="1645665"/>
                </a:lnTo>
                <a:close/>
              </a:path>
              <a:path w="1242060" h="1929764">
                <a:moveTo>
                  <a:pt x="1039113" y="1596897"/>
                </a:moveTo>
                <a:lnTo>
                  <a:pt x="1014729" y="1612519"/>
                </a:lnTo>
                <a:lnTo>
                  <a:pt x="1030351" y="1636902"/>
                </a:lnTo>
                <a:lnTo>
                  <a:pt x="1054734" y="1621282"/>
                </a:lnTo>
                <a:lnTo>
                  <a:pt x="1039113" y="1596897"/>
                </a:lnTo>
                <a:close/>
              </a:path>
              <a:path w="1242060" h="1929764">
                <a:moveTo>
                  <a:pt x="1007999" y="1548129"/>
                </a:moveTo>
                <a:lnTo>
                  <a:pt x="983488" y="1563751"/>
                </a:lnTo>
                <a:lnTo>
                  <a:pt x="999108" y="1588134"/>
                </a:lnTo>
                <a:lnTo>
                  <a:pt x="1023492" y="1572514"/>
                </a:lnTo>
                <a:lnTo>
                  <a:pt x="1007999" y="1548129"/>
                </a:lnTo>
                <a:close/>
              </a:path>
              <a:path w="1242060" h="1929764">
                <a:moveTo>
                  <a:pt x="976756" y="1499362"/>
                </a:moveTo>
                <a:lnTo>
                  <a:pt x="952372" y="1514983"/>
                </a:lnTo>
                <a:lnTo>
                  <a:pt x="967993" y="1539366"/>
                </a:lnTo>
                <a:lnTo>
                  <a:pt x="992377" y="1523745"/>
                </a:lnTo>
                <a:lnTo>
                  <a:pt x="976756" y="1499362"/>
                </a:lnTo>
                <a:close/>
              </a:path>
              <a:path w="1242060" h="1929764">
                <a:moveTo>
                  <a:pt x="945514" y="1450594"/>
                </a:moveTo>
                <a:lnTo>
                  <a:pt x="921130" y="1466214"/>
                </a:lnTo>
                <a:lnTo>
                  <a:pt x="936751" y="1490599"/>
                </a:lnTo>
                <a:lnTo>
                  <a:pt x="961135" y="1474977"/>
                </a:lnTo>
                <a:lnTo>
                  <a:pt x="945514" y="1450594"/>
                </a:lnTo>
                <a:close/>
              </a:path>
              <a:path w="1242060" h="1929764">
                <a:moveTo>
                  <a:pt x="914272" y="1401826"/>
                </a:moveTo>
                <a:lnTo>
                  <a:pt x="889888" y="1417446"/>
                </a:lnTo>
                <a:lnTo>
                  <a:pt x="905509" y="1441831"/>
                </a:lnTo>
                <a:lnTo>
                  <a:pt x="929893" y="1426209"/>
                </a:lnTo>
                <a:lnTo>
                  <a:pt x="914272" y="1401826"/>
                </a:lnTo>
                <a:close/>
              </a:path>
              <a:path w="1242060" h="1929764">
                <a:moveTo>
                  <a:pt x="883030" y="1353058"/>
                </a:moveTo>
                <a:lnTo>
                  <a:pt x="858646" y="1368678"/>
                </a:lnTo>
                <a:lnTo>
                  <a:pt x="874267" y="1393063"/>
                </a:lnTo>
                <a:lnTo>
                  <a:pt x="898651" y="1377441"/>
                </a:lnTo>
                <a:lnTo>
                  <a:pt x="883030" y="1353058"/>
                </a:lnTo>
                <a:close/>
              </a:path>
              <a:path w="1242060" h="1929764">
                <a:moveTo>
                  <a:pt x="851915" y="1304289"/>
                </a:moveTo>
                <a:lnTo>
                  <a:pt x="827404" y="1319783"/>
                </a:lnTo>
                <a:lnTo>
                  <a:pt x="843026" y="1344168"/>
                </a:lnTo>
                <a:lnTo>
                  <a:pt x="867409" y="1328674"/>
                </a:lnTo>
                <a:lnTo>
                  <a:pt x="851915" y="1304289"/>
                </a:lnTo>
                <a:close/>
              </a:path>
              <a:path w="1242060" h="1929764">
                <a:moveTo>
                  <a:pt x="820674" y="1255395"/>
                </a:moveTo>
                <a:lnTo>
                  <a:pt x="796289" y="1271015"/>
                </a:lnTo>
                <a:lnTo>
                  <a:pt x="811910" y="1295400"/>
                </a:lnTo>
                <a:lnTo>
                  <a:pt x="836294" y="1279778"/>
                </a:lnTo>
                <a:lnTo>
                  <a:pt x="820674" y="1255395"/>
                </a:lnTo>
                <a:close/>
              </a:path>
              <a:path w="1242060" h="1929764">
                <a:moveTo>
                  <a:pt x="789431" y="1206627"/>
                </a:moveTo>
                <a:lnTo>
                  <a:pt x="765047" y="1222247"/>
                </a:lnTo>
                <a:lnTo>
                  <a:pt x="780668" y="1246632"/>
                </a:lnTo>
                <a:lnTo>
                  <a:pt x="805052" y="1231010"/>
                </a:lnTo>
                <a:lnTo>
                  <a:pt x="789431" y="1206627"/>
                </a:lnTo>
                <a:close/>
              </a:path>
              <a:path w="1242060" h="1929764">
                <a:moveTo>
                  <a:pt x="758189" y="1157858"/>
                </a:moveTo>
                <a:lnTo>
                  <a:pt x="733805" y="1173479"/>
                </a:lnTo>
                <a:lnTo>
                  <a:pt x="749426" y="1197864"/>
                </a:lnTo>
                <a:lnTo>
                  <a:pt x="773810" y="1182243"/>
                </a:lnTo>
                <a:lnTo>
                  <a:pt x="758189" y="1157858"/>
                </a:lnTo>
                <a:close/>
              </a:path>
              <a:path w="1242060" h="1929764">
                <a:moveTo>
                  <a:pt x="726947" y="1109090"/>
                </a:moveTo>
                <a:lnTo>
                  <a:pt x="702563" y="1124712"/>
                </a:lnTo>
                <a:lnTo>
                  <a:pt x="718184" y="1149095"/>
                </a:lnTo>
                <a:lnTo>
                  <a:pt x="742568" y="1133475"/>
                </a:lnTo>
                <a:lnTo>
                  <a:pt x="726947" y="1109090"/>
                </a:lnTo>
                <a:close/>
              </a:path>
              <a:path w="1242060" h="1929764">
                <a:moveTo>
                  <a:pt x="695832" y="1060322"/>
                </a:moveTo>
                <a:lnTo>
                  <a:pt x="671321" y="1075944"/>
                </a:lnTo>
                <a:lnTo>
                  <a:pt x="686942" y="1100327"/>
                </a:lnTo>
                <a:lnTo>
                  <a:pt x="711326" y="1084707"/>
                </a:lnTo>
                <a:lnTo>
                  <a:pt x="695832" y="1060322"/>
                </a:lnTo>
                <a:close/>
              </a:path>
              <a:path w="1242060" h="1929764">
                <a:moveTo>
                  <a:pt x="664590" y="1011554"/>
                </a:moveTo>
                <a:lnTo>
                  <a:pt x="640206" y="1027176"/>
                </a:lnTo>
                <a:lnTo>
                  <a:pt x="655827" y="1051559"/>
                </a:lnTo>
                <a:lnTo>
                  <a:pt x="680212" y="1035938"/>
                </a:lnTo>
                <a:lnTo>
                  <a:pt x="664590" y="1011554"/>
                </a:lnTo>
                <a:close/>
              </a:path>
              <a:path w="1242060" h="1929764">
                <a:moveTo>
                  <a:pt x="633349" y="962787"/>
                </a:moveTo>
                <a:lnTo>
                  <a:pt x="608964" y="978407"/>
                </a:lnTo>
                <a:lnTo>
                  <a:pt x="624585" y="1002791"/>
                </a:lnTo>
                <a:lnTo>
                  <a:pt x="648969" y="987170"/>
                </a:lnTo>
                <a:lnTo>
                  <a:pt x="633349" y="962787"/>
                </a:lnTo>
                <a:close/>
              </a:path>
              <a:path w="1242060" h="1929764">
                <a:moveTo>
                  <a:pt x="602106" y="914019"/>
                </a:moveTo>
                <a:lnTo>
                  <a:pt x="577722" y="929639"/>
                </a:lnTo>
                <a:lnTo>
                  <a:pt x="593343" y="954024"/>
                </a:lnTo>
                <a:lnTo>
                  <a:pt x="617727" y="938402"/>
                </a:lnTo>
                <a:lnTo>
                  <a:pt x="602106" y="914019"/>
                </a:lnTo>
                <a:close/>
              </a:path>
              <a:path w="1242060" h="1929764">
                <a:moveTo>
                  <a:pt x="570864" y="865251"/>
                </a:moveTo>
                <a:lnTo>
                  <a:pt x="546480" y="880871"/>
                </a:lnTo>
                <a:lnTo>
                  <a:pt x="562101" y="905256"/>
                </a:lnTo>
                <a:lnTo>
                  <a:pt x="586485" y="889634"/>
                </a:lnTo>
                <a:lnTo>
                  <a:pt x="570864" y="865251"/>
                </a:lnTo>
                <a:close/>
              </a:path>
              <a:path w="1242060" h="1929764">
                <a:moveTo>
                  <a:pt x="539750" y="816482"/>
                </a:moveTo>
                <a:lnTo>
                  <a:pt x="515238" y="832103"/>
                </a:lnTo>
                <a:lnTo>
                  <a:pt x="530859" y="856488"/>
                </a:lnTo>
                <a:lnTo>
                  <a:pt x="555243" y="840866"/>
                </a:lnTo>
                <a:lnTo>
                  <a:pt x="539750" y="816482"/>
                </a:lnTo>
                <a:close/>
              </a:path>
              <a:path w="1242060" h="1929764">
                <a:moveTo>
                  <a:pt x="508507" y="767714"/>
                </a:moveTo>
                <a:lnTo>
                  <a:pt x="484124" y="783335"/>
                </a:lnTo>
                <a:lnTo>
                  <a:pt x="499744" y="807719"/>
                </a:lnTo>
                <a:lnTo>
                  <a:pt x="524128" y="792099"/>
                </a:lnTo>
                <a:lnTo>
                  <a:pt x="508507" y="767714"/>
                </a:lnTo>
                <a:close/>
              </a:path>
              <a:path w="1242060" h="1929764">
                <a:moveTo>
                  <a:pt x="477265" y="718946"/>
                </a:moveTo>
                <a:lnTo>
                  <a:pt x="452881" y="734440"/>
                </a:lnTo>
                <a:lnTo>
                  <a:pt x="468502" y="758825"/>
                </a:lnTo>
                <a:lnTo>
                  <a:pt x="492887" y="743331"/>
                </a:lnTo>
                <a:lnTo>
                  <a:pt x="477265" y="718946"/>
                </a:lnTo>
                <a:close/>
              </a:path>
              <a:path w="1242060" h="1929764">
                <a:moveTo>
                  <a:pt x="446024" y="670051"/>
                </a:moveTo>
                <a:lnTo>
                  <a:pt x="421639" y="685672"/>
                </a:lnTo>
                <a:lnTo>
                  <a:pt x="437260" y="710057"/>
                </a:lnTo>
                <a:lnTo>
                  <a:pt x="461644" y="694563"/>
                </a:lnTo>
                <a:lnTo>
                  <a:pt x="446024" y="670051"/>
                </a:lnTo>
                <a:close/>
              </a:path>
              <a:path w="1242060" h="1929764">
                <a:moveTo>
                  <a:pt x="414781" y="621283"/>
                </a:moveTo>
                <a:lnTo>
                  <a:pt x="390397" y="636904"/>
                </a:lnTo>
                <a:lnTo>
                  <a:pt x="406018" y="661288"/>
                </a:lnTo>
                <a:lnTo>
                  <a:pt x="430402" y="645668"/>
                </a:lnTo>
                <a:lnTo>
                  <a:pt x="414781" y="621283"/>
                </a:lnTo>
                <a:close/>
              </a:path>
              <a:path w="1242060" h="1929764">
                <a:moveTo>
                  <a:pt x="383666" y="572515"/>
                </a:moveTo>
                <a:lnTo>
                  <a:pt x="359155" y="588137"/>
                </a:lnTo>
                <a:lnTo>
                  <a:pt x="374776" y="612520"/>
                </a:lnTo>
                <a:lnTo>
                  <a:pt x="399160" y="596900"/>
                </a:lnTo>
                <a:lnTo>
                  <a:pt x="383666" y="572515"/>
                </a:lnTo>
                <a:close/>
              </a:path>
              <a:path w="1242060" h="1929764">
                <a:moveTo>
                  <a:pt x="352425" y="523747"/>
                </a:moveTo>
                <a:lnTo>
                  <a:pt x="328040" y="539369"/>
                </a:lnTo>
                <a:lnTo>
                  <a:pt x="343662" y="563752"/>
                </a:lnTo>
                <a:lnTo>
                  <a:pt x="368045" y="548132"/>
                </a:lnTo>
                <a:lnTo>
                  <a:pt x="352425" y="523747"/>
                </a:lnTo>
                <a:close/>
              </a:path>
              <a:path w="1242060" h="1929764">
                <a:moveTo>
                  <a:pt x="321182" y="474979"/>
                </a:moveTo>
                <a:lnTo>
                  <a:pt x="296799" y="490600"/>
                </a:lnTo>
                <a:lnTo>
                  <a:pt x="312419" y="514984"/>
                </a:lnTo>
                <a:lnTo>
                  <a:pt x="336803" y="499363"/>
                </a:lnTo>
                <a:lnTo>
                  <a:pt x="321182" y="474979"/>
                </a:lnTo>
                <a:close/>
              </a:path>
              <a:path w="1242060" h="1929764">
                <a:moveTo>
                  <a:pt x="289940" y="426212"/>
                </a:moveTo>
                <a:lnTo>
                  <a:pt x="265556" y="441832"/>
                </a:lnTo>
                <a:lnTo>
                  <a:pt x="281177" y="466216"/>
                </a:lnTo>
                <a:lnTo>
                  <a:pt x="305562" y="450596"/>
                </a:lnTo>
                <a:lnTo>
                  <a:pt x="289940" y="426212"/>
                </a:lnTo>
                <a:close/>
              </a:path>
              <a:path w="1242060" h="1929764">
                <a:moveTo>
                  <a:pt x="258699" y="377443"/>
                </a:moveTo>
                <a:lnTo>
                  <a:pt x="234314" y="393064"/>
                </a:lnTo>
                <a:lnTo>
                  <a:pt x="249935" y="417449"/>
                </a:lnTo>
                <a:lnTo>
                  <a:pt x="274319" y="401827"/>
                </a:lnTo>
                <a:lnTo>
                  <a:pt x="258699" y="377443"/>
                </a:lnTo>
                <a:close/>
              </a:path>
              <a:path w="1242060" h="1929764">
                <a:moveTo>
                  <a:pt x="227583" y="328675"/>
                </a:moveTo>
                <a:lnTo>
                  <a:pt x="203072" y="344297"/>
                </a:lnTo>
                <a:lnTo>
                  <a:pt x="218693" y="368680"/>
                </a:lnTo>
                <a:lnTo>
                  <a:pt x="243077" y="353060"/>
                </a:lnTo>
                <a:lnTo>
                  <a:pt x="227583" y="328675"/>
                </a:lnTo>
                <a:close/>
              </a:path>
              <a:path w="1242060" h="1929764">
                <a:moveTo>
                  <a:pt x="196341" y="279907"/>
                </a:moveTo>
                <a:lnTo>
                  <a:pt x="171957" y="295528"/>
                </a:lnTo>
                <a:lnTo>
                  <a:pt x="187578" y="319913"/>
                </a:lnTo>
                <a:lnTo>
                  <a:pt x="211962" y="304291"/>
                </a:lnTo>
                <a:lnTo>
                  <a:pt x="196341" y="279907"/>
                </a:lnTo>
                <a:close/>
              </a:path>
              <a:path w="1242060" h="1929764">
                <a:moveTo>
                  <a:pt x="165100" y="231139"/>
                </a:moveTo>
                <a:lnTo>
                  <a:pt x="140715" y="246761"/>
                </a:lnTo>
                <a:lnTo>
                  <a:pt x="156337" y="271144"/>
                </a:lnTo>
                <a:lnTo>
                  <a:pt x="180720" y="255524"/>
                </a:lnTo>
                <a:lnTo>
                  <a:pt x="165100" y="231139"/>
                </a:lnTo>
                <a:close/>
              </a:path>
              <a:path w="1242060" h="1929764">
                <a:moveTo>
                  <a:pt x="133857" y="182372"/>
                </a:moveTo>
                <a:lnTo>
                  <a:pt x="109474" y="197992"/>
                </a:lnTo>
                <a:lnTo>
                  <a:pt x="125094" y="222376"/>
                </a:lnTo>
                <a:lnTo>
                  <a:pt x="149478" y="206755"/>
                </a:lnTo>
                <a:lnTo>
                  <a:pt x="133857" y="182372"/>
                </a:lnTo>
                <a:close/>
              </a:path>
              <a:path w="1242060" h="1929764">
                <a:moveTo>
                  <a:pt x="102615" y="133603"/>
                </a:moveTo>
                <a:lnTo>
                  <a:pt x="78231" y="149098"/>
                </a:lnTo>
                <a:lnTo>
                  <a:pt x="93852" y="173609"/>
                </a:lnTo>
                <a:lnTo>
                  <a:pt x="118237" y="157987"/>
                </a:lnTo>
                <a:lnTo>
                  <a:pt x="102615" y="133603"/>
                </a:lnTo>
                <a:close/>
              </a:path>
              <a:path w="1242060" h="1929764">
                <a:moveTo>
                  <a:pt x="71500" y="84709"/>
                </a:moveTo>
                <a:lnTo>
                  <a:pt x="46989" y="100329"/>
                </a:lnTo>
                <a:lnTo>
                  <a:pt x="62610" y="124713"/>
                </a:lnTo>
                <a:lnTo>
                  <a:pt x="86994" y="109219"/>
                </a:lnTo>
                <a:lnTo>
                  <a:pt x="71500" y="84709"/>
                </a:lnTo>
                <a:close/>
              </a:path>
              <a:path w="1242060" h="1929764">
                <a:moveTo>
                  <a:pt x="0" y="0"/>
                </a:moveTo>
                <a:lnTo>
                  <a:pt x="10287" y="96519"/>
                </a:lnTo>
                <a:lnTo>
                  <a:pt x="42489" y="75946"/>
                </a:lnTo>
                <a:lnTo>
                  <a:pt x="31495" y="75946"/>
                </a:lnTo>
                <a:lnTo>
                  <a:pt x="26796" y="68834"/>
                </a:lnTo>
                <a:lnTo>
                  <a:pt x="51180" y="53212"/>
                </a:lnTo>
                <a:lnTo>
                  <a:pt x="78071" y="53212"/>
                </a:lnTo>
                <a:lnTo>
                  <a:pt x="83438" y="49784"/>
                </a:lnTo>
                <a:lnTo>
                  <a:pt x="0" y="0"/>
                </a:lnTo>
                <a:close/>
              </a:path>
              <a:path w="1242060" h="1929764">
                <a:moveTo>
                  <a:pt x="51180" y="53212"/>
                </a:moveTo>
                <a:lnTo>
                  <a:pt x="26796" y="68834"/>
                </a:lnTo>
                <a:lnTo>
                  <a:pt x="31495" y="75946"/>
                </a:lnTo>
                <a:lnTo>
                  <a:pt x="55879" y="60325"/>
                </a:lnTo>
                <a:lnTo>
                  <a:pt x="51180" y="53212"/>
                </a:lnTo>
                <a:close/>
              </a:path>
              <a:path w="1242060" h="1929764">
                <a:moveTo>
                  <a:pt x="78071" y="53212"/>
                </a:moveTo>
                <a:lnTo>
                  <a:pt x="51180" y="53212"/>
                </a:lnTo>
                <a:lnTo>
                  <a:pt x="55879" y="60325"/>
                </a:lnTo>
                <a:lnTo>
                  <a:pt x="31495" y="75946"/>
                </a:lnTo>
                <a:lnTo>
                  <a:pt x="42489" y="75946"/>
                </a:lnTo>
                <a:lnTo>
                  <a:pt x="78071" y="53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72761" y="4427473"/>
            <a:ext cx="2038985" cy="1120775"/>
          </a:xfrm>
          <a:custGeom>
            <a:avLst/>
            <a:gdLst/>
            <a:ahLst/>
            <a:cxnLst/>
            <a:rect l="l" t="t" r="r" b="b"/>
            <a:pathLst>
              <a:path w="2038984" h="1120775">
                <a:moveTo>
                  <a:pt x="2024507" y="0"/>
                </a:moveTo>
                <a:lnTo>
                  <a:pt x="1999107" y="13843"/>
                </a:lnTo>
                <a:lnTo>
                  <a:pt x="2012949" y="39243"/>
                </a:lnTo>
                <a:lnTo>
                  <a:pt x="2038477" y="25400"/>
                </a:lnTo>
                <a:lnTo>
                  <a:pt x="2024507" y="0"/>
                </a:lnTo>
                <a:close/>
              </a:path>
              <a:path w="2038984" h="1120775">
                <a:moveTo>
                  <a:pt x="1973707" y="27686"/>
                </a:moveTo>
                <a:lnTo>
                  <a:pt x="1948307" y="41528"/>
                </a:lnTo>
                <a:lnTo>
                  <a:pt x="1962149" y="67056"/>
                </a:lnTo>
                <a:lnTo>
                  <a:pt x="1987549" y="53086"/>
                </a:lnTo>
                <a:lnTo>
                  <a:pt x="1973707" y="27686"/>
                </a:lnTo>
                <a:close/>
              </a:path>
              <a:path w="2038984" h="1120775">
                <a:moveTo>
                  <a:pt x="1922907" y="55499"/>
                </a:moveTo>
                <a:lnTo>
                  <a:pt x="1897507" y="69342"/>
                </a:lnTo>
                <a:lnTo>
                  <a:pt x="1911350" y="94742"/>
                </a:lnTo>
                <a:lnTo>
                  <a:pt x="1936749" y="80899"/>
                </a:lnTo>
                <a:lnTo>
                  <a:pt x="1922907" y="55499"/>
                </a:lnTo>
                <a:close/>
              </a:path>
              <a:path w="2038984" h="1120775">
                <a:moveTo>
                  <a:pt x="1871979" y="83184"/>
                </a:moveTo>
                <a:lnTo>
                  <a:pt x="1846579" y="97027"/>
                </a:lnTo>
                <a:lnTo>
                  <a:pt x="1860423" y="122427"/>
                </a:lnTo>
                <a:lnTo>
                  <a:pt x="1885950" y="108584"/>
                </a:lnTo>
                <a:lnTo>
                  <a:pt x="1871979" y="83184"/>
                </a:lnTo>
                <a:close/>
              </a:path>
              <a:path w="2038984" h="1120775">
                <a:moveTo>
                  <a:pt x="1821179" y="110870"/>
                </a:moveTo>
                <a:lnTo>
                  <a:pt x="1795779" y="124713"/>
                </a:lnTo>
                <a:lnTo>
                  <a:pt x="1809623" y="150240"/>
                </a:lnTo>
                <a:lnTo>
                  <a:pt x="1835023" y="136270"/>
                </a:lnTo>
                <a:lnTo>
                  <a:pt x="1821179" y="110870"/>
                </a:lnTo>
                <a:close/>
              </a:path>
              <a:path w="2038984" h="1120775">
                <a:moveTo>
                  <a:pt x="1770379" y="138683"/>
                </a:moveTo>
                <a:lnTo>
                  <a:pt x="1744979" y="152526"/>
                </a:lnTo>
                <a:lnTo>
                  <a:pt x="1758823" y="177926"/>
                </a:lnTo>
                <a:lnTo>
                  <a:pt x="1784223" y="164083"/>
                </a:lnTo>
                <a:lnTo>
                  <a:pt x="1770379" y="138683"/>
                </a:lnTo>
                <a:close/>
              </a:path>
              <a:path w="2038984" h="1120775">
                <a:moveTo>
                  <a:pt x="1719452" y="166369"/>
                </a:moveTo>
                <a:lnTo>
                  <a:pt x="1694052" y="180212"/>
                </a:lnTo>
                <a:lnTo>
                  <a:pt x="1707896" y="205612"/>
                </a:lnTo>
                <a:lnTo>
                  <a:pt x="1733423" y="191769"/>
                </a:lnTo>
                <a:lnTo>
                  <a:pt x="1719452" y="166369"/>
                </a:lnTo>
                <a:close/>
              </a:path>
              <a:path w="2038984" h="1120775">
                <a:moveTo>
                  <a:pt x="1668652" y="194056"/>
                </a:moveTo>
                <a:lnTo>
                  <a:pt x="1643252" y="207899"/>
                </a:lnTo>
                <a:lnTo>
                  <a:pt x="1657096" y="233425"/>
                </a:lnTo>
                <a:lnTo>
                  <a:pt x="1682496" y="219456"/>
                </a:lnTo>
                <a:lnTo>
                  <a:pt x="1668652" y="194056"/>
                </a:lnTo>
                <a:close/>
              </a:path>
              <a:path w="2038984" h="1120775">
                <a:moveTo>
                  <a:pt x="1617852" y="221869"/>
                </a:moveTo>
                <a:lnTo>
                  <a:pt x="1592452" y="235712"/>
                </a:lnTo>
                <a:lnTo>
                  <a:pt x="1606296" y="261112"/>
                </a:lnTo>
                <a:lnTo>
                  <a:pt x="1631696" y="247269"/>
                </a:lnTo>
                <a:lnTo>
                  <a:pt x="1617852" y="221869"/>
                </a:lnTo>
                <a:close/>
              </a:path>
              <a:path w="2038984" h="1120775">
                <a:moveTo>
                  <a:pt x="1566926" y="249555"/>
                </a:moveTo>
                <a:lnTo>
                  <a:pt x="1541526" y="263398"/>
                </a:lnTo>
                <a:lnTo>
                  <a:pt x="1555368" y="288798"/>
                </a:lnTo>
                <a:lnTo>
                  <a:pt x="1580896" y="274955"/>
                </a:lnTo>
                <a:lnTo>
                  <a:pt x="1566926" y="249555"/>
                </a:lnTo>
                <a:close/>
              </a:path>
              <a:path w="2038984" h="1120775">
                <a:moveTo>
                  <a:pt x="1516126" y="277240"/>
                </a:moveTo>
                <a:lnTo>
                  <a:pt x="1490726" y="291083"/>
                </a:lnTo>
                <a:lnTo>
                  <a:pt x="1504568" y="316611"/>
                </a:lnTo>
                <a:lnTo>
                  <a:pt x="1529968" y="302640"/>
                </a:lnTo>
                <a:lnTo>
                  <a:pt x="1516126" y="277240"/>
                </a:lnTo>
                <a:close/>
              </a:path>
              <a:path w="2038984" h="1120775">
                <a:moveTo>
                  <a:pt x="1465326" y="305053"/>
                </a:moveTo>
                <a:lnTo>
                  <a:pt x="1439926" y="318896"/>
                </a:lnTo>
                <a:lnTo>
                  <a:pt x="1453768" y="344296"/>
                </a:lnTo>
                <a:lnTo>
                  <a:pt x="1479168" y="330453"/>
                </a:lnTo>
                <a:lnTo>
                  <a:pt x="1465326" y="305053"/>
                </a:lnTo>
                <a:close/>
              </a:path>
              <a:path w="2038984" h="1120775">
                <a:moveTo>
                  <a:pt x="1414399" y="332739"/>
                </a:moveTo>
                <a:lnTo>
                  <a:pt x="1388999" y="346582"/>
                </a:lnTo>
                <a:lnTo>
                  <a:pt x="1402841" y="371982"/>
                </a:lnTo>
                <a:lnTo>
                  <a:pt x="1428368" y="358139"/>
                </a:lnTo>
                <a:lnTo>
                  <a:pt x="1414399" y="332739"/>
                </a:lnTo>
                <a:close/>
              </a:path>
              <a:path w="2038984" h="1120775">
                <a:moveTo>
                  <a:pt x="1363599" y="360425"/>
                </a:moveTo>
                <a:lnTo>
                  <a:pt x="1338199" y="374269"/>
                </a:lnTo>
                <a:lnTo>
                  <a:pt x="1352041" y="399795"/>
                </a:lnTo>
                <a:lnTo>
                  <a:pt x="1377441" y="385825"/>
                </a:lnTo>
                <a:lnTo>
                  <a:pt x="1363599" y="360425"/>
                </a:lnTo>
                <a:close/>
              </a:path>
              <a:path w="2038984" h="1120775">
                <a:moveTo>
                  <a:pt x="1312799" y="388238"/>
                </a:moveTo>
                <a:lnTo>
                  <a:pt x="1287399" y="402081"/>
                </a:lnTo>
                <a:lnTo>
                  <a:pt x="1301241" y="427481"/>
                </a:lnTo>
                <a:lnTo>
                  <a:pt x="1326641" y="413638"/>
                </a:lnTo>
                <a:lnTo>
                  <a:pt x="1312799" y="388238"/>
                </a:lnTo>
                <a:close/>
              </a:path>
              <a:path w="2038984" h="1120775">
                <a:moveTo>
                  <a:pt x="1261872" y="415925"/>
                </a:moveTo>
                <a:lnTo>
                  <a:pt x="1236472" y="429768"/>
                </a:lnTo>
                <a:lnTo>
                  <a:pt x="1250314" y="455168"/>
                </a:lnTo>
                <a:lnTo>
                  <a:pt x="1275841" y="441325"/>
                </a:lnTo>
                <a:lnTo>
                  <a:pt x="1261872" y="415925"/>
                </a:lnTo>
                <a:close/>
              </a:path>
              <a:path w="2038984" h="1120775">
                <a:moveTo>
                  <a:pt x="1211072" y="443611"/>
                </a:moveTo>
                <a:lnTo>
                  <a:pt x="1185672" y="457453"/>
                </a:lnTo>
                <a:lnTo>
                  <a:pt x="1199514" y="482981"/>
                </a:lnTo>
                <a:lnTo>
                  <a:pt x="1224914" y="469011"/>
                </a:lnTo>
                <a:lnTo>
                  <a:pt x="1211072" y="443611"/>
                </a:lnTo>
                <a:close/>
              </a:path>
              <a:path w="2038984" h="1120775">
                <a:moveTo>
                  <a:pt x="1160272" y="471424"/>
                </a:moveTo>
                <a:lnTo>
                  <a:pt x="1134872" y="485267"/>
                </a:lnTo>
                <a:lnTo>
                  <a:pt x="1148714" y="510667"/>
                </a:lnTo>
                <a:lnTo>
                  <a:pt x="1174114" y="496824"/>
                </a:lnTo>
                <a:lnTo>
                  <a:pt x="1160272" y="471424"/>
                </a:lnTo>
                <a:close/>
              </a:path>
              <a:path w="2038984" h="1120775">
                <a:moveTo>
                  <a:pt x="1109345" y="499109"/>
                </a:moveTo>
                <a:lnTo>
                  <a:pt x="1083945" y="512952"/>
                </a:lnTo>
                <a:lnTo>
                  <a:pt x="1097788" y="538352"/>
                </a:lnTo>
                <a:lnTo>
                  <a:pt x="1123314" y="524509"/>
                </a:lnTo>
                <a:lnTo>
                  <a:pt x="1109345" y="499109"/>
                </a:lnTo>
                <a:close/>
              </a:path>
              <a:path w="2038984" h="1120775">
                <a:moveTo>
                  <a:pt x="1058545" y="526795"/>
                </a:moveTo>
                <a:lnTo>
                  <a:pt x="1033145" y="540638"/>
                </a:lnTo>
                <a:lnTo>
                  <a:pt x="1046988" y="566165"/>
                </a:lnTo>
                <a:lnTo>
                  <a:pt x="1072388" y="552195"/>
                </a:lnTo>
                <a:lnTo>
                  <a:pt x="1058545" y="526795"/>
                </a:lnTo>
                <a:close/>
              </a:path>
              <a:path w="2038984" h="1120775">
                <a:moveTo>
                  <a:pt x="1007745" y="554608"/>
                </a:moveTo>
                <a:lnTo>
                  <a:pt x="982345" y="568451"/>
                </a:lnTo>
                <a:lnTo>
                  <a:pt x="996188" y="593851"/>
                </a:lnTo>
                <a:lnTo>
                  <a:pt x="1021588" y="580008"/>
                </a:lnTo>
                <a:lnTo>
                  <a:pt x="1007745" y="554608"/>
                </a:lnTo>
                <a:close/>
              </a:path>
              <a:path w="2038984" h="1120775">
                <a:moveTo>
                  <a:pt x="956817" y="582294"/>
                </a:moveTo>
                <a:lnTo>
                  <a:pt x="931417" y="596138"/>
                </a:lnTo>
                <a:lnTo>
                  <a:pt x="945261" y="621538"/>
                </a:lnTo>
                <a:lnTo>
                  <a:pt x="970788" y="607694"/>
                </a:lnTo>
                <a:lnTo>
                  <a:pt x="956817" y="582294"/>
                </a:lnTo>
                <a:close/>
              </a:path>
              <a:path w="2038984" h="1120775">
                <a:moveTo>
                  <a:pt x="906017" y="609981"/>
                </a:moveTo>
                <a:lnTo>
                  <a:pt x="880617" y="623824"/>
                </a:lnTo>
                <a:lnTo>
                  <a:pt x="894461" y="649351"/>
                </a:lnTo>
                <a:lnTo>
                  <a:pt x="919861" y="635381"/>
                </a:lnTo>
                <a:lnTo>
                  <a:pt x="906017" y="609981"/>
                </a:lnTo>
                <a:close/>
              </a:path>
              <a:path w="2038984" h="1120775">
                <a:moveTo>
                  <a:pt x="855217" y="637794"/>
                </a:moveTo>
                <a:lnTo>
                  <a:pt x="829817" y="651637"/>
                </a:lnTo>
                <a:lnTo>
                  <a:pt x="843661" y="677037"/>
                </a:lnTo>
                <a:lnTo>
                  <a:pt x="869061" y="663194"/>
                </a:lnTo>
                <a:lnTo>
                  <a:pt x="855217" y="637794"/>
                </a:lnTo>
                <a:close/>
              </a:path>
              <a:path w="2038984" h="1120775">
                <a:moveTo>
                  <a:pt x="804290" y="665480"/>
                </a:moveTo>
                <a:lnTo>
                  <a:pt x="778890" y="679323"/>
                </a:lnTo>
                <a:lnTo>
                  <a:pt x="792734" y="704723"/>
                </a:lnTo>
                <a:lnTo>
                  <a:pt x="818261" y="690880"/>
                </a:lnTo>
                <a:lnTo>
                  <a:pt x="804290" y="665480"/>
                </a:lnTo>
                <a:close/>
              </a:path>
              <a:path w="2038984" h="1120775">
                <a:moveTo>
                  <a:pt x="753490" y="693165"/>
                </a:moveTo>
                <a:lnTo>
                  <a:pt x="728090" y="707008"/>
                </a:lnTo>
                <a:lnTo>
                  <a:pt x="741934" y="732536"/>
                </a:lnTo>
                <a:lnTo>
                  <a:pt x="767334" y="718565"/>
                </a:lnTo>
                <a:lnTo>
                  <a:pt x="753490" y="693165"/>
                </a:lnTo>
                <a:close/>
              </a:path>
              <a:path w="2038984" h="1120775">
                <a:moveTo>
                  <a:pt x="702690" y="720978"/>
                </a:moveTo>
                <a:lnTo>
                  <a:pt x="677290" y="734821"/>
                </a:lnTo>
                <a:lnTo>
                  <a:pt x="691134" y="760221"/>
                </a:lnTo>
                <a:lnTo>
                  <a:pt x="716534" y="746378"/>
                </a:lnTo>
                <a:lnTo>
                  <a:pt x="702690" y="720978"/>
                </a:lnTo>
                <a:close/>
              </a:path>
              <a:path w="2038984" h="1120775">
                <a:moveTo>
                  <a:pt x="651763" y="748664"/>
                </a:moveTo>
                <a:lnTo>
                  <a:pt x="626363" y="762507"/>
                </a:lnTo>
                <a:lnTo>
                  <a:pt x="640207" y="787907"/>
                </a:lnTo>
                <a:lnTo>
                  <a:pt x="665734" y="774064"/>
                </a:lnTo>
                <a:lnTo>
                  <a:pt x="651763" y="748664"/>
                </a:lnTo>
                <a:close/>
              </a:path>
              <a:path w="2038984" h="1120775">
                <a:moveTo>
                  <a:pt x="600963" y="776351"/>
                </a:moveTo>
                <a:lnTo>
                  <a:pt x="575563" y="790194"/>
                </a:lnTo>
                <a:lnTo>
                  <a:pt x="589407" y="815720"/>
                </a:lnTo>
                <a:lnTo>
                  <a:pt x="614807" y="801751"/>
                </a:lnTo>
                <a:lnTo>
                  <a:pt x="600963" y="776351"/>
                </a:lnTo>
                <a:close/>
              </a:path>
              <a:path w="2038984" h="1120775">
                <a:moveTo>
                  <a:pt x="550163" y="804163"/>
                </a:moveTo>
                <a:lnTo>
                  <a:pt x="524763" y="818007"/>
                </a:lnTo>
                <a:lnTo>
                  <a:pt x="538607" y="843407"/>
                </a:lnTo>
                <a:lnTo>
                  <a:pt x="564007" y="829563"/>
                </a:lnTo>
                <a:lnTo>
                  <a:pt x="550163" y="804163"/>
                </a:lnTo>
                <a:close/>
              </a:path>
              <a:path w="2038984" h="1120775">
                <a:moveTo>
                  <a:pt x="499237" y="831850"/>
                </a:moveTo>
                <a:lnTo>
                  <a:pt x="473837" y="845692"/>
                </a:lnTo>
                <a:lnTo>
                  <a:pt x="487679" y="871092"/>
                </a:lnTo>
                <a:lnTo>
                  <a:pt x="513207" y="857250"/>
                </a:lnTo>
                <a:lnTo>
                  <a:pt x="499237" y="831850"/>
                </a:lnTo>
                <a:close/>
              </a:path>
              <a:path w="2038984" h="1120775">
                <a:moveTo>
                  <a:pt x="448437" y="859535"/>
                </a:moveTo>
                <a:lnTo>
                  <a:pt x="423037" y="873379"/>
                </a:lnTo>
                <a:lnTo>
                  <a:pt x="436879" y="898906"/>
                </a:lnTo>
                <a:lnTo>
                  <a:pt x="462279" y="884935"/>
                </a:lnTo>
                <a:lnTo>
                  <a:pt x="448437" y="859535"/>
                </a:lnTo>
                <a:close/>
              </a:path>
              <a:path w="2038984" h="1120775">
                <a:moveTo>
                  <a:pt x="397637" y="887348"/>
                </a:moveTo>
                <a:lnTo>
                  <a:pt x="372237" y="901191"/>
                </a:lnTo>
                <a:lnTo>
                  <a:pt x="386079" y="926591"/>
                </a:lnTo>
                <a:lnTo>
                  <a:pt x="411479" y="912748"/>
                </a:lnTo>
                <a:lnTo>
                  <a:pt x="397637" y="887348"/>
                </a:lnTo>
                <a:close/>
              </a:path>
              <a:path w="2038984" h="1120775">
                <a:moveTo>
                  <a:pt x="346710" y="915035"/>
                </a:moveTo>
                <a:lnTo>
                  <a:pt x="321310" y="928878"/>
                </a:lnTo>
                <a:lnTo>
                  <a:pt x="335152" y="954278"/>
                </a:lnTo>
                <a:lnTo>
                  <a:pt x="360679" y="940435"/>
                </a:lnTo>
                <a:lnTo>
                  <a:pt x="346710" y="915035"/>
                </a:lnTo>
                <a:close/>
              </a:path>
              <a:path w="2038984" h="1120775">
                <a:moveTo>
                  <a:pt x="295910" y="942720"/>
                </a:moveTo>
                <a:lnTo>
                  <a:pt x="270510" y="956563"/>
                </a:lnTo>
                <a:lnTo>
                  <a:pt x="284352" y="982091"/>
                </a:lnTo>
                <a:lnTo>
                  <a:pt x="309752" y="968120"/>
                </a:lnTo>
                <a:lnTo>
                  <a:pt x="295910" y="942720"/>
                </a:lnTo>
                <a:close/>
              </a:path>
              <a:path w="2038984" h="1120775">
                <a:moveTo>
                  <a:pt x="245110" y="970534"/>
                </a:moveTo>
                <a:lnTo>
                  <a:pt x="219710" y="984376"/>
                </a:lnTo>
                <a:lnTo>
                  <a:pt x="233552" y="1009776"/>
                </a:lnTo>
                <a:lnTo>
                  <a:pt x="258952" y="995934"/>
                </a:lnTo>
                <a:lnTo>
                  <a:pt x="245110" y="970534"/>
                </a:lnTo>
                <a:close/>
              </a:path>
              <a:path w="2038984" h="1120775">
                <a:moveTo>
                  <a:pt x="194183" y="998219"/>
                </a:moveTo>
                <a:lnTo>
                  <a:pt x="168783" y="1012063"/>
                </a:lnTo>
                <a:lnTo>
                  <a:pt x="182625" y="1037463"/>
                </a:lnTo>
                <a:lnTo>
                  <a:pt x="208152" y="1023619"/>
                </a:lnTo>
                <a:lnTo>
                  <a:pt x="194183" y="998219"/>
                </a:lnTo>
                <a:close/>
              </a:path>
              <a:path w="2038984" h="1120775">
                <a:moveTo>
                  <a:pt x="143383" y="1025906"/>
                </a:moveTo>
                <a:lnTo>
                  <a:pt x="117983" y="1039748"/>
                </a:lnTo>
                <a:lnTo>
                  <a:pt x="131825" y="1065276"/>
                </a:lnTo>
                <a:lnTo>
                  <a:pt x="157225" y="1051306"/>
                </a:lnTo>
                <a:lnTo>
                  <a:pt x="143383" y="1025906"/>
                </a:lnTo>
                <a:close/>
              </a:path>
              <a:path w="2038984" h="1120775">
                <a:moveTo>
                  <a:pt x="55499" y="1040891"/>
                </a:moveTo>
                <a:lnTo>
                  <a:pt x="0" y="1120648"/>
                </a:lnTo>
                <a:lnTo>
                  <a:pt x="97027" y="1117219"/>
                </a:lnTo>
                <a:lnTo>
                  <a:pt x="83829" y="1092962"/>
                </a:lnTo>
                <a:lnTo>
                  <a:pt x="81025" y="1092962"/>
                </a:lnTo>
                <a:lnTo>
                  <a:pt x="67183" y="1067562"/>
                </a:lnTo>
                <a:lnTo>
                  <a:pt x="69363" y="1066373"/>
                </a:lnTo>
                <a:lnTo>
                  <a:pt x="55499" y="1040891"/>
                </a:lnTo>
                <a:close/>
              </a:path>
              <a:path w="2038984" h="1120775">
                <a:moveTo>
                  <a:pt x="69363" y="1066373"/>
                </a:moveTo>
                <a:lnTo>
                  <a:pt x="67183" y="1067562"/>
                </a:lnTo>
                <a:lnTo>
                  <a:pt x="81025" y="1092962"/>
                </a:lnTo>
                <a:lnTo>
                  <a:pt x="83188" y="1091783"/>
                </a:lnTo>
                <a:lnTo>
                  <a:pt x="69363" y="1066373"/>
                </a:lnTo>
                <a:close/>
              </a:path>
              <a:path w="2038984" h="1120775">
                <a:moveTo>
                  <a:pt x="83188" y="1091783"/>
                </a:moveTo>
                <a:lnTo>
                  <a:pt x="81025" y="1092962"/>
                </a:lnTo>
                <a:lnTo>
                  <a:pt x="83829" y="1092962"/>
                </a:lnTo>
                <a:lnTo>
                  <a:pt x="83188" y="1091783"/>
                </a:lnTo>
                <a:close/>
              </a:path>
              <a:path w="2038984" h="1120775">
                <a:moveTo>
                  <a:pt x="92583" y="1053719"/>
                </a:moveTo>
                <a:lnTo>
                  <a:pt x="69363" y="1066373"/>
                </a:lnTo>
                <a:lnTo>
                  <a:pt x="83188" y="1091783"/>
                </a:lnTo>
                <a:lnTo>
                  <a:pt x="106425" y="1079119"/>
                </a:lnTo>
                <a:lnTo>
                  <a:pt x="92583" y="1053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78739" y="2465552"/>
            <a:ext cx="3180715" cy="159956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000" b="1">
                <a:latin typeface="微软雅黑"/>
                <a:cs typeface="微软雅黑"/>
              </a:rPr>
              <a:t>编译后的MIPS代码:</a:t>
            </a:r>
            <a:endParaRPr sz="2000">
              <a:latin typeface="微软雅黑"/>
              <a:cs typeface="微软雅黑"/>
            </a:endParaRPr>
          </a:p>
          <a:p>
            <a:pPr marL="54610">
              <a:lnSpc>
                <a:spcPct val="100000"/>
              </a:lnSpc>
              <a:spcBef>
                <a:spcPts val="495"/>
              </a:spcBef>
              <a:tabLst>
                <a:tab pos="969010" algn="l"/>
                <a:tab pos="1395730" algn="l"/>
              </a:tabLst>
            </a:pPr>
            <a:r>
              <a:rPr dirty="0" sz="2000" b="1">
                <a:latin typeface="微软雅黑"/>
                <a:cs typeface="微软雅黑"/>
              </a:rPr>
              <a:t>Loop:	</a:t>
            </a:r>
            <a:r>
              <a:rPr dirty="0" sz="2000" spc="-10" b="1">
                <a:latin typeface="微软雅黑"/>
                <a:cs typeface="微软雅黑"/>
              </a:rPr>
              <a:t>sll	</a:t>
            </a:r>
            <a:r>
              <a:rPr dirty="0" sz="2000" b="1">
                <a:latin typeface="微软雅黑"/>
                <a:cs typeface="微软雅黑"/>
              </a:rPr>
              <a:t>$t1, $s3,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  <a:p>
            <a:pPr marL="955040">
              <a:lnSpc>
                <a:spcPct val="100000"/>
              </a:lnSpc>
              <a:spcBef>
                <a:spcPts val="1220"/>
              </a:spcBef>
              <a:tabLst>
                <a:tab pos="1590675" algn="l"/>
              </a:tabLst>
            </a:pPr>
            <a:r>
              <a:rPr dirty="0" sz="2000" spc="-5" b="1">
                <a:latin typeface="微软雅黑"/>
                <a:cs typeface="微软雅黑"/>
              </a:rPr>
              <a:t>add	</a:t>
            </a:r>
            <a:r>
              <a:rPr dirty="0" sz="2000" b="1">
                <a:latin typeface="微软雅黑"/>
                <a:cs typeface="微软雅黑"/>
              </a:rPr>
              <a:t>$t1, $t1,</a:t>
            </a:r>
            <a:r>
              <a:rPr dirty="0" sz="2000" spc="-7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$s6</a:t>
            </a:r>
            <a:endParaRPr sz="2000">
              <a:latin typeface="微软雅黑"/>
              <a:cs typeface="微软雅黑"/>
            </a:endParaRPr>
          </a:p>
          <a:p>
            <a:pPr marL="961390">
              <a:lnSpc>
                <a:spcPct val="100000"/>
              </a:lnSpc>
              <a:spcBef>
                <a:spcPts val="580"/>
              </a:spcBef>
              <a:tabLst>
                <a:tab pos="1480820" algn="l"/>
              </a:tabLst>
            </a:pPr>
            <a:r>
              <a:rPr dirty="0" sz="2000" spc="-5" b="1">
                <a:latin typeface="微软雅黑"/>
                <a:cs typeface="微软雅黑"/>
              </a:rPr>
              <a:t>lw	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-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0($t1)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8" name="object 1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166" name="object 166"/>
          <p:cNvSpPr txBox="1"/>
          <p:nvPr/>
        </p:nvSpPr>
        <p:spPr>
          <a:xfrm>
            <a:off x="134823" y="5597144"/>
            <a:ext cx="5727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微软雅黑"/>
                <a:cs typeface="微软雅黑"/>
              </a:rPr>
              <a:t>E</a:t>
            </a:r>
            <a:r>
              <a:rPr dirty="0" sz="2000" b="1">
                <a:latin typeface="微软雅黑"/>
                <a:cs typeface="微软雅黑"/>
              </a:rPr>
              <a:t>xit: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035507" y="4207586"/>
            <a:ext cx="2292985" cy="1720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dirty="0" sz="2000" b="1">
                <a:latin typeface="微软雅黑"/>
                <a:cs typeface="微软雅黑"/>
              </a:rPr>
              <a:t>bne	$t0, $s5,</a:t>
            </a:r>
            <a:r>
              <a:rPr dirty="0" sz="2000" spc="-8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Exit</a:t>
            </a:r>
            <a:endParaRPr sz="2000">
              <a:latin typeface="微软雅黑"/>
              <a:cs typeface="微软雅黑"/>
            </a:endParaRPr>
          </a:p>
          <a:p>
            <a:pPr marL="84455" marR="288290" indent="-58419">
              <a:lnSpc>
                <a:spcPct val="140000"/>
              </a:lnSpc>
              <a:spcBef>
                <a:spcPts val="555"/>
              </a:spcBef>
              <a:tabLst>
                <a:tab pos="464820" algn="l"/>
              </a:tabLst>
            </a:pPr>
            <a:r>
              <a:rPr dirty="0" sz="2000" spc="-5" b="1">
                <a:latin typeface="微软雅黑"/>
                <a:cs typeface="微软雅黑"/>
              </a:rPr>
              <a:t>addi $s3, </a:t>
            </a:r>
            <a:r>
              <a:rPr dirty="0" sz="2000" b="1">
                <a:latin typeface="微软雅黑"/>
                <a:cs typeface="微软雅黑"/>
              </a:rPr>
              <a:t>$s3,</a:t>
            </a:r>
            <a:r>
              <a:rPr dirty="0" sz="2000" spc="-4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   j	Loop</a:t>
            </a:r>
            <a:endParaRPr sz="2000">
              <a:latin typeface="微软雅黑"/>
              <a:cs typeface="微软雅黑"/>
            </a:endParaRPr>
          </a:p>
          <a:p>
            <a:pPr marL="26034">
              <a:lnSpc>
                <a:spcPct val="100000"/>
              </a:lnSpc>
              <a:spcBef>
                <a:spcPts val="1265"/>
              </a:spcBef>
            </a:pP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7908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75"/>
              <a:t> </a:t>
            </a:r>
            <a:r>
              <a:rPr dirty="0" sz="2400"/>
              <a:t>决策指</a:t>
            </a:r>
            <a:r>
              <a:rPr dirty="0" sz="2400" spc="-10"/>
              <a:t>令</a:t>
            </a:r>
            <a:r>
              <a:rPr dirty="0" sz="2400" spc="-5"/>
              <a:t>--基本块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26535" y="36804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6535" y="36804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6535" y="38968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6535" y="38968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6535" y="41117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6535" y="41117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26535" y="43281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26535" y="43281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6535" y="45445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6535" y="45445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26535" y="47594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6535" y="47594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6535" y="49758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6535" y="49758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8085" y="3176777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28193" y="428244"/>
                </a:moveTo>
                <a:lnTo>
                  <a:pt x="0" y="428244"/>
                </a:lnTo>
                <a:lnTo>
                  <a:pt x="38100" y="504444"/>
                </a:lnTo>
                <a:lnTo>
                  <a:pt x="69850" y="440944"/>
                </a:lnTo>
                <a:lnTo>
                  <a:pt x="28193" y="440944"/>
                </a:lnTo>
                <a:lnTo>
                  <a:pt x="28193" y="428244"/>
                </a:lnTo>
                <a:close/>
              </a:path>
              <a:path w="76200" h="504825">
                <a:moveTo>
                  <a:pt x="48005" y="0"/>
                </a:moveTo>
                <a:lnTo>
                  <a:pt x="28193" y="0"/>
                </a:lnTo>
                <a:lnTo>
                  <a:pt x="28193" y="440944"/>
                </a:lnTo>
                <a:lnTo>
                  <a:pt x="48005" y="440944"/>
                </a:lnTo>
                <a:lnTo>
                  <a:pt x="48005" y="0"/>
                </a:lnTo>
                <a:close/>
              </a:path>
              <a:path w="76200" h="504825">
                <a:moveTo>
                  <a:pt x="76200" y="428244"/>
                </a:moveTo>
                <a:lnTo>
                  <a:pt x="48005" y="428244"/>
                </a:lnTo>
                <a:lnTo>
                  <a:pt x="48005" y="440944"/>
                </a:lnTo>
                <a:lnTo>
                  <a:pt x="69850" y="440944"/>
                </a:lnTo>
                <a:lnTo>
                  <a:pt x="76200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8085" y="3681221"/>
            <a:ext cx="76200" cy="1440180"/>
          </a:xfrm>
          <a:custGeom>
            <a:avLst/>
            <a:gdLst/>
            <a:ahLst/>
            <a:cxnLst/>
            <a:rect l="l" t="t" r="r" b="b"/>
            <a:pathLst>
              <a:path w="76200" h="1440179">
                <a:moveTo>
                  <a:pt x="28193" y="1363979"/>
                </a:moveTo>
                <a:lnTo>
                  <a:pt x="0" y="1363979"/>
                </a:lnTo>
                <a:lnTo>
                  <a:pt x="38100" y="1440179"/>
                </a:lnTo>
                <a:lnTo>
                  <a:pt x="69850" y="1376679"/>
                </a:lnTo>
                <a:lnTo>
                  <a:pt x="28193" y="1376679"/>
                </a:lnTo>
                <a:lnTo>
                  <a:pt x="28193" y="1363979"/>
                </a:lnTo>
                <a:close/>
              </a:path>
              <a:path w="76200" h="1440179">
                <a:moveTo>
                  <a:pt x="48005" y="0"/>
                </a:moveTo>
                <a:lnTo>
                  <a:pt x="28193" y="0"/>
                </a:lnTo>
                <a:lnTo>
                  <a:pt x="28193" y="1376679"/>
                </a:lnTo>
                <a:lnTo>
                  <a:pt x="48005" y="1376679"/>
                </a:lnTo>
                <a:lnTo>
                  <a:pt x="48005" y="0"/>
                </a:lnTo>
                <a:close/>
              </a:path>
              <a:path w="76200" h="1440179">
                <a:moveTo>
                  <a:pt x="76200" y="1363979"/>
                </a:moveTo>
                <a:lnTo>
                  <a:pt x="48005" y="1363979"/>
                </a:lnTo>
                <a:lnTo>
                  <a:pt x="48005" y="1376679"/>
                </a:lnTo>
                <a:lnTo>
                  <a:pt x="69850" y="1376679"/>
                </a:lnTo>
                <a:lnTo>
                  <a:pt x="76200" y="136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8085" y="5121402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28193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28193" y="584200"/>
                </a:lnTo>
                <a:lnTo>
                  <a:pt x="28193" y="571500"/>
                </a:lnTo>
                <a:close/>
              </a:path>
              <a:path w="76200" h="647700">
                <a:moveTo>
                  <a:pt x="48005" y="0"/>
                </a:moveTo>
                <a:lnTo>
                  <a:pt x="28193" y="0"/>
                </a:lnTo>
                <a:lnTo>
                  <a:pt x="28193" y="584200"/>
                </a:lnTo>
                <a:lnTo>
                  <a:pt x="48005" y="584200"/>
                </a:lnTo>
                <a:lnTo>
                  <a:pt x="48005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8005" y="571500"/>
                </a:lnTo>
                <a:lnTo>
                  <a:pt x="48005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36185" y="5083302"/>
            <a:ext cx="1728470" cy="76200"/>
          </a:xfrm>
          <a:custGeom>
            <a:avLst/>
            <a:gdLst/>
            <a:ahLst/>
            <a:cxnLst/>
            <a:rect l="l" t="t" r="r" b="b"/>
            <a:pathLst>
              <a:path w="1728470" h="76200">
                <a:moveTo>
                  <a:pt x="1652015" y="0"/>
                </a:moveTo>
                <a:lnTo>
                  <a:pt x="1652015" y="76200"/>
                </a:lnTo>
                <a:lnTo>
                  <a:pt x="1708403" y="48006"/>
                </a:lnTo>
                <a:lnTo>
                  <a:pt x="1664715" y="48006"/>
                </a:lnTo>
                <a:lnTo>
                  <a:pt x="1664715" y="28193"/>
                </a:lnTo>
                <a:lnTo>
                  <a:pt x="1708403" y="28193"/>
                </a:lnTo>
                <a:lnTo>
                  <a:pt x="1652015" y="0"/>
                </a:lnTo>
                <a:close/>
              </a:path>
              <a:path w="1728470" h="76200">
                <a:moveTo>
                  <a:pt x="1652015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652015" y="48006"/>
                </a:lnTo>
                <a:lnTo>
                  <a:pt x="1652015" y="28193"/>
                </a:lnTo>
                <a:close/>
              </a:path>
              <a:path w="1728470" h="76200">
                <a:moveTo>
                  <a:pt x="1708403" y="28193"/>
                </a:moveTo>
                <a:lnTo>
                  <a:pt x="1664715" y="28193"/>
                </a:lnTo>
                <a:lnTo>
                  <a:pt x="1664715" y="48006"/>
                </a:lnTo>
                <a:lnTo>
                  <a:pt x="1708403" y="48006"/>
                </a:lnTo>
                <a:lnTo>
                  <a:pt x="1728215" y="38100"/>
                </a:lnTo>
                <a:lnTo>
                  <a:pt x="170840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52750" y="371475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200"/>
                </a:lnTo>
                <a:lnTo>
                  <a:pt x="556260" y="48006"/>
                </a:lnTo>
                <a:lnTo>
                  <a:pt x="512572" y="48006"/>
                </a:lnTo>
                <a:lnTo>
                  <a:pt x="512572" y="28193"/>
                </a:lnTo>
                <a:lnTo>
                  <a:pt x="556260" y="28193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499872" y="48006"/>
                </a:lnTo>
                <a:lnTo>
                  <a:pt x="499872" y="28193"/>
                </a:lnTo>
                <a:close/>
              </a:path>
              <a:path w="576579" h="76200">
                <a:moveTo>
                  <a:pt x="556260" y="28193"/>
                </a:moveTo>
                <a:lnTo>
                  <a:pt x="512572" y="28193"/>
                </a:lnTo>
                <a:lnTo>
                  <a:pt x="512572" y="48006"/>
                </a:lnTo>
                <a:lnTo>
                  <a:pt x="556260" y="48006"/>
                </a:lnTo>
                <a:lnTo>
                  <a:pt x="576072" y="38100"/>
                </a:lnTo>
                <a:lnTo>
                  <a:pt x="556260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6535" y="34640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26535" y="3247644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6535" y="51922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3"/>
                </a:moveTo>
                <a:lnTo>
                  <a:pt x="2016252" y="214883"/>
                </a:lnTo>
                <a:lnTo>
                  <a:pt x="2016252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6535" y="54071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739" y="1261999"/>
            <a:ext cx="8412480" cy="152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基本块：不包含分支和</a:t>
            </a:r>
            <a:r>
              <a:rPr dirty="0" sz="2000" spc="-15" b="1">
                <a:latin typeface="微软雅黑"/>
                <a:cs typeface="微软雅黑"/>
              </a:rPr>
              <a:t>标</a:t>
            </a:r>
            <a:r>
              <a:rPr dirty="0" sz="2000" b="1">
                <a:latin typeface="微软雅黑"/>
                <a:cs typeface="微软雅黑"/>
              </a:rPr>
              <a:t>签的</a:t>
            </a:r>
            <a:r>
              <a:rPr dirty="0" sz="2000" spc="-15" b="1">
                <a:latin typeface="微软雅黑"/>
                <a:cs typeface="微软雅黑"/>
              </a:rPr>
              <a:t>的</a:t>
            </a:r>
            <a:r>
              <a:rPr dirty="0" sz="2000" b="1">
                <a:latin typeface="微软雅黑"/>
                <a:cs typeface="微软雅黑"/>
              </a:rPr>
              <a:t>指令</a:t>
            </a:r>
            <a:r>
              <a:rPr dirty="0" sz="2000" spc="-15" b="1">
                <a:latin typeface="微软雅黑"/>
                <a:cs typeface="微软雅黑"/>
              </a:rPr>
              <a:t>序</a:t>
            </a:r>
            <a:r>
              <a:rPr dirty="0" sz="2000" b="1">
                <a:latin typeface="微软雅黑"/>
                <a:cs typeface="微软雅黑"/>
              </a:rPr>
              <a:t>列（</a:t>
            </a:r>
            <a:r>
              <a:rPr dirty="0" sz="2000" spc="-15" b="1">
                <a:latin typeface="微软雅黑"/>
                <a:cs typeface="微软雅黑"/>
              </a:rPr>
              <a:t>头</a:t>
            </a:r>
            <a:r>
              <a:rPr dirty="0" sz="2000" b="1">
                <a:latin typeface="微软雅黑"/>
                <a:cs typeface="微软雅黑"/>
              </a:rPr>
              <a:t>部有</a:t>
            </a:r>
            <a:r>
              <a:rPr dirty="0" sz="2000" spc="-15" b="1">
                <a:latin typeface="微软雅黑"/>
                <a:cs typeface="微软雅黑"/>
              </a:rPr>
              <a:t>标</a:t>
            </a:r>
            <a:r>
              <a:rPr dirty="0" sz="2000" b="1">
                <a:latin typeface="微软雅黑"/>
                <a:cs typeface="微软雅黑"/>
              </a:rPr>
              <a:t>签；</a:t>
            </a:r>
            <a:r>
              <a:rPr dirty="0" sz="2000" spc="-15" b="1">
                <a:latin typeface="微软雅黑"/>
                <a:cs typeface="微软雅黑"/>
              </a:rPr>
              <a:t>尾</a:t>
            </a:r>
            <a:r>
              <a:rPr dirty="0" sz="2000" b="1">
                <a:latin typeface="微软雅黑"/>
                <a:cs typeface="微软雅黑"/>
              </a:rPr>
              <a:t>部是</a:t>
            </a:r>
            <a:r>
              <a:rPr dirty="0" sz="2000" spc="-15" b="1">
                <a:latin typeface="微软雅黑"/>
                <a:cs typeface="微软雅黑"/>
              </a:rPr>
              <a:t>分</a:t>
            </a:r>
            <a:r>
              <a:rPr dirty="0" sz="2000" b="1">
                <a:latin typeface="微软雅黑"/>
                <a:cs typeface="微软雅黑"/>
              </a:rPr>
              <a:t>支指</a:t>
            </a:r>
            <a:r>
              <a:rPr dirty="0" sz="2000" spc="-15" b="1">
                <a:latin typeface="微软雅黑"/>
                <a:cs typeface="微软雅黑"/>
              </a:rPr>
              <a:t>令</a:t>
            </a:r>
            <a:r>
              <a:rPr dirty="0" sz="2000" b="1"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微软雅黑"/>
              <a:cs typeface="微软雅黑"/>
            </a:endParaRPr>
          </a:p>
          <a:p>
            <a:pPr marL="163258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微软雅黑"/>
                <a:cs typeface="微软雅黑"/>
              </a:rPr>
              <a:t>编译器首先要将程序划</a:t>
            </a:r>
            <a:r>
              <a:rPr dirty="0" sz="2000" spc="-15" b="1">
                <a:latin typeface="微软雅黑"/>
                <a:cs typeface="微软雅黑"/>
              </a:rPr>
              <a:t>分</a:t>
            </a:r>
            <a:r>
              <a:rPr dirty="0" sz="2000" b="1">
                <a:latin typeface="微软雅黑"/>
                <a:cs typeface="微软雅黑"/>
              </a:rPr>
              <a:t>为若</a:t>
            </a:r>
            <a:r>
              <a:rPr dirty="0" sz="2000" spc="-15" b="1">
                <a:latin typeface="微软雅黑"/>
                <a:cs typeface="微软雅黑"/>
              </a:rPr>
              <a:t>干</a:t>
            </a:r>
            <a:r>
              <a:rPr dirty="0" sz="2000" b="1">
                <a:latin typeface="微软雅黑"/>
                <a:cs typeface="微软雅黑"/>
              </a:rPr>
              <a:t>基本块</a:t>
            </a:r>
            <a:endParaRPr sz="2000">
              <a:latin typeface="微软雅黑"/>
              <a:cs typeface="微软雅黑"/>
            </a:endParaRPr>
          </a:p>
          <a:p>
            <a:pPr marL="1632585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先进的处理器可以对基</a:t>
            </a:r>
            <a:r>
              <a:rPr dirty="0" sz="2000" spc="-15" b="1">
                <a:latin typeface="微软雅黑"/>
                <a:cs typeface="微软雅黑"/>
              </a:rPr>
              <a:t>本</a:t>
            </a:r>
            <a:r>
              <a:rPr dirty="0" sz="2000" b="1">
                <a:latin typeface="微软雅黑"/>
                <a:cs typeface="微软雅黑"/>
              </a:rPr>
              <a:t>块的</a:t>
            </a:r>
            <a:r>
              <a:rPr dirty="0" sz="2000" spc="-15" b="1">
                <a:latin typeface="微软雅黑"/>
                <a:cs typeface="微软雅黑"/>
              </a:rPr>
              <a:t>执</a:t>
            </a:r>
            <a:r>
              <a:rPr dirty="0" sz="2000" b="1">
                <a:latin typeface="微软雅黑"/>
                <a:cs typeface="微软雅黑"/>
              </a:rPr>
              <a:t>行进</a:t>
            </a:r>
            <a:r>
              <a:rPr dirty="0" sz="2000" spc="-5" b="1">
                <a:latin typeface="微软雅黑"/>
                <a:cs typeface="微软雅黑"/>
              </a:rPr>
              <a:t>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加速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322314" y="4420870"/>
            <a:ext cx="2540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微软雅黑"/>
                <a:cs typeface="微软雅黑"/>
              </a:rPr>
              <a:t>指令执行的“高速公路”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01103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本节课内容</a:t>
            </a:r>
            <a:r>
              <a:rPr dirty="0" sz="2400"/>
              <a:t>：</a:t>
            </a:r>
            <a:r>
              <a:rPr dirty="0" sz="2400" spc="-55"/>
              <a:t> </a:t>
            </a:r>
            <a:r>
              <a:rPr dirty="0" sz="2400" spc="-5"/>
              <a:t>MIPS指令集体系结构与汇编语言入门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02615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汇编语言：机器指令的</a:t>
            </a:r>
            <a:r>
              <a:rPr dirty="0" sz="2000" spc="-15" b="1">
                <a:latin typeface="微软雅黑"/>
                <a:cs typeface="微软雅黑"/>
              </a:rPr>
              <a:t>助</a:t>
            </a:r>
            <a:r>
              <a:rPr dirty="0" sz="2000" b="1">
                <a:latin typeface="微软雅黑"/>
                <a:cs typeface="微软雅黑"/>
              </a:rPr>
              <a:t>记符</a:t>
            </a:r>
            <a:r>
              <a:rPr dirty="0" sz="2000" spc="-15" b="1">
                <a:latin typeface="微软雅黑"/>
                <a:cs typeface="微软雅黑"/>
              </a:rPr>
              <a:t>，</a:t>
            </a:r>
            <a:r>
              <a:rPr dirty="0" sz="2000" b="1">
                <a:latin typeface="微软雅黑"/>
                <a:cs typeface="微软雅黑"/>
              </a:rPr>
              <a:t>面向</a:t>
            </a:r>
            <a:r>
              <a:rPr dirty="0" sz="2000" spc="-15" b="1">
                <a:latin typeface="微软雅黑"/>
                <a:cs typeface="微软雅黑"/>
              </a:rPr>
              <a:t>机</a:t>
            </a:r>
            <a:r>
              <a:rPr dirty="0" sz="2000" b="1">
                <a:latin typeface="微软雅黑"/>
                <a:cs typeface="微软雅黑"/>
              </a:rPr>
              <a:t>器</a:t>
            </a:r>
            <a:endParaRPr sz="200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微软雅黑"/>
                <a:cs typeface="微软雅黑"/>
              </a:rPr>
              <a:t>汇编指令与机器指令一</a:t>
            </a:r>
            <a:r>
              <a:rPr dirty="0" sz="2000" spc="-15" b="1">
                <a:latin typeface="微软雅黑"/>
                <a:cs typeface="微软雅黑"/>
              </a:rPr>
              <a:t>一</a:t>
            </a:r>
            <a:r>
              <a:rPr dirty="0" sz="2000" b="1">
                <a:latin typeface="微软雅黑"/>
                <a:cs typeface="微软雅黑"/>
              </a:rPr>
              <a:t>对应</a:t>
            </a:r>
            <a:r>
              <a:rPr dirty="0" sz="2000" spc="-15" b="1">
                <a:latin typeface="微软雅黑"/>
                <a:cs typeface="微软雅黑"/>
              </a:rPr>
              <a:t>（</a:t>
            </a:r>
            <a:r>
              <a:rPr dirty="0" sz="2000" b="1">
                <a:latin typeface="微软雅黑"/>
                <a:cs typeface="微软雅黑"/>
              </a:rPr>
              <a:t>伪指</a:t>
            </a:r>
            <a:r>
              <a:rPr dirty="0" sz="2000" spc="-15" b="1">
                <a:latin typeface="微软雅黑"/>
                <a:cs typeface="微软雅黑"/>
              </a:rPr>
              <a:t>令</a:t>
            </a:r>
            <a:r>
              <a:rPr dirty="0" sz="2000" b="1">
                <a:latin typeface="微软雅黑"/>
                <a:cs typeface="微软雅黑"/>
              </a:rPr>
              <a:t>除外）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851501"/>
            <a:ext cx="4919345" cy="94869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000" b="1">
                <a:latin typeface="微软雅黑"/>
                <a:cs typeface="微软雅黑"/>
              </a:rPr>
              <a:t>MIPS指令集体系结</a:t>
            </a:r>
            <a:r>
              <a:rPr dirty="0" sz="2000" spc="-10" b="1">
                <a:latin typeface="微软雅黑"/>
                <a:cs typeface="微软雅黑"/>
              </a:rPr>
              <a:t>构</a:t>
            </a:r>
            <a:r>
              <a:rPr dirty="0" sz="2000" spc="-5" b="1">
                <a:latin typeface="微软雅黑"/>
                <a:cs typeface="微软雅黑"/>
              </a:rPr>
              <a:t>-&gt;MIPS</a:t>
            </a:r>
            <a:r>
              <a:rPr dirty="0" sz="2000" spc="-15" b="1">
                <a:latin typeface="微软雅黑"/>
                <a:cs typeface="微软雅黑"/>
              </a:rPr>
              <a:t>汇</a:t>
            </a:r>
            <a:r>
              <a:rPr dirty="0" sz="2000" b="1">
                <a:latin typeface="微软雅黑"/>
                <a:cs typeface="微软雅黑"/>
              </a:rPr>
              <a:t>编语言</a:t>
            </a:r>
            <a:endParaRPr sz="2000">
              <a:latin typeface="微软雅黑"/>
              <a:cs typeface="微软雅黑"/>
            </a:endParaRPr>
          </a:p>
          <a:p>
            <a:pPr marL="1344295">
              <a:lnSpc>
                <a:spcPct val="100000"/>
              </a:lnSpc>
              <a:spcBef>
                <a:spcPts val="1235"/>
              </a:spcBef>
            </a:pPr>
            <a:r>
              <a:rPr dirty="0" sz="2000" b="1">
                <a:latin typeface="微软雅黑"/>
                <a:cs typeface="微软雅黑"/>
              </a:rPr>
              <a:t>学习汇编语言需要“与</a:t>
            </a:r>
            <a:r>
              <a:rPr dirty="0" sz="2000" spc="-15" b="1">
                <a:latin typeface="微软雅黑"/>
                <a:cs typeface="微软雅黑"/>
              </a:rPr>
              <a:t>时</a:t>
            </a:r>
            <a:r>
              <a:rPr dirty="0" sz="2000" b="1">
                <a:latin typeface="微软雅黑"/>
                <a:cs typeface="微软雅黑"/>
              </a:rPr>
              <a:t>俱进”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508" y="2866644"/>
            <a:ext cx="3938016" cy="338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57213" y="2933445"/>
            <a:ext cx="1038860" cy="1457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ISA设计</a:t>
            </a:r>
            <a:endParaRPr sz="1600">
              <a:latin typeface="微软雅黑"/>
              <a:cs typeface="微软雅黑"/>
            </a:endParaRPr>
          </a:p>
          <a:p>
            <a:pPr marL="146050" marR="5080" indent="-133985">
              <a:lnSpc>
                <a:spcPts val="3450"/>
              </a:lnSpc>
              <a:spcBef>
                <a:spcPts val="35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原则、思想 </a:t>
            </a: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不同ISA</a:t>
            </a:r>
            <a:endParaRPr sz="1600">
              <a:latin typeface="微软雅黑"/>
              <a:cs typeface="微软雅黑"/>
            </a:endParaRPr>
          </a:p>
          <a:p>
            <a:pPr marL="113664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语法规范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9320" y="4866694"/>
            <a:ext cx="837565" cy="967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88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具体型号 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处理器的 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汇编指令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78781"/>
            <a:ext cx="5262880" cy="86677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latin typeface="微软雅黑"/>
                <a:cs typeface="微软雅黑"/>
              </a:rPr>
              <a:t>早期，不同处理器有着不同的汇编语言和汇编器</a:t>
            </a:r>
            <a:endParaRPr sz="1800">
              <a:latin typeface="微软雅黑"/>
              <a:cs typeface="微软雅黑"/>
            </a:endParaRPr>
          </a:p>
          <a:p>
            <a:pPr marL="2907030">
              <a:lnSpc>
                <a:spcPct val="100000"/>
              </a:lnSpc>
              <a:spcBef>
                <a:spcPts val="1090"/>
              </a:spcBef>
            </a:pPr>
            <a:r>
              <a:rPr dirty="0" sz="2000" b="1">
                <a:latin typeface="微软雅黑"/>
                <a:cs typeface="微软雅黑"/>
              </a:rPr>
              <a:t>-</a:t>
            </a:r>
            <a:r>
              <a:rPr dirty="0" sz="2000" b="1">
                <a:latin typeface="微软雅黑"/>
                <a:cs typeface="微软雅黑"/>
              </a:rPr>
              <a:t>&gt;程序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缺乏可移植性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102354"/>
            <a:ext cx="4233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ISA：x86</a:t>
            </a:r>
            <a:r>
              <a:rPr dirty="0" sz="1800" spc="-5" b="1">
                <a:latin typeface="微软雅黑"/>
                <a:cs typeface="微软雅黑"/>
              </a:rPr>
              <a:t>、ARM</a:t>
            </a:r>
            <a:r>
              <a:rPr dirty="0" sz="1800" b="1">
                <a:latin typeface="微软雅黑"/>
                <a:cs typeface="微软雅黑"/>
              </a:rPr>
              <a:t>、</a:t>
            </a:r>
            <a:r>
              <a:rPr dirty="0" sz="1800" spc="-5" b="1">
                <a:latin typeface="微软雅黑"/>
                <a:cs typeface="微软雅黑"/>
              </a:rPr>
              <a:t>MIPS</a:t>
            </a:r>
            <a:r>
              <a:rPr dirty="0" sz="1800" b="1">
                <a:latin typeface="微软雅黑"/>
                <a:cs typeface="微软雅黑"/>
              </a:rPr>
              <a:t>、</a:t>
            </a:r>
            <a:r>
              <a:rPr dirty="0" sz="1800" spc="-5" b="1">
                <a:latin typeface="微软雅黑"/>
                <a:cs typeface="微软雅黑"/>
              </a:rPr>
              <a:t>POWER</a:t>
            </a:r>
            <a:r>
              <a:rPr dirty="0" sz="1800" b="1">
                <a:latin typeface="微软雅黑"/>
                <a:cs typeface="微软雅黑"/>
              </a:rPr>
              <a:t>、…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70"/>
              <a:t> </a:t>
            </a:r>
            <a:r>
              <a:rPr dirty="0" sz="2400"/>
              <a:t>决策指</a:t>
            </a:r>
            <a:r>
              <a:rPr dirty="0" sz="2400" spc="-10"/>
              <a:t>令</a:t>
            </a:r>
            <a:r>
              <a:rPr dirty="0" sz="2400" spc="-5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8395335" cy="4013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微软雅黑"/>
                <a:cs typeface="微软雅黑"/>
              </a:rPr>
              <a:t>slt: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set</a:t>
            </a:r>
            <a:r>
              <a:rPr dirty="0" sz="2000" b="1">
                <a:latin typeface="微软雅黑"/>
                <a:cs typeface="微软雅黑"/>
              </a:rPr>
              <a:t> on </a:t>
            </a:r>
            <a:r>
              <a:rPr dirty="0" sz="2000" spc="-5" b="1">
                <a:latin typeface="微软雅黑"/>
                <a:cs typeface="微软雅黑"/>
              </a:rPr>
              <a:t>less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than</a:t>
            </a:r>
            <a:r>
              <a:rPr dirty="0" sz="2000" spc="-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(如果小于成立，则将</a:t>
            </a:r>
            <a:r>
              <a:rPr dirty="0" sz="2000" spc="-15" b="1">
                <a:latin typeface="微软雅黑"/>
                <a:cs typeface="微软雅黑"/>
              </a:rPr>
              <a:t>结</a:t>
            </a:r>
            <a:r>
              <a:rPr dirty="0" sz="2000" b="1">
                <a:latin typeface="微软雅黑"/>
                <a:cs typeface="微软雅黑"/>
              </a:rPr>
              <a:t>果</a:t>
            </a:r>
            <a:r>
              <a:rPr dirty="0" sz="2000" spc="5" b="1">
                <a:latin typeface="微软雅黑"/>
                <a:cs typeface="微软雅黑"/>
              </a:rPr>
              <a:t>置</a:t>
            </a:r>
            <a:r>
              <a:rPr dirty="0" sz="2000" b="1">
                <a:latin typeface="微软雅黑"/>
                <a:cs typeface="微软雅黑"/>
              </a:rPr>
              <a:t>1，</a:t>
            </a:r>
            <a:r>
              <a:rPr dirty="0" sz="2000" spc="-15" b="1">
                <a:latin typeface="微软雅黑"/>
                <a:cs typeface="微软雅黑"/>
              </a:rPr>
              <a:t>否</a:t>
            </a:r>
            <a:r>
              <a:rPr dirty="0" sz="2000" b="1">
                <a:latin typeface="微软雅黑"/>
                <a:cs typeface="微软雅黑"/>
              </a:rPr>
              <a:t>则置0)</a:t>
            </a:r>
            <a:endParaRPr sz="2000">
              <a:latin typeface="微软雅黑"/>
              <a:cs typeface="微软雅黑"/>
            </a:endParaRPr>
          </a:p>
          <a:p>
            <a:pPr marL="12700" marR="1620520" indent="914400">
              <a:lnSpc>
                <a:spcPct val="167100"/>
              </a:lnSpc>
              <a:spcBef>
                <a:spcPts val="675"/>
              </a:spcBef>
            </a:pPr>
            <a:r>
              <a:rPr dirty="0" sz="2000" b="1">
                <a:latin typeface="微软雅黑"/>
                <a:cs typeface="微软雅黑"/>
              </a:rPr>
              <a:t>例</a:t>
            </a:r>
            <a:r>
              <a:rPr dirty="0" sz="2000" spc="-5" b="1">
                <a:latin typeface="微软雅黑"/>
                <a:cs typeface="微软雅黑"/>
              </a:rPr>
              <a:t>：slt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rd,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 </a:t>
            </a:r>
            <a:r>
              <a:rPr dirty="0" sz="2000" spc="30" b="1">
                <a:latin typeface="微软雅黑"/>
                <a:cs typeface="微软雅黑"/>
              </a:rPr>
              <a:t>rt</a:t>
            </a:r>
            <a:r>
              <a:rPr dirty="0" sz="2000" spc="-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#如果</a:t>
            </a:r>
            <a:r>
              <a:rPr dirty="0" sz="2000" spc="10" b="1">
                <a:latin typeface="微软雅黑"/>
                <a:cs typeface="微软雅黑"/>
              </a:rPr>
              <a:t>rs&lt;rt，</a:t>
            </a:r>
            <a:r>
              <a:rPr dirty="0" sz="2000" b="1">
                <a:latin typeface="微软雅黑"/>
                <a:cs typeface="微软雅黑"/>
              </a:rPr>
              <a:t>则</a:t>
            </a:r>
            <a:r>
              <a:rPr dirty="0" sz="2000" spc="-5" b="1">
                <a:latin typeface="微软雅黑"/>
                <a:cs typeface="微软雅黑"/>
              </a:rPr>
              <a:t>rd=1；</a:t>
            </a:r>
            <a:r>
              <a:rPr dirty="0" sz="2000" b="1">
                <a:latin typeface="微软雅黑"/>
                <a:cs typeface="微软雅黑"/>
              </a:rPr>
              <a:t>否则</a:t>
            </a:r>
            <a:r>
              <a:rPr dirty="0" sz="2000" spc="-10" b="1">
                <a:latin typeface="微软雅黑"/>
                <a:cs typeface="微软雅黑"/>
              </a:rPr>
              <a:t>rd=0  </a:t>
            </a:r>
            <a:r>
              <a:rPr dirty="0" sz="2000" spc="-5" b="1">
                <a:latin typeface="微软雅黑"/>
                <a:cs typeface="微软雅黑"/>
              </a:rPr>
              <a:t>slti: set </a:t>
            </a:r>
            <a:r>
              <a:rPr dirty="0" sz="2000" b="1">
                <a:latin typeface="微软雅黑"/>
                <a:cs typeface="微软雅黑"/>
              </a:rPr>
              <a:t>on </a:t>
            </a:r>
            <a:r>
              <a:rPr dirty="0" sz="2000" spc="-5" b="1">
                <a:latin typeface="微软雅黑"/>
                <a:cs typeface="微软雅黑"/>
              </a:rPr>
              <a:t>less than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immediate</a:t>
            </a:r>
            <a:endParaRPr sz="200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1760"/>
              </a:spcBef>
            </a:pPr>
            <a:r>
              <a:rPr dirty="0" sz="2000" b="1">
                <a:latin typeface="微软雅黑"/>
                <a:cs typeface="微软雅黑"/>
              </a:rPr>
              <a:t>例</a:t>
            </a:r>
            <a:r>
              <a:rPr dirty="0" sz="2000" spc="-5" b="1">
                <a:latin typeface="微软雅黑"/>
                <a:cs typeface="微软雅黑"/>
              </a:rPr>
              <a:t>：slt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15" b="1">
                <a:latin typeface="微软雅黑"/>
                <a:cs typeface="微软雅黑"/>
              </a:rPr>
              <a:t>rt,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rs,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constant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#</a:t>
            </a:r>
            <a:r>
              <a:rPr dirty="0" sz="2000" b="1">
                <a:latin typeface="微软雅黑"/>
                <a:cs typeface="微软雅黑"/>
              </a:rPr>
              <a:t>如</a:t>
            </a:r>
            <a:r>
              <a:rPr dirty="0" sz="2000" spc="-5" b="1">
                <a:latin typeface="微软雅黑"/>
                <a:cs typeface="微软雅黑"/>
              </a:rPr>
              <a:t>果rs&lt;constant，</a:t>
            </a:r>
            <a:r>
              <a:rPr dirty="0" sz="2000" b="1">
                <a:latin typeface="微软雅黑"/>
                <a:cs typeface="微软雅黑"/>
              </a:rPr>
              <a:t>则</a:t>
            </a:r>
            <a:r>
              <a:rPr dirty="0" sz="2000" spc="10" b="1">
                <a:latin typeface="微软雅黑"/>
                <a:cs typeface="微软雅黑"/>
              </a:rPr>
              <a:t>rt=1；</a:t>
            </a:r>
            <a:r>
              <a:rPr dirty="0" sz="2000" b="1">
                <a:latin typeface="微软雅黑"/>
                <a:cs typeface="微软雅黑"/>
              </a:rPr>
              <a:t>否</a:t>
            </a:r>
            <a:r>
              <a:rPr dirty="0" sz="2000" spc="-5" b="1">
                <a:latin typeface="微软雅黑"/>
                <a:cs typeface="微软雅黑"/>
              </a:rPr>
              <a:t>则</a:t>
            </a:r>
            <a:r>
              <a:rPr dirty="0" sz="2000" spc="10" b="1">
                <a:latin typeface="微软雅黑"/>
                <a:cs typeface="微软雅黑"/>
              </a:rPr>
              <a:t>rt=0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与</a:t>
            </a:r>
            <a:r>
              <a:rPr dirty="0" sz="2000" spc="-5" b="1">
                <a:latin typeface="微软雅黑"/>
                <a:cs typeface="微软雅黑"/>
              </a:rPr>
              <a:t>beq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bne</a:t>
            </a:r>
            <a:r>
              <a:rPr dirty="0" sz="2000" b="1">
                <a:latin typeface="微软雅黑"/>
                <a:cs typeface="微软雅黑"/>
              </a:rPr>
              <a:t>结合，用于实现判定==、</a:t>
            </a:r>
            <a:r>
              <a:rPr dirty="0" sz="2000" spc="-5" b="1">
                <a:latin typeface="微软雅黑"/>
                <a:cs typeface="微软雅黑"/>
              </a:rPr>
              <a:t>!=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&lt;</a:t>
            </a:r>
            <a:r>
              <a:rPr dirty="0" sz="2000" spc="-15" b="1">
                <a:latin typeface="微软雅黑"/>
                <a:cs typeface="微软雅黑"/>
              </a:rPr>
              <a:t>、</a:t>
            </a:r>
            <a:r>
              <a:rPr dirty="0" sz="2000" b="1">
                <a:latin typeface="微软雅黑"/>
                <a:cs typeface="微软雅黑"/>
              </a:rPr>
              <a:t>&lt;=、</a:t>
            </a:r>
            <a:r>
              <a:rPr dirty="0" sz="2000" spc="-5" b="1">
                <a:latin typeface="微软雅黑"/>
                <a:cs typeface="微软雅黑"/>
              </a:rPr>
              <a:t>&gt;</a:t>
            </a:r>
            <a:r>
              <a:rPr dirty="0" sz="2000" b="1">
                <a:latin typeface="微软雅黑"/>
                <a:cs typeface="微软雅黑"/>
              </a:rPr>
              <a:t>、&gt;=：</a:t>
            </a:r>
            <a:endParaRPr sz="2000">
              <a:latin typeface="微软雅黑"/>
              <a:cs typeface="微软雅黑"/>
            </a:endParaRPr>
          </a:p>
          <a:p>
            <a:pPr marL="2064385" marR="2209165">
              <a:lnSpc>
                <a:spcPct val="175000"/>
              </a:lnSpc>
              <a:spcBef>
                <a:spcPts val="530"/>
              </a:spcBef>
              <a:tabLst>
                <a:tab pos="4195445" algn="l"/>
                <a:tab pos="4340860" algn="l"/>
                <a:tab pos="4730750" algn="l"/>
              </a:tabLst>
            </a:pPr>
            <a:r>
              <a:rPr dirty="0" sz="2000" spc="-10" b="1">
                <a:latin typeface="微软雅黑"/>
                <a:cs typeface="微软雅黑"/>
              </a:rPr>
              <a:t>slt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2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$s1,</a:t>
            </a:r>
            <a:r>
              <a:rPr dirty="0" sz="2000" spc="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$s2	# </a:t>
            </a:r>
            <a:r>
              <a:rPr dirty="0" sz="2000" spc="-5" b="1">
                <a:latin typeface="微软雅黑"/>
                <a:cs typeface="微软雅黑"/>
              </a:rPr>
              <a:t>if ($s1 </a:t>
            </a:r>
            <a:r>
              <a:rPr dirty="0" sz="2000" b="1">
                <a:latin typeface="微软雅黑"/>
                <a:cs typeface="微软雅黑"/>
              </a:rPr>
              <a:t>&lt; $s2)  </a:t>
            </a:r>
            <a:r>
              <a:rPr dirty="0" sz="2000" spc="-5" b="1">
                <a:latin typeface="微软雅黑"/>
                <a:cs typeface="微软雅黑"/>
              </a:rPr>
              <a:t>bne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45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$zero, </a:t>
            </a:r>
            <a:r>
              <a:rPr dirty="0" sz="2000" b="1">
                <a:latin typeface="微软雅黑"/>
                <a:cs typeface="微软雅黑"/>
              </a:rPr>
              <a:t>L		#	branch </a:t>
            </a:r>
            <a:r>
              <a:rPr dirty="0" sz="2000" spc="-10" b="1">
                <a:latin typeface="微软雅黑"/>
                <a:cs typeface="微软雅黑"/>
              </a:rPr>
              <a:t>to</a:t>
            </a:r>
            <a:r>
              <a:rPr dirty="0" sz="2000" spc="-8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L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29732"/>
            <a:ext cx="58521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简单性原则</a:t>
            </a:r>
            <a:r>
              <a:rPr dirty="0" sz="2000" spc="-5" b="1">
                <a:latin typeface="微软雅黑"/>
                <a:cs typeface="微软雅黑"/>
              </a:rPr>
              <a:t>：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MIPS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没有提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供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“blt”</a:t>
            </a:r>
            <a:r>
              <a:rPr dirty="0" sz="2000" spc="-10" b="1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dirty="0" sz="2000" spc="-5" b="1">
                <a:solidFill>
                  <a:srgbClr val="FF0000"/>
                </a:solidFill>
                <a:latin typeface="微软雅黑"/>
                <a:cs typeface="微软雅黑"/>
              </a:rPr>
              <a:t>“bge”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指令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5729732"/>
            <a:ext cx="1859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-</a:t>
            </a:r>
            <a:r>
              <a:rPr dirty="0" sz="2000" spc="-5" b="1">
                <a:latin typeface="微软雅黑"/>
                <a:cs typeface="微软雅黑"/>
              </a:rPr>
              <a:t>&gt;</a:t>
            </a:r>
            <a:r>
              <a:rPr dirty="0" sz="2000" spc="5" b="1">
                <a:latin typeface="微软雅黑"/>
                <a:cs typeface="微软雅黑"/>
              </a:rPr>
              <a:t>好的折中设计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5.</a:t>
            </a:r>
            <a:r>
              <a:rPr dirty="0" sz="2400" spc="-70"/>
              <a:t> </a:t>
            </a:r>
            <a:r>
              <a:rPr dirty="0" sz="2400"/>
              <a:t>决策指</a:t>
            </a:r>
            <a:r>
              <a:rPr dirty="0" sz="2400" spc="-10"/>
              <a:t>令</a:t>
            </a:r>
            <a:r>
              <a:rPr dirty="0" sz="2400" spc="-5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6507"/>
            <a:ext cx="7058025" cy="2105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对于无符号数，有</a:t>
            </a:r>
            <a:r>
              <a:rPr dirty="0" sz="2000" spc="-5" b="1">
                <a:latin typeface="微软雅黑"/>
                <a:cs typeface="微软雅黑"/>
              </a:rPr>
              <a:t>：sltu</a:t>
            </a:r>
            <a:r>
              <a:rPr dirty="0" sz="2000" b="1">
                <a:latin typeface="微软雅黑"/>
                <a:cs typeface="微软雅黑"/>
              </a:rPr>
              <a:t>、</a:t>
            </a:r>
            <a:r>
              <a:rPr dirty="0" sz="2000" spc="-5" b="1">
                <a:latin typeface="微软雅黑"/>
                <a:cs typeface="微软雅黑"/>
              </a:rPr>
              <a:t>sltiu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微软雅黑"/>
              <a:cs typeface="微软雅黑"/>
            </a:endParaRPr>
          </a:p>
          <a:p>
            <a:pPr marL="695960">
              <a:lnSpc>
                <a:spcPct val="100000"/>
              </a:lnSpc>
            </a:pPr>
            <a:r>
              <a:rPr dirty="0" sz="2000" b="1">
                <a:latin typeface="微软雅黑"/>
                <a:cs typeface="微软雅黑"/>
              </a:rPr>
              <a:t>例：</a:t>
            </a:r>
            <a:endParaRPr sz="2000">
              <a:latin typeface="微软雅黑"/>
              <a:cs typeface="微软雅黑"/>
            </a:endParaRPr>
          </a:p>
          <a:p>
            <a:pPr marL="69596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$s0 </a:t>
            </a:r>
            <a:r>
              <a:rPr dirty="0" sz="2000" b="1">
                <a:latin typeface="微软雅黑"/>
                <a:cs typeface="微软雅黑"/>
              </a:rPr>
              <a:t>= 1111 1111 1111 1111 1111 1111 1111</a:t>
            </a:r>
            <a:r>
              <a:rPr dirty="0" sz="2000" spc="4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1111</a:t>
            </a:r>
            <a:endParaRPr sz="2000">
              <a:latin typeface="微软雅黑"/>
              <a:cs typeface="微软雅黑"/>
            </a:endParaRPr>
          </a:p>
          <a:p>
            <a:pPr marL="69596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微软雅黑"/>
                <a:cs typeface="微软雅黑"/>
              </a:rPr>
              <a:t>$s1 </a:t>
            </a:r>
            <a:r>
              <a:rPr dirty="0" sz="2000" b="1">
                <a:latin typeface="微软雅黑"/>
                <a:cs typeface="微软雅黑"/>
              </a:rPr>
              <a:t>= 0000 0000 0000 0000 0000 0000 0000</a:t>
            </a:r>
            <a:r>
              <a:rPr dirty="0" sz="2000" spc="4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0001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3893311"/>
            <a:ext cx="4622800" cy="189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2219325" algn="l"/>
              </a:tabLst>
            </a:pPr>
            <a:r>
              <a:rPr dirty="0" sz="2000" spc="-10" b="1">
                <a:latin typeface="微软雅黑"/>
                <a:cs typeface="微软雅黑"/>
              </a:rPr>
              <a:t>slt	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$s0,</a:t>
            </a:r>
            <a:r>
              <a:rPr dirty="0" sz="2000" spc="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$s1	#</a:t>
            </a:r>
            <a:r>
              <a:rPr dirty="0" sz="2000" spc="-5" b="1">
                <a:latin typeface="微软雅黑"/>
                <a:cs typeface="微软雅黑"/>
              </a:rPr>
              <a:t> signed</a:t>
            </a:r>
            <a:endParaRPr sz="2000">
              <a:latin typeface="微软雅黑"/>
              <a:cs typeface="微软雅黑"/>
            </a:endParaRPr>
          </a:p>
          <a:p>
            <a:pPr marL="12700" marR="364490" indent="647700">
              <a:lnSpc>
                <a:spcPct val="162500"/>
              </a:lnSpc>
              <a:spcBef>
                <a:spcPts val="150"/>
              </a:spcBef>
              <a:tabLst>
                <a:tab pos="2307590" algn="l"/>
                <a:tab pos="3328035" algn="l"/>
              </a:tabLst>
            </a:pPr>
            <a:r>
              <a:rPr dirty="0" sz="2000" b="1">
                <a:latin typeface="微软雅黑"/>
                <a:cs typeface="微软雅黑"/>
              </a:rPr>
              <a:t>执行结果</a:t>
            </a:r>
            <a:r>
              <a:rPr dirty="0" sz="2000" spc="-5" b="1">
                <a:latin typeface="微软雅黑"/>
                <a:cs typeface="微软雅黑"/>
              </a:rPr>
              <a:t>：–1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&lt;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+1	$t0 =</a:t>
            </a:r>
            <a:r>
              <a:rPr dirty="0" sz="2000" spc="-9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1  </a:t>
            </a:r>
            <a:r>
              <a:rPr dirty="0" sz="2000" spc="-5" b="1">
                <a:latin typeface="微软雅黑"/>
                <a:cs typeface="微软雅黑"/>
              </a:rPr>
              <a:t>sltu </a:t>
            </a:r>
            <a:r>
              <a:rPr dirty="0" sz="2000" b="1">
                <a:latin typeface="微软雅黑"/>
                <a:cs typeface="微软雅黑"/>
              </a:rPr>
              <a:t>$t0,</a:t>
            </a:r>
            <a:r>
              <a:rPr dirty="0" sz="2000" spc="1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$s0,</a:t>
            </a:r>
            <a:r>
              <a:rPr dirty="0" sz="2000" spc="2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$s1	</a:t>
            </a:r>
            <a:r>
              <a:rPr dirty="0" sz="2000" b="1">
                <a:latin typeface="微软雅黑"/>
                <a:cs typeface="微软雅黑"/>
              </a:rPr>
              <a:t>#</a:t>
            </a:r>
            <a:r>
              <a:rPr dirty="0" sz="2000" spc="-5" b="1">
                <a:latin typeface="微软雅黑"/>
                <a:cs typeface="微软雅黑"/>
              </a:rPr>
              <a:t> unsigned</a:t>
            </a:r>
            <a:endParaRPr sz="2000">
              <a:latin typeface="微软雅黑"/>
              <a:cs typeface="微软雅黑"/>
            </a:endParaRPr>
          </a:p>
          <a:p>
            <a:pPr algn="ctr" marL="647700">
              <a:lnSpc>
                <a:spcPct val="100000"/>
              </a:lnSpc>
              <a:spcBef>
                <a:spcPts val="1980"/>
              </a:spcBef>
            </a:pPr>
            <a:r>
              <a:rPr dirty="0" sz="2000" b="1">
                <a:latin typeface="微软雅黑"/>
                <a:cs typeface="微软雅黑"/>
              </a:rPr>
              <a:t>执行结果</a:t>
            </a:r>
            <a:r>
              <a:rPr dirty="0" sz="2000" spc="-5" b="1">
                <a:latin typeface="微软雅黑"/>
                <a:cs typeface="微软雅黑"/>
              </a:rPr>
              <a:t>：+4,294,967,295</a:t>
            </a:r>
            <a:r>
              <a:rPr dirty="0" sz="2000" spc="-3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&gt;</a:t>
            </a:r>
            <a:r>
              <a:rPr dirty="0" sz="2000" spc="-1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微软雅黑"/>
                <a:cs typeface="微软雅黑"/>
              </a:rPr>
              <a:t>+1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802" y="5459069"/>
            <a:ext cx="9474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微软雅黑"/>
                <a:cs typeface="微软雅黑"/>
              </a:rPr>
              <a:t>$t0 =</a:t>
            </a:r>
            <a:r>
              <a:rPr dirty="0" sz="2000" spc="-85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0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小结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44856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MIPS</a:t>
            </a:r>
            <a:r>
              <a:rPr dirty="0" sz="2400"/>
              <a:t>指令集体系结构与汇编语言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142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MIPS中的操作数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课后作业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798140"/>
            <a:ext cx="7073265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画出MIPS处理器中</a:t>
            </a:r>
            <a:r>
              <a:rPr dirty="0" sz="2400" b="1">
                <a:latin typeface="微软雅黑"/>
                <a:cs typeface="微软雅黑"/>
              </a:rPr>
              <a:t>R</a:t>
            </a:r>
            <a:r>
              <a:rPr dirty="0" sz="2400" spc="-5" b="1">
                <a:latin typeface="微软雅黑"/>
                <a:cs typeface="微软雅黑"/>
              </a:rPr>
              <a:t>型I型和J</a:t>
            </a:r>
            <a:r>
              <a:rPr dirty="0" sz="2400" spc="-15" b="1">
                <a:latin typeface="微软雅黑"/>
                <a:cs typeface="微软雅黑"/>
              </a:rPr>
              <a:t>型</a:t>
            </a:r>
            <a:r>
              <a:rPr dirty="0" sz="2400" b="1">
                <a:latin typeface="微软雅黑"/>
                <a:cs typeface="微软雅黑"/>
              </a:rPr>
              <a:t>指令的</a:t>
            </a:r>
            <a:r>
              <a:rPr dirty="0" sz="2400" spc="-10" b="1">
                <a:latin typeface="微软雅黑"/>
                <a:cs typeface="微软雅黑"/>
              </a:rPr>
              <a:t>机</a:t>
            </a:r>
            <a:r>
              <a:rPr dirty="0" sz="2400" b="1">
                <a:latin typeface="微软雅黑"/>
                <a:cs typeface="微软雅黑"/>
              </a:rPr>
              <a:t>器码格</a:t>
            </a:r>
            <a:r>
              <a:rPr dirty="0" sz="2400" spc="-10" b="1">
                <a:latin typeface="微软雅黑"/>
                <a:cs typeface="微软雅黑"/>
              </a:rPr>
              <a:t>式</a:t>
            </a:r>
            <a:r>
              <a:rPr dirty="0" sz="2400" b="1">
                <a:latin typeface="微软雅黑"/>
                <a:cs typeface="微软雅黑"/>
              </a:rPr>
              <a:t>，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dirty="0" sz="2400" b="1">
                <a:latin typeface="微软雅黑"/>
                <a:cs typeface="微软雅黑"/>
              </a:rPr>
              <a:t>并说明每个字段的含义和用途。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4351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关</a:t>
            </a:r>
            <a:r>
              <a:rPr dirty="0" sz="2400"/>
              <a:t>于</a:t>
            </a:r>
            <a:r>
              <a:rPr dirty="0" sz="2400" spc="-5"/>
              <a:t>MIPS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0389" y="1761682"/>
            <a:ext cx="7690547" cy="4490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202563"/>
            <a:ext cx="4601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官网</a:t>
            </a:r>
            <a:r>
              <a:rPr dirty="0" sz="2400" spc="-10" b="1">
                <a:latin typeface="微软雅黑"/>
                <a:cs typeface="微软雅黑"/>
              </a:rPr>
              <a:t>：https://</a:t>
            </a:r>
            <a:r>
              <a:rPr dirty="0" sz="2400" spc="-10" b="1">
                <a:latin typeface="微软雅黑"/>
                <a:cs typeface="微软雅黑"/>
                <a:hlinkClick r:id="rId3"/>
              </a:rPr>
              <a:t>www.mips.com/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4259" y="4247388"/>
            <a:ext cx="1729740" cy="2037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50540"/>
            <a:ext cx="4601845" cy="1143635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1620"/>
              </a:spcBef>
            </a:pPr>
            <a:r>
              <a:rPr dirty="0" sz="2400" spc="-5" b="1">
                <a:latin typeface="微软雅黑"/>
                <a:cs typeface="微软雅黑"/>
              </a:rPr>
              <a:t>关</a:t>
            </a:r>
            <a:r>
              <a:rPr dirty="0" sz="2400" b="1">
                <a:latin typeface="微软雅黑"/>
                <a:cs typeface="微软雅黑"/>
              </a:rPr>
              <a:t>于</a:t>
            </a:r>
            <a:r>
              <a:rPr dirty="0" sz="2400" spc="-5" b="1">
                <a:latin typeface="微软雅黑"/>
                <a:cs typeface="微软雅黑"/>
              </a:rPr>
              <a:t>MIPS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400" b="1">
                <a:latin typeface="微软雅黑"/>
                <a:cs typeface="微软雅黑"/>
              </a:rPr>
              <a:t>官网</a:t>
            </a:r>
            <a:r>
              <a:rPr dirty="0" sz="2400" spc="-10" b="1">
                <a:latin typeface="微软雅黑"/>
                <a:cs typeface="微软雅黑"/>
              </a:rPr>
              <a:t>：https://</a:t>
            </a:r>
            <a:r>
              <a:rPr dirty="0" sz="2400" spc="-10" b="1">
                <a:latin typeface="微软雅黑"/>
                <a:cs typeface="微软雅黑"/>
                <a:hlinkClick r:id="rId2"/>
              </a:rPr>
              <a:t>www.mips.com/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258" y="1934404"/>
            <a:ext cx="8488661" cy="3077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4612" y="5097135"/>
            <a:ext cx="7298055" cy="1152525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400" spc="-5" b="1">
                <a:latin typeface="微软雅黑"/>
                <a:cs typeface="微软雅黑"/>
              </a:rPr>
              <a:t>度娘了下，MIPS</a:t>
            </a:r>
            <a:r>
              <a:rPr dirty="0" sz="2400" b="1">
                <a:latin typeface="微软雅黑"/>
                <a:cs typeface="微软雅黑"/>
              </a:rPr>
              <a:t>很简单嘛，只</a:t>
            </a:r>
            <a:r>
              <a:rPr dirty="0" sz="2400" spc="-15" b="1">
                <a:latin typeface="微软雅黑"/>
                <a:cs typeface="微软雅黑"/>
              </a:rPr>
              <a:t>有</a:t>
            </a:r>
            <a:r>
              <a:rPr dirty="0" sz="2400" spc="-10" b="1">
                <a:latin typeface="微软雅黑"/>
                <a:cs typeface="微软雅黑"/>
              </a:rPr>
              <a:t>31</a:t>
            </a:r>
            <a:r>
              <a:rPr dirty="0" sz="2400" spc="-5" b="1">
                <a:latin typeface="微软雅黑"/>
                <a:cs typeface="微软雅黑"/>
              </a:rPr>
              <a:t>条指令</a:t>
            </a:r>
            <a:endParaRPr sz="2400">
              <a:latin typeface="微软雅黑"/>
              <a:cs typeface="微软雅黑"/>
            </a:endParaRPr>
          </a:p>
          <a:p>
            <a:pPr marL="1524635">
              <a:lnSpc>
                <a:spcPct val="100000"/>
              </a:lnSpc>
              <a:spcBef>
                <a:spcPts val="1555"/>
              </a:spcBef>
            </a:pPr>
            <a:r>
              <a:rPr dirty="0" sz="2400" spc="-5" b="1">
                <a:latin typeface="微软雅黑"/>
                <a:cs typeface="微软雅黑"/>
              </a:rPr>
              <a:t>-&gt;</a:t>
            </a:r>
            <a:r>
              <a:rPr dirty="0" sz="2400" b="1">
                <a:latin typeface="微软雅黑"/>
                <a:cs typeface="微软雅黑"/>
              </a:rPr>
              <a:t>错误！去看看</a:t>
            </a:r>
            <a:r>
              <a:rPr dirty="0" sz="2400" spc="-5" b="1">
                <a:latin typeface="微软雅黑"/>
                <a:cs typeface="微软雅黑"/>
              </a:rPr>
              <a:t>MIPS32</a:t>
            </a:r>
            <a:r>
              <a:rPr dirty="0" sz="2400" b="1">
                <a:latin typeface="微软雅黑"/>
                <a:cs typeface="微软雅黑"/>
              </a:rPr>
              <a:t>和</a:t>
            </a:r>
            <a:r>
              <a:rPr dirty="0" sz="2400" spc="-10" b="1">
                <a:latin typeface="微软雅黑"/>
                <a:cs typeface="微软雅黑"/>
              </a:rPr>
              <a:t>MIPS64</a:t>
            </a:r>
            <a:r>
              <a:rPr dirty="0" sz="2400" b="1">
                <a:latin typeface="微软雅黑"/>
                <a:cs typeface="微软雅黑"/>
              </a:rPr>
              <a:t>的手册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" y="5151120"/>
            <a:ext cx="1025652" cy="1086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3095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*</a:t>
            </a:r>
            <a:r>
              <a:rPr dirty="0" sz="2400" spc="-5"/>
              <a:t>处理器体系结构的学习方法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831" y="4156964"/>
            <a:ext cx="42919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坐北朝</a:t>
            </a:r>
            <a:r>
              <a:rPr dirty="0" sz="1400" spc="-15" b="1">
                <a:latin typeface="微软雅黑"/>
                <a:cs typeface="微软雅黑"/>
              </a:rPr>
              <a:t>南</a:t>
            </a:r>
            <a:r>
              <a:rPr dirty="0" sz="1400" b="1">
                <a:latin typeface="微软雅黑"/>
                <a:cs typeface="微软雅黑"/>
              </a:rPr>
              <a:t>，依</a:t>
            </a:r>
            <a:r>
              <a:rPr dirty="0" sz="1400" spc="-15" b="1">
                <a:latin typeface="微软雅黑"/>
                <a:cs typeface="微软雅黑"/>
              </a:rPr>
              <a:t>山傍</a:t>
            </a:r>
            <a:r>
              <a:rPr dirty="0" sz="1400" b="1">
                <a:latin typeface="微软雅黑"/>
                <a:cs typeface="微软雅黑"/>
              </a:rPr>
              <a:t>水；左</a:t>
            </a:r>
            <a:r>
              <a:rPr dirty="0" sz="1400" spc="-15" b="1">
                <a:latin typeface="微软雅黑"/>
                <a:cs typeface="微软雅黑"/>
              </a:rPr>
              <a:t>有</a:t>
            </a:r>
            <a:r>
              <a:rPr dirty="0" sz="1400" b="1">
                <a:latin typeface="微软雅黑"/>
                <a:cs typeface="微软雅黑"/>
              </a:rPr>
              <a:t>森林</a:t>
            </a:r>
            <a:r>
              <a:rPr dirty="0" sz="1400" spc="-15" b="1">
                <a:latin typeface="微软雅黑"/>
                <a:cs typeface="微软雅黑"/>
              </a:rPr>
              <a:t>公园</a:t>
            </a:r>
            <a:r>
              <a:rPr dirty="0" sz="1400" b="1">
                <a:latin typeface="微软雅黑"/>
                <a:cs typeface="微软雅黑"/>
              </a:rPr>
              <a:t>，右有</a:t>
            </a:r>
            <a:r>
              <a:rPr dirty="0" sz="1400" spc="-15" b="1">
                <a:latin typeface="微软雅黑"/>
                <a:cs typeface="微软雅黑"/>
              </a:rPr>
              <a:t>光</a:t>
            </a:r>
            <a:r>
              <a:rPr dirty="0" sz="1400" b="1">
                <a:latin typeface="微软雅黑"/>
                <a:cs typeface="微软雅黑"/>
              </a:rPr>
              <a:t>谷中</a:t>
            </a:r>
            <a:r>
              <a:rPr dirty="0" sz="1400" spc="-15" b="1">
                <a:latin typeface="微软雅黑"/>
                <a:cs typeface="微软雅黑"/>
              </a:rPr>
              <a:t>心</a:t>
            </a:r>
            <a:r>
              <a:rPr dirty="0" sz="1400" b="1">
                <a:latin typeface="微软雅黑"/>
                <a:cs typeface="微软雅黑"/>
              </a:rPr>
              <a:t>；  四大工学院之首，素有</a:t>
            </a:r>
            <a:r>
              <a:rPr dirty="0" sz="1400" spc="-15" b="1">
                <a:latin typeface="微软雅黑"/>
                <a:cs typeface="微软雅黑"/>
              </a:rPr>
              <a:t>学</a:t>
            </a:r>
            <a:r>
              <a:rPr dirty="0" sz="1400" b="1">
                <a:latin typeface="微软雅黑"/>
                <a:cs typeface="微软雅黑"/>
              </a:rPr>
              <a:t>在华</a:t>
            </a:r>
            <a:r>
              <a:rPr dirty="0" sz="1400" spc="-15" b="1">
                <a:latin typeface="微软雅黑"/>
                <a:cs typeface="微软雅黑"/>
              </a:rPr>
              <a:t>工</a:t>
            </a:r>
            <a:r>
              <a:rPr dirty="0" sz="1400" b="1">
                <a:latin typeface="微软雅黑"/>
                <a:cs typeface="微软雅黑"/>
              </a:rPr>
              <a:t>的美</a:t>
            </a:r>
            <a:r>
              <a:rPr dirty="0" sz="1400" spc="-15" b="1">
                <a:latin typeface="微软雅黑"/>
                <a:cs typeface="微软雅黑"/>
              </a:rPr>
              <a:t>誉</a:t>
            </a:r>
            <a:r>
              <a:rPr dirty="0" sz="1400" b="1">
                <a:latin typeface="微软雅黑"/>
                <a:cs typeface="微软雅黑"/>
              </a:rPr>
              <a:t>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4792979"/>
            <a:ext cx="1024128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863851"/>
            <a:ext cx="4261104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20800" y="1477771"/>
            <a:ext cx="574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如果华中科技大学是一款高性能处理器，如何去了解她？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4973" y="4156964"/>
            <a:ext cx="42037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下设</a:t>
            </a:r>
            <a:r>
              <a:rPr dirty="0" sz="1400" spc="-5" b="1">
                <a:latin typeface="微软雅黑"/>
                <a:cs typeface="微软雅黑"/>
              </a:rPr>
              <a:t>46</a:t>
            </a:r>
            <a:r>
              <a:rPr dirty="0" sz="1400" b="1">
                <a:latin typeface="微软雅黑"/>
                <a:cs typeface="微软雅黑"/>
              </a:rPr>
              <a:t>个学院，103个本</a:t>
            </a:r>
            <a:r>
              <a:rPr dirty="0" sz="1400" spc="-15" b="1">
                <a:latin typeface="微软雅黑"/>
                <a:cs typeface="微软雅黑"/>
              </a:rPr>
              <a:t>科</a:t>
            </a:r>
            <a:r>
              <a:rPr dirty="0" sz="1400" b="1">
                <a:latin typeface="微软雅黑"/>
                <a:cs typeface="微软雅黑"/>
              </a:rPr>
              <a:t>专业</a:t>
            </a:r>
            <a:r>
              <a:rPr dirty="0" sz="1400" spc="-10" b="1">
                <a:latin typeface="微软雅黑"/>
                <a:cs typeface="微软雅黑"/>
              </a:rPr>
              <a:t>，45</a:t>
            </a:r>
            <a:r>
              <a:rPr dirty="0" sz="1400" b="1">
                <a:latin typeface="微软雅黑"/>
                <a:cs typeface="微软雅黑"/>
              </a:rPr>
              <a:t>个</a:t>
            </a:r>
            <a:r>
              <a:rPr dirty="0" sz="1400" spc="-10" b="1">
                <a:latin typeface="微软雅黑"/>
                <a:cs typeface="微软雅黑"/>
              </a:rPr>
              <a:t>硕</a:t>
            </a:r>
            <a:r>
              <a:rPr dirty="0" sz="1400" b="1">
                <a:latin typeface="微软雅黑"/>
                <a:cs typeface="微软雅黑"/>
              </a:rPr>
              <a:t>士学</a:t>
            </a:r>
            <a:r>
              <a:rPr dirty="0" sz="1400" spc="-10" b="1">
                <a:latin typeface="微软雅黑"/>
                <a:cs typeface="微软雅黑"/>
              </a:rPr>
              <a:t>位</a:t>
            </a:r>
            <a:r>
              <a:rPr dirty="0" sz="1400" b="1">
                <a:latin typeface="微软雅黑"/>
                <a:cs typeface="微软雅黑"/>
              </a:rPr>
              <a:t>授权 一级学科</a:t>
            </a:r>
            <a:r>
              <a:rPr dirty="0" sz="1400" spc="-5" b="1">
                <a:latin typeface="微软雅黑"/>
                <a:cs typeface="微软雅黑"/>
              </a:rPr>
              <a:t>，41</a:t>
            </a:r>
            <a:r>
              <a:rPr dirty="0" sz="1400" b="1">
                <a:latin typeface="微软雅黑"/>
                <a:cs typeface="微软雅黑"/>
              </a:rPr>
              <a:t>个博士学</a:t>
            </a:r>
            <a:r>
              <a:rPr dirty="0" sz="1400" spc="-15" b="1">
                <a:latin typeface="微软雅黑"/>
                <a:cs typeface="微软雅黑"/>
              </a:rPr>
              <a:t>位</a:t>
            </a:r>
            <a:r>
              <a:rPr dirty="0" sz="1400" b="1">
                <a:latin typeface="微软雅黑"/>
                <a:cs typeface="微软雅黑"/>
              </a:rPr>
              <a:t>授权</a:t>
            </a:r>
            <a:r>
              <a:rPr dirty="0" sz="1400" spc="-15" b="1">
                <a:latin typeface="微软雅黑"/>
                <a:cs typeface="微软雅黑"/>
              </a:rPr>
              <a:t>一</a:t>
            </a:r>
            <a:r>
              <a:rPr dirty="0" sz="1400" b="1">
                <a:latin typeface="微软雅黑"/>
                <a:cs typeface="微软雅黑"/>
              </a:rPr>
              <a:t>级学</a:t>
            </a:r>
            <a:r>
              <a:rPr dirty="0" sz="1400" spc="-15" b="1">
                <a:latin typeface="微软雅黑"/>
                <a:cs typeface="微软雅黑"/>
              </a:rPr>
              <a:t>科</a:t>
            </a:r>
            <a:r>
              <a:rPr dirty="0" sz="1400" b="1">
                <a:latin typeface="微软雅黑"/>
                <a:cs typeface="微软雅黑"/>
              </a:rPr>
              <a:t>，39个</a:t>
            </a:r>
            <a:r>
              <a:rPr dirty="0" sz="1400" spc="-15" b="1">
                <a:latin typeface="微软雅黑"/>
                <a:cs typeface="微软雅黑"/>
              </a:rPr>
              <a:t>博</a:t>
            </a:r>
            <a:r>
              <a:rPr dirty="0" sz="1400" b="1">
                <a:latin typeface="微软雅黑"/>
                <a:cs typeface="微软雅黑"/>
              </a:rPr>
              <a:t>士后 科研流动站。。。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9179" y="2235707"/>
            <a:ext cx="1956816" cy="1693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0784" y="1839467"/>
            <a:ext cx="1633727" cy="1030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44511" y="1786127"/>
            <a:ext cx="1633727" cy="1225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761" y="2590038"/>
            <a:ext cx="203200" cy="791210"/>
          </a:xfrm>
          <a:custGeom>
            <a:avLst/>
            <a:gdLst/>
            <a:ahLst/>
            <a:cxnLst/>
            <a:rect l="l" t="t" r="r" b="b"/>
            <a:pathLst>
              <a:path w="203200" h="791210">
                <a:moveTo>
                  <a:pt x="101346" y="0"/>
                </a:moveTo>
                <a:lnTo>
                  <a:pt x="101346" y="197738"/>
                </a:lnTo>
                <a:lnTo>
                  <a:pt x="0" y="197738"/>
                </a:lnTo>
                <a:lnTo>
                  <a:pt x="0" y="593216"/>
                </a:lnTo>
                <a:lnTo>
                  <a:pt x="101346" y="593216"/>
                </a:lnTo>
                <a:lnTo>
                  <a:pt x="101346" y="790956"/>
                </a:lnTo>
                <a:lnTo>
                  <a:pt x="202691" y="395477"/>
                </a:lnTo>
                <a:lnTo>
                  <a:pt x="10134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761" y="2590038"/>
            <a:ext cx="203200" cy="791210"/>
          </a:xfrm>
          <a:custGeom>
            <a:avLst/>
            <a:gdLst/>
            <a:ahLst/>
            <a:cxnLst/>
            <a:rect l="l" t="t" r="r" b="b"/>
            <a:pathLst>
              <a:path w="203200" h="791210">
                <a:moveTo>
                  <a:pt x="0" y="197738"/>
                </a:moveTo>
                <a:lnTo>
                  <a:pt x="101346" y="197738"/>
                </a:lnTo>
                <a:lnTo>
                  <a:pt x="101346" y="0"/>
                </a:lnTo>
                <a:lnTo>
                  <a:pt x="202691" y="395477"/>
                </a:lnTo>
                <a:lnTo>
                  <a:pt x="101346" y="790956"/>
                </a:lnTo>
                <a:lnTo>
                  <a:pt x="101346" y="593216"/>
                </a:lnTo>
                <a:lnTo>
                  <a:pt x="0" y="593216"/>
                </a:lnTo>
                <a:lnTo>
                  <a:pt x="0" y="1977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00671" y="2907792"/>
            <a:ext cx="2113787" cy="1149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5744" y="4918866"/>
            <a:ext cx="8388985" cy="136271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365250">
              <a:lnSpc>
                <a:spcPct val="100000"/>
              </a:lnSpc>
              <a:spcBef>
                <a:spcPts val="545"/>
              </a:spcBef>
            </a:pPr>
            <a:r>
              <a:rPr dirty="0" sz="2400" spc="-5" b="1">
                <a:latin typeface="微软雅黑"/>
                <a:cs typeface="微软雅黑"/>
              </a:rPr>
              <a:t>由简入深：先有骨骼，再有血肉（天才少年请无视）</a:t>
            </a:r>
            <a:endParaRPr sz="2400">
              <a:latin typeface="微软雅黑"/>
              <a:cs typeface="微软雅黑"/>
            </a:endParaRPr>
          </a:p>
          <a:p>
            <a:pPr marL="1365250">
              <a:lnSpc>
                <a:spcPct val="100000"/>
              </a:lnSpc>
              <a:spcBef>
                <a:spcPts val="445"/>
              </a:spcBef>
            </a:pPr>
            <a:r>
              <a:rPr dirty="0" sz="2400" b="1">
                <a:latin typeface="微软雅黑"/>
                <a:cs typeface="微软雅黑"/>
              </a:rPr>
              <a:t>得鱼得渔：以</a:t>
            </a:r>
            <a:r>
              <a:rPr dirty="0" sz="2400" spc="-10" b="1">
                <a:latin typeface="微软雅黑"/>
                <a:cs typeface="微软雅黑"/>
              </a:rPr>
              <a:t>MIPS32</a:t>
            </a:r>
            <a:r>
              <a:rPr dirty="0" sz="2400" b="1">
                <a:latin typeface="微软雅黑"/>
                <a:cs typeface="微软雅黑"/>
              </a:rPr>
              <a:t>为鱼，以设计思想为渔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我们将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MIPS32最核心的</a:t>
            </a:r>
            <a:r>
              <a:rPr dirty="0" sz="1800" b="1">
                <a:solidFill>
                  <a:srgbClr val="FF0000"/>
                </a:solidFill>
                <a:latin typeface="微软雅黑"/>
                <a:cs typeface="微软雅黑"/>
              </a:rPr>
              <a:t>31</a:t>
            </a:r>
            <a:r>
              <a:rPr dirty="0" sz="1800" spc="-5" b="1">
                <a:solidFill>
                  <a:srgbClr val="FF0000"/>
                </a:solidFill>
                <a:latin typeface="微软雅黑"/>
                <a:cs typeface="微软雅黑"/>
              </a:rPr>
              <a:t>条指令，逐步掌握其设计思想、电路实现和优化策略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dirty="0" spc="275"/>
              <a:t>学</a:t>
            </a:r>
            <a:r>
              <a:rPr dirty="0"/>
              <a:t>光学与电子信息学院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892884"/>
            <a:ext cx="5095875" cy="291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微软雅黑"/>
                <a:cs typeface="微软雅黑"/>
              </a:rPr>
              <a:t>MIPS</a:t>
            </a:r>
            <a:r>
              <a:rPr dirty="0" sz="2400" b="1">
                <a:latin typeface="微软雅黑"/>
                <a:cs typeface="微软雅黑"/>
              </a:rPr>
              <a:t>指令集体系结构与汇编语言入门</a:t>
            </a:r>
            <a:endParaRPr sz="24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dirty="0" sz="2000" spc="-5" b="1">
                <a:latin typeface="微软雅黑"/>
                <a:cs typeface="微软雅黑"/>
              </a:rPr>
              <a:t>MIPS</a:t>
            </a:r>
            <a:r>
              <a:rPr dirty="0" sz="2000" b="1">
                <a:latin typeface="微软雅黑"/>
                <a:cs typeface="微软雅黑"/>
              </a:rPr>
              <a:t>中的操作数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指令在计算机内部的表示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关于存储程序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逻辑运算指令</a:t>
            </a:r>
            <a:endParaRPr sz="2000">
              <a:latin typeface="微软雅黑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dirty="0" sz="2000" b="1">
                <a:latin typeface="微软雅黑"/>
                <a:cs typeface="微软雅黑"/>
              </a:rPr>
              <a:t>决策指令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PowerPoint 演示文稿</dc:title>
  <dcterms:created xsi:type="dcterms:W3CDTF">2021-05-25T15:46:15Z</dcterms:created>
  <dcterms:modified xsi:type="dcterms:W3CDTF">2021-05-25T15:46:15Z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2021-05-25T00:00:00Z</vt:filetime>
  </property>
</Properties>
</file>