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261" r:id="rId3"/>
    <p:sldId id="257" r:id="rId4"/>
    <p:sldId id="259" r:id="rId5"/>
    <p:sldId id="258" r:id="rId6"/>
    <p:sldId id="260" r:id="rId7"/>
    <p:sldId id="267" r:id="rId8"/>
    <p:sldId id="265" r:id="rId9"/>
    <p:sldId id="266" r:id="rId10"/>
    <p:sldId id="262" r:id="rId11"/>
    <p:sldId id="263" r:id="rId12"/>
    <p:sldId id="264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8" r:id="rId23"/>
    <p:sldId id="279" r:id="rId24"/>
    <p:sldId id="277" r:id="rId25"/>
    <p:sldId id="282" r:id="rId26"/>
    <p:sldId id="280" r:id="rId27"/>
    <p:sldId id="281" r:id="rId28"/>
    <p:sldId id="303" r:id="rId29"/>
    <p:sldId id="283" r:id="rId30"/>
    <p:sldId id="285" r:id="rId31"/>
    <p:sldId id="284" r:id="rId32"/>
    <p:sldId id="286" r:id="rId33"/>
    <p:sldId id="287" r:id="rId34"/>
    <p:sldId id="288" r:id="rId35"/>
    <p:sldId id="290" r:id="rId36"/>
    <p:sldId id="289" r:id="rId37"/>
    <p:sldId id="291" r:id="rId38"/>
    <p:sldId id="295" r:id="rId39"/>
    <p:sldId id="293" r:id="rId40"/>
    <p:sldId id="296" r:id="rId41"/>
    <p:sldId id="297" r:id="rId42"/>
    <p:sldId id="302" r:id="rId43"/>
    <p:sldId id="301" r:id="rId44"/>
    <p:sldId id="300" r:id="rId45"/>
    <p:sldId id="304" r:id="rId4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E78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957" autoAdjust="0"/>
  </p:normalViewPr>
  <p:slideViewPr>
    <p:cSldViewPr>
      <p:cViewPr>
        <p:scale>
          <a:sx n="66" d="100"/>
          <a:sy n="66" d="100"/>
        </p:scale>
        <p:origin x="-1230" y="-87"/>
      </p:cViewPr>
      <p:guideLst>
        <p:guide orient="horz" pos="3521"/>
        <p:guide pos="2109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58D7F2-9F9E-4886-B281-D256E4A78518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8807432-7E5D-4AAE-965A-942DECAB55ED}">
      <dgm:prSet phldrT="[文本]"/>
      <dgm:spPr/>
      <dgm:t>
        <a:bodyPr/>
        <a:lstStyle/>
        <a:p>
          <a:r>
            <a:rPr lang="zh-CN" altLang="en-US" dirty="0" smtClean="0">
              <a:latin typeface="幼圆" pitchFamily="49" charset="-122"/>
              <a:ea typeface="幼圆" pitchFamily="49" charset="-122"/>
            </a:rPr>
            <a:t>抗干扰能力强</a:t>
          </a:r>
          <a:endParaRPr lang="zh-CN" altLang="en-US" dirty="0">
            <a:latin typeface="幼圆" pitchFamily="49" charset="-122"/>
            <a:ea typeface="幼圆" pitchFamily="49" charset="-122"/>
          </a:endParaRPr>
        </a:p>
      </dgm:t>
    </dgm:pt>
    <dgm:pt modelId="{93715843-CF46-4773-BC3A-306A772A968F}" type="parTrans" cxnId="{0D0CEAF2-527B-4A8F-B478-569E8AE6CDC4}">
      <dgm:prSet/>
      <dgm:spPr/>
      <dgm:t>
        <a:bodyPr/>
        <a:lstStyle/>
        <a:p>
          <a:endParaRPr lang="zh-CN" altLang="en-US">
            <a:latin typeface="幼圆" pitchFamily="49" charset="-122"/>
            <a:ea typeface="幼圆" pitchFamily="49" charset="-122"/>
          </a:endParaRPr>
        </a:p>
      </dgm:t>
    </dgm:pt>
    <dgm:pt modelId="{579C1634-10FA-4B5C-B4B4-C958F45E7C26}" type="sibTrans" cxnId="{0D0CEAF2-527B-4A8F-B478-569E8AE6CDC4}">
      <dgm:prSet/>
      <dgm:spPr/>
      <dgm:t>
        <a:bodyPr/>
        <a:lstStyle/>
        <a:p>
          <a:endParaRPr lang="zh-CN" altLang="en-US">
            <a:latin typeface="幼圆" pitchFamily="49" charset="-122"/>
            <a:ea typeface="幼圆" pitchFamily="49" charset="-122"/>
          </a:endParaRPr>
        </a:p>
      </dgm:t>
    </dgm:pt>
    <dgm:pt modelId="{8F6B4B96-EA3C-4D38-BE2C-F0AFBA2E8D62}">
      <dgm:prSet phldrT="[文本]"/>
      <dgm:spPr/>
      <dgm:t>
        <a:bodyPr/>
        <a:lstStyle/>
        <a:p>
          <a:r>
            <a:rPr lang="zh-CN" altLang="en-US" dirty="0" smtClean="0">
              <a:latin typeface="幼圆" pitchFamily="49" charset="-122"/>
              <a:ea typeface="幼圆" pitchFamily="49" charset="-122"/>
            </a:rPr>
            <a:t>一次性编程</a:t>
          </a:r>
          <a:endParaRPr lang="zh-CN" altLang="en-US" dirty="0">
            <a:latin typeface="幼圆" pitchFamily="49" charset="-122"/>
            <a:ea typeface="幼圆" pitchFamily="49" charset="-122"/>
          </a:endParaRPr>
        </a:p>
      </dgm:t>
    </dgm:pt>
    <dgm:pt modelId="{3A5F4E3D-03B6-4655-93B8-13A9043D0FF6}" type="parTrans" cxnId="{B20BC9C9-8618-41CA-9A3D-C3D07E6A6E7A}">
      <dgm:prSet/>
      <dgm:spPr/>
      <dgm:t>
        <a:bodyPr/>
        <a:lstStyle/>
        <a:p>
          <a:endParaRPr lang="zh-CN" altLang="en-US"/>
        </a:p>
      </dgm:t>
    </dgm:pt>
    <dgm:pt modelId="{F1388D02-B1A7-440B-816E-A7BB912C6D55}" type="sibTrans" cxnId="{B20BC9C9-8618-41CA-9A3D-C3D07E6A6E7A}">
      <dgm:prSet/>
      <dgm:spPr/>
      <dgm:t>
        <a:bodyPr/>
        <a:lstStyle/>
        <a:p>
          <a:endParaRPr lang="zh-CN" altLang="en-US"/>
        </a:p>
      </dgm:t>
    </dgm:pt>
    <dgm:pt modelId="{7C221A8C-FA58-44E2-ACD5-2D7FF294115B}" type="pres">
      <dgm:prSet presAssocID="{BF58D7F2-9F9E-4886-B281-D256E4A7851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074C7CD-BD50-476A-A961-477E81006E8B}" type="pres">
      <dgm:prSet presAssocID="{8F6B4B96-EA3C-4D38-BE2C-F0AFBA2E8D62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F734C5-9AB5-45BB-88A1-2B881B3E79B9}" type="pres">
      <dgm:prSet presAssocID="{F1388D02-B1A7-440B-816E-A7BB912C6D55}" presName="spacer" presStyleCnt="0"/>
      <dgm:spPr/>
    </dgm:pt>
    <dgm:pt modelId="{481D435A-76EE-47B7-9B74-B57DA5AC62F2}" type="pres">
      <dgm:prSet presAssocID="{68807432-7E5D-4AAE-965A-942DECAB55ED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9D0C36C-CFF9-4A28-B7F5-BED04220C2F8}" type="presOf" srcId="{8F6B4B96-EA3C-4D38-BE2C-F0AFBA2E8D62}" destId="{2074C7CD-BD50-476A-A961-477E81006E8B}" srcOrd="0" destOrd="0" presId="urn:microsoft.com/office/officeart/2005/8/layout/vList2"/>
    <dgm:cxn modelId="{E294D08A-9593-47A4-8223-560B014F76CE}" type="presOf" srcId="{68807432-7E5D-4AAE-965A-942DECAB55ED}" destId="{481D435A-76EE-47B7-9B74-B57DA5AC62F2}" srcOrd="0" destOrd="0" presId="urn:microsoft.com/office/officeart/2005/8/layout/vList2"/>
    <dgm:cxn modelId="{B20BC9C9-8618-41CA-9A3D-C3D07E6A6E7A}" srcId="{BF58D7F2-9F9E-4886-B281-D256E4A78518}" destId="{8F6B4B96-EA3C-4D38-BE2C-F0AFBA2E8D62}" srcOrd="0" destOrd="0" parTransId="{3A5F4E3D-03B6-4655-93B8-13A9043D0FF6}" sibTransId="{F1388D02-B1A7-440B-816E-A7BB912C6D55}"/>
    <dgm:cxn modelId="{E00FE891-9C1A-4E77-AD5A-01FB1E2BCC4A}" type="presOf" srcId="{BF58D7F2-9F9E-4886-B281-D256E4A78518}" destId="{7C221A8C-FA58-44E2-ACD5-2D7FF294115B}" srcOrd="0" destOrd="0" presId="urn:microsoft.com/office/officeart/2005/8/layout/vList2"/>
    <dgm:cxn modelId="{0D0CEAF2-527B-4A8F-B478-569E8AE6CDC4}" srcId="{BF58D7F2-9F9E-4886-B281-D256E4A78518}" destId="{68807432-7E5D-4AAE-965A-942DECAB55ED}" srcOrd="1" destOrd="0" parTransId="{93715843-CF46-4773-BC3A-306A772A968F}" sibTransId="{579C1634-10FA-4B5C-B4B4-C958F45E7C26}"/>
    <dgm:cxn modelId="{F187F133-9CC3-45D0-9306-6DCE6E8A0ED4}" type="presParOf" srcId="{7C221A8C-FA58-44E2-ACD5-2D7FF294115B}" destId="{2074C7CD-BD50-476A-A961-477E81006E8B}" srcOrd="0" destOrd="0" presId="urn:microsoft.com/office/officeart/2005/8/layout/vList2"/>
    <dgm:cxn modelId="{D24B8B81-CFFA-4082-9D96-1C9F356A282D}" type="presParOf" srcId="{7C221A8C-FA58-44E2-ACD5-2D7FF294115B}" destId="{21F734C5-9AB5-45BB-88A1-2B881B3E79B9}" srcOrd="1" destOrd="0" presId="urn:microsoft.com/office/officeart/2005/8/layout/vList2"/>
    <dgm:cxn modelId="{A5AB8C3D-48E3-4A77-B897-E75F833A26D8}" type="presParOf" srcId="{7C221A8C-FA58-44E2-ACD5-2D7FF294115B}" destId="{481D435A-76EE-47B7-9B74-B57DA5AC62F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58D7F2-9F9E-4886-B281-D256E4A78518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8807432-7E5D-4AAE-965A-942DECAB55ED}">
      <dgm:prSet phldrT="[文本]"/>
      <dgm:spPr/>
      <dgm:t>
        <a:bodyPr/>
        <a:lstStyle/>
        <a:p>
          <a:r>
            <a:rPr lang="zh-CN" altLang="en-US" dirty="0" smtClean="0">
              <a:latin typeface="幼圆" pitchFamily="49" charset="-122"/>
              <a:ea typeface="幼圆" pitchFamily="49" charset="-122"/>
            </a:rPr>
            <a:t>掉电后数据消失</a:t>
          </a:r>
          <a:endParaRPr lang="zh-CN" altLang="en-US" dirty="0">
            <a:latin typeface="幼圆" pitchFamily="49" charset="-122"/>
            <a:ea typeface="幼圆" pitchFamily="49" charset="-122"/>
          </a:endParaRPr>
        </a:p>
      </dgm:t>
    </dgm:pt>
    <dgm:pt modelId="{93715843-CF46-4773-BC3A-306A772A968F}" type="parTrans" cxnId="{0D0CEAF2-527B-4A8F-B478-569E8AE6CDC4}">
      <dgm:prSet/>
      <dgm:spPr/>
      <dgm:t>
        <a:bodyPr/>
        <a:lstStyle/>
        <a:p>
          <a:endParaRPr lang="zh-CN" altLang="en-US">
            <a:latin typeface="幼圆" pitchFamily="49" charset="-122"/>
            <a:ea typeface="幼圆" pitchFamily="49" charset="-122"/>
          </a:endParaRPr>
        </a:p>
      </dgm:t>
    </dgm:pt>
    <dgm:pt modelId="{579C1634-10FA-4B5C-B4B4-C958F45E7C26}" type="sibTrans" cxnId="{0D0CEAF2-527B-4A8F-B478-569E8AE6CDC4}">
      <dgm:prSet/>
      <dgm:spPr/>
      <dgm:t>
        <a:bodyPr/>
        <a:lstStyle/>
        <a:p>
          <a:endParaRPr lang="zh-CN" altLang="en-US">
            <a:latin typeface="幼圆" pitchFamily="49" charset="-122"/>
            <a:ea typeface="幼圆" pitchFamily="49" charset="-122"/>
          </a:endParaRPr>
        </a:p>
      </dgm:t>
    </dgm:pt>
    <dgm:pt modelId="{8F6B4B96-EA3C-4D38-BE2C-F0AFBA2E8D62}">
      <dgm:prSet phldrT="[文本]"/>
      <dgm:spPr/>
      <dgm:t>
        <a:bodyPr/>
        <a:lstStyle/>
        <a:p>
          <a:r>
            <a:rPr lang="zh-CN" altLang="en-US" dirty="0" smtClean="0">
              <a:latin typeface="幼圆" pitchFamily="49" charset="-122"/>
              <a:ea typeface="幼圆" pitchFamily="49" charset="-122"/>
            </a:rPr>
            <a:t>可重复编程</a:t>
          </a:r>
          <a:endParaRPr lang="zh-CN" altLang="en-US" dirty="0">
            <a:latin typeface="幼圆" pitchFamily="49" charset="-122"/>
            <a:ea typeface="幼圆" pitchFamily="49" charset="-122"/>
          </a:endParaRPr>
        </a:p>
      </dgm:t>
    </dgm:pt>
    <dgm:pt modelId="{3A5F4E3D-03B6-4655-93B8-13A9043D0FF6}" type="parTrans" cxnId="{B20BC9C9-8618-41CA-9A3D-C3D07E6A6E7A}">
      <dgm:prSet/>
      <dgm:spPr/>
      <dgm:t>
        <a:bodyPr/>
        <a:lstStyle/>
        <a:p>
          <a:endParaRPr lang="zh-CN" altLang="en-US"/>
        </a:p>
      </dgm:t>
    </dgm:pt>
    <dgm:pt modelId="{F1388D02-B1A7-440B-816E-A7BB912C6D55}" type="sibTrans" cxnId="{B20BC9C9-8618-41CA-9A3D-C3D07E6A6E7A}">
      <dgm:prSet/>
      <dgm:spPr/>
      <dgm:t>
        <a:bodyPr/>
        <a:lstStyle/>
        <a:p>
          <a:endParaRPr lang="zh-CN" altLang="en-US"/>
        </a:p>
      </dgm:t>
    </dgm:pt>
    <dgm:pt modelId="{7C221A8C-FA58-44E2-ACD5-2D7FF294115B}" type="pres">
      <dgm:prSet presAssocID="{BF58D7F2-9F9E-4886-B281-D256E4A7851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074C7CD-BD50-476A-A961-477E81006E8B}" type="pres">
      <dgm:prSet presAssocID="{8F6B4B96-EA3C-4D38-BE2C-F0AFBA2E8D62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F734C5-9AB5-45BB-88A1-2B881B3E79B9}" type="pres">
      <dgm:prSet presAssocID="{F1388D02-B1A7-440B-816E-A7BB912C6D55}" presName="spacer" presStyleCnt="0"/>
      <dgm:spPr/>
    </dgm:pt>
    <dgm:pt modelId="{481D435A-76EE-47B7-9B74-B57DA5AC62F2}" type="pres">
      <dgm:prSet presAssocID="{68807432-7E5D-4AAE-965A-942DECAB55ED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20BC9C9-8618-41CA-9A3D-C3D07E6A6E7A}" srcId="{BF58D7F2-9F9E-4886-B281-D256E4A78518}" destId="{8F6B4B96-EA3C-4D38-BE2C-F0AFBA2E8D62}" srcOrd="0" destOrd="0" parTransId="{3A5F4E3D-03B6-4655-93B8-13A9043D0FF6}" sibTransId="{F1388D02-B1A7-440B-816E-A7BB912C6D55}"/>
    <dgm:cxn modelId="{70473703-6DF3-4FA7-9C95-6DBAE832B97E}" type="presOf" srcId="{8F6B4B96-EA3C-4D38-BE2C-F0AFBA2E8D62}" destId="{2074C7CD-BD50-476A-A961-477E81006E8B}" srcOrd="0" destOrd="0" presId="urn:microsoft.com/office/officeart/2005/8/layout/vList2"/>
    <dgm:cxn modelId="{229585F4-2134-41D4-B3F2-9FE11CC7E8D7}" type="presOf" srcId="{BF58D7F2-9F9E-4886-B281-D256E4A78518}" destId="{7C221A8C-FA58-44E2-ACD5-2D7FF294115B}" srcOrd="0" destOrd="0" presId="urn:microsoft.com/office/officeart/2005/8/layout/vList2"/>
    <dgm:cxn modelId="{0D0CEAF2-527B-4A8F-B478-569E8AE6CDC4}" srcId="{BF58D7F2-9F9E-4886-B281-D256E4A78518}" destId="{68807432-7E5D-4AAE-965A-942DECAB55ED}" srcOrd="1" destOrd="0" parTransId="{93715843-CF46-4773-BC3A-306A772A968F}" sibTransId="{579C1634-10FA-4B5C-B4B4-C958F45E7C26}"/>
    <dgm:cxn modelId="{DEA7E351-BC53-4334-8028-95F57A47C08A}" type="presOf" srcId="{68807432-7E5D-4AAE-965A-942DECAB55ED}" destId="{481D435A-76EE-47B7-9B74-B57DA5AC62F2}" srcOrd="0" destOrd="0" presId="urn:microsoft.com/office/officeart/2005/8/layout/vList2"/>
    <dgm:cxn modelId="{7CD80DFE-35D2-48CB-98CC-ACF7450006BD}" type="presParOf" srcId="{7C221A8C-FA58-44E2-ACD5-2D7FF294115B}" destId="{2074C7CD-BD50-476A-A961-477E81006E8B}" srcOrd="0" destOrd="0" presId="urn:microsoft.com/office/officeart/2005/8/layout/vList2"/>
    <dgm:cxn modelId="{4922C11B-3A2D-4FFB-B07A-E85D31C23C8D}" type="presParOf" srcId="{7C221A8C-FA58-44E2-ACD5-2D7FF294115B}" destId="{21F734C5-9AB5-45BB-88A1-2B881B3E79B9}" srcOrd="1" destOrd="0" presId="urn:microsoft.com/office/officeart/2005/8/layout/vList2"/>
    <dgm:cxn modelId="{3A02DA4D-6519-49A8-A615-C308AE940842}" type="presParOf" srcId="{7C221A8C-FA58-44E2-ACD5-2D7FF294115B}" destId="{481D435A-76EE-47B7-9B74-B57DA5AC62F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43B974-D64A-475A-8742-F3ED47714F80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51288FD-C835-4A2B-8093-CF13F3F4173B}">
      <dgm:prSet phldrT="[文本]"/>
      <dgm:spPr/>
      <dgm:t>
        <a:bodyPr/>
        <a:lstStyle/>
        <a:p>
          <a:r>
            <a:rPr lang="zh-CN" altLang="en-US" dirty="0" smtClean="0"/>
            <a:t>缺点</a:t>
          </a:r>
          <a:endParaRPr lang="zh-CN" altLang="en-US" dirty="0"/>
        </a:p>
      </dgm:t>
    </dgm:pt>
    <dgm:pt modelId="{153627CA-1770-49BA-ACB3-18C2FAE2FB8B}" type="parTrans" cxnId="{174DCCF2-530C-459A-B9DD-07CF4022F54D}">
      <dgm:prSet/>
      <dgm:spPr/>
      <dgm:t>
        <a:bodyPr/>
        <a:lstStyle/>
        <a:p>
          <a:endParaRPr lang="zh-CN" altLang="en-US"/>
        </a:p>
      </dgm:t>
    </dgm:pt>
    <dgm:pt modelId="{87A7EC1A-2DFD-41EB-A041-BFDB0EDA5DC9}" type="sibTrans" cxnId="{174DCCF2-530C-459A-B9DD-07CF4022F54D}">
      <dgm:prSet/>
      <dgm:spPr/>
      <dgm:t>
        <a:bodyPr/>
        <a:lstStyle/>
        <a:p>
          <a:endParaRPr lang="zh-CN" altLang="en-US"/>
        </a:p>
      </dgm:t>
    </dgm:pt>
    <dgm:pt modelId="{1B13E0F3-ABCE-46EB-B9B1-4AA74F6C2B39}">
      <dgm:prSet phldrT="[文本]"/>
      <dgm:spPr/>
      <dgm:t>
        <a:bodyPr/>
        <a:lstStyle/>
        <a:p>
          <a:r>
            <a:rPr lang="zh-CN" altLang="en-US" dirty="0" smtClean="0"/>
            <a:t>每</a:t>
          </a:r>
          <a:r>
            <a:rPr lang="en-US" altLang="zh-CN" dirty="0" smtClean="0"/>
            <a:t>bit</a:t>
          </a:r>
          <a:r>
            <a:rPr lang="zh-CN" altLang="en-US" dirty="0" smtClean="0"/>
            <a:t>进位信号延迟的传递</a:t>
          </a:r>
          <a:endParaRPr lang="zh-CN" altLang="en-US" dirty="0"/>
        </a:p>
      </dgm:t>
    </dgm:pt>
    <dgm:pt modelId="{96B6FD60-94F2-4AC0-A9C0-1757D99C6CA8}" type="parTrans" cxnId="{95A4B7C8-D32A-4CBD-A9CB-59E95C751B64}">
      <dgm:prSet/>
      <dgm:spPr/>
      <dgm:t>
        <a:bodyPr/>
        <a:lstStyle/>
        <a:p>
          <a:endParaRPr lang="zh-CN" altLang="en-US"/>
        </a:p>
      </dgm:t>
    </dgm:pt>
    <dgm:pt modelId="{852BD1F3-14B2-4DB6-8450-80F6761CCD90}" type="sibTrans" cxnId="{95A4B7C8-D32A-4CBD-A9CB-59E95C751B64}">
      <dgm:prSet/>
      <dgm:spPr/>
      <dgm:t>
        <a:bodyPr/>
        <a:lstStyle/>
        <a:p>
          <a:endParaRPr lang="zh-CN" altLang="en-US"/>
        </a:p>
      </dgm:t>
    </dgm:pt>
    <dgm:pt modelId="{6F6E61E3-A31B-4234-97D9-9E76D3A28853}">
      <dgm:prSet phldrT="[文本]"/>
      <dgm:spPr/>
      <dgm:t>
        <a:bodyPr/>
        <a:lstStyle/>
        <a:p>
          <a:r>
            <a:rPr lang="zh-CN" altLang="en-US" dirty="0" smtClean="0"/>
            <a:t>每</a:t>
          </a:r>
          <a:r>
            <a:rPr lang="en-US" altLang="zh-CN" dirty="0" smtClean="0"/>
            <a:t>bit</a:t>
          </a:r>
          <a:r>
            <a:rPr lang="zh-CN" altLang="en-US" dirty="0" smtClean="0"/>
            <a:t>需要使用</a:t>
          </a:r>
          <a:r>
            <a:rPr lang="en-US" altLang="zh-CN" dirty="0" smtClean="0"/>
            <a:t>2</a:t>
          </a:r>
          <a:r>
            <a:rPr lang="zh-CN" altLang="en-US" dirty="0" smtClean="0"/>
            <a:t>个</a:t>
          </a:r>
          <a:r>
            <a:rPr lang="en-US" altLang="zh-CN" dirty="0" smtClean="0"/>
            <a:t>LUT</a:t>
          </a:r>
          <a:endParaRPr lang="zh-CN" altLang="en-US" dirty="0"/>
        </a:p>
      </dgm:t>
    </dgm:pt>
    <dgm:pt modelId="{ABADCCDA-263E-4F7A-BFE5-C2ABF82296A7}" type="sibTrans" cxnId="{4C0B0305-AE6B-4E71-AC1B-4096DBFAACD7}">
      <dgm:prSet/>
      <dgm:spPr/>
      <dgm:t>
        <a:bodyPr/>
        <a:lstStyle/>
        <a:p>
          <a:endParaRPr lang="zh-CN" altLang="en-US"/>
        </a:p>
      </dgm:t>
    </dgm:pt>
    <dgm:pt modelId="{AD8AC194-BF81-4819-B324-DC0554BBDE9D}" type="parTrans" cxnId="{4C0B0305-AE6B-4E71-AC1B-4096DBFAACD7}">
      <dgm:prSet/>
      <dgm:spPr/>
      <dgm:t>
        <a:bodyPr/>
        <a:lstStyle/>
        <a:p>
          <a:endParaRPr lang="zh-CN" altLang="en-US"/>
        </a:p>
      </dgm:t>
    </dgm:pt>
    <dgm:pt modelId="{2C81C2EC-A32F-47EB-A18A-8F1E9A901CB6}" type="pres">
      <dgm:prSet presAssocID="{7B43B974-D64A-475A-8742-F3ED47714F80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A2D5433-F0FE-44A8-9453-71D8A3676BF1}" type="pres">
      <dgm:prSet presAssocID="{E51288FD-C835-4A2B-8093-CF13F3F4173B}" presName="compNode" presStyleCnt="0"/>
      <dgm:spPr/>
      <dgm:t>
        <a:bodyPr/>
        <a:lstStyle/>
        <a:p>
          <a:endParaRPr lang="zh-CN" altLang="en-US"/>
        </a:p>
      </dgm:t>
    </dgm:pt>
    <dgm:pt modelId="{5F5DAE5F-1CCE-4891-BD1E-F55595C7383D}" type="pres">
      <dgm:prSet presAssocID="{E51288FD-C835-4A2B-8093-CF13F3F4173B}" presName="aNode" presStyleLbl="bgShp" presStyleIdx="0" presStyleCnt="1" custLinFactNeighborY="-1910"/>
      <dgm:spPr/>
      <dgm:t>
        <a:bodyPr/>
        <a:lstStyle/>
        <a:p>
          <a:endParaRPr lang="zh-CN" altLang="en-US"/>
        </a:p>
      </dgm:t>
    </dgm:pt>
    <dgm:pt modelId="{5D0970EF-A429-462A-A1F1-3DC2A173BC2B}" type="pres">
      <dgm:prSet presAssocID="{E51288FD-C835-4A2B-8093-CF13F3F4173B}" presName="textNode" presStyleLbl="bgShp" presStyleIdx="0" presStyleCnt="1"/>
      <dgm:spPr/>
      <dgm:t>
        <a:bodyPr/>
        <a:lstStyle/>
        <a:p>
          <a:endParaRPr lang="zh-CN" altLang="en-US"/>
        </a:p>
      </dgm:t>
    </dgm:pt>
    <dgm:pt modelId="{A4116843-44F3-4536-B97A-44861119D6F5}" type="pres">
      <dgm:prSet presAssocID="{E51288FD-C835-4A2B-8093-CF13F3F4173B}" presName="compChildNode" presStyleCnt="0"/>
      <dgm:spPr/>
      <dgm:t>
        <a:bodyPr/>
        <a:lstStyle/>
        <a:p>
          <a:endParaRPr lang="zh-CN" altLang="en-US"/>
        </a:p>
      </dgm:t>
    </dgm:pt>
    <dgm:pt modelId="{DE561AB6-31F4-4A3A-B04D-33F7F78628C0}" type="pres">
      <dgm:prSet presAssocID="{E51288FD-C835-4A2B-8093-CF13F3F4173B}" presName="theInnerList" presStyleCnt="0"/>
      <dgm:spPr/>
      <dgm:t>
        <a:bodyPr/>
        <a:lstStyle/>
        <a:p>
          <a:endParaRPr lang="zh-CN" altLang="en-US"/>
        </a:p>
      </dgm:t>
    </dgm:pt>
    <dgm:pt modelId="{693672D4-0245-423D-9DC0-AEC6E078B6B2}" type="pres">
      <dgm:prSet presAssocID="{6F6E61E3-A31B-4234-97D9-9E76D3A28853}" presName="child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48BBD9-B426-4296-8B07-7812169B8B23}" type="pres">
      <dgm:prSet presAssocID="{6F6E61E3-A31B-4234-97D9-9E76D3A28853}" presName="aSpace2" presStyleCnt="0"/>
      <dgm:spPr/>
      <dgm:t>
        <a:bodyPr/>
        <a:lstStyle/>
        <a:p>
          <a:endParaRPr lang="zh-CN" altLang="en-US"/>
        </a:p>
      </dgm:t>
    </dgm:pt>
    <dgm:pt modelId="{FA10E49A-1E0F-4284-B176-22F2C30A3BC9}" type="pres">
      <dgm:prSet presAssocID="{1B13E0F3-ABCE-46EB-B9B1-4AA74F6C2B39}" presName="child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39EA7A0-7ABE-458F-8E7B-C52091A921D5}" type="presOf" srcId="{1B13E0F3-ABCE-46EB-B9B1-4AA74F6C2B39}" destId="{FA10E49A-1E0F-4284-B176-22F2C30A3BC9}" srcOrd="0" destOrd="0" presId="urn:microsoft.com/office/officeart/2005/8/layout/lProcess2"/>
    <dgm:cxn modelId="{9C33CE26-6621-4B2A-9C47-9B672EEB144C}" type="presOf" srcId="{6F6E61E3-A31B-4234-97D9-9E76D3A28853}" destId="{693672D4-0245-423D-9DC0-AEC6E078B6B2}" srcOrd="0" destOrd="0" presId="urn:microsoft.com/office/officeart/2005/8/layout/lProcess2"/>
    <dgm:cxn modelId="{174DCCF2-530C-459A-B9DD-07CF4022F54D}" srcId="{7B43B974-D64A-475A-8742-F3ED47714F80}" destId="{E51288FD-C835-4A2B-8093-CF13F3F4173B}" srcOrd="0" destOrd="0" parTransId="{153627CA-1770-49BA-ACB3-18C2FAE2FB8B}" sibTransId="{87A7EC1A-2DFD-41EB-A041-BFDB0EDA5DC9}"/>
    <dgm:cxn modelId="{95A4B7C8-D32A-4CBD-A9CB-59E95C751B64}" srcId="{E51288FD-C835-4A2B-8093-CF13F3F4173B}" destId="{1B13E0F3-ABCE-46EB-B9B1-4AA74F6C2B39}" srcOrd="1" destOrd="0" parTransId="{96B6FD60-94F2-4AC0-A9C0-1757D99C6CA8}" sibTransId="{852BD1F3-14B2-4DB6-8450-80F6761CCD90}"/>
    <dgm:cxn modelId="{4C0A009F-E2C9-405F-869D-1A6BFFA8548D}" type="presOf" srcId="{E51288FD-C835-4A2B-8093-CF13F3F4173B}" destId="{5D0970EF-A429-462A-A1F1-3DC2A173BC2B}" srcOrd="1" destOrd="0" presId="urn:microsoft.com/office/officeart/2005/8/layout/lProcess2"/>
    <dgm:cxn modelId="{4C0B0305-AE6B-4E71-AC1B-4096DBFAACD7}" srcId="{E51288FD-C835-4A2B-8093-CF13F3F4173B}" destId="{6F6E61E3-A31B-4234-97D9-9E76D3A28853}" srcOrd="0" destOrd="0" parTransId="{AD8AC194-BF81-4819-B324-DC0554BBDE9D}" sibTransId="{ABADCCDA-263E-4F7A-BFE5-C2ABF82296A7}"/>
    <dgm:cxn modelId="{AA6CB71B-3703-4996-A9F9-825A5B35EC09}" type="presOf" srcId="{E51288FD-C835-4A2B-8093-CF13F3F4173B}" destId="{5F5DAE5F-1CCE-4891-BD1E-F55595C7383D}" srcOrd="0" destOrd="0" presId="urn:microsoft.com/office/officeart/2005/8/layout/lProcess2"/>
    <dgm:cxn modelId="{624A5475-12F6-45C3-8870-88DD1D842349}" type="presOf" srcId="{7B43B974-D64A-475A-8742-F3ED47714F80}" destId="{2C81C2EC-A32F-47EB-A18A-8F1E9A901CB6}" srcOrd="0" destOrd="0" presId="urn:microsoft.com/office/officeart/2005/8/layout/lProcess2"/>
    <dgm:cxn modelId="{BD536CDB-2C2A-48C5-BD5F-8826F6B63F91}" type="presParOf" srcId="{2C81C2EC-A32F-47EB-A18A-8F1E9A901CB6}" destId="{7A2D5433-F0FE-44A8-9453-71D8A3676BF1}" srcOrd="0" destOrd="0" presId="urn:microsoft.com/office/officeart/2005/8/layout/lProcess2"/>
    <dgm:cxn modelId="{0D8B6013-444E-486F-A51A-F9D91D14FB96}" type="presParOf" srcId="{7A2D5433-F0FE-44A8-9453-71D8A3676BF1}" destId="{5F5DAE5F-1CCE-4891-BD1E-F55595C7383D}" srcOrd="0" destOrd="0" presId="urn:microsoft.com/office/officeart/2005/8/layout/lProcess2"/>
    <dgm:cxn modelId="{1D8A7D20-E6D7-493D-9DD1-58D61EB64F61}" type="presParOf" srcId="{7A2D5433-F0FE-44A8-9453-71D8A3676BF1}" destId="{5D0970EF-A429-462A-A1F1-3DC2A173BC2B}" srcOrd="1" destOrd="0" presId="urn:microsoft.com/office/officeart/2005/8/layout/lProcess2"/>
    <dgm:cxn modelId="{7FCED0F7-BEB4-4F96-A9BC-1C28ACF0DE3D}" type="presParOf" srcId="{7A2D5433-F0FE-44A8-9453-71D8A3676BF1}" destId="{A4116843-44F3-4536-B97A-44861119D6F5}" srcOrd="2" destOrd="0" presId="urn:microsoft.com/office/officeart/2005/8/layout/lProcess2"/>
    <dgm:cxn modelId="{1C69F30D-D720-4855-89F7-7A7F655847FA}" type="presParOf" srcId="{A4116843-44F3-4536-B97A-44861119D6F5}" destId="{DE561AB6-31F4-4A3A-B04D-33F7F78628C0}" srcOrd="0" destOrd="0" presId="urn:microsoft.com/office/officeart/2005/8/layout/lProcess2"/>
    <dgm:cxn modelId="{A966F5FA-0FEB-45FD-ADDD-926D08AC062C}" type="presParOf" srcId="{DE561AB6-31F4-4A3A-B04D-33F7F78628C0}" destId="{693672D4-0245-423D-9DC0-AEC6E078B6B2}" srcOrd="0" destOrd="0" presId="urn:microsoft.com/office/officeart/2005/8/layout/lProcess2"/>
    <dgm:cxn modelId="{3A0811D4-F9B5-461B-90AA-13256F801071}" type="presParOf" srcId="{DE561AB6-31F4-4A3A-B04D-33F7F78628C0}" destId="{AE48BBD9-B426-4296-8B07-7812169B8B23}" srcOrd="1" destOrd="0" presId="urn:microsoft.com/office/officeart/2005/8/layout/lProcess2"/>
    <dgm:cxn modelId="{19B4902D-391E-4002-9D8A-2DB381C91C45}" type="presParOf" srcId="{DE561AB6-31F4-4A3A-B04D-33F7F78628C0}" destId="{FA10E49A-1E0F-4284-B176-22F2C30A3BC9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B74530-55CC-4EED-84BC-D44E85724A8A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ABAF1DF-91F9-402F-A89E-564F2A61F9B2}">
      <dgm:prSet phldrT="[文本]"/>
      <dgm:spPr/>
      <dgm:t>
        <a:bodyPr/>
        <a:lstStyle/>
        <a:p>
          <a:r>
            <a:rPr lang="zh-CN" altLang="en-US" dirty="0" smtClean="0">
              <a:latin typeface="幼圆" pitchFamily="49" charset="-122"/>
              <a:ea typeface="幼圆" pitchFamily="49" charset="-122"/>
            </a:rPr>
            <a:t>共用时钟</a:t>
          </a:r>
          <a:endParaRPr lang="zh-CN" altLang="en-US" dirty="0">
            <a:latin typeface="幼圆" pitchFamily="49" charset="-122"/>
            <a:ea typeface="幼圆" pitchFamily="49" charset="-122"/>
          </a:endParaRPr>
        </a:p>
      </dgm:t>
    </dgm:pt>
    <dgm:pt modelId="{B0639661-D340-4F9D-B322-CB76C8413E74}" type="parTrans" cxnId="{8CA02377-4850-4EB4-A35C-3C87EA2413CB}">
      <dgm:prSet/>
      <dgm:spPr/>
      <dgm:t>
        <a:bodyPr/>
        <a:lstStyle/>
        <a:p>
          <a:endParaRPr lang="zh-CN" altLang="en-US">
            <a:latin typeface="幼圆" pitchFamily="49" charset="-122"/>
            <a:ea typeface="幼圆" pitchFamily="49" charset="-122"/>
          </a:endParaRPr>
        </a:p>
      </dgm:t>
    </dgm:pt>
    <dgm:pt modelId="{CCE253A0-1DD1-4DC6-89DC-5CDFF6DB7651}" type="sibTrans" cxnId="{8CA02377-4850-4EB4-A35C-3C87EA2413CB}">
      <dgm:prSet/>
      <dgm:spPr/>
      <dgm:t>
        <a:bodyPr/>
        <a:lstStyle/>
        <a:p>
          <a:endParaRPr lang="zh-CN" altLang="en-US">
            <a:latin typeface="幼圆" pitchFamily="49" charset="-122"/>
            <a:ea typeface="幼圆" pitchFamily="49" charset="-122"/>
          </a:endParaRPr>
        </a:p>
      </dgm:t>
    </dgm:pt>
    <dgm:pt modelId="{37CA39CA-F07E-491D-AC7F-772E4BA04B50}">
      <dgm:prSet phldrT="[文本]"/>
      <dgm:spPr/>
      <dgm:t>
        <a:bodyPr/>
        <a:lstStyle/>
        <a:p>
          <a:r>
            <a:rPr lang="zh-CN" altLang="en-US" dirty="0" smtClean="0">
              <a:latin typeface="幼圆" pitchFamily="49" charset="-122"/>
              <a:ea typeface="幼圆" pitchFamily="49" charset="-122"/>
            </a:rPr>
            <a:t>共用时钟使能</a:t>
          </a:r>
          <a:endParaRPr lang="zh-CN" altLang="en-US" dirty="0">
            <a:latin typeface="幼圆" pitchFamily="49" charset="-122"/>
            <a:ea typeface="幼圆" pitchFamily="49" charset="-122"/>
          </a:endParaRPr>
        </a:p>
      </dgm:t>
    </dgm:pt>
    <dgm:pt modelId="{4A21EC01-42F1-45D5-BC9D-E6E715066724}" type="parTrans" cxnId="{ED4DA2E6-766B-473C-BF61-9529CBC79B01}">
      <dgm:prSet/>
      <dgm:spPr/>
      <dgm:t>
        <a:bodyPr/>
        <a:lstStyle/>
        <a:p>
          <a:endParaRPr lang="zh-CN" altLang="en-US">
            <a:latin typeface="幼圆" pitchFamily="49" charset="-122"/>
            <a:ea typeface="幼圆" pitchFamily="49" charset="-122"/>
          </a:endParaRPr>
        </a:p>
      </dgm:t>
    </dgm:pt>
    <dgm:pt modelId="{926F3901-73D2-492F-9E40-964D40BC1730}" type="sibTrans" cxnId="{ED4DA2E6-766B-473C-BF61-9529CBC79B01}">
      <dgm:prSet/>
      <dgm:spPr/>
      <dgm:t>
        <a:bodyPr/>
        <a:lstStyle/>
        <a:p>
          <a:endParaRPr lang="zh-CN" altLang="en-US">
            <a:latin typeface="幼圆" pitchFamily="49" charset="-122"/>
            <a:ea typeface="幼圆" pitchFamily="49" charset="-122"/>
          </a:endParaRPr>
        </a:p>
      </dgm:t>
    </dgm:pt>
    <dgm:pt modelId="{78126C3C-6D82-465C-A203-6C09778347C0}">
      <dgm:prSet phldrT="[文本]"/>
      <dgm:spPr/>
      <dgm:t>
        <a:bodyPr/>
        <a:lstStyle/>
        <a:p>
          <a:r>
            <a:rPr lang="zh-CN" altLang="en-US" dirty="0" smtClean="0">
              <a:latin typeface="幼圆" pitchFamily="49" charset="-122"/>
              <a:ea typeface="幼圆" pitchFamily="49" charset="-122"/>
            </a:rPr>
            <a:t>共用置位</a:t>
          </a:r>
          <a:r>
            <a:rPr lang="en-US" altLang="zh-CN" dirty="0" smtClean="0">
              <a:latin typeface="幼圆" pitchFamily="49" charset="-122"/>
              <a:ea typeface="幼圆" pitchFamily="49" charset="-122"/>
            </a:rPr>
            <a:t>/</a:t>
          </a:r>
          <a:r>
            <a:rPr lang="zh-CN" altLang="en-US" dirty="0" smtClean="0">
              <a:latin typeface="幼圆" pitchFamily="49" charset="-122"/>
              <a:ea typeface="幼圆" pitchFamily="49" charset="-122"/>
            </a:rPr>
            <a:t>复位</a:t>
          </a:r>
          <a:endParaRPr lang="zh-CN" altLang="en-US" dirty="0">
            <a:latin typeface="幼圆" pitchFamily="49" charset="-122"/>
            <a:ea typeface="幼圆" pitchFamily="49" charset="-122"/>
          </a:endParaRPr>
        </a:p>
      </dgm:t>
    </dgm:pt>
    <dgm:pt modelId="{BAE3800B-A539-454E-B4CC-0AC8C7DBA45D}" type="parTrans" cxnId="{F91147C8-AA3C-423E-872B-49FF765D9E16}">
      <dgm:prSet/>
      <dgm:spPr/>
      <dgm:t>
        <a:bodyPr/>
        <a:lstStyle/>
        <a:p>
          <a:endParaRPr lang="zh-CN" altLang="en-US">
            <a:latin typeface="幼圆" pitchFamily="49" charset="-122"/>
            <a:ea typeface="幼圆" pitchFamily="49" charset="-122"/>
          </a:endParaRPr>
        </a:p>
      </dgm:t>
    </dgm:pt>
    <dgm:pt modelId="{6BE85DEA-C06F-4725-8EB0-C9D4C44B7EFB}" type="sibTrans" cxnId="{F91147C8-AA3C-423E-872B-49FF765D9E16}">
      <dgm:prSet/>
      <dgm:spPr/>
      <dgm:t>
        <a:bodyPr/>
        <a:lstStyle/>
        <a:p>
          <a:endParaRPr lang="zh-CN" altLang="en-US">
            <a:latin typeface="幼圆" pitchFamily="49" charset="-122"/>
            <a:ea typeface="幼圆" pitchFamily="49" charset="-122"/>
          </a:endParaRPr>
        </a:p>
      </dgm:t>
    </dgm:pt>
    <dgm:pt modelId="{4C404B38-5212-4019-9942-00D0E7844A61}" type="pres">
      <dgm:prSet presAssocID="{DDB74530-55CC-4EED-84BC-D44E85724A8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12F3F4C-C02B-448E-98CF-FAD8601ED306}" type="pres">
      <dgm:prSet presAssocID="{7ABAF1DF-91F9-402F-A89E-564F2A61F9B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813E56-3031-4A6F-872E-B99921B5D9D7}" type="pres">
      <dgm:prSet presAssocID="{CCE253A0-1DD1-4DC6-89DC-5CDFF6DB7651}" presName="spacer" presStyleCnt="0"/>
      <dgm:spPr/>
    </dgm:pt>
    <dgm:pt modelId="{13993EA0-F430-41DC-B443-6A3A8D56CAE7}" type="pres">
      <dgm:prSet presAssocID="{37CA39CA-F07E-491D-AC7F-772E4BA04B5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35BD5A-55A3-4192-B64B-15B2A2A4C4ED}" type="pres">
      <dgm:prSet presAssocID="{926F3901-73D2-492F-9E40-964D40BC1730}" presName="spacer" presStyleCnt="0"/>
      <dgm:spPr/>
    </dgm:pt>
    <dgm:pt modelId="{68AEF1C6-5DD8-4653-BD79-903024830FB6}" type="pres">
      <dgm:prSet presAssocID="{78126C3C-6D82-465C-A203-6C09778347C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91147C8-AA3C-423E-872B-49FF765D9E16}" srcId="{DDB74530-55CC-4EED-84BC-D44E85724A8A}" destId="{78126C3C-6D82-465C-A203-6C09778347C0}" srcOrd="2" destOrd="0" parTransId="{BAE3800B-A539-454E-B4CC-0AC8C7DBA45D}" sibTransId="{6BE85DEA-C06F-4725-8EB0-C9D4C44B7EFB}"/>
    <dgm:cxn modelId="{C70C0ECF-F109-49B2-92B5-28E8EEF54EF5}" type="presOf" srcId="{DDB74530-55CC-4EED-84BC-D44E85724A8A}" destId="{4C404B38-5212-4019-9942-00D0E7844A61}" srcOrd="0" destOrd="0" presId="urn:microsoft.com/office/officeart/2005/8/layout/vList2"/>
    <dgm:cxn modelId="{971B8B8D-DBE2-40B9-85B6-F18FB7AB0261}" type="presOf" srcId="{78126C3C-6D82-465C-A203-6C09778347C0}" destId="{68AEF1C6-5DD8-4653-BD79-903024830FB6}" srcOrd="0" destOrd="0" presId="urn:microsoft.com/office/officeart/2005/8/layout/vList2"/>
    <dgm:cxn modelId="{CA5DCF8A-31E5-4B20-BAF0-5A6BE9D16AA5}" type="presOf" srcId="{37CA39CA-F07E-491D-AC7F-772E4BA04B50}" destId="{13993EA0-F430-41DC-B443-6A3A8D56CAE7}" srcOrd="0" destOrd="0" presId="urn:microsoft.com/office/officeart/2005/8/layout/vList2"/>
    <dgm:cxn modelId="{8CA02377-4850-4EB4-A35C-3C87EA2413CB}" srcId="{DDB74530-55CC-4EED-84BC-D44E85724A8A}" destId="{7ABAF1DF-91F9-402F-A89E-564F2A61F9B2}" srcOrd="0" destOrd="0" parTransId="{B0639661-D340-4F9D-B322-CB76C8413E74}" sibTransId="{CCE253A0-1DD1-4DC6-89DC-5CDFF6DB7651}"/>
    <dgm:cxn modelId="{DD62FFAA-5F2A-494A-99D5-71767078F881}" type="presOf" srcId="{7ABAF1DF-91F9-402F-A89E-564F2A61F9B2}" destId="{612F3F4C-C02B-448E-98CF-FAD8601ED306}" srcOrd="0" destOrd="0" presId="urn:microsoft.com/office/officeart/2005/8/layout/vList2"/>
    <dgm:cxn modelId="{ED4DA2E6-766B-473C-BF61-9529CBC79B01}" srcId="{DDB74530-55CC-4EED-84BC-D44E85724A8A}" destId="{37CA39CA-F07E-491D-AC7F-772E4BA04B50}" srcOrd="1" destOrd="0" parTransId="{4A21EC01-42F1-45D5-BC9D-E6E715066724}" sibTransId="{926F3901-73D2-492F-9E40-964D40BC1730}"/>
    <dgm:cxn modelId="{F53B172C-107E-4174-8935-C5C918AB4F38}" type="presParOf" srcId="{4C404B38-5212-4019-9942-00D0E7844A61}" destId="{612F3F4C-C02B-448E-98CF-FAD8601ED306}" srcOrd="0" destOrd="0" presId="urn:microsoft.com/office/officeart/2005/8/layout/vList2"/>
    <dgm:cxn modelId="{4ADC7BB4-F2E2-4A9A-A1AC-FDDA71A6953E}" type="presParOf" srcId="{4C404B38-5212-4019-9942-00D0E7844A61}" destId="{54813E56-3031-4A6F-872E-B99921B5D9D7}" srcOrd="1" destOrd="0" presId="urn:microsoft.com/office/officeart/2005/8/layout/vList2"/>
    <dgm:cxn modelId="{73AA9A38-5373-4A09-9E3D-062843BB5952}" type="presParOf" srcId="{4C404B38-5212-4019-9942-00D0E7844A61}" destId="{13993EA0-F430-41DC-B443-6A3A8D56CAE7}" srcOrd="2" destOrd="0" presId="urn:microsoft.com/office/officeart/2005/8/layout/vList2"/>
    <dgm:cxn modelId="{A477733A-8B52-4A2C-8F97-C3C2728E3FC9}" type="presParOf" srcId="{4C404B38-5212-4019-9942-00D0E7844A61}" destId="{8635BD5A-55A3-4192-B64B-15B2A2A4C4ED}" srcOrd="3" destOrd="0" presId="urn:microsoft.com/office/officeart/2005/8/layout/vList2"/>
    <dgm:cxn modelId="{F65D76B0-C857-44AB-94C9-73396A7D740A}" type="presParOf" srcId="{4C404B38-5212-4019-9942-00D0E7844A61}" destId="{68AEF1C6-5DD8-4653-BD79-903024830FB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DB74530-55CC-4EED-84BC-D44E85724A8A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ABAF1DF-91F9-402F-A89E-564F2A61F9B2}">
      <dgm:prSet phldrT="[文本]"/>
      <dgm:spPr/>
      <dgm:t>
        <a:bodyPr/>
        <a:lstStyle/>
        <a:p>
          <a:r>
            <a:rPr lang="zh-CN" altLang="en-US" dirty="0" smtClean="0">
              <a:latin typeface="幼圆" pitchFamily="49" charset="-122"/>
              <a:ea typeface="幼圆" pitchFamily="49" charset="-122"/>
            </a:rPr>
            <a:t>提高集成度</a:t>
          </a:r>
          <a:endParaRPr lang="zh-CN" altLang="en-US" dirty="0">
            <a:latin typeface="幼圆" pitchFamily="49" charset="-122"/>
            <a:ea typeface="幼圆" pitchFamily="49" charset="-122"/>
          </a:endParaRPr>
        </a:p>
      </dgm:t>
    </dgm:pt>
    <dgm:pt modelId="{B0639661-D340-4F9D-B322-CB76C8413E74}" type="parTrans" cxnId="{8CA02377-4850-4EB4-A35C-3C87EA2413CB}">
      <dgm:prSet/>
      <dgm:spPr/>
      <dgm:t>
        <a:bodyPr/>
        <a:lstStyle/>
        <a:p>
          <a:endParaRPr lang="zh-CN" altLang="en-US">
            <a:latin typeface="幼圆" pitchFamily="49" charset="-122"/>
            <a:ea typeface="幼圆" pitchFamily="49" charset="-122"/>
          </a:endParaRPr>
        </a:p>
      </dgm:t>
    </dgm:pt>
    <dgm:pt modelId="{CCE253A0-1DD1-4DC6-89DC-5CDFF6DB7651}" type="sibTrans" cxnId="{8CA02377-4850-4EB4-A35C-3C87EA2413CB}">
      <dgm:prSet/>
      <dgm:spPr/>
      <dgm:t>
        <a:bodyPr/>
        <a:lstStyle/>
        <a:p>
          <a:endParaRPr lang="zh-CN" altLang="en-US">
            <a:latin typeface="幼圆" pitchFamily="49" charset="-122"/>
            <a:ea typeface="幼圆" pitchFamily="49" charset="-122"/>
          </a:endParaRPr>
        </a:p>
      </dgm:t>
    </dgm:pt>
    <dgm:pt modelId="{37CA39CA-F07E-491D-AC7F-772E4BA04B50}">
      <dgm:prSet phldrT="[文本]"/>
      <dgm:spPr/>
      <dgm:t>
        <a:bodyPr/>
        <a:lstStyle/>
        <a:p>
          <a:r>
            <a:rPr lang="zh-CN" altLang="en-US" dirty="0" smtClean="0">
              <a:latin typeface="幼圆" pitchFamily="49" charset="-122"/>
              <a:ea typeface="幼圆" pitchFamily="49" charset="-122"/>
            </a:rPr>
            <a:t>降低成本</a:t>
          </a:r>
          <a:endParaRPr lang="zh-CN" altLang="en-US" dirty="0">
            <a:latin typeface="幼圆" pitchFamily="49" charset="-122"/>
            <a:ea typeface="幼圆" pitchFamily="49" charset="-122"/>
          </a:endParaRPr>
        </a:p>
      </dgm:t>
    </dgm:pt>
    <dgm:pt modelId="{4A21EC01-42F1-45D5-BC9D-E6E715066724}" type="parTrans" cxnId="{ED4DA2E6-766B-473C-BF61-9529CBC79B01}">
      <dgm:prSet/>
      <dgm:spPr/>
      <dgm:t>
        <a:bodyPr/>
        <a:lstStyle/>
        <a:p>
          <a:endParaRPr lang="zh-CN" altLang="en-US">
            <a:latin typeface="幼圆" pitchFamily="49" charset="-122"/>
            <a:ea typeface="幼圆" pitchFamily="49" charset="-122"/>
          </a:endParaRPr>
        </a:p>
      </dgm:t>
    </dgm:pt>
    <dgm:pt modelId="{926F3901-73D2-492F-9E40-964D40BC1730}" type="sibTrans" cxnId="{ED4DA2E6-766B-473C-BF61-9529CBC79B01}">
      <dgm:prSet/>
      <dgm:spPr/>
      <dgm:t>
        <a:bodyPr/>
        <a:lstStyle/>
        <a:p>
          <a:endParaRPr lang="zh-CN" altLang="en-US">
            <a:latin typeface="幼圆" pitchFamily="49" charset="-122"/>
            <a:ea typeface="幼圆" pitchFamily="49" charset="-122"/>
          </a:endParaRPr>
        </a:p>
      </dgm:t>
    </dgm:pt>
    <dgm:pt modelId="{78126C3C-6D82-465C-A203-6C09778347C0}">
      <dgm:prSet phldrT="[文本]"/>
      <dgm:spPr/>
      <dgm:t>
        <a:bodyPr/>
        <a:lstStyle/>
        <a:p>
          <a:r>
            <a:rPr lang="zh-CN" altLang="en-US" dirty="0" smtClean="0">
              <a:latin typeface="幼圆" pitchFamily="49" charset="-122"/>
              <a:ea typeface="幼圆" pitchFamily="49" charset="-122"/>
            </a:rPr>
            <a:t>快速互联提高性能</a:t>
          </a:r>
          <a:endParaRPr lang="zh-CN" altLang="en-US" dirty="0">
            <a:latin typeface="幼圆" pitchFamily="49" charset="-122"/>
            <a:ea typeface="幼圆" pitchFamily="49" charset="-122"/>
          </a:endParaRPr>
        </a:p>
      </dgm:t>
    </dgm:pt>
    <dgm:pt modelId="{BAE3800B-A539-454E-B4CC-0AC8C7DBA45D}" type="parTrans" cxnId="{F91147C8-AA3C-423E-872B-49FF765D9E16}">
      <dgm:prSet/>
      <dgm:spPr/>
      <dgm:t>
        <a:bodyPr/>
        <a:lstStyle/>
        <a:p>
          <a:endParaRPr lang="zh-CN" altLang="en-US">
            <a:latin typeface="幼圆" pitchFamily="49" charset="-122"/>
            <a:ea typeface="幼圆" pitchFamily="49" charset="-122"/>
          </a:endParaRPr>
        </a:p>
      </dgm:t>
    </dgm:pt>
    <dgm:pt modelId="{6BE85DEA-C06F-4725-8EB0-C9D4C44B7EFB}" type="sibTrans" cxnId="{F91147C8-AA3C-423E-872B-49FF765D9E16}">
      <dgm:prSet/>
      <dgm:spPr/>
      <dgm:t>
        <a:bodyPr/>
        <a:lstStyle/>
        <a:p>
          <a:endParaRPr lang="zh-CN" altLang="en-US">
            <a:latin typeface="幼圆" pitchFamily="49" charset="-122"/>
            <a:ea typeface="幼圆" pitchFamily="49" charset="-122"/>
          </a:endParaRPr>
        </a:p>
      </dgm:t>
    </dgm:pt>
    <dgm:pt modelId="{4C404B38-5212-4019-9942-00D0E7844A61}" type="pres">
      <dgm:prSet presAssocID="{DDB74530-55CC-4EED-84BC-D44E85724A8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12F3F4C-C02B-448E-98CF-FAD8601ED306}" type="pres">
      <dgm:prSet presAssocID="{7ABAF1DF-91F9-402F-A89E-564F2A61F9B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813E56-3031-4A6F-872E-B99921B5D9D7}" type="pres">
      <dgm:prSet presAssocID="{CCE253A0-1DD1-4DC6-89DC-5CDFF6DB7651}" presName="spacer" presStyleCnt="0"/>
      <dgm:spPr/>
    </dgm:pt>
    <dgm:pt modelId="{13993EA0-F430-41DC-B443-6A3A8D56CAE7}" type="pres">
      <dgm:prSet presAssocID="{37CA39CA-F07E-491D-AC7F-772E4BA04B5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35BD5A-55A3-4192-B64B-15B2A2A4C4ED}" type="pres">
      <dgm:prSet presAssocID="{926F3901-73D2-492F-9E40-964D40BC1730}" presName="spacer" presStyleCnt="0"/>
      <dgm:spPr/>
    </dgm:pt>
    <dgm:pt modelId="{68AEF1C6-5DD8-4653-BD79-903024830FB6}" type="pres">
      <dgm:prSet presAssocID="{78126C3C-6D82-465C-A203-6C09778347C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91147C8-AA3C-423E-872B-49FF765D9E16}" srcId="{DDB74530-55CC-4EED-84BC-D44E85724A8A}" destId="{78126C3C-6D82-465C-A203-6C09778347C0}" srcOrd="2" destOrd="0" parTransId="{BAE3800B-A539-454E-B4CC-0AC8C7DBA45D}" sibTransId="{6BE85DEA-C06F-4725-8EB0-C9D4C44B7EFB}"/>
    <dgm:cxn modelId="{01B04AE0-490A-4414-87D2-37AED36645C2}" type="presOf" srcId="{7ABAF1DF-91F9-402F-A89E-564F2A61F9B2}" destId="{612F3F4C-C02B-448E-98CF-FAD8601ED306}" srcOrd="0" destOrd="0" presId="urn:microsoft.com/office/officeart/2005/8/layout/vList2"/>
    <dgm:cxn modelId="{E4AB1CA2-7231-498D-9748-977D28D0D97C}" type="presOf" srcId="{37CA39CA-F07E-491D-AC7F-772E4BA04B50}" destId="{13993EA0-F430-41DC-B443-6A3A8D56CAE7}" srcOrd="0" destOrd="0" presId="urn:microsoft.com/office/officeart/2005/8/layout/vList2"/>
    <dgm:cxn modelId="{8CA02377-4850-4EB4-A35C-3C87EA2413CB}" srcId="{DDB74530-55CC-4EED-84BC-D44E85724A8A}" destId="{7ABAF1DF-91F9-402F-A89E-564F2A61F9B2}" srcOrd="0" destOrd="0" parTransId="{B0639661-D340-4F9D-B322-CB76C8413E74}" sibTransId="{CCE253A0-1DD1-4DC6-89DC-5CDFF6DB7651}"/>
    <dgm:cxn modelId="{64A272FB-F1BC-448C-A4EC-8F2656691996}" type="presOf" srcId="{78126C3C-6D82-465C-A203-6C09778347C0}" destId="{68AEF1C6-5DD8-4653-BD79-903024830FB6}" srcOrd="0" destOrd="0" presId="urn:microsoft.com/office/officeart/2005/8/layout/vList2"/>
    <dgm:cxn modelId="{ED4DA2E6-766B-473C-BF61-9529CBC79B01}" srcId="{DDB74530-55CC-4EED-84BC-D44E85724A8A}" destId="{37CA39CA-F07E-491D-AC7F-772E4BA04B50}" srcOrd="1" destOrd="0" parTransId="{4A21EC01-42F1-45D5-BC9D-E6E715066724}" sibTransId="{926F3901-73D2-492F-9E40-964D40BC1730}"/>
    <dgm:cxn modelId="{E735A788-D786-4205-915E-3C3FA35BD131}" type="presOf" srcId="{DDB74530-55CC-4EED-84BC-D44E85724A8A}" destId="{4C404B38-5212-4019-9942-00D0E7844A61}" srcOrd="0" destOrd="0" presId="urn:microsoft.com/office/officeart/2005/8/layout/vList2"/>
    <dgm:cxn modelId="{D2891937-AB1A-434B-B54E-87CCD22B5CAC}" type="presParOf" srcId="{4C404B38-5212-4019-9942-00D0E7844A61}" destId="{612F3F4C-C02B-448E-98CF-FAD8601ED306}" srcOrd="0" destOrd="0" presId="urn:microsoft.com/office/officeart/2005/8/layout/vList2"/>
    <dgm:cxn modelId="{582280B3-327D-4364-A86A-123C99560939}" type="presParOf" srcId="{4C404B38-5212-4019-9942-00D0E7844A61}" destId="{54813E56-3031-4A6F-872E-B99921B5D9D7}" srcOrd="1" destOrd="0" presId="urn:microsoft.com/office/officeart/2005/8/layout/vList2"/>
    <dgm:cxn modelId="{5B5440D3-2A63-479D-A804-C97EBF1D83EF}" type="presParOf" srcId="{4C404B38-5212-4019-9942-00D0E7844A61}" destId="{13993EA0-F430-41DC-B443-6A3A8D56CAE7}" srcOrd="2" destOrd="0" presId="urn:microsoft.com/office/officeart/2005/8/layout/vList2"/>
    <dgm:cxn modelId="{66F93EB5-7C40-4BF6-8FDB-DFFE1690AD15}" type="presParOf" srcId="{4C404B38-5212-4019-9942-00D0E7844A61}" destId="{8635BD5A-55A3-4192-B64B-15B2A2A4C4ED}" srcOrd="3" destOrd="0" presId="urn:microsoft.com/office/officeart/2005/8/layout/vList2"/>
    <dgm:cxn modelId="{FD28C946-47D6-4390-B42F-D404C9D6CBCB}" type="presParOf" srcId="{4C404B38-5212-4019-9942-00D0E7844A61}" destId="{68AEF1C6-5DD8-4653-BD79-903024830FB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5CA9FDB-D556-4873-8C7E-7B5A5AA2D16F}" type="doc">
      <dgm:prSet loTypeId="urn:microsoft.com/office/officeart/2005/8/layout/venn2" loCatId="relationship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1907E93C-E0EE-414A-A84C-C55C8E443103}">
      <dgm:prSet phldrT="[文本]"/>
      <dgm:spPr/>
      <dgm:t>
        <a:bodyPr/>
        <a:lstStyle/>
        <a:p>
          <a:r>
            <a:rPr lang="en-US" altLang="zh-CN" b="1" dirty="0" smtClean="0"/>
            <a:t>CLB</a:t>
          </a:r>
          <a:endParaRPr lang="zh-CN" altLang="en-US" b="1" dirty="0"/>
        </a:p>
      </dgm:t>
    </dgm:pt>
    <dgm:pt modelId="{D881607B-8DA0-4CE3-99AE-AD4DF8A5C8EE}" type="parTrans" cxnId="{355B812C-A400-4CDA-B749-D808F672ACCC}">
      <dgm:prSet/>
      <dgm:spPr/>
      <dgm:t>
        <a:bodyPr/>
        <a:lstStyle/>
        <a:p>
          <a:endParaRPr lang="zh-CN" altLang="en-US" b="1"/>
        </a:p>
      </dgm:t>
    </dgm:pt>
    <dgm:pt modelId="{44149FFC-AAB2-4AB3-9E49-AEB4AFD12FD5}" type="sibTrans" cxnId="{355B812C-A400-4CDA-B749-D808F672ACCC}">
      <dgm:prSet/>
      <dgm:spPr/>
      <dgm:t>
        <a:bodyPr/>
        <a:lstStyle/>
        <a:p>
          <a:endParaRPr lang="zh-CN" altLang="en-US" b="1"/>
        </a:p>
      </dgm:t>
    </dgm:pt>
    <dgm:pt modelId="{4FA2BCB0-9A69-4F7B-9577-00ED71DDBE71}">
      <dgm:prSet phldrT="[文本]"/>
      <dgm:spPr/>
      <dgm:t>
        <a:bodyPr/>
        <a:lstStyle/>
        <a:p>
          <a:r>
            <a:rPr lang="en-US" altLang="zh-CN" b="1" dirty="0" smtClean="0"/>
            <a:t>Slice</a:t>
          </a:r>
          <a:endParaRPr lang="zh-CN" altLang="en-US" b="1" dirty="0"/>
        </a:p>
      </dgm:t>
    </dgm:pt>
    <dgm:pt modelId="{78A71C37-0764-4FC4-A841-53EF0173D09B}" type="parTrans" cxnId="{6637EE71-5D69-4344-8909-267CDFF2D621}">
      <dgm:prSet/>
      <dgm:spPr/>
      <dgm:t>
        <a:bodyPr/>
        <a:lstStyle/>
        <a:p>
          <a:endParaRPr lang="zh-CN" altLang="en-US" b="1"/>
        </a:p>
      </dgm:t>
    </dgm:pt>
    <dgm:pt modelId="{43805ACD-CA47-43C8-B98E-E8CC0C6A2810}" type="sibTrans" cxnId="{6637EE71-5D69-4344-8909-267CDFF2D621}">
      <dgm:prSet/>
      <dgm:spPr/>
      <dgm:t>
        <a:bodyPr/>
        <a:lstStyle/>
        <a:p>
          <a:endParaRPr lang="zh-CN" altLang="en-US" b="1"/>
        </a:p>
      </dgm:t>
    </dgm:pt>
    <dgm:pt modelId="{A899A5DB-1900-424D-ACAA-76B8D247A80E}">
      <dgm:prSet phldrT="[文本]"/>
      <dgm:spPr/>
      <dgm:t>
        <a:bodyPr/>
        <a:lstStyle/>
        <a:p>
          <a:r>
            <a:rPr lang="en-US" altLang="zh-CN" b="1" dirty="0" smtClean="0"/>
            <a:t>LC</a:t>
          </a:r>
          <a:endParaRPr lang="zh-CN" altLang="en-US" b="1" dirty="0"/>
        </a:p>
      </dgm:t>
    </dgm:pt>
    <dgm:pt modelId="{7250717C-035C-49B3-855D-7D6D2DF1FDBC}" type="parTrans" cxnId="{98939C63-BDE2-421B-9463-CEE60EDE1020}">
      <dgm:prSet/>
      <dgm:spPr/>
      <dgm:t>
        <a:bodyPr/>
        <a:lstStyle/>
        <a:p>
          <a:endParaRPr lang="zh-CN" altLang="en-US" b="1"/>
        </a:p>
      </dgm:t>
    </dgm:pt>
    <dgm:pt modelId="{5B61098C-67D9-4AEB-9A6C-D97C88635DF7}" type="sibTrans" cxnId="{98939C63-BDE2-421B-9463-CEE60EDE1020}">
      <dgm:prSet/>
      <dgm:spPr/>
      <dgm:t>
        <a:bodyPr/>
        <a:lstStyle/>
        <a:p>
          <a:endParaRPr lang="zh-CN" altLang="en-US" b="1"/>
        </a:p>
      </dgm:t>
    </dgm:pt>
    <dgm:pt modelId="{7E9231F7-CFA6-4D95-84A1-5E66B48CBB4D}" type="pres">
      <dgm:prSet presAssocID="{75CA9FDB-D556-4873-8C7E-7B5A5AA2D16F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B8041A1-690B-4977-806D-D17FA72E475E}" type="pres">
      <dgm:prSet presAssocID="{75CA9FDB-D556-4873-8C7E-7B5A5AA2D16F}" presName="comp1" presStyleCnt="0"/>
      <dgm:spPr/>
    </dgm:pt>
    <dgm:pt modelId="{E4C7BA5E-56BF-43C8-A221-202DC6F6F270}" type="pres">
      <dgm:prSet presAssocID="{75CA9FDB-D556-4873-8C7E-7B5A5AA2D16F}" presName="circle1" presStyleLbl="node1" presStyleIdx="0" presStyleCnt="3"/>
      <dgm:spPr/>
      <dgm:t>
        <a:bodyPr/>
        <a:lstStyle/>
        <a:p>
          <a:endParaRPr lang="zh-CN" altLang="en-US"/>
        </a:p>
      </dgm:t>
    </dgm:pt>
    <dgm:pt modelId="{900A948E-7A62-4C58-8F76-D6460ABB7AE0}" type="pres">
      <dgm:prSet presAssocID="{75CA9FDB-D556-4873-8C7E-7B5A5AA2D16F}" presName="c1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CBB8A1-880B-48DB-AF45-C2607A8A0EF0}" type="pres">
      <dgm:prSet presAssocID="{75CA9FDB-D556-4873-8C7E-7B5A5AA2D16F}" presName="comp2" presStyleCnt="0"/>
      <dgm:spPr/>
    </dgm:pt>
    <dgm:pt modelId="{7B119B5A-163D-412B-85DA-98B64C007A06}" type="pres">
      <dgm:prSet presAssocID="{75CA9FDB-D556-4873-8C7E-7B5A5AA2D16F}" presName="circle2" presStyleLbl="node1" presStyleIdx="1" presStyleCnt="3"/>
      <dgm:spPr/>
      <dgm:t>
        <a:bodyPr/>
        <a:lstStyle/>
        <a:p>
          <a:endParaRPr lang="zh-CN" altLang="en-US"/>
        </a:p>
      </dgm:t>
    </dgm:pt>
    <dgm:pt modelId="{A87577FE-B71A-495C-A73A-000650710DED}" type="pres">
      <dgm:prSet presAssocID="{75CA9FDB-D556-4873-8C7E-7B5A5AA2D16F}" presName="c2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E3E9E1-E537-4C99-8A4B-75013EB96400}" type="pres">
      <dgm:prSet presAssocID="{75CA9FDB-D556-4873-8C7E-7B5A5AA2D16F}" presName="comp3" presStyleCnt="0"/>
      <dgm:spPr/>
    </dgm:pt>
    <dgm:pt modelId="{84DC4317-318C-41A7-AA57-3B9AFF1073E7}" type="pres">
      <dgm:prSet presAssocID="{75CA9FDB-D556-4873-8C7E-7B5A5AA2D16F}" presName="circle3" presStyleLbl="node1" presStyleIdx="2" presStyleCnt="3"/>
      <dgm:spPr/>
      <dgm:t>
        <a:bodyPr/>
        <a:lstStyle/>
        <a:p>
          <a:endParaRPr lang="zh-CN" altLang="en-US"/>
        </a:p>
      </dgm:t>
    </dgm:pt>
    <dgm:pt modelId="{2ABCDD4A-E249-4ACF-ACAD-7606A7C0D445}" type="pres">
      <dgm:prSet presAssocID="{75CA9FDB-D556-4873-8C7E-7B5A5AA2D16F}" presName="c3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7612123-3FC2-47D7-9AD7-5ED76486BBD6}" type="presOf" srcId="{4FA2BCB0-9A69-4F7B-9577-00ED71DDBE71}" destId="{A87577FE-B71A-495C-A73A-000650710DED}" srcOrd="1" destOrd="0" presId="urn:microsoft.com/office/officeart/2005/8/layout/venn2"/>
    <dgm:cxn modelId="{B36BD05D-721F-414C-9BF3-D9A56AD9EC3D}" type="presOf" srcId="{1907E93C-E0EE-414A-A84C-C55C8E443103}" destId="{E4C7BA5E-56BF-43C8-A221-202DC6F6F270}" srcOrd="0" destOrd="0" presId="urn:microsoft.com/office/officeart/2005/8/layout/venn2"/>
    <dgm:cxn modelId="{98939C63-BDE2-421B-9463-CEE60EDE1020}" srcId="{75CA9FDB-D556-4873-8C7E-7B5A5AA2D16F}" destId="{A899A5DB-1900-424D-ACAA-76B8D247A80E}" srcOrd="2" destOrd="0" parTransId="{7250717C-035C-49B3-855D-7D6D2DF1FDBC}" sibTransId="{5B61098C-67D9-4AEB-9A6C-D97C88635DF7}"/>
    <dgm:cxn modelId="{355B812C-A400-4CDA-B749-D808F672ACCC}" srcId="{75CA9FDB-D556-4873-8C7E-7B5A5AA2D16F}" destId="{1907E93C-E0EE-414A-A84C-C55C8E443103}" srcOrd="0" destOrd="0" parTransId="{D881607B-8DA0-4CE3-99AE-AD4DF8A5C8EE}" sibTransId="{44149FFC-AAB2-4AB3-9E49-AEB4AFD12FD5}"/>
    <dgm:cxn modelId="{19EB5B43-0687-47D1-8A9C-814EE895C8C6}" type="presOf" srcId="{A899A5DB-1900-424D-ACAA-76B8D247A80E}" destId="{84DC4317-318C-41A7-AA57-3B9AFF1073E7}" srcOrd="0" destOrd="0" presId="urn:microsoft.com/office/officeart/2005/8/layout/venn2"/>
    <dgm:cxn modelId="{D4F50262-1570-4796-8192-268EA1B07345}" type="presOf" srcId="{A899A5DB-1900-424D-ACAA-76B8D247A80E}" destId="{2ABCDD4A-E249-4ACF-ACAD-7606A7C0D445}" srcOrd="1" destOrd="0" presId="urn:microsoft.com/office/officeart/2005/8/layout/venn2"/>
    <dgm:cxn modelId="{0F735963-ECD8-4F7A-B006-ABCE581F87EE}" type="presOf" srcId="{1907E93C-E0EE-414A-A84C-C55C8E443103}" destId="{900A948E-7A62-4C58-8F76-D6460ABB7AE0}" srcOrd="1" destOrd="0" presId="urn:microsoft.com/office/officeart/2005/8/layout/venn2"/>
    <dgm:cxn modelId="{BDF3AC81-97D2-4C5D-8288-4C97A75E84E6}" type="presOf" srcId="{4FA2BCB0-9A69-4F7B-9577-00ED71DDBE71}" destId="{7B119B5A-163D-412B-85DA-98B64C007A06}" srcOrd="0" destOrd="0" presId="urn:microsoft.com/office/officeart/2005/8/layout/venn2"/>
    <dgm:cxn modelId="{6637EE71-5D69-4344-8909-267CDFF2D621}" srcId="{75CA9FDB-D556-4873-8C7E-7B5A5AA2D16F}" destId="{4FA2BCB0-9A69-4F7B-9577-00ED71DDBE71}" srcOrd="1" destOrd="0" parTransId="{78A71C37-0764-4FC4-A841-53EF0173D09B}" sibTransId="{43805ACD-CA47-43C8-B98E-E8CC0C6A2810}"/>
    <dgm:cxn modelId="{C879DB63-54FB-48DE-B076-8573590521B4}" type="presOf" srcId="{75CA9FDB-D556-4873-8C7E-7B5A5AA2D16F}" destId="{7E9231F7-CFA6-4D95-84A1-5E66B48CBB4D}" srcOrd="0" destOrd="0" presId="urn:microsoft.com/office/officeart/2005/8/layout/venn2"/>
    <dgm:cxn modelId="{B03A97DF-DE76-4B5C-9543-FEE5A651F246}" type="presParOf" srcId="{7E9231F7-CFA6-4D95-84A1-5E66B48CBB4D}" destId="{3B8041A1-690B-4977-806D-D17FA72E475E}" srcOrd="0" destOrd="0" presId="urn:microsoft.com/office/officeart/2005/8/layout/venn2"/>
    <dgm:cxn modelId="{7DD06EDA-9AFF-4429-BAF5-7684645A3710}" type="presParOf" srcId="{3B8041A1-690B-4977-806D-D17FA72E475E}" destId="{E4C7BA5E-56BF-43C8-A221-202DC6F6F270}" srcOrd="0" destOrd="0" presId="urn:microsoft.com/office/officeart/2005/8/layout/venn2"/>
    <dgm:cxn modelId="{954F305B-1494-4645-B286-0424E4FA1B2A}" type="presParOf" srcId="{3B8041A1-690B-4977-806D-D17FA72E475E}" destId="{900A948E-7A62-4C58-8F76-D6460ABB7AE0}" srcOrd="1" destOrd="0" presId="urn:microsoft.com/office/officeart/2005/8/layout/venn2"/>
    <dgm:cxn modelId="{E234C959-A28F-4B1C-BF28-AF049025F2BE}" type="presParOf" srcId="{7E9231F7-CFA6-4D95-84A1-5E66B48CBB4D}" destId="{32CBB8A1-880B-48DB-AF45-C2607A8A0EF0}" srcOrd="1" destOrd="0" presId="urn:microsoft.com/office/officeart/2005/8/layout/venn2"/>
    <dgm:cxn modelId="{021AE294-0434-4349-ABE9-FF9B82BF71D8}" type="presParOf" srcId="{32CBB8A1-880B-48DB-AF45-C2607A8A0EF0}" destId="{7B119B5A-163D-412B-85DA-98B64C007A06}" srcOrd="0" destOrd="0" presId="urn:microsoft.com/office/officeart/2005/8/layout/venn2"/>
    <dgm:cxn modelId="{518E638E-BAFF-4B3B-9E7C-58EBEADED012}" type="presParOf" srcId="{32CBB8A1-880B-48DB-AF45-C2607A8A0EF0}" destId="{A87577FE-B71A-495C-A73A-000650710DED}" srcOrd="1" destOrd="0" presId="urn:microsoft.com/office/officeart/2005/8/layout/venn2"/>
    <dgm:cxn modelId="{3C6726EC-145C-4ECD-81DB-01435B3EA68B}" type="presParOf" srcId="{7E9231F7-CFA6-4D95-84A1-5E66B48CBB4D}" destId="{9FE3E9E1-E537-4C99-8A4B-75013EB96400}" srcOrd="2" destOrd="0" presId="urn:microsoft.com/office/officeart/2005/8/layout/venn2"/>
    <dgm:cxn modelId="{BD294D4B-D443-41AC-B2E3-1AAE35252F6C}" type="presParOf" srcId="{9FE3E9E1-E537-4C99-8A4B-75013EB96400}" destId="{84DC4317-318C-41A7-AA57-3B9AFF1073E7}" srcOrd="0" destOrd="0" presId="urn:microsoft.com/office/officeart/2005/8/layout/venn2"/>
    <dgm:cxn modelId="{677ACA7C-7B9D-4A21-8271-F7C04BA4D027}" type="presParOf" srcId="{9FE3E9E1-E537-4C99-8A4B-75013EB96400}" destId="{2ABCDD4A-E249-4ACF-ACAD-7606A7C0D445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E279CDC-490E-43F3-9F44-DDDD621A66FF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105D720-2142-491B-B83C-9C7D8E7A2B94}">
      <dgm:prSet phldrT="[文本]"/>
      <dgm:spPr/>
      <dgm:t>
        <a:bodyPr/>
        <a:lstStyle/>
        <a:p>
          <a:r>
            <a:rPr lang="zh-CN" altLang="en-US" dirty="0" smtClean="0"/>
            <a:t>时钟树</a:t>
          </a:r>
          <a:endParaRPr lang="zh-CN" altLang="en-US" dirty="0"/>
        </a:p>
      </dgm:t>
    </dgm:pt>
    <dgm:pt modelId="{82AE480E-98C1-48BC-AB91-B47BF229AC03}" type="parTrans" cxnId="{D80B40E9-D07F-49EB-959F-3348CF59179A}">
      <dgm:prSet/>
      <dgm:spPr/>
      <dgm:t>
        <a:bodyPr/>
        <a:lstStyle/>
        <a:p>
          <a:endParaRPr lang="zh-CN" altLang="en-US"/>
        </a:p>
      </dgm:t>
    </dgm:pt>
    <dgm:pt modelId="{CDCB7EB9-D007-4335-A186-E7315457FC8D}" type="sibTrans" cxnId="{D80B40E9-D07F-49EB-959F-3348CF59179A}">
      <dgm:prSet/>
      <dgm:spPr/>
      <dgm:t>
        <a:bodyPr/>
        <a:lstStyle/>
        <a:p>
          <a:endParaRPr lang="zh-CN" altLang="en-US"/>
        </a:p>
      </dgm:t>
    </dgm:pt>
    <dgm:pt modelId="{5EFA907A-FE6D-4F60-9571-C634E99D21C2}">
      <dgm:prSet phldrT="[文本]"/>
      <dgm:spPr/>
      <dgm:t>
        <a:bodyPr/>
        <a:lstStyle/>
        <a:p>
          <a:r>
            <a:rPr lang="en-US" altLang="en-US" dirty="0" smtClean="0"/>
            <a:t>Global Clock Multiplexers</a:t>
          </a:r>
          <a:endParaRPr lang="zh-CN" altLang="en-US" dirty="0"/>
        </a:p>
      </dgm:t>
    </dgm:pt>
    <dgm:pt modelId="{551BB4CB-EF8D-4739-81C0-D8B1E75991A7}" type="parTrans" cxnId="{D0B080E8-5CEE-4262-A1C8-C45604A3F071}">
      <dgm:prSet/>
      <dgm:spPr/>
      <dgm:t>
        <a:bodyPr/>
        <a:lstStyle/>
        <a:p>
          <a:endParaRPr lang="zh-CN" altLang="en-US"/>
        </a:p>
      </dgm:t>
    </dgm:pt>
    <dgm:pt modelId="{2B0AD650-0B73-443B-A966-E0EEE1E4267A}" type="sibTrans" cxnId="{D0B080E8-5CEE-4262-A1C8-C45604A3F071}">
      <dgm:prSet/>
      <dgm:spPr/>
      <dgm:t>
        <a:bodyPr/>
        <a:lstStyle/>
        <a:p>
          <a:endParaRPr lang="zh-CN" altLang="en-US"/>
        </a:p>
      </dgm:t>
    </dgm:pt>
    <dgm:pt modelId="{13E0FC43-4252-483B-91A5-9DF48FED62F1}">
      <dgm:prSet phldrT="[文本]"/>
      <dgm:spPr/>
      <dgm:t>
        <a:bodyPr/>
        <a:lstStyle/>
        <a:p>
          <a:r>
            <a:rPr lang="en-US" altLang="zh-CN" dirty="0" smtClean="0"/>
            <a:t>DCM</a:t>
          </a:r>
          <a:endParaRPr lang="zh-CN" altLang="en-US" dirty="0"/>
        </a:p>
      </dgm:t>
    </dgm:pt>
    <dgm:pt modelId="{9080CB76-2509-45CE-922B-BF6ECDAB5DA5}" type="parTrans" cxnId="{D378EAD0-BC81-4273-ACB7-28D87074CC12}">
      <dgm:prSet/>
      <dgm:spPr/>
      <dgm:t>
        <a:bodyPr/>
        <a:lstStyle/>
        <a:p>
          <a:endParaRPr lang="zh-CN" altLang="en-US"/>
        </a:p>
      </dgm:t>
    </dgm:pt>
    <dgm:pt modelId="{AD81C5E1-9004-4487-87BA-332EB5B5C1E2}" type="sibTrans" cxnId="{D378EAD0-BC81-4273-ACB7-28D87074CC12}">
      <dgm:prSet/>
      <dgm:spPr/>
      <dgm:t>
        <a:bodyPr/>
        <a:lstStyle/>
        <a:p>
          <a:endParaRPr lang="zh-CN" altLang="en-US"/>
        </a:p>
      </dgm:t>
    </dgm:pt>
    <dgm:pt modelId="{BDE85125-2644-4042-ACDD-83EF7BE51863}">
      <dgm:prSet phldrT="[文本]"/>
      <dgm:spPr/>
      <dgm:t>
        <a:bodyPr/>
        <a:lstStyle/>
        <a:p>
          <a:r>
            <a:rPr lang="zh-CN" altLang="en-US" dirty="0" smtClean="0"/>
            <a:t>保证时钟信号的同时性</a:t>
          </a:r>
          <a:endParaRPr lang="zh-CN" altLang="en-US" dirty="0"/>
        </a:p>
      </dgm:t>
    </dgm:pt>
    <dgm:pt modelId="{9E0E1A15-18C9-4FD5-92E8-588A4D5BB0FA}" type="parTrans" cxnId="{6050E813-4CCC-4437-85CD-7AE4D7A9ECDB}">
      <dgm:prSet/>
      <dgm:spPr/>
      <dgm:t>
        <a:bodyPr/>
        <a:lstStyle/>
        <a:p>
          <a:endParaRPr lang="zh-CN" altLang="en-US"/>
        </a:p>
      </dgm:t>
    </dgm:pt>
    <dgm:pt modelId="{008DC932-42E4-49E9-9B08-A8C96E487E28}" type="sibTrans" cxnId="{6050E813-4CCC-4437-85CD-7AE4D7A9ECDB}">
      <dgm:prSet/>
      <dgm:spPr/>
      <dgm:t>
        <a:bodyPr/>
        <a:lstStyle/>
        <a:p>
          <a:endParaRPr lang="zh-CN" altLang="en-US"/>
        </a:p>
      </dgm:t>
    </dgm:pt>
    <dgm:pt modelId="{AE8EA6E1-6082-4AE1-8B55-1E282C483850}">
      <dgm:prSet phldrT="[文本]"/>
      <dgm:spPr/>
      <dgm:t>
        <a:bodyPr/>
        <a:lstStyle/>
        <a:p>
          <a:r>
            <a:rPr lang="zh-CN" altLang="en-US" dirty="0" smtClean="0"/>
            <a:t>时钟树驱动、接入选择</a:t>
          </a:r>
          <a:endParaRPr lang="zh-CN" altLang="en-US" dirty="0"/>
        </a:p>
      </dgm:t>
    </dgm:pt>
    <dgm:pt modelId="{25EC8630-6A35-4F3B-8FB7-4F376A837B2F}" type="parTrans" cxnId="{8B62E77B-4F0A-43D4-B1EF-5DDD4FCAF48D}">
      <dgm:prSet/>
      <dgm:spPr/>
      <dgm:t>
        <a:bodyPr/>
        <a:lstStyle/>
        <a:p>
          <a:endParaRPr lang="zh-CN" altLang="en-US"/>
        </a:p>
      </dgm:t>
    </dgm:pt>
    <dgm:pt modelId="{B1BA8C44-01E8-4173-A5FE-A82D69D72A8A}" type="sibTrans" cxnId="{8B62E77B-4F0A-43D4-B1EF-5DDD4FCAF48D}">
      <dgm:prSet/>
      <dgm:spPr/>
      <dgm:t>
        <a:bodyPr/>
        <a:lstStyle/>
        <a:p>
          <a:endParaRPr lang="zh-CN" altLang="en-US"/>
        </a:p>
      </dgm:t>
    </dgm:pt>
    <dgm:pt modelId="{712DC72F-C08F-4277-A084-B98A3F9A9791}">
      <dgm:prSet phldrT="[文本]"/>
      <dgm:spPr/>
      <dgm:t>
        <a:bodyPr/>
        <a:lstStyle/>
        <a:p>
          <a:r>
            <a:rPr lang="zh-CN" altLang="en-US" dirty="0" smtClean="0"/>
            <a:t>消抖动</a:t>
          </a:r>
          <a:endParaRPr lang="zh-CN" altLang="en-US" dirty="0"/>
        </a:p>
      </dgm:t>
    </dgm:pt>
    <dgm:pt modelId="{0388E6EC-C27C-4022-B0F3-5797C9A1EE41}" type="parTrans" cxnId="{09817DD8-4715-4256-AD2F-83597213B011}">
      <dgm:prSet/>
      <dgm:spPr/>
      <dgm:t>
        <a:bodyPr/>
        <a:lstStyle/>
        <a:p>
          <a:endParaRPr lang="zh-CN" altLang="en-US"/>
        </a:p>
      </dgm:t>
    </dgm:pt>
    <dgm:pt modelId="{8A97BF61-2CB6-4E65-B405-395B736FF3E4}" type="sibTrans" cxnId="{09817DD8-4715-4256-AD2F-83597213B011}">
      <dgm:prSet/>
      <dgm:spPr/>
      <dgm:t>
        <a:bodyPr/>
        <a:lstStyle/>
        <a:p>
          <a:endParaRPr lang="zh-CN" altLang="en-US"/>
        </a:p>
      </dgm:t>
    </dgm:pt>
    <dgm:pt modelId="{036DCD43-155D-402E-BC87-DB124D180320}">
      <dgm:prSet phldrT="[文本]"/>
      <dgm:spPr/>
      <dgm:t>
        <a:bodyPr/>
        <a:lstStyle/>
        <a:p>
          <a:r>
            <a:rPr lang="zh-CN" altLang="en-US" dirty="0" smtClean="0"/>
            <a:t>时钟引脚</a:t>
          </a:r>
          <a:endParaRPr lang="zh-CN" altLang="en-US" dirty="0"/>
        </a:p>
      </dgm:t>
    </dgm:pt>
    <dgm:pt modelId="{E02915ED-4008-440C-B81B-E31218981355}" type="parTrans" cxnId="{EFA97B9B-97AC-4777-87E0-E654CC5BD4C8}">
      <dgm:prSet/>
      <dgm:spPr/>
      <dgm:t>
        <a:bodyPr/>
        <a:lstStyle/>
        <a:p>
          <a:endParaRPr lang="zh-CN" altLang="en-US"/>
        </a:p>
      </dgm:t>
    </dgm:pt>
    <dgm:pt modelId="{8B619B32-758C-4326-8FFF-F9F8F850CF49}" type="sibTrans" cxnId="{EFA97B9B-97AC-4777-87E0-E654CC5BD4C8}">
      <dgm:prSet/>
      <dgm:spPr/>
      <dgm:t>
        <a:bodyPr/>
        <a:lstStyle/>
        <a:p>
          <a:endParaRPr lang="zh-CN" altLang="en-US"/>
        </a:p>
      </dgm:t>
    </dgm:pt>
    <dgm:pt modelId="{9B440247-8E8A-4032-A04A-70170A4ADAB3}">
      <dgm:prSet phldrT="[文本]"/>
      <dgm:spPr/>
      <dgm:t>
        <a:bodyPr/>
        <a:lstStyle/>
        <a:p>
          <a:r>
            <a:rPr lang="zh-CN" altLang="en-US" dirty="0" smtClean="0"/>
            <a:t>与</a:t>
          </a:r>
          <a:r>
            <a:rPr lang="en-US" altLang="zh-CN" dirty="0" smtClean="0"/>
            <a:t>BUFGMUX</a:t>
          </a:r>
          <a:r>
            <a:rPr lang="zh-CN" altLang="en-US" dirty="0" smtClean="0"/>
            <a:t>或</a:t>
          </a:r>
          <a:r>
            <a:rPr lang="en-US" altLang="zh-CN" dirty="0" smtClean="0"/>
            <a:t>DCM</a:t>
          </a:r>
          <a:r>
            <a:rPr lang="zh-CN" altLang="en-US" dirty="0" smtClean="0"/>
            <a:t>相连</a:t>
          </a:r>
          <a:endParaRPr lang="zh-CN" altLang="en-US" dirty="0"/>
        </a:p>
      </dgm:t>
    </dgm:pt>
    <dgm:pt modelId="{5081B4A2-A395-4B58-8202-58609123B317}" type="parTrans" cxnId="{FD6AFA61-A889-4566-B888-22CDED4E676D}">
      <dgm:prSet/>
      <dgm:spPr/>
      <dgm:t>
        <a:bodyPr/>
        <a:lstStyle/>
        <a:p>
          <a:endParaRPr lang="zh-CN" altLang="en-US"/>
        </a:p>
      </dgm:t>
    </dgm:pt>
    <dgm:pt modelId="{E3C4D9EC-A32F-4004-94EF-EE15EADD8FD3}" type="sibTrans" cxnId="{FD6AFA61-A889-4566-B888-22CDED4E676D}">
      <dgm:prSet/>
      <dgm:spPr/>
      <dgm:t>
        <a:bodyPr/>
        <a:lstStyle/>
        <a:p>
          <a:endParaRPr lang="zh-CN" altLang="en-US"/>
        </a:p>
      </dgm:t>
    </dgm:pt>
    <dgm:pt modelId="{95EA72F1-6F16-40F2-88D1-EF1870AA0F79}">
      <dgm:prSet phldrT="[文本]"/>
      <dgm:spPr/>
      <dgm:t>
        <a:bodyPr/>
        <a:lstStyle/>
        <a:p>
          <a:r>
            <a:rPr lang="zh-CN" altLang="en-US" dirty="0" smtClean="0"/>
            <a:t>差分时钟</a:t>
          </a:r>
          <a:endParaRPr lang="zh-CN" altLang="en-US" dirty="0"/>
        </a:p>
      </dgm:t>
    </dgm:pt>
    <dgm:pt modelId="{D3C2FAFF-907B-4AC5-AB85-EA65EC17AF83}" type="parTrans" cxnId="{F6163A04-AA68-4CD1-BA70-AB5678B322C8}">
      <dgm:prSet/>
      <dgm:spPr/>
      <dgm:t>
        <a:bodyPr/>
        <a:lstStyle/>
        <a:p>
          <a:endParaRPr lang="zh-CN" altLang="en-US"/>
        </a:p>
      </dgm:t>
    </dgm:pt>
    <dgm:pt modelId="{3707A88A-D245-43C2-B623-94F21F109B3E}" type="sibTrans" cxnId="{F6163A04-AA68-4CD1-BA70-AB5678B322C8}">
      <dgm:prSet/>
      <dgm:spPr/>
      <dgm:t>
        <a:bodyPr/>
        <a:lstStyle/>
        <a:p>
          <a:endParaRPr lang="zh-CN" altLang="en-US"/>
        </a:p>
      </dgm:t>
    </dgm:pt>
    <dgm:pt modelId="{EB63ABA8-CB4C-47BD-92C5-286A155453D0}">
      <dgm:prSet phldrT="[文本]"/>
      <dgm:spPr/>
      <dgm:t>
        <a:bodyPr/>
        <a:lstStyle/>
        <a:p>
          <a:r>
            <a:rPr lang="en-US" altLang="zh-CN" dirty="0" smtClean="0"/>
            <a:t>BUFGMUX</a:t>
          </a:r>
          <a:endParaRPr lang="zh-CN" altLang="en-US" dirty="0"/>
        </a:p>
      </dgm:t>
    </dgm:pt>
    <dgm:pt modelId="{DD36B7C1-7F6C-407E-99E7-6813D1E0EDF0}" type="parTrans" cxnId="{C0214B0C-3398-47F3-A281-48EDDD666025}">
      <dgm:prSet/>
      <dgm:spPr/>
      <dgm:t>
        <a:bodyPr/>
        <a:lstStyle/>
        <a:p>
          <a:endParaRPr lang="zh-CN" altLang="en-US"/>
        </a:p>
      </dgm:t>
    </dgm:pt>
    <dgm:pt modelId="{4092D1BE-C9B9-40E1-A66F-1CFBF1A92DEC}" type="sibTrans" cxnId="{C0214B0C-3398-47F3-A281-48EDDD666025}">
      <dgm:prSet/>
      <dgm:spPr/>
      <dgm:t>
        <a:bodyPr/>
        <a:lstStyle/>
        <a:p>
          <a:endParaRPr lang="zh-CN" altLang="en-US"/>
        </a:p>
      </dgm:t>
    </dgm:pt>
    <dgm:pt modelId="{DB272E38-58B1-4246-922E-2DF14839859C}">
      <dgm:prSet phldrT="[文本]"/>
      <dgm:spPr/>
      <dgm:t>
        <a:bodyPr/>
        <a:lstStyle/>
        <a:p>
          <a:r>
            <a:rPr lang="zh-CN" altLang="en-US" dirty="0" smtClean="0"/>
            <a:t>频率综合</a:t>
          </a:r>
          <a:endParaRPr lang="zh-CN" altLang="en-US" dirty="0"/>
        </a:p>
      </dgm:t>
    </dgm:pt>
    <dgm:pt modelId="{85F84949-80D1-4C44-BDED-D6A3287F1280}" type="parTrans" cxnId="{94CCE646-F508-499D-930B-139871521630}">
      <dgm:prSet/>
      <dgm:spPr/>
      <dgm:t>
        <a:bodyPr/>
        <a:lstStyle/>
        <a:p>
          <a:endParaRPr lang="zh-CN" altLang="en-US"/>
        </a:p>
      </dgm:t>
    </dgm:pt>
    <dgm:pt modelId="{0F7C6E54-BE3B-47C4-9ABD-C937E0D05FB4}" type="sibTrans" cxnId="{94CCE646-F508-499D-930B-139871521630}">
      <dgm:prSet/>
      <dgm:spPr/>
      <dgm:t>
        <a:bodyPr/>
        <a:lstStyle/>
        <a:p>
          <a:endParaRPr lang="zh-CN" altLang="en-US"/>
        </a:p>
      </dgm:t>
    </dgm:pt>
    <dgm:pt modelId="{C34D607E-A7C3-494A-8DF9-FBF148CA37C5}">
      <dgm:prSet phldrT="[文本]"/>
      <dgm:spPr/>
      <dgm:t>
        <a:bodyPr/>
        <a:lstStyle/>
        <a:p>
          <a:r>
            <a:rPr lang="zh-CN" altLang="en-US" dirty="0" smtClean="0"/>
            <a:t>相位调整</a:t>
          </a:r>
          <a:endParaRPr lang="zh-CN" altLang="en-US" dirty="0"/>
        </a:p>
      </dgm:t>
    </dgm:pt>
    <dgm:pt modelId="{267942D5-389C-410C-BBD8-6811115BD3E9}" type="parTrans" cxnId="{ECD2239F-41B2-4317-AC32-C66BF243CABE}">
      <dgm:prSet/>
      <dgm:spPr/>
      <dgm:t>
        <a:bodyPr/>
        <a:lstStyle/>
        <a:p>
          <a:endParaRPr lang="zh-CN" altLang="en-US"/>
        </a:p>
      </dgm:t>
    </dgm:pt>
    <dgm:pt modelId="{4D5F29BC-D737-4C89-AEEA-BFBCF70A1F03}" type="sibTrans" cxnId="{ECD2239F-41B2-4317-AC32-C66BF243CABE}">
      <dgm:prSet/>
      <dgm:spPr/>
      <dgm:t>
        <a:bodyPr/>
        <a:lstStyle/>
        <a:p>
          <a:endParaRPr lang="zh-CN" altLang="en-US"/>
        </a:p>
      </dgm:t>
    </dgm:pt>
    <dgm:pt modelId="{F3500166-DF57-4137-9535-08AAFB9FC595}">
      <dgm:prSet phldrT="[文本]"/>
      <dgm:spPr/>
      <dgm:t>
        <a:bodyPr/>
        <a:lstStyle/>
        <a:p>
          <a:r>
            <a:rPr lang="zh-CN" altLang="en-US" dirty="0" smtClean="0"/>
            <a:t>偏移校正</a:t>
          </a:r>
          <a:endParaRPr lang="zh-CN" altLang="en-US" dirty="0"/>
        </a:p>
      </dgm:t>
    </dgm:pt>
    <dgm:pt modelId="{602166FD-0BDE-4CC8-ADD6-0C9458681610}" type="parTrans" cxnId="{C56447E5-B1C7-4DA0-8B75-A501EC24A145}">
      <dgm:prSet/>
      <dgm:spPr/>
      <dgm:t>
        <a:bodyPr/>
        <a:lstStyle/>
        <a:p>
          <a:endParaRPr lang="zh-CN" altLang="en-US"/>
        </a:p>
      </dgm:t>
    </dgm:pt>
    <dgm:pt modelId="{48A9FFE1-4370-4BF5-AEA8-18F39D1D6E6D}" type="sibTrans" cxnId="{C56447E5-B1C7-4DA0-8B75-A501EC24A145}">
      <dgm:prSet/>
      <dgm:spPr/>
      <dgm:t>
        <a:bodyPr/>
        <a:lstStyle/>
        <a:p>
          <a:endParaRPr lang="zh-CN" altLang="en-US"/>
        </a:p>
      </dgm:t>
    </dgm:pt>
    <dgm:pt modelId="{AA32F513-0E90-4495-968E-04D79B89F9FA}" type="pres">
      <dgm:prSet presAssocID="{6E279CDC-490E-43F3-9F44-DDDD621A66F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CD7B599-4DA6-4AE8-862A-B3C3B1600419}" type="pres">
      <dgm:prSet presAssocID="{B105D720-2142-491B-B83C-9C7D8E7A2B94}" presName="parentLin" presStyleCnt="0"/>
      <dgm:spPr/>
    </dgm:pt>
    <dgm:pt modelId="{EBCDF34D-E6BF-4516-97E8-D486E15A3CCE}" type="pres">
      <dgm:prSet presAssocID="{B105D720-2142-491B-B83C-9C7D8E7A2B94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24B49223-3E42-4550-85A8-84AF8646F657}" type="pres">
      <dgm:prSet presAssocID="{B105D720-2142-491B-B83C-9C7D8E7A2B94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5FFE57-061F-499F-9ED7-4DCD9FDF2D18}" type="pres">
      <dgm:prSet presAssocID="{B105D720-2142-491B-B83C-9C7D8E7A2B94}" presName="negativeSpace" presStyleCnt="0"/>
      <dgm:spPr/>
    </dgm:pt>
    <dgm:pt modelId="{E6A70A62-4596-4FD6-8A46-18F81D8A5428}" type="pres">
      <dgm:prSet presAssocID="{B105D720-2142-491B-B83C-9C7D8E7A2B94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DA911C-A681-47FF-8B02-1A0AAA4FA734}" type="pres">
      <dgm:prSet presAssocID="{CDCB7EB9-D007-4335-A186-E7315457FC8D}" presName="spaceBetweenRectangles" presStyleCnt="0"/>
      <dgm:spPr/>
    </dgm:pt>
    <dgm:pt modelId="{AA331AEA-790E-47BC-B8EF-8676EA9DF52C}" type="pres">
      <dgm:prSet presAssocID="{EB63ABA8-CB4C-47BD-92C5-286A155453D0}" presName="parentLin" presStyleCnt="0"/>
      <dgm:spPr/>
    </dgm:pt>
    <dgm:pt modelId="{D2C4B3A2-1524-46FE-89D1-7D134F844643}" type="pres">
      <dgm:prSet presAssocID="{EB63ABA8-CB4C-47BD-92C5-286A155453D0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E7E7E095-DC35-4AD4-BDD9-FA94FF2B6823}" type="pres">
      <dgm:prSet presAssocID="{EB63ABA8-CB4C-47BD-92C5-286A155453D0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0D2793-FF23-4639-9370-B7DD69FD0E22}" type="pres">
      <dgm:prSet presAssocID="{EB63ABA8-CB4C-47BD-92C5-286A155453D0}" presName="negativeSpace" presStyleCnt="0"/>
      <dgm:spPr/>
    </dgm:pt>
    <dgm:pt modelId="{A3DEE61D-C3BB-40A7-A11B-DA8122668353}" type="pres">
      <dgm:prSet presAssocID="{EB63ABA8-CB4C-47BD-92C5-286A155453D0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1C9C04-56FD-48E5-94F0-88EABF6DC18D}" type="pres">
      <dgm:prSet presAssocID="{4092D1BE-C9B9-40E1-A66F-1CFBF1A92DEC}" presName="spaceBetweenRectangles" presStyleCnt="0"/>
      <dgm:spPr/>
    </dgm:pt>
    <dgm:pt modelId="{B86B9600-E3E9-4A1A-AF8B-BBC8558727BE}" type="pres">
      <dgm:prSet presAssocID="{036DCD43-155D-402E-BC87-DB124D180320}" presName="parentLin" presStyleCnt="0"/>
      <dgm:spPr/>
    </dgm:pt>
    <dgm:pt modelId="{7C53A6D4-6867-40FD-98DE-97D1D7AB2703}" type="pres">
      <dgm:prSet presAssocID="{036DCD43-155D-402E-BC87-DB124D180320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6B7A8398-117C-41EC-8B00-1060642A86F7}" type="pres">
      <dgm:prSet presAssocID="{036DCD43-155D-402E-BC87-DB124D180320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7E6DED-B8DC-4BFD-821F-53E35B2B4D5F}" type="pres">
      <dgm:prSet presAssocID="{036DCD43-155D-402E-BC87-DB124D180320}" presName="negativeSpace" presStyleCnt="0"/>
      <dgm:spPr/>
    </dgm:pt>
    <dgm:pt modelId="{3B9A98E1-227B-4728-8FDD-260F58719775}" type="pres">
      <dgm:prSet presAssocID="{036DCD43-155D-402E-BC87-DB124D180320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1080C3-1FB9-43A0-8F6E-EFAEE06E6315}" type="pres">
      <dgm:prSet presAssocID="{8B619B32-758C-4326-8FFF-F9F8F850CF49}" presName="spaceBetweenRectangles" presStyleCnt="0"/>
      <dgm:spPr/>
    </dgm:pt>
    <dgm:pt modelId="{195A18BF-2D59-48E4-AB24-5C54E6EA9BF2}" type="pres">
      <dgm:prSet presAssocID="{13E0FC43-4252-483B-91A5-9DF48FED62F1}" presName="parentLin" presStyleCnt="0"/>
      <dgm:spPr/>
    </dgm:pt>
    <dgm:pt modelId="{17625D69-9288-4B86-8235-3FA8BEB0BA09}" type="pres">
      <dgm:prSet presAssocID="{13E0FC43-4252-483B-91A5-9DF48FED62F1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B81CCE56-8933-4F58-A5D8-E051190C1980}" type="pres">
      <dgm:prSet presAssocID="{13E0FC43-4252-483B-91A5-9DF48FED62F1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714AFC-E0F2-4F4D-BE04-3C7AE3E4C632}" type="pres">
      <dgm:prSet presAssocID="{13E0FC43-4252-483B-91A5-9DF48FED62F1}" presName="negativeSpace" presStyleCnt="0"/>
      <dgm:spPr/>
    </dgm:pt>
    <dgm:pt modelId="{C49288AD-3353-4155-8BD4-1CF9F53D4CC4}" type="pres">
      <dgm:prSet presAssocID="{13E0FC43-4252-483B-91A5-9DF48FED62F1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9C69975-3485-4546-BFC6-14A12700C3A5}" type="presOf" srcId="{9B440247-8E8A-4032-A04A-70170A4ADAB3}" destId="{3B9A98E1-227B-4728-8FDD-260F58719775}" srcOrd="0" destOrd="0" presId="urn:microsoft.com/office/officeart/2005/8/layout/list1"/>
    <dgm:cxn modelId="{EFA97B9B-97AC-4777-87E0-E654CC5BD4C8}" srcId="{6E279CDC-490E-43F3-9F44-DDDD621A66FF}" destId="{036DCD43-155D-402E-BC87-DB124D180320}" srcOrd="2" destOrd="0" parTransId="{E02915ED-4008-440C-B81B-E31218981355}" sibTransId="{8B619B32-758C-4326-8FFF-F9F8F850CF49}"/>
    <dgm:cxn modelId="{27C597AD-9DB6-424B-8B6A-8991C62BE6F8}" type="presOf" srcId="{EB63ABA8-CB4C-47BD-92C5-286A155453D0}" destId="{E7E7E095-DC35-4AD4-BDD9-FA94FF2B6823}" srcOrd="1" destOrd="0" presId="urn:microsoft.com/office/officeart/2005/8/layout/list1"/>
    <dgm:cxn modelId="{F6163A04-AA68-4CD1-BA70-AB5678B322C8}" srcId="{036DCD43-155D-402E-BC87-DB124D180320}" destId="{95EA72F1-6F16-40F2-88D1-EF1870AA0F79}" srcOrd="1" destOrd="0" parTransId="{D3C2FAFF-907B-4AC5-AB85-EA65EC17AF83}" sibTransId="{3707A88A-D245-43C2-B623-94F21F109B3E}"/>
    <dgm:cxn modelId="{D378EAD0-BC81-4273-ACB7-28D87074CC12}" srcId="{6E279CDC-490E-43F3-9F44-DDDD621A66FF}" destId="{13E0FC43-4252-483B-91A5-9DF48FED62F1}" srcOrd="3" destOrd="0" parTransId="{9080CB76-2509-45CE-922B-BF6ECDAB5DA5}" sibTransId="{AD81C5E1-9004-4487-87BA-332EB5B5C1E2}"/>
    <dgm:cxn modelId="{ECD2239F-41B2-4317-AC32-C66BF243CABE}" srcId="{13E0FC43-4252-483B-91A5-9DF48FED62F1}" destId="{C34D607E-A7C3-494A-8DF9-FBF148CA37C5}" srcOrd="2" destOrd="0" parTransId="{267942D5-389C-410C-BBD8-6811115BD3E9}" sibTransId="{4D5F29BC-D737-4C89-AEEA-BFBCF70A1F03}"/>
    <dgm:cxn modelId="{3940645A-4F44-4676-92B4-2DE91634D23F}" type="presOf" srcId="{13E0FC43-4252-483B-91A5-9DF48FED62F1}" destId="{B81CCE56-8933-4F58-A5D8-E051190C1980}" srcOrd="1" destOrd="0" presId="urn:microsoft.com/office/officeart/2005/8/layout/list1"/>
    <dgm:cxn modelId="{D0B080E8-5CEE-4262-A1C8-C45604A3F071}" srcId="{EB63ABA8-CB4C-47BD-92C5-286A155453D0}" destId="{5EFA907A-FE6D-4F60-9571-C634E99D21C2}" srcOrd="0" destOrd="0" parTransId="{551BB4CB-EF8D-4739-81C0-D8B1E75991A7}" sibTransId="{2B0AD650-0B73-443B-A966-E0EEE1E4267A}"/>
    <dgm:cxn modelId="{45E87C44-262C-4F9B-9AFD-DF404550E598}" type="presOf" srcId="{B105D720-2142-491B-B83C-9C7D8E7A2B94}" destId="{24B49223-3E42-4550-85A8-84AF8646F657}" srcOrd="1" destOrd="0" presId="urn:microsoft.com/office/officeart/2005/8/layout/list1"/>
    <dgm:cxn modelId="{82B3B1A5-486E-41F6-A719-4CC4E9F4D3DE}" type="presOf" srcId="{F3500166-DF57-4137-9535-08AAFB9FC595}" destId="{C49288AD-3353-4155-8BD4-1CF9F53D4CC4}" srcOrd="0" destOrd="3" presId="urn:microsoft.com/office/officeart/2005/8/layout/list1"/>
    <dgm:cxn modelId="{8B62E77B-4F0A-43D4-B1EF-5DDD4FCAF48D}" srcId="{EB63ABA8-CB4C-47BD-92C5-286A155453D0}" destId="{AE8EA6E1-6082-4AE1-8B55-1E282C483850}" srcOrd="1" destOrd="0" parTransId="{25EC8630-6A35-4F3B-8FB7-4F376A837B2F}" sibTransId="{B1BA8C44-01E8-4173-A5FE-A82D69D72A8A}"/>
    <dgm:cxn modelId="{609F0C88-8801-4FBC-A767-07FB3A699C5F}" type="presOf" srcId="{C34D607E-A7C3-494A-8DF9-FBF148CA37C5}" destId="{C49288AD-3353-4155-8BD4-1CF9F53D4CC4}" srcOrd="0" destOrd="2" presId="urn:microsoft.com/office/officeart/2005/8/layout/list1"/>
    <dgm:cxn modelId="{D25B3C75-C124-479D-A4DC-D48EB7B9C246}" type="presOf" srcId="{B105D720-2142-491B-B83C-9C7D8E7A2B94}" destId="{EBCDF34D-E6BF-4516-97E8-D486E15A3CCE}" srcOrd="0" destOrd="0" presId="urn:microsoft.com/office/officeart/2005/8/layout/list1"/>
    <dgm:cxn modelId="{A07A73CC-4E80-403A-A10A-27EA77709933}" type="presOf" srcId="{036DCD43-155D-402E-BC87-DB124D180320}" destId="{7C53A6D4-6867-40FD-98DE-97D1D7AB2703}" srcOrd="0" destOrd="0" presId="urn:microsoft.com/office/officeart/2005/8/layout/list1"/>
    <dgm:cxn modelId="{C56447E5-B1C7-4DA0-8B75-A501EC24A145}" srcId="{13E0FC43-4252-483B-91A5-9DF48FED62F1}" destId="{F3500166-DF57-4137-9535-08AAFB9FC595}" srcOrd="3" destOrd="0" parTransId="{602166FD-0BDE-4CC8-ADD6-0C9458681610}" sibTransId="{48A9FFE1-4370-4BF5-AEA8-18F39D1D6E6D}"/>
    <dgm:cxn modelId="{EF9CD6D3-5EFF-4D50-A924-742A534F4C6A}" type="presOf" srcId="{BDE85125-2644-4042-ACDD-83EF7BE51863}" destId="{E6A70A62-4596-4FD6-8A46-18F81D8A5428}" srcOrd="0" destOrd="0" presId="urn:microsoft.com/office/officeart/2005/8/layout/list1"/>
    <dgm:cxn modelId="{E743360D-274E-4775-A383-80E40FE0EC72}" type="presOf" srcId="{5EFA907A-FE6D-4F60-9571-C634E99D21C2}" destId="{A3DEE61D-C3BB-40A7-A11B-DA8122668353}" srcOrd="0" destOrd="0" presId="urn:microsoft.com/office/officeart/2005/8/layout/list1"/>
    <dgm:cxn modelId="{2C13B507-4F88-4767-A8EA-D98F65B0C4C5}" type="presOf" srcId="{AE8EA6E1-6082-4AE1-8B55-1E282C483850}" destId="{A3DEE61D-C3BB-40A7-A11B-DA8122668353}" srcOrd="0" destOrd="1" presId="urn:microsoft.com/office/officeart/2005/8/layout/list1"/>
    <dgm:cxn modelId="{09817DD8-4715-4256-AD2F-83597213B011}" srcId="{13E0FC43-4252-483B-91A5-9DF48FED62F1}" destId="{712DC72F-C08F-4277-A084-B98A3F9A9791}" srcOrd="0" destOrd="0" parTransId="{0388E6EC-C27C-4022-B0F3-5797C9A1EE41}" sibTransId="{8A97BF61-2CB6-4E65-B405-395B736FF3E4}"/>
    <dgm:cxn modelId="{6050E813-4CCC-4437-85CD-7AE4D7A9ECDB}" srcId="{B105D720-2142-491B-B83C-9C7D8E7A2B94}" destId="{BDE85125-2644-4042-ACDD-83EF7BE51863}" srcOrd="0" destOrd="0" parTransId="{9E0E1A15-18C9-4FD5-92E8-588A4D5BB0FA}" sibTransId="{008DC932-42E4-49E9-9B08-A8C96E487E28}"/>
    <dgm:cxn modelId="{28215358-8AC9-48E8-8547-C85FA98E8708}" type="presOf" srcId="{95EA72F1-6F16-40F2-88D1-EF1870AA0F79}" destId="{3B9A98E1-227B-4728-8FDD-260F58719775}" srcOrd="0" destOrd="1" presId="urn:microsoft.com/office/officeart/2005/8/layout/list1"/>
    <dgm:cxn modelId="{5B17D2E2-5211-472C-9317-DFB8B6A25573}" type="presOf" srcId="{6E279CDC-490E-43F3-9F44-DDDD621A66FF}" destId="{AA32F513-0E90-4495-968E-04D79B89F9FA}" srcOrd="0" destOrd="0" presId="urn:microsoft.com/office/officeart/2005/8/layout/list1"/>
    <dgm:cxn modelId="{9F7F8E6A-0732-4FC9-A66C-6FCC06250E84}" type="presOf" srcId="{13E0FC43-4252-483B-91A5-9DF48FED62F1}" destId="{17625D69-9288-4B86-8235-3FA8BEB0BA09}" srcOrd="0" destOrd="0" presId="urn:microsoft.com/office/officeart/2005/8/layout/list1"/>
    <dgm:cxn modelId="{9DFC7EFE-0F95-4877-9408-E080429A5BB7}" type="presOf" srcId="{EB63ABA8-CB4C-47BD-92C5-286A155453D0}" destId="{D2C4B3A2-1524-46FE-89D1-7D134F844643}" srcOrd="0" destOrd="0" presId="urn:microsoft.com/office/officeart/2005/8/layout/list1"/>
    <dgm:cxn modelId="{94CCE646-F508-499D-930B-139871521630}" srcId="{13E0FC43-4252-483B-91A5-9DF48FED62F1}" destId="{DB272E38-58B1-4246-922E-2DF14839859C}" srcOrd="1" destOrd="0" parTransId="{85F84949-80D1-4C44-BDED-D6A3287F1280}" sibTransId="{0F7C6E54-BE3B-47C4-9ABD-C937E0D05FB4}"/>
    <dgm:cxn modelId="{313D6549-429D-4F37-AAB3-055BA6CC46B5}" type="presOf" srcId="{DB272E38-58B1-4246-922E-2DF14839859C}" destId="{C49288AD-3353-4155-8BD4-1CF9F53D4CC4}" srcOrd="0" destOrd="1" presId="urn:microsoft.com/office/officeart/2005/8/layout/list1"/>
    <dgm:cxn modelId="{C0214B0C-3398-47F3-A281-48EDDD666025}" srcId="{6E279CDC-490E-43F3-9F44-DDDD621A66FF}" destId="{EB63ABA8-CB4C-47BD-92C5-286A155453D0}" srcOrd="1" destOrd="0" parTransId="{DD36B7C1-7F6C-407E-99E7-6813D1E0EDF0}" sibTransId="{4092D1BE-C9B9-40E1-A66F-1CFBF1A92DEC}"/>
    <dgm:cxn modelId="{49713FA3-DD5C-419D-BC38-BEFDB9BF3EE8}" type="presOf" srcId="{712DC72F-C08F-4277-A084-B98A3F9A9791}" destId="{C49288AD-3353-4155-8BD4-1CF9F53D4CC4}" srcOrd="0" destOrd="0" presId="urn:microsoft.com/office/officeart/2005/8/layout/list1"/>
    <dgm:cxn modelId="{FD6AFA61-A889-4566-B888-22CDED4E676D}" srcId="{036DCD43-155D-402E-BC87-DB124D180320}" destId="{9B440247-8E8A-4032-A04A-70170A4ADAB3}" srcOrd="0" destOrd="0" parTransId="{5081B4A2-A395-4B58-8202-58609123B317}" sibTransId="{E3C4D9EC-A32F-4004-94EF-EE15EADD8FD3}"/>
    <dgm:cxn modelId="{D80B40E9-D07F-49EB-959F-3348CF59179A}" srcId="{6E279CDC-490E-43F3-9F44-DDDD621A66FF}" destId="{B105D720-2142-491B-B83C-9C7D8E7A2B94}" srcOrd="0" destOrd="0" parTransId="{82AE480E-98C1-48BC-AB91-B47BF229AC03}" sibTransId="{CDCB7EB9-D007-4335-A186-E7315457FC8D}"/>
    <dgm:cxn modelId="{D1208942-B989-4CA0-BB66-A4546AFD5D60}" type="presOf" srcId="{036DCD43-155D-402E-BC87-DB124D180320}" destId="{6B7A8398-117C-41EC-8B00-1060642A86F7}" srcOrd="1" destOrd="0" presId="urn:microsoft.com/office/officeart/2005/8/layout/list1"/>
    <dgm:cxn modelId="{0A102AFB-B1C6-43DB-AAED-52EDE33B3428}" type="presParOf" srcId="{AA32F513-0E90-4495-968E-04D79B89F9FA}" destId="{7CD7B599-4DA6-4AE8-862A-B3C3B1600419}" srcOrd="0" destOrd="0" presId="urn:microsoft.com/office/officeart/2005/8/layout/list1"/>
    <dgm:cxn modelId="{3148EC68-B55F-4C39-BCD3-82A8AE521466}" type="presParOf" srcId="{7CD7B599-4DA6-4AE8-862A-B3C3B1600419}" destId="{EBCDF34D-E6BF-4516-97E8-D486E15A3CCE}" srcOrd="0" destOrd="0" presId="urn:microsoft.com/office/officeart/2005/8/layout/list1"/>
    <dgm:cxn modelId="{4CA25B72-0A18-40B0-AB06-D9E79DD60843}" type="presParOf" srcId="{7CD7B599-4DA6-4AE8-862A-B3C3B1600419}" destId="{24B49223-3E42-4550-85A8-84AF8646F657}" srcOrd="1" destOrd="0" presId="urn:microsoft.com/office/officeart/2005/8/layout/list1"/>
    <dgm:cxn modelId="{3ACE28EA-D8AB-4EC8-95DD-82B92B43D855}" type="presParOf" srcId="{AA32F513-0E90-4495-968E-04D79B89F9FA}" destId="{E15FFE57-061F-499F-9ED7-4DCD9FDF2D18}" srcOrd="1" destOrd="0" presId="urn:microsoft.com/office/officeart/2005/8/layout/list1"/>
    <dgm:cxn modelId="{2614A41A-0D54-4684-90F2-F834313D8E0B}" type="presParOf" srcId="{AA32F513-0E90-4495-968E-04D79B89F9FA}" destId="{E6A70A62-4596-4FD6-8A46-18F81D8A5428}" srcOrd="2" destOrd="0" presId="urn:microsoft.com/office/officeart/2005/8/layout/list1"/>
    <dgm:cxn modelId="{068E14CD-70E9-46B3-B23A-88B45BD5F3CB}" type="presParOf" srcId="{AA32F513-0E90-4495-968E-04D79B89F9FA}" destId="{17DA911C-A681-47FF-8B02-1A0AAA4FA734}" srcOrd="3" destOrd="0" presId="urn:microsoft.com/office/officeart/2005/8/layout/list1"/>
    <dgm:cxn modelId="{AB5F9AC8-1FD1-4E68-9C46-F365CFA57248}" type="presParOf" srcId="{AA32F513-0E90-4495-968E-04D79B89F9FA}" destId="{AA331AEA-790E-47BC-B8EF-8676EA9DF52C}" srcOrd="4" destOrd="0" presId="urn:microsoft.com/office/officeart/2005/8/layout/list1"/>
    <dgm:cxn modelId="{CE2D3872-077B-4BD8-9104-A32BE76DA6E2}" type="presParOf" srcId="{AA331AEA-790E-47BC-B8EF-8676EA9DF52C}" destId="{D2C4B3A2-1524-46FE-89D1-7D134F844643}" srcOrd="0" destOrd="0" presId="urn:microsoft.com/office/officeart/2005/8/layout/list1"/>
    <dgm:cxn modelId="{97CB3062-F77A-46F9-A4C0-41C45E6FCFA3}" type="presParOf" srcId="{AA331AEA-790E-47BC-B8EF-8676EA9DF52C}" destId="{E7E7E095-DC35-4AD4-BDD9-FA94FF2B6823}" srcOrd="1" destOrd="0" presId="urn:microsoft.com/office/officeart/2005/8/layout/list1"/>
    <dgm:cxn modelId="{97B3CD05-4FB2-471D-A030-428273743514}" type="presParOf" srcId="{AA32F513-0E90-4495-968E-04D79B89F9FA}" destId="{AE0D2793-FF23-4639-9370-B7DD69FD0E22}" srcOrd="5" destOrd="0" presId="urn:microsoft.com/office/officeart/2005/8/layout/list1"/>
    <dgm:cxn modelId="{FA0A8E7A-19D7-4E93-B70B-436203EAF5D4}" type="presParOf" srcId="{AA32F513-0E90-4495-968E-04D79B89F9FA}" destId="{A3DEE61D-C3BB-40A7-A11B-DA8122668353}" srcOrd="6" destOrd="0" presId="urn:microsoft.com/office/officeart/2005/8/layout/list1"/>
    <dgm:cxn modelId="{76FDAA89-1B2A-48C3-982F-0913ADEC762E}" type="presParOf" srcId="{AA32F513-0E90-4495-968E-04D79B89F9FA}" destId="{2A1C9C04-56FD-48E5-94F0-88EABF6DC18D}" srcOrd="7" destOrd="0" presId="urn:microsoft.com/office/officeart/2005/8/layout/list1"/>
    <dgm:cxn modelId="{1E47F44D-AAF8-4F30-B681-8DD7553FE537}" type="presParOf" srcId="{AA32F513-0E90-4495-968E-04D79B89F9FA}" destId="{B86B9600-E3E9-4A1A-AF8B-BBC8558727BE}" srcOrd="8" destOrd="0" presId="urn:microsoft.com/office/officeart/2005/8/layout/list1"/>
    <dgm:cxn modelId="{102A7668-05DA-430E-9A75-75ADBBDD73F6}" type="presParOf" srcId="{B86B9600-E3E9-4A1A-AF8B-BBC8558727BE}" destId="{7C53A6D4-6867-40FD-98DE-97D1D7AB2703}" srcOrd="0" destOrd="0" presId="urn:microsoft.com/office/officeart/2005/8/layout/list1"/>
    <dgm:cxn modelId="{5E105A77-97F6-447B-9790-38DD40799B63}" type="presParOf" srcId="{B86B9600-E3E9-4A1A-AF8B-BBC8558727BE}" destId="{6B7A8398-117C-41EC-8B00-1060642A86F7}" srcOrd="1" destOrd="0" presId="urn:microsoft.com/office/officeart/2005/8/layout/list1"/>
    <dgm:cxn modelId="{E150EFE5-CA40-4B90-84A7-C1E1E207C966}" type="presParOf" srcId="{AA32F513-0E90-4495-968E-04D79B89F9FA}" destId="{FB7E6DED-B8DC-4BFD-821F-53E35B2B4D5F}" srcOrd="9" destOrd="0" presId="urn:microsoft.com/office/officeart/2005/8/layout/list1"/>
    <dgm:cxn modelId="{C2E84AEB-6A29-4736-B149-462657756B8C}" type="presParOf" srcId="{AA32F513-0E90-4495-968E-04D79B89F9FA}" destId="{3B9A98E1-227B-4728-8FDD-260F58719775}" srcOrd="10" destOrd="0" presId="urn:microsoft.com/office/officeart/2005/8/layout/list1"/>
    <dgm:cxn modelId="{CA1173A2-12AC-4B14-95F2-628AA72CCD3D}" type="presParOf" srcId="{AA32F513-0E90-4495-968E-04D79B89F9FA}" destId="{0E1080C3-1FB9-43A0-8F6E-EFAEE06E6315}" srcOrd="11" destOrd="0" presId="urn:microsoft.com/office/officeart/2005/8/layout/list1"/>
    <dgm:cxn modelId="{61CB8CB4-9B7C-48BA-83F5-5C87A85617BB}" type="presParOf" srcId="{AA32F513-0E90-4495-968E-04D79B89F9FA}" destId="{195A18BF-2D59-48E4-AB24-5C54E6EA9BF2}" srcOrd="12" destOrd="0" presId="urn:microsoft.com/office/officeart/2005/8/layout/list1"/>
    <dgm:cxn modelId="{7D66B60E-A26C-4D04-9016-1F33E528FAA6}" type="presParOf" srcId="{195A18BF-2D59-48E4-AB24-5C54E6EA9BF2}" destId="{17625D69-9288-4B86-8235-3FA8BEB0BA09}" srcOrd="0" destOrd="0" presId="urn:microsoft.com/office/officeart/2005/8/layout/list1"/>
    <dgm:cxn modelId="{93F7081D-3483-40EE-8EBB-6BE14650EFA4}" type="presParOf" srcId="{195A18BF-2D59-48E4-AB24-5C54E6EA9BF2}" destId="{B81CCE56-8933-4F58-A5D8-E051190C1980}" srcOrd="1" destOrd="0" presId="urn:microsoft.com/office/officeart/2005/8/layout/list1"/>
    <dgm:cxn modelId="{9262602A-35A3-44B0-B1E9-8FA69B93D32F}" type="presParOf" srcId="{AA32F513-0E90-4495-968E-04D79B89F9FA}" destId="{66714AFC-E0F2-4F4D-BE04-3C7AE3E4C632}" srcOrd="13" destOrd="0" presId="urn:microsoft.com/office/officeart/2005/8/layout/list1"/>
    <dgm:cxn modelId="{2D47D9C7-843B-48E8-9F89-5C5363554712}" type="presParOf" srcId="{AA32F513-0E90-4495-968E-04D79B89F9FA}" destId="{C49288AD-3353-4155-8BD4-1CF9F53D4CC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74C7CD-BD50-476A-A961-477E81006E8B}">
      <dsp:nvSpPr>
        <dsp:cNvPr id="0" name=""/>
        <dsp:cNvSpPr/>
      </dsp:nvSpPr>
      <dsp:spPr>
        <a:xfrm>
          <a:off x="0" y="6965"/>
          <a:ext cx="2472690" cy="45279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幼圆" pitchFamily="49" charset="-122"/>
              <a:ea typeface="幼圆" pitchFamily="49" charset="-122"/>
            </a:rPr>
            <a:t>一次性编程</a:t>
          </a:r>
          <a:endParaRPr lang="zh-CN" altLang="en-US" sz="1800" kern="1200" dirty="0">
            <a:latin typeface="幼圆" pitchFamily="49" charset="-122"/>
            <a:ea typeface="幼圆" pitchFamily="49" charset="-122"/>
          </a:endParaRPr>
        </a:p>
      </dsp:txBody>
      <dsp:txXfrm>
        <a:off x="22103" y="29068"/>
        <a:ext cx="2428484" cy="408584"/>
      </dsp:txXfrm>
    </dsp:sp>
    <dsp:sp modelId="{481D435A-76EE-47B7-9B74-B57DA5AC62F2}">
      <dsp:nvSpPr>
        <dsp:cNvPr id="0" name=""/>
        <dsp:cNvSpPr/>
      </dsp:nvSpPr>
      <dsp:spPr>
        <a:xfrm>
          <a:off x="0" y="511595"/>
          <a:ext cx="2472690" cy="45279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幼圆" pitchFamily="49" charset="-122"/>
              <a:ea typeface="幼圆" pitchFamily="49" charset="-122"/>
            </a:rPr>
            <a:t>抗干扰能力强</a:t>
          </a:r>
          <a:endParaRPr lang="zh-CN" altLang="en-US" sz="1800" kern="1200" dirty="0">
            <a:latin typeface="幼圆" pitchFamily="49" charset="-122"/>
            <a:ea typeface="幼圆" pitchFamily="49" charset="-122"/>
          </a:endParaRPr>
        </a:p>
      </dsp:txBody>
      <dsp:txXfrm>
        <a:off x="22103" y="533698"/>
        <a:ext cx="2428484" cy="4085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74C7CD-BD50-476A-A961-477E81006E8B}">
      <dsp:nvSpPr>
        <dsp:cNvPr id="0" name=""/>
        <dsp:cNvSpPr/>
      </dsp:nvSpPr>
      <dsp:spPr>
        <a:xfrm>
          <a:off x="0" y="6965"/>
          <a:ext cx="2472690" cy="45279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幼圆" pitchFamily="49" charset="-122"/>
              <a:ea typeface="幼圆" pitchFamily="49" charset="-122"/>
            </a:rPr>
            <a:t>可重复编程</a:t>
          </a:r>
          <a:endParaRPr lang="zh-CN" altLang="en-US" sz="1800" kern="1200" dirty="0">
            <a:latin typeface="幼圆" pitchFamily="49" charset="-122"/>
            <a:ea typeface="幼圆" pitchFamily="49" charset="-122"/>
          </a:endParaRPr>
        </a:p>
      </dsp:txBody>
      <dsp:txXfrm>
        <a:off x="22103" y="29068"/>
        <a:ext cx="2428484" cy="408584"/>
      </dsp:txXfrm>
    </dsp:sp>
    <dsp:sp modelId="{481D435A-76EE-47B7-9B74-B57DA5AC62F2}">
      <dsp:nvSpPr>
        <dsp:cNvPr id="0" name=""/>
        <dsp:cNvSpPr/>
      </dsp:nvSpPr>
      <dsp:spPr>
        <a:xfrm>
          <a:off x="0" y="511595"/>
          <a:ext cx="2472690" cy="45279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幼圆" pitchFamily="49" charset="-122"/>
              <a:ea typeface="幼圆" pitchFamily="49" charset="-122"/>
            </a:rPr>
            <a:t>掉电后数据消失</a:t>
          </a:r>
          <a:endParaRPr lang="zh-CN" altLang="en-US" sz="1800" kern="1200" dirty="0">
            <a:latin typeface="幼圆" pitchFamily="49" charset="-122"/>
            <a:ea typeface="幼圆" pitchFamily="49" charset="-122"/>
          </a:endParaRPr>
        </a:p>
      </dsp:txBody>
      <dsp:txXfrm>
        <a:off x="22103" y="533698"/>
        <a:ext cx="2428484" cy="4085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F899E-12DF-4327-A479-3FB6B3D64C6D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16E4F-D1CF-44AC-8C0D-B2320DFC5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641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2/28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16E4F-D1CF-44AC-8C0D-B2320DFC557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105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2/20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16E4F-D1CF-44AC-8C0D-B2320DFC557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983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提问：时钟信号的特点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16E4F-D1CF-44AC-8C0D-B2320DFC557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04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说明用途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16E4F-D1CF-44AC-8C0D-B2320DFC557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1633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说明用途，数据采样时反向</a:t>
            </a:r>
            <a:r>
              <a:rPr lang="en-US" altLang="zh-CN" dirty="0" smtClean="0"/>
              <a:t>180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16E4F-D1CF-44AC-8C0D-B2320DFC557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5767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16E4F-D1CF-44AC-8C0D-B2320DFC557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5767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说明差分对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16E4F-D1CF-44AC-8C0D-B2320DFC557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0164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解说布线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16E4F-D1CF-44AC-8C0D-B2320DFC557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389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16E4F-D1CF-44AC-8C0D-B2320DFC557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103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说明进位信号延迟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16E4F-D1CF-44AC-8C0D-B2320DFC557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546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16E4F-D1CF-44AC-8C0D-B2320DFC557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4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提问说明</a:t>
            </a:r>
            <a:r>
              <a:rPr lang="zh-CN" altLang="en-US" baseline="0" dirty="0" smtClean="0"/>
              <a:t> 模块结构优化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16E4F-D1CF-44AC-8C0D-B2320DFC557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26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提问说明</a:t>
            </a:r>
            <a:r>
              <a:rPr lang="zh-CN" altLang="en-US" baseline="0" dirty="0" smtClean="0"/>
              <a:t> 模块结构优化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16E4F-D1CF-44AC-8C0D-B2320DFC557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029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提问说明</a:t>
            </a:r>
            <a:r>
              <a:rPr lang="zh-CN" altLang="en-US" baseline="0" dirty="0" smtClean="0"/>
              <a:t> 模块结构优化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16E4F-D1CF-44AC-8C0D-B2320DFC557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269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Input Parity Bus — DIP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Output Parity Bus — DOP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16E4F-D1CF-44AC-8C0D-B2320DFC557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433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提示：数据只有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16k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，而不是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18k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tagging the data as code or data,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positive or negative values, old or new data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16E4F-D1CF-44AC-8C0D-B2320DFC557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433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Rectangle 37"/>
          <p:cNvSpPr>
            <a:spLocks noChangeArrowheads="1"/>
          </p:cNvSpPr>
          <p:nvPr/>
        </p:nvSpPr>
        <p:spPr bwMode="auto">
          <a:xfrm>
            <a:off x="1600200" y="0"/>
            <a:ext cx="716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White">
          <a:xfrm>
            <a:off x="2895600" y="4038600"/>
            <a:ext cx="6019800" cy="542528"/>
          </a:xfrm>
          <a:solidFill>
            <a:schemeClr val="tx1"/>
          </a:solidFill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3124" name="Rectangle 52"/>
          <p:cNvSpPr>
            <a:spLocks noChangeArrowheads="1"/>
          </p:cNvSpPr>
          <p:nvPr/>
        </p:nvSpPr>
        <p:spPr bwMode="ltGray">
          <a:xfrm>
            <a:off x="5895975" y="0"/>
            <a:ext cx="3248025" cy="2781300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19050" y="2330450"/>
            <a:ext cx="9115425" cy="358775"/>
            <a:chOff x="3827" y="1468"/>
            <a:chExt cx="1927" cy="226"/>
          </a:xfrm>
        </p:grpSpPr>
        <p:sp>
          <p:nvSpPr>
            <p:cNvPr id="3126" name="Line 54"/>
            <p:cNvSpPr>
              <a:spLocks noChangeShapeType="1"/>
            </p:cNvSpPr>
            <p:nvPr/>
          </p:nvSpPr>
          <p:spPr bwMode="white">
            <a:xfrm>
              <a:off x="3827" y="1468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7" name="Line 55"/>
            <p:cNvSpPr>
              <a:spLocks noChangeShapeType="1"/>
            </p:cNvSpPr>
            <p:nvPr/>
          </p:nvSpPr>
          <p:spPr bwMode="white">
            <a:xfrm>
              <a:off x="3827" y="1540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8" name="Line 56"/>
            <p:cNvSpPr>
              <a:spLocks noChangeShapeType="1"/>
            </p:cNvSpPr>
            <p:nvPr/>
          </p:nvSpPr>
          <p:spPr bwMode="white">
            <a:xfrm>
              <a:off x="3827" y="1616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9" name="Line 57"/>
            <p:cNvSpPr>
              <a:spLocks noChangeShapeType="1"/>
            </p:cNvSpPr>
            <p:nvPr/>
          </p:nvSpPr>
          <p:spPr bwMode="white">
            <a:xfrm>
              <a:off x="3827" y="1694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32" name="Rectangle 60"/>
          <p:cNvSpPr>
            <a:spLocks noChangeArrowheads="1"/>
          </p:cNvSpPr>
          <p:nvPr/>
        </p:nvSpPr>
        <p:spPr bwMode="black">
          <a:xfrm>
            <a:off x="0" y="2787650"/>
            <a:ext cx="9144000" cy="7143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35" name="Rectangle 63"/>
          <p:cNvSpPr>
            <a:spLocks noChangeArrowheads="1"/>
          </p:cNvSpPr>
          <p:nvPr/>
        </p:nvSpPr>
        <p:spPr bwMode="gray">
          <a:xfrm>
            <a:off x="2895600" y="2819400"/>
            <a:ext cx="6248400" cy="6858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ltGray">
          <a:xfrm>
            <a:off x="3124200" y="2819400"/>
            <a:ext cx="5791200" cy="685800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9" name="Picture 4" descr="ibmcopper1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l="10038" t="16876" r="1773" b="20967"/>
          <a:stretch>
            <a:fillRect/>
          </a:stretch>
        </p:blipFill>
        <p:spPr bwMode="auto">
          <a:xfrm>
            <a:off x="2987824" y="0"/>
            <a:ext cx="2906252" cy="2780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6" descr="2006_10_5_72588_3772588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 t="3871" b="3823"/>
          <a:stretch>
            <a:fillRect/>
          </a:stretch>
        </p:blipFill>
        <p:spPr bwMode="auto">
          <a:xfrm>
            <a:off x="0" y="0"/>
            <a:ext cx="3024336" cy="278092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幼圆" pitchFamily="49" charset="-122"/>
                <a:ea typeface="幼圆" pitchFamily="49" charset="-122"/>
              </a:defRPr>
            </a:lvl1pPr>
            <a:lvl2pPr>
              <a:buNone/>
              <a:defRPr>
                <a:latin typeface="幼圆" pitchFamily="49" charset="-122"/>
                <a:ea typeface="幼圆" pitchFamily="49" charset="-122"/>
              </a:defRPr>
            </a:lvl2pPr>
            <a:lvl3pPr>
              <a:buNone/>
              <a:defRPr sz="2000">
                <a:latin typeface="幼圆" pitchFamily="49" charset="-122"/>
                <a:ea typeface="幼圆" pitchFamily="49" charset="-122"/>
              </a:defRPr>
            </a:lvl3pPr>
            <a:lvl4pPr>
              <a:buNone/>
              <a:defRPr sz="2000">
                <a:latin typeface="幼圆" pitchFamily="49" charset="-122"/>
                <a:ea typeface="幼圆" pitchFamily="49" charset="-122"/>
              </a:defRPr>
            </a:lvl4pPr>
            <a:lvl5pPr>
              <a:buNone/>
              <a:defRPr sz="2000">
                <a:latin typeface="幼圆" pitchFamily="49" charset="-122"/>
                <a:ea typeface="幼圆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 descr="未标题-1.png"/>
          <p:cNvPicPr>
            <a:picLocks noChangeAspect="1"/>
          </p:cNvPicPr>
          <p:nvPr/>
        </p:nvPicPr>
        <p:blipFill>
          <a:blip r:embed="rId5" cstate="print">
            <a:lum bright="70000" contrast="-70000"/>
          </a:blip>
          <a:stretch>
            <a:fillRect/>
          </a:stretch>
        </p:blipFill>
        <p:spPr>
          <a:xfrm>
            <a:off x="5612262" y="4293095"/>
            <a:ext cx="3531738" cy="2564905"/>
          </a:xfrm>
          <a:prstGeom prst="rect">
            <a:avLst/>
          </a:prstGeom>
        </p:spPr>
      </p:pic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0" y="1109663"/>
            <a:ext cx="9144000" cy="169862"/>
            <a:chOff x="0" y="699"/>
            <a:chExt cx="5760" cy="107"/>
          </a:xfrm>
        </p:grpSpPr>
        <p:sp>
          <p:nvSpPr>
            <p:cNvPr id="1064" name="Rectangle 40"/>
            <p:cNvSpPr>
              <a:spLocks noChangeArrowheads="1"/>
            </p:cNvSpPr>
            <p:nvPr userDrawn="1"/>
          </p:nvSpPr>
          <p:spPr bwMode="gray">
            <a:xfrm>
              <a:off x="0" y="699"/>
              <a:ext cx="5760" cy="45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6" name="Rectangle 42"/>
            <p:cNvSpPr>
              <a:spLocks noChangeArrowheads="1"/>
            </p:cNvSpPr>
            <p:nvPr userDrawn="1"/>
          </p:nvSpPr>
          <p:spPr bwMode="gray">
            <a:xfrm>
              <a:off x="1476" y="713"/>
              <a:ext cx="4284" cy="93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56" name="Rectangle 32"/>
          <p:cNvSpPr>
            <a:spLocks noChangeArrowheads="1"/>
          </p:cNvSpPr>
          <p:nvPr/>
        </p:nvSpPr>
        <p:spPr bwMode="ltGray">
          <a:xfrm>
            <a:off x="11113" y="0"/>
            <a:ext cx="9132887" cy="112553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0" y="879475"/>
            <a:ext cx="9144000" cy="144463"/>
            <a:chOff x="1519" y="554"/>
            <a:chExt cx="4241" cy="91"/>
          </a:xfrm>
        </p:grpSpPr>
        <p:sp>
          <p:nvSpPr>
            <p:cNvPr id="1058" name="Line 34"/>
            <p:cNvSpPr>
              <a:spLocks noChangeShapeType="1"/>
            </p:cNvSpPr>
            <p:nvPr userDrawn="1"/>
          </p:nvSpPr>
          <p:spPr bwMode="white">
            <a:xfrm>
              <a:off x="1519" y="554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" name="Line 35"/>
            <p:cNvSpPr>
              <a:spLocks noChangeShapeType="1"/>
            </p:cNvSpPr>
            <p:nvPr userDrawn="1"/>
          </p:nvSpPr>
          <p:spPr bwMode="white">
            <a:xfrm>
              <a:off x="1519" y="599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" name="Line 36"/>
            <p:cNvSpPr>
              <a:spLocks noChangeShapeType="1"/>
            </p:cNvSpPr>
            <p:nvPr userDrawn="1"/>
          </p:nvSpPr>
          <p:spPr bwMode="white">
            <a:xfrm>
              <a:off x="1519" y="645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14600" y="228600"/>
            <a:ext cx="6324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363272" cy="530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30888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1"/>
                </a:solidFill>
                <a:ea typeface="宋体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8" name="Picture 4" descr="ibmcopper1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10038" t="16876" r="1773" b="20967"/>
          <a:stretch>
            <a:fillRect/>
          </a:stretch>
        </p:blipFill>
        <p:spPr bwMode="auto">
          <a:xfrm>
            <a:off x="1211438" y="0"/>
            <a:ext cx="1173818" cy="112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6" descr="2006_10_5_72588_3772588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tx1">
                <a:lumMod val="25000"/>
                <a:lumOff val="75000"/>
                <a:tint val="45000"/>
                <a:satMod val="400000"/>
              </a:schemeClr>
            </a:duotone>
          </a:blip>
          <a:srcRect t="3871" b="3823"/>
          <a:stretch>
            <a:fillRect/>
          </a:stretch>
        </p:blipFill>
        <p:spPr bwMode="auto">
          <a:xfrm>
            <a:off x="0" y="1"/>
            <a:ext cx="1221510" cy="1123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0">
          <a:solidFill>
            <a:srgbClr val="FFFF00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400" b="1">
          <a:solidFill>
            <a:srgbClr val="0000CC"/>
          </a:solidFill>
          <a:latin typeface="幼圆" pitchFamily="49" charset="-122"/>
          <a:ea typeface="幼圆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50000"/>
        <a:buFont typeface="Wingdings 2" pitchFamily="18" charset="2"/>
        <a:buChar char=""/>
        <a:defRPr sz="2200" b="1">
          <a:solidFill>
            <a:schemeClr val="tx2"/>
          </a:solidFill>
          <a:latin typeface="幼圆" pitchFamily="49" charset="-122"/>
          <a:ea typeface="幼圆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2"/>
          </a:solidFill>
          <a:latin typeface="幼圆" pitchFamily="49" charset="-122"/>
          <a:ea typeface="幼圆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60000"/>
        <a:buFont typeface="Wingdings 2" pitchFamily="18" charset="2"/>
        <a:buChar char=""/>
        <a:defRPr sz="2000" b="1">
          <a:solidFill>
            <a:schemeClr val="tx2"/>
          </a:solidFill>
          <a:latin typeface="幼圆" pitchFamily="49" charset="-122"/>
          <a:ea typeface="幼圆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2"/>
          </a:solidFill>
          <a:latin typeface="幼圆" pitchFamily="49" charset="-122"/>
          <a:ea typeface="幼圆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5" Type="http://schemas.openxmlformats.org/officeDocument/2006/relationships/image" Target="../media/image8.png"/><Relationship Id="rId10" Type="http://schemas.microsoft.com/office/2007/relationships/diagramDrawing" Target="../diagrams/drawing3.xml"/><Relationship Id="rId4" Type="http://schemas.microsoft.com/office/2007/relationships/hdphoto" Target="../media/hdphoto1.wdp"/><Relationship Id="rId9" Type="http://schemas.openxmlformats.org/officeDocument/2006/relationships/diagramColors" Target="../diagrams/colors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9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第二讲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嵌入式系统设计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5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Logic Cell, LC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逻辑功能的实现</a:t>
            </a:r>
            <a:endParaRPr lang="zh-CN" altLang="en-US" dirty="0"/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1467594" y="1893614"/>
            <a:ext cx="3887787" cy="4392488"/>
          </a:xfrm>
          <a:prstGeom prst="roundRect">
            <a:avLst>
              <a:gd name="adj" fmla="val 7825"/>
            </a:avLst>
          </a:prstGeom>
          <a:ln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Ctr="1"/>
          <a:lstStyle/>
          <a:p>
            <a:pPr marL="88900" indent="-88900" algn="ctr">
              <a:spcBef>
                <a:spcPct val="50000"/>
              </a:spcBef>
            </a:pP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幼圆" pitchFamily="49" charset="-122"/>
                <a:ea typeface="幼圆" pitchFamily="49" charset="-122"/>
              </a:rPr>
              <a:t>逻辑单元（</a:t>
            </a:r>
            <a:r>
              <a:rPr lang="en-US" altLang="zh-CN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幼圆" pitchFamily="49" charset="-122"/>
                <a:ea typeface="幼圆" pitchFamily="49" charset="-122"/>
              </a:rPr>
              <a:t>LC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幼圆" pitchFamily="49" charset="-122"/>
                <a:ea typeface="幼圆" pitchFamily="49" charset="-122"/>
              </a:rPr>
              <a:t>）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1105595" y="3333774"/>
            <a:ext cx="2601962" cy="1474317"/>
            <a:chOff x="1105595" y="3075707"/>
            <a:chExt cx="2601962" cy="147431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45" name="组合 44"/>
            <p:cNvGrpSpPr/>
            <p:nvPr/>
          </p:nvGrpSpPr>
          <p:grpSpPr>
            <a:xfrm>
              <a:off x="1291382" y="3075707"/>
              <a:ext cx="2416175" cy="1473200"/>
              <a:chOff x="1291382" y="3075707"/>
              <a:chExt cx="2416175" cy="1473200"/>
            </a:xfrm>
          </p:grpSpPr>
          <p:sp>
            <p:nvSpPr>
              <p:cNvPr id="14" name="AutoShape 47"/>
              <p:cNvSpPr>
                <a:spLocks noChangeArrowheads="1"/>
              </p:cNvSpPr>
              <p:nvPr/>
            </p:nvSpPr>
            <p:spPr bwMode="auto">
              <a:xfrm rot="16200000">
                <a:off x="2970957" y="3812307"/>
                <a:ext cx="1060450" cy="412750"/>
              </a:xfrm>
              <a:custGeom>
                <a:avLst/>
                <a:gdLst>
                  <a:gd name="G0" fmla="+- 2281 0 0"/>
                  <a:gd name="G1" fmla="+- 21600 0 2281"/>
                  <a:gd name="G2" fmla="*/ 2281 1 2"/>
                  <a:gd name="G3" fmla="+- 21600 0 G2"/>
                  <a:gd name="G4" fmla="+/ 2281 21600 2"/>
                  <a:gd name="G5" fmla="+/ G1 0 2"/>
                  <a:gd name="G6" fmla="*/ 21600 21600 2281"/>
                  <a:gd name="G7" fmla="*/ G6 1 2"/>
                  <a:gd name="G8" fmla="+- 21600 0 G7"/>
                  <a:gd name="G9" fmla="*/ 21600 1 2"/>
                  <a:gd name="G10" fmla="+- 2281 0 G9"/>
                  <a:gd name="G11" fmla="?: G10 G8 0"/>
                  <a:gd name="G12" fmla="?: G10 G7 21600"/>
                  <a:gd name="T0" fmla="*/ 20459 w 21600"/>
                  <a:gd name="T1" fmla="*/ 10800 h 21600"/>
                  <a:gd name="T2" fmla="*/ 10800 w 21600"/>
                  <a:gd name="T3" fmla="*/ 21600 h 21600"/>
                  <a:gd name="T4" fmla="*/ 1141 w 21600"/>
                  <a:gd name="T5" fmla="*/ 10800 h 21600"/>
                  <a:gd name="T6" fmla="*/ 10800 w 21600"/>
                  <a:gd name="T7" fmla="*/ 0 h 21600"/>
                  <a:gd name="T8" fmla="*/ 2941 w 21600"/>
                  <a:gd name="T9" fmla="*/ 2941 h 21600"/>
                  <a:gd name="T10" fmla="*/ 18659 w 21600"/>
                  <a:gd name="T11" fmla="*/ 1865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2281" y="21600"/>
                    </a:lnTo>
                    <a:lnTo>
                      <a:pt x="19319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10800000" wrap="none" anchor="ctr"/>
              <a:lstStyle/>
              <a:p>
                <a:pPr marL="88900" indent="-88900" algn="ctr">
                  <a:spcBef>
                    <a:spcPct val="50000"/>
                  </a:spcBef>
                </a:pPr>
                <a:r>
                  <a:rPr lang="en-US" altLang="zh-CN" b="1" dirty="0">
                    <a:solidFill>
                      <a:schemeClr val="tx2"/>
                    </a:solidFill>
                    <a:latin typeface="Times New Roman" pitchFamily="18" charset="0"/>
                    <a:ea typeface="楷体_GB2312" pitchFamily="49" charset="-122"/>
                  </a:rPr>
                  <a:t>mux</a:t>
                </a:r>
              </a:p>
            </p:txBody>
          </p:sp>
          <p:sp>
            <p:nvSpPr>
              <p:cNvPr id="16" name="Freeform 51"/>
              <p:cNvSpPr>
                <a:spLocks/>
              </p:cNvSpPr>
              <p:nvPr/>
            </p:nvSpPr>
            <p:spPr bwMode="auto">
              <a:xfrm>
                <a:off x="2999532" y="3075707"/>
                <a:ext cx="295275" cy="6477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99"/>
                  </a:cxn>
                  <a:cxn ang="0">
                    <a:pos x="227" y="499"/>
                  </a:cxn>
                </a:cxnLst>
                <a:rect l="0" t="0" r="r" b="b"/>
                <a:pathLst>
                  <a:path w="227" h="499">
                    <a:moveTo>
                      <a:pt x="0" y="0"/>
                    </a:moveTo>
                    <a:lnTo>
                      <a:pt x="0" y="499"/>
                    </a:lnTo>
                    <a:lnTo>
                      <a:pt x="227" y="499"/>
                    </a:lnTo>
                  </a:path>
                </a:pathLst>
              </a:custGeom>
              <a:noFill/>
              <a:ln w="381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anchor="ctr" anchorCtr="1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" name="Line 53"/>
              <p:cNvSpPr>
                <a:spLocks noChangeShapeType="1"/>
              </p:cNvSpPr>
              <p:nvPr/>
            </p:nvSpPr>
            <p:spPr bwMode="auto">
              <a:xfrm>
                <a:off x="1291382" y="4371107"/>
                <a:ext cx="2003425" cy="0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 anchorCtr="1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8" name="Text Box 63"/>
            <p:cNvSpPr txBox="1">
              <a:spLocks noChangeArrowheads="1"/>
            </p:cNvSpPr>
            <p:nvPr/>
          </p:nvSpPr>
          <p:spPr bwMode="auto">
            <a:xfrm>
              <a:off x="1105595" y="4275386"/>
              <a:ext cx="101600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Ctr="1">
              <a:spAutoFit/>
            </a:bodyPr>
            <a:lstStyle/>
            <a:p>
              <a:pPr marL="88900" indent="-88900">
                <a:spcBef>
                  <a:spcPct val="50000"/>
                </a:spcBef>
              </a:pPr>
              <a:r>
                <a:rPr lang="en-US" altLang="zh-CN" b="1" i="1" dirty="0">
                  <a:latin typeface="Times New Roman" pitchFamily="18" charset="0"/>
                  <a:ea typeface="楷体_GB2312" pitchFamily="49" charset="-122"/>
                </a:rPr>
                <a:t>e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79512" y="4125862"/>
            <a:ext cx="5683820" cy="1840687"/>
            <a:chOff x="179512" y="3861048"/>
            <a:chExt cx="5683820" cy="18406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42" name="组合 41"/>
            <p:cNvGrpSpPr/>
            <p:nvPr/>
          </p:nvGrpSpPr>
          <p:grpSpPr>
            <a:xfrm>
              <a:off x="1286570" y="3861048"/>
              <a:ext cx="4416425" cy="1728788"/>
              <a:chOff x="1291382" y="3840882"/>
              <a:chExt cx="4416425" cy="1728788"/>
            </a:xfrm>
          </p:grpSpPr>
          <p:grpSp>
            <p:nvGrpSpPr>
              <p:cNvPr id="15" name="Group 50"/>
              <p:cNvGrpSpPr>
                <a:grpSpLocks/>
              </p:cNvGrpSpPr>
              <p:nvPr/>
            </p:nvGrpSpPr>
            <p:grpSpPr bwMode="auto">
              <a:xfrm>
                <a:off x="4055070" y="3840882"/>
                <a:ext cx="1005045" cy="1238250"/>
                <a:chOff x="3355" y="3203"/>
                <a:chExt cx="613" cy="771"/>
              </a:xfrm>
            </p:grpSpPr>
            <p:sp>
              <p:nvSpPr>
                <p:cNvPr id="33" name="AutoShape 48"/>
                <p:cNvSpPr>
                  <a:spLocks noChangeArrowheads="1"/>
                </p:cNvSpPr>
                <p:nvPr/>
              </p:nvSpPr>
              <p:spPr bwMode="auto">
                <a:xfrm>
                  <a:off x="3424" y="3203"/>
                  <a:ext cx="544" cy="771"/>
                </a:xfrm>
                <a:prstGeom prst="flowChartProcess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vert="eaVert" wrap="none" anchor="ctr"/>
                <a:lstStyle/>
                <a:p>
                  <a:pPr marL="88900" indent="-88900" algn="ctr">
                    <a:spcBef>
                      <a:spcPct val="50000"/>
                    </a:spcBef>
                  </a:pPr>
                  <a:r>
                    <a:rPr lang="zh-CN" altLang="en-US" b="1" dirty="0" smtClean="0">
                      <a:solidFill>
                        <a:sysClr val="windowText" lastClr="000000"/>
                      </a:solidFill>
                      <a:latin typeface="幼圆" pitchFamily="49" charset="-122"/>
                      <a:ea typeface="幼圆" pitchFamily="49" charset="-122"/>
                    </a:rPr>
                    <a:t>寄存器</a:t>
                  </a:r>
                  <a:endParaRPr lang="zh-CN" altLang="en-US" b="1" dirty="0">
                    <a:solidFill>
                      <a:sysClr val="windowText" lastClr="000000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34" name="AutoShape 49"/>
                <p:cNvSpPr>
                  <a:spLocks noChangeArrowheads="1"/>
                </p:cNvSpPr>
                <p:nvPr/>
              </p:nvSpPr>
              <p:spPr bwMode="auto">
                <a:xfrm rot="13500000">
                  <a:off x="3355" y="3748"/>
                  <a:ext cx="136" cy="136"/>
                </a:xfrm>
                <a:prstGeom prst="rtTriangle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7" name="Line 52"/>
              <p:cNvSpPr>
                <a:spLocks noChangeShapeType="1"/>
              </p:cNvSpPr>
              <p:nvPr/>
            </p:nvSpPr>
            <p:spPr bwMode="auto">
              <a:xfrm>
                <a:off x="1291382" y="4842595"/>
                <a:ext cx="2886075" cy="0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 anchorCtr="1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54"/>
              <p:cNvSpPr>
                <a:spLocks/>
              </p:cNvSpPr>
              <p:nvPr/>
            </p:nvSpPr>
            <p:spPr bwMode="auto">
              <a:xfrm>
                <a:off x="1291382" y="5079132"/>
                <a:ext cx="3121025" cy="176213"/>
              </a:xfrm>
              <a:custGeom>
                <a:avLst/>
                <a:gdLst/>
                <a:ahLst/>
                <a:cxnLst>
                  <a:cxn ang="0">
                    <a:pos x="0" y="136"/>
                  </a:cxn>
                  <a:cxn ang="0">
                    <a:pos x="2404" y="136"/>
                  </a:cxn>
                  <a:cxn ang="0">
                    <a:pos x="2404" y="0"/>
                  </a:cxn>
                </a:cxnLst>
                <a:rect l="0" t="0" r="r" b="b"/>
                <a:pathLst>
                  <a:path w="2404" h="136">
                    <a:moveTo>
                      <a:pt x="0" y="136"/>
                    </a:moveTo>
                    <a:lnTo>
                      <a:pt x="2404" y="136"/>
                    </a:lnTo>
                    <a:lnTo>
                      <a:pt x="2404" y="0"/>
                    </a:lnTo>
                  </a:path>
                </a:pathLst>
              </a:custGeom>
              <a:noFill/>
              <a:ln w="381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anchor="ctr" anchorCtr="1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55"/>
              <p:cNvSpPr>
                <a:spLocks/>
              </p:cNvSpPr>
              <p:nvPr/>
            </p:nvSpPr>
            <p:spPr bwMode="auto">
              <a:xfrm>
                <a:off x="1291382" y="5079132"/>
                <a:ext cx="3475037" cy="490538"/>
              </a:xfrm>
              <a:custGeom>
                <a:avLst/>
                <a:gdLst/>
                <a:ahLst/>
                <a:cxnLst>
                  <a:cxn ang="0">
                    <a:pos x="0" y="136"/>
                  </a:cxn>
                  <a:cxn ang="0">
                    <a:pos x="2404" y="136"/>
                  </a:cxn>
                  <a:cxn ang="0">
                    <a:pos x="2404" y="0"/>
                  </a:cxn>
                </a:cxnLst>
                <a:rect l="0" t="0" r="r" b="b"/>
                <a:pathLst>
                  <a:path w="2404" h="136">
                    <a:moveTo>
                      <a:pt x="0" y="136"/>
                    </a:moveTo>
                    <a:lnTo>
                      <a:pt x="2404" y="136"/>
                    </a:lnTo>
                    <a:lnTo>
                      <a:pt x="2404" y="0"/>
                    </a:lnTo>
                  </a:path>
                </a:pathLst>
              </a:custGeom>
              <a:noFill/>
              <a:ln w="381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anchor="ctr" anchorCtr="1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" name="Line 56"/>
              <p:cNvSpPr>
                <a:spLocks noChangeShapeType="1"/>
              </p:cNvSpPr>
              <p:nvPr/>
            </p:nvSpPr>
            <p:spPr bwMode="auto">
              <a:xfrm>
                <a:off x="3705969" y="4018682"/>
                <a:ext cx="471487" cy="0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 anchorCtr="1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Line 57"/>
              <p:cNvSpPr>
                <a:spLocks noChangeShapeType="1"/>
              </p:cNvSpPr>
              <p:nvPr/>
            </p:nvSpPr>
            <p:spPr bwMode="auto">
              <a:xfrm>
                <a:off x="5060107" y="4018682"/>
                <a:ext cx="647700" cy="0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 anchorCtr="1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" name="Text Box 58"/>
            <p:cNvSpPr txBox="1">
              <a:spLocks noChangeArrowheads="1"/>
            </p:cNvSpPr>
            <p:nvPr/>
          </p:nvSpPr>
          <p:spPr bwMode="auto">
            <a:xfrm>
              <a:off x="179512" y="5424736"/>
              <a:ext cx="1046761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Ctr="1">
              <a:spAutoFit/>
            </a:bodyPr>
            <a:lstStyle/>
            <a:p>
              <a:pPr marL="88900" indent="-88900">
                <a:spcBef>
                  <a:spcPct val="50000"/>
                </a:spcBef>
              </a:pPr>
              <a:r>
                <a:rPr lang="zh-CN" altLang="en-US" b="1" dirty="0" smtClean="0">
                  <a:latin typeface="幼圆" pitchFamily="49" charset="-122"/>
                  <a:ea typeface="幼圆" pitchFamily="49" charset="-122"/>
                </a:rPr>
                <a:t>置位</a:t>
              </a:r>
              <a:r>
                <a:rPr lang="en-US" altLang="zh-CN" b="1" dirty="0" smtClean="0">
                  <a:latin typeface="幼圆" pitchFamily="49" charset="-122"/>
                  <a:ea typeface="幼圆" pitchFamily="49" charset="-122"/>
                </a:rPr>
                <a:t>/</a:t>
              </a:r>
              <a:r>
                <a:rPr lang="zh-CN" altLang="en-US" b="1" dirty="0">
                  <a:latin typeface="幼圆" pitchFamily="49" charset="-122"/>
                  <a:ea typeface="幼圆" pitchFamily="49" charset="-122"/>
                </a:rPr>
                <a:t>复位</a:t>
              </a:r>
            </a:p>
          </p:txBody>
        </p:sp>
        <p:sp>
          <p:nvSpPr>
            <p:cNvPr id="29" name="Text Box 64"/>
            <p:cNvSpPr txBox="1">
              <a:spLocks noChangeArrowheads="1"/>
            </p:cNvSpPr>
            <p:nvPr/>
          </p:nvSpPr>
          <p:spPr bwMode="auto">
            <a:xfrm>
              <a:off x="751582" y="4746873"/>
              <a:ext cx="460375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Ctr="1">
              <a:spAutoFit/>
            </a:bodyPr>
            <a:lstStyle/>
            <a:p>
              <a:pPr marL="88900" indent="-88900">
                <a:spcBef>
                  <a:spcPct val="50000"/>
                </a:spcBef>
              </a:pPr>
              <a:r>
                <a:rPr lang="zh-CN" altLang="en-US" b="1" dirty="0">
                  <a:latin typeface="幼圆" pitchFamily="49" charset="-122"/>
                  <a:ea typeface="幼圆" pitchFamily="49" charset="-122"/>
                </a:rPr>
                <a:t>时钟</a:t>
              </a:r>
            </a:p>
          </p:txBody>
        </p:sp>
        <p:sp>
          <p:nvSpPr>
            <p:cNvPr id="30" name="Text Box 65"/>
            <p:cNvSpPr txBox="1">
              <a:spLocks noChangeArrowheads="1"/>
            </p:cNvSpPr>
            <p:nvPr/>
          </p:nvSpPr>
          <p:spPr bwMode="auto">
            <a:xfrm>
              <a:off x="323528" y="5110411"/>
              <a:ext cx="920750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Ctr="1">
              <a:spAutoFit/>
            </a:bodyPr>
            <a:lstStyle/>
            <a:p>
              <a:pPr marL="88900" indent="-88900">
                <a:spcBef>
                  <a:spcPct val="50000"/>
                </a:spcBef>
              </a:pPr>
              <a:r>
                <a:rPr lang="zh-CN" altLang="en-US" b="1" dirty="0">
                  <a:latin typeface="幼圆" pitchFamily="49" charset="-122"/>
                  <a:ea typeface="幼圆" pitchFamily="49" charset="-122"/>
                </a:rPr>
                <a:t>时钟使能</a:t>
              </a:r>
            </a:p>
          </p:txBody>
        </p:sp>
        <p:sp>
          <p:nvSpPr>
            <p:cNvPr id="31" name="Text Box 66"/>
            <p:cNvSpPr txBox="1">
              <a:spLocks noChangeArrowheads="1"/>
            </p:cNvSpPr>
            <p:nvPr/>
          </p:nvSpPr>
          <p:spPr bwMode="auto">
            <a:xfrm>
              <a:off x="5749032" y="3881686"/>
              <a:ext cx="114300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Ctr="1">
              <a:spAutoFit/>
            </a:bodyPr>
            <a:lstStyle/>
            <a:p>
              <a:pPr marL="88900" indent="-88900">
                <a:spcBef>
                  <a:spcPct val="50000"/>
                </a:spcBef>
              </a:pPr>
              <a:r>
                <a:rPr lang="en-US" altLang="zh-CN" b="1" i="1" dirty="0">
                  <a:latin typeface="Times New Roman" pitchFamily="18" charset="0"/>
                  <a:ea typeface="楷体_GB2312" pitchFamily="49" charset="-122"/>
                </a:rPr>
                <a:t>q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105644" y="2541686"/>
            <a:ext cx="4756150" cy="1566863"/>
            <a:chOff x="1105644" y="2310532"/>
            <a:chExt cx="4756150" cy="15668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41" name="组合 40"/>
            <p:cNvGrpSpPr/>
            <p:nvPr/>
          </p:nvGrpSpPr>
          <p:grpSpPr>
            <a:xfrm>
              <a:off x="1105644" y="2310532"/>
              <a:ext cx="4602162" cy="1566863"/>
              <a:chOff x="1105644" y="2310532"/>
              <a:chExt cx="4602162" cy="1566863"/>
            </a:xfrm>
          </p:grpSpPr>
          <p:sp>
            <p:nvSpPr>
              <p:cNvPr id="13" name="Line 44"/>
              <p:cNvSpPr>
                <a:spLocks noChangeShapeType="1"/>
              </p:cNvSpPr>
              <p:nvPr/>
            </p:nvSpPr>
            <p:spPr bwMode="auto">
              <a:xfrm>
                <a:off x="2582019" y="3093170"/>
                <a:ext cx="3125787" cy="0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 anchorCtr="1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40" name="组合 39"/>
              <p:cNvGrpSpPr/>
              <p:nvPr/>
            </p:nvGrpSpPr>
            <p:grpSpPr>
              <a:xfrm>
                <a:off x="1105644" y="2310532"/>
                <a:ext cx="1738313" cy="1566863"/>
                <a:chOff x="1105644" y="2310532"/>
                <a:chExt cx="1738313" cy="1566863"/>
              </a:xfrm>
            </p:grpSpPr>
            <p:sp>
              <p:nvSpPr>
                <p:cNvPr id="6" name="Rectangle 37"/>
                <p:cNvSpPr>
                  <a:spLocks noChangeArrowheads="1"/>
                </p:cNvSpPr>
                <p:nvPr/>
              </p:nvSpPr>
              <p:spPr bwMode="auto">
                <a:xfrm>
                  <a:off x="2059732" y="2310532"/>
                  <a:ext cx="784225" cy="1108075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anchorCtr="1"/>
                <a:lstStyle/>
                <a:p>
                  <a:pPr marL="88900" indent="-88900" algn="ctr">
                    <a:spcBef>
                      <a:spcPct val="50000"/>
                    </a:spcBef>
                  </a:pPr>
                  <a:r>
                    <a:rPr lang="en-US" altLang="zh-CN" sz="1200" b="1" dirty="0">
                      <a:solidFill>
                        <a:sysClr val="windowText" lastClr="000000"/>
                      </a:solidFill>
                      <a:latin typeface="幼圆" pitchFamily="49" charset="-122"/>
                      <a:ea typeface="幼圆" pitchFamily="49" charset="-122"/>
                    </a:rPr>
                    <a:t>16-bit SR</a:t>
                  </a:r>
                </a:p>
              </p:txBody>
            </p:sp>
            <p:sp>
              <p:nvSpPr>
                <p:cNvPr id="7" name="Rectangle 38"/>
                <p:cNvSpPr>
                  <a:spLocks noChangeArrowheads="1"/>
                </p:cNvSpPr>
                <p:nvPr/>
              </p:nvSpPr>
              <p:spPr bwMode="auto">
                <a:xfrm>
                  <a:off x="1935907" y="2540720"/>
                  <a:ext cx="784225" cy="1106488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anchorCtr="1"/>
                <a:lstStyle/>
                <a:p>
                  <a:pPr marL="88900" indent="-88900" algn="ctr">
                    <a:spcBef>
                      <a:spcPct val="50000"/>
                    </a:spcBef>
                  </a:pPr>
                  <a:r>
                    <a:rPr lang="en-US" altLang="zh-CN" sz="1200" b="1" dirty="0">
                      <a:solidFill>
                        <a:sysClr val="windowText" lastClr="000000"/>
                      </a:solidFill>
                      <a:latin typeface="幼圆" pitchFamily="49" charset="-122"/>
                      <a:ea typeface="幼圆" pitchFamily="49" charset="-122"/>
                    </a:rPr>
                    <a:t>16×1 RAM</a:t>
                  </a:r>
                </a:p>
              </p:txBody>
            </p:sp>
            <p:sp>
              <p:nvSpPr>
                <p:cNvPr id="8" name="Rectangle 39"/>
                <p:cNvSpPr>
                  <a:spLocks noChangeArrowheads="1"/>
                </p:cNvSpPr>
                <p:nvPr/>
              </p:nvSpPr>
              <p:spPr bwMode="auto">
                <a:xfrm>
                  <a:off x="1788269" y="2770907"/>
                  <a:ext cx="782637" cy="1106488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anchorCtr="1"/>
                <a:lstStyle/>
                <a:p>
                  <a:pPr marL="88900" indent="-88900" algn="ctr">
                    <a:spcBef>
                      <a:spcPct val="50000"/>
                    </a:spcBef>
                  </a:pPr>
                  <a:r>
                    <a:rPr lang="en-US" altLang="zh-CN" sz="1200" b="1" dirty="0">
                      <a:solidFill>
                        <a:sysClr val="windowText" lastClr="000000"/>
                      </a:solidFill>
                      <a:latin typeface="幼圆" pitchFamily="49" charset="-122"/>
                      <a:ea typeface="幼圆" pitchFamily="49" charset="-122"/>
                    </a:rPr>
                    <a:t>4</a:t>
                  </a:r>
                  <a:r>
                    <a:rPr lang="zh-CN" altLang="en-US" sz="1200" b="1">
                      <a:solidFill>
                        <a:sysClr val="windowText" lastClr="000000"/>
                      </a:solidFill>
                      <a:latin typeface="幼圆" pitchFamily="49" charset="-122"/>
                      <a:ea typeface="幼圆" pitchFamily="49" charset="-122"/>
                    </a:rPr>
                    <a:t>输入</a:t>
                  </a:r>
                  <a:r>
                    <a:rPr lang="en-US" altLang="zh-CN" sz="1200" b="1" dirty="0">
                      <a:solidFill>
                        <a:sysClr val="windowText" lastClr="000000"/>
                      </a:solidFill>
                      <a:latin typeface="幼圆" pitchFamily="49" charset="-122"/>
                      <a:ea typeface="幼圆" pitchFamily="49" charset="-122"/>
                    </a:rPr>
                    <a:t>LUT</a:t>
                  </a:r>
                </a:p>
              </p:txBody>
            </p:sp>
            <p:sp>
              <p:nvSpPr>
                <p:cNvPr id="9" name="Line 40"/>
                <p:cNvSpPr>
                  <a:spLocks noChangeShapeType="1"/>
                </p:cNvSpPr>
                <p:nvPr/>
              </p:nvSpPr>
              <p:spPr bwMode="auto">
                <a:xfrm>
                  <a:off x="1291382" y="3093170"/>
                  <a:ext cx="506412" cy="0"/>
                </a:xfrm>
                <a:prstGeom prst="line">
                  <a:avLst/>
                </a:prstGeom>
                <a:noFill/>
                <a:ln w="38100">
                  <a:solidFill>
                    <a:srgbClr val="000099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anchor="ctr" anchorCtr="1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" name="Line 41"/>
                <p:cNvSpPr>
                  <a:spLocks noChangeShapeType="1"/>
                </p:cNvSpPr>
                <p:nvPr/>
              </p:nvSpPr>
              <p:spPr bwMode="auto">
                <a:xfrm>
                  <a:off x="1291382" y="3277320"/>
                  <a:ext cx="506412" cy="0"/>
                </a:xfrm>
                <a:prstGeom prst="line">
                  <a:avLst/>
                </a:prstGeom>
                <a:noFill/>
                <a:ln w="38100">
                  <a:solidFill>
                    <a:srgbClr val="000099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anchor="ctr" anchorCtr="1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" name="Line 42"/>
                <p:cNvSpPr>
                  <a:spLocks noChangeShapeType="1"/>
                </p:cNvSpPr>
                <p:nvPr/>
              </p:nvSpPr>
              <p:spPr bwMode="auto">
                <a:xfrm>
                  <a:off x="1291382" y="3463057"/>
                  <a:ext cx="506412" cy="0"/>
                </a:xfrm>
                <a:prstGeom prst="line">
                  <a:avLst/>
                </a:prstGeom>
                <a:noFill/>
                <a:ln w="38100">
                  <a:solidFill>
                    <a:srgbClr val="000099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anchor="ctr" anchorCtr="1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" name="Line 43"/>
                <p:cNvSpPr>
                  <a:spLocks noChangeShapeType="1"/>
                </p:cNvSpPr>
                <p:nvPr/>
              </p:nvSpPr>
              <p:spPr bwMode="auto">
                <a:xfrm>
                  <a:off x="1291382" y="3647207"/>
                  <a:ext cx="506412" cy="0"/>
                </a:xfrm>
                <a:prstGeom prst="line">
                  <a:avLst/>
                </a:prstGeom>
                <a:noFill/>
                <a:ln w="38100">
                  <a:solidFill>
                    <a:srgbClr val="000099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anchor="ctr" anchorCtr="1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1105644" y="2924944"/>
                  <a:ext cx="114300" cy="27463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 anchorCtr="1">
                  <a:spAutoFit/>
                </a:bodyPr>
                <a:lstStyle/>
                <a:p>
                  <a:pPr marL="88900" indent="-88900">
                    <a:spcBef>
                      <a:spcPct val="50000"/>
                    </a:spcBef>
                  </a:pPr>
                  <a:r>
                    <a:rPr lang="en-US" altLang="zh-CN" b="1" i="1" dirty="0">
                      <a:latin typeface="Times New Roman" pitchFamily="18" charset="0"/>
                      <a:ea typeface="楷体_GB2312" pitchFamily="49" charset="-122"/>
                    </a:rPr>
                    <a:t>a</a:t>
                  </a:r>
                </a:p>
              </p:txBody>
            </p:sp>
            <p:sp>
              <p:nvSpPr>
                <p:cNvPr id="25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1105644" y="3134445"/>
                  <a:ext cx="114300" cy="27463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 anchorCtr="1">
                  <a:spAutoFit/>
                </a:bodyPr>
                <a:lstStyle/>
                <a:p>
                  <a:pPr marL="88900" indent="-88900">
                    <a:spcBef>
                      <a:spcPct val="50000"/>
                    </a:spcBef>
                  </a:pPr>
                  <a:r>
                    <a:rPr lang="en-US" altLang="zh-CN" b="1" i="1" dirty="0">
                      <a:latin typeface="Times New Roman" pitchFamily="18" charset="0"/>
                      <a:ea typeface="楷体_GB2312" pitchFamily="49" charset="-122"/>
                    </a:rPr>
                    <a:t>b</a:t>
                  </a:r>
                </a:p>
              </p:txBody>
            </p:sp>
            <p:sp>
              <p:nvSpPr>
                <p:cNvPr id="26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110407" y="3312245"/>
                  <a:ext cx="101600" cy="27463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 anchorCtr="1">
                  <a:spAutoFit/>
                </a:bodyPr>
                <a:lstStyle/>
                <a:p>
                  <a:pPr marL="88900" indent="-88900">
                    <a:spcBef>
                      <a:spcPct val="50000"/>
                    </a:spcBef>
                  </a:pPr>
                  <a:r>
                    <a:rPr lang="en-US" altLang="zh-CN" b="1" i="1" dirty="0">
                      <a:latin typeface="Times New Roman" pitchFamily="18" charset="0"/>
                      <a:ea typeface="楷体_GB2312" pitchFamily="49" charset="-122"/>
                    </a:rPr>
                    <a:t>c</a:t>
                  </a:r>
                </a:p>
              </p:txBody>
            </p:sp>
            <p:sp>
              <p:nvSpPr>
                <p:cNvPr id="27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1105644" y="3501008"/>
                  <a:ext cx="114300" cy="27463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 anchorCtr="1">
                  <a:spAutoFit/>
                </a:bodyPr>
                <a:lstStyle/>
                <a:p>
                  <a:pPr marL="88900" indent="-88900">
                    <a:spcBef>
                      <a:spcPct val="50000"/>
                    </a:spcBef>
                  </a:pPr>
                  <a:r>
                    <a:rPr lang="en-US" altLang="zh-CN" b="1" i="1" dirty="0">
                      <a:latin typeface="Times New Roman" pitchFamily="18" charset="0"/>
                      <a:ea typeface="楷体_GB2312" pitchFamily="49" charset="-122"/>
                    </a:rPr>
                    <a:t>d</a:t>
                  </a:r>
                </a:p>
              </p:txBody>
            </p:sp>
          </p:grpSp>
        </p:grpSp>
        <p:sp>
          <p:nvSpPr>
            <p:cNvPr id="32" name="Text Box 67"/>
            <p:cNvSpPr txBox="1">
              <a:spLocks noChangeArrowheads="1"/>
            </p:cNvSpPr>
            <p:nvPr/>
          </p:nvSpPr>
          <p:spPr bwMode="auto">
            <a:xfrm>
              <a:off x="5758607" y="2958232"/>
              <a:ext cx="103187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Ctr="1">
              <a:spAutoFit/>
            </a:bodyPr>
            <a:lstStyle/>
            <a:p>
              <a:pPr marL="88900" indent="-88900">
                <a:spcBef>
                  <a:spcPct val="50000"/>
                </a:spcBef>
              </a:pPr>
              <a:r>
                <a:rPr lang="en-US" altLang="zh-CN" b="1" i="1" dirty="0">
                  <a:latin typeface="Times New Roman" pitchFamily="18" charset="0"/>
                  <a:ea typeface="楷体_GB2312" pitchFamily="49" charset="-122"/>
                </a:rPr>
                <a:t>y</a:t>
              </a:r>
            </a:p>
          </p:txBody>
        </p:sp>
      </p:grpSp>
      <p:sp>
        <p:nvSpPr>
          <p:cNvPr id="35" name="Rectangle 68"/>
          <p:cNvSpPr>
            <a:spLocks noChangeArrowheads="1"/>
          </p:cNvSpPr>
          <p:nvPr/>
        </p:nvSpPr>
        <p:spPr bwMode="auto">
          <a:xfrm>
            <a:off x="5867400" y="5817889"/>
            <a:ext cx="2989263" cy="779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可以用作触发器或锁存器</a:t>
            </a:r>
          </a:p>
          <a:p>
            <a:pPr>
              <a:spcBef>
                <a:spcPct val="50000"/>
              </a:spcBef>
            </a:pP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有独立的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复位或置位信号</a:t>
            </a:r>
          </a:p>
        </p:txBody>
      </p:sp>
      <p:grpSp>
        <p:nvGrpSpPr>
          <p:cNvPr id="36" name="Group 73"/>
          <p:cNvGrpSpPr>
            <a:grpSpLocks/>
          </p:cNvGrpSpPr>
          <p:nvPr/>
        </p:nvGrpSpPr>
        <p:grpSpPr bwMode="auto">
          <a:xfrm>
            <a:off x="5055443" y="2609079"/>
            <a:ext cx="2828925" cy="3028951"/>
            <a:chOff x="3138" y="1593"/>
            <a:chExt cx="1782" cy="1908"/>
          </a:xfrm>
        </p:grpSpPr>
        <p:pic>
          <p:nvPicPr>
            <p:cNvPr id="37" name="Picture 7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63" y="1593"/>
              <a:ext cx="657" cy="1905"/>
            </a:xfrm>
            <a:prstGeom prst="rect">
              <a:avLst/>
            </a:prstGeom>
            <a:ln w="3175">
              <a:solidFill>
                <a:schemeClr val="tx1"/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38" name="Line 71"/>
            <p:cNvSpPr>
              <a:spLocks noChangeShapeType="1"/>
            </p:cNvSpPr>
            <p:nvPr/>
          </p:nvSpPr>
          <p:spPr bwMode="auto">
            <a:xfrm flipV="1">
              <a:off x="3138" y="1593"/>
              <a:ext cx="1125" cy="945"/>
            </a:xfrm>
            <a:prstGeom prst="lin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prstDash val="sysDot"/>
              <a:round/>
              <a:headEnd/>
              <a:tailEnd/>
            </a:ln>
            <a:effectLst/>
          </p:spPr>
          <p:txBody>
            <a:bodyPr wrap="square"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Line 72"/>
            <p:cNvSpPr>
              <a:spLocks noChangeShapeType="1"/>
            </p:cNvSpPr>
            <p:nvPr/>
          </p:nvSpPr>
          <p:spPr bwMode="auto">
            <a:xfrm>
              <a:off x="3138" y="3316"/>
              <a:ext cx="1125" cy="185"/>
            </a:xfrm>
            <a:prstGeom prst="lin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prstDash val="sysDot"/>
              <a:round/>
              <a:headEnd/>
              <a:tailEnd/>
            </a:ln>
            <a:effectLst/>
          </p:spPr>
          <p:txBody>
            <a:bodyPr wrap="square" anchor="ctr" anchorCtr="1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" name="椭圆 3"/>
          <p:cNvSpPr/>
          <p:nvPr/>
        </p:nvSpPr>
        <p:spPr>
          <a:xfrm>
            <a:off x="179512" y="5266418"/>
            <a:ext cx="1288082" cy="551471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7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5" grpId="0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Logic Cell, LC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超前进位加法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快速进位链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81109"/>
            <a:ext cx="4976192" cy="157588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115" y="3400240"/>
            <a:ext cx="4991133" cy="18289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276983687"/>
              </p:ext>
            </p:extLst>
          </p:nvPr>
        </p:nvGraphicFramePr>
        <p:xfrm>
          <a:off x="1763688" y="5300663"/>
          <a:ext cx="4991133" cy="13686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5379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Logic Cell, LC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超前进位加法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快速进位</a:t>
            </a:r>
            <a:r>
              <a:rPr lang="zh-CN" altLang="en-US" dirty="0"/>
              <a:t>链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740" y="1853825"/>
            <a:ext cx="5443525" cy="156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556620"/>
            <a:ext cx="5263064" cy="2752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椭圆 16"/>
          <p:cNvSpPr/>
          <p:nvPr/>
        </p:nvSpPr>
        <p:spPr>
          <a:xfrm>
            <a:off x="3779912" y="4365104"/>
            <a:ext cx="1008112" cy="64807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148064" y="4758464"/>
            <a:ext cx="720080" cy="75876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93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051720" y="2996952"/>
            <a:ext cx="4680520" cy="10081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Slice &amp; CLB</a:t>
            </a:r>
            <a:endParaRPr lang="zh-CN" altLang="en-US" sz="2800" b="1" dirty="0"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404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Slice</a:t>
            </a:r>
            <a:endParaRPr lang="zh-CN" altLang="en-US" dirty="0"/>
          </a:p>
        </p:txBody>
      </p:sp>
      <p:graphicFrame>
        <p:nvGraphicFramePr>
          <p:cNvPr id="36" name="内容占位符 3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736306"/>
              </p:ext>
            </p:extLst>
          </p:nvPr>
        </p:nvGraphicFramePr>
        <p:xfrm>
          <a:off x="5580112" y="1716880"/>
          <a:ext cx="3095625" cy="2232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Rectangle 52"/>
          <p:cNvSpPr>
            <a:spLocks noChangeArrowheads="1"/>
          </p:cNvSpPr>
          <p:nvPr/>
        </p:nvSpPr>
        <p:spPr bwMode="auto">
          <a:xfrm>
            <a:off x="706438" y="1716881"/>
            <a:ext cx="4464050" cy="4464050"/>
          </a:xfrm>
          <a:prstGeom prst="roundRect">
            <a:avLst>
              <a:gd name="adj" fmla="val 9412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Ctr="1"/>
          <a:lstStyle/>
          <a:p>
            <a:pPr marL="88900" marR="0" lvl="0" indent="-8890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normalizeH="0" baseline="0" noProof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ea typeface="楷体_GB2312" pitchFamily="49" charset="-122"/>
              </a:rPr>
              <a:t>Slice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ea typeface="楷体_GB2312" pitchFamily="49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028701" y="2229644"/>
            <a:ext cx="3783013" cy="1719263"/>
            <a:chOff x="1028701" y="2229644"/>
            <a:chExt cx="3783013" cy="171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>
              <a:off x="1028701" y="2229644"/>
              <a:ext cx="3783013" cy="17192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 marL="88900" marR="0" lvl="0" indent="-88900" algn="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LC</a:t>
              </a:r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1604963" y="2286794"/>
              <a:ext cx="763588" cy="107791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Ctr="1"/>
            <a:lstStyle/>
            <a:p>
              <a:pPr marL="88900" marR="0" lvl="0" indent="-8890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幼圆" pitchFamily="49" charset="-122"/>
                  <a:ea typeface="幼圆" pitchFamily="49" charset="-122"/>
                </a:rPr>
                <a:t>16-bit SR</a:t>
              </a:r>
            </a:p>
          </p:txBody>
        </p:sp>
        <p:sp>
          <p:nvSpPr>
            <p:cNvPr id="24" name="Rectangle 6"/>
            <p:cNvSpPr>
              <a:spLocks noChangeArrowheads="1"/>
            </p:cNvSpPr>
            <p:nvPr/>
          </p:nvSpPr>
          <p:spPr bwMode="auto">
            <a:xfrm>
              <a:off x="1484313" y="2510631"/>
              <a:ext cx="762000" cy="10763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Ctr="1"/>
            <a:lstStyle/>
            <a:p>
              <a:pPr marL="88900" marR="0" lvl="0" indent="-8890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幼圆" pitchFamily="49" charset="-122"/>
                  <a:ea typeface="幼圆" pitchFamily="49" charset="-122"/>
                </a:rPr>
                <a:t>16×1 RAM</a:t>
              </a:r>
            </a:p>
          </p:txBody>
        </p:sp>
        <p:sp>
          <p:nvSpPr>
            <p:cNvPr id="25" name="Rectangle 7"/>
            <p:cNvSpPr>
              <a:spLocks noChangeArrowheads="1"/>
            </p:cNvSpPr>
            <p:nvPr/>
          </p:nvSpPr>
          <p:spPr bwMode="auto">
            <a:xfrm>
              <a:off x="1341438" y="2732881"/>
              <a:ext cx="762000" cy="107791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Ctr="1"/>
            <a:lstStyle/>
            <a:p>
              <a:pPr marL="88900" marR="0" lvl="0" indent="-8890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幼圆" pitchFamily="49" charset="-122"/>
                  <a:ea typeface="幼圆" pitchFamily="49" charset="-122"/>
                </a:rPr>
                <a:t>4</a:t>
              </a:r>
              <a:r>
                <a: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幼圆" pitchFamily="49" charset="-122"/>
                  <a:ea typeface="幼圆" pitchFamily="49" charset="-122"/>
                </a:rPr>
                <a:t>输入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幼圆" pitchFamily="49" charset="-122"/>
                  <a:ea typeface="幼圆" pitchFamily="49" charset="-122"/>
                </a:rPr>
                <a:t>LUT</a:t>
              </a:r>
            </a:p>
          </p:txBody>
        </p:sp>
        <p:sp>
          <p:nvSpPr>
            <p:cNvPr id="26" name="AutoShape 13"/>
            <p:cNvSpPr>
              <a:spLocks noChangeArrowheads="1"/>
            </p:cNvSpPr>
            <p:nvPr/>
          </p:nvSpPr>
          <p:spPr bwMode="auto">
            <a:xfrm rot="16200000">
              <a:off x="2520951" y="3117056"/>
              <a:ext cx="1031875" cy="401638"/>
            </a:xfrm>
            <a:custGeom>
              <a:avLst/>
              <a:gdLst>
                <a:gd name="G0" fmla="+- 2281 0 0"/>
                <a:gd name="G1" fmla="+- 21600 0 2281"/>
                <a:gd name="G2" fmla="*/ 2281 1 2"/>
                <a:gd name="G3" fmla="+- 21600 0 G2"/>
                <a:gd name="G4" fmla="+/ 2281 21600 2"/>
                <a:gd name="G5" fmla="+/ G1 0 2"/>
                <a:gd name="G6" fmla="*/ 21600 21600 2281"/>
                <a:gd name="G7" fmla="*/ G6 1 2"/>
                <a:gd name="G8" fmla="+- 21600 0 G7"/>
                <a:gd name="G9" fmla="*/ 21600 1 2"/>
                <a:gd name="G10" fmla="+- 2281 0 G9"/>
                <a:gd name="G11" fmla="?: G10 G8 0"/>
                <a:gd name="G12" fmla="?: G10 G7 21600"/>
                <a:gd name="T0" fmla="*/ 20459 w 21600"/>
                <a:gd name="T1" fmla="*/ 10800 h 21600"/>
                <a:gd name="T2" fmla="*/ 10800 w 21600"/>
                <a:gd name="T3" fmla="*/ 21600 h 21600"/>
                <a:gd name="T4" fmla="*/ 1141 w 21600"/>
                <a:gd name="T5" fmla="*/ 10800 h 21600"/>
                <a:gd name="T6" fmla="*/ 10800 w 21600"/>
                <a:gd name="T7" fmla="*/ 0 h 21600"/>
                <a:gd name="T8" fmla="*/ 2941 w 21600"/>
                <a:gd name="T9" fmla="*/ 2941 h 21600"/>
                <a:gd name="T10" fmla="*/ 18659 w 21600"/>
                <a:gd name="T11" fmla="*/ 1865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2281" y="21600"/>
                  </a:lnTo>
                  <a:lnTo>
                    <a:pt x="19319" y="21600"/>
                  </a:lnTo>
                  <a:lnTo>
                    <a:pt x="21600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10800000" wrap="none" anchor="ctr"/>
            <a:lstStyle/>
            <a:p>
              <a:pPr marL="88900" marR="0" lvl="0" indent="-8890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</a:rPr>
                <a:t>mux</a:t>
              </a:r>
            </a:p>
          </p:txBody>
        </p:sp>
        <p:sp>
          <p:nvSpPr>
            <p:cNvPr id="27" name="AutoShape 15"/>
            <p:cNvSpPr>
              <a:spLocks noChangeArrowheads="1"/>
            </p:cNvSpPr>
            <p:nvPr/>
          </p:nvSpPr>
          <p:spPr bwMode="auto">
            <a:xfrm>
              <a:off x="3627438" y="2572544"/>
              <a:ext cx="869950" cy="1204913"/>
            </a:xfrm>
            <a:prstGeom prst="flowChartProcess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eaVert" wrap="none" anchor="ctr"/>
            <a:lstStyle/>
            <a:p>
              <a:pPr marL="88900" marR="0" lvl="0" indent="-8890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幼圆" pitchFamily="49" charset="-122"/>
                  <a:ea typeface="幼圆" pitchFamily="49" charset="-122"/>
                </a:rPr>
                <a:t>触发器</a:t>
              </a:r>
            </a:p>
          </p:txBody>
        </p:sp>
        <p:sp>
          <p:nvSpPr>
            <p:cNvPr id="28" name="AutoShape 16"/>
            <p:cNvSpPr>
              <a:spLocks noChangeArrowheads="1"/>
            </p:cNvSpPr>
            <p:nvPr/>
          </p:nvSpPr>
          <p:spPr bwMode="auto">
            <a:xfrm rot="13500000">
              <a:off x="3525838" y="3421856"/>
              <a:ext cx="211138" cy="217488"/>
            </a:xfrm>
            <a:prstGeom prst="rtTriangl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028701" y="4230017"/>
            <a:ext cx="3783013" cy="1719263"/>
            <a:chOff x="1028701" y="2229644"/>
            <a:chExt cx="3783013" cy="171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0" name="Rectangle 4"/>
            <p:cNvSpPr>
              <a:spLocks noChangeArrowheads="1"/>
            </p:cNvSpPr>
            <p:nvPr/>
          </p:nvSpPr>
          <p:spPr bwMode="auto">
            <a:xfrm>
              <a:off x="1028701" y="2229644"/>
              <a:ext cx="3783013" cy="17192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 marL="88900" marR="0" lvl="0" indent="-88900" algn="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LC</a:t>
              </a:r>
            </a:p>
          </p:txBody>
        </p:sp>
        <p:sp>
          <p:nvSpPr>
            <p:cNvPr id="41" name="Rectangle 5"/>
            <p:cNvSpPr>
              <a:spLocks noChangeArrowheads="1"/>
            </p:cNvSpPr>
            <p:nvPr/>
          </p:nvSpPr>
          <p:spPr bwMode="auto">
            <a:xfrm>
              <a:off x="1604963" y="2286794"/>
              <a:ext cx="763588" cy="107791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Ctr="1"/>
            <a:lstStyle/>
            <a:p>
              <a:pPr marL="88900" marR="0" lvl="0" indent="-8890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幼圆" pitchFamily="49" charset="-122"/>
                  <a:ea typeface="幼圆" pitchFamily="49" charset="-122"/>
                </a:rPr>
                <a:t>16-bit SR</a:t>
              </a:r>
            </a:p>
          </p:txBody>
        </p:sp>
        <p:sp>
          <p:nvSpPr>
            <p:cNvPr id="42" name="Rectangle 6"/>
            <p:cNvSpPr>
              <a:spLocks noChangeArrowheads="1"/>
            </p:cNvSpPr>
            <p:nvPr/>
          </p:nvSpPr>
          <p:spPr bwMode="auto">
            <a:xfrm>
              <a:off x="1484313" y="2510631"/>
              <a:ext cx="762000" cy="10763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Ctr="1"/>
            <a:lstStyle/>
            <a:p>
              <a:pPr marL="88900" marR="0" lvl="0" indent="-8890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幼圆" pitchFamily="49" charset="-122"/>
                  <a:ea typeface="幼圆" pitchFamily="49" charset="-122"/>
                </a:rPr>
                <a:t>16×1 RAM</a:t>
              </a:r>
            </a:p>
          </p:txBody>
        </p:sp>
        <p:sp>
          <p:nvSpPr>
            <p:cNvPr id="43" name="Rectangle 7"/>
            <p:cNvSpPr>
              <a:spLocks noChangeArrowheads="1"/>
            </p:cNvSpPr>
            <p:nvPr/>
          </p:nvSpPr>
          <p:spPr bwMode="auto">
            <a:xfrm>
              <a:off x="1341438" y="2732881"/>
              <a:ext cx="762000" cy="107791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Ctr="1"/>
            <a:lstStyle/>
            <a:p>
              <a:pPr marL="88900" marR="0" lvl="0" indent="-8890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幼圆" pitchFamily="49" charset="-122"/>
                  <a:ea typeface="幼圆" pitchFamily="49" charset="-122"/>
                </a:rPr>
                <a:t>4</a:t>
              </a:r>
              <a:r>
                <a: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幼圆" pitchFamily="49" charset="-122"/>
                  <a:ea typeface="幼圆" pitchFamily="49" charset="-122"/>
                </a:rPr>
                <a:t>输入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幼圆" pitchFamily="49" charset="-122"/>
                  <a:ea typeface="幼圆" pitchFamily="49" charset="-122"/>
                </a:rPr>
                <a:t>LUT</a:t>
              </a:r>
            </a:p>
          </p:txBody>
        </p:sp>
        <p:sp>
          <p:nvSpPr>
            <p:cNvPr id="44" name="AutoShape 13"/>
            <p:cNvSpPr>
              <a:spLocks noChangeArrowheads="1"/>
            </p:cNvSpPr>
            <p:nvPr/>
          </p:nvSpPr>
          <p:spPr bwMode="auto">
            <a:xfrm rot="16200000">
              <a:off x="2520951" y="3117056"/>
              <a:ext cx="1031875" cy="401638"/>
            </a:xfrm>
            <a:custGeom>
              <a:avLst/>
              <a:gdLst>
                <a:gd name="G0" fmla="+- 2281 0 0"/>
                <a:gd name="G1" fmla="+- 21600 0 2281"/>
                <a:gd name="G2" fmla="*/ 2281 1 2"/>
                <a:gd name="G3" fmla="+- 21600 0 G2"/>
                <a:gd name="G4" fmla="+/ 2281 21600 2"/>
                <a:gd name="G5" fmla="+/ G1 0 2"/>
                <a:gd name="G6" fmla="*/ 21600 21600 2281"/>
                <a:gd name="G7" fmla="*/ G6 1 2"/>
                <a:gd name="G8" fmla="+- 21600 0 G7"/>
                <a:gd name="G9" fmla="*/ 21600 1 2"/>
                <a:gd name="G10" fmla="+- 2281 0 G9"/>
                <a:gd name="G11" fmla="?: G10 G8 0"/>
                <a:gd name="G12" fmla="?: G10 G7 21600"/>
                <a:gd name="T0" fmla="*/ 20459 w 21600"/>
                <a:gd name="T1" fmla="*/ 10800 h 21600"/>
                <a:gd name="T2" fmla="*/ 10800 w 21600"/>
                <a:gd name="T3" fmla="*/ 21600 h 21600"/>
                <a:gd name="T4" fmla="*/ 1141 w 21600"/>
                <a:gd name="T5" fmla="*/ 10800 h 21600"/>
                <a:gd name="T6" fmla="*/ 10800 w 21600"/>
                <a:gd name="T7" fmla="*/ 0 h 21600"/>
                <a:gd name="T8" fmla="*/ 2941 w 21600"/>
                <a:gd name="T9" fmla="*/ 2941 h 21600"/>
                <a:gd name="T10" fmla="*/ 18659 w 21600"/>
                <a:gd name="T11" fmla="*/ 1865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2281" y="21600"/>
                  </a:lnTo>
                  <a:lnTo>
                    <a:pt x="19319" y="21600"/>
                  </a:lnTo>
                  <a:lnTo>
                    <a:pt x="21600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10800000" wrap="none" anchor="ctr"/>
            <a:lstStyle/>
            <a:p>
              <a:pPr marL="88900" marR="0" lvl="0" indent="-8890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</a:rPr>
                <a:t>mux</a:t>
              </a:r>
            </a:p>
          </p:txBody>
        </p:sp>
        <p:sp>
          <p:nvSpPr>
            <p:cNvPr id="45" name="AutoShape 15"/>
            <p:cNvSpPr>
              <a:spLocks noChangeArrowheads="1"/>
            </p:cNvSpPr>
            <p:nvPr/>
          </p:nvSpPr>
          <p:spPr bwMode="auto">
            <a:xfrm>
              <a:off x="3627438" y="2572544"/>
              <a:ext cx="869950" cy="1204913"/>
            </a:xfrm>
            <a:prstGeom prst="flowChartProcess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eaVert" wrap="none" anchor="ctr"/>
            <a:lstStyle/>
            <a:p>
              <a:pPr marL="88900" marR="0" lvl="0" indent="-8890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幼圆" pitchFamily="49" charset="-122"/>
                  <a:ea typeface="幼圆" pitchFamily="49" charset="-122"/>
                </a:rPr>
                <a:t>触发器</a:t>
              </a:r>
            </a:p>
          </p:txBody>
        </p:sp>
        <p:sp>
          <p:nvSpPr>
            <p:cNvPr id="46" name="AutoShape 16"/>
            <p:cNvSpPr>
              <a:spLocks noChangeArrowheads="1"/>
            </p:cNvSpPr>
            <p:nvPr/>
          </p:nvSpPr>
          <p:spPr bwMode="auto">
            <a:xfrm rot="13500000">
              <a:off x="3525838" y="3421856"/>
              <a:ext cx="211138" cy="217488"/>
            </a:xfrm>
            <a:prstGeom prst="rtTriangl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133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graphicEl>
                                              <a:dgm id="{612F3F4C-C02B-448E-98CF-FAD8601ED3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>
                                            <p:graphicEl>
                                              <a:dgm id="{612F3F4C-C02B-448E-98CF-FAD8601ED3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">
                                            <p:graphicEl>
                                              <a:dgm id="{612F3F4C-C02B-448E-98CF-FAD8601ED3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">
                                            <p:graphicEl>
                                              <a:dgm id="{612F3F4C-C02B-448E-98CF-FAD8601ED3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graphicEl>
                                              <a:dgm id="{13993EA0-F430-41DC-B443-6A3A8D56CA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>
                                            <p:graphicEl>
                                              <a:dgm id="{13993EA0-F430-41DC-B443-6A3A8D56CAE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6">
                                            <p:graphicEl>
                                              <a:dgm id="{13993EA0-F430-41DC-B443-6A3A8D56CA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6">
                                            <p:graphicEl>
                                              <a:dgm id="{13993EA0-F430-41DC-B443-6A3A8D56CA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graphicEl>
                                              <a:dgm id="{68AEF1C6-5DD8-4653-BD79-903024830F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>
                                            <p:graphicEl>
                                              <a:dgm id="{68AEF1C6-5DD8-4653-BD79-903024830F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6">
                                            <p:graphicEl>
                                              <a:dgm id="{68AEF1C6-5DD8-4653-BD79-903024830F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6">
                                            <p:graphicEl>
                                              <a:dgm id="{68AEF1C6-5DD8-4653-BD79-903024830F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6" grpId="0">
        <p:bldSub>
          <a:bldDgm bld="one"/>
        </p:bldSub>
      </p:bldGraphic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CLB</a:t>
            </a:r>
            <a:endParaRPr lang="zh-CN" alt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67544" y="1772817"/>
            <a:ext cx="4357687" cy="4135198"/>
          </a:xfrm>
          <a:prstGeom prst="roundRect">
            <a:avLst>
              <a:gd name="adj" fmla="val 9005"/>
            </a:avLst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Ctr="1"/>
          <a:lstStyle/>
          <a:p>
            <a:pPr marL="88900" indent="-88900" algn="ctr">
              <a:spcBef>
                <a:spcPct val="50000"/>
              </a:spcBef>
            </a:pPr>
            <a:r>
              <a:rPr lang="zh-CN" alt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幼圆" pitchFamily="49" charset="-122"/>
                <a:ea typeface="幼圆" pitchFamily="49" charset="-122"/>
              </a:rPr>
              <a:t>可配置逻辑块（</a:t>
            </a:r>
            <a:r>
              <a:rPr lang="en-US" altLang="zh-CN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幼圆" pitchFamily="49" charset="-122"/>
                <a:ea typeface="幼圆" pitchFamily="49" charset="-122"/>
              </a:rPr>
              <a:t>CLB</a:t>
            </a:r>
            <a:r>
              <a:rPr lang="zh-CN" alt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幼圆" pitchFamily="49" charset="-122"/>
                <a:ea typeface="幼圆" pitchFamily="49" charset="-122"/>
              </a:rPr>
              <a:t>）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750167" y="2379505"/>
            <a:ext cx="1738898" cy="1508041"/>
            <a:chOff x="750167" y="2379505"/>
            <a:chExt cx="1738898" cy="1508041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750167" y="2379505"/>
              <a:ext cx="1738898" cy="1508041"/>
            </a:xfrm>
            <a:prstGeom prst="rect">
              <a:avLst/>
            </a:prstGeom>
            <a:ln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Ctr="1"/>
            <a:lstStyle/>
            <a:p>
              <a:pPr marL="88900" indent="-88900" algn="r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Slice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846231" y="2813955"/>
              <a:ext cx="1548162" cy="3717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 anchorCtr="1"/>
            <a:lstStyle/>
            <a:p>
              <a:pPr marL="88900" indent="-88900" algn="ctr">
                <a:spcBef>
                  <a:spcPct val="50000"/>
                </a:spcBef>
              </a:pPr>
              <a:r>
                <a:rPr lang="zh-CN" altLang="en-US" sz="16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幼圆" pitchFamily="49" charset="-122"/>
                  <a:ea typeface="幼圆" pitchFamily="49" charset="-122"/>
                </a:rPr>
                <a:t>逻辑单元（</a:t>
              </a:r>
              <a:r>
                <a:rPr lang="en-US" altLang="zh-CN" sz="16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幼圆" pitchFamily="49" charset="-122"/>
                  <a:ea typeface="幼圆" pitchFamily="49" charset="-122"/>
                </a:rPr>
                <a:t>LC</a:t>
              </a:r>
              <a:r>
                <a:rPr lang="zh-CN" altLang="en-US" sz="16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幼圆" pitchFamily="49" charset="-122"/>
                  <a:ea typeface="幼圆" pitchFamily="49" charset="-122"/>
                </a:rPr>
                <a:t>）</a:t>
              </a: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846231" y="3323007"/>
              <a:ext cx="1548162" cy="3717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 anchorCtr="1"/>
            <a:lstStyle/>
            <a:p>
              <a:pPr marL="88900" indent="-88900" algn="ctr">
                <a:spcBef>
                  <a:spcPct val="50000"/>
                </a:spcBef>
              </a:pPr>
              <a:r>
                <a:rPr lang="zh-CN" altLang="en-US" sz="16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幼圆" pitchFamily="49" charset="-122"/>
                  <a:ea typeface="幼圆" pitchFamily="49" charset="-122"/>
                </a:rPr>
                <a:t>逻辑单元（</a:t>
              </a:r>
              <a:r>
                <a:rPr lang="en-US" altLang="zh-CN" sz="16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幼圆" pitchFamily="49" charset="-122"/>
                  <a:ea typeface="幼圆" pitchFamily="49" charset="-122"/>
                </a:rPr>
                <a:t>LC</a:t>
              </a:r>
              <a:r>
                <a:rPr lang="zh-CN" altLang="en-US" sz="16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幼圆" pitchFamily="49" charset="-122"/>
                  <a:ea typeface="幼圆" pitchFamily="49" charset="-122"/>
                </a:rPr>
                <a:t>）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771800" y="2379505"/>
            <a:ext cx="1738898" cy="1508041"/>
            <a:chOff x="750167" y="2379505"/>
            <a:chExt cx="1738898" cy="1508041"/>
          </a:xfrm>
        </p:grpSpPr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750167" y="2379505"/>
              <a:ext cx="1738898" cy="1508041"/>
            </a:xfrm>
            <a:prstGeom prst="rect">
              <a:avLst/>
            </a:prstGeom>
            <a:ln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Ctr="1"/>
            <a:lstStyle/>
            <a:p>
              <a:pPr marL="88900" indent="-88900" algn="r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Slice</a:t>
              </a: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auto">
            <a:xfrm>
              <a:off x="846231" y="2813955"/>
              <a:ext cx="1548162" cy="3717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 anchorCtr="1"/>
            <a:lstStyle/>
            <a:p>
              <a:pPr marL="88900" indent="-88900" algn="ctr">
                <a:spcBef>
                  <a:spcPct val="50000"/>
                </a:spcBef>
              </a:pPr>
              <a:r>
                <a:rPr lang="zh-CN" altLang="en-US" sz="16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幼圆" pitchFamily="49" charset="-122"/>
                  <a:ea typeface="幼圆" pitchFamily="49" charset="-122"/>
                </a:rPr>
                <a:t>逻辑单元（</a:t>
              </a:r>
              <a:r>
                <a:rPr lang="en-US" altLang="zh-CN" sz="16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幼圆" pitchFamily="49" charset="-122"/>
                  <a:ea typeface="幼圆" pitchFamily="49" charset="-122"/>
                </a:rPr>
                <a:t>LC</a:t>
              </a:r>
              <a:r>
                <a:rPr lang="zh-CN" altLang="en-US" sz="16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幼圆" pitchFamily="49" charset="-122"/>
                  <a:ea typeface="幼圆" pitchFamily="49" charset="-122"/>
                </a:rPr>
                <a:t>）</a:t>
              </a:r>
            </a:p>
          </p:txBody>
        </p:sp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846231" y="3323007"/>
              <a:ext cx="1548162" cy="3717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 anchorCtr="1"/>
            <a:lstStyle/>
            <a:p>
              <a:pPr marL="88900" indent="-88900" algn="ctr">
                <a:spcBef>
                  <a:spcPct val="50000"/>
                </a:spcBef>
              </a:pPr>
              <a:r>
                <a:rPr lang="zh-CN" altLang="en-US" sz="16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幼圆" pitchFamily="49" charset="-122"/>
                  <a:ea typeface="幼圆" pitchFamily="49" charset="-122"/>
                </a:rPr>
                <a:t>逻辑单元（</a:t>
              </a:r>
              <a:r>
                <a:rPr lang="en-US" altLang="zh-CN" sz="16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幼圆" pitchFamily="49" charset="-122"/>
                  <a:ea typeface="幼圆" pitchFamily="49" charset="-122"/>
                </a:rPr>
                <a:t>LC</a:t>
              </a:r>
              <a:r>
                <a:rPr lang="zh-CN" altLang="en-US" sz="16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幼圆" pitchFamily="49" charset="-122"/>
                  <a:ea typeface="幼圆" pitchFamily="49" charset="-122"/>
                </a:rPr>
                <a:t>）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750167" y="4081547"/>
            <a:ext cx="1738898" cy="1508041"/>
            <a:chOff x="750167" y="2379505"/>
            <a:chExt cx="1738898" cy="1508041"/>
          </a:xfrm>
        </p:grpSpPr>
        <p:sp>
          <p:nvSpPr>
            <p:cNvPr id="25" name="Rectangle 6"/>
            <p:cNvSpPr>
              <a:spLocks noChangeArrowheads="1"/>
            </p:cNvSpPr>
            <p:nvPr/>
          </p:nvSpPr>
          <p:spPr bwMode="auto">
            <a:xfrm>
              <a:off x="750167" y="2379505"/>
              <a:ext cx="1738898" cy="1508041"/>
            </a:xfrm>
            <a:prstGeom prst="rect">
              <a:avLst/>
            </a:prstGeom>
            <a:ln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Ctr="1"/>
            <a:lstStyle/>
            <a:p>
              <a:pPr marL="88900" indent="-88900" algn="r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Slice</a:t>
              </a:r>
            </a:p>
          </p:txBody>
        </p:sp>
        <p:sp>
          <p:nvSpPr>
            <p:cNvPr id="26" name="Rectangle 7"/>
            <p:cNvSpPr>
              <a:spLocks noChangeArrowheads="1"/>
            </p:cNvSpPr>
            <p:nvPr/>
          </p:nvSpPr>
          <p:spPr bwMode="auto">
            <a:xfrm>
              <a:off x="846231" y="2813955"/>
              <a:ext cx="1548162" cy="3717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 anchorCtr="1"/>
            <a:lstStyle/>
            <a:p>
              <a:pPr marL="88900" indent="-88900" algn="ctr">
                <a:spcBef>
                  <a:spcPct val="50000"/>
                </a:spcBef>
              </a:pPr>
              <a:r>
                <a:rPr lang="zh-CN" altLang="en-US" sz="16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幼圆" pitchFamily="49" charset="-122"/>
                  <a:ea typeface="幼圆" pitchFamily="49" charset="-122"/>
                </a:rPr>
                <a:t>逻辑单元（</a:t>
              </a:r>
              <a:r>
                <a:rPr lang="en-US" altLang="zh-CN" sz="16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幼圆" pitchFamily="49" charset="-122"/>
                  <a:ea typeface="幼圆" pitchFamily="49" charset="-122"/>
                </a:rPr>
                <a:t>LC</a:t>
              </a:r>
              <a:r>
                <a:rPr lang="zh-CN" altLang="en-US" sz="16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幼圆" pitchFamily="49" charset="-122"/>
                  <a:ea typeface="幼圆" pitchFamily="49" charset="-122"/>
                </a:rPr>
                <a:t>）</a:t>
              </a:r>
            </a:p>
          </p:txBody>
        </p:sp>
        <p:sp>
          <p:nvSpPr>
            <p:cNvPr id="27" name="Rectangle 7"/>
            <p:cNvSpPr>
              <a:spLocks noChangeArrowheads="1"/>
            </p:cNvSpPr>
            <p:nvPr/>
          </p:nvSpPr>
          <p:spPr bwMode="auto">
            <a:xfrm>
              <a:off x="846231" y="3323007"/>
              <a:ext cx="1548162" cy="3717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 anchorCtr="1"/>
            <a:lstStyle/>
            <a:p>
              <a:pPr marL="88900" indent="-88900" algn="ctr">
                <a:spcBef>
                  <a:spcPct val="50000"/>
                </a:spcBef>
              </a:pPr>
              <a:r>
                <a:rPr lang="zh-CN" altLang="en-US" sz="16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幼圆" pitchFamily="49" charset="-122"/>
                  <a:ea typeface="幼圆" pitchFamily="49" charset="-122"/>
                </a:rPr>
                <a:t>逻辑单元（</a:t>
              </a:r>
              <a:r>
                <a:rPr lang="en-US" altLang="zh-CN" sz="16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幼圆" pitchFamily="49" charset="-122"/>
                  <a:ea typeface="幼圆" pitchFamily="49" charset="-122"/>
                </a:rPr>
                <a:t>LC</a:t>
              </a:r>
              <a:r>
                <a:rPr lang="zh-CN" altLang="en-US" sz="16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幼圆" pitchFamily="49" charset="-122"/>
                  <a:ea typeface="幼圆" pitchFamily="49" charset="-122"/>
                </a:rPr>
                <a:t>）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771800" y="4081547"/>
            <a:ext cx="1738898" cy="1508041"/>
            <a:chOff x="750167" y="2379505"/>
            <a:chExt cx="1738898" cy="1508041"/>
          </a:xfrm>
        </p:grpSpPr>
        <p:sp>
          <p:nvSpPr>
            <p:cNvPr id="29" name="Rectangle 6"/>
            <p:cNvSpPr>
              <a:spLocks noChangeArrowheads="1"/>
            </p:cNvSpPr>
            <p:nvPr/>
          </p:nvSpPr>
          <p:spPr bwMode="auto">
            <a:xfrm>
              <a:off x="750167" y="2379505"/>
              <a:ext cx="1738898" cy="1508041"/>
            </a:xfrm>
            <a:prstGeom prst="rect">
              <a:avLst/>
            </a:prstGeom>
            <a:ln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Ctr="1"/>
            <a:lstStyle/>
            <a:p>
              <a:pPr marL="88900" indent="-88900" algn="r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Slice</a:t>
              </a:r>
            </a:p>
          </p:txBody>
        </p:sp>
        <p:sp>
          <p:nvSpPr>
            <p:cNvPr id="30" name="Rectangle 7"/>
            <p:cNvSpPr>
              <a:spLocks noChangeArrowheads="1"/>
            </p:cNvSpPr>
            <p:nvPr/>
          </p:nvSpPr>
          <p:spPr bwMode="auto">
            <a:xfrm>
              <a:off x="846231" y="2813955"/>
              <a:ext cx="1548162" cy="3717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 anchorCtr="1"/>
            <a:lstStyle/>
            <a:p>
              <a:pPr marL="88900" indent="-88900" algn="ctr">
                <a:spcBef>
                  <a:spcPct val="50000"/>
                </a:spcBef>
              </a:pPr>
              <a:r>
                <a:rPr lang="zh-CN" altLang="en-US" sz="16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幼圆" pitchFamily="49" charset="-122"/>
                  <a:ea typeface="幼圆" pitchFamily="49" charset="-122"/>
                </a:rPr>
                <a:t>逻辑单元（</a:t>
              </a:r>
              <a:r>
                <a:rPr lang="en-US" altLang="zh-CN" sz="16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幼圆" pitchFamily="49" charset="-122"/>
                  <a:ea typeface="幼圆" pitchFamily="49" charset="-122"/>
                </a:rPr>
                <a:t>LC</a:t>
              </a:r>
              <a:r>
                <a:rPr lang="zh-CN" altLang="en-US" sz="16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幼圆" pitchFamily="49" charset="-122"/>
                  <a:ea typeface="幼圆" pitchFamily="49" charset="-122"/>
                </a:rPr>
                <a:t>）</a:t>
              </a:r>
            </a:p>
          </p:txBody>
        </p:sp>
        <p:sp>
          <p:nvSpPr>
            <p:cNvPr id="31" name="Rectangle 7"/>
            <p:cNvSpPr>
              <a:spLocks noChangeArrowheads="1"/>
            </p:cNvSpPr>
            <p:nvPr/>
          </p:nvSpPr>
          <p:spPr bwMode="auto">
            <a:xfrm>
              <a:off x="846231" y="3323007"/>
              <a:ext cx="1548162" cy="3717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 anchorCtr="1"/>
            <a:lstStyle/>
            <a:p>
              <a:pPr marL="88900" indent="-88900" algn="ctr">
                <a:spcBef>
                  <a:spcPct val="50000"/>
                </a:spcBef>
              </a:pPr>
              <a:r>
                <a:rPr lang="zh-CN" altLang="en-US" sz="16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幼圆" pitchFamily="49" charset="-122"/>
                  <a:ea typeface="幼圆" pitchFamily="49" charset="-122"/>
                </a:rPr>
                <a:t>逻辑单元（</a:t>
              </a:r>
              <a:r>
                <a:rPr lang="en-US" altLang="zh-CN" sz="16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幼圆" pitchFamily="49" charset="-122"/>
                  <a:ea typeface="幼圆" pitchFamily="49" charset="-122"/>
                </a:rPr>
                <a:t>LC</a:t>
              </a:r>
              <a:r>
                <a:rPr lang="zh-CN" altLang="en-US" sz="16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幼圆" pitchFamily="49" charset="-122"/>
                  <a:ea typeface="幼圆" pitchFamily="49" charset="-122"/>
                </a:rPr>
                <a:t>）</a:t>
              </a:r>
            </a:p>
          </p:txBody>
        </p:sp>
      </p:grpSp>
      <p:graphicFrame>
        <p:nvGraphicFramePr>
          <p:cNvPr id="32" name="内容占位符 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9814810"/>
              </p:ext>
            </p:extLst>
          </p:nvPr>
        </p:nvGraphicFramePr>
        <p:xfrm>
          <a:off x="5724847" y="4673991"/>
          <a:ext cx="3095625" cy="1851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3" name="内容占位符 3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861303"/>
              </p:ext>
            </p:extLst>
          </p:nvPr>
        </p:nvGraphicFramePr>
        <p:xfrm>
          <a:off x="5652120" y="1768341"/>
          <a:ext cx="3024336" cy="2452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25512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612F3F4C-C02B-448E-98CF-FAD8601ED3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>
                                            <p:graphicEl>
                                              <a:dgm id="{612F3F4C-C02B-448E-98CF-FAD8601ED3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">
                                            <p:graphicEl>
                                              <a:dgm id="{612F3F4C-C02B-448E-98CF-FAD8601ED3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">
                                            <p:graphicEl>
                                              <a:dgm id="{612F3F4C-C02B-448E-98CF-FAD8601ED3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13993EA0-F430-41DC-B443-6A3A8D56CA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>
                                            <p:graphicEl>
                                              <a:dgm id="{13993EA0-F430-41DC-B443-6A3A8D56CAE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>
                                            <p:graphicEl>
                                              <a:dgm id="{13993EA0-F430-41DC-B443-6A3A8D56CA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2">
                                            <p:graphicEl>
                                              <a:dgm id="{13993EA0-F430-41DC-B443-6A3A8D56CA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68AEF1C6-5DD8-4653-BD79-903024830F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>
                                            <p:graphicEl>
                                              <a:dgm id="{68AEF1C6-5DD8-4653-BD79-903024830F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2">
                                            <p:graphicEl>
                                              <a:dgm id="{68AEF1C6-5DD8-4653-BD79-903024830F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2">
                                            <p:graphicEl>
                                              <a:dgm id="{68AEF1C6-5DD8-4653-BD79-903024830F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Graphic spid="32" grpId="0">
        <p:bldSub>
          <a:bldDgm bld="one"/>
        </p:bldSub>
      </p:bldGraphic>
      <p:bldGraphic spid="33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互联与开关矩阵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18" name="Group 31"/>
          <p:cNvGrpSpPr>
            <a:grpSpLocks/>
          </p:cNvGrpSpPr>
          <p:nvPr/>
        </p:nvGrpSpPr>
        <p:grpSpPr bwMode="auto">
          <a:xfrm>
            <a:off x="286643" y="2203599"/>
            <a:ext cx="3384550" cy="2952750"/>
            <a:chOff x="1292" y="1344"/>
            <a:chExt cx="2715" cy="2369"/>
          </a:xfrm>
        </p:grpSpPr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1948" y="2205"/>
              <a:ext cx="0" cy="635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 type="triangle" w="med" len="sm"/>
              <a:tailEnd type="triangle" w="med" len="sm"/>
            </a:ln>
            <a:effectLst>
              <a:prstShdw prst="shdw17" dist="17961" dir="2700000">
                <a:srgbClr val="0000FF">
                  <a:gamma/>
                  <a:shade val="60000"/>
                  <a:invGamma/>
                </a:srgbClr>
              </a:prstShdw>
            </a:effec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2622" y="1965"/>
              <a:ext cx="0" cy="499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 type="triangle" w="med" len="sm"/>
              <a:tailEnd type="triangle" w="med" len="sm"/>
            </a:ln>
            <a:effectLst>
              <a:prstShdw prst="shdw17" dist="17961" dir="2700000">
                <a:srgbClr val="0000FF">
                  <a:gamma/>
                  <a:shade val="60000"/>
                  <a:invGamma/>
                </a:srgbClr>
              </a:prstShdw>
            </a:effec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Line 34"/>
            <p:cNvSpPr>
              <a:spLocks noChangeShapeType="1"/>
            </p:cNvSpPr>
            <p:nvPr/>
          </p:nvSpPr>
          <p:spPr bwMode="auto">
            <a:xfrm>
              <a:off x="2622" y="2586"/>
              <a:ext cx="0" cy="499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 type="triangle" w="med" len="sm"/>
              <a:tailEnd type="triangle" w="med" len="sm"/>
            </a:ln>
            <a:effectLst>
              <a:prstShdw prst="shdw17" dist="17961" dir="2700000">
                <a:srgbClr val="0000FF">
                  <a:gamma/>
                  <a:shade val="60000"/>
                  <a:invGamma/>
                </a:srgbClr>
              </a:prstShdw>
            </a:effec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2" name="Line 35"/>
            <p:cNvSpPr>
              <a:spLocks noChangeShapeType="1"/>
            </p:cNvSpPr>
            <p:nvPr/>
          </p:nvSpPr>
          <p:spPr bwMode="auto">
            <a:xfrm>
              <a:off x="3340" y="2205"/>
              <a:ext cx="0" cy="635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 type="triangle" w="med" len="sm"/>
              <a:tailEnd type="triangle" w="med" len="sm"/>
            </a:ln>
            <a:effectLst>
              <a:prstShdw prst="shdw17" dist="17961" dir="2700000">
                <a:srgbClr val="0000FF">
                  <a:gamma/>
                  <a:shade val="60000"/>
                  <a:invGamma/>
                </a:srgbClr>
              </a:prstShdw>
            </a:effec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Line 36"/>
            <p:cNvSpPr>
              <a:spLocks noChangeShapeType="1"/>
            </p:cNvSpPr>
            <p:nvPr/>
          </p:nvSpPr>
          <p:spPr bwMode="auto">
            <a:xfrm>
              <a:off x="1948" y="1344"/>
              <a:ext cx="0" cy="226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 type="none" w="med" len="sm"/>
              <a:tailEnd type="triangle" w="med" len="sm"/>
            </a:ln>
            <a:effectLst>
              <a:prstShdw prst="shdw17" dist="17961" dir="2700000">
                <a:srgbClr val="0000FF">
                  <a:gamma/>
                  <a:shade val="60000"/>
                  <a:invGamma/>
                </a:srgbClr>
              </a:prstShdw>
            </a:effec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Line 37"/>
            <p:cNvSpPr>
              <a:spLocks noChangeShapeType="1"/>
            </p:cNvSpPr>
            <p:nvPr/>
          </p:nvSpPr>
          <p:spPr bwMode="auto">
            <a:xfrm>
              <a:off x="3347" y="1344"/>
              <a:ext cx="0" cy="226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 type="none" w="med" len="sm"/>
              <a:tailEnd type="triangle" w="med" len="sm"/>
            </a:ln>
            <a:effectLst>
              <a:prstShdw prst="shdw17" dist="17961" dir="2700000">
                <a:srgbClr val="0000FF">
                  <a:gamma/>
                  <a:shade val="60000"/>
                  <a:invGamma/>
                </a:srgbClr>
              </a:prstShdw>
            </a:effec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5" name="Line 38"/>
            <p:cNvSpPr>
              <a:spLocks noChangeShapeType="1"/>
            </p:cNvSpPr>
            <p:nvPr/>
          </p:nvSpPr>
          <p:spPr bwMode="auto">
            <a:xfrm>
              <a:off x="1948" y="3465"/>
              <a:ext cx="0" cy="226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 type="triangle" w="med" len="sm"/>
              <a:tailEnd type="none" w="med" len="sm"/>
            </a:ln>
            <a:effectLst>
              <a:prstShdw prst="shdw17" dist="17961" dir="2700000">
                <a:srgbClr val="0000FF">
                  <a:gamma/>
                  <a:shade val="60000"/>
                  <a:invGamma/>
                </a:srgbClr>
              </a:prstShdw>
            </a:effec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6" name="Line 39"/>
            <p:cNvSpPr>
              <a:spLocks noChangeShapeType="1"/>
            </p:cNvSpPr>
            <p:nvPr/>
          </p:nvSpPr>
          <p:spPr bwMode="auto">
            <a:xfrm>
              <a:off x="3347" y="3465"/>
              <a:ext cx="0" cy="226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 type="triangle" w="med" len="sm"/>
              <a:tailEnd type="none" w="med" len="sm"/>
            </a:ln>
            <a:effectLst>
              <a:prstShdw prst="shdw17" dist="17961" dir="2700000">
                <a:srgbClr val="0000FF">
                  <a:gamma/>
                  <a:shade val="60000"/>
                  <a:invGamma/>
                </a:srgbClr>
              </a:prstShdw>
            </a:effec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7" name="Line 40"/>
            <p:cNvSpPr>
              <a:spLocks noChangeShapeType="1"/>
            </p:cNvSpPr>
            <p:nvPr/>
          </p:nvSpPr>
          <p:spPr bwMode="auto">
            <a:xfrm>
              <a:off x="2622" y="1344"/>
              <a:ext cx="0" cy="499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 type="none" w="med" len="sm"/>
              <a:tailEnd type="triangle" w="med" len="sm"/>
            </a:ln>
            <a:effectLst>
              <a:prstShdw prst="shdw17" dist="17961" dir="2700000">
                <a:srgbClr val="0000FF">
                  <a:gamma/>
                  <a:shade val="60000"/>
                  <a:invGamma/>
                </a:srgbClr>
              </a:prstShdw>
            </a:effec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8" name="Line 41"/>
            <p:cNvSpPr>
              <a:spLocks noChangeShapeType="1"/>
            </p:cNvSpPr>
            <p:nvPr/>
          </p:nvSpPr>
          <p:spPr bwMode="auto">
            <a:xfrm>
              <a:off x="2622" y="3214"/>
              <a:ext cx="0" cy="499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 type="triangle" w="med" len="sm"/>
              <a:tailEnd type="none" w="med" len="sm"/>
            </a:ln>
            <a:effectLst>
              <a:prstShdw prst="shdw17" dist="17961" dir="2700000">
                <a:srgbClr val="0000FF">
                  <a:gamma/>
                  <a:shade val="60000"/>
                  <a:invGamma/>
                </a:srgbClr>
              </a:prstShdw>
            </a:effec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Line 42"/>
            <p:cNvSpPr>
              <a:spLocks noChangeShapeType="1"/>
            </p:cNvSpPr>
            <p:nvPr/>
          </p:nvSpPr>
          <p:spPr bwMode="auto">
            <a:xfrm>
              <a:off x="2241" y="1895"/>
              <a:ext cx="307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 type="triangle" w="med" len="sm"/>
              <a:tailEnd type="triangle" w="med" len="sm"/>
            </a:ln>
            <a:effectLst>
              <a:prstShdw prst="shdw17" dist="17961" dir="2700000">
                <a:srgbClr val="0000FF">
                  <a:gamma/>
                  <a:shade val="60000"/>
                  <a:invGamma/>
                </a:srgbClr>
              </a:prstShdw>
            </a:effec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Line 43"/>
            <p:cNvSpPr>
              <a:spLocks noChangeShapeType="1"/>
            </p:cNvSpPr>
            <p:nvPr/>
          </p:nvSpPr>
          <p:spPr bwMode="auto">
            <a:xfrm>
              <a:off x="2699" y="1895"/>
              <a:ext cx="307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 type="triangle" w="med" len="sm"/>
              <a:tailEnd type="triangle" w="med" len="sm"/>
            </a:ln>
            <a:effectLst>
              <a:prstShdw prst="shdw17" dist="17961" dir="2700000">
                <a:srgbClr val="0000FF">
                  <a:gamma/>
                  <a:shade val="60000"/>
                  <a:invGamma/>
                </a:srgbClr>
              </a:prstShdw>
            </a:effec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31" name="Line 44"/>
            <p:cNvSpPr>
              <a:spLocks noChangeShapeType="1"/>
            </p:cNvSpPr>
            <p:nvPr/>
          </p:nvSpPr>
          <p:spPr bwMode="auto">
            <a:xfrm>
              <a:off x="2241" y="3151"/>
              <a:ext cx="307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 type="triangle" w="med" len="sm"/>
              <a:tailEnd type="triangle" w="med" len="sm"/>
            </a:ln>
            <a:effectLst>
              <a:prstShdw prst="shdw17" dist="17961" dir="2700000">
                <a:srgbClr val="0000FF">
                  <a:gamma/>
                  <a:shade val="60000"/>
                  <a:invGamma/>
                </a:srgbClr>
              </a:prstShdw>
            </a:effec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32" name="Line 45"/>
            <p:cNvSpPr>
              <a:spLocks noChangeShapeType="1"/>
            </p:cNvSpPr>
            <p:nvPr/>
          </p:nvSpPr>
          <p:spPr bwMode="auto">
            <a:xfrm>
              <a:off x="2699" y="3151"/>
              <a:ext cx="307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 type="triangle" w="med" len="sm"/>
              <a:tailEnd type="triangle" w="med" len="sm"/>
            </a:ln>
            <a:effectLst>
              <a:prstShdw prst="shdw17" dist="17961" dir="2700000">
                <a:srgbClr val="0000FF">
                  <a:gamma/>
                  <a:shade val="60000"/>
                  <a:invGamma/>
                </a:srgbClr>
              </a:prstShdw>
            </a:effec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33" name="Line 46"/>
            <p:cNvSpPr>
              <a:spLocks noChangeShapeType="1"/>
            </p:cNvSpPr>
            <p:nvPr/>
          </p:nvSpPr>
          <p:spPr bwMode="auto">
            <a:xfrm>
              <a:off x="2018" y="2530"/>
              <a:ext cx="530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 type="triangle" w="med" len="sm"/>
              <a:tailEnd type="triangle" w="med" len="sm"/>
            </a:ln>
            <a:effectLst>
              <a:prstShdw prst="shdw17" dist="17961" dir="2700000">
                <a:srgbClr val="0000FF">
                  <a:gamma/>
                  <a:shade val="60000"/>
                  <a:invGamma/>
                </a:srgbClr>
              </a:prstShdw>
            </a:effec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Line 47"/>
            <p:cNvSpPr>
              <a:spLocks noChangeShapeType="1"/>
            </p:cNvSpPr>
            <p:nvPr/>
          </p:nvSpPr>
          <p:spPr bwMode="auto">
            <a:xfrm>
              <a:off x="2699" y="2530"/>
              <a:ext cx="589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 type="triangle" w="med" len="sm"/>
              <a:tailEnd type="triangle" w="med" len="sm"/>
            </a:ln>
            <a:effectLst>
              <a:prstShdw prst="shdw17" dist="17961" dir="2700000">
                <a:srgbClr val="0000FF">
                  <a:gamma/>
                  <a:shade val="60000"/>
                  <a:invGamma/>
                </a:srgbClr>
              </a:prstShdw>
            </a:effec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35" name="Line 48"/>
            <p:cNvSpPr>
              <a:spLocks noChangeShapeType="1"/>
            </p:cNvSpPr>
            <p:nvPr/>
          </p:nvSpPr>
          <p:spPr bwMode="auto">
            <a:xfrm>
              <a:off x="1334" y="1895"/>
              <a:ext cx="307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 type="none" w="med" len="sm"/>
              <a:tailEnd type="triangle" w="med" len="sm"/>
            </a:ln>
            <a:effectLst>
              <a:prstShdw prst="shdw17" dist="17961" dir="2700000">
                <a:srgbClr val="0000FF">
                  <a:gamma/>
                  <a:shade val="60000"/>
                  <a:invGamma/>
                </a:srgbClr>
              </a:prstShdw>
            </a:effec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36" name="Line 49"/>
            <p:cNvSpPr>
              <a:spLocks noChangeShapeType="1"/>
            </p:cNvSpPr>
            <p:nvPr/>
          </p:nvSpPr>
          <p:spPr bwMode="auto">
            <a:xfrm>
              <a:off x="1334" y="3151"/>
              <a:ext cx="307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 type="none" w="med" len="sm"/>
              <a:tailEnd type="triangle" w="med" len="sm"/>
            </a:ln>
            <a:effectLst>
              <a:prstShdw prst="shdw17" dist="17961" dir="2700000">
                <a:srgbClr val="0000FF">
                  <a:gamma/>
                  <a:shade val="60000"/>
                  <a:invGamma/>
                </a:srgbClr>
              </a:prstShdw>
            </a:effec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Line 50"/>
            <p:cNvSpPr>
              <a:spLocks noChangeShapeType="1"/>
            </p:cNvSpPr>
            <p:nvPr/>
          </p:nvSpPr>
          <p:spPr bwMode="auto">
            <a:xfrm>
              <a:off x="1292" y="2530"/>
              <a:ext cx="590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 type="none" w="med" len="sm"/>
              <a:tailEnd type="triangle" w="med" len="sm"/>
            </a:ln>
            <a:effectLst>
              <a:prstShdw prst="shdw17" dist="17961" dir="2700000">
                <a:srgbClr val="0000FF">
                  <a:gamma/>
                  <a:shade val="60000"/>
                  <a:invGamma/>
                </a:srgbClr>
              </a:prstShdw>
            </a:effec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38" name="Line 51"/>
            <p:cNvSpPr>
              <a:spLocks noChangeShapeType="1"/>
            </p:cNvSpPr>
            <p:nvPr/>
          </p:nvSpPr>
          <p:spPr bwMode="auto">
            <a:xfrm>
              <a:off x="3651" y="1895"/>
              <a:ext cx="307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 type="triangle" w="med" len="sm"/>
              <a:tailEnd type="none" w="med" len="sm"/>
            </a:ln>
            <a:effectLst>
              <a:prstShdw prst="shdw17" dist="17961" dir="2700000">
                <a:srgbClr val="0000FF">
                  <a:gamma/>
                  <a:shade val="60000"/>
                  <a:invGamma/>
                </a:srgbClr>
              </a:prstShdw>
            </a:effec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3651" y="3151"/>
              <a:ext cx="307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 type="triangle" w="med" len="sm"/>
              <a:tailEnd type="none" w="med" len="sm"/>
            </a:ln>
            <a:effectLst>
              <a:prstShdw prst="shdw17" dist="17961" dir="2700000">
                <a:srgbClr val="0000FF">
                  <a:gamma/>
                  <a:shade val="60000"/>
                  <a:invGamma/>
                </a:srgbClr>
              </a:prstShdw>
            </a:effec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3417" y="2530"/>
              <a:ext cx="590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 type="triangle" w="med" len="sm"/>
              <a:tailEnd type="none" w="med" len="sm"/>
            </a:ln>
            <a:effectLst>
              <a:prstShdw prst="shdw17" dist="17961" dir="2700000">
                <a:srgbClr val="0000FF">
                  <a:gamma/>
                  <a:shade val="60000"/>
                  <a:invGamma/>
                </a:srgbClr>
              </a:prstShdw>
            </a:effec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41" name="Rectangle 54"/>
            <p:cNvSpPr>
              <a:spLocks noChangeArrowheads="1"/>
            </p:cNvSpPr>
            <p:nvPr/>
          </p:nvSpPr>
          <p:spPr bwMode="auto">
            <a:xfrm>
              <a:off x="1579" y="1780"/>
              <a:ext cx="227" cy="227"/>
            </a:xfrm>
            <a:prstGeom prst="rect">
              <a:avLst/>
            </a:prstGeom>
            <a:solidFill>
              <a:srgbClr val="FF9933"/>
            </a:solidFill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rgbClr val="FF9933">
                  <a:gamma/>
                  <a:shade val="60000"/>
                  <a:invGamma/>
                </a:srgbClr>
              </a:prstShdw>
            </a:effec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" name="Rectangle 55"/>
            <p:cNvSpPr>
              <a:spLocks noChangeArrowheads="1"/>
            </p:cNvSpPr>
            <p:nvPr/>
          </p:nvSpPr>
          <p:spPr bwMode="auto">
            <a:xfrm>
              <a:off x="2064" y="1780"/>
              <a:ext cx="227" cy="227"/>
            </a:xfrm>
            <a:prstGeom prst="rect">
              <a:avLst/>
            </a:prstGeom>
            <a:solidFill>
              <a:srgbClr val="FF9933"/>
            </a:solidFill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rgbClr val="FF9933">
                  <a:gamma/>
                  <a:shade val="60000"/>
                  <a:invGamma/>
                </a:srgbClr>
              </a:prstShdw>
            </a:effec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" name="Rectangle 56"/>
            <p:cNvSpPr>
              <a:spLocks noChangeArrowheads="1"/>
            </p:cNvSpPr>
            <p:nvPr/>
          </p:nvSpPr>
          <p:spPr bwMode="auto">
            <a:xfrm>
              <a:off x="1837" y="2415"/>
              <a:ext cx="227" cy="227"/>
            </a:xfrm>
            <a:prstGeom prst="rect">
              <a:avLst/>
            </a:prstGeom>
            <a:solidFill>
              <a:srgbClr val="FF9933"/>
            </a:solidFill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rgbClr val="FF9933">
                  <a:gamma/>
                  <a:shade val="60000"/>
                  <a:invGamma/>
                </a:srgbClr>
              </a:prstShdw>
            </a:effec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Rectangle 57"/>
            <p:cNvSpPr>
              <a:spLocks noChangeArrowheads="1"/>
            </p:cNvSpPr>
            <p:nvPr/>
          </p:nvSpPr>
          <p:spPr bwMode="auto">
            <a:xfrm>
              <a:off x="1837" y="2024"/>
              <a:ext cx="227" cy="227"/>
            </a:xfrm>
            <a:prstGeom prst="rect">
              <a:avLst/>
            </a:prstGeom>
            <a:solidFill>
              <a:srgbClr val="FF9933"/>
            </a:solidFill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rgbClr val="FF9933">
                  <a:gamma/>
                  <a:shade val="60000"/>
                  <a:invGamma/>
                </a:srgbClr>
              </a:prstShdw>
            </a:effec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" name="Rectangle 58"/>
            <p:cNvSpPr>
              <a:spLocks noChangeArrowheads="1"/>
            </p:cNvSpPr>
            <p:nvPr/>
          </p:nvSpPr>
          <p:spPr bwMode="auto">
            <a:xfrm>
              <a:off x="1837" y="1542"/>
              <a:ext cx="227" cy="227"/>
            </a:xfrm>
            <a:prstGeom prst="rect">
              <a:avLst/>
            </a:prstGeom>
            <a:solidFill>
              <a:srgbClr val="FF9933"/>
            </a:solidFill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rgbClr val="FF9933">
                  <a:gamma/>
                  <a:shade val="60000"/>
                  <a:invGamma/>
                </a:srgbClr>
              </a:prstShdw>
            </a:effec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" name="Rectangle 59"/>
            <p:cNvSpPr>
              <a:spLocks noChangeArrowheads="1"/>
            </p:cNvSpPr>
            <p:nvPr/>
          </p:nvSpPr>
          <p:spPr bwMode="auto">
            <a:xfrm>
              <a:off x="1579" y="3033"/>
              <a:ext cx="227" cy="227"/>
            </a:xfrm>
            <a:prstGeom prst="rect">
              <a:avLst/>
            </a:prstGeom>
            <a:solidFill>
              <a:srgbClr val="FF9933"/>
            </a:solidFill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rgbClr val="FF9933">
                  <a:gamma/>
                  <a:shade val="60000"/>
                  <a:invGamma/>
                </a:srgbClr>
              </a:prstShdw>
            </a:effec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" name="Rectangle 60"/>
            <p:cNvSpPr>
              <a:spLocks noChangeArrowheads="1"/>
            </p:cNvSpPr>
            <p:nvPr/>
          </p:nvSpPr>
          <p:spPr bwMode="auto">
            <a:xfrm>
              <a:off x="2064" y="3033"/>
              <a:ext cx="227" cy="227"/>
            </a:xfrm>
            <a:prstGeom prst="rect">
              <a:avLst/>
            </a:prstGeom>
            <a:solidFill>
              <a:srgbClr val="FF9933"/>
            </a:solidFill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rgbClr val="FF9933">
                  <a:gamma/>
                  <a:shade val="60000"/>
                  <a:invGamma/>
                </a:srgbClr>
              </a:prstShdw>
            </a:effec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" name="Rectangle 61"/>
            <p:cNvSpPr>
              <a:spLocks noChangeArrowheads="1"/>
            </p:cNvSpPr>
            <p:nvPr/>
          </p:nvSpPr>
          <p:spPr bwMode="auto">
            <a:xfrm>
              <a:off x="1837" y="3277"/>
              <a:ext cx="227" cy="227"/>
            </a:xfrm>
            <a:prstGeom prst="rect">
              <a:avLst/>
            </a:prstGeom>
            <a:solidFill>
              <a:srgbClr val="FF9933"/>
            </a:solidFill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rgbClr val="FF9933">
                  <a:gamma/>
                  <a:shade val="60000"/>
                  <a:invGamma/>
                </a:srgbClr>
              </a:prstShdw>
            </a:effec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" name="Rectangle 62"/>
            <p:cNvSpPr>
              <a:spLocks noChangeArrowheads="1"/>
            </p:cNvSpPr>
            <p:nvPr/>
          </p:nvSpPr>
          <p:spPr bwMode="auto">
            <a:xfrm>
              <a:off x="1837" y="2795"/>
              <a:ext cx="227" cy="227"/>
            </a:xfrm>
            <a:prstGeom prst="rect">
              <a:avLst/>
            </a:prstGeom>
            <a:solidFill>
              <a:srgbClr val="FF9933"/>
            </a:solidFill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rgbClr val="FF9933">
                  <a:gamma/>
                  <a:shade val="60000"/>
                  <a:invGamma/>
                </a:srgbClr>
              </a:prstShdw>
            </a:effec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" name="Rectangle 63"/>
            <p:cNvSpPr>
              <a:spLocks noChangeArrowheads="1"/>
            </p:cNvSpPr>
            <p:nvPr/>
          </p:nvSpPr>
          <p:spPr bwMode="auto">
            <a:xfrm>
              <a:off x="1655" y="1615"/>
              <a:ext cx="567" cy="567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88900" indent="-88900" algn="ctr">
                <a:spcBef>
                  <a:spcPct val="50000"/>
                </a:spcBef>
              </a:pPr>
              <a:endParaRPr lang="zh-CN" altLang="zh-CN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51" name="Rectangle 64"/>
            <p:cNvSpPr>
              <a:spLocks noChangeArrowheads="1"/>
            </p:cNvSpPr>
            <p:nvPr/>
          </p:nvSpPr>
          <p:spPr bwMode="auto">
            <a:xfrm>
              <a:off x="1655" y="2868"/>
              <a:ext cx="567" cy="567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88900" indent="-88900" algn="ctr">
                <a:spcBef>
                  <a:spcPct val="50000"/>
                </a:spcBef>
              </a:pPr>
              <a:endParaRPr lang="zh-CN" altLang="zh-CN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52" name="Rectangle 65"/>
            <p:cNvSpPr>
              <a:spLocks noChangeArrowheads="1"/>
            </p:cNvSpPr>
            <p:nvPr/>
          </p:nvSpPr>
          <p:spPr bwMode="auto">
            <a:xfrm>
              <a:off x="2513" y="1780"/>
              <a:ext cx="227" cy="227"/>
            </a:xfrm>
            <a:prstGeom prst="rect">
              <a:avLst/>
            </a:prstGeom>
            <a:solidFill>
              <a:srgbClr val="FF9933"/>
            </a:solidFill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rgbClr val="FF9933">
                  <a:gamma/>
                  <a:shade val="60000"/>
                  <a:invGamma/>
                </a:srgbClr>
              </a:prstShdw>
            </a:effec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Rectangle 66"/>
            <p:cNvSpPr>
              <a:spLocks noChangeArrowheads="1"/>
            </p:cNvSpPr>
            <p:nvPr/>
          </p:nvSpPr>
          <p:spPr bwMode="auto">
            <a:xfrm>
              <a:off x="2513" y="2415"/>
              <a:ext cx="227" cy="227"/>
            </a:xfrm>
            <a:prstGeom prst="rect">
              <a:avLst/>
            </a:prstGeom>
            <a:solidFill>
              <a:srgbClr val="FF9933"/>
            </a:solidFill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rgbClr val="FF9933">
                  <a:gamma/>
                  <a:shade val="60000"/>
                  <a:invGamma/>
                </a:srgbClr>
              </a:prstShdw>
            </a:effec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" name="Rectangle 67"/>
            <p:cNvSpPr>
              <a:spLocks noChangeArrowheads="1"/>
            </p:cNvSpPr>
            <p:nvPr/>
          </p:nvSpPr>
          <p:spPr bwMode="auto">
            <a:xfrm>
              <a:off x="2513" y="3033"/>
              <a:ext cx="227" cy="227"/>
            </a:xfrm>
            <a:prstGeom prst="rect">
              <a:avLst/>
            </a:prstGeom>
            <a:solidFill>
              <a:srgbClr val="FF9933"/>
            </a:solidFill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rgbClr val="FF9933">
                  <a:gamma/>
                  <a:shade val="60000"/>
                  <a:invGamma/>
                </a:srgbClr>
              </a:prstShdw>
            </a:effec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" name="Rectangle 68"/>
            <p:cNvSpPr>
              <a:spLocks noChangeArrowheads="1"/>
            </p:cNvSpPr>
            <p:nvPr/>
          </p:nvSpPr>
          <p:spPr bwMode="auto">
            <a:xfrm>
              <a:off x="2956" y="1780"/>
              <a:ext cx="227" cy="227"/>
            </a:xfrm>
            <a:prstGeom prst="rect">
              <a:avLst/>
            </a:prstGeom>
            <a:solidFill>
              <a:srgbClr val="FF9933"/>
            </a:solidFill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rgbClr val="FF9933">
                  <a:gamma/>
                  <a:shade val="60000"/>
                  <a:invGamma/>
                </a:srgbClr>
              </a:prstShdw>
            </a:effec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" name="Rectangle 69"/>
            <p:cNvSpPr>
              <a:spLocks noChangeArrowheads="1"/>
            </p:cNvSpPr>
            <p:nvPr/>
          </p:nvSpPr>
          <p:spPr bwMode="auto">
            <a:xfrm>
              <a:off x="3455" y="1780"/>
              <a:ext cx="227" cy="227"/>
            </a:xfrm>
            <a:prstGeom prst="rect">
              <a:avLst/>
            </a:prstGeom>
            <a:solidFill>
              <a:srgbClr val="FF9933"/>
            </a:solidFill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rgbClr val="FF9933">
                  <a:gamma/>
                  <a:shade val="60000"/>
                  <a:invGamma/>
                </a:srgbClr>
              </a:prstShdw>
            </a:effec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" name="Rectangle 70"/>
            <p:cNvSpPr>
              <a:spLocks noChangeArrowheads="1"/>
            </p:cNvSpPr>
            <p:nvPr/>
          </p:nvSpPr>
          <p:spPr bwMode="auto">
            <a:xfrm>
              <a:off x="3229" y="2415"/>
              <a:ext cx="227" cy="227"/>
            </a:xfrm>
            <a:prstGeom prst="rect">
              <a:avLst/>
            </a:prstGeom>
            <a:solidFill>
              <a:srgbClr val="FF9933"/>
            </a:solidFill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rgbClr val="FF9933">
                  <a:gamma/>
                  <a:shade val="60000"/>
                  <a:invGamma/>
                </a:srgbClr>
              </a:prstShdw>
            </a:effec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" name="Rectangle 71"/>
            <p:cNvSpPr>
              <a:spLocks noChangeArrowheads="1"/>
            </p:cNvSpPr>
            <p:nvPr/>
          </p:nvSpPr>
          <p:spPr bwMode="auto">
            <a:xfrm>
              <a:off x="3229" y="2024"/>
              <a:ext cx="227" cy="227"/>
            </a:xfrm>
            <a:prstGeom prst="rect">
              <a:avLst/>
            </a:prstGeom>
            <a:solidFill>
              <a:srgbClr val="FF9933"/>
            </a:solidFill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rgbClr val="FF9933">
                  <a:gamma/>
                  <a:shade val="60000"/>
                  <a:invGamma/>
                </a:srgbClr>
              </a:prstShdw>
            </a:effec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" name="Rectangle 72"/>
            <p:cNvSpPr>
              <a:spLocks noChangeArrowheads="1"/>
            </p:cNvSpPr>
            <p:nvPr/>
          </p:nvSpPr>
          <p:spPr bwMode="auto">
            <a:xfrm>
              <a:off x="3229" y="1542"/>
              <a:ext cx="227" cy="227"/>
            </a:xfrm>
            <a:prstGeom prst="rect">
              <a:avLst/>
            </a:prstGeom>
            <a:solidFill>
              <a:srgbClr val="FF9933"/>
            </a:solidFill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rgbClr val="FF9933">
                  <a:gamma/>
                  <a:shade val="60000"/>
                  <a:invGamma/>
                </a:srgbClr>
              </a:prstShdw>
            </a:effec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" name="Rectangle 73"/>
            <p:cNvSpPr>
              <a:spLocks noChangeArrowheads="1"/>
            </p:cNvSpPr>
            <p:nvPr/>
          </p:nvSpPr>
          <p:spPr bwMode="auto">
            <a:xfrm>
              <a:off x="2956" y="3033"/>
              <a:ext cx="227" cy="227"/>
            </a:xfrm>
            <a:prstGeom prst="rect">
              <a:avLst/>
            </a:prstGeom>
            <a:solidFill>
              <a:srgbClr val="FF9933"/>
            </a:solidFill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rgbClr val="FF9933">
                  <a:gamma/>
                  <a:shade val="60000"/>
                  <a:invGamma/>
                </a:srgbClr>
              </a:prstShdw>
            </a:effec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" name="Rectangle 74"/>
            <p:cNvSpPr>
              <a:spLocks noChangeArrowheads="1"/>
            </p:cNvSpPr>
            <p:nvPr/>
          </p:nvSpPr>
          <p:spPr bwMode="auto">
            <a:xfrm>
              <a:off x="3455" y="3033"/>
              <a:ext cx="227" cy="227"/>
            </a:xfrm>
            <a:prstGeom prst="rect">
              <a:avLst/>
            </a:prstGeom>
            <a:solidFill>
              <a:srgbClr val="FF9933"/>
            </a:solidFill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rgbClr val="FF9933">
                  <a:gamma/>
                  <a:shade val="60000"/>
                  <a:invGamma/>
                </a:srgbClr>
              </a:prstShdw>
            </a:effec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" name="Rectangle 75"/>
            <p:cNvSpPr>
              <a:spLocks noChangeArrowheads="1"/>
            </p:cNvSpPr>
            <p:nvPr/>
          </p:nvSpPr>
          <p:spPr bwMode="auto">
            <a:xfrm>
              <a:off x="3229" y="3277"/>
              <a:ext cx="227" cy="227"/>
            </a:xfrm>
            <a:prstGeom prst="rect">
              <a:avLst/>
            </a:prstGeom>
            <a:solidFill>
              <a:srgbClr val="FF9933"/>
            </a:solidFill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rgbClr val="FF9933">
                  <a:gamma/>
                  <a:shade val="60000"/>
                  <a:invGamma/>
                </a:srgbClr>
              </a:prstShdw>
            </a:effec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" name="Rectangle 76"/>
            <p:cNvSpPr>
              <a:spLocks noChangeArrowheads="1"/>
            </p:cNvSpPr>
            <p:nvPr/>
          </p:nvSpPr>
          <p:spPr bwMode="auto">
            <a:xfrm>
              <a:off x="3229" y="2795"/>
              <a:ext cx="227" cy="227"/>
            </a:xfrm>
            <a:prstGeom prst="rect">
              <a:avLst/>
            </a:prstGeom>
            <a:solidFill>
              <a:srgbClr val="FF9933"/>
            </a:solidFill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rgbClr val="FF9933">
                  <a:gamma/>
                  <a:shade val="60000"/>
                  <a:invGamma/>
                </a:srgbClr>
              </a:prstShdw>
            </a:effec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" name="Rectangle 77"/>
            <p:cNvSpPr>
              <a:spLocks noChangeArrowheads="1"/>
            </p:cNvSpPr>
            <p:nvPr/>
          </p:nvSpPr>
          <p:spPr bwMode="auto">
            <a:xfrm>
              <a:off x="3047" y="1615"/>
              <a:ext cx="567" cy="567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88900" indent="-88900" algn="ctr">
                <a:spcBef>
                  <a:spcPct val="50000"/>
                </a:spcBef>
              </a:pPr>
              <a:endParaRPr lang="zh-CN" altLang="zh-CN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65" name="Rectangle 78"/>
            <p:cNvSpPr>
              <a:spLocks noChangeArrowheads="1"/>
            </p:cNvSpPr>
            <p:nvPr/>
          </p:nvSpPr>
          <p:spPr bwMode="auto">
            <a:xfrm>
              <a:off x="3047" y="2868"/>
              <a:ext cx="567" cy="567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88900" indent="-88900" algn="ctr">
                <a:spcBef>
                  <a:spcPct val="50000"/>
                </a:spcBef>
              </a:pPr>
              <a:endParaRPr lang="zh-CN" altLang="zh-CN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3166368" y="1844824"/>
            <a:ext cx="5726112" cy="3978275"/>
            <a:chOff x="3166368" y="1844824"/>
            <a:chExt cx="5726112" cy="3978275"/>
          </a:xfrm>
        </p:grpSpPr>
        <p:sp>
          <p:nvSpPr>
            <p:cNvPr id="66" name="Line 83"/>
            <p:cNvSpPr>
              <a:spLocks noChangeShapeType="1"/>
            </p:cNvSpPr>
            <p:nvPr/>
          </p:nvSpPr>
          <p:spPr bwMode="auto">
            <a:xfrm flipV="1">
              <a:off x="3166368" y="1844824"/>
              <a:ext cx="1368425" cy="7191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3166368" y="1844824"/>
              <a:ext cx="5726112" cy="3978275"/>
              <a:chOff x="3166368" y="1844824"/>
              <a:chExt cx="5726112" cy="3978275"/>
            </a:xfrm>
          </p:grpSpPr>
          <p:grpSp>
            <p:nvGrpSpPr>
              <p:cNvPr id="4" name="Group 88"/>
              <p:cNvGrpSpPr>
                <a:grpSpLocks/>
              </p:cNvGrpSpPr>
              <p:nvPr/>
            </p:nvGrpSpPr>
            <p:grpSpPr bwMode="auto">
              <a:xfrm>
                <a:off x="4534793" y="1844824"/>
                <a:ext cx="4357687" cy="3978275"/>
                <a:chOff x="2562" y="1390"/>
                <a:chExt cx="3130" cy="2857"/>
              </a:xfrm>
            </p:grpSpPr>
            <p:sp>
              <p:nvSpPr>
                <p:cNvPr id="5" name="Rectangle 5"/>
                <p:cNvSpPr>
                  <a:spLocks noChangeArrowheads="1"/>
                </p:cNvSpPr>
                <p:nvPr/>
              </p:nvSpPr>
              <p:spPr bwMode="auto">
                <a:xfrm>
                  <a:off x="2562" y="1390"/>
                  <a:ext cx="3130" cy="2857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anchorCtr="1"/>
                <a:lstStyle/>
                <a:p>
                  <a:pPr marL="88900" indent="-88900" algn="ctr">
                    <a:spcBef>
                      <a:spcPct val="50000"/>
                    </a:spcBef>
                  </a:pPr>
                  <a:r>
                    <a:rPr lang="zh-CN" altLang="en-US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楷体_GB2312" pitchFamily="49" charset="-122"/>
                      <a:ea typeface="楷体_GB2312" pitchFamily="49" charset="-122"/>
                    </a:rPr>
                    <a:t>可配置逻辑块（</a:t>
                  </a:r>
                  <a:r>
                    <a:rPr lang="en-US" altLang="zh-CN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楷体_GB2312" pitchFamily="49" charset="-122"/>
                      <a:ea typeface="楷体_GB2312" pitchFamily="49" charset="-122"/>
                    </a:rPr>
                    <a:t>CLB</a:t>
                  </a:r>
                  <a:r>
                    <a:rPr lang="zh-CN" altLang="en-US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楷体_GB2312" pitchFamily="49" charset="-122"/>
                      <a:ea typeface="楷体_GB2312" pitchFamily="49" charset="-122"/>
                    </a:rPr>
                    <a:t>）</a:t>
                  </a:r>
                </a:p>
              </p:txBody>
            </p:sp>
            <p:sp>
              <p:nvSpPr>
                <p:cNvPr id="6" name="Rectangle 6"/>
                <p:cNvSpPr>
                  <a:spLocks noChangeArrowheads="1"/>
                </p:cNvSpPr>
                <p:nvPr/>
              </p:nvSpPr>
              <p:spPr bwMode="auto">
                <a:xfrm>
                  <a:off x="2765" y="1713"/>
                  <a:ext cx="1249" cy="1083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anchorCtr="1"/>
                <a:lstStyle/>
                <a:p>
                  <a:pPr marL="88900" indent="-88900" algn="r">
                    <a:spcBef>
                      <a:spcPct val="50000"/>
                    </a:spcBef>
                  </a:pPr>
                  <a:r>
                    <a:rPr lang="en-US" altLang="zh-CN" b="1" dirty="0">
                      <a:solidFill>
                        <a:srgbClr val="000099"/>
                      </a:solidFill>
                      <a:latin typeface="楷体_GB2312" pitchFamily="49" charset="-122"/>
                      <a:ea typeface="楷体_GB2312" pitchFamily="49" charset="-122"/>
                    </a:rPr>
                    <a:t>Slice</a:t>
                  </a:r>
                </a:p>
              </p:txBody>
            </p:sp>
            <p:sp>
              <p:nvSpPr>
                <p:cNvPr id="7" name="Rectangle 7"/>
                <p:cNvSpPr>
                  <a:spLocks noChangeArrowheads="1"/>
                </p:cNvSpPr>
                <p:nvPr/>
              </p:nvSpPr>
              <p:spPr bwMode="auto">
                <a:xfrm>
                  <a:off x="2834" y="2025"/>
                  <a:ext cx="1112" cy="267"/>
                </a:xfrm>
                <a:prstGeom prst="rect">
                  <a:avLst/>
                </a:prstGeom>
                <a:solidFill>
                  <a:srgbClr val="000099"/>
                </a:solidFill>
                <a:ln w="9525" algn="ctr">
                  <a:noFill/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p:spPr>
              <p:txBody>
                <a:bodyPr wrap="none" anchor="ctr" anchorCtr="1"/>
                <a:lstStyle/>
                <a:p>
                  <a:pPr marL="88900" indent="-88900" algn="ctr">
                    <a:spcBef>
                      <a:spcPct val="50000"/>
                    </a:spcBef>
                  </a:pPr>
                  <a:r>
                    <a:rPr lang="zh-CN" altLang="en-US" sz="16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楷体_GB2312" pitchFamily="49" charset="-122"/>
                      <a:ea typeface="楷体_GB2312" pitchFamily="49" charset="-122"/>
                    </a:rPr>
                    <a:t>逻辑单元（</a:t>
                  </a:r>
                  <a:r>
                    <a:rPr lang="en-US" altLang="zh-CN" sz="16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楷体_GB2312" pitchFamily="49" charset="-122"/>
                      <a:ea typeface="楷体_GB2312" pitchFamily="49" charset="-122"/>
                    </a:rPr>
                    <a:t>LC</a:t>
                  </a:r>
                  <a:r>
                    <a:rPr lang="zh-CN" altLang="en-US" sz="16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楷体_GB2312" pitchFamily="49" charset="-122"/>
                      <a:ea typeface="楷体_GB2312" pitchFamily="49" charset="-122"/>
                    </a:rPr>
                    <a:t>）</a:t>
                  </a:r>
                </a:p>
              </p:txBody>
            </p:sp>
            <p:sp>
              <p:nvSpPr>
                <p:cNvPr id="8" name="Rectangle 21"/>
                <p:cNvSpPr>
                  <a:spLocks noChangeArrowheads="1"/>
                </p:cNvSpPr>
                <p:nvPr/>
              </p:nvSpPr>
              <p:spPr bwMode="auto">
                <a:xfrm>
                  <a:off x="2834" y="2393"/>
                  <a:ext cx="1112" cy="267"/>
                </a:xfrm>
                <a:prstGeom prst="rect">
                  <a:avLst/>
                </a:prstGeom>
                <a:solidFill>
                  <a:srgbClr val="000099"/>
                </a:solidFill>
                <a:ln w="9525" algn="ctr">
                  <a:noFill/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p:spPr>
              <p:txBody>
                <a:bodyPr wrap="none" anchor="ctr" anchorCtr="1"/>
                <a:lstStyle/>
                <a:p>
                  <a:pPr marL="88900" indent="-88900" algn="ctr">
                    <a:spcBef>
                      <a:spcPct val="50000"/>
                    </a:spcBef>
                  </a:pPr>
                  <a:r>
                    <a:rPr lang="zh-CN" altLang="en-US" sz="16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楷体_GB2312" pitchFamily="49" charset="-122"/>
                      <a:ea typeface="楷体_GB2312" pitchFamily="49" charset="-122"/>
                    </a:rPr>
                    <a:t>逻辑单元（</a:t>
                  </a:r>
                  <a:r>
                    <a:rPr lang="en-US" altLang="zh-CN" sz="16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楷体_GB2312" pitchFamily="49" charset="-122"/>
                      <a:ea typeface="楷体_GB2312" pitchFamily="49" charset="-122"/>
                    </a:rPr>
                    <a:t>LC</a:t>
                  </a:r>
                  <a:r>
                    <a:rPr lang="zh-CN" altLang="en-US" sz="16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楷体_GB2312" pitchFamily="49" charset="-122"/>
                      <a:ea typeface="楷体_GB2312" pitchFamily="49" charset="-122"/>
                    </a:rPr>
                    <a:t>）</a:t>
                  </a:r>
                </a:p>
              </p:txBody>
            </p:sp>
            <p:sp>
              <p:nvSpPr>
                <p:cNvPr id="9" name="Rectangle 22"/>
                <p:cNvSpPr>
                  <a:spLocks noChangeArrowheads="1"/>
                </p:cNvSpPr>
                <p:nvPr/>
              </p:nvSpPr>
              <p:spPr bwMode="auto">
                <a:xfrm>
                  <a:off x="4286" y="1707"/>
                  <a:ext cx="1249" cy="1083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anchorCtr="1"/>
                <a:lstStyle/>
                <a:p>
                  <a:pPr marL="88900" indent="-88900" algn="r">
                    <a:spcBef>
                      <a:spcPct val="50000"/>
                    </a:spcBef>
                  </a:pPr>
                  <a:r>
                    <a:rPr lang="en-US" altLang="zh-CN" b="1" dirty="0">
                      <a:solidFill>
                        <a:srgbClr val="000099"/>
                      </a:solidFill>
                      <a:latin typeface="楷体_GB2312" pitchFamily="49" charset="-122"/>
                      <a:ea typeface="楷体_GB2312" pitchFamily="49" charset="-122"/>
                    </a:rPr>
                    <a:t>Slice</a:t>
                  </a:r>
                </a:p>
              </p:txBody>
            </p:sp>
            <p:sp>
              <p:nvSpPr>
                <p:cNvPr id="10" name="Rectangle 23"/>
                <p:cNvSpPr>
                  <a:spLocks noChangeArrowheads="1"/>
                </p:cNvSpPr>
                <p:nvPr/>
              </p:nvSpPr>
              <p:spPr bwMode="auto">
                <a:xfrm>
                  <a:off x="4355" y="2025"/>
                  <a:ext cx="1112" cy="267"/>
                </a:xfrm>
                <a:prstGeom prst="rect">
                  <a:avLst/>
                </a:prstGeom>
                <a:solidFill>
                  <a:srgbClr val="000099"/>
                </a:solidFill>
                <a:ln w="9525" algn="ctr">
                  <a:noFill/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p:spPr>
              <p:txBody>
                <a:bodyPr wrap="none" anchor="ctr" anchorCtr="1"/>
                <a:lstStyle/>
                <a:p>
                  <a:pPr marL="88900" indent="-88900" algn="ctr">
                    <a:spcBef>
                      <a:spcPct val="50000"/>
                    </a:spcBef>
                  </a:pPr>
                  <a:r>
                    <a:rPr lang="zh-CN" altLang="en-US" sz="16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楷体_GB2312" pitchFamily="49" charset="-122"/>
                      <a:ea typeface="楷体_GB2312" pitchFamily="49" charset="-122"/>
                    </a:rPr>
                    <a:t>逻辑单元（</a:t>
                  </a:r>
                  <a:r>
                    <a:rPr lang="en-US" altLang="zh-CN" sz="16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楷体_GB2312" pitchFamily="49" charset="-122"/>
                      <a:ea typeface="楷体_GB2312" pitchFamily="49" charset="-122"/>
                    </a:rPr>
                    <a:t>LC</a:t>
                  </a:r>
                  <a:r>
                    <a:rPr lang="zh-CN" altLang="en-US" sz="16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楷体_GB2312" pitchFamily="49" charset="-122"/>
                      <a:ea typeface="楷体_GB2312" pitchFamily="49" charset="-122"/>
                    </a:rPr>
                    <a:t>）</a:t>
                  </a:r>
                </a:p>
              </p:txBody>
            </p:sp>
            <p:sp>
              <p:nvSpPr>
                <p:cNvPr id="11" name="Rectangle 24"/>
                <p:cNvSpPr>
                  <a:spLocks noChangeArrowheads="1"/>
                </p:cNvSpPr>
                <p:nvPr/>
              </p:nvSpPr>
              <p:spPr bwMode="auto">
                <a:xfrm>
                  <a:off x="4355" y="2393"/>
                  <a:ext cx="1112" cy="267"/>
                </a:xfrm>
                <a:prstGeom prst="rect">
                  <a:avLst/>
                </a:prstGeom>
                <a:solidFill>
                  <a:srgbClr val="000099"/>
                </a:solidFill>
                <a:ln w="9525" algn="ctr">
                  <a:noFill/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p:spPr>
              <p:txBody>
                <a:bodyPr wrap="none" anchor="ctr" anchorCtr="1"/>
                <a:lstStyle/>
                <a:p>
                  <a:pPr marL="88900" indent="-88900" algn="ctr">
                    <a:spcBef>
                      <a:spcPct val="50000"/>
                    </a:spcBef>
                  </a:pPr>
                  <a:r>
                    <a:rPr lang="zh-CN" altLang="en-US" sz="16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楷体_GB2312" pitchFamily="49" charset="-122"/>
                      <a:ea typeface="楷体_GB2312" pitchFamily="49" charset="-122"/>
                    </a:rPr>
                    <a:t>逻辑单元（</a:t>
                  </a:r>
                  <a:r>
                    <a:rPr lang="en-US" altLang="zh-CN" sz="16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楷体_GB2312" pitchFamily="49" charset="-122"/>
                      <a:ea typeface="楷体_GB2312" pitchFamily="49" charset="-122"/>
                    </a:rPr>
                    <a:t>LC</a:t>
                  </a:r>
                  <a:r>
                    <a:rPr lang="zh-CN" altLang="en-US" sz="16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楷体_GB2312" pitchFamily="49" charset="-122"/>
                      <a:ea typeface="楷体_GB2312" pitchFamily="49" charset="-122"/>
                    </a:rPr>
                    <a:t>）</a:t>
                  </a:r>
                </a:p>
              </p:txBody>
            </p:sp>
            <p:sp>
              <p:nvSpPr>
                <p:cNvPr id="12" name="Rectangle 25"/>
                <p:cNvSpPr>
                  <a:spLocks noChangeArrowheads="1"/>
                </p:cNvSpPr>
                <p:nvPr/>
              </p:nvSpPr>
              <p:spPr bwMode="auto">
                <a:xfrm>
                  <a:off x="2765" y="2977"/>
                  <a:ext cx="1249" cy="1083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anchorCtr="1"/>
                <a:lstStyle/>
                <a:p>
                  <a:pPr marL="88900" indent="-88900" algn="r">
                    <a:spcBef>
                      <a:spcPct val="50000"/>
                    </a:spcBef>
                  </a:pPr>
                  <a:r>
                    <a:rPr lang="en-US" altLang="zh-CN" b="1" dirty="0">
                      <a:solidFill>
                        <a:srgbClr val="000099"/>
                      </a:solidFill>
                      <a:latin typeface="楷体_GB2312" pitchFamily="49" charset="-122"/>
                      <a:ea typeface="楷体_GB2312" pitchFamily="49" charset="-122"/>
                    </a:rPr>
                    <a:t>Slice</a:t>
                  </a:r>
                </a:p>
              </p:txBody>
            </p:sp>
            <p:sp>
              <p:nvSpPr>
                <p:cNvPr id="13" name="Rectangle 26"/>
                <p:cNvSpPr>
                  <a:spLocks noChangeArrowheads="1"/>
                </p:cNvSpPr>
                <p:nvPr/>
              </p:nvSpPr>
              <p:spPr bwMode="auto">
                <a:xfrm>
                  <a:off x="2834" y="3289"/>
                  <a:ext cx="1112" cy="267"/>
                </a:xfrm>
                <a:prstGeom prst="rect">
                  <a:avLst/>
                </a:prstGeom>
                <a:solidFill>
                  <a:srgbClr val="000099"/>
                </a:solidFill>
                <a:ln w="9525" algn="ctr">
                  <a:noFill/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p:spPr>
              <p:txBody>
                <a:bodyPr wrap="none" anchor="ctr" anchorCtr="1"/>
                <a:lstStyle/>
                <a:p>
                  <a:pPr marL="88900" indent="-88900" algn="ctr">
                    <a:spcBef>
                      <a:spcPct val="50000"/>
                    </a:spcBef>
                  </a:pPr>
                  <a:r>
                    <a:rPr lang="zh-CN" altLang="en-US" sz="16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楷体_GB2312" pitchFamily="49" charset="-122"/>
                      <a:ea typeface="楷体_GB2312" pitchFamily="49" charset="-122"/>
                    </a:rPr>
                    <a:t>逻辑单元（</a:t>
                  </a:r>
                  <a:r>
                    <a:rPr lang="en-US" altLang="zh-CN" sz="16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楷体_GB2312" pitchFamily="49" charset="-122"/>
                      <a:ea typeface="楷体_GB2312" pitchFamily="49" charset="-122"/>
                    </a:rPr>
                    <a:t>LC</a:t>
                  </a:r>
                  <a:r>
                    <a:rPr lang="zh-CN" altLang="en-US" sz="16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楷体_GB2312" pitchFamily="49" charset="-122"/>
                      <a:ea typeface="楷体_GB2312" pitchFamily="49" charset="-122"/>
                    </a:rPr>
                    <a:t>）</a:t>
                  </a:r>
                </a:p>
              </p:txBody>
            </p:sp>
            <p:sp>
              <p:nvSpPr>
                <p:cNvPr id="14" name="Rectangle 27"/>
                <p:cNvSpPr>
                  <a:spLocks noChangeArrowheads="1"/>
                </p:cNvSpPr>
                <p:nvPr/>
              </p:nvSpPr>
              <p:spPr bwMode="auto">
                <a:xfrm>
                  <a:off x="2834" y="3657"/>
                  <a:ext cx="1112" cy="267"/>
                </a:xfrm>
                <a:prstGeom prst="rect">
                  <a:avLst/>
                </a:prstGeom>
                <a:solidFill>
                  <a:srgbClr val="000099"/>
                </a:solidFill>
                <a:ln w="9525" algn="ctr">
                  <a:noFill/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p:spPr>
              <p:txBody>
                <a:bodyPr wrap="none" anchor="ctr" anchorCtr="1"/>
                <a:lstStyle/>
                <a:p>
                  <a:pPr marL="88900" indent="-88900" algn="ctr">
                    <a:spcBef>
                      <a:spcPct val="50000"/>
                    </a:spcBef>
                  </a:pPr>
                  <a:r>
                    <a:rPr lang="zh-CN" altLang="en-US" sz="16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楷体_GB2312" pitchFamily="49" charset="-122"/>
                      <a:ea typeface="楷体_GB2312" pitchFamily="49" charset="-122"/>
                    </a:rPr>
                    <a:t>逻辑单元（</a:t>
                  </a:r>
                  <a:r>
                    <a:rPr lang="en-US" altLang="zh-CN" sz="16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楷体_GB2312" pitchFamily="49" charset="-122"/>
                      <a:ea typeface="楷体_GB2312" pitchFamily="49" charset="-122"/>
                    </a:rPr>
                    <a:t>LC</a:t>
                  </a:r>
                  <a:r>
                    <a:rPr lang="zh-CN" altLang="en-US" sz="16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楷体_GB2312" pitchFamily="49" charset="-122"/>
                      <a:ea typeface="楷体_GB2312" pitchFamily="49" charset="-122"/>
                    </a:rPr>
                    <a:t>）</a:t>
                  </a:r>
                </a:p>
              </p:txBody>
            </p:sp>
            <p:sp>
              <p:nvSpPr>
                <p:cNvPr id="15" name="Rectangle 28"/>
                <p:cNvSpPr>
                  <a:spLocks noChangeArrowheads="1"/>
                </p:cNvSpPr>
                <p:nvPr/>
              </p:nvSpPr>
              <p:spPr bwMode="auto">
                <a:xfrm>
                  <a:off x="4286" y="2977"/>
                  <a:ext cx="1249" cy="1083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anchorCtr="1"/>
                <a:lstStyle/>
                <a:p>
                  <a:pPr marL="88900" indent="-88900" algn="r">
                    <a:spcBef>
                      <a:spcPct val="50000"/>
                    </a:spcBef>
                  </a:pPr>
                  <a:r>
                    <a:rPr lang="en-US" altLang="zh-CN" b="1" dirty="0">
                      <a:solidFill>
                        <a:srgbClr val="000099"/>
                      </a:solidFill>
                      <a:latin typeface="楷体_GB2312" pitchFamily="49" charset="-122"/>
                      <a:ea typeface="楷体_GB2312" pitchFamily="49" charset="-122"/>
                    </a:rPr>
                    <a:t>Slice</a:t>
                  </a:r>
                </a:p>
              </p:txBody>
            </p:sp>
            <p:sp>
              <p:nvSpPr>
                <p:cNvPr id="16" name="Rectangle 29"/>
                <p:cNvSpPr>
                  <a:spLocks noChangeArrowheads="1"/>
                </p:cNvSpPr>
                <p:nvPr/>
              </p:nvSpPr>
              <p:spPr bwMode="auto">
                <a:xfrm>
                  <a:off x="4355" y="3289"/>
                  <a:ext cx="1112" cy="267"/>
                </a:xfrm>
                <a:prstGeom prst="rect">
                  <a:avLst/>
                </a:prstGeom>
                <a:solidFill>
                  <a:srgbClr val="000099"/>
                </a:solidFill>
                <a:ln w="9525" algn="ctr">
                  <a:noFill/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p:spPr>
              <p:txBody>
                <a:bodyPr wrap="none" anchor="ctr" anchorCtr="1"/>
                <a:lstStyle/>
                <a:p>
                  <a:pPr marL="88900" indent="-88900" algn="ctr">
                    <a:spcBef>
                      <a:spcPct val="50000"/>
                    </a:spcBef>
                  </a:pPr>
                  <a:r>
                    <a:rPr lang="zh-CN" altLang="en-US" sz="16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楷体_GB2312" pitchFamily="49" charset="-122"/>
                      <a:ea typeface="楷体_GB2312" pitchFamily="49" charset="-122"/>
                    </a:rPr>
                    <a:t>逻辑单元（</a:t>
                  </a:r>
                  <a:r>
                    <a:rPr lang="en-US" altLang="zh-CN" sz="16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楷体_GB2312" pitchFamily="49" charset="-122"/>
                      <a:ea typeface="楷体_GB2312" pitchFamily="49" charset="-122"/>
                    </a:rPr>
                    <a:t>LC</a:t>
                  </a:r>
                  <a:r>
                    <a:rPr lang="zh-CN" altLang="en-US" sz="16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楷体_GB2312" pitchFamily="49" charset="-122"/>
                      <a:ea typeface="楷体_GB2312" pitchFamily="49" charset="-122"/>
                    </a:rPr>
                    <a:t>）</a:t>
                  </a:r>
                </a:p>
              </p:txBody>
            </p:sp>
            <p:sp>
              <p:nvSpPr>
                <p:cNvPr id="17" name="Rectangle 30"/>
                <p:cNvSpPr>
                  <a:spLocks noChangeArrowheads="1"/>
                </p:cNvSpPr>
                <p:nvPr/>
              </p:nvSpPr>
              <p:spPr bwMode="auto">
                <a:xfrm>
                  <a:off x="4355" y="3657"/>
                  <a:ext cx="1112" cy="267"/>
                </a:xfrm>
                <a:prstGeom prst="rect">
                  <a:avLst/>
                </a:prstGeom>
                <a:solidFill>
                  <a:srgbClr val="000099"/>
                </a:solidFill>
                <a:ln w="9525" algn="ctr">
                  <a:noFill/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p:spPr>
              <p:txBody>
                <a:bodyPr wrap="none" anchor="ctr" anchorCtr="1"/>
                <a:lstStyle/>
                <a:p>
                  <a:pPr marL="88900" indent="-88900" algn="ctr">
                    <a:spcBef>
                      <a:spcPct val="50000"/>
                    </a:spcBef>
                  </a:pPr>
                  <a:r>
                    <a:rPr lang="zh-CN" altLang="en-US" sz="16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楷体_GB2312" pitchFamily="49" charset="-122"/>
                      <a:ea typeface="楷体_GB2312" pitchFamily="49" charset="-122"/>
                    </a:rPr>
                    <a:t>逻辑单元（</a:t>
                  </a:r>
                  <a:r>
                    <a:rPr lang="en-US" altLang="zh-CN" sz="16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楷体_GB2312" pitchFamily="49" charset="-122"/>
                      <a:ea typeface="楷体_GB2312" pitchFamily="49" charset="-122"/>
                    </a:rPr>
                    <a:t>LC</a:t>
                  </a:r>
                  <a:r>
                    <a:rPr lang="zh-CN" altLang="en-US" sz="16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楷体_GB2312" pitchFamily="49" charset="-122"/>
                      <a:ea typeface="楷体_GB2312" pitchFamily="49" charset="-122"/>
                    </a:rPr>
                    <a:t>）</a:t>
                  </a:r>
                </a:p>
              </p:txBody>
            </p:sp>
          </p:grpSp>
          <p:sp>
            <p:nvSpPr>
              <p:cNvPr id="67" name="Line 87"/>
              <p:cNvSpPr>
                <a:spLocks noChangeShapeType="1"/>
              </p:cNvSpPr>
              <p:nvPr/>
            </p:nvSpPr>
            <p:spPr bwMode="auto">
              <a:xfrm>
                <a:off x="3166368" y="3213249"/>
                <a:ext cx="1368425" cy="25908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anchor="ctr" anchorCtr="1">
                <a:spAutoFit/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720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互联与开关矩阵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Long </a:t>
            </a:r>
            <a:r>
              <a:rPr lang="en-US" altLang="zh-CN" dirty="0" smtClean="0"/>
              <a:t>Lines </a:t>
            </a:r>
          </a:p>
          <a:p>
            <a:pPr lvl="1"/>
            <a:r>
              <a:rPr lang="en-US" altLang="zh-CN" b="0" dirty="0" smtClean="0"/>
              <a:t>Horizontal and Vertical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zh-CN" altLang="en-US" dirty="0" smtClean="0"/>
              <a:t>电容低，适用于传输高速信号；时钟线用尽时传输时钟信号</a:t>
            </a:r>
            <a:endParaRPr lang="en-US" altLang="zh-CN" dirty="0" smtClean="0"/>
          </a:p>
          <a:p>
            <a:r>
              <a:rPr lang="en-US" altLang="zh-CN" dirty="0"/>
              <a:t>Hex Lines </a:t>
            </a:r>
          </a:p>
          <a:p>
            <a:pPr lvl="1"/>
            <a:r>
              <a:rPr lang="en-US" altLang="zh-CN" b="0" dirty="0"/>
              <a:t>Horizontal and Vertical</a:t>
            </a:r>
          </a:p>
          <a:p>
            <a:endParaRPr lang="en-US" altLang="zh-CN" dirty="0" smtClean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323" y="2132856"/>
            <a:ext cx="6596013" cy="16445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323" y="5157192"/>
            <a:ext cx="7766577" cy="1440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036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互联与开关矩阵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Double </a:t>
            </a:r>
            <a:r>
              <a:rPr lang="en-US" altLang="zh-CN" dirty="0"/>
              <a:t>Lines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b="0" dirty="0" smtClean="0"/>
              <a:t>Horizontal and Vertical, </a:t>
            </a:r>
            <a:r>
              <a:rPr lang="en-US" altLang="zh-CN" b="0" dirty="0"/>
              <a:t>four directions</a:t>
            </a:r>
            <a:endParaRPr lang="en-US" altLang="zh-CN" b="0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zh-CN" altLang="en-US" dirty="0" smtClean="0"/>
              <a:t>比 </a:t>
            </a:r>
            <a:r>
              <a:rPr lang="en-US" altLang="zh-CN" dirty="0" smtClean="0"/>
              <a:t>Long Lines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Hex Lines </a:t>
            </a:r>
            <a:r>
              <a:rPr lang="zh-CN" altLang="en-US" dirty="0" smtClean="0"/>
              <a:t>更灵活</a:t>
            </a:r>
            <a:endParaRPr lang="en-US" altLang="zh-CN" dirty="0" smtClean="0"/>
          </a:p>
          <a:p>
            <a:r>
              <a:rPr lang="en-US" altLang="zh-CN" dirty="0" smtClean="0"/>
              <a:t>Direct Connections</a:t>
            </a:r>
          </a:p>
          <a:p>
            <a:endParaRPr lang="en-US" altLang="zh-CN" dirty="0" smtClean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419" y="2132856"/>
            <a:ext cx="3057525" cy="1285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419" y="4293096"/>
            <a:ext cx="2609850" cy="2381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195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051720" y="2996952"/>
            <a:ext cx="4680520" cy="10081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幼圆" pitchFamily="49" charset="-122"/>
                <a:ea typeface="幼圆" pitchFamily="49" charset="-122"/>
              </a:rPr>
              <a:t>Block RAM </a:t>
            </a:r>
            <a:r>
              <a:rPr lang="en-US" altLang="zh-CN" sz="2800" b="1" dirty="0">
                <a:latin typeface="幼圆" pitchFamily="49" charset="-122"/>
                <a:ea typeface="幼圆" pitchFamily="49" charset="-122"/>
              </a:rPr>
              <a:t>&amp; Multiplier</a:t>
            </a:r>
            <a:endParaRPr lang="zh-CN" altLang="en-US" sz="2800" b="1" dirty="0"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519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051720" y="2996952"/>
            <a:ext cx="4680520" cy="10081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如何做到可编程</a:t>
            </a:r>
            <a:endParaRPr lang="zh-CN" altLang="en-US" sz="2800" b="1" dirty="0"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115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Block 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1115616" y="2131913"/>
            <a:ext cx="3949700" cy="4105275"/>
            <a:chOff x="2812" y="1026"/>
            <a:chExt cx="2880" cy="2994"/>
          </a:xfrm>
        </p:grpSpPr>
        <p:sp>
          <p:nvSpPr>
            <p:cNvPr id="5" name="Line 55"/>
            <p:cNvSpPr>
              <a:spLocks noChangeShapeType="1"/>
            </p:cNvSpPr>
            <p:nvPr/>
          </p:nvSpPr>
          <p:spPr bwMode="auto">
            <a:xfrm>
              <a:off x="3016" y="1434"/>
              <a:ext cx="2495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  <p:sp>
          <p:nvSpPr>
            <p:cNvPr id="6" name="Line 56"/>
            <p:cNvSpPr>
              <a:spLocks noChangeShapeType="1"/>
            </p:cNvSpPr>
            <p:nvPr/>
          </p:nvSpPr>
          <p:spPr bwMode="auto">
            <a:xfrm>
              <a:off x="3016" y="1706"/>
              <a:ext cx="2495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  <p:sp>
          <p:nvSpPr>
            <p:cNvPr id="7" name="Line 57"/>
            <p:cNvSpPr>
              <a:spLocks noChangeShapeType="1"/>
            </p:cNvSpPr>
            <p:nvPr/>
          </p:nvSpPr>
          <p:spPr bwMode="auto">
            <a:xfrm>
              <a:off x="3016" y="1979"/>
              <a:ext cx="2495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  <p:sp>
          <p:nvSpPr>
            <p:cNvPr id="8" name="Line 58"/>
            <p:cNvSpPr>
              <a:spLocks noChangeShapeType="1"/>
            </p:cNvSpPr>
            <p:nvPr/>
          </p:nvSpPr>
          <p:spPr bwMode="auto">
            <a:xfrm>
              <a:off x="3016" y="2251"/>
              <a:ext cx="2495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  <p:sp>
          <p:nvSpPr>
            <p:cNvPr id="9" name="Line 59"/>
            <p:cNvSpPr>
              <a:spLocks noChangeShapeType="1"/>
            </p:cNvSpPr>
            <p:nvPr/>
          </p:nvSpPr>
          <p:spPr bwMode="auto">
            <a:xfrm>
              <a:off x="3016" y="2523"/>
              <a:ext cx="2495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  <p:sp>
          <p:nvSpPr>
            <p:cNvPr id="10" name="Line 60"/>
            <p:cNvSpPr>
              <a:spLocks noChangeShapeType="1"/>
            </p:cNvSpPr>
            <p:nvPr/>
          </p:nvSpPr>
          <p:spPr bwMode="auto">
            <a:xfrm>
              <a:off x="2971" y="2795"/>
              <a:ext cx="2495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  <p:sp>
          <p:nvSpPr>
            <p:cNvPr id="11" name="Line 61"/>
            <p:cNvSpPr>
              <a:spLocks noChangeShapeType="1"/>
            </p:cNvSpPr>
            <p:nvPr/>
          </p:nvSpPr>
          <p:spPr bwMode="auto">
            <a:xfrm>
              <a:off x="3016" y="3067"/>
              <a:ext cx="2495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  <p:sp>
          <p:nvSpPr>
            <p:cNvPr id="12" name="Line 62"/>
            <p:cNvSpPr>
              <a:spLocks noChangeShapeType="1"/>
            </p:cNvSpPr>
            <p:nvPr/>
          </p:nvSpPr>
          <p:spPr bwMode="auto">
            <a:xfrm>
              <a:off x="3016" y="3339"/>
              <a:ext cx="2495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  <p:sp>
          <p:nvSpPr>
            <p:cNvPr id="13" name="Line 63"/>
            <p:cNvSpPr>
              <a:spLocks noChangeShapeType="1"/>
            </p:cNvSpPr>
            <p:nvPr/>
          </p:nvSpPr>
          <p:spPr bwMode="auto">
            <a:xfrm>
              <a:off x="3016" y="3612"/>
              <a:ext cx="2495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  <p:sp>
          <p:nvSpPr>
            <p:cNvPr id="14" name="Line 64"/>
            <p:cNvSpPr>
              <a:spLocks noChangeShapeType="1"/>
            </p:cNvSpPr>
            <p:nvPr/>
          </p:nvSpPr>
          <p:spPr bwMode="auto">
            <a:xfrm>
              <a:off x="3219" y="1207"/>
              <a:ext cx="0" cy="2631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  <p:sp>
          <p:nvSpPr>
            <p:cNvPr id="15" name="Line 65"/>
            <p:cNvSpPr>
              <a:spLocks noChangeShapeType="1"/>
            </p:cNvSpPr>
            <p:nvPr/>
          </p:nvSpPr>
          <p:spPr bwMode="auto">
            <a:xfrm>
              <a:off x="3494" y="1207"/>
              <a:ext cx="0" cy="2631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  <p:sp>
          <p:nvSpPr>
            <p:cNvPr id="16" name="Line 66"/>
            <p:cNvSpPr>
              <a:spLocks noChangeShapeType="1"/>
            </p:cNvSpPr>
            <p:nvPr/>
          </p:nvSpPr>
          <p:spPr bwMode="auto">
            <a:xfrm>
              <a:off x="3721" y="1207"/>
              <a:ext cx="0" cy="2631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  <p:sp>
          <p:nvSpPr>
            <p:cNvPr id="17" name="Line 67"/>
            <p:cNvSpPr>
              <a:spLocks noChangeShapeType="1"/>
            </p:cNvSpPr>
            <p:nvPr/>
          </p:nvSpPr>
          <p:spPr bwMode="auto">
            <a:xfrm>
              <a:off x="3993" y="1207"/>
              <a:ext cx="0" cy="2631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  <p:sp>
          <p:nvSpPr>
            <p:cNvPr id="18" name="Line 68"/>
            <p:cNvSpPr>
              <a:spLocks noChangeShapeType="1"/>
            </p:cNvSpPr>
            <p:nvPr/>
          </p:nvSpPr>
          <p:spPr bwMode="auto">
            <a:xfrm>
              <a:off x="4265" y="1207"/>
              <a:ext cx="0" cy="2631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  <p:sp>
          <p:nvSpPr>
            <p:cNvPr id="19" name="Line 69"/>
            <p:cNvSpPr>
              <a:spLocks noChangeShapeType="1"/>
            </p:cNvSpPr>
            <p:nvPr/>
          </p:nvSpPr>
          <p:spPr bwMode="auto">
            <a:xfrm>
              <a:off x="4537" y="1207"/>
              <a:ext cx="0" cy="2631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  <p:sp>
          <p:nvSpPr>
            <p:cNvPr id="20" name="Line 70"/>
            <p:cNvSpPr>
              <a:spLocks noChangeShapeType="1"/>
            </p:cNvSpPr>
            <p:nvPr/>
          </p:nvSpPr>
          <p:spPr bwMode="auto">
            <a:xfrm>
              <a:off x="4809" y="1207"/>
              <a:ext cx="0" cy="2631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  <p:sp>
          <p:nvSpPr>
            <p:cNvPr id="21" name="Line 71"/>
            <p:cNvSpPr>
              <a:spLocks noChangeShapeType="1"/>
            </p:cNvSpPr>
            <p:nvPr/>
          </p:nvSpPr>
          <p:spPr bwMode="auto">
            <a:xfrm>
              <a:off x="5029" y="1207"/>
              <a:ext cx="0" cy="2631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  <p:sp>
          <p:nvSpPr>
            <p:cNvPr id="22" name="Line 72"/>
            <p:cNvSpPr>
              <a:spLocks noChangeShapeType="1"/>
            </p:cNvSpPr>
            <p:nvPr/>
          </p:nvSpPr>
          <p:spPr bwMode="auto">
            <a:xfrm>
              <a:off x="5301" y="1207"/>
              <a:ext cx="0" cy="2631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  <p:sp>
          <p:nvSpPr>
            <p:cNvPr id="23" name="Rectangle 73"/>
            <p:cNvSpPr>
              <a:spLocks noChangeArrowheads="1"/>
            </p:cNvSpPr>
            <p:nvPr/>
          </p:nvSpPr>
          <p:spPr bwMode="auto">
            <a:xfrm>
              <a:off x="3765" y="1480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4" name="Rectangle 74"/>
            <p:cNvSpPr>
              <a:spLocks noChangeArrowheads="1"/>
            </p:cNvSpPr>
            <p:nvPr/>
          </p:nvSpPr>
          <p:spPr bwMode="auto">
            <a:xfrm>
              <a:off x="4037" y="1480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5" name="Rectangle 75"/>
            <p:cNvSpPr>
              <a:spLocks noChangeArrowheads="1"/>
            </p:cNvSpPr>
            <p:nvPr/>
          </p:nvSpPr>
          <p:spPr bwMode="auto">
            <a:xfrm>
              <a:off x="4582" y="1480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6" name="Rectangle 76"/>
            <p:cNvSpPr>
              <a:spLocks noChangeArrowheads="1"/>
            </p:cNvSpPr>
            <p:nvPr/>
          </p:nvSpPr>
          <p:spPr bwMode="auto">
            <a:xfrm>
              <a:off x="3765" y="1752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7" name="Rectangle 77"/>
            <p:cNvSpPr>
              <a:spLocks noChangeArrowheads="1"/>
            </p:cNvSpPr>
            <p:nvPr/>
          </p:nvSpPr>
          <p:spPr bwMode="auto">
            <a:xfrm>
              <a:off x="4037" y="1752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8" name="Rectangle 78"/>
            <p:cNvSpPr>
              <a:spLocks noChangeArrowheads="1"/>
            </p:cNvSpPr>
            <p:nvPr/>
          </p:nvSpPr>
          <p:spPr bwMode="auto">
            <a:xfrm>
              <a:off x="4582" y="1752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9" name="Rectangle 79"/>
            <p:cNvSpPr>
              <a:spLocks noChangeArrowheads="1"/>
            </p:cNvSpPr>
            <p:nvPr/>
          </p:nvSpPr>
          <p:spPr bwMode="auto">
            <a:xfrm>
              <a:off x="3765" y="2024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0" name="Rectangle 80"/>
            <p:cNvSpPr>
              <a:spLocks noChangeArrowheads="1"/>
            </p:cNvSpPr>
            <p:nvPr/>
          </p:nvSpPr>
          <p:spPr bwMode="auto">
            <a:xfrm>
              <a:off x="4037" y="2024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1" name="Rectangle 81"/>
            <p:cNvSpPr>
              <a:spLocks noChangeArrowheads="1"/>
            </p:cNvSpPr>
            <p:nvPr/>
          </p:nvSpPr>
          <p:spPr bwMode="auto">
            <a:xfrm>
              <a:off x="4582" y="2024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2" name="Rectangle 82"/>
            <p:cNvSpPr>
              <a:spLocks noChangeArrowheads="1"/>
            </p:cNvSpPr>
            <p:nvPr/>
          </p:nvSpPr>
          <p:spPr bwMode="auto">
            <a:xfrm>
              <a:off x="3765" y="2296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3" name="Rectangle 83"/>
            <p:cNvSpPr>
              <a:spLocks noChangeArrowheads="1"/>
            </p:cNvSpPr>
            <p:nvPr/>
          </p:nvSpPr>
          <p:spPr bwMode="auto">
            <a:xfrm>
              <a:off x="4037" y="2296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4" name="Rectangle 84"/>
            <p:cNvSpPr>
              <a:spLocks noChangeArrowheads="1"/>
            </p:cNvSpPr>
            <p:nvPr/>
          </p:nvSpPr>
          <p:spPr bwMode="auto">
            <a:xfrm>
              <a:off x="4582" y="2296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5" name="Rectangle 85"/>
            <p:cNvSpPr>
              <a:spLocks noChangeArrowheads="1"/>
            </p:cNvSpPr>
            <p:nvPr/>
          </p:nvSpPr>
          <p:spPr bwMode="auto">
            <a:xfrm>
              <a:off x="3765" y="2840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6" name="Rectangle 86"/>
            <p:cNvSpPr>
              <a:spLocks noChangeArrowheads="1"/>
            </p:cNvSpPr>
            <p:nvPr/>
          </p:nvSpPr>
          <p:spPr bwMode="auto">
            <a:xfrm>
              <a:off x="4037" y="2840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7" name="Rectangle 87"/>
            <p:cNvSpPr>
              <a:spLocks noChangeArrowheads="1"/>
            </p:cNvSpPr>
            <p:nvPr/>
          </p:nvSpPr>
          <p:spPr bwMode="auto">
            <a:xfrm>
              <a:off x="4582" y="2840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8" name="Rectangle 88"/>
            <p:cNvSpPr>
              <a:spLocks noChangeArrowheads="1"/>
            </p:cNvSpPr>
            <p:nvPr/>
          </p:nvSpPr>
          <p:spPr bwMode="auto">
            <a:xfrm>
              <a:off x="3765" y="3112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9" name="Rectangle 89"/>
            <p:cNvSpPr>
              <a:spLocks noChangeArrowheads="1"/>
            </p:cNvSpPr>
            <p:nvPr/>
          </p:nvSpPr>
          <p:spPr bwMode="auto">
            <a:xfrm>
              <a:off x="4037" y="3112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40" name="Rectangle 90"/>
            <p:cNvSpPr>
              <a:spLocks noChangeArrowheads="1"/>
            </p:cNvSpPr>
            <p:nvPr/>
          </p:nvSpPr>
          <p:spPr bwMode="auto">
            <a:xfrm>
              <a:off x="4582" y="3112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41" name="Rectangle 91"/>
            <p:cNvSpPr>
              <a:spLocks noChangeArrowheads="1"/>
            </p:cNvSpPr>
            <p:nvPr/>
          </p:nvSpPr>
          <p:spPr bwMode="auto">
            <a:xfrm>
              <a:off x="5081" y="1480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42" name="Rectangle 92"/>
            <p:cNvSpPr>
              <a:spLocks noChangeArrowheads="1"/>
            </p:cNvSpPr>
            <p:nvPr/>
          </p:nvSpPr>
          <p:spPr bwMode="auto">
            <a:xfrm>
              <a:off x="5353" y="1480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43" name="Rectangle 93"/>
            <p:cNvSpPr>
              <a:spLocks noChangeArrowheads="1"/>
            </p:cNvSpPr>
            <p:nvPr/>
          </p:nvSpPr>
          <p:spPr bwMode="auto">
            <a:xfrm>
              <a:off x="5081" y="1752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44" name="Rectangle 94"/>
            <p:cNvSpPr>
              <a:spLocks noChangeArrowheads="1"/>
            </p:cNvSpPr>
            <p:nvPr/>
          </p:nvSpPr>
          <p:spPr bwMode="auto">
            <a:xfrm>
              <a:off x="5353" y="1752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45" name="Rectangle 95"/>
            <p:cNvSpPr>
              <a:spLocks noChangeArrowheads="1"/>
            </p:cNvSpPr>
            <p:nvPr/>
          </p:nvSpPr>
          <p:spPr bwMode="auto">
            <a:xfrm>
              <a:off x="5081" y="2024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46" name="Rectangle 96"/>
            <p:cNvSpPr>
              <a:spLocks noChangeArrowheads="1"/>
            </p:cNvSpPr>
            <p:nvPr/>
          </p:nvSpPr>
          <p:spPr bwMode="auto">
            <a:xfrm>
              <a:off x="5353" y="2024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47" name="Rectangle 97"/>
            <p:cNvSpPr>
              <a:spLocks noChangeArrowheads="1"/>
            </p:cNvSpPr>
            <p:nvPr/>
          </p:nvSpPr>
          <p:spPr bwMode="auto">
            <a:xfrm>
              <a:off x="5081" y="2296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48" name="Rectangle 98"/>
            <p:cNvSpPr>
              <a:spLocks noChangeArrowheads="1"/>
            </p:cNvSpPr>
            <p:nvPr/>
          </p:nvSpPr>
          <p:spPr bwMode="auto">
            <a:xfrm>
              <a:off x="5353" y="2296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49" name="Rectangle 99"/>
            <p:cNvSpPr>
              <a:spLocks noChangeArrowheads="1"/>
            </p:cNvSpPr>
            <p:nvPr/>
          </p:nvSpPr>
          <p:spPr bwMode="auto">
            <a:xfrm>
              <a:off x="5081" y="2840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50" name="Rectangle 100"/>
            <p:cNvSpPr>
              <a:spLocks noChangeArrowheads="1"/>
            </p:cNvSpPr>
            <p:nvPr/>
          </p:nvSpPr>
          <p:spPr bwMode="auto">
            <a:xfrm>
              <a:off x="5353" y="2840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51" name="Rectangle 101"/>
            <p:cNvSpPr>
              <a:spLocks noChangeArrowheads="1"/>
            </p:cNvSpPr>
            <p:nvPr/>
          </p:nvSpPr>
          <p:spPr bwMode="auto">
            <a:xfrm>
              <a:off x="5081" y="3112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52" name="Rectangle 102"/>
            <p:cNvSpPr>
              <a:spLocks noChangeArrowheads="1"/>
            </p:cNvSpPr>
            <p:nvPr/>
          </p:nvSpPr>
          <p:spPr bwMode="auto">
            <a:xfrm>
              <a:off x="5353" y="3112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53" name="Rectangle 103"/>
            <p:cNvSpPr>
              <a:spLocks noChangeArrowheads="1"/>
            </p:cNvSpPr>
            <p:nvPr/>
          </p:nvSpPr>
          <p:spPr bwMode="auto">
            <a:xfrm>
              <a:off x="4854" y="1207"/>
              <a:ext cx="45" cy="453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54" name="Rectangle 104"/>
            <p:cNvSpPr>
              <a:spLocks noChangeArrowheads="1"/>
            </p:cNvSpPr>
            <p:nvPr/>
          </p:nvSpPr>
          <p:spPr bwMode="auto">
            <a:xfrm>
              <a:off x="4945" y="1207"/>
              <a:ext cx="45" cy="453"/>
            </a:xfrm>
            <a:prstGeom prst="rect">
              <a:avLst/>
            </a:prstGeom>
            <a:solidFill>
              <a:srgbClr val="FF6600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FF6600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55" name="Rectangle 105"/>
            <p:cNvSpPr>
              <a:spLocks noChangeArrowheads="1"/>
            </p:cNvSpPr>
            <p:nvPr/>
          </p:nvSpPr>
          <p:spPr bwMode="auto">
            <a:xfrm>
              <a:off x="4854" y="3385"/>
              <a:ext cx="45" cy="453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56" name="Rectangle 106"/>
            <p:cNvSpPr>
              <a:spLocks noChangeArrowheads="1"/>
            </p:cNvSpPr>
            <p:nvPr/>
          </p:nvSpPr>
          <p:spPr bwMode="auto">
            <a:xfrm>
              <a:off x="4945" y="3385"/>
              <a:ext cx="45" cy="453"/>
            </a:xfrm>
            <a:prstGeom prst="rect">
              <a:avLst/>
            </a:prstGeom>
            <a:solidFill>
              <a:srgbClr val="FF6600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FF6600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57" name="Rectangle 107"/>
            <p:cNvSpPr>
              <a:spLocks noChangeArrowheads="1"/>
            </p:cNvSpPr>
            <p:nvPr/>
          </p:nvSpPr>
          <p:spPr bwMode="auto">
            <a:xfrm>
              <a:off x="3538" y="1207"/>
              <a:ext cx="45" cy="453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58" name="Rectangle 108"/>
            <p:cNvSpPr>
              <a:spLocks noChangeArrowheads="1"/>
            </p:cNvSpPr>
            <p:nvPr/>
          </p:nvSpPr>
          <p:spPr bwMode="auto">
            <a:xfrm>
              <a:off x="3629" y="1207"/>
              <a:ext cx="45" cy="453"/>
            </a:xfrm>
            <a:prstGeom prst="rect">
              <a:avLst/>
            </a:prstGeom>
            <a:solidFill>
              <a:srgbClr val="FF6600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FF6600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59" name="Rectangle 109"/>
            <p:cNvSpPr>
              <a:spLocks noChangeArrowheads="1"/>
            </p:cNvSpPr>
            <p:nvPr/>
          </p:nvSpPr>
          <p:spPr bwMode="auto">
            <a:xfrm>
              <a:off x="3538" y="3385"/>
              <a:ext cx="45" cy="453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60" name="Rectangle 110"/>
            <p:cNvSpPr>
              <a:spLocks noChangeArrowheads="1"/>
            </p:cNvSpPr>
            <p:nvPr/>
          </p:nvSpPr>
          <p:spPr bwMode="auto">
            <a:xfrm>
              <a:off x="3629" y="3385"/>
              <a:ext cx="45" cy="453"/>
            </a:xfrm>
            <a:prstGeom prst="rect">
              <a:avLst/>
            </a:prstGeom>
            <a:solidFill>
              <a:srgbClr val="FF6600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FF6600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61" name="Rectangle 111"/>
            <p:cNvSpPr>
              <a:spLocks noChangeArrowheads="1"/>
            </p:cNvSpPr>
            <p:nvPr/>
          </p:nvSpPr>
          <p:spPr bwMode="auto">
            <a:xfrm>
              <a:off x="2994" y="1480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62" name="Rectangle 112"/>
            <p:cNvSpPr>
              <a:spLocks noChangeArrowheads="1"/>
            </p:cNvSpPr>
            <p:nvPr/>
          </p:nvSpPr>
          <p:spPr bwMode="auto">
            <a:xfrm>
              <a:off x="3266" y="1480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63" name="Rectangle 113"/>
            <p:cNvSpPr>
              <a:spLocks noChangeArrowheads="1"/>
            </p:cNvSpPr>
            <p:nvPr/>
          </p:nvSpPr>
          <p:spPr bwMode="auto">
            <a:xfrm>
              <a:off x="2994" y="1752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64" name="Rectangle 114"/>
            <p:cNvSpPr>
              <a:spLocks noChangeArrowheads="1"/>
            </p:cNvSpPr>
            <p:nvPr/>
          </p:nvSpPr>
          <p:spPr bwMode="auto">
            <a:xfrm>
              <a:off x="3266" y="1752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65" name="Rectangle 115"/>
            <p:cNvSpPr>
              <a:spLocks noChangeArrowheads="1"/>
            </p:cNvSpPr>
            <p:nvPr/>
          </p:nvSpPr>
          <p:spPr bwMode="auto">
            <a:xfrm>
              <a:off x="2994" y="2024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66" name="Rectangle 116"/>
            <p:cNvSpPr>
              <a:spLocks noChangeArrowheads="1"/>
            </p:cNvSpPr>
            <p:nvPr/>
          </p:nvSpPr>
          <p:spPr bwMode="auto">
            <a:xfrm>
              <a:off x="3266" y="2024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67" name="Rectangle 117"/>
            <p:cNvSpPr>
              <a:spLocks noChangeArrowheads="1"/>
            </p:cNvSpPr>
            <p:nvPr/>
          </p:nvSpPr>
          <p:spPr bwMode="auto">
            <a:xfrm>
              <a:off x="2994" y="2296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68" name="Rectangle 118"/>
            <p:cNvSpPr>
              <a:spLocks noChangeArrowheads="1"/>
            </p:cNvSpPr>
            <p:nvPr/>
          </p:nvSpPr>
          <p:spPr bwMode="auto">
            <a:xfrm>
              <a:off x="3266" y="2296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69" name="Rectangle 119"/>
            <p:cNvSpPr>
              <a:spLocks noChangeArrowheads="1"/>
            </p:cNvSpPr>
            <p:nvPr/>
          </p:nvSpPr>
          <p:spPr bwMode="auto">
            <a:xfrm>
              <a:off x="2994" y="2840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70" name="Rectangle 120"/>
            <p:cNvSpPr>
              <a:spLocks noChangeArrowheads="1"/>
            </p:cNvSpPr>
            <p:nvPr/>
          </p:nvSpPr>
          <p:spPr bwMode="auto">
            <a:xfrm>
              <a:off x="3266" y="2840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71" name="Rectangle 121"/>
            <p:cNvSpPr>
              <a:spLocks noChangeArrowheads="1"/>
            </p:cNvSpPr>
            <p:nvPr/>
          </p:nvSpPr>
          <p:spPr bwMode="auto">
            <a:xfrm>
              <a:off x="2994" y="3112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72" name="Rectangle 122"/>
            <p:cNvSpPr>
              <a:spLocks noChangeArrowheads="1"/>
            </p:cNvSpPr>
            <p:nvPr/>
          </p:nvSpPr>
          <p:spPr bwMode="auto">
            <a:xfrm>
              <a:off x="3266" y="3112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73" name="Rectangle 123"/>
            <p:cNvSpPr>
              <a:spLocks noChangeArrowheads="1"/>
            </p:cNvSpPr>
            <p:nvPr/>
          </p:nvSpPr>
          <p:spPr bwMode="auto">
            <a:xfrm>
              <a:off x="3765" y="3385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74" name="Rectangle 124"/>
            <p:cNvSpPr>
              <a:spLocks noChangeArrowheads="1"/>
            </p:cNvSpPr>
            <p:nvPr/>
          </p:nvSpPr>
          <p:spPr bwMode="auto">
            <a:xfrm>
              <a:off x="4037" y="3385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75" name="Rectangle 125"/>
            <p:cNvSpPr>
              <a:spLocks noChangeArrowheads="1"/>
            </p:cNvSpPr>
            <p:nvPr/>
          </p:nvSpPr>
          <p:spPr bwMode="auto">
            <a:xfrm>
              <a:off x="4582" y="3385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76" name="Rectangle 126"/>
            <p:cNvSpPr>
              <a:spLocks noChangeArrowheads="1"/>
            </p:cNvSpPr>
            <p:nvPr/>
          </p:nvSpPr>
          <p:spPr bwMode="auto">
            <a:xfrm>
              <a:off x="3765" y="3657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77" name="Rectangle 127"/>
            <p:cNvSpPr>
              <a:spLocks noChangeArrowheads="1"/>
            </p:cNvSpPr>
            <p:nvPr/>
          </p:nvSpPr>
          <p:spPr bwMode="auto">
            <a:xfrm>
              <a:off x="4582" y="3657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78" name="Rectangle 128"/>
            <p:cNvSpPr>
              <a:spLocks noChangeArrowheads="1"/>
            </p:cNvSpPr>
            <p:nvPr/>
          </p:nvSpPr>
          <p:spPr bwMode="auto">
            <a:xfrm>
              <a:off x="5081" y="3385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79" name="Rectangle 129"/>
            <p:cNvSpPr>
              <a:spLocks noChangeArrowheads="1"/>
            </p:cNvSpPr>
            <p:nvPr/>
          </p:nvSpPr>
          <p:spPr bwMode="auto">
            <a:xfrm>
              <a:off x="5353" y="3385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80" name="Rectangle 130"/>
            <p:cNvSpPr>
              <a:spLocks noChangeArrowheads="1"/>
            </p:cNvSpPr>
            <p:nvPr/>
          </p:nvSpPr>
          <p:spPr bwMode="auto">
            <a:xfrm>
              <a:off x="5081" y="3657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81" name="Rectangle 131"/>
            <p:cNvSpPr>
              <a:spLocks noChangeArrowheads="1"/>
            </p:cNvSpPr>
            <p:nvPr/>
          </p:nvSpPr>
          <p:spPr bwMode="auto">
            <a:xfrm>
              <a:off x="5353" y="3657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82" name="Rectangle 132"/>
            <p:cNvSpPr>
              <a:spLocks noChangeArrowheads="1"/>
            </p:cNvSpPr>
            <p:nvPr/>
          </p:nvSpPr>
          <p:spPr bwMode="auto">
            <a:xfrm>
              <a:off x="2994" y="3385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83" name="Rectangle 133"/>
            <p:cNvSpPr>
              <a:spLocks noChangeArrowheads="1"/>
            </p:cNvSpPr>
            <p:nvPr/>
          </p:nvSpPr>
          <p:spPr bwMode="auto">
            <a:xfrm>
              <a:off x="3266" y="3385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84" name="Rectangle 134"/>
            <p:cNvSpPr>
              <a:spLocks noChangeArrowheads="1"/>
            </p:cNvSpPr>
            <p:nvPr/>
          </p:nvSpPr>
          <p:spPr bwMode="auto">
            <a:xfrm>
              <a:off x="2994" y="3657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85" name="Rectangle 135"/>
            <p:cNvSpPr>
              <a:spLocks noChangeArrowheads="1"/>
            </p:cNvSpPr>
            <p:nvPr/>
          </p:nvSpPr>
          <p:spPr bwMode="auto">
            <a:xfrm>
              <a:off x="3266" y="3657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86" name="Rectangle 136"/>
            <p:cNvSpPr>
              <a:spLocks noChangeArrowheads="1"/>
            </p:cNvSpPr>
            <p:nvPr/>
          </p:nvSpPr>
          <p:spPr bwMode="auto">
            <a:xfrm>
              <a:off x="3765" y="1207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87" name="Rectangle 137"/>
            <p:cNvSpPr>
              <a:spLocks noChangeArrowheads="1"/>
            </p:cNvSpPr>
            <p:nvPr/>
          </p:nvSpPr>
          <p:spPr bwMode="auto">
            <a:xfrm>
              <a:off x="4582" y="1207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88" name="Rectangle 138"/>
            <p:cNvSpPr>
              <a:spLocks noChangeArrowheads="1"/>
            </p:cNvSpPr>
            <p:nvPr/>
          </p:nvSpPr>
          <p:spPr bwMode="auto">
            <a:xfrm>
              <a:off x="5081" y="1207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89" name="Rectangle 139"/>
            <p:cNvSpPr>
              <a:spLocks noChangeArrowheads="1"/>
            </p:cNvSpPr>
            <p:nvPr/>
          </p:nvSpPr>
          <p:spPr bwMode="auto">
            <a:xfrm>
              <a:off x="5353" y="1207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90" name="Rectangle 140"/>
            <p:cNvSpPr>
              <a:spLocks noChangeArrowheads="1"/>
            </p:cNvSpPr>
            <p:nvPr/>
          </p:nvSpPr>
          <p:spPr bwMode="auto">
            <a:xfrm>
              <a:off x="2994" y="1207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91" name="Rectangle 141"/>
            <p:cNvSpPr>
              <a:spLocks noChangeArrowheads="1"/>
            </p:cNvSpPr>
            <p:nvPr/>
          </p:nvSpPr>
          <p:spPr bwMode="auto">
            <a:xfrm>
              <a:off x="3266" y="1207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92" name="Rectangle 142"/>
            <p:cNvSpPr>
              <a:spLocks noChangeArrowheads="1"/>
            </p:cNvSpPr>
            <p:nvPr/>
          </p:nvSpPr>
          <p:spPr bwMode="auto">
            <a:xfrm>
              <a:off x="3538" y="1752"/>
              <a:ext cx="45" cy="453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93" name="Rectangle 143"/>
            <p:cNvSpPr>
              <a:spLocks noChangeArrowheads="1"/>
            </p:cNvSpPr>
            <p:nvPr/>
          </p:nvSpPr>
          <p:spPr bwMode="auto">
            <a:xfrm>
              <a:off x="3629" y="1752"/>
              <a:ext cx="45" cy="453"/>
            </a:xfrm>
            <a:prstGeom prst="rect">
              <a:avLst/>
            </a:prstGeom>
            <a:solidFill>
              <a:srgbClr val="FF6600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FF6600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94" name="Rectangle 144"/>
            <p:cNvSpPr>
              <a:spLocks noChangeArrowheads="1"/>
            </p:cNvSpPr>
            <p:nvPr/>
          </p:nvSpPr>
          <p:spPr bwMode="auto">
            <a:xfrm>
              <a:off x="3538" y="2840"/>
              <a:ext cx="45" cy="453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95" name="Rectangle 145"/>
            <p:cNvSpPr>
              <a:spLocks noChangeArrowheads="1"/>
            </p:cNvSpPr>
            <p:nvPr/>
          </p:nvSpPr>
          <p:spPr bwMode="auto">
            <a:xfrm>
              <a:off x="3629" y="2840"/>
              <a:ext cx="45" cy="453"/>
            </a:xfrm>
            <a:prstGeom prst="rect">
              <a:avLst/>
            </a:prstGeom>
            <a:solidFill>
              <a:srgbClr val="FF6600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FF6600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96" name="Rectangle 146"/>
            <p:cNvSpPr>
              <a:spLocks noChangeArrowheads="1"/>
            </p:cNvSpPr>
            <p:nvPr/>
          </p:nvSpPr>
          <p:spPr bwMode="auto">
            <a:xfrm>
              <a:off x="4945" y="1207"/>
              <a:ext cx="45" cy="453"/>
            </a:xfrm>
            <a:prstGeom prst="rect">
              <a:avLst/>
            </a:prstGeom>
            <a:solidFill>
              <a:srgbClr val="FF6600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FF6600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97" name="Rectangle 147"/>
            <p:cNvSpPr>
              <a:spLocks noChangeArrowheads="1"/>
            </p:cNvSpPr>
            <p:nvPr/>
          </p:nvSpPr>
          <p:spPr bwMode="auto">
            <a:xfrm>
              <a:off x="3538" y="2840"/>
              <a:ext cx="45" cy="453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98" name="Rectangle 148"/>
            <p:cNvSpPr>
              <a:spLocks noChangeArrowheads="1"/>
            </p:cNvSpPr>
            <p:nvPr/>
          </p:nvSpPr>
          <p:spPr bwMode="auto">
            <a:xfrm>
              <a:off x="3629" y="2840"/>
              <a:ext cx="45" cy="453"/>
            </a:xfrm>
            <a:prstGeom prst="rect">
              <a:avLst/>
            </a:prstGeom>
            <a:solidFill>
              <a:srgbClr val="FF6600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FF6600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99" name="Rectangle 149"/>
            <p:cNvSpPr>
              <a:spLocks noChangeArrowheads="1"/>
            </p:cNvSpPr>
            <p:nvPr/>
          </p:nvSpPr>
          <p:spPr bwMode="auto">
            <a:xfrm>
              <a:off x="4854" y="1797"/>
              <a:ext cx="45" cy="453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00" name="Rectangle 150"/>
            <p:cNvSpPr>
              <a:spLocks noChangeArrowheads="1"/>
            </p:cNvSpPr>
            <p:nvPr/>
          </p:nvSpPr>
          <p:spPr bwMode="auto">
            <a:xfrm>
              <a:off x="4945" y="1797"/>
              <a:ext cx="45" cy="453"/>
            </a:xfrm>
            <a:prstGeom prst="rect">
              <a:avLst/>
            </a:prstGeom>
            <a:solidFill>
              <a:srgbClr val="FF6600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FF6600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01" name="Rectangle 151"/>
            <p:cNvSpPr>
              <a:spLocks noChangeArrowheads="1"/>
            </p:cNvSpPr>
            <p:nvPr/>
          </p:nvSpPr>
          <p:spPr bwMode="auto">
            <a:xfrm>
              <a:off x="4945" y="1797"/>
              <a:ext cx="45" cy="453"/>
            </a:xfrm>
            <a:prstGeom prst="rect">
              <a:avLst/>
            </a:prstGeom>
            <a:solidFill>
              <a:srgbClr val="FF6600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FF6600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02" name="Rectangle 152"/>
            <p:cNvSpPr>
              <a:spLocks noChangeArrowheads="1"/>
            </p:cNvSpPr>
            <p:nvPr/>
          </p:nvSpPr>
          <p:spPr bwMode="auto">
            <a:xfrm>
              <a:off x="4854" y="2840"/>
              <a:ext cx="45" cy="453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03" name="Rectangle 153"/>
            <p:cNvSpPr>
              <a:spLocks noChangeArrowheads="1"/>
            </p:cNvSpPr>
            <p:nvPr/>
          </p:nvSpPr>
          <p:spPr bwMode="auto">
            <a:xfrm>
              <a:off x="4945" y="2840"/>
              <a:ext cx="45" cy="453"/>
            </a:xfrm>
            <a:prstGeom prst="rect">
              <a:avLst/>
            </a:prstGeom>
            <a:solidFill>
              <a:srgbClr val="FF6600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FF6600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04" name="Rectangle 154"/>
            <p:cNvSpPr>
              <a:spLocks noChangeArrowheads="1"/>
            </p:cNvSpPr>
            <p:nvPr/>
          </p:nvSpPr>
          <p:spPr bwMode="auto">
            <a:xfrm>
              <a:off x="4945" y="2840"/>
              <a:ext cx="45" cy="453"/>
            </a:xfrm>
            <a:prstGeom prst="rect">
              <a:avLst/>
            </a:prstGeom>
            <a:solidFill>
              <a:srgbClr val="FF6600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FF6600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05" name="Rectangle 155"/>
            <p:cNvSpPr>
              <a:spLocks noChangeArrowheads="1"/>
            </p:cNvSpPr>
            <p:nvPr/>
          </p:nvSpPr>
          <p:spPr bwMode="auto">
            <a:xfrm>
              <a:off x="4309" y="1480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06" name="Rectangle 156"/>
            <p:cNvSpPr>
              <a:spLocks noChangeArrowheads="1"/>
            </p:cNvSpPr>
            <p:nvPr/>
          </p:nvSpPr>
          <p:spPr bwMode="auto">
            <a:xfrm>
              <a:off x="4309" y="1752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07" name="Rectangle 157"/>
            <p:cNvSpPr>
              <a:spLocks noChangeArrowheads="1"/>
            </p:cNvSpPr>
            <p:nvPr/>
          </p:nvSpPr>
          <p:spPr bwMode="auto">
            <a:xfrm>
              <a:off x="4309" y="2024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08" name="Rectangle 158"/>
            <p:cNvSpPr>
              <a:spLocks noChangeArrowheads="1"/>
            </p:cNvSpPr>
            <p:nvPr/>
          </p:nvSpPr>
          <p:spPr bwMode="auto">
            <a:xfrm>
              <a:off x="4309" y="2296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09" name="Rectangle 159"/>
            <p:cNvSpPr>
              <a:spLocks noChangeArrowheads="1"/>
            </p:cNvSpPr>
            <p:nvPr/>
          </p:nvSpPr>
          <p:spPr bwMode="auto">
            <a:xfrm>
              <a:off x="4309" y="2840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10" name="Rectangle 160"/>
            <p:cNvSpPr>
              <a:spLocks noChangeArrowheads="1"/>
            </p:cNvSpPr>
            <p:nvPr/>
          </p:nvSpPr>
          <p:spPr bwMode="auto">
            <a:xfrm>
              <a:off x="4309" y="3112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11" name="Rectangle 161"/>
            <p:cNvSpPr>
              <a:spLocks noChangeArrowheads="1"/>
            </p:cNvSpPr>
            <p:nvPr/>
          </p:nvSpPr>
          <p:spPr bwMode="auto">
            <a:xfrm>
              <a:off x="4309" y="3385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12" name="Rectangle 162"/>
            <p:cNvSpPr>
              <a:spLocks noChangeArrowheads="1"/>
            </p:cNvSpPr>
            <p:nvPr/>
          </p:nvSpPr>
          <p:spPr bwMode="auto">
            <a:xfrm>
              <a:off x="3765" y="2569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13" name="Rectangle 163"/>
            <p:cNvSpPr>
              <a:spLocks noChangeArrowheads="1"/>
            </p:cNvSpPr>
            <p:nvPr/>
          </p:nvSpPr>
          <p:spPr bwMode="auto">
            <a:xfrm>
              <a:off x="4037" y="2569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14" name="Rectangle 164"/>
            <p:cNvSpPr>
              <a:spLocks noChangeArrowheads="1"/>
            </p:cNvSpPr>
            <p:nvPr/>
          </p:nvSpPr>
          <p:spPr bwMode="auto">
            <a:xfrm>
              <a:off x="4582" y="2569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15" name="Rectangle 165"/>
            <p:cNvSpPr>
              <a:spLocks noChangeArrowheads="1"/>
            </p:cNvSpPr>
            <p:nvPr/>
          </p:nvSpPr>
          <p:spPr bwMode="auto">
            <a:xfrm>
              <a:off x="5081" y="2569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16" name="Rectangle 166"/>
            <p:cNvSpPr>
              <a:spLocks noChangeArrowheads="1"/>
            </p:cNvSpPr>
            <p:nvPr/>
          </p:nvSpPr>
          <p:spPr bwMode="auto">
            <a:xfrm>
              <a:off x="5353" y="2569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17" name="Rectangle 167"/>
            <p:cNvSpPr>
              <a:spLocks noChangeArrowheads="1"/>
            </p:cNvSpPr>
            <p:nvPr/>
          </p:nvSpPr>
          <p:spPr bwMode="auto">
            <a:xfrm>
              <a:off x="2994" y="2569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18" name="Rectangle 168"/>
            <p:cNvSpPr>
              <a:spLocks noChangeArrowheads="1"/>
            </p:cNvSpPr>
            <p:nvPr/>
          </p:nvSpPr>
          <p:spPr bwMode="auto">
            <a:xfrm>
              <a:off x="3266" y="2569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19" name="Rectangle 169"/>
            <p:cNvSpPr>
              <a:spLocks noChangeArrowheads="1"/>
            </p:cNvSpPr>
            <p:nvPr/>
          </p:nvSpPr>
          <p:spPr bwMode="auto">
            <a:xfrm>
              <a:off x="4309" y="2569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20" name="Rectangle 170"/>
            <p:cNvSpPr>
              <a:spLocks noChangeArrowheads="1"/>
            </p:cNvSpPr>
            <p:nvPr/>
          </p:nvSpPr>
          <p:spPr bwMode="auto">
            <a:xfrm>
              <a:off x="3538" y="2296"/>
              <a:ext cx="45" cy="182"/>
            </a:xfrm>
            <a:prstGeom prst="rect">
              <a:avLst/>
            </a:prstGeom>
            <a:solidFill>
              <a:srgbClr val="00CC00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00CC00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21" name="Rectangle 171"/>
            <p:cNvSpPr>
              <a:spLocks noChangeArrowheads="1"/>
            </p:cNvSpPr>
            <p:nvPr/>
          </p:nvSpPr>
          <p:spPr bwMode="auto">
            <a:xfrm>
              <a:off x="3538" y="2568"/>
              <a:ext cx="45" cy="182"/>
            </a:xfrm>
            <a:prstGeom prst="rect">
              <a:avLst/>
            </a:prstGeom>
            <a:solidFill>
              <a:srgbClr val="00CC00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00CC00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22" name="Rectangle 172"/>
            <p:cNvSpPr>
              <a:spLocks noChangeArrowheads="1"/>
            </p:cNvSpPr>
            <p:nvPr/>
          </p:nvSpPr>
          <p:spPr bwMode="auto">
            <a:xfrm>
              <a:off x="4944" y="2296"/>
              <a:ext cx="45" cy="182"/>
            </a:xfrm>
            <a:prstGeom prst="rect">
              <a:avLst/>
            </a:prstGeom>
            <a:solidFill>
              <a:srgbClr val="00CC00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00CC00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23" name="Rectangle 173"/>
            <p:cNvSpPr>
              <a:spLocks noChangeArrowheads="1"/>
            </p:cNvSpPr>
            <p:nvPr/>
          </p:nvSpPr>
          <p:spPr bwMode="auto">
            <a:xfrm>
              <a:off x="4944" y="2568"/>
              <a:ext cx="45" cy="182"/>
            </a:xfrm>
            <a:prstGeom prst="rect">
              <a:avLst/>
            </a:prstGeom>
            <a:solidFill>
              <a:srgbClr val="00CC00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00CC00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24" name="Rectangle 174"/>
            <p:cNvSpPr>
              <a:spLocks noChangeArrowheads="1"/>
            </p:cNvSpPr>
            <p:nvPr/>
          </p:nvSpPr>
          <p:spPr bwMode="auto">
            <a:xfrm>
              <a:off x="4037" y="1207"/>
              <a:ext cx="45" cy="182"/>
            </a:xfrm>
            <a:prstGeom prst="rect">
              <a:avLst/>
            </a:prstGeom>
            <a:solidFill>
              <a:srgbClr val="00CC00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00CC00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25" name="Rectangle 175"/>
            <p:cNvSpPr>
              <a:spLocks noChangeArrowheads="1"/>
            </p:cNvSpPr>
            <p:nvPr/>
          </p:nvSpPr>
          <p:spPr bwMode="auto">
            <a:xfrm>
              <a:off x="4309" y="1207"/>
              <a:ext cx="45" cy="182"/>
            </a:xfrm>
            <a:prstGeom prst="rect">
              <a:avLst/>
            </a:prstGeom>
            <a:solidFill>
              <a:srgbClr val="00CC00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00CC00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26" name="Rectangle 176"/>
            <p:cNvSpPr>
              <a:spLocks noChangeArrowheads="1"/>
            </p:cNvSpPr>
            <p:nvPr/>
          </p:nvSpPr>
          <p:spPr bwMode="auto">
            <a:xfrm>
              <a:off x="4037" y="3657"/>
              <a:ext cx="45" cy="182"/>
            </a:xfrm>
            <a:prstGeom prst="rect">
              <a:avLst/>
            </a:prstGeom>
            <a:solidFill>
              <a:srgbClr val="00CC00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00CC00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27" name="Rectangle 177"/>
            <p:cNvSpPr>
              <a:spLocks noChangeArrowheads="1"/>
            </p:cNvSpPr>
            <p:nvPr/>
          </p:nvSpPr>
          <p:spPr bwMode="auto">
            <a:xfrm>
              <a:off x="4309" y="3657"/>
              <a:ext cx="45" cy="182"/>
            </a:xfrm>
            <a:prstGeom prst="rect">
              <a:avLst/>
            </a:prstGeom>
            <a:solidFill>
              <a:srgbClr val="00CC00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00CC00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28" name="Rectangle 178"/>
            <p:cNvSpPr>
              <a:spLocks noChangeArrowheads="1"/>
            </p:cNvSpPr>
            <p:nvPr/>
          </p:nvSpPr>
          <p:spPr bwMode="auto">
            <a:xfrm>
              <a:off x="2812" y="1207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29" name="Rectangle 179"/>
            <p:cNvSpPr>
              <a:spLocks noChangeArrowheads="1"/>
            </p:cNvSpPr>
            <p:nvPr/>
          </p:nvSpPr>
          <p:spPr bwMode="auto">
            <a:xfrm>
              <a:off x="2812" y="1344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30" name="Rectangle 180"/>
            <p:cNvSpPr>
              <a:spLocks noChangeArrowheads="1"/>
            </p:cNvSpPr>
            <p:nvPr/>
          </p:nvSpPr>
          <p:spPr bwMode="auto">
            <a:xfrm>
              <a:off x="2812" y="1480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31" name="Rectangle 181"/>
            <p:cNvSpPr>
              <a:spLocks noChangeArrowheads="1"/>
            </p:cNvSpPr>
            <p:nvPr/>
          </p:nvSpPr>
          <p:spPr bwMode="auto">
            <a:xfrm>
              <a:off x="2812" y="1617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32" name="Rectangle 182"/>
            <p:cNvSpPr>
              <a:spLocks noChangeArrowheads="1"/>
            </p:cNvSpPr>
            <p:nvPr/>
          </p:nvSpPr>
          <p:spPr bwMode="auto">
            <a:xfrm>
              <a:off x="2812" y="1750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33" name="Rectangle 183"/>
            <p:cNvSpPr>
              <a:spLocks noChangeArrowheads="1"/>
            </p:cNvSpPr>
            <p:nvPr/>
          </p:nvSpPr>
          <p:spPr bwMode="auto">
            <a:xfrm>
              <a:off x="2812" y="1887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34" name="Rectangle 184"/>
            <p:cNvSpPr>
              <a:spLocks noChangeArrowheads="1"/>
            </p:cNvSpPr>
            <p:nvPr/>
          </p:nvSpPr>
          <p:spPr bwMode="auto">
            <a:xfrm>
              <a:off x="2812" y="2023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35" name="Rectangle 185"/>
            <p:cNvSpPr>
              <a:spLocks noChangeArrowheads="1"/>
            </p:cNvSpPr>
            <p:nvPr/>
          </p:nvSpPr>
          <p:spPr bwMode="auto">
            <a:xfrm>
              <a:off x="2812" y="2160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36" name="Rectangle 186"/>
            <p:cNvSpPr>
              <a:spLocks noChangeArrowheads="1"/>
            </p:cNvSpPr>
            <p:nvPr/>
          </p:nvSpPr>
          <p:spPr bwMode="auto">
            <a:xfrm>
              <a:off x="2812" y="2294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37" name="Rectangle 187"/>
            <p:cNvSpPr>
              <a:spLocks noChangeArrowheads="1"/>
            </p:cNvSpPr>
            <p:nvPr/>
          </p:nvSpPr>
          <p:spPr bwMode="auto">
            <a:xfrm>
              <a:off x="2812" y="2431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38" name="Rectangle 188"/>
            <p:cNvSpPr>
              <a:spLocks noChangeArrowheads="1"/>
            </p:cNvSpPr>
            <p:nvPr/>
          </p:nvSpPr>
          <p:spPr bwMode="auto">
            <a:xfrm>
              <a:off x="2812" y="2567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39" name="Rectangle 189"/>
            <p:cNvSpPr>
              <a:spLocks noChangeArrowheads="1"/>
            </p:cNvSpPr>
            <p:nvPr/>
          </p:nvSpPr>
          <p:spPr bwMode="auto">
            <a:xfrm>
              <a:off x="2812" y="2704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40" name="Rectangle 190"/>
            <p:cNvSpPr>
              <a:spLocks noChangeArrowheads="1"/>
            </p:cNvSpPr>
            <p:nvPr/>
          </p:nvSpPr>
          <p:spPr bwMode="auto">
            <a:xfrm>
              <a:off x="2812" y="2839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41" name="Rectangle 191"/>
            <p:cNvSpPr>
              <a:spLocks noChangeArrowheads="1"/>
            </p:cNvSpPr>
            <p:nvPr/>
          </p:nvSpPr>
          <p:spPr bwMode="auto">
            <a:xfrm>
              <a:off x="2812" y="2976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42" name="Rectangle 192"/>
            <p:cNvSpPr>
              <a:spLocks noChangeArrowheads="1"/>
            </p:cNvSpPr>
            <p:nvPr/>
          </p:nvSpPr>
          <p:spPr bwMode="auto">
            <a:xfrm>
              <a:off x="2812" y="3112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43" name="Rectangle 193"/>
            <p:cNvSpPr>
              <a:spLocks noChangeArrowheads="1"/>
            </p:cNvSpPr>
            <p:nvPr/>
          </p:nvSpPr>
          <p:spPr bwMode="auto">
            <a:xfrm>
              <a:off x="2812" y="3249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44" name="Rectangle 194"/>
            <p:cNvSpPr>
              <a:spLocks noChangeArrowheads="1"/>
            </p:cNvSpPr>
            <p:nvPr/>
          </p:nvSpPr>
          <p:spPr bwMode="auto">
            <a:xfrm>
              <a:off x="2812" y="3383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45" name="Rectangle 195"/>
            <p:cNvSpPr>
              <a:spLocks noChangeArrowheads="1"/>
            </p:cNvSpPr>
            <p:nvPr/>
          </p:nvSpPr>
          <p:spPr bwMode="auto">
            <a:xfrm>
              <a:off x="2812" y="3520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46" name="Rectangle 196"/>
            <p:cNvSpPr>
              <a:spLocks noChangeArrowheads="1"/>
            </p:cNvSpPr>
            <p:nvPr/>
          </p:nvSpPr>
          <p:spPr bwMode="auto">
            <a:xfrm>
              <a:off x="2812" y="3656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47" name="Rectangle 197"/>
            <p:cNvSpPr>
              <a:spLocks noChangeArrowheads="1"/>
            </p:cNvSpPr>
            <p:nvPr/>
          </p:nvSpPr>
          <p:spPr bwMode="auto">
            <a:xfrm>
              <a:off x="2812" y="3793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48" name="Rectangle 198"/>
            <p:cNvSpPr>
              <a:spLocks noChangeArrowheads="1"/>
            </p:cNvSpPr>
            <p:nvPr/>
          </p:nvSpPr>
          <p:spPr bwMode="auto">
            <a:xfrm>
              <a:off x="5556" y="1207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49" name="Rectangle 199"/>
            <p:cNvSpPr>
              <a:spLocks noChangeArrowheads="1"/>
            </p:cNvSpPr>
            <p:nvPr/>
          </p:nvSpPr>
          <p:spPr bwMode="auto">
            <a:xfrm>
              <a:off x="5556" y="1344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50" name="Rectangle 200"/>
            <p:cNvSpPr>
              <a:spLocks noChangeArrowheads="1"/>
            </p:cNvSpPr>
            <p:nvPr/>
          </p:nvSpPr>
          <p:spPr bwMode="auto">
            <a:xfrm>
              <a:off x="5556" y="1480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51" name="Rectangle 201"/>
            <p:cNvSpPr>
              <a:spLocks noChangeArrowheads="1"/>
            </p:cNvSpPr>
            <p:nvPr/>
          </p:nvSpPr>
          <p:spPr bwMode="auto">
            <a:xfrm>
              <a:off x="5556" y="1617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52" name="Rectangle 202"/>
            <p:cNvSpPr>
              <a:spLocks noChangeArrowheads="1"/>
            </p:cNvSpPr>
            <p:nvPr/>
          </p:nvSpPr>
          <p:spPr bwMode="auto">
            <a:xfrm>
              <a:off x="5556" y="1750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53" name="Rectangle 203"/>
            <p:cNvSpPr>
              <a:spLocks noChangeArrowheads="1"/>
            </p:cNvSpPr>
            <p:nvPr/>
          </p:nvSpPr>
          <p:spPr bwMode="auto">
            <a:xfrm>
              <a:off x="5556" y="1887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54" name="Rectangle 204"/>
            <p:cNvSpPr>
              <a:spLocks noChangeArrowheads="1"/>
            </p:cNvSpPr>
            <p:nvPr/>
          </p:nvSpPr>
          <p:spPr bwMode="auto">
            <a:xfrm>
              <a:off x="5556" y="2023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55" name="Rectangle 205"/>
            <p:cNvSpPr>
              <a:spLocks noChangeArrowheads="1"/>
            </p:cNvSpPr>
            <p:nvPr/>
          </p:nvSpPr>
          <p:spPr bwMode="auto">
            <a:xfrm>
              <a:off x="5556" y="2160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56" name="Rectangle 206"/>
            <p:cNvSpPr>
              <a:spLocks noChangeArrowheads="1"/>
            </p:cNvSpPr>
            <p:nvPr/>
          </p:nvSpPr>
          <p:spPr bwMode="auto">
            <a:xfrm>
              <a:off x="5556" y="2294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57" name="Rectangle 207"/>
            <p:cNvSpPr>
              <a:spLocks noChangeArrowheads="1"/>
            </p:cNvSpPr>
            <p:nvPr/>
          </p:nvSpPr>
          <p:spPr bwMode="auto">
            <a:xfrm>
              <a:off x="5556" y="2431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58" name="Rectangle 208"/>
            <p:cNvSpPr>
              <a:spLocks noChangeArrowheads="1"/>
            </p:cNvSpPr>
            <p:nvPr/>
          </p:nvSpPr>
          <p:spPr bwMode="auto">
            <a:xfrm>
              <a:off x="5556" y="2567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59" name="Rectangle 209"/>
            <p:cNvSpPr>
              <a:spLocks noChangeArrowheads="1"/>
            </p:cNvSpPr>
            <p:nvPr/>
          </p:nvSpPr>
          <p:spPr bwMode="auto">
            <a:xfrm>
              <a:off x="5556" y="2704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60" name="Rectangle 210"/>
            <p:cNvSpPr>
              <a:spLocks noChangeArrowheads="1"/>
            </p:cNvSpPr>
            <p:nvPr/>
          </p:nvSpPr>
          <p:spPr bwMode="auto">
            <a:xfrm>
              <a:off x="5556" y="2839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61" name="Rectangle 211"/>
            <p:cNvSpPr>
              <a:spLocks noChangeArrowheads="1"/>
            </p:cNvSpPr>
            <p:nvPr/>
          </p:nvSpPr>
          <p:spPr bwMode="auto">
            <a:xfrm>
              <a:off x="5556" y="2976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62" name="Rectangle 212"/>
            <p:cNvSpPr>
              <a:spLocks noChangeArrowheads="1"/>
            </p:cNvSpPr>
            <p:nvPr/>
          </p:nvSpPr>
          <p:spPr bwMode="auto">
            <a:xfrm>
              <a:off x="5556" y="3112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63" name="Rectangle 213"/>
            <p:cNvSpPr>
              <a:spLocks noChangeArrowheads="1"/>
            </p:cNvSpPr>
            <p:nvPr/>
          </p:nvSpPr>
          <p:spPr bwMode="auto">
            <a:xfrm>
              <a:off x="5556" y="3249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64" name="Rectangle 214"/>
            <p:cNvSpPr>
              <a:spLocks noChangeArrowheads="1"/>
            </p:cNvSpPr>
            <p:nvPr/>
          </p:nvSpPr>
          <p:spPr bwMode="auto">
            <a:xfrm>
              <a:off x="5556" y="3383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65" name="Rectangle 215"/>
            <p:cNvSpPr>
              <a:spLocks noChangeArrowheads="1"/>
            </p:cNvSpPr>
            <p:nvPr/>
          </p:nvSpPr>
          <p:spPr bwMode="auto">
            <a:xfrm>
              <a:off x="5556" y="3520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66" name="Rectangle 216"/>
            <p:cNvSpPr>
              <a:spLocks noChangeArrowheads="1"/>
            </p:cNvSpPr>
            <p:nvPr/>
          </p:nvSpPr>
          <p:spPr bwMode="auto">
            <a:xfrm>
              <a:off x="5556" y="3656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67" name="Rectangle 217"/>
            <p:cNvSpPr>
              <a:spLocks noChangeArrowheads="1"/>
            </p:cNvSpPr>
            <p:nvPr/>
          </p:nvSpPr>
          <p:spPr bwMode="auto">
            <a:xfrm>
              <a:off x="5556" y="3793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68" name="Rectangle 218"/>
            <p:cNvSpPr>
              <a:spLocks noChangeArrowheads="1"/>
            </p:cNvSpPr>
            <p:nvPr/>
          </p:nvSpPr>
          <p:spPr bwMode="auto">
            <a:xfrm rot="5400000">
              <a:off x="2949" y="1071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69" name="Rectangle 219"/>
            <p:cNvSpPr>
              <a:spLocks noChangeArrowheads="1"/>
            </p:cNvSpPr>
            <p:nvPr/>
          </p:nvSpPr>
          <p:spPr bwMode="auto">
            <a:xfrm rot="5400000">
              <a:off x="3085" y="1071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70" name="Rectangle 220"/>
            <p:cNvSpPr>
              <a:spLocks noChangeArrowheads="1"/>
            </p:cNvSpPr>
            <p:nvPr/>
          </p:nvSpPr>
          <p:spPr bwMode="auto">
            <a:xfrm rot="5400000">
              <a:off x="3221" y="1071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71" name="Rectangle 221"/>
            <p:cNvSpPr>
              <a:spLocks noChangeArrowheads="1"/>
            </p:cNvSpPr>
            <p:nvPr/>
          </p:nvSpPr>
          <p:spPr bwMode="auto">
            <a:xfrm rot="5400000">
              <a:off x="3357" y="1071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72" name="Rectangle 222"/>
            <p:cNvSpPr>
              <a:spLocks noChangeArrowheads="1"/>
            </p:cNvSpPr>
            <p:nvPr/>
          </p:nvSpPr>
          <p:spPr bwMode="auto">
            <a:xfrm rot="5400000">
              <a:off x="3493" y="1071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73" name="Rectangle 223"/>
            <p:cNvSpPr>
              <a:spLocks noChangeArrowheads="1"/>
            </p:cNvSpPr>
            <p:nvPr/>
          </p:nvSpPr>
          <p:spPr bwMode="auto">
            <a:xfrm rot="5400000">
              <a:off x="3628" y="1071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74" name="Rectangle 224"/>
            <p:cNvSpPr>
              <a:spLocks noChangeArrowheads="1"/>
            </p:cNvSpPr>
            <p:nvPr/>
          </p:nvSpPr>
          <p:spPr bwMode="auto">
            <a:xfrm rot="5400000">
              <a:off x="3720" y="1071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75" name="Rectangle 225"/>
            <p:cNvSpPr>
              <a:spLocks noChangeArrowheads="1"/>
            </p:cNvSpPr>
            <p:nvPr/>
          </p:nvSpPr>
          <p:spPr bwMode="auto">
            <a:xfrm rot="5400000">
              <a:off x="3856" y="1071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76" name="Rectangle 226"/>
            <p:cNvSpPr>
              <a:spLocks noChangeArrowheads="1"/>
            </p:cNvSpPr>
            <p:nvPr/>
          </p:nvSpPr>
          <p:spPr bwMode="auto">
            <a:xfrm rot="5400000">
              <a:off x="3992" y="1071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77" name="Rectangle 227"/>
            <p:cNvSpPr>
              <a:spLocks noChangeArrowheads="1"/>
            </p:cNvSpPr>
            <p:nvPr/>
          </p:nvSpPr>
          <p:spPr bwMode="auto">
            <a:xfrm rot="5400000">
              <a:off x="4128" y="1071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78" name="Rectangle 228"/>
            <p:cNvSpPr>
              <a:spLocks noChangeArrowheads="1"/>
            </p:cNvSpPr>
            <p:nvPr/>
          </p:nvSpPr>
          <p:spPr bwMode="auto">
            <a:xfrm rot="5400000">
              <a:off x="4264" y="1071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79" name="Rectangle 229"/>
            <p:cNvSpPr>
              <a:spLocks noChangeArrowheads="1"/>
            </p:cNvSpPr>
            <p:nvPr/>
          </p:nvSpPr>
          <p:spPr bwMode="auto">
            <a:xfrm rot="5400000">
              <a:off x="4400" y="1071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80" name="Rectangle 230"/>
            <p:cNvSpPr>
              <a:spLocks noChangeArrowheads="1"/>
            </p:cNvSpPr>
            <p:nvPr/>
          </p:nvSpPr>
          <p:spPr bwMode="auto">
            <a:xfrm rot="5400000">
              <a:off x="4536" y="1071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81" name="Rectangle 231"/>
            <p:cNvSpPr>
              <a:spLocks noChangeArrowheads="1"/>
            </p:cNvSpPr>
            <p:nvPr/>
          </p:nvSpPr>
          <p:spPr bwMode="auto">
            <a:xfrm rot="5400000">
              <a:off x="4672" y="1071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82" name="Rectangle 232"/>
            <p:cNvSpPr>
              <a:spLocks noChangeArrowheads="1"/>
            </p:cNvSpPr>
            <p:nvPr/>
          </p:nvSpPr>
          <p:spPr bwMode="auto">
            <a:xfrm rot="5400000">
              <a:off x="4808" y="1071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83" name="Rectangle 233"/>
            <p:cNvSpPr>
              <a:spLocks noChangeArrowheads="1"/>
            </p:cNvSpPr>
            <p:nvPr/>
          </p:nvSpPr>
          <p:spPr bwMode="auto">
            <a:xfrm rot="5400000">
              <a:off x="4899" y="1071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84" name="Rectangle 234"/>
            <p:cNvSpPr>
              <a:spLocks noChangeArrowheads="1"/>
            </p:cNvSpPr>
            <p:nvPr/>
          </p:nvSpPr>
          <p:spPr bwMode="auto">
            <a:xfrm rot="5400000">
              <a:off x="5035" y="1071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85" name="Rectangle 235"/>
            <p:cNvSpPr>
              <a:spLocks noChangeArrowheads="1"/>
            </p:cNvSpPr>
            <p:nvPr/>
          </p:nvSpPr>
          <p:spPr bwMode="auto">
            <a:xfrm rot="5400000">
              <a:off x="5171" y="1071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86" name="Rectangle 236"/>
            <p:cNvSpPr>
              <a:spLocks noChangeArrowheads="1"/>
            </p:cNvSpPr>
            <p:nvPr/>
          </p:nvSpPr>
          <p:spPr bwMode="auto">
            <a:xfrm rot="5400000">
              <a:off x="5307" y="1071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87" name="Rectangle 237"/>
            <p:cNvSpPr>
              <a:spLocks noChangeArrowheads="1"/>
            </p:cNvSpPr>
            <p:nvPr/>
          </p:nvSpPr>
          <p:spPr bwMode="auto">
            <a:xfrm rot="5400000">
              <a:off x="5465" y="1071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88" name="Rectangle 238"/>
            <p:cNvSpPr>
              <a:spLocks noChangeArrowheads="1"/>
            </p:cNvSpPr>
            <p:nvPr/>
          </p:nvSpPr>
          <p:spPr bwMode="auto">
            <a:xfrm rot="5400000">
              <a:off x="2949" y="3929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89" name="Rectangle 239"/>
            <p:cNvSpPr>
              <a:spLocks noChangeArrowheads="1"/>
            </p:cNvSpPr>
            <p:nvPr/>
          </p:nvSpPr>
          <p:spPr bwMode="auto">
            <a:xfrm rot="5400000">
              <a:off x="3085" y="3929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90" name="Rectangle 240"/>
            <p:cNvSpPr>
              <a:spLocks noChangeArrowheads="1"/>
            </p:cNvSpPr>
            <p:nvPr/>
          </p:nvSpPr>
          <p:spPr bwMode="auto">
            <a:xfrm rot="5400000">
              <a:off x="3221" y="3929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91" name="Rectangle 241"/>
            <p:cNvSpPr>
              <a:spLocks noChangeArrowheads="1"/>
            </p:cNvSpPr>
            <p:nvPr/>
          </p:nvSpPr>
          <p:spPr bwMode="auto">
            <a:xfrm rot="5400000">
              <a:off x="3357" y="3929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92" name="Rectangle 242"/>
            <p:cNvSpPr>
              <a:spLocks noChangeArrowheads="1"/>
            </p:cNvSpPr>
            <p:nvPr/>
          </p:nvSpPr>
          <p:spPr bwMode="auto">
            <a:xfrm rot="5400000">
              <a:off x="3493" y="3929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93" name="Rectangle 243"/>
            <p:cNvSpPr>
              <a:spLocks noChangeArrowheads="1"/>
            </p:cNvSpPr>
            <p:nvPr/>
          </p:nvSpPr>
          <p:spPr bwMode="auto">
            <a:xfrm rot="5400000">
              <a:off x="3628" y="3929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94" name="Rectangle 244"/>
            <p:cNvSpPr>
              <a:spLocks noChangeArrowheads="1"/>
            </p:cNvSpPr>
            <p:nvPr/>
          </p:nvSpPr>
          <p:spPr bwMode="auto">
            <a:xfrm rot="5400000">
              <a:off x="3720" y="3929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95" name="Rectangle 245"/>
            <p:cNvSpPr>
              <a:spLocks noChangeArrowheads="1"/>
            </p:cNvSpPr>
            <p:nvPr/>
          </p:nvSpPr>
          <p:spPr bwMode="auto">
            <a:xfrm rot="5400000">
              <a:off x="3856" y="3929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96" name="Rectangle 246"/>
            <p:cNvSpPr>
              <a:spLocks noChangeArrowheads="1"/>
            </p:cNvSpPr>
            <p:nvPr/>
          </p:nvSpPr>
          <p:spPr bwMode="auto">
            <a:xfrm rot="5400000">
              <a:off x="3992" y="3929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97" name="Rectangle 247"/>
            <p:cNvSpPr>
              <a:spLocks noChangeArrowheads="1"/>
            </p:cNvSpPr>
            <p:nvPr/>
          </p:nvSpPr>
          <p:spPr bwMode="auto">
            <a:xfrm rot="5400000">
              <a:off x="4128" y="3929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98" name="Rectangle 248"/>
            <p:cNvSpPr>
              <a:spLocks noChangeArrowheads="1"/>
            </p:cNvSpPr>
            <p:nvPr/>
          </p:nvSpPr>
          <p:spPr bwMode="auto">
            <a:xfrm rot="5400000">
              <a:off x="4264" y="3929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99" name="Rectangle 249"/>
            <p:cNvSpPr>
              <a:spLocks noChangeArrowheads="1"/>
            </p:cNvSpPr>
            <p:nvPr/>
          </p:nvSpPr>
          <p:spPr bwMode="auto">
            <a:xfrm rot="5400000">
              <a:off x="4400" y="3929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00" name="Rectangle 250"/>
            <p:cNvSpPr>
              <a:spLocks noChangeArrowheads="1"/>
            </p:cNvSpPr>
            <p:nvPr/>
          </p:nvSpPr>
          <p:spPr bwMode="auto">
            <a:xfrm rot="5400000">
              <a:off x="4536" y="3929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01" name="Rectangle 251"/>
            <p:cNvSpPr>
              <a:spLocks noChangeArrowheads="1"/>
            </p:cNvSpPr>
            <p:nvPr/>
          </p:nvSpPr>
          <p:spPr bwMode="auto">
            <a:xfrm rot="5400000">
              <a:off x="4672" y="3929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02" name="Rectangle 252"/>
            <p:cNvSpPr>
              <a:spLocks noChangeArrowheads="1"/>
            </p:cNvSpPr>
            <p:nvPr/>
          </p:nvSpPr>
          <p:spPr bwMode="auto">
            <a:xfrm rot="5400000">
              <a:off x="4808" y="3929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03" name="Rectangle 253"/>
            <p:cNvSpPr>
              <a:spLocks noChangeArrowheads="1"/>
            </p:cNvSpPr>
            <p:nvPr/>
          </p:nvSpPr>
          <p:spPr bwMode="auto">
            <a:xfrm rot="5400000">
              <a:off x="4899" y="3929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04" name="Rectangle 254"/>
            <p:cNvSpPr>
              <a:spLocks noChangeArrowheads="1"/>
            </p:cNvSpPr>
            <p:nvPr/>
          </p:nvSpPr>
          <p:spPr bwMode="auto">
            <a:xfrm rot="5400000">
              <a:off x="5035" y="3929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05" name="Rectangle 255"/>
            <p:cNvSpPr>
              <a:spLocks noChangeArrowheads="1"/>
            </p:cNvSpPr>
            <p:nvPr/>
          </p:nvSpPr>
          <p:spPr bwMode="auto">
            <a:xfrm rot="5400000">
              <a:off x="5171" y="3929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06" name="Rectangle 256"/>
            <p:cNvSpPr>
              <a:spLocks noChangeArrowheads="1"/>
            </p:cNvSpPr>
            <p:nvPr/>
          </p:nvSpPr>
          <p:spPr bwMode="auto">
            <a:xfrm rot="5400000">
              <a:off x="5307" y="3929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07" name="Rectangle 257"/>
            <p:cNvSpPr>
              <a:spLocks noChangeArrowheads="1"/>
            </p:cNvSpPr>
            <p:nvPr/>
          </p:nvSpPr>
          <p:spPr bwMode="auto">
            <a:xfrm rot="5400000">
              <a:off x="5465" y="3929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</p:grpSp>
      <p:grpSp>
        <p:nvGrpSpPr>
          <p:cNvPr id="208" name="Group 313"/>
          <p:cNvGrpSpPr>
            <a:grpSpLocks/>
          </p:cNvGrpSpPr>
          <p:nvPr/>
        </p:nvGrpSpPr>
        <p:grpSpPr bwMode="auto">
          <a:xfrm>
            <a:off x="3949328" y="5106888"/>
            <a:ext cx="3924300" cy="579438"/>
            <a:chOff x="2222" y="3362"/>
            <a:chExt cx="2472" cy="365"/>
          </a:xfrm>
        </p:grpSpPr>
        <p:sp>
          <p:nvSpPr>
            <p:cNvPr id="209" name="Line 260"/>
            <p:cNvSpPr>
              <a:spLocks noChangeShapeType="1"/>
            </p:cNvSpPr>
            <p:nvPr/>
          </p:nvSpPr>
          <p:spPr bwMode="auto">
            <a:xfrm>
              <a:off x="2222" y="3385"/>
              <a:ext cx="1747" cy="136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10" name="Text Box 261"/>
            <p:cNvSpPr txBox="1">
              <a:spLocks noChangeArrowheads="1"/>
            </p:cNvSpPr>
            <p:nvPr/>
          </p:nvSpPr>
          <p:spPr bwMode="auto">
            <a:xfrm>
              <a:off x="3198" y="3362"/>
              <a:ext cx="1496" cy="365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Ctr="1">
              <a:spAutoFit/>
            </a:bodyPr>
            <a:lstStyle/>
            <a:p>
              <a:pPr marL="88900" indent="-88900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BLOCK RAM</a:t>
              </a: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块</a:t>
              </a:r>
            </a:p>
          </p:txBody>
        </p:sp>
      </p:grpSp>
      <p:sp>
        <p:nvSpPr>
          <p:cNvPr id="211" name="Text Box 262"/>
          <p:cNvSpPr txBox="1">
            <a:spLocks noChangeArrowheads="1"/>
          </p:cNvSpPr>
          <p:nvPr/>
        </p:nvSpPr>
        <p:spPr bwMode="auto">
          <a:xfrm>
            <a:off x="2149010" y="6227132"/>
            <a:ext cx="17637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Ctr="1">
            <a:spAutoFit/>
          </a:bodyPr>
          <a:lstStyle/>
          <a:p>
            <a:pPr marL="88900" indent="-88900">
              <a:spcBef>
                <a:spcPct val="50000"/>
              </a:spcBef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Spartan-3</a:t>
            </a:r>
          </a:p>
        </p:txBody>
      </p:sp>
      <p:grpSp>
        <p:nvGrpSpPr>
          <p:cNvPr id="212" name="Group 312"/>
          <p:cNvGrpSpPr>
            <a:grpSpLocks/>
          </p:cNvGrpSpPr>
          <p:nvPr/>
        </p:nvGrpSpPr>
        <p:grpSpPr bwMode="auto">
          <a:xfrm>
            <a:off x="4128890" y="1412776"/>
            <a:ext cx="4548187" cy="2916237"/>
            <a:chOff x="2313" y="1035"/>
            <a:chExt cx="2865" cy="1837"/>
          </a:xfrm>
        </p:grpSpPr>
        <p:sp>
          <p:nvSpPr>
            <p:cNvPr id="213" name="Oval 2"/>
            <p:cNvSpPr>
              <a:spLocks noChangeArrowheads="1"/>
            </p:cNvSpPr>
            <p:nvPr/>
          </p:nvSpPr>
          <p:spPr bwMode="auto">
            <a:xfrm>
              <a:off x="3341" y="1035"/>
              <a:ext cx="1837" cy="1837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38100" algn="ctr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4" name="Line 53"/>
            <p:cNvSpPr>
              <a:spLocks noChangeShapeType="1"/>
            </p:cNvSpPr>
            <p:nvPr/>
          </p:nvSpPr>
          <p:spPr bwMode="auto">
            <a:xfrm>
              <a:off x="2721" y="2750"/>
              <a:ext cx="1406" cy="113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prstDash val="dash"/>
              <a:round/>
              <a:headEnd/>
              <a:tailEnd/>
            </a:ln>
            <a:effectLst/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" name="Oval 258"/>
            <p:cNvSpPr>
              <a:spLocks noChangeArrowheads="1"/>
            </p:cNvSpPr>
            <p:nvPr/>
          </p:nvSpPr>
          <p:spPr bwMode="auto">
            <a:xfrm>
              <a:off x="2313" y="2251"/>
              <a:ext cx="544" cy="544"/>
            </a:xfrm>
            <a:prstGeom prst="ellipse">
              <a:avLst/>
            </a:prstGeom>
            <a:solidFill>
              <a:srgbClr val="FFCC66">
                <a:alpha val="50000"/>
              </a:srgbClr>
            </a:solidFill>
            <a:ln w="38100" algn="ctr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6" name="Line 259"/>
            <p:cNvSpPr>
              <a:spLocks noChangeShapeType="1"/>
            </p:cNvSpPr>
            <p:nvPr/>
          </p:nvSpPr>
          <p:spPr bwMode="auto">
            <a:xfrm flipV="1">
              <a:off x="2585" y="1230"/>
              <a:ext cx="1111" cy="1021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prstDash val="dash"/>
              <a:round/>
              <a:headEnd/>
              <a:tailEnd/>
            </a:ln>
            <a:effectLst/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17" name="Group 263"/>
            <p:cNvGrpSpPr>
              <a:grpSpLocks/>
            </p:cNvGrpSpPr>
            <p:nvPr/>
          </p:nvGrpSpPr>
          <p:grpSpPr bwMode="auto">
            <a:xfrm>
              <a:off x="3515" y="1275"/>
              <a:ext cx="1497" cy="1306"/>
              <a:chOff x="1292" y="1344"/>
              <a:chExt cx="2715" cy="2369"/>
            </a:xfrm>
          </p:grpSpPr>
          <p:sp>
            <p:nvSpPr>
              <p:cNvPr id="218" name="Line 264"/>
              <p:cNvSpPr>
                <a:spLocks noChangeShapeType="1"/>
              </p:cNvSpPr>
              <p:nvPr/>
            </p:nvSpPr>
            <p:spPr bwMode="auto">
              <a:xfrm>
                <a:off x="1948" y="2205"/>
                <a:ext cx="0" cy="635"/>
              </a:xfrm>
              <a:prstGeom prst="line">
                <a:avLst/>
              </a:prstGeom>
              <a:noFill/>
              <a:ln w="76200">
                <a:solidFill>
                  <a:srgbClr val="0000FF"/>
                </a:solidFill>
                <a:round/>
                <a:headEnd type="triangle" w="med" len="sm"/>
                <a:tailEnd type="triangle" w="med" len="sm"/>
              </a:ln>
              <a:effectLst>
                <a:prstShdw prst="shdw17" dist="17961" dir="2700000">
                  <a:srgbClr val="0000FF">
                    <a:gamma/>
                    <a:shade val="60000"/>
                    <a:invGamma/>
                  </a:srgbClr>
                </a:prstShdw>
              </a:effectLst>
            </p:spPr>
            <p:txBody>
              <a:bodyPr anchor="ctr" anchorCtr="1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9" name="Line 265"/>
              <p:cNvSpPr>
                <a:spLocks noChangeShapeType="1"/>
              </p:cNvSpPr>
              <p:nvPr/>
            </p:nvSpPr>
            <p:spPr bwMode="auto">
              <a:xfrm>
                <a:off x="2622" y="1965"/>
                <a:ext cx="0" cy="499"/>
              </a:xfrm>
              <a:prstGeom prst="line">
                <a:avLst/>
              </a:prstGeom>
              <a:noFill/>
              <a:ln w="76200">
                <a:solidFill>
                  <a:srgbClr val="0000FF"/>
                </a:solidFill>
                <a:round/>
                <a:headEnd type="triangle" w="med" len="sm"/>
                <a:tailEnd type="triangle" w="med" len="sm"/>
              </a:ln>
              <a:effectLst>
                <a:prstShdw prst="shdw17" dist="17961" dir="2700000">
                  <a:srgbClr val="0000FF">
                    <a:gamma/>
                    <a:shade val="60000"/>
                    <a:invGamma/>
                  </a:srgbClr>
                </a:prstShdw>
              </a:effectLst>
            </p:spPr>
            <p:txBody>
              <a:bodyPr anchor="ctr" anchorCtr="1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0" name="Line 266"/>
              <p:cNvSpPr>
                <a:spLocks noChangeShapeType="1"/>
              </p:cNvSpPr>
              <p:nvPr/>
            </p:nvSpPr>
            <p:spPr bwMode="auto">
              <a:xfrm>
                <a:off x="2622" y="2586"/>
                <a:ext cx="0" cy="499"/>
              </a:xfrm>
              <a:prstGeom prst="line">
                <a:avLst/>
              </a:prstGeom>
              <a:noFill/>
              <a:ln w="76200">
                <a:solidFill>
                  <a:srgbClr val="0000FF"/>
                </a:solidFill>
                <a:round/>
                <a:headEnd type="triangle" w="med" len="sm"/>
                <a:tailEnd type="triangle" w="med" len="sm"/>
              </a:ln>
              <a:effectLst>
                <a:prstShdw prst="shdw17" dist="17961" dir="2700000">
                  <a:srgbClr val="0000FF">
                    <a:gamma/>
                    <a:shade val="60000"/>
                    <a:invGamma/>
                  </a:srgbClr>
                </a:prstShdw>
              </a:effectLst>
            </p:spPr>
            <p:txBody>
              <a:bodyPr anchor="ctr" anchorCtr="1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1" name="Line 267"/>
              <p:cNvSpPr>
                <a:spLocks noChangeShapeType="1"/>
              </p:cNvSpPr>
              <p:nvPr/>
            </p:nvSpPr>
            <p:spPr bwMode="auto">
              <a:xfrm>
                <a:off x="3340" y="2205"/>
                <a:ext cx="0" cy="635"/>
              </a:xfrm>
              <a:prstGeom prst="line">
                <a:avLst/>
              </a:prstGeom>
              <a:noFill/>
              <a:ln w="76200">
                <a:solidFill>
                  <a:srgbClr val="0000FF"/>
                </a:solidFill>
                <a:round/>
                <a:headEnd type="triangle" w="med" len="sm"/>
                <a:tailEnd type="triangle" w="med" len="sm"/>
              </a:ln>
              <a:effectLst>
                <a:prstShdw prst="shdw17" dist="17961" dir="2700000">
                  <a:srgbClr val="0000FF">
                    <a:gamma/>
                    <a:shade val="60000"/>
                    <a:invGamma/>
                  </a:srgbClr>
                </a:prstShdw>
              </a:effectLst>
            </p:spPr>
            <p:txBody>
              <a:bodyPr anchor="ctr" anchorCtr="1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2" name="Line 268"/>
              <p:cNvSpPr>
                <a:spLocks noChangeShapeType="1"/>
              </p:cNvSpPr>
              <p:nvPr/>
            </p:nvSpPr>
            <p:spPr bwMode="auto">
              <a:xfrm>
                <a:off x="1948" y="1344"/>
                <a:ext cx="0" cy="226"/>
              </a:xfrm>
              <a:prstGeom prst="line">
                <a:avLst/>
              </a:prstGeom>
              <a:noFill/>
              <a:ln w="76200">
                <a:solidFill>
                  <a:srgbClr val="0000FF"/>
                </a:solidFill>
                <a:round/>
                <a:headEnd type="none" w="med" len="sm"/>
                <a:tailEnd type="triangle" w="med" len="sm"/>
              </a:ln>
              <a:effectLst>
                <a:prstShdw prst="shdw17" dist="17961" dir="2700000">
                  <a:srgbClr val="0000FF">
                    <a:gamma/>
                    <a:shade val="60000"/>
                    <a:invGamma/>
                  </a:srgbClr>
                </a:prstShdw>
              </a:effectLst>
            </p:spPr>
            <p:txBody>
              <a:bodyPr anchor="ctr" anchorCtr="1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3" name="Line 269"/>
              <p:cNvSpPr>
                <a:spLocks noChangeShapeType="1"/>
              </p:cNvSpPr>
              <p:nvPr/>
            </p:nvSpPr>
            <p:spPr bwMode="auto">
              <a:xfrm>
                <a:off x="3347" y="1344"/>
                <a:ext cx="0" cy="226"/>
              </a:xfrm>
              <a:prstGeom prst="line">
                <a:avLst/>
              </a:prstGeom>
              <a:noFill/>
              <a:ln w="76200">
                <a:solidFill>
                  <a:srgbClr val="0000FF"/>
                </a:solidFill>
                <a:round/>
                <a:headEnd type="none" w="med" len="sm"/>
                <a:tailEnd type="triangle" w="med" len="sm"/>
              </a:ln>
              <a:effectLst>
                <a:prstShdw prst="shdw17" dist="17961" dir="2700000">
                  <a:srgbClr val="0000FF">
                    <a:gamma/>
                    <a:shade val="60000"/>
                    <a:invGamma/>
                  </a:srgbClr>
                </a:prstShdw>
              </a:effectLst>
            </p:spPr>
            <p:txBody>
              <a:bodyPr anchor="ctr" anchorCtr="1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4" name="Line 270"/>
              <p:cNvSpPr>
                <a:spLocks noChangeShapeType="1"/>
              </p:cNvSpPr>
              <p:nvPr/>
            </p:nvSpPr>
            <p:spPr bwMode="auto">
              <a:xfrm>
                <a:off x="1948" y="3465"/>
                <a:ext cx="0" cy="226"/>
              </a:xfrm>
              <a:prstGeom prst="line">
                <a:avLst/>
              </a:prstGeom>
              <a:noFill/>
              <a:ln w="76200">
                <a:solidFill>
                  <a:srgbClr val="0000FF"/>
                </a:solidFill>
                <a:round/>
                <a:headEnd type="triangle" w="med" len="sm"/>
                <a:tailEnd type="none" w="med" len="sm"/>
              </a:ln>
              <a:effectLst>
                <a:prstShdw prst="shdw17" dist="17961" dir="2700000">
                  <a:srgbClr val="0000FF">
                    <a:gamma/>
                    <a:shade val="60000"/>
                    <a:invGamma/>
                  </a:srgbClr>
                </a:prstShdw>
              </a:effectLst>
            </p:spPr>
            <p:txBody>
              <a:bodyPr anchor="ctr" anchorCtr="1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" name="Line 271"/>
              <p:cNvSpPr>
                <a:spLocks noChangeShapeType="1"/>
              </p:cNvSpPr>
              <p:nvPr/>
            </p:nvSpPr>
            <p:spPr bwMode="auto">
              <a:xfrm>
                <a:off x="3347" y="3465"/>
                <a:ext cx="0" cy="226"/>
              </a:xfrm>
              <a:prstGeom prst="line">
                <a:avLst/>
              </a:prstGeom>
              <a:noFill/>
              <a:ln w="76200">
                <a:solidFill>
                  <a:srgbClr val="0000FF"/>
                </a:solidFill>
                <a:round/>
                <a:headEnd type="triangle" w="med" len="sm"/>
                <a:tailEnd type="none" w="med" len="sm"/>
              </a:ln>
              <a:effectLst>
                <a:prstShdw prst="shdw17" dist="17961" dir="2700000">
                  <a:srgbClr val="0000FF">
                    <a:gamma/>
                    <a:shade val="60000"/>
                    <a:invGamma/>
                  </a:srgbClr>
                </a:prstShdw>
              </a:effectLst>
            </p:spPr>
            <p:txBody>
              <a:bodyPr anchor="ctr" anchorCtr="1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6" name="Line 272"/>
              <p:cNvSpPr>
                <a:spLocks noChangeShapeType="1"/>
              </p:cNvSpPr>
              <p:nvPr/>
            </p:nvSpPr>
            <p:spPr bwMode="auto">
              <a:xfrm>
                <a:off x="2622" y="1344"/>
                <a:ext cx="0" cy="499"/>
              </a:xfrm>
              <a:prstGeom prst="line">
                <a:avLst/>
              </a:prstGeom>
              <a:noFill/>
              <a:ln w="76200">
                <a:solidFill>
                  <a:srgbClr val="0000FF"/>
                </a:solidFill>
                <a:round/>
                <a:headEnd type="none" w="med" len="sm"/>
                <a:tailEnd type="triangle" w="med" len="sm"/>
              </a:ln>
              <a:effectLst>
                <a:prstShdw prst="shdw17" dist="17961" dir="2700000">
                  <a:srgbClr val="0000FF">
                    <a:gamma/>
                    <a:shade val="60000"/>
                    <a:invGamma/>
                  </a:srgbClr>
                </a:prstShdw>
              </a:effectLst>
            </p:spPr>
            <p:txBody>
              <a:bodyPr anchor="ctr" anchorCtr="1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7" name="Line 273"/>
              <p:cNvSpPr>
                <a:spLocks noChangeShapeType="1"/>
              </p:cNvSpPr>
              <p:nvPr/>
            </p:nvSpPr>
            <p:spPr bwMode="auto">
              <a:xfrm>
                <a:off x="2622" y="3214"/>
                <a:ext cx="0" cy="499"/>
              </a:xfrm>
              <a:prstGeom prst="line">
                <a:avLst/>
              </a:prstGeom>
              <a:noFill/>
              <a:ln w="76200">
                <a:solidFill>
                  <a:srgbClr val="0000FF"/>
                </a:solidFill>
                <a:round/>
                <a:headEnd type="triangle" w="med" len="sm"/>
                <a:tailEnd type="none" w="med" len="sm"/>
              </a:ln>
              <a:effectLst>
                <a:prstShdw prst="shdw17" dist="17961" dir="2700000">
                  <a:srgbClr val="0000FF">
                    <a:gamma/>
                    <a:shade val="60000"/>
                    <a:invGamma/>
                  </a:srgbClr>
                </a:prstShdw>
              </a:effectLst>
            </p:spPr>
            <p:txBody>
              <a:bodyPr anchor="ctr" anchorCtr="1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8" name="Line 274"/>
              <p:cNvSpPr>
                <a:spLocks noChangeShapeType="1"/>
              </p:cNvSpPr>
              <p:nvPr/>
            </p:nvSpPr>
            <p:spPr bwMode="auto">
              <a:xfrm>
                <a:off x="2241" y="1895"/>
                <a:ext cx="307" cy="0"/>
              </a:xfrm>
              <a:prstGeom prst="line">
                <a:avLst/>
              </a:prstGeom>
              <a:noFill/>
              <a:ln w="76200">
                <a:solidFill>
                  <a:srgbClr val="0000FF"/>
                </a:solidFill>
                <a:round/>
                <a:headEnd type="triangle" w="med" len="sm"/>
                <a:tailEnd type="triangle" w="med" len="sm"/>
              </a:ln>
              <a:effectLst>
                <a:prstShdw prst="shdw17" dist="17961" dir="2700000">
                  <a:srgbClr val="0000FF">
                    <a:gamma/>
                    <a:shade val="60000"/>
                    <a:invGamma/>
                  </a:srgbClr>
                </a:prstShdw>
              </a:effectLst>
            </p:spPr>
            <p:txBody>
              <a:bodyPr anchor="ctr" anchorCtr="1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9" name="Line 275"/>
              <p:cNvSpPr>
                <a:spLocks noChangeShapeType="1"/>
              </p:cNvSpPr>
              <p:nvPr/>
            </p:nvSpPr>
            <p:spPr bwMode="auto">
              <a:xfrm>
                <a:off x="2699" y="1895"/>
                <a:ext cx="307" cy="0"/>
              </a:xfrm>
              <a:prstGeom prst="line">
                <a:avLst/>
              </a:prstGeom>
              <a:noFill/>
              <a:ln w="76200">
                <a:solidFill>
                  <a:srgbClr val="0000FF"/>
                </a:solidFill>
                <a:round/>
                <a:headEnd type="triangle" w="med" len="sm"/>
                <a:tailEnd type="triangle" w="med" len="sm"/>
              </a:ln>
              <a:effectLst>
                <a:prstShdw prst="shdw17" dist="17961" dir="2700000">
                  <a:srgbClr val="0000FF">
                    <a:gamma/>
                    <a:shade val="60000"/>
                    <a:invGamma/>
                  </a:srgbClr>
                </a:prstShdw>
              </a:effectLst>
            </p:spPr>
            <p:txBody>
              <a:bodyPr anchor="ctr" anchorCtr="1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0" name="Line 276"/>
              <p:cNvSpPr>
                <a:spLocks noChangeShapeType="1"/>
              </p:cNvSpPr>
              <p:nvPr/>
            </p:nvSpPr>
            <p:spPr bwMode="auto">
              <a:xfrm>
                <a:off x="2241" y="3151"/>
                <a:ext cx="307" cy="0"/>
              </a:xfrm>
              <a:prstGeom prst="line">
                <a:avLst/>
              </a:prstGeom>
              <a:noFill/>
              <a:ln w="76200">
                <a:solidFill>
                  <a:srgbClr val="0000FF"/>
                </a:solidFill>
                <a:round/>
                <a:headEnd type="triangle" w="med" len="sm"/>
                <a:tailEnd type="triangle" w="med" len="sm"/>
              </a:ln>
              <a:effectLst>
                <a:prstShdw prst="shdw17" dist="17961" dir="2700000">
                  <a:srgbClr val="0000FF">
                    <a:gamma/>
                    <a:shade val="60000"/>
                    <a:invGamma/>
                  </a:srgbClr>
                </a:prstShdw>
              </a:effectLst>
            </p:spPr>
            <p:txBody>
              <a:bodyPr anchor="ctr" anchorCtr="1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1" name="Line 277"/>
              <p:cNvSpPr>
                <a:spLocks noChangeShapeType="1"/>
              </p:cNvSpPr>
              <p:nvPr/>
            </p:nvSpPr>
            <p:spPr bwMode="auto">
              <a:xfrm>
                <a:off x="2699" y="3151"/>
                <a:ext cx="307" cy="0"/>
              </a:xfrm>
              <a:prstGeom prst="line">
                <a:avLst/>
              </a:prstGeom>
              <a:noFill/>
              <a:ln w="76200">
                <a:solidFill>
                  <a:srgbClr val="0000FF"/>
                </a:solidFill>
                <a:round/>
                <a:headEnd type="triangle" w="med" len="sm"/>
                <a:tailEnd type="triangle" w="med" len="sm"/>
              </a:ln>
              <a:effectLst>
                <a:prstShdw prst="shdw17" dist="17961" dir="2700000">
                  <a:srgbClr val="0000FF">
                    <a:gamma/>
                    <a:shade val="60000"/>
                    <a:invGamma/>
                  </a:srgbClr>
                </a:prstShdw>
              </a:effectLst>
            </p:spPr>
            <p:txBody>
              <a:bodyPr anchor="ctr" anchorCtr="1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2" name="Line 278"/>
              <p:cNvSpPr>
                <a:spLocks noChangeShapeType="1"/>
              </p:cNvSpPr>
              <p:nvPr/>
            </p:nvSpPr>
            <p:spPr bwMode="auto">
              <a:xfrm>
                <a:off x="2018" y="2530"/>
                <a:ext cx="530" cy="0"/>
              </a:xfrm>
              <a:prstGeom prst="line">
                <a:avLst/>
              </a:prstGeom>
              <a:noFill/>
              <a:ln w="76200">
                <a:solidFill>
                  <a:srgbClr val="0000FF"/>
                </a:solidFill>
                <a:round/>
                <a:headEnd type="triangle" w="med" len="sm"/>
                <a:tailEnd type="triangle" w="med" len="sm"/>
              </a:ln>
              <a:effectLst>
                <a:prstShdw prst="shdw17" dist="17961" dir="2700000">
                  <a:srgbClr val="0000FF">
                    <a:gamma/>
                    <a:shade val="60000"/>
                    <a:invGamma/>
                  </a:srgbClr>
                </a:prstShdw>
              </a:effectLst>
            </p:spPr>
            <p:txBody>
              <a:bodyPr anchor="ctr" anchorCtr="1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3" name="Line 279"/>
              <p:cNvSpPr>
                <a:spLocks noChangeShapeType="1"/>
              </p:cNvSpPr>
              <p:nvPr/>
            </p:nvSpPr>
            <p:spPr bwMode="auto">
              <a:xfrm>
                <a:off x="2699" y="2530"/>
                <a:ext cx="589" cy="0"/>
              </a:xfrm>
              <a:prstGeom prst="line">
                <a:avLst/>
              </a:prstGeom>
              <a:noFill/>
              <a:ln w="76200">
                <a:solidFill>
                  <a:srgbClr val="0000FF"/>
                </a:solidFill>
                <a:round/>
                <a:headEnd type="triangle" w="med" len="sm"/>
                <a:tailEnd type="triangle" w="med" len="sm"/>
              </a:ln>
              <a:effectLst>
                <a:prstShdw prst="shdw17" dist="17961" dir="2700000">
                  <a:srgbClr val="0000FF">
                    <a:gamma/>
                    <a:shade val="60000"/>
                    <a:invGamma/>
                  </a:srgbClr>
                </a:prstShdw>
              </a:effectLst>
            </p:spPr>
            <p:txBody>
              <a:bodyPr anchor="ctr" anchorCtr="1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4" name="Line 280"/>
              <p:cNvSpPr>
                <a:spLocks noChangeShapeType="1"/>
              </p:cNvSpPr>
              <p:nvPr/>
            </p:nvSpPr>
            <p:spPr bwMode="auto">
              <a:xfrm>
                <a:off x="1334" y="1895"/>
                <a:ext cx="307" cy="0"/>
              </a:xfrm>
              <a:prstGeom prst="line">
                <a:avLst/>
              </a:prstGeom>
              <a:noFill/>
              <a:ln w="76200">
                <a:solidFill>
                  <a:srgbClr val="0000FF"/>
                </a:solidFill>
                <a:round/>
                <a:headEnd type="none" w="med" len="sm"/>
                <a:tailEnd type="triangle" w="med" len="sm"/>
              </a:ln>
              <a:effectLst>
                <a:prstShdw prst="shdw17" dist="17961" dir="2700000">
                  <a:srgbClr val="0000FF">
                    <a:gamma/>
                    <a:shade val="60000"/>
                    <a:invGamma/>
                  </a:srgbClr>
                </a:prstShdw>
              </a:effectLst>
            </p:spPr>
            <p:txBody>
              <a:bodyPr anchor="ctr" anchorCtr="1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5" name="Line 281"/>
              <p:cNvSpPr>
                <a:spLocks noChangeShapeType="1"/>
              </p:cNvSpPr>
              <p:nvPr/>
            </p:nvSpPr>
            <p:spPr bwMode="auto">
              <a:xfrm>
                <a:off x="1334" y="3151"/>
                <a:ext cx="307" cy="0"/>
              </a:xfrm>
              <a:prstGeom prst="line">
                <a:avLst/>
              </a:prstGeom>
              <a:noFill/>
              <a:ln w="76200">
                <a:solidFill>
                  <a:srgbClr val="0000FF"/>
                </a:solidFill>
                <a:round/>
                <a:headEnd type="none" w="med" len="sm"/>
                <a:tailEnd type="triangle" w="med" len="sm"/>
              </a:ln>
              <a:effectLst>
                <a:prstShdw prst="shdw17" dist="17961" dir="2700000">
                  <a:srgbClr val="0000FF">
                    <a:gamma/>
                    <a:shade val="60000"/>
                    <a:invGamma/>
                  </a:srgbClr>
                </a:prstShdw>
              </a:effectLst>
            </p:spPr>
            <p:txBody>
              <a:bodyPr anchor="ctr" anchorCtr="1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6" name="Line 282"/>
              <p:cNvSpPr>
                <a:spLocks noChangeShapeType="1"/>
              </p:cNvSpPr>
              <p:nvPr/>
            </p:nvSpPr>
            <p:spPr bwMode="auto">
              <a:xfrm>
                <a:off x="1292" y="2530"/>
                <a:ext cx="590" cy="0"/>
              </a:xfrm>
              <a:prstGeom prst="line">
                <a:avLst/>
              </a:prstGeom>
              <a:noFill/>
              <a:ln w="76200">
                <a:solidFill>
                  <a:srgbClr val="0000FF"/>
                </a:solidFill>
                <a:round/>
                <a:headEnd type="none" w="med" len="sm"/>
                <a:tailEnd type="triangle" w="med" len="sm"/>
              </a:ln>
              <a:effectLst>
                <a:prstShdw prst="shdw17" dist="17961" dir="2700000">
                  <a:srgbClr val="0000FF">
                    <a:gamma/>
                    <a:shade val="60000"/>
                    <a:invGamma/>
                  </a:srgbClr>
                </a:prstShdw>
              </a:effectLst>
            </p:spPr>
            <p:txBody>
              <a:bodyPr anchor="ctr" anchorCtr="1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7" name="Line 283"/>
              <p:cNvSpPr>
                <a:spLocks noChangeShapeType="1"/>
              </p:cNvSpPr>
              <p:nvPr/>
            </p:nvSpPr>
            <p:spPr bwMode="auto">
              <a:xfrm>
                <a:off x="3651" y="1895"/>
                <a:ext cx="307" cy="0"/>
              </a:xfrm>
              <a:prstGeom prst="line">
                <a:avLst/>
              </a:prstGeom>
              <a:noFill/>
              <a:ln w="76200">
                <a:solidFill>
                  <a:srgbClr val="0000FF"/>
                </a:solidFill>
                <a:round/>
                <a:headEnd type="triangle" w="med" len="sm"/>
                <a:tailEnd type="none" w="med" len="sm"/>
              </a:ln>
              <a:effectLst>
                <a:prstShdw prst="shdw17" dist="17961" dir="2700000">
                  <a:srgbClr val="0000FF">
                    <a:gamma/>
                    <a:shade val="60000"/>
                    <a:invGamma/>
                  </a:srgbClr>
                </a:prstShdw>
              </a:effectLst>
            </p:spPr>
            <p:txBody>
              <a:bodyPr anchor="ctr" anchorCtr="1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8" name="Line 284"/>
              <p:cNvSpPr>
                <a:spLocks noChangeShapeType="1"/>
              </p:cNvSpPr>
              <p:nvPr/>
            </p:nvSpPr>
            <p:spPr bwMode="auto">
              <a:xfrm>
                <a:off x="3651" y="3151"/>
                <a:ext cx="307" cy="0"/>
              </a:xfrm>
              <a:prstGeom prst="line">
                <a:avLst/>
              </a:prstGeom>
              <a:noFill/>
              <a:ln w="76200">
                <a:solidFill>
                  <a:srgbClr val="0000FF"/>
                </a:solidFill>
                <a:round/>
                <a:headEnd type="triangle" w="med" len="sm"/>
                <a:tailEnd type="none" w="med" len="sm"/>
              </a:ln>
              <a:effectLst>
                <a:prstShdw prst="shdw17" dist="17961" dir="2700000">
                  <a:srgbClr val="0000FF">
                    <a:gamma/>
                    <a:shade val="60000"/>
                    <a:invGamma/>
                  </a:srgbClr>
                </a:prstShdw>
              </a:effectLst>
            </p:spPr>
            <p:txBody>
              <a:bodyPr anchor="ctr" anchorCtr="1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9" name="Line 285"/>
              <p:cNvSpPr>
                <a:spLocks noChangeShapeType="1"/>
              </p:cNvSpPr>
              <p:nvPr/>
            </p:nvSpPr>
            <p:spPr bwMode="auto">
              <a:xfrm>
                <a:off x="3417" y="2530"/>
                <a:ext cx="590" cy="0"/>
              </a:xfrm>
              <a:prstGeom prst="line">
                <a:avLst/>
              </a:prstGeom>
              <a:noFill/>
              <a:ln w="76200">
                <a:solidFill>
                  <a:srgbClr val="0000FF"/>
                </a:solidFill>
                <a:round/>
                <a:headEnd type="triangle" w="med" len="sm"/>
                <a:tailEnd type="none" w="med" len="sm"/>
              </a:ln>
              <a:effectLst>
                <a:prstShdw prst="shdw17" dist="17961" dir="2700000">
                  <a:srgbClr val="0000FF">
                    <a:gamma/>
                    <a:shade val="60000"/>
                    <a:invGamma/>
                  </a:srgbClr>
                </a:prstShdw>
              </a:effectLst>
            </p:spPr>
            <p:txBody>
              <a:bodyPr anchor="ctr" anchorCtr="1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0" name="Rectangle 286"/>
              <p:cNvSpPr>
                <a:spLocks noChangeArrowheads="1"/>
              </p:cNvSpPr>
              <p:nvPr/>
            </p:nvSpPr>
            <p:spPr bwMode="auto">
              <a:xfrm>
                <a:off x="1579" y="1780"/>
                <a:ext cx="227" cy="227"/>
              </a:xfrm>
              <a:prstGeom prst="rect">
                <a:avLst/>
              </a:prstGeom>
              <a:solidFill>
                <a:srgbClr val="FF9933"/>
              </a:solidFill>
              <a:ln w="9525" algn="ctr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FF9933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1" name="Rectangle 287"/>
              <p:cNvSpPr>
                <a:spLocks noChangeArrowheads="1"/>
              </p:cNvSpPr>
              <p:nvPr/>
            </p:nvSpPr>
            <p:spPr bwMode="auto">
              <a:xfrm>
                <a:off x="2064" y="1780"/>
                <a:ext cx="227" cy="227"/>
              </a:xfrm>
              <a:prstGeom prst="rect">
                <a:avLst/>
              </a:prstGeom>
              <a:solidFill>
                <a:srgbClr val="FF9933"/>
              </a:solidFill>
              <a:ln w="9525" algn="ctr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FF9933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2" name="Rectangle 288"/>
              <p:cNvSpPr>
                <a:spLocks noChangeArrowheads="1"/>
              </p:cNvSpPr>
              <p:nvPr/>
            </p:nvSpPr>
            <p:spPr bwMode="auto">
              <a:xfrm>
                <a:off x="1837" y="2415"/>
                <a:ext cx="227" cy="227"/>
              </a:xfrm>
              <a:prstGeom prst="rect">
                <a:avLst/>
              </a:prstGeom>
              <a:solidFill>
                <a:srgbClr val="FF9933"/>
              </a:solidFill>
              <a:ln w="9525" algn="ctr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FF9933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3" name="Rectangle 289"/>
              <p:cNvSpPr>
                <a:spLocks noChangeArrowheads="1"/>
              </p:cNvSpPr>
              <p:nvPr/>
            </p:nvSpPr>
            <p:spPr bwMode="auto">
              <a:xfrm>
                <a:off x="1837" y="2024"/>
                <a:ext cx="227" cy="227"/>
              </a:xfrm>
              <a:prstGeom prst="rect">
                <a:avLst/>
              </a:prstGeom>
              <a:solidFill>
                <a:srgbClr val="FF9933"/>
              </a:solidFill>
              <a:ln w="9525" algn="ctr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FF9933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4" name="Rectangle 290"/>
              <p:cNvSpPr>
                <a:spLocks noChangeArrowheads="1"/>
              </p:cNvSpPr>
              <p:nvPr/>
            </p:nvSpPr>
            <p:spPr bwMode="auto">
              <a:xfrm>
                <a:off x="1837" y="1542"/>
                <a:ext cx="227" cy="227"/>
              </a:xfrm>
              <a:prstGeom prst="rect">
                <a:avLst/>
              </a:prstGeom>
              <a:solidFill>
                <a:srgbClr val="FF9933"/>
              </a:solidFill>
              <a:ln w="9525" algn="ctr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FF9933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5" name="Rectangle 291"/>
              <p:cNvSpPr>
                <a:spLocks noChangeArrowheads="1"/>
              </p:cNvSpPr>
              <p:nvPr/>
            </p:nvSpPr>
            <p:spPr bwMode="auto">
              <a:xfrm>
                <a:off x="1579" y="3033"/>
                <a:ext cx="227" cy="227"/>
              </a:xfrm>
              <a:prstGeom prst="rect">
                <a:avLst/>
              </a:prstGeom>
              <a:solidFill>
                <a:srgbClr val="FF9933"/>
              </a:solidFill>
              <a:ln w="9525" algn="ctr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FF9933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6" name="Rectangle 292"/>
              <p:cNvSpPr>
                <a:spLocks noChangeArrowheads="1"/>
              </p:cNvSpPr>
              <p:nvPr/>
            </p:nvSpPr>
            <p:spPr bwMode="auto">
              <a:xfrm>
                <a:off x="2064" y="3033"/>
                <a:ext cx="227" cy="227"/>
              </a:xfrm>
              <a:prstGeom prst="rect">
                <a:avLst/>
              </a:prstGeom>
              <a:solidFill>
                <a:srgbClr val="FF9933"/>
              </a:solidFill>
              <a:ln w="9525" algn="ctr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FF9933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7" name="Rectangle 293"/>
              <p:cNvSpPr>
                <a:spLocks noChangeArrowheads="1"/>
              </p:cNvSpPr>
              <p:nvPr/>
            </p:nvSpPr>
            <p:spPr bwMode="auto">
              <a:xfrm>
                <a:off x="1837" y="3277"/>
                <a:ext cx="227" cy="227"/>
              </a:xfrm>
              <a:prstGeom prst="rect">
                <a:avLst/>
              </a:prstGeom>
              <a:solidFill>
                <a:srgbClr val="FF9933"/>
              </a:solidFill>
              <a:ln w="9525" algn="ctr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FF9933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8" name="Rectangle 294"/>
              <p:cNvSpPr>
                <a:spLocks noChangeArrowheads="1"/>
              </p:cNvSpPr>
              <p:nvPr/>
            </p:nvSpPr>
            <p:spPr bwMode="auto">
              <a:xfrm>
                <a:off x="1837" y="2795"/>
                <a:ext cx="227" cy="227"/>
              </a:xfrm>
              <a:prstGeom prst="rect">
                <a:avLst/>
              </a:prstGeom>
              <a:solidFill>
                <a:srgbClr val="FF9933"/>
              </a:solidFill>
              <a:ln w="9525" algn="ctr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FF9933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9" name="Rectangle 295"/>
              <p:cNvSpPr>
                <a:spLocks noChangeArrowheads="1"/>
              </p:cNvSpPr>
              <p:nvPr/>
            </p:nvSpPr>
            <p:spPr bwMode="auto">
              <a:xfrm>
                <a:off x="1655" y="1615"/>
                <a:ext cx="567" cy="567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noFill/>
                <a:miter lim="800000"/>
                <a:headEnd/>
                <a:tailEnd/>
              </a:ln>
              <a:effectLst>
                <a:prstShdw prst="shdw17" dist="17961" dir="2700000">
                  <a:schemeClr val="folHlink">
                    <a:gamma/>
                    <a:shade val="60000"/>
                    <a:invGamma/>
                  </a:schemeClr>
                </a:prstShdw>
              </a:effectLst>
            </p:spPr>
            <p:txBody>
              <a:bodyPr anchor="ctr"/>
              <a:lstStyle/>
              <a:p>
                <a:pPr marL="88900" indent="-88900" algn="ctr">
                  <a:spcBef>
                    <a:spcPct val="50000"/>
                  </a:spcBef>
                </a:pPr>
                <a:endParaRPr lang="zh-CN" altLang="zh-CN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250" name="Rectangle 296"/>
              <p:cNvSpPr>
                <a:spLocks noChangeArrowheads="1"/>
              </p:cNvSpPr>
              <p:nvPr/>
            </p:nvSpPr>
            <p:spPr bwMode="auto">
              <a:xfrm>
                <a:off x="1655" y="2868"/>
                <a:ext cx="567" cy="567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noFill/>
                <a:miter lim="800000"/>
                <a:headEnd/>
                <a:tailEnd/>
              </a:ln>
              <a:effectLst>
                <a:prstShdw prst="shdw17" dist="17961" dir="2700000">
                  <a:schemeClr val="folHlink">
                    <a:gamma/>
                    <a:shade val="60000"/>
                    <a:invGamma/>
                  </a:schemeClr>
                </a:prstShdw>
              </a:effectLst>
            </p:spPr>
            <p:txBody>
              <a:bodyPr anchor="ctr"/>
              <a:lstStyle/>
              <a:p>
                <a:pPr marL="88900" indent="-88900" algn="ctr">
                  <a:spcBef>
                    <a:spcPct val="50000"/>
                  </a:spcBef>
                </a:pPr>
                <a:endParaRPr lang="zh-CN" altLang="zh-CN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251" name="Rectangle 297"/>
              <p:cNvSpPr>
                <a:spLocks noChangeArrowheads="1"/>
              </p:cNvSpPr>
              <p:nvPr/>
            </p:nvSpPr>
            <p:spPr bwMode="auto">
              <a:xfrm>
                <a:off x="2513" y="1780"/>
                <a:ext cx="227" cy="227"/>
              </a:xfrm>
              <a:prstGeom prst="rect">
                <a:avLst/>
              </a:prstGeom>
              <a:solidFill>
                <a:srgbClr val="FF9933"/>
              </a:solidFill>
              <a:ln w="9525" algn="ctr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FF9933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2" name="Rectangle 298"/>
              <p:cNvSpPr>
                <a:spLocks noChangeArrowheads="1"/>
              </p:cNvSpPr>
              <p:nvPr/>
            </p:nvSpPr>
            <p:spPr bwMode="auto">
              <a:xfrm>
                <a:off x="2513" y="2415"/>
                <a:ext cx="227" cy="227"/>
              </a:xfrm>
              <a:prstGeom prst="rect">
                <a:avLst/>
              </a:prstGeom>
              <a:solidFill>
                <a:srgbClr val="FF9933"/>
              </a:solidFill>
              <a:ln w="9525" algn="ctr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FF9933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3" name="Rectangle 299"/>
              <p:cNvSpPr>
                <a:spLocks noChangeArrowheads="1"/>
              </p:cNvSpPr>
              <p:nvPr/>
            </p:nvSpPr>
            <p:spPr bwMode="auto">
              <a:xfrm>
                <a:off x="2513" y="3033"/>
                <a:ext cx="227" cy="227"/>
              </a:xfrm>
              <a:prstGeom prst="rect">
                <a:avLst/>
              </a:prstGeom>
              <a:solidFill>
                <a:srgbClr val="FF9933"/>
              </a:solidFill>
              <a:ln w="9525" algn="ctr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FF9933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4" name="Rectangle 300"/>
              <p:cNvSpPr>
                <a:spLocks noChangeArrowheads="1"/>
              </p:cNvSpPr>
              <p:nvPr/>
            </p:nvSpPr>
            <p:spPr bwMode="auto">
              <a:xfrm>
                <a:off x="2956" y="1780"/>
                <a:ext cx="227" cy="227"/>
              </a:xfrm>
              <a:prstGeom prst="rect">
                <a:avLst/>
              </a:prstGeom>
              <a:solidFill>
                <a:srgbClr val="FF9933"/>
              </a:solidFill>
              <a:ln w="9525" algn="ctr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FF9933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5" name="Rectangle 301"/>
              <p:cNvSpPr>
                <a:spLocks noChangeArrowheads="1"/>
              </p:cNvSpPr>
              <p:nvPr/>
            </p:nvSpPr>
            <p:spPr bwMode="auto">
              <a:xfrm>
                <a:off x="3455" y="1780"/>
                <a:ext cx="227" cy="227"/>
              </a:xfrm>
              <a:prstGeom prst="rect">
                <a:avLst/>
              </a:prstGeom>
              <a:solidFill>
                <a:srgbClr val="FF9933"/>
              </a:solidFill>
              <a:ln w="9525" algn="ctr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FF9933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6" name="Rectangle 302"/>
              <p:cNvSpPr>
                <a:spLocks noChangeArrowheads="1"/>
              </p:cNvSpPr>
              <p:nvPr/>
            </p:nvSpPr>
            <p:spPr bwMode="auto">
              <a:xfrm>
                <a:off x="3229" y="2415"/>
                <a:ext cx="227" cy="227"/>
              </a:xfrm>
              <a:prstGeom prst="rect">
                <a:avLst/>
              </a:prstGeom>
              <a:solidFill>
                <a:srgbClr val="FF9933"/>
              </a:solidFill>
              <a:ln w="9525" algn="ctr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FF9933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7" name="Rectangle 303"/>
              <p:cNvSpPr>
                <a:spLocks noChangeArrowheads="1"/>
              </p:cNvSpPr>
              <p:nvPr/>
            </p:nvSpPr>
            <p:spPr bwMode="auto">
              <a:xfrm>
                <a:off x="3229" y="2024"/>
                <a:ext cx="227" cy="227"/>
              </a:xfrm>
              <a:prstGeom prst="rect">
                <a:avLst/>
              </a:prstGeom>
              <a:solidFill>
                <a:srgbClr val="FF9933"/>
              </a:solidFill>
              <a:ln w="9525" algn="ctr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FF9933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8" name="Rectangle 304"/>
              <p:cNvSpPr>
                <a:spLocks noChangeArrowheads="1"/>
              </p:cNvSpPr>
              <p:nvPr/>
            </p:nvSpPr>
            <p:spPr bwMode="auto">
              <a:xfrm>
                <a:off x="3229" y="1542"/>
                <a:ext cx="227" cy="227"/>
              </a:xfrm>
              <a:prstGeom prst="rect">
                <a:avLst/>
              </a:prstGeom>
              <a:solidFill>
                <a:srgbClr val="FF9933"/>
              </a:solidFill>
              <a:ln w="9525" algn="ctr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FF9933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9" name="Rectangle 305"/>
              <p:cNvSpPr>
                <a:spLocks noChangeArrowheads="1"/>
              </p:cNvSpPr>
              <p:nvPr/>
            </p:nvSpPr>
            <p:spPr bwMode="auto">
              <a:xfrm>
                <a:off x="2956" y="3033"/>
                <a:ext cx="227" cy="227"/>
              </a:xfrm>
              <a:prstGeom prst="rect">
                <a:avLst/>
              </a:prstGeom>
              <a:solidFill>
                <a:srgbClr val="FF9933"/>
              </a:solidFill>
              <a:ln w="9525" algn="ctr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FF9933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0" name="Rectangle 306"/>
              <p:cNvSpPr>
                <a:spLocks noChangeArrowheads="1"/>
              </p:cNvSpPr>
              <p:nvPr/>
            </p:nvSpPr>
            <p:spPr bwMode="auto">
              <a:xfrm>
                <a:off x="3455" y="3033"/>
                <a:ext cx="227" cy="227"/>
              </a:xfrm>
              <a:prstGeom prst="rect">
                <a:avLst/>
              </a:prstGeom>
              <a:solidFill>
                <a:srgbClr val="FF9933"/>
              </a:solidFill>
              <a:ln w="9525" algn="ctr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FF9933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1" name="Rectangle 307"/>
              <p:cNvSpPr>
                <a:spLocks noChangeArrowheads="1"/>
              </p:cNvSpPr>
              <p:nvPr/>
            </p:nvSpPr>
            <p:spPr bwMode="auto">
              <a:xfrm>
                <a:off x="3229" y="3277"/>
                <a:ext cx="227" cy="227"/>
              </a:xfrm>
              <a:prstGeom prst="rect">
                <a:avLst/>
              </a:prstGeom>
              <a:solidFill>
                <a:srgbClr val="FF9933"/>
              </a:solidFill>
              <a:ln w="9525" algn="ctr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FF9933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2" name="Rectangle 308"/>
              <p:cNvSpPr>
                <a:spLocks noChangeArrowheads="1"/>
              </p:cNvSpPr>
              <p:nvPr/>
            </p:nvSpPr>
            <p:spPr bwMode="auto">
              <a:xfrm>
                <a:off x="3229" y="2795"/>
                <a:ext cx="227" cy="227"/>
              </a:xfrm>
              <a:prstGeom prst="rect">
                <a:avLst/>
              </a:prstGeom>
              <a:solidFill>
                <a:srgbClr val="FF9933"/>
              </a:solidFill>
              <a:ln w="9525" algn="ctr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FF9933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3" name="Rectangle 309"/>
              <p:cNvSpPr>
                <a:spLocks noChangeArrowheads="1"/>
              </p:cNvSpPr>
              <p:nvPr/>
            </p:nvSpPr>
            <p:spPr bwMode="auto">
              <a:xfrm>
                <a:off x="3047" y="1615"/>
                <a:ext cx="567" cy="567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noFill/>
                <a:miter lim="800000"/>
                <a:headEnd/>
                <a:tailEnd/>
              </a:ln>
              <a:effectLst>
                <a:prstShdw prst="shdw17" dist="17961" dir="2700000">
                  <a:schemeClr val="folHlink">
                    <a:gamma/>
                    <a:shade val="60000"/>
                    <a:invGamma/>
                  </a:schemeClr>
                </a:prstShdw>
              </a:effectLst>
            </p:spPr>
            <p:txBody>
              <a:bodyPr anchor="ctr"/>
              <a:lstStyle/>
              <a:p>
                <a:pPr marL="88900" indent="-88900" algn="ctr">
                  <a:spcBef>
                    <a:spcPct val="50000"/>
                  </a:spcBef>
                </a:pPr>
                <a:endParaRPr lang="zh-CN" altLang="zh-CN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264" name="Rectangle 310"/>
              <p:cNvSpPr>
                <a:spLocks noChangeArrowheads="1"/>
              </p:cNvSpPr>
              <p:nvPr/>
            </p:nvSpPr>
            <p:spPr bwMode="auto">
              <a:xfrm>
                <a:off x="3047" y="2868"/>
                <a:ext cx="567" cy="567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noFill/>
                <a:miter lim="800000"/>
                <a:headEnd/>
                <a:tailEnd/>
              </a:ln>
              <a:effectLst>
                <a:prstShdw prst="shdw17" dist="17961" dir="2700000">
                  <a:schemeClr val="folHlink">
                    <a:gamma/>
                    <a:shade val="60000"/>
                    <a:invGamma/>
                  </a:schemeClr>
                </a:prstShdw>
              </a:effectLst>
            </p:spPr>
            <p:txBody>
              <a:bodyPr anchor="ctr"/>
              <a:lstStyle/>
              <a:p>
                <a:pPr marL="88900" indent="-88900" algn="ctr">
                  <a:spcBef>
                    <a:spcPct val="50000"/>
                  </a:spcBef>
                </a:pPr>
                <a:endParaRPr lang="zh-CN" altLang="zh-CN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9872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Block 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9597" y="1427634"/>
            <a:ext cx="4464496" cy="3096344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支持双端口</a:t>
            </a:r>
          </a:p>
          <a:p>
            <a:pPr lvl="1"/>
            <a:r>
              <a:rPr lang="zh-CN" altLang="en-US" dirty="0"/>
              <a:t>每个端口可同步读写</a:t>
            </a:r>
          </a:p>
          <a:p>
            <a:pPr lvl="1"/>
            <a:r>
              <a:rPr lang="zh-CN" altLang="en-US" dirty="0"/>
              <a:t>每个端口有不同的时钟</a:t>
            </a:r>
          </a:p>
          <a:p>
            <a:r>
              <a:rPr lang="zh-CN" altLang="en-US" dirty="0"/>
              <a:t>支持初始化</a:t>
            </a:r>
          </a:p>
          <a:p>
            <a:r>
              <a:rPr lang="zh-CN" altLang="en-US" dirty="0"/>
              <a:t>数据宽度可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r>
              <a:rPr lang="zh-CN" altLang="en-US" dirty="0" smtClean="0"/>
              <a:t>常用于实现</a:t>
            </a:r>
            <a:endParaRPr lang="en-US" altLang="zh-CN" dirty="0" smtClean="0"/>
          </a:p>
          <a:p>
            <a:pPr marL="442913" lvl="1" indent="14288"/>
            <a:r>
              <a:rPr lang="en-US" altLang="zh-CN" b="0" dirty="0"/>
              <a:t>RAM, ROM, FIFOs</a:t>
            </a:r>
            <a:r>
              <a:rPr lang="en-US" altLang="zh-CN" b="0" dirty="0" smtClean="0"/>
              <a:t>,</a:t>
            </a:r>
            <a:br>
              <a:rPr lang="en-US" altLang="zh-CN" b="0" dirty="0" smtClean="0"/>
            </a:br>
            <a:r>
              <a:rPr lang="en-US" altLang="zh-CN" b="0" dirty="0" smtClean="0"/>
              <a:t>large </a:t>
            </a:r>
            <a:r>
              <a:rPr lang="en-US" altLang="zh-CN" b="0" dirty="0"/>
              <a:t>look-up </a:t>
            </a:r>
            <a:r>
              <a:rPr lang="en-US" altLang="zh-CN" b="0" dirty="0" smtClean="0"/>
              <a:t>tables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412776"/>
            <a:ext cx="3242503" cy="30963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926979"/>
            <a:ext cx="7218437" cy="1742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02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Block 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4607041" cy="5301952"/>
          </a:xfrm>
        </p:spPr>
        <p:txBody>
          <a:bodyPr/>
          <a:lstStyle/>
          <a:p>
            <a:r>
              <a:rPr lang="en-US" altLang="zh-CN" dirty="0" smtClean="0"/>
              <a:t>Parity Inputs and Outputs</a:t>
            </a:r>
          </a:p>
          <a:p>
            <a:pPr marL="444500" lvl="1" indent="12700"/>
            <a:r>
              <a:rPr lang="en-US" altLang="zh-CN" dirty="0"/>
              <a:t>can be used as additional data </a:t>
            </a:r>
            <a:r>
              <a:rPr lang="en-US" altLang="zh-CN" dirty="0" smtClean="0"/>
              <a:t>bits</a:t>
            </a:r>
          </a:p>
          <a:p>
            <a:pPr marL="444500" lvl="1" indent="12700"/>
            <a:endParaRPr lang="en-US" altLang="zh-CN" dirty="0"/>
          </a:p>
          <a:p>
            <a:pPr marL="787400" lvl="1" indent="-342900">
              <a:buFont typeface="Arial" pitchFamily="34" charset="0"/>
              <a:buChar char="•"/>
            </a:pPr>
            <a:r>
              <a:rPr lang="en-US" altLang="zh-CN" dirty="0" smtClean="0"/>
              <a:t>Code or Data</a:t>
            </a:r>
          </a:p>
          <a:p>
            <a:pPr marL="787400" lvl="1" indent="-342900">
              <a:buFont typeface="Arial" pitchFamily="34" charset="0"/>
              <a:buChar char="•"/>
            </a:pPr>
            <a:r>
              <a:rPr lang="en-US" altLang="zh-CN" dirty="0" smtClean="0"/>
              <a:t>Positive or Negative</a:t>
            </a:r>
          </a:p>
          <a:p>
            <a:pPr marL="787400" lvl="1" indent="-342900">
              <a:buFont typeface="Arial" pitchFamily="34" charset="0"/>
              <a:buChar char="•"/>
            </a:pPr>
            <a:r>
              <a:rPr lang="en-US" altLang="zh-CN" dirty="0" smtClean="0"/>
              <a:t>Old or New 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241" y="6648"/>
            <a:ext cx="4052995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543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Multiplier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1115616" y="2131913"/>
            <a:ext cx="3949700" cy="4105275"/>
            <a:chOff x="2812" y="1026"/>
            <a:chExt cx="2880" cy="2994"/>
          </a:xfrm>
        </p:grpSpPr>
        <p:sp>
          <p:nvSpPr>
            <p:cNvPr id="5" name="Line 55"/>
            <p:cNvSpPr>
              <a:spLocks noChangeShapeType="1"/>
            </p:cNvSpPr>
            <p:nvPr/>
          </p:nvSpPr>
          <p:spPr bwMode="auto">
            <a:xfrm>
              <a:off x="3016" y="1434"/>
              <a:ext cx="2495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  <p:sp>
          <p:nvSpPr>
            <p:cNvPr id="6" name="Line 56"/>
            <p:cNvSpPr>
              <a:spLocks noChangeShapeType="1"/>
            </p:cNvSpPr>
            <p:nvPr/>
          </p:nvSpPr>
          <p:spPr bwMode="auto">
            <a:xfrm>
              <a:off x="3016" y="1706"/>
              <a:ext cx="2495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  <p:sp>
          <p:nvSpPr>
            <p:cNvPr id="7" name="Line 57"/>
            <p:cNvSpPr>
              <a:spLocks noChangeShapeType="1"/>
            </p:cNvSpPr>
            <p:nvPr/>
          </p:nvSpPr>
          <p:spPr bwMode="auto">
            <a:xfrm>
              <a:off x="3016" y="1979"/>
              <a:ext cx="2495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  <p:sp>
          <p:nvSpPr>
            <p:cNvPr id="8" name="Line 58"/>
            <p:cNvSpPr>
              <a:spLocks noChangeShapeType="1"/>
            </p:cNvSpPr>
            <p:nvPr/>
          </p:nvSpPr>
          <p:spPr bwMode="auto">
            <a:xfrm>
              <a:off x="3016" y="2251"/>
              <a:ext cx="2495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  <p:sp>
          <p:nvSpPr>
            <p:cNvPr id="9" name="Line 59"/>
            <p:cNvSpPr>
              <a:spLocks noChangeShapeType="1"/>
            </p:cNvSpPr>
            <p:nvPr/>
          </p:nvSpPr>
          <p:spPr bwMode="auto">
            <a:xfrm>
              <a:off x="3016" y="2523"/>
              <a:ext cx="2495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  <p:sp>
          <p:nvSpPr>
            <p:cNvPr id="10" name="Line 60"/>
            <p:cNvSpPr>
              <a:spLocks noChangeShapeType="1"/>
            </p:cNvSpPr>
            <p:nvPr/>
          </p:nvSpPr>
          <p:spPr bwMode="auto">
            <a:xfrm>
              <a:off x="2971" y="2795"/>
              <a:ext cx="2495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  <p:sp>
          <p:nvSpPr>
            <p:cNvPr id="11" name="Line 61"/>
            <p:cNvSpPr>
              <a:spLocks noChangeShapeType="1"/>
            </p:cNvSpPr>
            <p:nvPr/>
          </p:nvSpPr>
          <p:spPr bwMode="auto">
            <a:xfrm>
              <a:off x="3016" y="3067"/>
              <a:ext cx="2495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  <p:sp>
          <p:nvSpPr>
            <p:cNvPr id="12" name="Line 62"/>
            <p:cNvSpPr>
              <a:spLocks noChangeShapeType="1"/>
            </p:cNvSpPr>
            <p:nvPr/>
          </p:nvSpPr>
          <p:spPr bwMode="auto">
            <a:xfrm>
              <a:off x="3016" y="3339"/>
              <a:ext cx="2495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  <p:sp>
          <p:nvSpPr>
            <p:cNvPr id="13" name="Line 63"/>
            <p:cNvSpPr>
              <a:spLocks noChangeShapeType="1"/>
            </p:cNvSpPr>
            <p:nvPr/>
          </p:nvSpPr>
          <p:spPr bwMode="auto">
            <a:xfrm>
              <a:off x="3016" y="3612"/>
              <a:ext cx="2495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  <p:sp>
          <p:nvSpPr>
            <p:cNvPr id="14" name="Line 64"/>
            <p:cNvSpPr>
              <a:spLocks noChangeShapeType="1"/>
            </p:cNvSpPr>
            <p:nvPr/>
          </p:nvSpPr>
          <p:spPr bwMode="auto">
            <a:xfrm>
              <a:off x="3219" y="1207"/>
              <a:ext cx="0" cy="2631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  <p:sp>
          <p:nvSpPr>
            <p:cNvPr id="15" name="Line 65"/>
            <p:cNvSpPr>
              <a:spLocks noChangeShapeType="1"/>
            </p:cNvSpPr>
            <p:nvPr/>
          </p:nvSpPr>
          <p:spPr bwMode="auto">
            <a:xfrm>
              <a:off x="3494" y="1207"/>
              <a:ext cx="0" cy="2631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  <p:sp>
          <p:nvSpPr>
            <p:cNvPr id="16" name="Line 66"/>
            <p:cNvSpPr>
              <a:spLocks noChangeShapeType="1"/>
            </p:cNvSpPr>
            <p:nvPr/>
          </p:nvSpPr>
          <p:spPr bwMode="auto">
            <a:xfrm>
              <a:off x="3721" y="1207"/>
              <a:ext cx="0" cy="2631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  <p:sp>
          <p:nvSpPr>
            <p:cNvPr id="17" name="Line 67"/>
            <p:cNvSpPr>
              <a:spLocks noChangeShapeType="1"/>
            </p:cNvSpPr>
            <p:nvPr/>
          </p:nvSpPr>
          <p:spPr bwMode="auto">
            <a:xfrm>
              <a:off x="3993" y="1207"/>
              <a:ext cx="0" cy="2631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  <p:sp>
          <p:nvSpPr>
            <p:cNvPr id="18" name="Line 68"/>
            <p:cNvSpPr>
              <a:spLocks noChangeShapeType="1"/>
            </p:cNvSpPr>
            <p:nvPr/>
          </p:nvSpPr>
          <p:spPr bwMode="auto">
            <a:xfrm>
              <a:off x="4265" y="1207"/>
              <a:ext cx="0" cy="2631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  <p:sp>
          <p:nvSpPr>
            <p:cNvPr id="19" name="Line 69"/>
            <p:cNvSpPr>
              <a:spLocks noChangeShapeType="1"/>
            </p:cNvSpPr>
            <p:nvPr/>
          </p:nvSpPr>
          <p:spPr bwMode="auto">
            <a:xfrm>
              <a:off x="4537" y="1207"/>
              <a:ext cx="0" cy="2631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  <p:sp>
          <p:nvSpPr>
            <p:cNvPr id="20" name="Line 70"/>
            <p:cNvSpPr>
              <a:spLocks noChangeShapeType="1"/>
            </p:cNvSpPr>
            <p:nvPr/>
          </p:nvSpPr>
          <p:spPr bwMode="auto">
            <a:xfrm>
              <a:off x="4809" y="1207"/>
              <a:ext cx="0" cy="2631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  <p:sp>
          <p:nvSpPr>
            <p:cNvPr id="21" name="Line 71"/>
            <p:cNvSpPr>
              <a:spLocks noChangeShapeType="1"/>
            </p:cNvSpPr>
            <p:nvPr/>
          </p:nvSpPr>
          <p:spPr bwMode="auto">
            <a:xfrm>
              <a:off x="5029" y="1207"/>
              <a:ext cx="0" cy="2631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  <p:sp>
          <p:nvSpPr>
            <p:cNvPr id="22" name="Line 72"/>
            <p:cNvSpPr>
              <a:spLocks noChangeShapeType="1"/>
            </p:cNvSpPr>
            <p:nvPr/>
          </p:nvSpPr>
          <p:spPr bwMode="auto">
            <a:xfrm>
              <a:off x="5301" y="1207"/>
              <a:ext cx="0" cy="2631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  <p:sp>
          <p:nvSpPr>
            <p:cNvPr id="23" name="Rectangle 73"/>
            <p:cNvSpPr>
              <a:spLocks noChangeArrowheads="1"/>
            </p:cNvSpPr>
            <p:nvPr/>
          </p:nvSpPr>
          <p:spPr bwMode="auto">
            <a:xfrm>
              <a:off x="3765" y="1480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4" name="Rectangle 74"/>
            <p:cNvSpPr>
              <a:spLocks noChangeArrowheads="1"/>
            </p:cNvSpPr>
            <p:nvPr/>
          </p:nvSpPr>
          <p:spPr bwMode="auto">
            <a:xfrm>
              <a:off x="4037" y="1480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5" name="Rectangle 75"/>
            <p:cNvSpPr>
              <a:spLocks noChangeArrowheads="1"/>
            </p:cNvSpPr>
            <p:nvPr/>
          </p:nvSpPr>
          <p:spPr bwMode="auto">
            <a:xfrm>
              <a:off x="4582" y="1480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6" name="Rectangle 76"/>
            <p:cNvSpPr>
              <a:spLocks noChangeArrowheads="1"/>
            </p:cNvSpPr>
            <p:nvPr/>
          </p:nvSpPr>
          <p:spPr bwMode="auto">
            <a:xfrm>
              <a:off x="3765" y="1752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7" name="Rectangle 77"/>
            <p:cNvSpPr>
              <a:spLocks noChangeArrowheads="1"/>
            </p:cNvSpPr>
            <p:nvPr/>
          </p:nvSpPr>
          <p:spPr bwMode="auto">
            <a:xfrm>
              <a:off x="4037" y="1752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8" name="Rectangle 78"/>
            <p:cNvSpPr>
              <a:spLocks noChangeArrowheads="1"/>
            </p:cNvSpPr>
            <p:nvPr/>
          </p:nvSpPr>
          <p:spPr bwMode="auto">
            <a:xfrm>
              <a:off x="4582" y="1752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9" name="Rectangle 79"/>
            <p:cNvSpPr>
              <a:spLocks noChangeArrowheads="1"/>
            </p:cNvSpPr>
            <p:nvPr/>
          </p:nvSpPr>
          <p:spPr bwMode="auto">
            <a:xfrm>
              <a:off x="3765" y="2024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0" name="Rectangle 80"/>
            <p:cNvSpPr>
              <a:spLocks noChangeArrowheads="1"/>
            </p:cNvSpPr>
            <p:nvPr/>
          </p:nvSpPr>
          <p:spPr bwMode="auto">
            <a:xfrm>
              <a:off x="4037" y="2024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1" name="Rectangle 81"/>
            <p:cNvSpPr>
              <a:spLocks noChangeArrowheads="1"/>
            </p:cNvSpPr>
            <p:nvPr/>
          </p:nvSpPr>
          <p:spPr bwMode="auto">
            <a:xfrm>
              <a:off x="4582" y="2024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2" name="Rectangle 82"/>
            <p:cNvSpPr>
              <a:spLocks noChangeArrowheads="1"/>
            </p:cNvSpPr>
            <p:nvPr/>
          </p:nvSpPr>
          <p:spPr bwMode="auto">
            <a:xfrm>
              <a:off x="3765" y="2296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3" name="Rectangle 83"/>
            <p:cNvSpPr>
              <a:spLocks noChangeArrowheads="1"/>
            </p:cNvSpPr>
            <p:nvPr/>
          </p:nvSpPr>
          <p:spPr bwMode="auto">
            <a:xfrm>
              <a:off x="4037" y="2296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4" name="Rectangle 84"/>
            <p:cNvSpPr>
              <a:spLocks noChangeArrowheads="1"/>
            </p:cNvSpPr>
            <p:nvPr/>
          </p:nvSpPr>
          <p:spPr bwMode="auto">
            <a:xfrm>
              <a:off x="4582" y="2296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5" name="Rectangle 85"/>
            <p:cNvSpPr>
              <a:spLocks noChangeArrowheads="1"/>
            </p:cNvSpPr>
            <p:nvPr/>
          </p:nvSpPr>
          <p:spPr bwMode="auto">
            <a:xfrm>
              <a:off x="3765" y="2840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6" name="Rectangle 86"/>
            <p:cNvSpPr>
              <a:spLocks noChangeArrowheads="1"/>
            </p:cNvSpPr>
            <p:nvPr/>
          </p:nvSpPr>
          <p:spPr bwMode="auto">
            <a:xfrm>
              <a:off x="4037" y="2840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7" name="Rectangle 87"/>
            <p:cNvSpPr>
              <a:spLocks noChangeArrowheads="1"/>
            </p:cNvSpPr>
            <p:nvPr/>
          </p:nvSpPr>
          <p:spPr bwMode="auto">
            <a:xfrm>
              <a:off x="4582" y="2840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8" name="Rectangle 88"/>
            <p:cNvSpPr>
              <a:spLocks noChangeArrowheads="1"/>
            </p:cNvSpPr>
            <p:nvPr/>
          </p:nvSpPr>
          <p:spPr bwMode="auto">
            <a:xfrm>
              <a:off x="3765" y="3112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9" name="Rectangle 89"/>
            <p:cNvSpPr>
              <a:spLocks noChangeArrowheads="1"/>
            </p:cNvSpPr>
            <p:nvPr/>
          </p:nvSpPr>
          <p:spPr bwMode="auto">
            <a:xfrm>
              <a:off x="4037" y="3112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40" name="Rectangle 90"/>
            <p:cNvSpPr>
              <a:spLocks noChangeArrowheads="1"/>
            </p:cNvSpPr>
            <p:nvPr/>
          </p:nvSpPr>
          <p:spPr bwMode="auto">
            <a:xfrm>
              <a:off x="4582" y="3112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41" name="Rectangle 91"/>
            <p:cNvSpPr>
              <a:spLocks noChangeArrowheads="1"/>
            </p:cNvSpPr>
            <p:nvPr/>
          </p:nvSpPr>
          <p:spPr bwMode="auto">
            <a:xfrm>
              <a:off x="5081" y="1480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42" name="Rectangle 92"/>
            <p:cNvSpPr>
              <a:spLocks noChangeArrowheads="1"/>
            </p:cNvSpPr>
            <p:nvPr/>
          </p:nvSpPr>
          <p:spPr bwMode="auto">
            <a:xfrm>
              <a:off x="5353" y="1480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43" name="Rectangle 93"/>
            <p:cNvSpPr>
              <a:spLocks noChangeArrowheads="1"/>
            </p:cNvSpPr>
            <p:nvPr/>
          </p:nvSpPr>
          <p:spPr bwMode="auto">
            <a:xfrm>
              <a:off x="5081" y="1752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44" name="Rectangle 94"/>
            <p:cNvSpPr>
              <a:spLocks noChangeArrowheads="1"/>
            </p:cNvSpPr>
            <p:nvPr/>
          </p:nvSpPr>
          <p:spPr bwMode="auto">
            <a:xfrm>
              <a:off x="5353" y="1752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45" name="Rectangle 95"/>
            <p:cNvSpPr>
              <a:spLocks noChangeArrowheads="1"/>
            </p:cNvSpPr>
            <p:nvPr/>
          </p:nvSpPr>
          <p:spPr bwMode="auto">
            <a:xfrm>
              <a:off x="5081" y="2024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46" name="Rectangle 96"/>
            <p:cNvSpPr>
              <a:spLocks noChangeArrowheads="1"/>
            </p:cNvSpPr>
            <p:nvPr/>
          </p:nvSpPr>
          <p:spPr bwMode="auto">
            <a:xfrm>
              <a:off x="5353" y="2024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47" name="Rectangle 97"/>
            <p:cNvSpPr>
              <a:spLocks noChangeArrowheads="1"/>
            </p:cNvSpPr>
            <p:nvPr/>
          </p:nvSpPr>
          <p:spPr bwMode="auto">
            <a:xfrm>
              <a:off x="5081" y="2296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48" name="Rectangle 98"/>
            <p:cNvSpPr>
              <a:spLocks noChangeArrowheads="1"/>
            </p:cNvSpPr>
            <p:nvPr/>
          </p:nvSpPr>
          <p:spPr bwMode="auto">
            <a:xfrm>
              <a:off x="5353" y="2296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49" name="Rectangle 99"/>
            <p:cNvSpPr>
              <a:spLocks noChangeArrowheads="1"/>
            </p:cNvSpPr>
            <p:nvPr/>
          </p:nvSpPr>
          <p:spPr bwMode="auto">
            <a:xfrm>
              <a:off x="5081" y="2840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50" name="Rectangle 100"/>
            <p:cNvSpPr>
              <a:spLocks noChangeArrowheads="1"/>
            </p:cNvSpPr>
            <p:nvPr/>
          </p:nvSpPr>
          <p:spPr bwMode="auto">
            <a:xfrm>
              <a:off x="5353" y="2840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51" name="Rectangle 101"/>
            <p:cNvSpPr>
              <a:spLocks noChangeArrowheads="1"/>
            </p:cNvSpPr>
            <p:nvPr/>
          </p:nvSpPr>
          <p:spPr bwMode="auto">
            <a:xfrm>
              <a:off x="5081" y="3112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52" name="Rectangle 102"/>
            <p:cNvSpPr>
              <a:spLocks noChangeArrowheads="1"/>
            </p:cNvSpPr>
            <p:nvPr/>
          </p:nvSpPr>
          <p:spPr bwMode="auto">
            <a:xfrm>
              <a:off x="5353" y="3112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53" name="Rectangle 103"/>
            <p:cNvSpPr>
              <a:spLocks noChangeArrowheads="1"/>
            </p:cNvSpPr>
            <p:nvPr/>
          </p:nvSpPr>
          <p:spPr bwMode="auto">
            <a:xfrm>
              <a:off x="4854" y="1207"/>
              <a:ext cx="45" cy="453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54" name="Rectangle 104"/>
            <p:cNvSpPr>
              <a:spLocks noChangeArrowheads="1"/>
            </p:cNvSpPr>
            <p:nvPr/>
          </p:nvSpPr>
          <p:spPr bwMode="auto">
            <a:xfrm>
              <a:off x="4945" y="1207"/>
              <a:ext cx="45" cy="453"/>
            </a:xfrm>
            <a:prstGeom prst="rect">
              <a:avLst/>
            </a:prstGeom>
            <a:solidFill>
              <a:srgbClr val="FF6600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FF6600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55" name="Rectangle 105"/>
            <p:cNvSpPr>
              <a:spLocks noChangeArrowheads="1"/>
            </p:cNvSpPr>
            <p:nvPr/>
          </p:nvSpPr>
          <p:spPr bwMode="auto">
            <a:xfrm>
              <a:off x="4854" y="3385"/>
              <a:ext cx="45" cy="453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56" name="Rectangle 106"/>
            <p:cNvSpPr>
              <a:spLocks noChangeArrowheads="1"/>
            </p:cNvSpPr>
            <p:nvPr/>
          </p:nvSpPr>
          <p:spPr bwMode="auto">
            <a:xfrm>
              <a:off x="4945" y="3385"/>
              <a:ext cx="45" cy="453"/>
            </a:xfrm>
            <a:prstGeom prst="rect">
              <a:avLst/>
            </a:prstGeom>
            <a:solidFill>
              <a:srgbClr val="FF6600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FF6600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57" name="Rectangle 107"/>
            <p:cNvSpPr>
              <a:spLocks noChangeArrowheads="1"/>
            </p:cNvSpPr>
            <p:nvPr/>
          </p:nvSpPr>
          <p:spPr bwMode="auto">
            <a:xfrm>
              <a:off x="3538" y="1207"/>
              <a:ext cx="45" cy="453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58" name="Rectangle 108"/>
            <p:cNvSpPr>
              <a:spLocks noChangeArrowheads="1"/>
            </p:cNvSpPr>
            <p:nvPr/>
          </p:nvSpPr>
          <p:spPr bwMode="auto">
            <a:xfrm>
              <a:off x="3629" y="1207"/>
              <a:ext cx="45" cy="453"/>
            </a:xfrm>
            <a:prstGeom prst="rect">
              <a:avLst/>
            </a:prstGeom>
            <a:solidFill>
              <a:srgbClr val="FF6600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FF6600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59" name="Rectangle 109"/>
            <p:cNvSpPr>
              <a:spLocks noChangeArrowheads="1"/>
            </p:cNvSpPr>
            <p:nvPr/>
          </p:nvSpPr>
          <p:spPr bwMode="auto">
            <a:xfrm>
              <a:off x="3538" y="3385"/>
              <a:ext cx="45" cy="453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60" name="Rectangle 110"/>
            <p:cNvSpPr>
              <a:spLocks noChangeArrowheads="1"/>
            </p:cNvSpPr>
            <p:nvPr/>
          </p:nvSpPr>
          <p:spPr bwMode="auto">
            <a:xfrm>
              <a:off x="3629" y="3385"/>
              <a:ext cx="45" cy="453"/>
            </a:xfrm>
            <a:prstGeom prst="rect">
              <a:avLst/>
            </a:prstGeom>
            <a:solidFill>
              <a:srgbClr val="FF6600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FF6600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61" name="Rectangle 111"/>
            <p:cNvSpPr>
              <a:spLocks noChangeArrowheads="1"/>
            </p:cNvSpPr>
            <p:nvPr/>
          </p:nvSpPr>
          <p:spPr bwMode="auto">
            <a:xfrm>
              <a:off x="2994" y="1480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62" name="Rectangle 112"/>
            <p:cNvSpPr>
              <a:spLocks noChangeArrowheads="1"/>
            </p:cNvSpPr>
            <p:nvPr/>
          </p:nvSpPr>
          <p:spPr bwMode="auto">
            <a:xfrm>
              <a:off x="3266" y="1480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63" name="Rectangle 113"/>
            <p:cNvSpPr>
              <a:spLocks noChangeArrowheads="1"/>
            </p:cNvSpPr>
            <p:nvPr/>
          </p:nvSpPr>
          <p:spPr bwMode="auto">
            <a:xfrm>
              <a:off x="2994" y="1752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64" name="Rectangle 114"/>
            <p:cNvSpPr>
              <a:spLocks noChangeArrowheads="1"/>
            </p:cNvSpPr>
            <p:nvPr/>
          </p:nvSpPr>
          <p:spPr bwMode="auto">
            <a:xfrm>
              <a:off x="3266" y="1752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65" name="Rectangle 115"/>
            <p:cNvSpPr>
              <a:spLocks noChangeArrowheads="1"/>
            </p:cNvSpPr>
            <p:nvPr/>
          </p:nvSpPr>
          <p:spPr bwMode="auto">
            <a:xfrm>
              <a:off x="2994" y="2024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66" name="Rectangle 116"/>
            <p:cNvSpPr>
              <a:spLocks noChangeArrowheads="1"/>
            </p:cNvSpPr>
            <p:nvPr/>
          </p:nvSpPr>
          <p:spPr bwMode="auto">
            <a:xfrm>
              <a:off x="3266" y="2024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67" name="Rectangle 117"/>
            <p:cNvSpPr>
              <a:spLocks noChangeArrowheads="1"/>
            </p:cNvSpPr>
            <p:nvPr/>
          </p:nvSpPr>
          <p:spPr bwMode="auto">
            <a:xfrm>
              <a:off x="2994" y="2296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68" name="Rectangle 118"/>
            <p:cNvSpPr>
              <a:spLocks noChangeArrowheads="1"/>
            </p:cNvSpPr>
            <p:nvPr/>
          </p:nvSpPr>
          <p:spPr bwMode="auto">
            <a:xfrm>
              <a:off x="3266" y="2296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69" name="Rectangle 119"/>
            <p:cNvSpPr>
              <a:spLocks noChangeArrowheads="1"/>
            </p:cNvSpPr>
            <p:nvPr/>
          </p:nvSpPr>
          <p:spPr bwMode="auto">
            <a:xfrm>
              <a:off x="2994" y="2840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70" name="Rectangle 120"/>
            <p:cNvSpPr>
              <a:spLocks noChangeArrowheads="1"/>
            </p:cNvSpPr>
            <p:nvPr/>
          </p:nvSpPr>
          <p:spPr bwMode="auto">
            <a:xfrm>
              <a:off x="3266" y="2840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71" name="Rectangle 121"/>
            <p:cNvSpPr>
              <a:spLocks noChangeArrowheads="1"/>
            </p:cNvSpPr>
            <p:nvPr/>
          </p:nvSpPr>
          <p:spPr bwMode="auto">
            <a:xfrm>
              <a:off x="2994" y="3112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72" name="Rectangle 122"/>
            <p:cNvSpPr>
              <a:spLocks noChangeArrowheads="1"/>
            </p:cNvSpPr>
            <p:nvPr/>
          </p:nvSpPr>
          <p:spPr bwMode="auto">
            <a:xfrm>
              <a:off x="3266" y="3112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73" name="Rectangle 123"/>
            <p:cNvSpPr>
              <a:spLocks noChangeArrowheads="1"/>
            </p:cNvSpPr>
            <p:nvPr/>
          </p:nvSpPr>
          <p:spPr bwMode="auto">
            <a:xfrm>
              <a:off x="3765" y="3385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74" name="Rectangle 124"/>
            <p:cNvSpPr>
              <a:spLocks noChangeArrowheads="1"/>
            </p:cNvSpPr>
            <p:nvPr/>
          </p:nvSpPr>
          <p:spPr bwMode="auto">
            <a:xfrm>
              <a:off x="4037" y="3385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75" name="Rectangle 125"/>
            <p:cNvSpPr>
              <a:spLocks noChangeArrowheads="1"/>
            </p:cNvSpPr>
            <p:nvPr/>
          </p:nvSpPr>
          <p:spPr bwMode="auto">
            <a:xfrm>
              <a:off x="4582" y="3385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76" name="Rectangle 126"/>
            <p:cNvSpPr>
              <a:spLocks noChangeArrowheads="1"/>
            </p:cNvSpPr>
            <p:nvPr/>
          </p:nvSpPr>
          <p:spPr bwMode="auto">
            <a:xfrm>
              <a:off x="3765" y="3657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77" name="Rectangle 127"/>
            <p:cNvSpPr>
              <a:spLocks noChangeArrowheads="1"/>
            </p:cNvSpPr>
            <p:nvPr/>
          </p:nvSpPr>
          <p:spPr bwMode="auto">
            <a:xfrm>
              <a:off x="4582" y="3657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78" name="Rectangle 128"/>
            <p:cNvSpPr>
              <a:spLocks noChangeArrowheads="1"/>
            </p:cNvSpPr>
            <p:nvPr/>
          </p:nvSpPr>
          <p:spPr bwMode="auto">
            <a:xfrm>
              <a:off x="5081" y="3385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79" name="Rectangle 129"/>
            <p:cNvSpPr>
              <a:spLocks noChangeArrowheads="1"/>
            </p:cNvSpPr>
            <p:nvPr/>
          </p:nvSpPr>
          <p:spPr bwMode="auto">
            <a:xfrm>
              <a:off x="5353" y="3385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80" name="Rectangle 130"/>
            <p:cNvSpPr>
              <a:spLocks noChangeArrowheads="1"/>
            </p:cNvSpPr>
            <p:nvPr/>
          </p:nvSpPr>
          <p:spPr bwMode="auto">
            <a:xfrm>
              <a:off x="5081" y="3657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81" name="Rectangle 131"/>
            <p:cNvSpPr>
              <a:spLocks noChangeArrowheads="1"/>
            </p:cNvSpPr>
            <p:nvPr/>
          </p:nvSpPr>
          <p:spPr bwMode="auto">
            <a:xfrm>
              <a:off x="5353" y="3657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82" name="Rectangle 132"/>
            <p:cNvSpPr>
              <a:spLocks noChangeArrowheads="1"/>
            </p:cNvSpPr>
            <p:nvPr/>
          </p:nvSpPr>
          <p:spPr bwMode="auto">
            <a:xfrm>
              <a:off x="2994" y="3385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83" name="Rectangle 133"/>
            <p:cNvSpPr>
              <a:spLocks noChangeArrowheads="1"/>
            </p:cNvSpPr>
            <p:nvPr/>
          </p:nvSpPr>
          <p:spPr bwMode="auto">
            <a:xfrm>
              <a:off x="3266" y="3385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84" name="Rectangle 134"/>
            <p:cNvSpPr>
              <a:spLocks noChangeArrowheads="1"/>
            </p:cNvSpPr>
            <p:nvPr/>
          </p:nvSpPr>
          <p:spPr bwMode="auto">
            <a:xfrm>
              <a:off x="2994" y="3657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85" name="Rectangle 135"/>
            <p:cNvSpPr>
              <a:spLocks noChangeArrowheads="1"/>
            </p:cNvSpPr>
            <p:nvPr/>
          </p:nvSpPr>
          <p:spPr bwMode="auto">
            <a:xfrm>
              <a:off x="3266" y="3657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86" name="Rectangle 136"/>
            <p:cNvSpPr>
              <a:spLocks noChangeArrowheads="1"/>
            </p:cNvSpPr>
            <p:nvPr/>
          </p:nvSpPr>
          <p:spPr bwMode="auto">
            <a:xfrm>
              <a:off x="3765" y="1207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87" name="Rectangle 137"/>
            <p:cNvSpPr>
              <a:spLocks noChangeArrowheads="1"/>
            </p:cNvSpPr>
            <p:nvPr/>
          </p:nvSpPr>
          <p:spPr bwMode="auto">
            <a:xfrm>
              <a:off x="4582" y="1207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88" name="Rectangle 138"/>
            <p:cNvSpPr>
              <a:spLocks noChangeArrowheads="1"/>
            </p:cNvSpPr>
            <p:nvPr/>
          </p:nvSpPr>
          <p:spPr bwMode="auto">
            <a:xfrm>
              <a:off x="5081" y="1207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89" name="Rectangle 139"/>
            <p:cNvSpPr>
              <a:spLocks noChangeArrowheads="1"/>
            </p:cNvSpPr>
            <p:nvPr/>
          </p:nvSpPr>
          <p:spPr bwMode="auto">
            <a:xfrm>
              <a:off x="5353" y="1207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90" name="Rectangle 140"/>
            <p:cNvSpPr>
              <a:spLocks noChangeArrowheads="1"/>
            </p:cNvSpPr>
            <p:nvPr/>
          </p:nvSpPr>
          <p:spPr bwMode="auto">
            <a:xfrm>
              <a:off x="2994" y="1207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91" name="Rectangle 141"/>
            <p:cNvSpPr>
              <a:spLocks noChangeArrowheads="1"/>
            </p:cNvSpPr>
            <p:nvPr/>
          </p:nvSpPr>
          <p:spPr bwMode="auto">
            <a:xfrm>
              <a:off x="3266" y="1207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92" name="Rectangle 142"/>
            <p:cNvSpPr>
              <a:spLocks noChangeArrowheads="1"/>
            </p:cNvSpPr>
            <p:nvPr/>
          </p:nvSpPr>
          <p:spPr bwMode="auto">
            <a:xfrm>
              <a:off x="3538" y="1752"/>
              <a:ext cx="45" cy="453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93" name="Rectangle 143"/>
            <p:cNvSpPr>
              <a:spLocks noChangeArrowheads="1"/>
            </p:cNvSpPr>
            <p:nvPr/>
          </p:nvSpPr>
          <p:spPr bwMode="auto">
            <a:xfrm>
              <a:off x="3629" y="1752"/>
              <a:ext cx="45" cy="453"/>
            </a:xfrm>
            <a:prstGeom prst="rect">
              <a:avLst/>
            </a:prstGeom>
            <a:solidFill>
              <a:srgbClr val="FF6600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FF6600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94" name="Rectangle 144"/>
            <p:cNvSpPr>
              <a:spLocks noChangeArrowheads="1"/>
            </p:cNvSpPr>
            <p:nvPr/>
          </p:nvSpPr>
          <p:spPr bwMode="auto">
            <a:xfrm>
              <a:off x="3538" y="2840"/>
              <a:ext cx="45" cy="453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95" name="Rectangle 145"/>
            <p:cNvSpPr>
              <a:spLocks noChangeArrowheads="1"/>
            </p:cNvSpPr>
            <p:nvPr/>
          </p:nvSpPr>
          <p:spPr bwMode="auto">
            <a:xfrm>
              <a:off x="3629" y="2840"/>
              <a:ext cx="45" cy="453"/>
            </a:xfrm>
            <a:prstGeom prst="rect">
              <a:avLst/>
            </a:prstGeom>
            <a:solidFill>
              <a:srgbClr val="FF6600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FF6600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96" name="Rectangle 146"/>
            <p:cNvSpPr>
              <a:spLocks noChangeArrowheads="1"/>
            </p:cNvSpPr>
            <p:nvPr/>
          </p:nvSpPr>
          <p:spPr bwMode="auto">
            <a:xfrm>
              <a:off x="4945" y="1207"/>
              <a:ext cx="45" cy="453"/>
            </a:xfrm>
            <a:prstGeom prst="rect">
              <a:avLst/>
            </a:prstGeom>
            <a:solidFill>
              <a:srgbClr val="FF6600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FF6600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97" name="Rectangle 147"/>
            <p:cNvSpPr>
              <a:spLocks noChangeArrowheads="1"/>
            </p:cNvSpPr>
            <p:nvPr/>
          </p:nvSpPr>
          <p:spPr bwMode="auto">
            <a:xfrm>
              <a:off x="3538" y="2840"/>
              <a:ext cx="45" cy="453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98" name="Rectangle 148"/>
            <p:cNvSpPr>
              <a:spLocks noChangeArrowheads="1"/>
            </p:cNvSpPr>
            <p:nvPr/>
          </p:nvSpPr>
          <p:spPr bwMode="auto">
            <a:xfrm>
              <a:off x="3629" y="2840"/>
              <a:ext cx="45" cy="453"/>
            </a:xfrm>
            <a:prstGeom prst="rect">
              <a:avLst/>
            </a:prstGeom>
            <a:solidFill>
              <a:srgbClr val="FF6600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FF6600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99" name="Rectangle 149"/>
            <p:cNvSpPr>
              <a:spLocks noChangeArrowheads="1"/>
            </p:cNvSpPr>
            <p:nvPr/>
          </p:nvSpPr>
          <p:spPr bwMode="auto">
            <a:xfrm>
              <a:off x="4854" y="1797"/>
              <a:ext cx="45" cy="453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00" name="Rectangle 150"/>
            <p:cNvSpPr>
              <a:spLocks noChangeArrowheads="1"/>
            </p:cNvSpPr>
            <p:nvPr/>
          </p:nvSpPr>
          <p:spPr bwMode="auto">
            <a:xfrm>
              <a:off x="4945" y="1797"/>
              <a:ext cx="45" cy="453"/>
            </a:xfrm>
            <a:prstGeom prst="rect">
              <a:avLst/>
            </a:prstGeom>
            <a:solidFill>
              <a:srgbClr val="FF6600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FF6600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01" name="Rectangle 151"/>
            <p:cNvSpPr>
              <a:spLocks noChangeArrowheads="1"/>
            </p:cNvSpPr>
            <p:nvPr/>
          </p:nvSpPr>
          <p:spPr bwMode="auto">
            <a:xfrm>
              <a:off x="4945" y="1797"/>
              <a:ext cx="45" cy="453"/>
            </a:xfrm>
            <a:prstGeom prst="rect">
              <a:avLst/>
            </a:prstGeom>
            <a:solidFill>
              <a:srgbClr val="FF6600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FF6600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02" name="Rectangle 152"/>
            <p:cNvSpPr>
              <a:spLocks noChangeArrowheads="1"/>
            </p:cNvSpPr>
            <p:nvPr/>
          </p:nvSpPr>
          <p:spPr bwMode="auto">
            <a:xfrm>
              <a:off x="4854" y="2840"/>
              <a:ext cx="45" cy="453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03" name="Rectangle 153"/>
            <p:cNvSpPr>
              <a:spLocks noChangeArrowheads="1"/>
            </p:cNvSpPr>
            <p:nvPr/>
          </p:nvSpPr>
          <p:spPr bwMode="auto">
            <a:xfrm>
              <a:off x="4945" y="2840"/>
              <a:ext cx="45" cy="453"/>
            </a:xfrm>
            <a:prstGeom prst="rect">
              <a:avLst/>
            </a:prstGeom>
            <a:solidFill>
              <a:srgbClr val="FF6600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FF6600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04" name="Rectangle 154"/>
            <p:cNvSpPr>
              <a:spLocks noChangeArrowheads="1"/>
            </p:cNvSpPr>
            <p:nvPr/>
          </p:nvSpPr>
          <p:spPr bwMode="auto">
            <a:xfrm>
              <a:off x="4945" y="2840"/>
              <a:ext cx="45" cy="453"/>
            </a:xfrm>
            <a:prstGeom prst="rect">
              <a:avLst/>
            </a:prstGeom>
            <a:solidFill>
              <a:srgbClr val="FF6600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FF6600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05" name="Rectangle 155"/>
            <p:cNvSpPr>
              <a:spLocks noChangeArrowheads="1"/>
            </p:cNvSpPr>
            <p:nvPr/>
          </p:nvSpPr>
          <p:spPr bwMode="auto">
            <a:xfrm>
              <a:off x="4309" y="1480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06" name="Rectangle 156"/>
            <p:cNvSpPr>
              <a:spLocks noChangeArrowheads="1"/>
            </p:cNvSpPr>
            <p:nvPr/>
          </p:nvSpPr>
          <p:spPr bwMode="auto">
            <a:xfrm>
              <a:off x="4309" y="1752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07" name="Rectangle 157"/>
            <p:cNvSpPr>
              <a:spLocks noChangeArrowheads="1"/>
            </p:cNvSpPr>
            <p:nvPr/>
          </p:nvSpPr>
          <p:spPr bwMode="auto">
            <a:xfrm>
              <a:off x="4309" y="2024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08" name="Rectangle 158"/>
            <p:cNvSpPr>
              <a:spLocks noChangeArrowheads="1"/>
            </p:cNvSpPr>
            <p:nvPr/>
          </p:nvSpPr>
          <p:spPr bwMode="auto">
            <a:xfrm>
              <a:off x="4309" y="2296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09" name="Rectangle 159"/>
            <p:cNvSpPr>
              <a:spLocks noChangeArrowheads="1"/>
            </p:cNvSpPr>
            <p:nvPr/>
          </p:nvSpPr>
          <p:spPr bwMode="auto">
            <a:xfrm>
              <a:off x="4309" y="2840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10" name="Rectangle 160"/>
            <p:cNvSpPr>
              <a:spLocks noChangeArrowheads="1"/>
            </p:cNvSpPr>
            <p:nvPr/>
          </p:nvSpPr>
          <p:spPr bwMode="auto">
            <a:xfrm>
              <a:off x="4309" y="3112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11" name="Rectangle 161"/>
            <p:cNvSpPr>
              <a:spLocks noChangeArrowheads="1"/>
            </p:cNvSpPr>
            <p:nvPr/>
          </p:nvSpPr>
          <p:spPr bwMode="auto">
            <a:xfrm>
              <a:off x="4309" y="3385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12" name="Rectangle 162"/>
            <p:cNvSpPr>
              <a:spLocks noChangeArrowheads="1"/>
            </p:cNvSpPr>
            <p:nvPr/>
          </p:nvSpPr>
          <p:spPr bwMode="auto">
            <a:xfrm>
              <a:off x="3765" y="2569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13" name="Rectangle 163"/>
            <p:cNvSpPr>
              <a:spLocks noChangeArrowheads="1"/>
            </p:cNvSpPr>
            <p:nvPr/>
          </p:nvSpPr>
          <p:spPr bwMode="auto">
            <a:xfrm>
              <a:off x="4037" y="2569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14" name="Rectangle 164"/>
            <p:cNvSpPr>
              <a:spLocks noChangeArrowheads="1"/>
            </p:cNvSpPr>
            <p:nvPr/>
          </p:nvSpPr>
          <p:spPr bwMode="auto">
            <a:xfrm>
              <a:off x="4582" y="2569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15" name="Rectangle 165"/>
            <p:cNvSpPr>
              <a:spLocks noChangeArrowheads="1"/>
            </p:cNvSpPr>
            <p:nvPr/>
          </p:nvSpPr>
          <p:spPr bwMode="auto">
            <a:xfrm>
              <a:off x="5081" y="2569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16" name="Rectangle 166"/>
            <p:cNvSpPr>
              <a:spLocks noChangeArrowheads="1"/>
            </p:cNvSpPr>
            <p:nvPr/>
          </p:nvSpPr>
          <p:spPr bwMode="auto">
            <a:xfrm>
              <a:off x="5353" y="2569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17" name="Rectangle 167"/>
            <p:cNvSpPr>
              <a:spLocks noChangeArrowheads="1"/>
            </p:cNvSpPr>
            <p:nvPr/>
          </p:nvSpPr>
          <p:spPr bwMode="auto">
            <a:xfrm>
              <a:off x="2994" y="2569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18" name="Rectangle 168"/>
            <p:cNvSpPr>
              <a:spLocks noChangeArrowheads="1"/>
            </p:cNvSpPr>
            <p:nvPr/>
          </p:nvSpPr>
          <p:spPr bwMode="auto">
            <a:xfrm>
              <a:off x="3266" y="2569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19" name="Rectangle 169"/>
            <p:cNvSpPr>
              <a:spLocks noChangeArrowheads="1"/>
            </p:cNvSpPr>
            <p:nvPr/>
          </p:nvSpPr>
          <p:spPr bwMode="auto">
            <a:xfrm>
              <a:off x="4309" y="2569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20" name="Rectangle 170"/>
            <p:cNvSpPr>
              <a:spLocks noChangeArrowheads="1"/>
            </p:cNvSpPr>
            <p:nvPr/>
          </p:nvSpPr>
          <p:spPr bwMode="auto">
            <a:xfrm>
              <a:off x="3538" y="2296"/>
              <a:ext cx="45" cy="182"/>
            </a:xfrm>
            <a:prstGeom prst="rect">
              <a:avLst/>
            </a:prstGeom>
            <a:solidFill>
              <a:srgbClr val="00CC00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00CC00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21" name="Rectangle 171"/>
            <p:cNvSpPr>
              <a:spLocks noChangeArrowheads="1"/>
            </p:cNvSpPr>
            <p:nvPr/>
          </p:nvSpPr>
          <p:spPr bwMode="auto">
            <a:xfrm>
              <a:off x="3538" y="2568"/>
              <a:ext cx="45" cy="182"/>
            </a:xfrm>
            <a:prstGeom prst="rect">
              <a:avLst/>
            </a:prstGeom>
            <a:solidFill>
              <a:srgbClr val="00CC00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00CC00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22" name="Rectangle 172"/>
            <p:cNvSpPr>
              <a:spLocks noChangeArrowheads="1"/>
            </p:cNvSpPr>
            <p:nvPr/>
          </p:nvSpPr>
          <p:spPr bwMode="auto">
            <a:xfrm>
              <a:off x="4944" y="2296"/>
              <a:ext cx="45" cy="182"/>
            </a:xfrm>
            <a:prstGeom prst="rect">
              <a:avLst/>
            </a:prstGeom>
            <a:solidFill>
              <a:srgbClr val="00CC00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00CC00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23" name="Rectangle 173"/>
            <p:cNvSpPr>
              <a:spLocks noChangeArrowheads="1"/>
            </p:cNvSpPr>
            <p:nvPr/>
          </p:nvSpPr>
          <p:spPr bwMode="auto">
            <a:xfrm>
              <a:off x="4944" y="2568"/>
              <a:ext cx="45" cy="182"/>
            </a:xfrm>
            <a:prstGeom prst="rect">
              <a:avLst/>
            </a:prstGeom>
            <a:solidFill>
              <a:srgbClr val="00CC00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00CC00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24" name="Rectangle 174"/>
            <p:cNvSpPr>
              <a:spLocks noChangeArrowheads="1"/>
            </p:cNvSpPr>
            <p:nvPr/>
          </p:nvSpPr>
          <p:spPr bwMode="auto">
            <a:xfrm>
              <a:off x="4037" y="1207"/>
              <a:ext cx="45" cy="182"/>
            </a:xfrm>
            <a:prstGeom prst="rect">
              <a:avLst/>
            </a:prstGeom>
            <a:solidFill>
              <a:srgbClr val="00CC00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00CC00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25" name="Rectangle 175"/>
            <p:cNvSpPr>
              <a:spLocks noChangeArrowheads="1"/>
            </p:cNvSpPr>
            <p:nvPr/>
          </p:nvSpPr>
          <p:spPr bwMode="auto">
            <a:xfrm>
              <a:off x="4309" y="1207"/>
              <a:ext cx="45" cy="182"/>
            </a:xfrm>
            <a:prstGeom prst="rect">
              <a:avLst/>
            </a:prstGeom>
            <a:solidFill>
              <a:srgbClr val="00CC00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00CC00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26" name="Rectangle 176"/>
            <p:cNvSpPr>
              <a:spLocks noChangeArrowheads="1"/>
            </p:cNvSpPr>
            <p:nvPr/>
          </p:nvSpPr>
          <p:spPr bwMode="auto">
            <a:xfrm>
              <a:off x="4037" y="3657"/>
              <a:ext cx="45" cy="182"/>
            </a:xfrm>
            <a:prstGeom prst="rect">
              <a:avLst/>
            </a:prstGeom>
            <a:solidFill>
              <a:srgbClr val="00CC00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00CC00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27" name="Rectangle 177"/>
            <p:cNvSpPr>
              <a:spLocks noChangeArrowheads="1"/>
            </p:cNvSpPr>
            <p:nvPr/>
          </p:nvSpPr>
          <p:spPr bwMode="auto">
            <a:xfrm>
              <a:off x="4309" y="3657"/>
              <a:ext cx="45" cy="182"/>
            </a:xfrm>
            <a:prstGeom prst="rect">
              <a:avLst/>
            </a:prstGeom>
            <a:solidFill>
              <a:srgbClr val="00CC00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00CC00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28" name="Rectangle 178"/>
            <p:cNvSpPr>
              <a:spLocks noChangeArrowheads="1"/>
            </p:cNvSpPr>
            <p:nvPr/>
          </p:nvSpPr>
          <p:spPr bwMode="auto">
            <a:xfrm>
              <a:off x="2812" y="1207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29" name="Rectangle 179"/>
            <p:cNvSpPr>
              <a:spLocks noChangeArrowheads="1"/>
            </p:cNvSpPr>
            <p:nvPr/>
          </p:nvSpPr>
          <p:spPr bwMode="auto">
            <a:xfrm>
              <a:off x="2812" y="1344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30" name="Rectangle 180"/>
            <p:cNvSpPr>
              <a:spLocks noChangeArrowheads="1"/>
            </p:cNvSpPr>
            <p:nvPr/>
          </p:nvSpPr>
          <p:spPr bwMode="auto">
            <a:xfrm>
              <a:off x="2812" y="1480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31" name="Rectangle 181"/>
            <p:cNvSpPr>
              <a:spLocks noChangeArrowheads="1"/>
            </p:cNvSpPr>
            <p:nvPr/>
          </p:nvSpPr>
          <p:spPr bwMode="auto">
            <a:xfrm>
              <a:off x="2812" y="1617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32" name="Rectangle 182"/>
            <p:cNvSpPr>
              <a:spLocks noChangeArrowheads="1"/>
            </p:cNvSpPr>
            <p:nvPr/>
          </p:nvSpPr>
          <p:spPr bwMode="auto">
            <a:xfrm>
              <a:off x="2812" y="1750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33" name="Rectangle 183"/>
            <p:cNvSpPr>
              <a:spLocks noChangeArrowheads="1"/>
            </p:cNvSpPr>
            <p:nvPr/>
          </p:nvSpPr>
          <p:spPr bwMode="auto">
            <a:xfrm>
              <a:off x="2812" y="1887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34" name="Rectangle 184"/>
            <p:cNvSpPr>
              <a:spLocks noChangeArrowheads="1"/>
            </p:cNvSpPr>
            <p:nvPr/>
          </p:nvSpPr>
          <p:spPr bwMode="auto">
            <a:xfrm>
              <a:off x="2812" y="2023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35" name="Rectangle 185"/>
            <p:cNvSpPr>
              <a:spLocks noChangeArrowheads="1"/>
            </p:cNvSpPr>
            <p:nvPr/>
          </p:nvSpPr>
          <p:spPr bwMode="auto">
            <a:xfrm>
              <a:off x="2812" y="2160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36" name="Rectangle 186"/>
            <p:cNvSpPr>
              <a:spLocks noChangeArrowheads="1"/>
            </p:cNvSpPr>
            <p:nvPr/>
          </p:nvSpPr>
          <p:spPr bwMode="auto">
            <a:xfrm>
              <a:off x="2812" y="2294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37" name="Rectangle 187"/>
            <p:cNvSpPr>
              <a:spLocks noChangeArrowheads="1"/>
            </p:cNvSpPr>
            <p:nvPr/>
          </p:nvSpPr>
          <p:spPr bwMode="auto">
            <a:xfrm>
              <a:off x="2812" y="2431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38" name="Rectangle 188"/>
            <p:cNvSpPr>
              <a:spLocks noChangeArrowheads="1"/>
            </p:cNvSpPr>
            <p:nvPr/>
          </p:nvSpPr>
          <p:spPr bwMode="auto">
            <a:xfrm>
              <a:off x="2812" y="2567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39" name="Rectangle 189"/>
            <p:cNvSpPr>
              <a:spLocks noChangeArrowheads="1"/>
            </p:cNvSpPr>
            <p:nvPr/>
          </p:nvSpPr>
          <p:spPr bwMode="auto">
            <a:xfrm>
              <a:off x="2812" y="2704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40" name="Rectangle 190"/>
            <p:cNvSpPr>
              <a:spLocks noChangeArrowheads="1"/>
            </p:cNvSpPr>
            <p:nvPr/>
          </p:nvSpPr>
          <p:spPr bwMode="auto">
            <a:xfrm>
              <a:off x="2812" y="2839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41" name="Rectangle 191"/>
            <p:cNvSpPr>
              <a:spLocks noChangeArrowheads="1"/>
            </p:cNvSpPr>
            <p:nvPr/>
          </p:nvSpPr>
          <p:spPr bwMode="auto">
            <a:xfrm>
              <a:off x="2812" y="2976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42" name="Rectangle 192"/>
            <p:cNvSpPr>
              <a:spLocks noChangeArrowheads="1"/>
            </p:cNvSpPr>
            <p:nvPr/>
          </p:nvSpPr>
          <p:spPr bwMode="auto">
            <a:xfrm>
              <a:off x="2812" y="3112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43" name="Rectangle 193"/>
            <p:cNvSpPr>
              <a:spLocks noChangeArrowheads="1"/>
            </p:cNvSpPr>
            <p:nvPr/>
          </p:nvSpPr>
          <p:spPr bwMode="auto">
            <a:xfrm>
              <a:off x="2812" y="3249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44" name="Rectangle 194"/>
            <p:cNvSpPr>
              <a:spLocks noChangeArrowheads="1"/>
            </p:cNvSpPr>
            <p:nvPr/>
          </p:nvSpPr>
          <p:spPr bwMode="auto">
            <a:xfrm>
              <a:off x="2812" y="3383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45" name="Rectangle 195"/>
            <p:cNvSpPr>
              <a:spLocks noChangeArrowheads="1"/>
            </p:cNvSpPr>
            <p:nvPr/>
          </p:nvSpPr>
          <p:spPr bwMode="auto">
            <a:xfrm>
              <a:off x="2812" y="3520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46" name="Rectangle 196"/>
            <p:cNvSpPr>
              <a:spLocks noChangeArrowheads="1"/>
            </p:cNvSpPr>
            <p:nvPr/>
          </p:nvSpPr>
          <p:spPr bwMode="auto">
            <a:xfrm>
              <a:off x="2812" y="3656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47" name="Rectangle 197"/>
            <p:cNvSpPr>
              <a:spLocks noChangeArrowheads="1"/>
            </p:cNvSpPr>
            <p:nvPr/>
          </p:nvSpPr>
          <p:spPr bwMode="auto">
            <a:xfrm>
              <a:off x="2812" y="3793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48" name="Rectangle 198"/>
            <p:cNvSpPr>
              <a:spLocks noChangeArrowheads="1"/>
            </p:cNvSpPr>
            <p:nvPr/>
          </p:nvSpPr>
          <p:spPr bwMode="auto">
            <a:xfrm>
              <a:off x="5556" y="1207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49" name="Rectangle 199"/>
            <p:cNvSpPr>
              <a:spLocks noChangeArrowheads="1"/>
            </p:cNvSpPr>
            <p:nvPr/>
          </p:nvSpPr>
          <p:spPr bwMode="auto">
            <a:xfrm>
              <a:off x="5556" y="1344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50" name="Rectangle 200"/>
            <p:cNvSpPr>
              <a:spLocks noChangeArrowheads="1"/>
            </p:cNvSpPr>
            <p:nvPr/>
          </p:nvSpPr>
          <p:spPr bwMode="auto">
            <a:xfrm>
              <a:off x="5556" y="1480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51" name="Rectangle 201"/>
            <p:cNvSpPr>
              <a:spLocks noChangeArrowheads="1"/>
            </p:cNvSpPr>
            <p:nvPr/>
          </p:nvSpPr>
          <p:spPr bwMode="auto">
            <a:xfrm>
              <a:off x="5556" y="1617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52" name="Rectangle 202"/>
            <p:cNvSpPr>
              <a:spLocks noChangeArrowheads="1"/>
            </p:cNvSpPr>
            <p:nvPr/>
          </p:nvSpPr>
          <p:spPr bwMode="auto">
            <a:xfrm>
              <a:off x="5556" y="1750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53" name="Rectangle 203"/>
            <p:cNvSpPr>
              <a:spLocks noChangeArrowheads="1"/>
            </p:cNvSpPr>
            <p:nvPr/>
          </p:nvSpPr>
          <p:spPr bwMode="auto">
            <a:xfrm>
              <a:off x="5556" y="1887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54" name="Rectangle 204"/>
            <p:cNvSpPr>
              <a:spLocks noChangeArrowheads="1"/>
            </p:cNvSpPr>
            <p:nvPr/>
          </p:nvSpPr>
          <p:spPr bwMode="auto">
            <a:xfrm>
              <a:off x="5556" y="2023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55" name="Rectangle 205"/>
            <p:cNvSpPr>
              <a:spLocks noChangeArrowheads="1"/>
            </p:cNvSpPr>
            <p:nvPr/>
          </p:nvSpPr>
          <p:spPr bwMode="auto">
            <a:xfrm>
              <a:off x="5556" y="2160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56" name="Rectangle 206"/>
            <p:cNvSpPr>
              <a:spLocks noChangeArrowheads="1"/>
            </p:cNvSpPr>
            <p:nvPr/>
          </p:nvSpPr>
          <p:spPr bwMode="auto">
            <a:xfrm>
              <a:off x="5556" y="2294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57" name="Rectangle 207"/>
            <p:cNvSpPr>
              <a:spLocks noChangeArrowheads="1"/>
            </p:cNvSpPr>
            <p:nvPr/>
          </p:nvSpPr>
          <p:spPr bwMode="auto">
            <a:xfrm>
              <a:off x="5556" y="2431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58" name="Rectangle 208"/>
            <p:cNvSpPr>
              <a:spLocks noChangeArrowheads="1"/>
            </p:cNvSpPr>
            <p:nvPr/>
          </p:nvSpPr>
          <p:spPr bwMode="auto">
            <a:xfrm>
              <a:off x="5556" y="2567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59" name="Rectangle 209"/>
            <p:cNvSpPr>
              <a:spLocks noChangeArrowheads="1"/>
            </p:cNvSpPr>
            <p:nvPr/>
          </p:nvSpPr>
          <p:spPr bwMode="auto">
            <a:xfrm>
              <a:off x="5556" y="2704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60" name="Rectangle 210"/>
            <p:cNvSpPr>
              <a:spLocks noChangeArrowheads="1"/>
            </p:cNvSpPr>
            <p:nvPr/>
          </p:nvSpPr>
          <p:spPr bwMode="auto">
            <a:xfrm>
              <a:off x="5556" y="2839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61" name="Rectangle 211"/>
            <p:cNvSpPr>
              <a:spLocks noChangeArrowheads="1"/>
            </p:cNvSpPr>
            <p:nvPr/>
          </p:nvSpPr>
          <p:spPr bwMode="auto">
            <a:xfrm>
              <a:off x="5556" y="2976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62" name="Rectangle 212"/>
            <p:cNvSpPr>
              <a:spLocks noChangeArrowheads="1"/>
            </p:cNvSpPr>
            <p:nvPr/>
          </p:nvSpPr>
          <p:spPr bwMode="auto">
            <a:xfrm>
              <a:off x="5556" y="3112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63" name="Rectangle 213"/>
            <p:cNvSpPr>
              <a:spLocks noChangeArrowheads="1"/>
            </p:cNvSpPr>
            <p:nvPr/>
          </p:nvSpPr>
          <p:spPr bwMode="auto">
            <a:xfrm>
              <a:off x="5556" y="3249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64" name="Rectangle 214"/>
            <p:cNvSpPr>
              <a:spLocks noChangeArrowheads="1"/>
            </p:cNvSpPr>
            <p:nvPr/>
          </p:nvSpPr>
          <p:spPr bwMode="auto">
            <a:xfrm>
              <a:off x="5556" y="3383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65" name="Rectangle 215"/>
            <p:cNvSpPr>
              <a:spLocks noChangeArrowheads="1"/>
            </p:cNvSpPr>
            <p:nvPr/>
          </p:nvSpPr>
          <p:spPr bwMode="auto">
            <a:xfrm>
              <a:off x="5556" y="3520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66" name="Rectangle 216"/>
            <p:cNvSpPr>
              <a:spLocks noChangeArrowheads="1"/>
            </p:cNvSpPr>
            <p:nvPr/>
          </p:nvSpPr>
          <p:spPr bwMode="auto">
            <a:xfrm>
              <a:off x="5556" y="3656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67" name="Rectangle 217"/>
            <p:cNvSpPr>
              <a:spLocks noChangeArrowheads="1"/>
            </p:cNvSpPr>
            <p:nvPr/>
          </p:nvSpPr>
          <p:spPr bwMode="auto">
            <a:xfrm>
              <a:off x="5556" y="3793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68" name="Rectangle 218"/>
            <p:cNvSpPr>
              <a:spLocks noChangeArrowheads="1"/>
            </p:cNvSpPr>
            <p:nvPr/>
          </p:nvSpPr>
          <p:spPr bwMode="auto">
            <a:xfrm rot="5400000">
              <a:off x="2949" y="1071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69" name="Rectangle 219"/>
            <p:cNvSpPr>
              <a:spLocks noChangeArrowheads="1"/>
            </p:cNvSpPr>
            <p:nvPr/>
          </p:nvSpPr>
          <p:spPr bwMode="auto">
            <a:xfrm rot="5400000">
              <a:off x="3085" y="1071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70" name="Rectangle 220"/>
            <p:cNvSpPr>
              <a:spLocks noChangeArrowheads="1"/>
            </p:cNvSpPr>
            <p:nvPr/>
          </p:nvSpPr>
          <p:spPr bwMode="auto">
            <a:xfrm rot="5400000">
              <a:off x="3221" y="1071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71" name="Rectangle 221"/>
            <p:cNvSpPr>
              <a:spLocks noChangeArrowheads="1"/>
            </p:cNvSpPr>
            <p:nvPr/>
          </p:nvSpPr>
          <p:spPr bwMode="auto">
            <a:xfrm rot="5400000">
              <a:off x="3357" y="1071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72" name="Rectangle 222"/>
            <p:cNvSpPr>
              <a:spLocks noChangeArrowheads="1"/>
            </p:cNvSpPr>
            <p:nvPr/>
          </p:nvSpPr>
          <p:spPr bwMode="auto">
            <a:xfrm rot="5400000">
              <a:off x="3493" y="1071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73" name="Rectangle 223"/>
            <p:cNvSpPr>
              <a:spLocks noChangeArrowheads="1"/>
            </p:cNvSpPr>
            <p:nvPr/>
          </p:nvSpPr>
          <p:spPr bwMode="auto">
            <a:xfrm rot="5400000">
              <a:off x="3628" y="1071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74" name="Rectangle 224"/>
            <p:cNvSpPr>
              <a:spLocks noChangeArrowheads="1"/>
            </p:cNvSpPr>
            <p:nvPr/>
          </p:nvSpPr>
          <p:spPr bwMode="auto">
            <a:xfrm rot="5400000">
              <a:off x="3720" y="1071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75" name="Rectangle 225"/>
            <p:cNvSpPr>
              <a:spLocks noChangeArrowheads="1"/>
            </p:cNvSpPr>
            <p:nvPr/>
          </p:nvSpPr>
          <p:spPr bwMode="auto">
            <a:xfrm rot="5400000">
              <a:off x="3856" y="1071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76" name="Rectangle 226"/>
            <p:cNvSpPr>
              <a:spLocks noChangeArrowheads="1"/>
            </p:cNvSpPr>
            <p:nvPr/>
          </p:nvSpPr>
          <p:spPr bwMode="auto">
            <a:xfrm rot="5400000">
              <a:off x="3992" y="1071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77" name="Rectangle 227"/>
            <p:cNvSpPr>
              <a:spLocks noChangeArrowheads="1"/>
            </p:cNvSpPr>
            <p:nvPr/>
          </p:nvSpPr>
          <p:spPr bwMode="auto">
            <a:xfrm rot="5400000">
              <a:off x="4128" y="1071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78" name="Rectangle 228"/>
            <p:cNvSpPr>
              <a:spLocks noChangeArrowheads="1"/>
            </p:cNvSpPr>
            <p:nvPr/>
          </p:nvSpPr>
          <p:spPr bwMode="auto">
            <a:xfrm rot="5400000">
              <a:off x="4264" y="1071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79" name="Rectangle 229"/>
            <p:cNvSpPr>
              <a:spLocks noChangeArrowheads="1"/>
            </p:cNvSpPr>
            <p:nvPr/>
          </p:nvSpPr>
          <p:spPr bwMode="auto">
            <a:xfrm rot="5400000">
              <a:off x="4400" y="1071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80" name="Rectangle 230"/>
            <p:cNvSpPr>
              <a:spLocks noChangeArrowheads="1"/>
            </p:cNvSpPr>
            <p:nvPr/>
          </p:nvSpPr>
          <p:spPr bwMode="auto">
            <a:xfrm rot="5400000">
              <a:off x="4536" y="1071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81" name="Rectangle 231"/>
            <p:cNvSpPr>
              <a:spLocks noChangeArrowheads="1"/>
            </p:cNvSpPr>
            <p:nvPr/>
          </p:nvSpPr>
          <p:spPr bwMode="auto">
            <a:xfrm rot="5400000">
              <a:off x="4672" y="1071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82" name="Rectangle 232"/>
            <p:cNvSpPr>
              <a:spLocks noChangeArrowheads="1"/>
            </p:cNvSpPr>
            <p:nvPr/>
          </p:nvSpPr>
          <p:spPr bwMode="auto">
            <a:xfrm rot="5400000">
              <a:off x="4808" y="1071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83" name="Rectangle 233"/>
            <p:cNvSpPr>
              <a:spLocks noChangeArrowheads="1"/>
            </p:cNvSpPr>
            <p:nvPr/>
          </p:nvSpPr>
          <p:spPr bwMode="auto">
            <a:xfrm rot="5400000">
              <a:off x="4899" y="1071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84" name="Rectangle 234"/>
            <p:cNvSpPr>
              <a:spLocks noChangeArrowheads="1"/>
            </p:cNvSpPr>
            <p:nvPr/>
          </p:nvSpPr>
          <p:spPr bwMode="auto">
            <a:xfrm rot="5400000">
              <a:off x="5035" y="1071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85" name="Rectangle 235"/>
            <p:cNvSpPr>
              <a:spLocks noChangeArrowheads="1"/>
            </p:cNvSpPr>
            <p:nvPr/>
          </p:nvSpPr>
          <p:spPr bwMode="auto">
            <a:xfrm rot="5400000">
              <a:off x="5171" y="1071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86" name="Rectangle 236"/>
            <p:cNvSpPr>
              <a:spLocks noChangeArrowheads="1"/>
            </p:cNvSpPr>
            <p:nvPr/>
          </p:nvSpPr>
          <p:spPr bwMode="auto">
            <a:xfrm rot="5400000">
              <a:off x="5307" y="1071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87" name="Rectangle 237"/>
            <p:cNvSpPr>
              <a:spLocks noChangeArrowheads="1"/>
            </p:cNvSpPr>
            <p:nvPr/>
          </p:nvSpPr>
          <p:spPr bwMode="auto">
            <a:xfrm rot="5400000">
              <a:off x="5465" y="1071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88" name="Rectangle 238"/>
            <p:cNvSpPr>
              <a:spLocks noChangeArrowheads="1"/>
            </p:cNvSpPr>
            <p:nvPr/>
          </p:nvSpPr>
          <p:spPr bwMode="auto">
            <a:xfrm rot="5400000">
              <a:off x="2949" y="3929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89" name="Rectangle 239"/>
            <p:cNvSpPr>
              <a:spLocks noChangeArrowheads="1"/>
            </p:cNvSpPr>
            <p:nvPr/>
          </p:nvSpPr>
          <p:spPr bwMode="auto">
            <a:xfrm rot="5400000">
              <a:off x="3085" y="3929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90" name="Rectangle 240"/>
            <p:cNvSpPr>
              <a:spLocks noChangeArrowheads="1"/>
            </p:cNvSpPr>
            <p:nvPr/>
          </p:nvSpPr>
          <p:spPr bwMode="auto">
            <a:xfrm rot="5400000">
              <a:off x="3221" y="3929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91" name="Rectangle 241"/>
            <p:cNvSpPr>
              <a:spLocks noChangeArrowheads="1"/>
            </p:cNvSpPr>
            <p:nvPr/>
          </p:nvSpPr>
          <p:spPr bwMode="auto">
            <a:xfrm rot="5400000">
              <a:off x="3357" y="3929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92" name="Rectangle 242"/>
            <p:cNvSpPr>
              <a:spLocks noChangeArrowheads="1"/>
            </p:cNvSpPr>
            <p:nvPr/>
          </p:nvSpPr>
          <p:spPr bwMode="auto">
            <a:xfrm rot="5400000">
              <a:off x="3493" y="3929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93" name="Rectangle 243"/>
            <p:cNvSpPr>
              <a:spLocks noChangeArrowheads="1"/>
            </p:cNvSpPr>
            <p:nvPr/>
          </p:nvSpPr>
          <p:spPr bwMode="auto">
            <a:xfrm rot="5400000">
              <a:off x="3628" y="3929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94" name="Rectangle 244"/>
            <p:cNvSpPr>
              <a:spLocks noChangeArrowheads="1"/>
            </p:cNvSpPr>
            <p:nvPr/>
          </p:nvSpPr>
          <p:spPr bwMode="auto">
            <a:xfrm rot="5400000">
              <a:off x="3720" y="3929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95" name="Rectangle 245"/>
            <p:cNvSpPr>
              <a:spLocks noChangeArrowheads="1"/>
            </p:cNvSpPr>
            <p:nvPr/>
          </p:nvSpPr>
          <p:spPr bwMode="auto">
            <a:xfrm rot="5400000">
              <a:off x="3856" y="3929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96" name="Rectangle 246"/>
            <p:cNvSpPr>
              <a:spLocks noChangeArrowheads="1"/>
            </p:cNvSpPr>
            <p:nvPr/>
          </p:nvSpPr>
          <p:spPr bwMode="auto">
            <a:xfrm rot="5400000">
              <a:off x="3992" y="3929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97" name="Rectangle 247"/>
            <p:cNvSpPr>
              <a:spLocks noChangeArrowheads="1"/>
            </p:cNvSpPr>
            <p:nvPr/>
          </p:nvSpPr>
          <p:spPr bwMode="auto">
            <a:xfrm rot="5400000">
              <a:off x="4128" y="3929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98" name="Rectangle 248"/>
            <p:cNvSpPr>
              <a:spLocks noChangeArrowheads="1"/>
            </p:cNvSpPr>
            <p:nvPr/>
          </p:nvSpPr>
          <p:spPr bwMode="auto">
            <a:xfrm rot="5400000">
              <a:off x="4264" y="3929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99" name="Rectangle 249"/>
            <p:cNvSpPr>
              <a:spLocks noChangeArrowheads="1"/>
            </p:cNvSpPr>
            <p:nvPr/>
          </p:nvSpPr>
          <p:spPr bwMode="auto">
            <a:xfrm rot="5400000">
              <a:off x="4400" y="3929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00" name="Rectangle 250"/>
            <p:cNvSpPr>
              <a:spLocks noChangeArrowheads="1"/>
            </p:cNvSpPr>
            <p:nvPr/>
          </p:nvSpPr>
          <p:spPr bwMode="auto">
            <a:xfrm rot="5400000">
              <a:off x="4536" y="3929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01" name="Rectangle 251"/>
            <p:cNvSpPr>
              <a:spLocks noChangeArrowheads="1"/>
            </p:cNvSpPr>
            <p:nvPr/>
          </p:nvSpPr>
          <p:spPr bwMode="auto">
            <a:xfrm rot="5400000">
              <a:off x="4672" y="3929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02" name="Rectangle 252"/>
            <p:cNvSpPr>
              <a:spLocks noChangeArrowheads="1"/>
            </p:cNvSpPr>
            <p:nvPr/>
          </p:nvSpPr>
          <p:spPr bwMode="auto">
            <a:xfrm rot="5400000">
              <a:off x="4808" y="3929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03" name="Rectangle 253"/>
            <p:cNvSpPr>
              <a:spLocks noChangeArrowheads="1"/>
            </p:cNvSpPr>
            <p:nvPr/>
          </p:nvSpPr>
          <p:spPr bwMode="auto">
            <a:xfrm rot="5400000">
              <a:off x="4899" y="3929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04" name="Rectangle 254"/>
            <p:cNvSpPr>
              <a:spLocks noChangeArrowheads="1"/>
            </p:cNvSpPr>
            <p:nvPr/>
          </p:nvSpPr>
          <p:spPr bwMode="auto">
            <a:xfrm rot="5400000">
              <a:off x="5035" y="3929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05" name="Rectangle 255"/>
            <p:cNvSpPr>
              <a:spLocks noChangeArrowheads="1"/>
            </p:cNvSpPr>
            <p:nvPr/>
          </p:nvSpPr>
          <p:spPr bwMode="auto">
            <a:xfrm rot="5400000">
              <a:off x="5171" y="3929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06" name="Rectangle 256"/>
            <p:cNvSpPr>
              <a:spLocks noChangeArrowheads="1"/>
            </p:cNvSpPr>
            <p:nvPr/>
          </p:nvSpPr>
          <p:spPr bwMode="auto">
            <a:xfrm rot="5400000">
              <a:off x="5307" y="3929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07" name="Rectangle 257"/>
            <p:cNvSpPr>
              <a:spLocks noChangeArrowheads="1"/>
            </p:cNvSpPr>
            <p:nvPr/>
          </p:nvSpPr>
          <p:spPr bwMode="auto">
            <a:xfrm rot="5400000">
              <a:off x="5465" y="3929"/>
              <a:ext cx="136" cy="46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6500" prstMaterial="legacyPlastic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</p:grpSp>
      <p:grpSp>
        <p:nvGrpSpPr>
          <p:cNvPr id="208" name="Group 313"/>
          <p:cNvGrpSpPr>
            <a:grpSpLocks/>
          </p:cNvGrpSpPr>
          <p:nvPr/>
        </p:nvGrpSpPr>
        <p:grpSpPr bwMode="auto">
          <a:xfrm>
            <a:off x="4101728" y="5054496"/>
            <a:ext cx="3771900" cy="631825"/>
            <a:chOff x="2318" y="3329"/>
            <a:chExt cx="2376" cy="398"/>
          </a:xfrm>
        </p:grpSpPr>
        <p:sp>
          <p:nvSpPr>
            <p:cNvPr id="209" name="Line 260"/>
            <p:cNvSpPr>
              <a:spLocks noChangeShapeType="1"/>
            </p:cNvSpPr>
            <p:nvPr/>
          </p:nvSpPr>
          <p:spPr bwMode="auto">
            <a:xfrm>
              <a:off x="2318" y="3329"/>
              <a:ext cx="1651" cy="192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 w="med" len="med"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square"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10" name="Text Box 261"/>
            <p:cNvSpPr txBox="1">
              <a:spLocks noChangeArrowheads="1"/>
            </p:cNvSpPr>
            <p:nvPr/>
          </p:nvSpPr>
          <p:spPr bwMode="auto">
            <a:xfrm>
              <a:off x="3198" y="3362"/>
              <a:ext cx="1496" cy="365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Ctr="1">
              <a:spAutoFit/>
            </a:bodyPr>
            <a:lstStyle/>
            <a:p>
              <a:pPr marL="88900" indent="-88900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Multiplier</a:t>
              </a:r>
              <a:endPara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211" name="Text Box 262"/>
          <p:cNvSpPr txBox="1">
            <a:spLocks noChangeArrowheads="1"/>
          </p:cNvSpPr>
          <p:nvPr/>
        </p:nvSpPr>
        <p:spPr bwMode="auto">
          <a:xfrm>
            <a:off x="2149010" y="6227132"/>
            <a:ext cx="17637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Ctr="1">
            <a:spAutoFit/>
          </a:bodyPr>
          <a:lstStyle/>
          <a:p>
            <a:pPr marL="88900" indent="-88900">
              <a:spcBef>
                <a:spcPct val="50000"/>
              </a:spcBef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Spartan-3</a:t>
            </a:r>
          </a:p>
        </p:txBody>
      </p:sp>
      <p:grpSp>
        <p:nvGrpSpPr>
          <p:cNvPr id="212" name="Group 312"/>
          <p:cNvGrpSpPr>
            <a:grpSpLocks/>
          </p:cNvGrpSpPr>
          <p:nvPr/>
        </p:nvGrpSpPr>
        <p:grpSpPr bwMode="auto">
          <a:xfrm>
            <a:off x="4128890" y="1412776"/>
            <a:ext cx="4548187" cy="2916237"/>
            <a:chOff x="2313" y="1035"/>
            <a:chExt cx="2865" cy="1837"/>
          </a:xfrm>
        </p:grpSpPr>
        <p:sp>
          <p:nvSpPr>
            <p:cNvPr id="213" name="Oval 2"/>
            <p:cNvSpPr>
              <a:spLocks noChangeArrowheads="1"/>
            </p:cNvSpPr>
            <p:nvPr/>
          </p:nvSpPr>
          <p:spPr bwMode="auto">
            <a:xfrm>
              <a:off x="3341" y="1035"/>
              <a:ext cx="1837" cy="1837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38100" algn="ctr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4" name="Line 53"/>
            <p:cNvSpPr>
              <a:spLocks noChangeShapeType="1"/>
            </p:cNvSpPr>
            <p:nvPr/>
          </p:nvSpPr>
          <p:spPr bwMode="auto">
            <a:xfrm>
              <a:off x="2721" y="2750"/>
              <a:ext cx="1406" cy="113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prstDash val="dash"/>
              <a:round/>
              <a:headEnd/>
              <a:tailEnd/>
            </a:ln>
            <a:effectLst/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" name="Oval 258"/>
            <p:cNvSpPr>
              <a:spLocks noChangeArrowheads="1"/>
            </p:cNvSpPr>
            <p:nvPr/>
          </p:nvSpPr>
          <p:spPr bwMode="auto">
            <a:xfrm>
              <a:off x="2313" y="2251"/>
              <a:ext cx="544" cy="544"/>
            </a:xfrm>
            <a:prstGeom prst="ellipse">
              <a:avLst/>
            </a:prstGeom>
            <a:solidFill>
              <a:srgbClr val="FFCC66">
                <a:alpha val="50000"/>
              </a:srgbClr>
            </a:solidFill>
            <a:ln w="38100" algn="ctr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6" name="Line 259"/>
            <p:cNvSpPr>
              <a:spLocks noChangeShapeType="1"/>
            </p:cNvSpPr>
            <p:nvPr/>
          </p:nvSpPr>
          <p:spPr bwMode="auto">
            <a:xfrm flipV="1">
              <a:off x="2585" y="1230"/>
              <a:ext cx="1111" cy="1021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prstDash val="dash"/>
              <a:round/>
              <a:headEnd/>
              <a:tailEnd/>
            </a:ln>
            <a:effectLst/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17" name="Group 263"/>
            <p:cNvGrpSpPr>
              <a:grpSpLocks/>
            </p:cNvGrpSpPr>
            <p:nvPr/>
          </p:nvGrpSpPr>
          <p:grpSpPr bwMode="auto">
            <a:xfrm>
              <a:off x="3515" y="1275"/>
              <a:ext cx="1497" cy="1306"/>
              <a:chOff x="1292" y="1344"/>
              <a:chExt cx="2715" cy="2369"/>
            </a:xfrm>
          </p:grpSpPr>
          <p:sp>
            <p:nvSpPr>
              <p:cNvPr id="218" name="Line 264"/>
              <p:cNvSpPr>
                <a:spLocks noChangeShapeType="1"/>
              </p:cNvSpPr>
              <p:nvPr/>
            </p:nvSpPr>
            <p:spPr bwMode="auto">
              <a:xfrm>
                <a:off x="1948" y="2205"/>
                <a:ext cx="0" cy="635"/>
              </a:xfrm>
              <a:prstGeom prst="line">
                <a:avLst/>
              </a:prstGeom>
              <a:noFill/>
              <a:ln w="76200">
                <a:solidFill>
                  <a:srgbClr val="0000FF"/>
                </a:solidFill>
                <a:round/>
                <a:headEnd type="triangle" w="med" len="sm"/>
                <a:tailEnd type="triangle" w="med" len="sm"/>
              </a:ln>
              <a:effectLst>
                <a:prstShdw prst="shdw17" dist="17961" dir="2700000">
                  <a:srgbClr val="0000FF">
                    <a:gamma/>
                    <a:shade val="60000"/>
                    <a:invGamma/>
                  </a:srgbClr>
                </a:prstShdw>
              </a:effectLst>
            </p:spPr>
            <p:txBody>
              <a:bodyPr anchor="ctr" anchorCtr="1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9" name="Line 265"/>
              <p:cNvSpPr>
                <a:spLocks noChangeShapeType="1"/>
              </p:cNvSpPr>
              <p:nvPr/>
            </p:nvSpPr>
            <p:spPr bwMode="auto">
              <a:xfrm>
                <a:off x="2622" y="1965"/>
                <a:ext cx="0" cy="499"/>
              </a:xfrm>
              <a:prstGeom prst="line">
                <a:avLst/>
              </a:prstGeom>
              <a:noFill/>
              <a:ln w="76200">
                <a:solidFill>
                  <a:srgbClr val="0000FF"/>
                </a:solidFill>
                <a:round/>
                <a:headEnd type="triangle" w="med" len="sm"/>
                <a:tailEnd type="triangle" w="med" len="sm"/>
              </a:ln>
              <a:effectLst>
                <a:prstShdw prst="shdw17" dist="17961" dir="2700000">
                  <a:srgbClr val="0000FF">
                    <a:gamma/>
                    <a:shade val="60000"/>
                    <a:invGamma/>
                  </a:srgbClr>
                </a:prstShdw>
              </a:effectLst>
            </p:spPr>
            <p:txBody>
              <a:bodyPr anchor="ctr" anchorCtr="1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0" name="Line 266"/>
              <p:cNvSpPr>
                <a:spLocks noChangeShapeType="1"/>
              </p:cNvSpPr>
              <p:nvPr/>
            </p:nvSpPr>
            <p:spPr bwMode="auto">
              <a:xfrm>
                <a:off x="2622" y="2586"/>
                <a:ext cx="0" cy="499"/>
              </a:xfrm>
              <a:prstGeom prst="line">
                <a:avLst/>
              </a:prstGeom>
              <a:noFill/>
              <a:ln w="76200">
                <a:solidFill>
                  <a:srgbClr val="0000FF"/>
                </a:solidFill>
                <a:round/>
                <a:headEnd type="triangle" w="med" len="sm"/>
                <a:tailEnd type="triangle" w="med" len="sm"/>
              </a:ln>
              <a:effectLst>
                <a:prstShdw prst="shdw17" dist="17961" dir="2700000">
                  <a:srgbClr val="0000FF">
                    <a:gamma/>
                    <a:shade val="60000"/>
                    <a:invGamma/>
                  </a:srgbClr>
                </a:prstShdw>
              </a:effectLst>
            </p:spPr>
            <p:txBody>
              <a:bodyPr anchor="ctr" anchorCtr="1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1" name="Line 267"/>
              <p:cNvSpPr>
                <a:spLocks noChangeShapeType="1"/>
              </p:cNvSpPr>
              <p:nvPr/>
            </p:nvSpPr>
            <p:spPr bwMode="auto">
              <a:xfrm>
                <a:off x="3340" y="2205"/>
                <a:ext cx="0" cy="635"/>
              </a:xfrm>
              <a:prstGeom prst="line">
                <a:avLst/>
              </a:prstGeom>
              <a:noFill/>
              <a:ln w="76200">
                <a:solidFill>
                  <a:srgbClr val="0000FF"/>
                </a:solidFill>
                <a:round/>
                <a:headEnd type="triangle" w="med" len="sm"/>
                <a:tailEnd type="triangle" w="med" len="sm"/>
              </a:ln>
              <a:effectLst>
                <a:prstShdw prst="shdw17" dist="17961" dir="2700000">
                  <a:srgbClr val="0000FF">
                    <a:gamma/>
                    <a:shade val="60000"/>
                    <a:invGamma/>
                  </a:srgbClr>
                </a:prstShdw>
              </a:effectLst>
            </p:spPr>
            <p:txBody>
              <a:bodyPr anchor="ctr" anchorCtr="1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2" name="Line 268"/>
              <p:cNvSpPr>
                <a:spLocks noChangeShapeType="1"/>
              </p:cNvSpPr>
              <p:nvPr/>
            </p:nvSpPr>
            <p:spPr bwMode="auto">
              <a:xfrm>
                <a:off x="1948" y="1344"/>
                <a:ext cx="0" cy="226"/>
              </a:xfrm>
              <a:prstGeom prst="line">
                <a:avLst/>
              </a:prstGeom>
              <a:noFill/>
              <a:ln w="76200">
                <a:solidFill>
                  <a:srgbClr val="0000FF"/>
                </a:solidFill>
                <a:round/>
                <a:headEnd type="none" w="med" len="sm"/>
                <a:tailEnd type="triangle" w="med" len="sm"/>
              </a:ln>
              <a:effectLst>
                <a:prstShdw prst="shdw17" dist="17961" dir="2700000">
                  <a:srgbClr val="0000FF">
                    <a:gamma/>
                    <a:shade val="60000"/>
                    <a:invGamma/>
                  </a:srgbClr>
                </a:prstShdw>
              </a:effectLst>
            </p:spPr>
            <p:txBody>
              <a:bodyPr anchor="ctr" anchorCtr="1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3" name="Line 269"/>
              <p:cNvSpPr>
                <a:spLocks noChangeShapeType="1"/>
              </p:cNvSpPr>
              <p:nvPr/>
            </p:nvSpPr>
            <p:spPr bwMode="auto">
              <a:xfrm>
                <a:off x="3347" y="1344"/>
                <a:ext cx="0" cy="226"/>
              </a:xfrm>
              <a:prstGeom prst="line">
                <a:avLst/>
              </a:prstGeom>
              <a:noFill/>
              <a:ln w="76200">
                <a:solidFill>
                  <a:srgbClr val="0000FF"/>
                </a:solidFill>
                <a:round/>
                <a:headEnd type="none" w="med" len="sm"/>
                <a:tailEnd type="triangle" w="med" len="sm"/>
              </a:ln>
              <a:effectLst>
                <a:prstShdw prst="shdw17" dist="17961" dir="2700000">
                  <a:srgbClr val="0000FF">
                    <a:gamma/>
                    <a:shade val="60000"/>
                    <a:invGamma/>
                  </a:srgbClr>
                </a:prstShdw>
              </a:effectLst>
            </p:spPr>
            <p:txBody>
              <a:bodyPr anchor="ctr" anchorCtr="1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4" name="Line 270"/>
              <p:cNvSpPr>
                <a:spLocks noChangeShapeType="1"/>
              </p:cNvSpPr>
              <p:nvPr/>
            </p:nvSpPr>
            <p:spPr bwMode="auto">
              <a:xfrm>
                <a:off x="1948" y="3465"/>
                <a:ext cx="0" cy="226"/>
              </a:xfrm>
              <a:prstGeom prst="line">
                <a:avLst/>
              </a:prstGeom>
              <a:noFill/>
              <a:ln w="76200">
                <a:solidFill>
                  <a:srgbClr val="0000FF"/>
                </a:solidFill>
                <a:round/>
                <a:headEnd type="triangle" w="med" len="sm"/>
                <a:tailEnd type="none" w="med" len="sm"/>
              </a:ln>
              <a:effectLst>
                <a:prstShdw prst="shdw17" dist="17961" dir="2700000">
                  <a:srgbClr val="0000FF">
                    <a:gamma/>
                    <a:shade val="60000"/>
                    <a:invGamma/>
                  </a:srgbClr>
                </a:prstShdw>
              </a:effectLst>
            </p:spPr>
            <p:txBody>
              <a:bodyPr anchor="ctr" anchorCtr="1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" name="Line 271"/>
              <p:cNvSpPr>
                <a:spLocks noChangeShapeType="1"/>
              </p:cNvSpPr>
              <p:nvPr/>
            </p:nvSpPr>
            <p:spPr bwMode="auto">
              <a:xfrm>
                <a:off x="3347" y="3465"/>
                <a:ext cx="0" cy="226"/>
              </a:xfrm>
              <a:prstGeom prst="line">
                <a:avLst/>
              </a:prstGeom>
              <a:noFill/>
              <a:ln w="76200">
                <a:solidFill>
                  <a:srgbClr val="0000FF"/>
                </a:solidFill>
                <a:round/>
                <a:headEnd type="triangle" w="med" len="sm"/>
                <a:tailEnd type="none" w="med" len="sm"/>
              </a:ln>
              <a:effectLst>
                <a:prstShdw prst="shdw17" dist="17961" dir="2700000">
                  <a:srgbClr val="0000FF">
                    <a:gamma/>
                    <a:shade val="60000"/>
                    <a:invGamma/>
                  </a:srgbClr>
                </a:prstShdw>
              </a:effectLst>
            </p:spPr>
            <p:txBody>
              <a:bodyPr anchor="ctr" anchorCtr="1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6" name="Line 272"/>
              <p:cNvSpPr>
                <a:spLocks noChangeShapeType="1"/>
              </p:cNvSpPr>
              <p:nvPr/>
            </p:nvSpPr>
            <p:spPr bwMode="auto">
              <a:xfrm>
                <a:off x="2622" y="1344"/>
                <a:ext cx="0" cy="499"/>
              </a:xfrm>
              <a:prstGeom prst="line">
                <a:avLst/>
              </a:prstGeom>
              <a:noFill/>
              <a:ln w="76200">
                <a:solidFill>
                  <a:srgbClr val="0000FF"/>
                </a:solidFill>
                <a:round/>
                <a:headEnd type="none" w="med" len="sm"/>
                <a:tailEnd type="triangle" w="med" len="sm"/>
              </a:ln>
              <a:effectLst>
                <a:prstShdw prst="shdw17" dist="17961" dir="2700000">
                  <a:srgbClr val="0000FF">
                    <a:gamma/>
                    <a:shade val="60000"/>
                    <a:invGamma/>
                  </a:srgbClr>
                </a:prstShdw>
              </a:effectLst>
            </p:spPr>
            <p:txBody>
              <a:bodyPr anchor="ctr" anchorCtr="1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7" name="Line 273"/>
              <p:cNvSpPr>
                <a:spLocks noChangeShapeType="1"/>
              </p:cNvSpPr>
              <p:nvPr/>
            </p:nvSpPr>
            <p:spPr bwMode="auto">
              <a:xfrm>
                <a:off x="2622" y="3214"/>
                <a:ext cx="0" cy="499"/>
              </a:xfrm>
              <a:prstGeom prst="line">
                <a:avLst/>
              </a:prstGeom>
              <a:noFill/>
              <a:ln w="76200">
                <a:solidFill>
                  <a:srgbClr val="0000FF"/>
                </a:solidFill>
                <a:round/>
                <a:headEnd type="triangle" w="med" len="sm"/>
                <a:tailEnd type="none" w="med" len="sm"/>
              </a:ln>
              <a:effectLst>
                <a:prstShdw prst="shdw17" dist="17961" dir="2700000">
                  <a:srgbClr val="0000FF">
                    <a:gamma/>
                    <a:shade val="60000"/>
                    <a:invGamma/>
                  </a:srgbClr>
                </a:prstShdw>
              </a:effectLst>
            </p:spPr>
            <p:txBody>
              <a:bodyPr anchor="ctr" anchorCtr="1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8" name="Line 274"/>
              <p:cNvSpPr>
                <a:spLocks noChangeShapeType="1"/>
              </p:cNvSpPr>
              <p:nvPr/>
            </p:nvSpPr>
            <p:spPr bwMode="auto">
              <a:xfrm>
                <a:off x="2241" y="1895"/>
                <a:ext cx="307" cy="0"/>
              </a:xfrm>
              <a:prstGeom prst="line">
                <a:avLst/>
              </a:prstGeom>
              <a:noFill/>
              <a:ln w="76200">
                <a:solidFill>
                  <a:srgbClr val="0000FF"/>
                </a:solidFill>
                <a:round/>
                <a:headEnd type="triangle" w="med" len="sm"/>
                <a:tailEnd type="triangle" w="med" len="sm"/>
              </a:ln>
              <a:effectLst>
                <a:prstShdw prst="shdw17" dist="17961" dir="2700000">
                  <a:srgbClr val="0000FF">
                    <a:gamma/>
                    <a:shade val="60000"/>
                    <a:invGamma/>
                  </a:srgbClr>
                </a:prstShdw>
              </a:effectLst>
            </p:spPr>
            <p:txBody>
              <a:bodyPr anchor="ctr" anchorCtr="1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9" name="Line 275"/>
              <p:cNvSpPr>
                <a:spLocks noChangeShapeType="1"/>
              </p:cNvSpPr>
              <p:nvPr/>
            </p:nvSpPr>
            <p:spPr bwMode="auto">
              <a:xfrm>
                <a:off x="2699" y="1895"/>
                <a:ext cx="307" cy="0"/>
              </a:xfrm>
              <a:prstGeom prst="line">
                <a:avLst/>
              </a:prstGeom>
              <a:noFill/>
              <a:ln w="76200">
                <a:solidFill>
                  <a:srgbClr val="0000FF"/>
                </a:solidFill>
                <a:round/>
                <a:headEnd type="triangle" w="med" len="sm"/>
                <a:tailEnd type="triangle" w="med" len="sm"/>
              </a:ln>
              <a:effectLst>
                <a:prstShdw prst="shdw17" dist="17961" dir="2700000">
                  <a:srgbClr val="0000FF">
                    <a:gamma/>
                    <a:shade val="60000"/>
                    <a:invGamma/>
                  </a:srgbClr>
                </a:prstShdw>
              </a:effectLst>
            </p:spPr>
            <p:txBody>
              <a:bodyPr anchor="ctr" anchorCtr="1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0" name="Line 276"/>
              <p:cNvSpPr>
                <a:spLocks noChangeShapeType="1"/>
              </p:cNvSpPr>
              <p:nvPr/>
            </p:nvSpPr>
            <p:spPr bwMode="auto">
              <a:xfrm>
                <a:off x="2241" y="3151"/>
                <a:ext cx="307" cy="0"/>
              </a:xfrm>
              <a:prstGeom prst="line">
                <a:avLst/>
              </a:prstGeom>
              <a:noFill/>
              <a:ln w="76200">
                <a:solidFill>
                  <a:srgbClr val="0000FF"/>
                </a:solidFill>
                <a:round/>
                <a:headEnd type="triangle" w="med" len="sm"/>
                <a:tailEnd type="triangle" w="med" len="sm"/>
              </a:ln>
              <a:effectLst>
                <a:prstShdw prst="shdw17" dist="17961" dir="2700000">
                  <a:srgbClr val="0000FF">
                    <a:gamma/>
                    <a:shade val="60000"/>
                    <a:invGamma/>
                  </a:srgbClr>
                </a:prstShdw>
              </a:effectLst>
            </p:spPr>
            <p:txBody>
              <a:bodyPr anchor="ctr" anchorCtr="1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1" name="Line 277"/>
              <p:cNvSpPr>
                <a:spLocks noChangeShapeType="1"/>
              </p:cNvSpPr>
              <p:nvPr/>
            </p:nvSpPr>
            <p:spPr bwMode="auto">
              <a:xfrm>
                <a:off x="2699" y="3151"/>
                <a:ext cx="307" cy="0"/>
              </a:xfrm>
              <a:prstGeom prst="line">
                <a:avLst/>
              </a:prstGeom>
              <a:noFill/>
              <a:ln w="76200">
                <a:solidFill>
                  <a:srgbClr val="0000FF"/>
                </a:solidFill>
                <a:round/>
                <a:headEnd type="triangle" w="med" len="sm"/>
                <a:tailEnd type="triangle" w="med" len="sm"/>
              </a:ln>
              <a:effectLst>
                <a:prstShdw prst="shdw17" dist="17961" dir="2700000">
                  <a:srgbClr val="0000FF">
                    <a:gamma/>
                    <a:shade val="60000"/>
                    <a:invGamma/>
                  </a:srgbClr>
                </a:prstShdw>
              </a:effectLst>
            </p:spPr>
            <p:txBody>
              <a:bodyPr anchor="ctr" anchorCtr="1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2" name="Line 278"/>
              <p:cNvSpPr>
                <a:spLocks noChangeShapeType="1"/>
              </p:cNvSpPr>
              <p:nvPr/>
            </p:nvSpPr>
            <p:spPr bwMode="auto">
              <a:xfrm>
                <a:off x="2018" y="2530"/>
                <a:ext cx="530" cy="0"/>
              </a:xfrm>
              <a:prstGeom prst="line">
                <a:avLst/>
              </a:prstGeom>
              <a:noFill/>
              <a:ln w="76200">
                <a:solidFill>
                  <a:srgbClr val="0000FF"/>
                </a:solidFill>
                <a:round/>
                <a:headEnd type="triangle" w="med" len="sm"/>
                <a:tailEnd type="triangle" w="med" len="sm"/>
              </a:ln>
              <a:effectLst>
                <a:prstShdw prst="shdw17" dist="17961" dir="2700000">
                  <a:srgbClr val="0000FF">
                    <a:gamma/>
                    <a:shade val="60000"/>
                    <a:invGamma/>
                  </a:srgbClr>
                </a:prstShdw>
              </a:effectLst>
            </p:spPr>
            <p:txBody>
              <a:bodyPr anchor="ctr" anchorCtr="1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3" name="Line 279"/>
              <p:cNvSpPr>
                <a:spLocks noChangeShapeType="1"/>
              </p:cNvSpPr>
              <p:nvPr/>
            </p:nvSpPr>
            <p:spPr bwMode="auto">
              <a:xfrm>
                <a:off x="2699" y="2530"/>
                <a:ext cx="589" cy="0"/>
              </a:xfrm>
              <a:prstGeom prst="line">
                <a:avLst/>
              </a:prstGeom>
              <a:noFill/>
              <a:ln w="76200">
                <a:solidFill>
                  <a:srgbClr val="0000FF"/>
                </a:solidFill>
                <a:round/>
                <a:headEnd type="triangle" w="med" len="sm"/>
                <a:tailEnd type="triangle" w="med" len="sm"/>
              </a:ln>
              <a:effectLst>
                <a:prstShdw prst="shdw17" dist="17961" dir="2700000">
                  <a:srgbClr val="0000FF">
                    <a:gamma/>
                    <a:shade val="60000"/>
                    <a:invGamma/>
                  </a:srgbClr>
                </a:prstShdw>
              </a:effectLst>
            </p:spPr>
            <p:txBody>
              <a:bodyPr anchor="ctr" anchorCtr="1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4" name="Line 280"/>
              <p:cNvSpPr>
                <a:spLocks noChangeShapeType="1"/>
              </p:cNvSpPr>
              <p:nvPr/>
            </p:nvSpPr>
            <p:spPr bwMode="auto">
              <a:xfrm>
                <a:off x="1334" y="1895"/>
                <a:ext cx="307" cy="0"/>
              </a:xfrm>
              <a:prstGeom prst="line">
                <a:avLst/>
              </a:prstGeom>
              <a:noFill/>
              <a:ln w="76200">
                <a:solidFill>
                  <a:srgbClr val="0000FF"/>
                </a:solidFill>
                <a:round/>
                <a:headEnd type="none" w="med" len="sm"/>
                <a:tailEnd type="triangle" w="med" len="sm"/>
              </a:ln>
              <a:effectLst>
                <a:prstShdw prst="shdw17" dist="17961" dir="2700000">
                  <a:srgbClr val="0000FF">
                    <a:gamma/>
                    <a:shade val="60000"/>
                    <a:invGamma/>
                  </a:srgbClr>
                </a:prstShdw>
              </a:effectLst>
            </p:spPr>
            <p:txBody>
              <a:bodyPr anchor="ctr" anchorCtr="1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5" name="Line 281"/>
              <p:cNvSpPr>
                <a:spLocks noChangeShapeType="1"/>
              </p:cNvSpPr>
              <p:nvPr/>
            </p:nvSpPr>
            <p:spPr bwMode="auto">
              <a:xfrm>
                <a:off x="1334" y="3151"/>
                <a:ext cx="307" cy="0"/>
              </a:xfrm>
              <a:prstGeom prst="line">
                <a:avLst/>
              </a:prstGeom>
              <a:noFill/>
              <a:ln w="76200">
                <a:solidFill>
                  <a:srgbClr val="0000FF"/>
                </a:solidFill>
                <a:round/>
                <a:headEnd type="none" w="med" len="sm"/>
                <a:tailEnd type="triangle" w="med" len="sm"/>
              </a:ln>
              <a:effectLst>
                <a:prstShdw prst="shdw17" dist="17961" dir="2700000">
                  <a:srgbClr val="0000FF">
                    <a:gamma/>
                    <a:shade val="60000"/>
                    <a:invGamma/>
                  </a:srgbClr>
                </a:prstShdw>
              </a:effectLst>
            </p:spPr>
            <p:txBody>
              <a:bodyPr anchor="ctr" anchorCtr="1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6" name="Line 282"/>
              <p:cNvSpPr>
                <a:spLocks noChangeShapeType="1"/>
              </p:cNvSpPr>
              <p:nvPr/>
            </p:nvSpPr>
            <p:spPr bwMode="auto">
              <a:xfrm>
                <a:off x="1292" y="2530"/>
                <a:ext cx="590" cy="0"/>
              </a:xfrm>
              <a:prstGeom prst="line">
                <a:avLst/>
              </a:prstGeom>
              <a:noFill/>
              <a:ln w="76200">
                <a:solidFill>
                  <a:srgbClr val="0000FF"/>
                </a:solidFill>
                <a:round/>
                <a:headEnd type="none" w="med" len="sm"/>
                <a:tailEnd type="triangle" w="med" len="sm"/>
              </a:ln>
              <a:effectLst>
                <a:prstShdw prst="shdw17" dist="17961" dir="2700000">
                  <a:srgbClr val="0000FF">
                    <a:gamma/>
                    <a:shade val="60000"/>
                    <a:invGamma/>
                  </a:srgbClr>
                </a:prstShdw>
              </a:effectLst>
            </p:spPr>
            <p:txBody>
              <a:bodyPr anchor="ctr" anchorCtr="1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7" name="Line 283"/>
              <p:cNvSpPr>
                <a:spLocks noChangeShapeType="1"/>
              </p:cNvSpPr>
              <p:nvPr/>
            </p:nvSpPr>
            <p:spPr bwMode="auto">
              <a:xfrm>
                <a:off x="3651" y="1895"/>
                <a:ext cx="307" cy="0"/>
              </a:xfrm>
              <a:prstGeom prst="line">
                <a:avLst/>
              </a:prstGeom>
              <a:noFill/>
              <a:ln w="76200">
                <a:solidFill>
                  <a:srgbClr val="0000FF"/>
                </a:solidFill>
                <a:round/>
                <a:headEnd type="triangle" w="med" len="sm"/>
                <a:tailEnd type="none" w="med" len="sm"/>
              </a:ln>
              <a:effectLst>
                <a:prstShdw prst="shdw17" dist="17961" dir="2700000">
                  <a:srgbClr val="0000FF">
                    <a:gamma/>
                    <a:shade val="60000"/>
                    <a:invGamma/>
                  </a:srgbClr>
                </a:prstShdw>
              </a:effectLst>
            </p:spPr>
            <p:txBody>
              <a:bodyPr anchor="ctr" anchorCtr="1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8" name="Line 284"/>
              <p:cNvSpPr>
                <a:spLocks noChangeShapeType="1"/>
              </p:cNvSpPr>
              <p:nvPr/>
            </p:nvSpPr>
            <p:spPr bwMode="auto">
              <a:xfrm>
                <a:off x="3651" y="3151"/>
                <a:ext cx="307" cy="0"/>
              </a:xfrm>
              <a:prstGeom prst="line">
                <a:avLst/>
              </a:prstGeom>
              <a:noFill/>
              <a:ln w="76200">
                <a:solidFill>
                  <a:srgbClr val="0000FF"/>
                </a:solidFill>
                <a:round/>
                <a:headEnd type="triangle" w="med" len="sm"/>
                <a:tailEnd type="none" w="med" len="sm"/>
              </a:ln>
              <a:effectLst>
                <a:prstShdw prst="shdw17" dist="17961" dir="2700000">
                  <a:srgbClr val="0000FF">
                    <a:gamma/>
                    <a:shade val="60000"/>
                    <a:invGamma/>
                  </a:srgbClr>
                </a:prstShdw>
              </a:effectLst>
            </p:spPr>
            <p:txBody>
              <a:bodyPr anchor="ctr" anchorCtr="1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9" name="Line 285"/>
              <p:cNvSpPr>
                <a:spLocks noChangeShapeType="1"/>
              </p:cNvSpPr>
              <p:nvPr/>
            </p:nvSpPr>
            <p:spPr bwMode="auto">
              <a:xfrm>
                <a:off x="3417" y="2530"/>
                <a:ext cx="590" cy="0"/>
              </a:xfrm>
              <a:prstGeom prst="line">
                <a:avLst/>
              </a:prstGeom>
              <a:noFill/>
              <a:ln w="76200">
                <a:solidFill>
                  <a:srgbClr val="0000FF"/>
                </a:solidFill>
                <a:round/>
                <a:headEnd type="triangle" w="med" len="sm"/>
                <a:tailEnd type="none" w="med" len="sm"/>
              </a:ln>
              <a:effectLst>
                <a:prstShdw prst="shdw17" dist="17961" dir="2700000">
                  <a:srgbClr val="0000FF">
                    <a:gamma/>
                    <a:shade val="60000"/>
                    <a:invGamma/>
                  </a:srgbClr>
                </a:prstShdw>
              </a:effectLst>
            </p:spPr>
            <p:txBody>
              <a:bodyPr anchor="ctr" anchorCtr="1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0" name="Rectangle 286"/>
              <p:cNvSpPr>
                <a:spLocks noChangeArrowheads="1"/>
              </p:cNvSpPr>
              <p:nvPr/>
            </p:nvSpPr>
            <p:spPr bwMode="auto">
              <a:xfrm>
                <a:off x="1579" y="1780"/>
                <a:ext cx="227" cy="227"/>
              </a:xfrm>
              <a:prstGeom prst="rect">
                <a:avLst/>
              </a:prstGeom>
              <a:solidFill>
                <a:srgbClr val="FF9933"/>
              </a:solidFill>
              <a:ln w="9525" algn="ctr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FF9933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1" name="Rectangle 287"/>
              <p:cNvSpPr>
                <a:spLocks noChangeArrowheads="1"/>
              </p:cNvSpPr>
              <p:nvPr/>
            </p:nvSpPr>
            <p:spPr bwMode="auto">
              <a:xfrm>
                <a:off x="2064" y="1780"/>
                <a:ext cx="227" cy="227"/>
              </a:xfrm>
              <a:prstGeom prst="rect">
                <a:avLst/>
              </a:prstGeom>
              <a:solidFill>
                <a:srgbClr val="FF9933"/>
              </a:solidFill>
              <a:ln w="9525" algn="ctr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FF9933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2" name="Rectangle 288"/>
              <p:cNvSpPr>
                <a:spLocks noChangeArrowheads="1"/>
              </p:cNvSpPr>
              <p:nvPr/>
            </p:nvSpPr>
            <p:spPr bwMode="auto">
              <a:xfrm>
                <a:off x="1837" y="2415"/>
                <a:ext cx="227" cy="227"/>
              </a:xfrm>
              <a:prstGeom prst="rect">
                <a:avLst/>
              </a:prstGeom>
              <a:solidFill>
                <a:srgbClr val="FF9933"/>
              </a:solidFill>
              <a:ln w="9525" algn="ctr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FF9933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3" name="Rectangle 289"/>
              <p:cNvSpPr>
                <a:spLocks noChangeArrowheads="1"/>
              </p:cNvSpPr>
              <p:nvPr/>
            </p:nvSpPr>
            <p:spPr bwMode="auto">
              <a:xfrm>
                <a:off x="1837" y="2024"/>
                <a:ext cx="227" cy="227"/>
              </a:xfrm>
              <a:prstGeom prst="rect">
                <a:avLst/>
              </a:prstGeom>
              <a:solidFill>
                <a:srgbClr val="FF9933"/>
              </a:solidFill>
              <a:ln w="9525" algn="ctr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FF9933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4" name="Rectangle 290"/>
              <p:cNvSpPr>
                <a:spLocks noChangeArrowheads="1"/>
              </p:cNvSpPr>
              <p:nvPr/>
            </p:nvSpPr>
            <p:spPr bwMode="auto">
              <a:xfrm>
                <a:off x="1837" y="1542"/>
                <a:ext cx="227" cy="227"/>
              </a:xfrm>
              <a:prstGeom prst="rect">
                <a:avLst/>
              </a:prstGeom>
              <a:solidFill>
                <a:srgbClr val="FF9933"/>
              </a:solidFill>
              <a:ln w="9525" algn="ctr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FF9933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5" name="Rectangle 291"/>
              <p:cNvSpPr>
                <a:spLocks noChangeArrowheads="1"/>
              </p:cNvSpPr>
              <p:nvPr/>
            </p:nvSpPr>
            <p:spPr bwMode="auto">
              <a:xfrm>
                <a:off x="1579" y="3033"/>
                <a:ext cx="227" cy="227"/>
              </a:xfrm>
              <a:prstGeom prst="rect">
                <a:avLst/>
              </a:prstGeom>
              <a:solidFill>
                <a:srgbClr val="FF9933"/>
              </a:solidFill>
              <a:ln w="9525" algn="ctr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FF9933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6" name="Rectangle 292"/>
              <p:cNvSpPr>
                <a:spLocks noChangeArrowheads="1"/>
              </p:cNvSpPr>
              <p:nvPr/>
            </p:nvSpPr>
            <p:spPr bwMode="auto">
              <a:xfrm>
                <a:off x="2064" y="3033"/>
                <a:ext cx="227" cy="227"/>
              </a:xfrm>
              <a:prstGeom prst="rect">
                <a:avLst/>
              </a:prstGeom>
              <a:solidFill>
                <a:srgbClr val="FF9933"/>
              </a:solidFill>
              <a:ln w="9525" algn="ctr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FF9933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7" name="Rectangle 293"/>
              <p:cNvSpPr>
                <a:spLocks noChangeArrowheads="1"/>
              </p:cNvSpPr>
              <p:nvPr/>
            </p:nvSpPr>
            <p:spPr bwMode="auto">
              <a:xfrm>
                <a:off x="1837" y="3277"/>
                <a:ext cx="227" cy="227"/>
              </a:xfrm>
              <a:prstGeom prst="rect">
                <a:avLst/>
              </a:prstGeom>
              <a:solidFill>
                <a:srgbClr val="FF9933"/>
              </a:solidFill>
              <a:ln w="9525" algn="ctr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FF9933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8" name="Rectangle 294"/>
              <p:cNvSpPr>
                <a:spLocks noChangeArrowheads="1"/>
              </p:cNvSpPr>
              <p:nvPr/>
            </p:nvSpPr>
            <p:spPr bwMode="auto">
              <a:xfrm>
                <a:off x="1837" y="2795"/>
                <a:ext cx="227" cy="227"/>
              </a:xfrm>
              <a:prstGeom prst="rect">
                <a:avLst/>
              </a:prstGeom>
              <a:solidFill>
                <a:srgbClr val="FF9933"/>
              </a:solidFill>
              <a:ln w="9525" algn="ctr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FF9933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9" name="Rectangle 295"/>
              <p:cNvSpPr>
                <a:spLocks noChangeArrowheads="1"/>
              </p:cNvSpPr>
              <p:nvPr/>
            </p:nvSpPr>
            <p:spPr bwMode="auto">
              <a:xfrm>
                <a:off x="1655" y="1615"/>
                <a:ext cx="567" cy="567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noFill/>
                <a:miter lim="800000"/>
                <a:headEnd/>
                <a:tailEnd/>
              </a:ln>
              <a:effectLst>
                <a:prstShdw prst="shdw17" dist="17961" dir="2700000">
                  <a:schemeClr val="folHlink">
                    <a:gamma/>
                    <a:shade val="60000"/>
                    <a:invGamma/>
                  </a:schemeClr>
                </a:prstShdw>
              </a:effectLst>
            </p:spPr>
            <p:txBody>
              <a:bodyPr anchor="ctr"/>
              <a:lstStyle/>
              <a:p>
                <a:pPr marL="88900" indent="-88900" algn="ctr">
                  <a:spcBef>
                    <a:spcPct val="50000"/>
                  </a:spcBef>
                </a:pPr>
                <a:endParaRPr lang="zh-CN" altLang="zh-CN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250" name="Rectangle 296"/>
              <p:cNvSpPr>
                <a:spLocks noChangeArrowheads="1"/>
              </p:cNvSpPr>
              <p:nvPr/>
            </p:nvSpPr>
            <p:spPr bwMode="auto">
              <a:xfrm>
                <a:off x="1655" y="2868"/>
                <a:ext cx="567" cy="567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noFill/>
                <a:miter lim="800000"/>
                <a:headEnd/>
                <a:tailEnd/>
              </a:ln>
              <a:effectLst>
                <a:prstShdw prst="shdw17" dist="17961" dir="2700000">
                  <a:schemeClr val="folHlink">
                    <a:gamma/>
                    <a:shade val="60000"/>
                    <a:invGamma/>
                  </a:schemeClr>
                </a:prstShdw>
              </a:effectLst>
            </p:spPr>
            <p:txBody>
              <a:bodyPr anchor="ctr"/>
              <a:lstStyle/>
              <a:p>
                <a:pPr marL="88900" indent="-88900" algn="ctr">
                  <a:spcBef>
                    <a:spcPct val="50000"/>
                  </a:spcBef>
                </a:pPr>
                <a:endParaRPr lang="zh-CN" altLang="zh-CN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251" name="Rectangle 297"/>
              <p:cNvSpPr>
                <a:spLocks noChangeArrowheads="1"/>
              </p:cNvSpPr>
              <p:nvPr/>
            </p:nvSpPr>
            <p:spPr bwMode="auto">
              <a:xfrm>
                <a:off x="2513" y="1780"/>
                <a:ext cx="227" cy="227"/>
              </a:xfrm>
              <a:prstGeom prst="rect">
                <a:avLst/>
              </a:prstGeom>
              <a:solidFill>
                <a:srgbClr val="FF9933"/>
              </a:solidFill>
              <a:ln w="9525" algn="ctr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FF9933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2" name="Rectangle 298"/>
              <p:cNvSpPr>
                <a:spLocks noChangeArrowheads="1"/>
              </p:cNvSpPr>
              <p:nvPr/>
            </p:nvSpPr>
            <p:spPr bwMode="auto">
              <a:xfrm>
                <a:off x="2513" y="2415"/>
                <a:ext cx="227" cy="227"/>
              </a:xfrm>
              <a:prstGeom prst="rect">
                <a:avLst/>
              </a:prstGeom>
              <a:solidFill>
                <a:srgbClr val="FF9933"/>
              </a:solidFill>
              <a:ln w="9525" algn="ctr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FF9933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3" name="Rectangle 299"/>
              <p:cNvSpPr>
                <a:spLocks noChangeArrowheads="1"/>
              </p:cNvSpPr>
              <p:nvPr/>
            </p:nvSpPr>
            <p:spPr bwMode="auto">
              <a:xfrm>
                <a:off x="2513" y="3033"/>
                <a:ext cx="227" cy="227"/>
              </a:xfrm>
              <a:prstGeom prst="rect">
                <a:avLst/>
              </a:prstGeom>
              <a:solidFill>
                <a:srgbClr val="FF9933"/>
              </a:solidFill>
              <a:ln w="9525" algn="ctr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FF9933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4" name="Rectangle 300"/>
              <p:cNvSpPr>
                <a:spLocks noChangeArrowheads="1"/>
              </p:cNvSpPr>
              <p:nvPr/>
            </p:nvSpPr>
            <p:spPr bwMode="auto">
              <a:xfrm>
                <a:off x="2956" y="1780"/>
                <a:ext cx="227" cy="227"/>
              </a:xfrm>
              <a:prstGeom prst="rect">
                <a:avLst/>
              </a:prstGeom>
              <a:solidFill>
                <a:srgbClr val="FF9933"/>
              </a:solidFill>
              <a:ln w="9525" algn="ctr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FF9933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5" name="Rectangle 301"/>
              <p:cNvSpPr>
                <a:spLocks noChangeArrowheads="1"/>
              </p:cNvSpPr>
              <p:nvPr/>
            </p:nvSpPr>
            <p:spPr bwMode="auto">
              <a:xfrm>
                <a:off x="3455" y="1780"/>
                <a:ext cx="227" cy="227"/>
              </a:xfrm>
              <a:prstGeom prst="rect">
                <a:avLst/>
              </a:prstGeom>
              <a:solidFill>
                <a:srgbClr val="FF9933"/>
              </a:solidFill>
              <a:ln w="9525" algn="ctr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FF9933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6" name="Rectangle 302"/>
              <p:cNvSpPr>
                <a:spLocks noChangeArrowheads="1"/>
              </p:cNvSpPr>
              <p:nvPr/>
            </p:nvSpPr>
            <p:spPr bwMode="auto">
              <a:xfrm>
                <a:off x="3229" y="2415"/>
                <a:ext cx="227" cy="227"/>
              </a:xfrm>
              <a:prstGeom prst="rect">
                <a:avLst/>
              </a:prstGeom>
              <a:solidFill>
                <a:srgbClr val="FF9933"/>
              </a:solidFill>
              <a:ln w="9525" algn="ctr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FF9933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7" name="Rectangle 303"/>
              <p:cNvSpPr>
                <a:spLocks noChangeArrowheads="1"/>
              </p:cNvSpPr>
              <p:nvPr/>
            </p:nvSpPr>
            <p:spPr bwMode="auto">
              <a:xfrm>
                <a:off x="3229" y="2024"/>
                <a:ext cx="227" cy="227"/>
              </a:xfrm>
              <a:prstGeom prst="rect">
                <a:avLst/>
              </a:prstGeom>
              <a:solidFill>
                <a:srgbClr val="FF9933"/>
              </a:solidFill>
              <a:ln w="9525" algn="ctr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FF9933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8" name="Rectangle 304"/>
              <p:cNvSpPr>
                <a:spLocks noChangeArrowheads="1"/>
              </p:cNvSpPr>
              <p:nvPr/>
            </p:nvSpPr>
            <p:spPr bwMode="auto">
              <a:xfrm>
                <a:off x="3229" y="1542"/>
                <a:ext cx="227" cy="227"/>
              </a:xfrm>
              <a:prstGeom prst="rect">
                <a:avLst/>
              </a:prstGeom>
              <a:solidFill>
                <a:srgbClr val="FF9933"/>
              </a:solidFill>
              <a:ln w="9525" algn="ctr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FF9933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9" name="Rectangle 305"/>
              <p:cNvSpPr>
                <a:spLocks noChangeArrowheads="1"/>
              </p:cNvSpPr>
              <p:nvPr/>
            </p:nvSpPr>
            <p:spPr bwMode="auto">
              <a:xfrm>
                <a:off x="2956" y="3033"/>
                <a:ext cx="227" cy="227"/>
              </a:xfrm>
              <a:prstGeom prst="rect">
                <a:avLst/>
              </a:prstGeom>
              <a:solidFill>
                <a:srgbClr val="FF9933"/>
              </a:solidFill>
              <a:ln w="9525" algn="ctr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FF9933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0" name="Rectangle 306"/>
              <p:cNvSpPr>
                <a:spLocks noChangeArrowheads="1"/>
              </p:cNvSpPr>
              <p:nvPr/>
            </p:nvSpPr>
            <p:spPr bwMode="auto">
              <a:xfrm>
                <a:off x="3455" y="3033"/>
                <a:ext cx="227" cy="227"/>
              </a:xfrm>
              <a:prstGeom prst="rect">
                <a:avLst/>
              </a:prstGeom>
              <a:solidFill>
                <a:srgbClr val="FF9933"/>
              </a:solidFill>
              <a:ln w="9525" algn="ctr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FF9933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1" name="Rectangle 307"/>
              <p:cNvSpPr>
                <a:spLocks noChangeArrowheads="1"/>
              </p:cNvSpPr>
              <p:nvPr/>
            </p:nvSpPr>
            <p:spPr bwMode="auto">
              <a:xfrm>
                <a:off x="3229" y="3277"/>
                <a:ext cx="227" cy="227"/>
              </a:xfrm>
              <a:prstGeom prst="rect">
                <a:avLst/>
              </a:prstGeom>
              <a:solidFill>
                <a:srgbClr val="FF9933"/>
              </a:solidFill>
              <a:ln w="9525" algn="ctr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FF9933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2" name="Rectangle 308"/>
              <p:cNvSpPr>
                <a:spLocks noChangeArrowheads="1"/>
              </p:cNvSpPr>
              <p:nvPr/>
            </p:nvSpPr>
            <p:spPr bwMode="auto">
              <a:xfrm>
                <a:off x="3229" y="2795"/>
                <a:ext cx="227" cy="227"/>
              </a:xfrm>
              <a:prstGeom prst="rect">
                <a:avLst/>
              </a:prstGeom>
              <a:solidFill>
                <a:srgbClr val="FF9933"/>
              </a:solidFill>
              <a:ln w="9525" algn="ctr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FF9933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3" name="Rectangle 309"/>
              <p:cNvSpPr>
                <a:spLocks noChangeArrowheads="1"/>
              </p:cNvSpPr>
              <p:nvPr/>
            </p:nvSpPr>
            <p:spPr bwMode="auto">
              <a:xfrm>
                <a:off x="3047" y="1615"/>
                <a:ext cx="567" cy="567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noFill/>
                <a:miter lim="800000"/>
                <a:headEnd/>
                <a:tailEnd/>
              </a:ln>
              <a:effectLst>
                <a:prstShdw prst="shdw17" dist="17961" dir="2700000">
                  <a:schemeClr val="folHlink">
                    <a:gamma/>
                    <a:shade val="60000"/>
                    <a:invGamma/>
                  </a:schemeClr>
                </a:prstShdw>
              </a:effectLst>
            </p:spPr>
            <p:txBody>
              <a:bodyPr anchor="ctr"/>
              <a:lstStyle/>
              <a:p>
                <a:pPr marL="88900" indent="-88900" algn="ctr">
                  <a:spcBef>
                    <a:spcPct val="50000"/>
                  </a:spcBef>
                </a:pPr>
                <a:endParaRPr lang="zh-CN" altLang="zh-CN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264" name="Rectangle 310"/>
              <p:cNvSpPr>
                <a:spLocks noChangeArrowheads="1"/>
              </p:cNvSpPr>
              <p:nvPr/>
            </p:nvSpPr>
            <p:spPr bwMode="auto">
              <a:xfrm>
                <a:off x="3047" y="2868"/>
                <a:ext cx="567" cy="567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noFill/>
                <a:miter lim="800000"/>
                <a:headEnd/>
                <a:tailEnd/>
              </a:ln>
              <a:effectLst>
                <a:prstShdw prst="shdw17" dist="17961" dir="2700000">
                  <a:schemeClr val="folHlink">
                    <a:gamma/>
                    <a:shade val="60000"/>
                    <a:invGamma/>
                  </a:schemeClr>
                </a:prstShdw>
              </a:effectLst>
            </p:spPr>
            <p:txBody>
              <a:bodyPr anchor="ctr"/>
              <a:lstStyle/>
              <a:p>
                <a:pPr marL="88900" indent="-88900" algn="ctr">
                  <a:spcBef>
                    <a:spcPct val="50000"/>
                  </a:spcBef>
                </a:pPr>
                <a:endParaRPr lang="zh-CN" altLang="zh-CN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3413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Multiplier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223"/>
          <p:cNvSpPr>
            <a:spLocks noChangeArrowheads="1"/>
          </p:cNvSpPr>
          <p:nvPr/>
        </p:nvSpPr>
        <p:spPr bwMode="auto">
          <a:xfrm>
            <a:off x="3778177" y="4070598"/>
            <a:ext cx="3240955" cy="2665412"/>
          </a:xfrm>
          <a:prstGeom prst="roundRect">
            <a:avLst>
              <a:gd name="adj" fmla="val 11426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Ctr="1"/>
          <a:lstStyle/>
          <a:p>
            <a:pPr marL="88900" indent="-88900" algn="ctr">
              <a:spcBef>
                <a:spcPct val="50000"/>
              </a:spcBef>
            </a:pPr>
            <a:r>
              <a:rPr lang="en-US" altLang="zh-CN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DSP BLOK</a:t>
            </a:r>
            <a:endParaRPr lang="en-US" altLang="zh-CN" b="1" dirty="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Line 215"/>
          <p:cNvSpPr>
            <a:spLocks noChangeShapeType="1"/>
          </p:cNvSpPr>
          <p:nvPr/>
        </p:nvSpPr>
        <p:spPr bwMode="auto">
          <a:xfrm>
            <a:off x="4462391" y="5186610"/>
            <a:ext cx="503237" cy="0"/>
          </a:xfrm>
          <a:prstGeom prst="line">
            <a:avLst/>
          </a:prstGeom>
          <a:ln>
            <a:headEnd/>
            <a:tailEnd type="triangle" w="med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6" name="Line 216"/>
          <p:cNvSpPr>
            <a:spLocks noChangeShapeType="1"/>
          </p:cNvSpPr>
          <p:nvPr/>
        </p:nvSpPr>
        <p:spPr bwMode="auto">
          <a:xfrm>
            <a:off x="3525766" y="4719885"/>
            <a:ext cx="503237" cy="0"/>
          </a:xfrm>
          <a:prstGeom prst="line">
            <a:avLst/>
          </a:prstGeom>
          <a:ln>
            <a:headEnd/>
            <a:tailEnd type="triangle" w="med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7" name="Line 217"/>
          <p:cNvSpPr>
            <a:spLocks noChangeShapeType="1"/>
          </p:cNvSpPr>
          <p:nvPr/>
        </p:nvSpPr>
        <p:spPr bwMode="auto">
          <a:xfrm>
            <a:off x="3525766" y="5619998"/>
            <a:ext cx="503237" cy="0"/>
          </a:xfrm>
          <a:prstGeom prst="line">
            <a:avLst/>
          </a:prstGeom>
          <a:ln>
            <a:headEnd/>
            <a:tailEnd type="triangle" w="med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8" name="Text Box 218"/>
          <p:cNvSpPr txBox="1">
            <a:spLocks noChangeArrowheads="1"/>
          </p:cNvSpPr>
          <p:nvPr/>
        </p:nvSpPr>
        <p:spPr bwMode="auto">
          <a:xfrm>
            <a:off x="2193853" y="4575423"/>
            <a:ext cx="1158875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Ctr="1">
            <a:spAutoFit/>
          </a:bodyPr>
          <a:lstStyle/>
          <a:p>
            <a:pPr marL="88900" indent="-88900">
              <a:spcBef>
                <a:spcPct val="50000"/>
              </a:spcBef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A [ n :0 ]</a:t>
            </a:r>
          </a:p>
        </p:txBody>
      </p:sp>
      <p:sp>
        <p:nvSpPr>
          <p:cNvPr id="9" name="Text Box 219"/>
          <p:cNvSpPr txBox="1">
            <a:spLocks noChangeArrowheads="1"/>
          </p:cNvSpPr>
          <p:nvPr/>
        </p:nvSpPr>
        <p:spPr bwMode="auto">
          <a:xfrm>
            <a:off x="2193853" y="5475535"/>
            <a:ext cx="115887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Ctr="1">
            <a:spAutoFit/>
          </a:bodyPr>
          <a:lstStyle/>
          <a:p>
            <a:pPr marL="88900" indent="-88900">
              <a:spcBef>
                <a:spcPct val="50000"/>
              </a:spcBef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B [ n :0 ]</a:t>
            </a:r>
          </a:p>
        </p:txBody>
      </p:sp>
      <p:sp>
        <p:nvSpPr>
          <p:cNvPr id="10" name="Line 220"/>
          <p:cNvSpPr>
            <a:spLocks noChangeShapeType="1"/>
          </p:cNvSpPr>
          <p:nvPr/>
        </p:nvSpPr>
        <p:spPr bwMode="auto">
          <a:xfrm>
            <a:off x="5397428" y="5654923"/>
            <a:ext cx="565150" cy="0"/>
          </a:xfrm>
          <a:prstGeom prst="line">
            <a:avLst/>
          </a:prstGeom>
          <a:ln>
            <a:headEnd/>
            <a:tailEnd type="triangle" w="med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11" name="Freeform 222"/>
          <p:cNvSpPr>
            <a:spLocks/>
          </p:cNvSpPr>
          <p:nvPr/>
        </p:nvSpPr>
        <p:spPr bwMode="auto">
          <a:xfrm>
            <a:off x="4605266" y="5704135"/>
            <a:ext cx="2197100" cy="792163"/>
          </a:xfrm>
          <a:custGeom>
            <a:avLst/>
            <a:gdLst/>
            <a:ahLst/>
            <a:cxnLst>
              <a:cxn ang="0">
                <a:pos x="1384" y="0"/>
              </a:cxn>
              <a:cxn ang="0">
                <a:pos x="1384" y="522"/>
              </a:cxn>
              <a:cxn ang="0">
                <a:pos x="0" y="522"/>
              </a:cxn>
              <a:cxn ang="0">
                <a:pos x="0" y="204"/>
              </a:cxn>
              <a:cxn ang="0">
                <a:pos x="220" y="207"/>
              </a:cxn>
            </a:cxnLst>
            <a:rect l="0" t="0" r="r" b="b"/>
            <a:pathLst>
              <a:path w="1384" h="522">
                <a:moveTo>
                  <a:pt x="1384" y="0"/>
                </a:moveTo>
                <a:lnTo>
                  <a:pt x="1384" y="522"/>
                </a:lnTo>
                <a:lnTo>
                  <a:pt x="0" y="522"/>
                </a:lnTo>
                <a:lnTo>
                  <a:pt x="0" y="204"/>
                </a:lnTo>
                <a:lnTo>
                  <a:pt x="220" y="207"/>
                </a:lnTo>
              </a:path>
            </a:pathLst>
          </a:custGeom>
          <a:ln>
            <a:headEnd type="none" w="med" len="med"/>
            <a:tailEnd type="triangle" w="med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12" name="Line 221"/>
          <p:cNvSpPr>
            <a:spLocks noChangeShapeType="1"/>
          </p:cNvSpPr>
          <p:nvPr/>
        </p:nvSpPr>
        <p:spPr bwMode="auto">
          <a:xfrm>
            <a:off x="6442003" y="5691435"/>
            <a:ext cx="863600" cy="0"/>
          </a:xfrm>
          <a:prstGeom prst="line">
            <a:avLst/>
          </a:prstGeom>
          <a:ln>
            <a:headEnd/>
            <a:tailEnd type="triangle" w="med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13" name="Rectangle 212"/>
          <p:cNvSpPr>
            <a:spLocks noChangeArrowheads="1"/>
          </p:cNvSpPr>
          <p:nvPr/>
        </p:nvSpPr>
        <p:spPr bwMode="auto">
          <a:xfrm>
            <a:off x="3994078" y="4538910"/>
            <a:ext cx="468313" cy="12604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1"/>
          <a:lstStyle/>
          <a:p>
            <a:pPr marL="88900" indent="-88900" algn="ctr">
              <a:spcBef>
                <a:spcPct val="50000"/>
              </a:spcBef>
            </a:pPr>
            <a:r>
              <a:rPr lang="en-US" altLang="zh-CN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×</a:t>
            </a:r>
          </a:p>
        </p:txBody>
      </p:sp>
      <p:sp>
        <p:nvSpPr>
          <p:cNvPr id="14" name="Rectangle 213"/>
          <p:cNvSpPr>
            <a:spLocks noChangeArrowheads="1"/>
          </p:cNvSpPr>
          <p:nvPr/>
        </p:nvSpPr>
        <p:spPr bwMode="auto">
          <a:xfrm>
            <a:off x="4965628" y="5008810"/>
            <a:ext cx="468313" cy="12588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1"/>
          <a:lstStyle/>
          <a:p>
            <a:pPr marL="88900" indent="-88900" algn="ctr">
              <a:spcBef>
                <a:spcPct val="50000"/>
              </a:spcBef>
            </a:pPr>
            <a:r>
              <a:rPr lang="en-US" altLang="zh-CN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+</a:t>
            </a:r>
          </a:p>
        </p:txBody>
      </p:sp>
      <p:sp>
        <p:nvSpPr>
          <p:cNvPr id="15" name="Rectangle 214"/>
          <p:cNvSpPr>
            <a:spLocks noChangeArrowheads="1"/>
          </p:cNvSpPr>
          <p:nvPr/>
        </p:nvSpPr>
        <p:spPr bwMode="auto">
          <a:xfrm>
            <a:off x="5962578" y="5018335"/>
            <a:ext cx="468313" cy="12588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1"/>
          <a:lstStyle/>
          <a:p>
            <a:pPr marL="88900" indent="-88900" algn="ctr">
              <a:spcBef>
                <a:spcPct val="50000"/>
              </a:spcBef>
            </a:pPr>
            <a:r>
              <a:rPr lang="en-US" altLang="zh-CN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∑</a:t>
            </a:r>
          </a:p>
        </p:txBody>
      </p:sp>
      <p:sp>
        <p:nvSpPr>
          <p:cNvPr id="16" name="Text Box 224"/>
          <p:cNvSpPr txBox="1">
            <a:spLocks noChangeArrowheads="1"/>
          </p:cNvSpPr>
          <p:nvPr/>
        </p:nvSpPr>
        <p:spPr bwMode="auto">
          <a:xfrm>
            <a:off x="7419903" y="5546973"/>
            <a:ext cx="1506538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Ctr="1">
            <a:spAutoFit/>
          </a:bodyPr>
          <a:lstStyle/>
          <a:p>
            <a:pPr marL="88900" indent="-88900">
              <a:spcBef>
                <a:spcPct val="50000"/>
              </a:spcBef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Y [ 2n-1 :0 ]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88" y="1281360"/>
            <a:ext cx="3588616" cy="2449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750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051720" y="2996952"/>
            <a:ext cx="4680520" cy="10081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时钟资源</a:t>
            </a:r>
            <a:endParaRPr lang="zh-CN" altLang="en-US" sz="2800" b="1" dirty="0"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646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时钟资源</a:t>
            </a:r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24744"/>
            <a:ext cx="5722167" cy="5733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561884876"/>
              </p:ext>
            </p:extLst>
          </p:nvPr>
        </p:nvGraphicFramePr>
        <p:xfrm>
          <a:off x="5907781" y="1283420"/>
          <a:ext cx="3128715" cy="52419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2161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4B49223-3E42-4550-85A8-84AF8646F6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24B49223-3E42-4550-85A8-84AF8646F6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6A70A62-4596-4FD6-8A46-18F81D8A54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E6A70A62-4596-4FD6-8A46-18F81D8A54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7E7E095-DC35-4AD4-BDD9-FA94FF2B68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E7E7E095-DC35-4AD4-BDD9-FA94FF2B68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3DEE61D-C3BB-40A7-A11B-DA81226683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A3DEE61D-C3BB-40A7-A11B-DA81226683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B7A8398-117C-41EC-8B00-1060642A86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6B7A8398-117C-41EC-8B00-1060642A86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B9A98E1-227B-4728-8FDD-260F587197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3B9A98E1-227B-4728-8FDD-260F587197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81CCE56-8933-4F58-A5D8-E051190C19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B81CCE56-8933-4F58-A5D8-E051190C19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49288AD-3353-4155-8BD4-1CF9F53D4C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C49288AD-3353-4155-8BD4-1CF9F53D4C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时钟资源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频率综合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消抖动</a:t>
            </a:r>
            <a:endParaRPr lang="zh-CN" altLang="en-US" dirty="0"/>
          </a:p>
        </p:txBody>
      </p:sp>
      <p:grpSp>
        <p:nvGrpSpPr>
          <p:cNvPr id="63" name="组合 62"/>
          <p:cNvGrpSpPr/>
          <p:nvPr/>
        </p:nvGrpSpPr>
        <p:grpSpPr>
          <a:xfrm>
            <a:off x="1318465" y="2034870"/>
            <a:ext cx="5348678" cy="401840"/>
            <a:chOff x="1318465" y="2034870"/>
            <a:chExt cx="5348678" cy="401840"/>
          </a:xfrm>
        </p:grpSpPr>
        <p:sp>
          <p:nvSpPr>
            <p:cNvPr id="4" name="任意多边形 3"/>
            <p:cNvSpPr/>
            <p:nvPr/>
          </p:nvSpPr>
          <p:spPr>
            <a:xfrm>
              <a:off x="1318465" y="2074110"/>
              <a:ext cx="718840" cy="362600"/>
            </a:xfrm>
            <a:custGeom>
              <a:avLst/>
              <a:gdLst>
                <a:gd name="connsiteX0" fmla="*/ 0 w 1435100"/>
                <a:gd name="connsiteY0" fmla="*/ 711200 h 723900"/>
                <a:gd name="connsiteX1" fmla="*/ 723900 w 1435100"/>
                <a:gd name="connsiteY1" fmla="*/ 711200 h 723900"/>
                <a:gd name="connsiteX2" fmla="*/ 723900 w 1435100"/>
                <a:gd name="connsiteY2" fmla="*/ 0 h 723900"/>
                <a:gd name="connsiteX3" fmla="*/ 1435100 w 1435100"/>
                <a:gd name="connsiteY3" fmla="*/ 0 h 723900"/>
                <a:gd name="connsiteX4" fmla="*/ 1435100 w 1435100"/>
                <a:gd name="connsiteY4" fmla="*/ 72390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100" h="723900">
                  <a:moveTo>
                    <a:pt x="0" y="711200"/>
                  </a:moveTo>
                  <a:lnTo>
                    <a:pt x="723900" y="711200"/>
                  </a:lnTo>
                  <a:lnTo>
                    <a:pt x="723900" y="0"/>
                  </a:lnTo>
                  <a:lnTo>
                    <a:pt x="1435100" y="0"/>
                  </a:lnTo>
                  <a:lnTo>
                    <a:pt x="1435100" y="723900"/>
                  </a:lnTo>
                </a:path>
              </a:pathLst>
            </a:cu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2044005" y="2074110"/>
              <a:ext cx="718840" cy="362600"/>
            </a:xfrm>
            <a:custGeom>
              <a:avLst/>
              <a:gdLst>
                <a:gd name="connsiteX0" fmla="*/ 0 w 1435100"/>
                <a:gd name="connsiteY0" fmla="*/ 711200 h 723900"/>
                <a:gd name="connsiteX1" fmla="*/ 723900 w 1435100"/>
                <a:gd name="connsiteY1" fmla="*/ 711200 h 723900"/>
                <a:gd name="connsiteX2" fmla="*/ 723900 w 1435100"/>
                <a:gd name="connsiteY2" fmla="*/ 0 h 723900"/>
                <a:gd name="connsiteX3" fmla="*/ 1435100 w 1435100"/>
                <a:gd name="connsiteY3" fmla="*/ 0 h 723900"/>
                <a:gd name="connsiteX4" fmla="*/ 1435100 w 1435100"/>
                <a:gd name="connsiteY4" fmla="*/ 72390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100" h="723900">
                  <a:moveTo>
                    <a:pt x="0" y="711200"/>
                  </a:moveTo>
                  <a:lnTo>
                    <a:pt x="723900" y="711200"/>
                  </a:lnTo>
                  <a:lnTo>
                    <a:pt x="723900" y="0"/>
                  </a:lnTo>
                  <a:lnTo>
                    <a:pt x="1435100" y="0"/>
                  </a:lnTo>
                  <a:lnTo>
                    <a:pt x="1435100" y="723900"/>
                  </a:lnTo>
                </a:path>
              </a:pathLst>
            </a:cu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2762845" y="2074110"/>
              <a:ext cx="718840" cy="362600"/>
            </a:xfrm>
            <a:custGeom>
              <a:avLst/>
              <a:gdLst>
                <a:gd name="connsiteX0" fmla="*/ 0 w 1435100"/>
                <a:gd name="connsiteY0" fmla="*/ 711200 h 723900"/>
                <a:gd name="connsiteX1" fmla="*/ 723900 w 1435100"/>
                <a:gd name="connsiteY1" fmla="*/ 711200 h 723900"/>
                <a:gd name="connsiteX2" fmla="*/ 723900 w 1435100"/>
                <a:gd name="connsiteY2" fmla="*/ 0 h 723900"/>
                <a:gd name="connsiteX3" fmla="*/ 1435100 w 1435100"/>
                <a:gd name="connsiteY3" fmla="*/ 0 h 723900"/>
                <a:gd name="connsiteX4" fmla="*/ 1435100 w 1435100"/>
                <a:gd name="connsiteY4" fmla="*/ 72390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100" h="723900">
                  <a:moveTo>
                    <a:pt x="0" y="711200"/>
                  </a:moveTo>
                  <a:lnTo>
                    <a:pt x="723900" y="711200"/>
                  </a:lnTo>
                  <a:lnTo>
                    <a:pt x="723900" y="0"/>
                  </a:lnTo>
                  <a:lnTo>
                    <a:pt x="1435100" y="0"/>
                  </a:lnTo>
                  <a:lnTo>
                    <a:pt x="1435100" y="723900"/>
                  </a:lnTo>
                </a:path>
              </a:pathLst>
            </a:cu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3480030" y="2072380"/>
              <a:ext cx="718840" cy="362600"/>
            </a:xfrm>
            <a:custGeom>
              <a:avLst/>
              <a:gdLst>
                <a:gd name="connsiteX0" fmla="*/ 0 w 1435100"/>
                <a:gd name="connsiteY0" fmla="*/ 711200 h 723900"/>
                <a:gd name="connsiteX1" fmla="*/ 723900 w 1435100"/>
                <a:gd name="connsiteY1" fmla="*/ 711200 h 723900"/>
                <a:gd name="connsiteX2" fmla="*/ 723900 w 1435100"/>
                <a:gd name="connsiteY2" fmla="*/ 0 h 723900"/>
                <a:gd name="connsiteX3" fmla="*/ 1435100 w 1435100"/>
                <a:gd name="connsiteY3" fmla="*/ 0 h 723900"/>
                <a:gd name="connsiteX4" fmla="*/ 1435100 w 1435100"/>
                <a:gd name="connsiteY4" fmla="*/ 72390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100" h="723900">
                  <a:moveTo>
                    <a:pt x="0" y="711200"/>
                  </a:moveTo>
                  <a:lnTo>
                    <a:pt x="723900" y="711200"/>
                  </a:lnTo>
                  <a:lnTo>
                    <a:pt x="723900" y="0"/>
                  </a:lnTo>
                  <a:lnTo>
                    <a:pt x="1435100" y="0"/>
                  </a:lnTo>
                  <a:lnTo>
                    <a:pt x="1435100" y="723900"/>
                  </a:lnTo>
                </a:path>
              </a:pathLst>
            </a:cu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4199905" y="2074110"/>
              <a:ext cx="718840" cy="362600"/>
            </a:xfrm>
            <a:custGeom>
              <a:avLst/>
              <a:gdLst>
                <a:gd name="connsiteX0" fmla="*/ 0 w 1435100"/>
                <a:gd name="connsiteY0" fmla="*/ 711200 h 723900"/>
                <a:gd name="connsiteX1" fmla="*/ 723900 w 1435100"/>
                <a:gd name="connsiteY1" fmla="*/ 711200 h 723900"/>
                <a:gd name="connsiteX2" fmla="*/ 723900 w 1435100"/>
                <a:gd name="connsiteY2" fmla="*/ 0 h 723900"/>
                <a:gd name="connsiteX3" fmla="*/ 1435100 w 1435100"/>
                <a:gd name="connsiteY3" fmla="*/ 0 h 723900"/>
                <a:gd name="connsiteX4" fmla="*/ 1435100 w 1435100"/>
                <a:gd name="connsiteY4" fmla="*/ 72390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100" h="723900">
                  <a:moveTo>
                    <a:pt x="0" y="711200"/>
                  </a:moveTo>
                  <a:lnTo>
                    <a:pt x="723900" y="711200"/>
                  </a:lnTo>
                  <a:lnTo>
                    <a:pt x="723900" y="0"/>
                  </a:lnTo>
                  <a:lnTo>
                    <a:pt x="1435100" y="0"/>
                  </a:lnTo>
                  <a:lnTo>
                    <a:pt x="1435100" y="723900"/>
                  </a:lnTo>
                </a:path>
              </a:pathLst>
            </a:cu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 flipV="1">
              <a:off x="4918745" y="2434980"/>
              <a:ext cx="380540" cy="17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713036" y="2034870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latin typeface="幼圆" pitchFamily="49" charset="-122"/>
                  <a:ea typeface="幼圆" pitchFamily="49" charset="-122"/>
                </a:rPr>
                <a:t>源时钟</a:t>
              </a:r>
              <a:endParaRPr lang="zh-CN" altLang="en-US" sz="2000" dirty="0">
                <a:latin typeface="幼圆" pitchFamily="49" charset="-122"/>
                <a:ea typeface="幼圆" pitchFamily="49" charset="-122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1318260" y="2714725"/>
            <a:ext cx="5220643" cy="411115"/>
            <a:chOff x="1318260" y="2714725"/>
            <a:chExt cx="5220643" cy="411115"/>
          </a:xfrm>
        </p:grpSpPr>
        <p:sp>
          <p:nvSpPr>
            <p:cNvPr id="11" name="任意多边形 10"/>
            <p:cNvSpPr/>
            <p:nvPr/>
          </p:nvSpPr>
          <p:spPr>
            <a:xfrm>
              <a:off x="1490360" y="2753925"/>
              <a:ext cx="375580" cy="362600"/>
            </a:xfrm>
            <a:custGeom>
              <a:avLst/>
              <a:gdLst>
                <a:gd name="connsiteX0" fmla="*/ 0 w 1435100"/>
                <a:gd name="connsiteY0" fmla="*/ 711200 h 723900"/>
                <a:gd name="connsiteX1" fmla="*/ 723900 w 1435100"/>
                <a:gd name="connsiteY1" fmla="*/ 711200 h 723900"/>
                <a:gd name="connsiteX2" fmla="*/ 723900 w 1435100"/>
                <a:gd name="connsiteY2" fmla="*/ 0 h 723900"/>
                <a:gd name="connsiteX3" fmla="*/ 1435100 w 1435100"/>
                <a:gd name="connsiteY3" fmla="*/ 0 h 723900"/>
                <a:gd name="connsiteX4" fmla="*/ 1435100 w 1435100"/>
                <a:gd name="connsiteY4" fmla="*/ 72390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100" h="723900">
                  <a:moveTo>
                    <a:pt x="0" y="711200"/>
                  </a:moveTo>
                  <a:lnTo>
                    <a:pt x="723900" y="711200"/>
                  </a:lnTo>
                  <a:lnTo>
                    <a:pt x="723900" y="0"/>
                  </a:lnTo>
                  <a:lnTo>
                    <a:pt x="1435100" y="0"/>
                  </a:lnTo>
                  <a:lnTo>
                    <a:pt x="1435100" y="723900"/>
                  </a:lnTo>
                </a:path>
              </a:pathLst>
            </a:cu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1858320" y="2757030"/>
              <a:ext cx="375580" cy="362600"/>
            </a:xfrm>
            <a:custGeom>
              <a:avLst/>
              <a:gdLst>
                <a:gd name="connsiteX0" fmla="*/ 0 w 1435100"/>
                <a:gd name="connsiteY0" fmla="*/ 711200 h 723900"/>
                <a:gd name="connsiteX1" fmla="*/ 723900 w 1435100"/>
                <a:gd name="connsiteY1" fmla="*/ 711200 h 723900"/>
                <a:gd name="connsiteX2" fmla="*/ 723900 w 1435100"/>
                <a:gd name="connsiteY2" fmla="*/ 0 h 723900"/>
                <a:gd name="connsiteX3" fmla="*/ 1435100 w 1435100"/>
                <a:gd name="connsiteY3" fmla="*/ 0 h 723900"/>
                <a:gd name="connsiteX4" fmla="*/ 1435100 w 1435100"/>
                <a:gd name="connsiteY4" fmla="*/ 72390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100" h="723900">
                  <a:moveTo>
                    <a:pt x="0" y="711200"/>
                  </a:moveTo>
                  <a:lnTo>
                    <a:pt x="723900" y="711200"/>
                  </a:lnTo>
                  <a:lnTo>
                    <a:pt x="723900" y="0"/>
                  </a:lnTo>
                  <a:lnTo>
                    <a:pt x="1435100" y="0"/>
                  </a:lnTo>
                  <a:lnTo>
                    <a:pt x="1435100" y="723900"/>
                  </a:lnTo>
                </a:path>
              </a:pathLst>
            </a:cu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2220505" y="2757030"/>
              <a:ext cx="375580" cy="362600"/>
            </a:xfrm>
            <a:custGeom>
              <a:avLst/>
              <a:gdLst>
                <a:gd name="connsiteX0" fmla="*/ 0 w 1435100"/>
                <a:gd name="connsiteY0" fmla="*/ 711200 h 723900"/>
                <a:gd name="connsiteX1" fmla="*/ 723900 w 1435100"/>
                <a:gd name="connsiteY1" fmla="*/ 711200 h 723900"/>
                <a:gd name="connsiteX2" fmla="*/ 723900 w 1435100"/>
                <a:gd name="connsiteY2" fmla="*/ 0 h 723900"/>
                <a:gd name="connsiteX3" fmla="*/ 1435100 w 1435100"/>
                <a:gd name="connsiteY3" fmla="*/ 0 h 723900"/>
                <a:gd name="connsiteX4" fmla="*/ 1435100 w 1435100"/>
                <a:gd name="connsiteY4" fmla="*/ 72390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100" h="723900">
                  <a:moveTo>
                    <a:pt x="0" y="711200"/>
                  </a:moveTo>
                  <a:lnTo>
                    <a:pt x="723900" y="711200"/>
                  </a:lnTo>
                  <a:lnTo>
                    <a:pt x="723900" y="0"/>
                  </a:lnTo>
                  <a:lnTo>
                    <a:pt x="1435100" y="0"/>
                  </a:lnTo>
                  <a:lnTo>
                    <a:pt x="1435100" y="723900"/>
                  </a:lnTo>
                </a:path>
              </a:pathLst>
            </a:cu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2580845" y="2753925"/>
              <a:ext cx="375580" cy="362600"/>
            </a:xfrm>
            <a:custGeom>
              <a:avLst/>
              <a:gdLst>
                <a:gd name="connsiteX0" fmla="*/ 0 w 1435100"/>
                <a:gd name="connsiteY0" fmla="*/ 711200 h 723900"/>
                <a:gd name="connsiteX1" fmla="*/ 723900 w 1435100"/>
                <a:gd name="connsiteY1" fmla="*/ 711200 h 723900"/>
                <a:gd name="connsiteX2" fmla="*/ 723900 w 1435100"/>
                <a:gd name="connsiteY2" fmla="*/ 0 h 723900"/>
                <a:gd name="connsiteX3" fmla="*/ 1435100 w 1435100"/>
                <a:gd name="connsiteY3" fmla="*/ 0 h 723900"/>
                <a:gd name="connsiteX4" fmla="*/ 1435100 w 1435100"/>
                <a:gd name="connsiteY4" fmla="*/ 72390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100" h="723900">
                  <a:moveTo>
                    <a:pt x="0" y="711200"/>
                  </a:moveTo>
                  <a:lnTo>
                    <a:pt x="723900" y="711200"/>
                  </a:lnTo>
                  <a:lnTo>
                    <a:pt x="723900" y="0"/>
                  </a:lnTo>
                  <a:lnTo>
                    <a:pt x="1435100" y="0"/>
                  </a:lnTo>
                  <a:lnTo>
                    <a:pt x="1435100" y="723900"/>
                  </a:lnTo>
                </a:path>
              </a:pathLst>
            </a:cu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2938585" y="2757030"/>
              <a:ext cx="375580" cy="362600"/>
            </a:xfrm>
            <a:custGeom>
              <a:avLst/>
              <a:gdLst>
                <a:gd name="connsiteX0" fmla="*/ 0 w 1435100"/>
                <a:gd name="connsiteY0" fmla="*/ 711200 h 723900"/>
                <a:gd name="connsiteX1" fmla="*/ 723900 w 1435100"/>
                <a:gd name="connsiteY1" fmla="*/ 711200 h 723900"/>
                <a:gd name="connsiteX2" fmla="*/ 723900 w 1435100"/>
                <a:gd name="connsiteY2" fmla="*/ 0 h 723900"/>
                <a:gd name="connsiteX3" fmla="*/ 1435100 w 1435100"/>
                <a:gd name="connsiteY3" fmla="*/ 0 h 723900"/>
                <a:gd name="connsiteX4" fmla="*/ 1435100 w 1435100"/>
                <a:gd name="connsiteY4" fmla="*/ 72390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100" h="723900">
                  <a:moveTo>
                    <a:pt x="0" y="711200"/>
                  </a:moveTo>
                  <a:lnTo>
                    <a:pt x="723900" y="711200"/>
                  </a:lnTo>
                  <a:lnTo>
                    <a:pt x="723900" y="0"/>
                  </a:lnTo>
                  <a:lnTo>
                    <a:pt x="1435100" y="0"/>
                  </a:lnTo>
                  <a:lnTo>
                    <a:pt x="1435100" y="723900"/>
                  </a:lnTo>
                </a:path>
              </a:pathLst>
            </a:cu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3306545" y="2760135"/>
              <a:ext cx="375580" cy="362600"/>
            </a:xfrm>
            <a:custGeom>
              <a:avLst/>
              <a:gdLst>
                <a:gd name="connsiteX0" fmla="*/ 0 w 1435100"/>
                <a:gd name="connsiteY0" fmla="*/ 711200 h 723900"/>
                <a:gd name="connsiteX1" fmla="*/ 723900 w 1435100"/>
                <a:gd name="connsiteY1" fmla="*/ 711200 h 723900"/>
                <a:gd name="connsiteX2" fmla="*/ 723900 w 1435100"/>
                <a:gd name="connsiteY2" fmla="*/ 0 h 723900"/>
                <a:gd name="connsiteX3" fmla="*/ 1435100 w 1435100"/>
                <a:gd name="connsiteY3" fmla="*/ 0 h 723900"/>
                <a:gd name="connsiteX4" fmla="*/ 1435100 w 1435100"/>
                <a:gd name="connsiteY4" fmla="*/ 72390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100" h="723900">
                  <a:moveTo>
                    <a:pt x="0" y="711200"/>
                  </a:moveTo>
                  <a:lnTo>
                    <a:pt x="723900" y="711200"/>
                  </a:lnTo>
                  <a:lnTo>
                    <a:pt x="723900" y="0"/>
                  </a:lnTo>
                  <a:lnTo>
                    <a:pt x="1435100" y="0"/>
                  </a:lnTo>
                  <a:lnTo>
                    <a:pt x="1435100" y="723900"/>
                  </a:lnTo>
                </a:path>
              </a:pathLst>
            </a:cu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3668730" y="2760135"/>
              <a:ext cx="375580" cy="362600"/>
            </a:xfrm>
            <a:custGeom>
              <a:avLst/>
              <a:gdLst>
                <a:gd name="connsiteX0" fmla="*/ 0 w 1435100"/>
                <a:gd name="connsiteY0" fmla="*/ 711200 h 723900"/>
                <a:gd name="connsiteX1" fmla="*/ 723900 w 1435100"/>
                <a:gd name="connsiteY1" fmla="*/ 711200 h 723900"/>
                <a:gd name="connsiteX2" fmla="*/ 723900 w 1435100"/>
                <a:gd name="connsiteY2" fmla="*/ 0 h 723900"/>
                <a:gd name="connsiteX3" fmla="*/ 1435100 w 1435100"/>
                <a:gd name="connsiteY3" fmla="*/ 0 h 723900"/>
                <a:gd name="connsiteX4" fmla="*/ 1435100 w 1435100"/>
                <a:gd name="connsiteY4" fmla="*/ 72390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100" h="723900">
                  <a:moveTo>
                    <a:pt x="0" y="711200"/>
                  </a:moveTo>
                  <a:lnTo>
                    <a:pt x="723900" y="711200"/>
                  </a:lnTo>
                  <a:lnTo>
                    <a:pt x="723900" y="0"/>
                  </a:lnTo>
                  <a:lnTo>
                    <a:pt x="1435100" y="0"/>
                  </a:lnTo>
                  <a:lnTo>
                    <a:pt x="1435100" y="723900"/>
                  </a:lnTo>
                </a:path>
              </a:pathLst>
            </a:cu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4029070" y="2757030"/>
              <a:ext cx="375580" cy="362600"/>
            </a:xfrm>
            <a:custGeom>
              <a:avLst/>
              <a:gdLst>
                <a:gd name="connsiteX0" fmla="*/ 0 w 1435100"/>
                <a:gd name="connsiteY0" fmla="*/ 711200 h 723900"/>
                <a:gd name="connsiteX1" fmla="*/ 723900 w 1435100"/>
                <a:gd name="connsiteY1" fmla="*/ 711200 h 723900"/>
                <a:gd name="connsiteX2" fmla="*/ 723900 w 1435100"/>
                <a:gd name="connsiteY2" fmla="*/ 0 h 723900"/>
                <a:gd name="connsiteX3" fmla="*/ 1435100 w 1435100"/>
                <a:gd name="connsiteY3" fmla="*/ 0 h 723900"/>
                <a:gd name="connsiteX4" fmla="*/ 1435100 w 1435100"/>
                <a:gd name="connsiteY4" fmla="*/ 72390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100" h="723900">
                  <a:moveTo>
                    <a:pt x="0" y="711200"/>
                  </a:moveTo>
                  <a:lnTo>
                    <a:pt x="723900" y="711200"/>
                  </a:lnTo>
                  <a:lnTo>
                    <a:pt x="723900" y="0"/>
                  </a:lnTo>
                  <a:lnTo>
                    <a:pt x="1435100" y="0"/>
                  </a:lnTo>
                  <a:lnTo>
                    <a:pt x="1435100" y="723900"/>
                  </a:lnTo>
                </a:path>
              </a:pathLst>
            </a:cu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4381615" y="2760135"/>
              <a:ext cx="375580" cy="362600"/>
            </a:xfrm>
            <a:custGeom>
              <a:avLst/>
              <a:gdLst>
                <a:gd name="connsiteX0" fmla="*/ 0 w 1435100"/>
                <a:gd name="connsiteY0" fmla="*/ 711200 h 723900"/>
                <a:gd name="connsiteX1" fmla="*/ 723900 w 1435100"/>
                <a:gd name="connsiteY1" fmla="*/ 711200 h 723900"/>
                <a:gd name="connsiteX2" fmla="*/ 723900 w 1435100"/>
                <a:gd name="connsiteY2" fmla="*/ 0 h 723900"/>
                <a:gd name="connsiteX3" fmla="*/ 1435100 w 1435100"/>
                <a:gd name="connsiteY3" fmla="*/ 0 h 723900"/>
                <a:gd name="connsiteX4" fmla="*/ 1435100 w 1435100"/>
                <a:gd name="connsiteY4" fmla="*/ 72390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100" h="723900">
                  <a:moveTo>
                    <a:pt x="0" y="711200"/>
                  </a:moveTo>
                  <a:lnTo>
                    <a:pt x="723900" y="711200"/>
                  </a:lnTo>
                  <a:lnTo>
                    <a:pt x="723900" y="0"/>
                  </a:lnTo>
                  <a:lnTo>
                    <a:pt x="1435100" y="0"/>
                  </a:lnTo>
                  <a:lnTo>
                    <a:pt x="1435100" y="723900"/>
                  </a:lnTo>
                </a:path>
              </a:pathLst>
            </a:cu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4749575" y="2763240"/>
              <a:ext cx="375580" cy="362600"/>
            </a:xfrm>
            <a:custGeom>
              <a:avLst/>
              <a:gdLst>
                <a:gd name="connsiteX0" fmla="*/ 0 w 1435100"/>
                <a:gd name="connsiteY0" fmla="*/ 711200 h 723900"/>
                <a:gd name="connsiteX1" fmla="*/ 723900 w 1435100"/>
                <a:gd name="connsiteY1" fmla="*/ 711200 h 723900"/>
                <a:gd name="connsiteX2" fmla="*/ 723900 w 1435100"/>
                <a:gd name="connsiteY2" fmla="*/ 0 h 723900"/>
                <a:gd name="connsiteX3" fmla="*/ 1435100 w 1435100"/>
                <a:gd name="connsiteY3" fmla="*/ 0 h 723900"/>
                <a:gd name="connsiteX4" fmla="*/ 1435100 w 1435100"/>
                <a:gd name="connsiteY4" fmla="*/ 72390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100" h="723900">
                  <a:moveTo>
                    <a:pt x="0" y="711200"/>
                  </a:moveTo>
                  <a:lnTo>
                    <a:pt x="723900" y="711200"/>
                  </a:lnTo>
                  <a:lnTo>
                    <a:pt x="723900" y="0"/>
                  </a:lnTo>
                  <a:lnTo>
                    <a:pt x="1435100" y="0"/>
                  </a:lnTo>
                  <a:lnTo>
                    <a:pt x="1435100" y="723900"/>
                  </a:lnTo>
                </a:path>
              </a:pathLst>
            </a:cu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5129670" y="3114835"/>
              <a:ext cx="16961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任意多边形 25"/>
            <p:cNvSpPr/>
            <p:nvPr/>
          </p:nvSpPr>
          <p:spPr>
            <a:xfrm>
              <a:off x="1318260" y="2750820"/>
              <a:ext cx="182880" cy="365760"/>
            </a:xfrm>
            <a:custGeom>
              <a:avLst/>
              <a:gdLst>
                <a:gd name="connsiteX0" fmla="*/ 0 w 182880"/>
                <a:gd name="connsiteY0" fmla="*/ 0 h 365760"/>
                <a:gd name="connsiteX1" fmla="*/ 182880 w 182880"/>
                <a:gd name="connsiteY1" fmla="*/ 0 h 365760"/>
                <a:gd name="connsiteX2" fmla="*/ 182880 w 182880"/>
                <a:gd name="connsiteY2" fmla="*/ 365760 h 36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80" h="365760">
                  <a:moveTo>
                    <a:pt x="0" y="0"/>
                  </a:moveTo>
                  <a:lnTo>
                    <a:pt x="182880" y="0"/>
                  </a:lnTo>
                  <a:lnTo>
                    <a:pt x="182880" y="365760"/>
                  </a:lnTo>
                </a:path>
              </a:pathLst>
            </a:cu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13036" y="2714725"/>
              <a:ext cx="8258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幼圆" pitchFamily="49" charset="-122"/>
                  <a:ea typeface="幼圆" pitchFamily="49" charset="-122"/>
                </a:rPr>
                <a:t>2</a:t>
              </a:r>
              <a:r>
                <a:rPr lang="zh-CN" altLang="en-US" sz="2000" dirty="0" smtClean="0">
                  <a:latin typeface="幼圆" pitchFamily="49" charset="-122"/>
                  <a:ea typeface="幼圆" pitchFamily="49" charset="-122"/>
                </a:rPr>
                <a:t>倍频</a:t>
              </a:r>
              <a:endParaRPr lang="zh-CN" altLang="en-US" sz="2000" dirty="0">
                <a:latin typeface="幼圆" pitchFamily="49" charset="-122"/>
                <a:ea typeface="幼圆" pitchFamily="49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1358653" y="3429000"/>
            <a:ext cx="5180249" cy="403445"/>
            <a:chOff x="1358653" y="3429000"/>
            <a:chExt cx="5180249" cy="403445"/>
          </a:xfrm>
        </p:grpSpPr>
        <p:sp>
          <p:nvSpPr>
            <p:cNvPr id="27" name="任意多边形 26"/>
            <p:cNvSpPr/>
            <p:nvPr/>
          </p:nvSpPr>
          <p:spPr>
            <a:xfrm>
              <a:off x="1358653" y="3429000"/>
              <a:ext cx="1044772" cy="362600"/>
            </a:xfrm>
            <a:custGeom>
              <a:avLst/>
              <a:gdLst>
                <a:gd name="connsiteX0" fmla="*/ 0 w 1435100"/>
                <a:gd name="connsiteY0" fmla="*/ 711200 h 723900"/>
                <a:gd name="connsiteX1" fmla="*/ 723900 w 1435100"/>
                <a:gd name="connsiteY1" fmla="*/ 711200 h 723900"/>
                <a:gd name="connsiteX2" fmla="*/ 723900 w 1435100"/>
                <a:gd name="connsiteY2" fmla="*/ 0 h 723900"/>
                <a:gd name="connsiteX3" fmla="*/ 1435100 w 1435100"/>
                <a:gd name="connsiteY3" fmla="*/ 0 h 723900"/>
                <a:gd name="connsiteX4" fmla="*/ 1435100 w 1435100"/>
                <a:gd name="connsiteY4" fmla="*/ 723900 h 723900"/>
                <a:gd name="connsiteX0" fmla="*/ 0 w 1028266"/>
                <a:gd name="connsiteY0" fmla="*/ 726413 h 726413"/>
                <a:gd name="connsiteX1" fmla="*/ 317066 w 1028266"/>
                <a:gd name="connsiteY1" fmla="*/ 711200 h 726413"/>
                <a:gd name="connsiteX2" fmla="*/ 317066 w 1028266"/>
                <a:gd name="connsiteY2" fmla="*/ 0 h 726413"/>
                <a:gd name="connsiteX3" fmla="*/ 1028266 w 1028266"/>
                <a:gd name="connsiteY3" fmla="*/ 0 h 726413"/>
                <a:gd name="connsiteX4" fmla="*/ 1028266 w 1028266"/>
                <a:gd name="connsiteY4" fmla="*/ 723900 h 726413"/>
                <a:gd name="connsiteX0" fmla="*/ 0 w 1028266"/>
                <a:gd name="connsiteY0" fmla="*/ 695988 h 723900"/>
                <a:gd name="connsiteX1" fmla="*/ 317066 w 1028266"/>
                <a:gd name="connsiteY1" fmla="*/ 711200 h 723900"/>
                <a:gd name="connsiteX2" fmla="*/ 317066 w 1028266"/>
                <a:gd name="connsiteY2" fmla="*/ 0 h 723900"/>
                <a:gd name="connsiteX3" fmla="*/ 1028266 w 1028266"/>
                <a:gd name="connsiteY3" fmla="*/ 0 h 723900"/>
                <a:gd name="connsiteX4" fmla="*/ 1028266 w 1028266"/>
                <a:gd name="connsiteY4" fmla="*/ 723900 h 723900"/>
                <a:gd name="connsiteX0" fmla="*/ 0 w 1032974"/>
                <a:gd name="connsiteY0" fmla="*/ 715004 h 723900"/>
                <a:gd name="connsiteX1" fmla="*/ 321774 w 1032974"/>
                <a:gd name="connsiteY1" fmla="*/ 711200 h 723900"/>
                <a:gd name="connsiteX2" fmla="*/ 321774 w 1032974"/>
                <a:gd name="connsiteY2" fmla="*/ 0 h 723900"/>
                <a:gd name="connsiteX3" fmla="*/ 1032974 w 1032974"/>
                <a:gd name="connsiteY3" fmla="*/ 0 h 723900"/>
                <a:gd name="connsiteX4" fmla="*/ 1032974 w 1032974"/>
                <a:gd name="connsiteY4" fmla="*/ 723900 h 723900"/>
                <a:gd name="connsiteX0" fmla="*/ 0 w 1032974"/>
                <a:gd name="connsiteY0" fmla="*/ 695988 h 723900"/>
                <a:gd name="connsiteX1" fmla="*/ 321774 w 1032974"/>
                <a:gd name="connsiteY1" fmla="*/ 711200 h 723900"/>
                <a:gd name="connsiteX2" fmla="*/ 321774 w 1032974"/>
                <a:gd name="connsiteY2" fmla="*/ 0 h 723900"/>
                <a:gd name="connsiteX3" fmla="*/ 1032974 w 1032974"/>
                <a:gd name="connsiteY3" fmla="*/ 0 h 723900"/>
                <a:gd name="connsiteX4" fmla="*/ 1032974 w 1032974"/>
                <a:gd name="connsiteY4" fmla="*/ 723900 h 723900"/>
                <a:gd name="connsiteX0" fmla="*/ 0 w 1032974"/>
                <a:gd name="connsiteY0" fmla="*/ 724513 h 724513"/>
                <a:gd name="connsiteX1" fmla="*/ 321774 w 1032974"/>
                <a:gd name="connsiteY1" fmla="*/ 711200 h 724513"/>
                <a:gd name="connsiteX2" fmla="*/ 321774 w 1032974"/>
                <a:gd name="connsiteY2" fmla="*/ 0 h 724513"/>
                <a:gd name="connsiteX3" fmla="*/ 1032974 w 1032974"/>
                <a:gd name="connsiteY3" fmla="*/ 0 h 724513"/>
                <a:gd name="connsiteX4" fmla="*/ 1032974 w 1032974"/>
                <a:gd name="connsiteY4" fmla="*/ 723900 h 724513"/>
                <a:gd name="connsiteX0" fmla="*/ 0 w 1032974"/>
                <a:gd name="connsiteY0" fmla="*/ 695988 h 723900"/>
                <a:gd name="connsiteX1" fmla="*/ 321774 w 1032974"/>
                <a:gd name="connsiteY1" fmla="*/ 711200 h 723900"/>
                <a:gd name="connsiteX2" fmla="*/ 321774 w 1032974"/>
                <a:gd name="connsiteY2" fmla="*/ 0 h 723900"/>
                <a:gd name="connsiteX3" fmla="*/ 1032974 w 1032974"/>
                <a:gd name="connsiteY3" fmla="*/ 0 h 723900"/>
                <a:gd name="connsiteX4" fmla="*/ 1032974 w 1032974"/>
                <a:gd name="connsiteY4" fmla="*/ 72390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974" h="723900">
                  <a:moveTo>
                    <a:pt x="0" y="695988"/>
                  </a:moveTo>
                  <a:lnTo>
                    <a:pt x="321774" y="711200"/>
                  </a:lnTo>
                  <a:lnTo>
                    <a:pt x="321774" y="0"/>
                  </a:lnTo>
                  <a:lnTo>
                    <a:pt x="1032974" y="0"/>
                  </a:lnTo>
                  <a:lnTo>
                    <a:pt x="1032974" y="723900"/>
                  </a:lnTo>
                </a:path>
              </a:pathLst>
            </a:cu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2395867" y="3429000"/>
              <a:ext cx="1451490" cy="362600"/>
            </a:xfrm>
            <a:custGeom>
              <a:avLst/>
              <a:gdLst>
                <a:gd name="connsiteX0" fmla="*/ 0 w 1435100"/>
                <a:gd name="connsiteY0" fmla="*/ 711200 h 723900"/>
                <a:gd name="connsiteX1" fmla="*/ 723900 w 1435100"/>
                <a:gd name="connsiteY1" fmla="*/ 711200 h 723900"/>
                <a:gd name="connsiteX2" fmla="*/ 723900 w 1435100"/>
                <a:gd name="connsiteY2" fmla="*/ 0 h 723900"/>
                <a:gd name="connsiteX3" fmla="*/ 1435100 w 1435100"/>
                <a:gd name="connsiteY3" fmla="*/ 0 h 723900"/>
                <a:gd name="connsiteX4" fmla="*/ 1435100 w 1435100"/>
                <a:gd name="connsiteY4" fmla="*/ 72390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100" h="723900">
                  <a:moveTo>
                    <a:pt x="0" y="711200"/>
                  </a:moveTo>
                  <a:lnTo>
                    <a:pt x="723900" y="711200"/>
                  </a:lnTo>
                  <a:lnTo>
                    <a:pt x="723900" y="0"/>
                  </a:lnTo>
                  <a:lnTo>
                    <a:pt x="1435100" y="0"/>
                  </a:lnTo>
                  <a:lnTo>
                    <a:pt x="1435100" y="723900"/>
                  </a:lnTo>
                </a:path>
              </a:pathLst>
            </a:cu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3828585" y="3429000"/>
              <a:ext cx="1451490" cy="362600"/>
            </a:xfrm>
            <a:custGeom>
              <a:avLst/>
              <a:gdLst>
                <a:gd name="connsiteX0" fmla="*/ 0 w 1435100"/>
                <a:gd name="connsiteY0" fmla="*/ 711200 h 723900"/>
                <a:gd name="connsiteX1" fmla="*/ 723900 w 1435100"/>
                <a:gd name="connsiteY1" fmla="*/ 711200 h 723900"/>
                <a:gd name="connsiteX2" fmla="*/ 723900 w 1435100"/>
                <a:gd name="connsiteY2" fmla="*/ 0 h 723900"/>
                <a:gd name="connsiteX3" fmla="*/ 1435100 w 1435100"/>
                <a:gd name="connsiteY3" fmla="*/ 0 h 723900"/>
                <a:gd name="connsiteX4" fmla="*/ 1435100 w 1435100"/>
                <a:gd name="connsiteY4" fmla="*/ 72390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100" h="723900">
                  <a:moveTo>
                    <a:pt x="0" y="711200"/>
                  </a:moveTo>
                  <a:lnTo>
                    <a:pt x="723900" y="711200"/>
                  </a:lnTo>
                  <a:lnTo>
                    <a:pt x="723900" y="0"/>
                  </a:lnTo>
                  <a:lnTo>
                    <a:pt x="1435100" y="0"/>
                  </a:lnTo>
                  <a:lnTo>
                    <a:pt x="1435100" y="723900"/>
                  </a:lnTo>
                </a:path>
              </a:pathLst>
            </a:cu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13035" y="3432335"/>
              <a:ext cx="8258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幼圆" pitchFamily="49" charset="-122"/>
                  <a:ea typeface="幼圆" pitchFamily="49" charset="-122"/>
                </a:rPr>
                <a:t>2</a:t>
              </a:r>
              <a:r>
                <a:rPr lang="zh-CN" altLang="en-US" sz="2000" dirty="0" smtClean="0">
                  <a:latin typeface="幼圆" pitchFamily="49" charset="-122"/>
                  <a:ea typeface="幼圆" pitchFamily="49" charset="-122"/>
                </a:rPr>
                <a:t>分频</a:t>
              </a:r>
              <a:endParaRPr lang="zh-CN" altLang="en-US" sz="2000" dirty="0">
                <a:latin typeface="幼圆" pitchFamily="49" charset="-122"/>
                <a:ea typeface="幼圆" pitchFamily="49" charset="-122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1396465" y="5088525"/>
            <a:ext cx="6520165" cy="410705"/>
            <a:chOff x="1396465" y="5088525"/>
            <a:chExt cx="6520165" cy="410705"/>
          </a:xfrm>
        </p:grpSpPr>
        <p:sp>
          <p:nvSpPr>
            <p:cNvPr id="33" name="任意多边形 32"/>
            <p:cNvSpPr/>
            <p:nvPr/>
          </p:nvSpPr>
          <p:spPr>
            <a:xfrm>
              <a:off x="1396465" y="5136630"/>
              <a:ext cx="718840" cy="362600"/>
            </a:xfrm>
            <a:custGeom>
              <a:avLst/>
              <a:gdLst>
                <a:gd name="connsiteX0" fmla="*/ 0 w 1435100"/>
                <a:gd name="connsiteY0" fmla="*/ 711200 h 723900"/>
                <a:gd name="connsiteX1" fmla="*/ 723900 w 1435100"/>
                <a:gd name="connsiteY1" fmla="*/ 711200 h 723900"/>
                <a:gd name="connsiteX2" fmla="*/ 723900 w 1435100"/>
                <a:gd name="connsiteY2" fmla="*/ 0 h 723900"/>
                <a:gd name="connsiteX3" fmla="*/ 1435100 w 1435100"/>
                <a:gd name="connsiteY3" fmla="*/ 0 h 723900"/>
                <a:gd name="connsiteX4" fmla="*/ 1435100 w 1435100"/>
                <a:gd name="connsiteY4" fmla="*/ 72390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100" h="723900">
                  <a:moveTo>
                    <a:pt x="0" y="711200"/>
                  </a:moveTo>
                  <a:lnTo>
                    <a:pt x="723900" y="711200"/>
                  </a:lnTo>
                  <a:lnTo>
                    <a:pt x="723900" y="0"/>
                  </a:lnTo>
                  <a:lnTo>
                    <a:pt x="1435100" y="0"/>
                  </a:lnTo>
                  <a:lnTo>
                    <a:pt x="1435100" y="723900"/>
                  </a:lnTo>
                </a:path>
              </a:pathLst>
            </a:cu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2122005" y="5136630"/>
              <a:ext cx="718840" cy="362600"/>
            </a:xfrm>
            <a:custGeom>
              <a:avLst/>
              <a:gdLst>
                <a:gd name="connsiteX0" fmla="*/ 0 w 1435100"/>
                <a:gd name="connsiteY0" fmla="*/ 711200 h 723900"/>
                <a:gd name="connsiteX1" fmla="*/ 723900 w 1435100"/>
                <a:gd name="connsiteY1" fmla="*/ 711200 h 723900"/>
                <a:gd name="connsiteX2" fmla="*/ 723900 w 1435100"/>
                <a:gd name="connsiteY2" fmla="*/ 0 h 723900"/>
                <a:gd name="connsiteX3" fmla="*/ 1435100 w 1435100"/>
                <a:gd name="connsiteY3" fmla="*/ 0 h 723900"/>
                <a:gd name="connsiteX4" fmla="*/ 1435100 w 1435100"/>
                <a:gd name="connsiteY4" fmla="*/ 72390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100" h="723900">
                  <a:moveTo>
                    <a:pt x="0" y="711200"/>
                  </a:moveTo>
                  <a:lnTo>
                    <a:pt x="723900" y="711200"/>
                  </a:lnTo>
                  <a:lnTo>
                    <a:pt x="723900" y="0"/>
                  </a:lnTo>
                  <a:lnTo>
                    <a:pt x="1435100" y="0"/>
                  </a:lnTo>
                  <a:lnTo>
                    <a:pt x="1435100" y="723900"/>
                  </a:lnTo>
                </a:path>
              </a:pathLst>
            </a:cu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任意多边形 34"/>
            <p:cNvSpPr/>
            <p:nvPr/>
          </p:nvSpPr>
          <p:spPr>
            <a:xfrm>
              <a:off x="2840845" y="5136630"/>
              <a:ext cx="718840" cy="362600"/>
            </a:xfrm>
            <a:custGeom>
              <a:avLst/>
              <a:gdLst>
                <a:gd name="connsiteX0" fmla="*/ 0 w 1435100"/>
                <a:gd name="connsiteY0" fmla="*/ 711200 h 723900"/>
                <a:gd name="connsiteX1" fmla="*/ 723900 w 1435100"/>
                <a:gd name="connsiteY1" fmla="*/ 711200 h 723900"/>
                <a:gd name="connsiteX2" fmla="*/ 723900 w 1435100"/>
                <a:gd name="connsiteY2" fmla="*/ 0 h 723900"/>
                <a:gd name="connsiteX3" fmla="*/ 1435100 w 1435100"/>
                <a:gd name="connsiteY3" fmla="*/ 0 h 723900"/>
                <a:gd name="connsiteX4" fmla="*/ 1435100 w 1435100"/>
                <a:gd name="connsiteY4" fmla="*/ 72390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100" h="723900">
                  <a:moveTo>
                    <a:pt x="0" y="711200"/>
                  </a:moveTo>
                  <a:lnTo>
                    <a:pt x="723900" y="711200"/>
                  </a:lnTo>
                  <a:lnTo>
                    <a:pt x="723900" y="0"/>
                  </a:lnTo>
                  <a:lnTo>
                    <a:pt x="1435100" y="0"/>
                  </a:lnTo>
                  <a:lnTo>
                    <a:pt x="1435100" y="723900"/>
                  </a:lnTo>
                </a:path>
              </a:pathLst>
            </a:cu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任意多边形 35"/>
            <p:cNvSpPr/>
            <p:nvPr/>
          </p:nvSpPr>
          <p:spPr>
            <a:xfrm>
              <a:off x="3558030" y="5134900"/>
              <a:ext cx="718840" cy="362600"/>
            </a:xfrm>
            <a:custGeom>
              <a:avLst/>
              <a:gdLst>
                <a:gd name="connsiteX0" fmla="*/ 0 w 1435100"/>
                <a:gd name="connsiteY0" fmla="*/ 711200 h 723900"/>
                <a:gd name="connsiteX1" fmla="*/ 723900 w 1435100"/>
                <a:gd name="connsiteY1" fmla="*/ 711200 h 723900"/>
                <a:gd name="connsiteX2" fmla="*/ 723900 w 1435100"/>
                <a:gd name="connsiteY2" fmla="*/ 0 h 723900"/>
                <a:gd name="connsiteX3" fmla="*/ 1435100 w 1435100"/>
                <a:gd name="connsiteY3" fmla="*/ 0 h 723900"/>
                <a:gd name="connsiteX4" fmla="*/ 1435100 w 1435100"/>
                <a:gd name="connsiteY4" fmla="*/ 72390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100" h="723900">
                  <a:moveTo>
                    <a:pt x="0" y="711200"/>
                  </a:moveTo>
                  <a:lnTo>
                    <a:pt x="723900" y="711200"/>
                  </a:lnTo>
                  <a:lnTo>
                    <a:pt x="723900" y="0"/>
                  </a:lnTo>
                  <a:lnTo>
                    <a:pt x="1435100" y="0"/>
                  </a:lnTo>
                  <a:lnTo>
                    <a:pt x="1435100" y="723900"/>
                  </a:lnTo>
                </a:path>
              </a:pathLst>
            </a:cu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4277905" y="5136630"/>
              <a:ext cx="718840" cy="362600"/>
            </a:xfrm>
            <a:custGeom>
              <a:avLst/>
              <a:gdLst>
                <a:gd name="connsiteX0" fmla="*/ 0 w 1435100"/>
                <a:gd name="connsiteY0" fmla="*/ 711200 h 723900"/>
                <a:gd name="connsiteX1" fmla="*/ 723900 w 1435100"/>
                <a:gd name="connsiteY1" fmla="*/ 711200 h 723900"/>
                <a:gd name="connsiteX2" fmla="*/ 723900 w 1435100"/>
                <a:gd name="connsiteY2" fmla="*/ 0 h 723900"/>
                <a:gd name="connsiteX3" fmla="*/ 1435100 w 1435100"/>
                <a:gd name="connsiteY3" fmla="*/ 0 h 723900"/>
                <a:gd name="connsiteX4" fmla="*/ 1435100 w 1435100"/>
                <a:gd name="connsiteY4" fmla="*/ 72390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100" h="723900">
                  <a:moveTo>
                    <a:pt x="0" y="711200"/>
                  </a:moveTo>
                  <a:lnTo>
                    <a:pt x="723900" y="711200"/>
                  </a:lnTo>
                  <a:lnTo>
                    <a:pt x="723900" y="0"/>
                  </a:lnTo>
                  <a:lnTo>
                    <a:pt x="1435100" y="0"/>
                  </a:lnTo>
                  <a:lnTo>
                    <a:pt x="1435100" y="723900"/>
                  </a:lnTo>
                </a:path>
              </a:pathLst>
            </a:cu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/>
            <p:nvPr/>
          </p:nvCxnSpPr>
          <p:spPr>
            <a:xfrm flipV="1">
              <a:off x="4996745" y="5491150"/>
              <a:ext cx="380540" cy="17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1708545" y="5134900"/>
              <a:ext cx="93600" cy="356400"/>
            </a:xfrm>
            <a:prstGeom prst="rect">
              <a:avLst/>
            </a:prstGeom>
            <a:no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2068505" y="5134900"/>
              <a:ext cx="93600" cy="356400"/>
            </a:xfrm>
            <a:prstGeom prst="rect">
              <a:avLst/>
            </a:prstGeom>
            <a:no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2434625" y="5134900"/>
              <a:ext cx="93600" cy="356400"/>
            </a:xfrm>
            <a:prstGeom prst="rect">
              <a:avLst/>
            </a:prstGeom>
            <a:no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2794045" y="5134900"/>
              <a:ext cx="93600" cy="356400"/>
            </a:xfrm>
            <a:prstGeom prst="rect">
              <a:avLst/>
            </a:prstGeom>
            <a:no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153465" y="5134900"/>
              <a:ext cx="93600" cy="356400"/>
            </a:xfrm>
            <a:prstGeom prst="rect">
              <a:avLst/>
            </a:prstGeom>
            <a:no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3512885" y="5134900"/>
              <a:ext cx="93600" cy="356400"/>
            </a:xfrm>
            <a:prstGeom prst="rect">
              <a:avLst/>
            </a:prstGeom>
            <a:no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3870650" y="5134900"/>
              <a:ext cx="93600" cy="356400"/>
            </a:xfrm>
            <a:prstGeom prst="rect">
              <a:avLst/>
            </a:prstGeom>
            <a:no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231105" y="5134900"/>
              <a:ext cx="93600" cy="356400"/>
            </a:xfrm>
            <a:prstGeom prst="rect">
              <a:avLst/>
            </a:prstGeom>
            <a:no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4590525" y="5134900"/>
              <a:ext cx="93600" cy="356400"/>
            </a:xfrm>
            <a:prstGeom prst="rect">
              <a:avLst/>
            </a:prstGeom>
            <a:no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4949945" y="5134900"/>
              <a:ext cx="93600" cy="356400"/>
            </a:xfrm>
            <a:prstGeom prst="rect">
              <a:avLst/>
            </a:prstGeom>
            <a:no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680120" y="5088525"/>
              <a:ext cx="2236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latin typeface="幼圆" pitchFamily="49" charset="-122"/>
                  <a:ea typeface="幼圆" pitchFamily="49" charset="-122"/>
                </a:rPr>
                <a:t>源时钟（带抖动）</a:t>
              </a:r>
              <a:endParaRPr lang="zh-CN" altLang="en-US" sz="2000" dirty="0">
                <a:latin typeface="幼圆" pitchFamily="49" charset="-122"/>
                <a:ea typeface="幼圆" pitchFamily="49" charset="-122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373593" y="5801030"/>
            <a:ext cx="6799517" cy="400110"/>
            <a:chOff x="1373593" y="5801030"/>
            <a:chExt cx="6799517" cy="400110"/>
          </a:xfrm>
        </p:grpSpPr>
        <p:sp>
          <p:nvSpPr>
            <p:cNvPr id="66" name="任意多边形 65"/>
            <p:cNvSpPr/>
            <p:nvPr/>
          </p:nvSpPr>
          <p:spPr>
            <a:xfrm>
              <a:off x="1373593" y="5819785"/>
              <a:ext cx="718840" cy="362600"/>
            </a:xfrm>
            <a:custGeom>
              <a:avLst/>
              <a:gdLst>
                <a:gd name="connsiteX0" fmla="*/ 0 w 1435100"/>
                <a:gd name="connsiteY0" fmla="*/ 711200 h 723900"/>
                <a:gd name="connsiteX1" fmla="*/ 723900 w 1435100"/>
                <a:gd name="connsiteY1" fmla="*/ 711200 h 723900"/>
                <a:gd name="connsiteX2" fmla="*/ 723900 w 1435100"/>
                <a:gd name="connsiteY2" fmla="*/ 0 h 723900"/>
                <a:gd name="connsiteX3" fmla="*/ 1435100 w 1435100"/>
                <a:gd name="connsiteY3" fmla="*/ 0 h 723900"/>
                <a:gd name="connsiteX4" fmla="*/ 1435100 w 1435100"/>
                <a:gd name="connsiteY4" fmla="*/ 72390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100" h="723900">
                  <a:moveTo>
                    <a:pt x="0" y="711200"/>
                  </a:moveTo>
                  <a:lnTo>
                    <a:pt x="723900" y="711200"/>
                  </a:lnTo>
                  <a:lnTo>
                    <a:pt x="723900" y="0"/>
                  </a:lnTo>
                  <a:lnTo>
                    <a:pt x="1435100" y="0"/>
                  </a:lnTo>
                  <a:lnTo>
                    <a:pt x="1435100" y="723900"/>
                  </a:lnTo>
                </a:path>
              </a:pathLst>
            </a:cu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任意多边形 66"/>
            <p:cNvSpPr/>
            <p:nvPr/>
          </p:nvSpPr>
          <p:spPr>
            <a:xfrm>
              <a:off x="2099133" y="5819785"/>
              <a:ext cx="718840" cy="362600"/>
            </a:xfrm>
            <a:custGeom>
              <a:avLst/>
              <a:gdLst>
                <a:gd name="connsiteX0" fmla="*/ 0 w 1435100"/>
                <a:gd name="connsiteY0" fmla="*/ 711200 h 723900"/>
                <a:gd name="connsiteX1" fmla="*/ 723900 w 1435100"/>
                <a:gd name="connsiteY1" fmla="*/ 711200 h 723900"/>
                <a:gd name="connsiteX2" fmla="*/ 723900 w 1435100"/>
                <a:gd name="connsiteY2" fmla="*/ 0 h 723900"/>
                <a:gd name="connsiteX3" fmla="*/ 1435100 w 1435100"/>
                <a:gd name="connsiteY3" fmla="*/ 0 h 723900"/>
                <a:gd name="connsiteX4" fmla="*/ 1435100 w 1435100"/>
                <a:gd name="connsiteY4" fmla="*/ 72390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100" h="723900">
                  <a:moveTo>
                    <a:pt x="0" y="711200"/>
                  </a:moveTo>
                  <a:lnTo>
                    <a:pt x="723900" y="711200"/>
                  </a:lnTo>
                  <a:lnTo>
                    <a:pt x="723900" y="0"/>
                  </a:lnTo>
                  <a:lnTo>
                    <a:pt x="1435100" y="0"/>
                  </a:lnTo>
                  <a:lnTo>
                    <a:pt x="1435100" y="723900"/>
                  </a:lnTo>
                </a:path>
              </a:pathLst>
            </a:cu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任意多边形 67"/>
            <p:cNvSpPr/>
            <p:nvPr/>
          </p:nvSpPr>
          <p:spPr>
            <a:xfrm>
              <a:off x="2817973" y="5819785"/>
              <a:ext cx="718840" cy="362600"/>
            </a:xfrm>
            <a:custGeom>
              <a:avLst/>
              <a:gdLst>
                <a:gd name="connsiteX0" fmla="*/ 0 w 1435100"/>
                <a:gd name="connsiteY0" fmla="*/ 711200 h 723900"/>
                <a:gd name="connsiteX1" fmla="*/ 723900 w 1435100"/>
                <a:gd name="connsiteY1" fmla="*/ 711200 h 723900"/>
                <a:gd name="connsiteX2" fmla="*/ 723900 w 1435100"/>
                <a:gd name="connsiteY2" fmla="*/ 0 h 723900"/>
                <a:gd name="connsiteX3" fmla="*/ 1435100 w 1435100"/>
                <a:gd name="connsiteY3" fmla="*/ 0 h 723900"/>
                <a:gd name="connsiteX4" fmla="*/ 1435100 w 1435100"/>
                <a:gd name="connsiteY4" fmla="*/ 72390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100" h="723900">
                  <a:moveTo>
                    <a:pt x="0" y="711200"/>
                  </a:moveTo>
                  <a:lnTo>
                    <a:pt x="723900" y="711200"/>
                  </a:lnTo>
                  <a:lnTo>
                    <a:pt x="723900" y="0"/>
                  </a:lnTo>
                  <a:lnTo>
                    <a:pt x="1435100" y="0"/>
                  </a:lnTo>
                  <a:lnTo>
                    <a:pt x="1435100" y="723900"/>
                  </a:lnTo>
                </a:path>
              </a:pathLst>
            </a:cu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任意多边形 68"/>
            <p:cNvSpPr/>
            <p:nvPr/>
          </p:nvSpPr>
          <p:spPr>
            <a:xfrm>
              <a:off x="3535158" y="5818055"/>
              <a:ext cx="718840" cy="362600"/>
            </a:xfrm>
            <a:custGeom>
              <a:avLst/>
              <a:gdLst>
                <a:gd name="connsiteX0" fmla="*/ 0 w 1435100"/>
                <a:gd name="connsiteY0" fmla="*/ 711200 h 723900"/>
                <a:gd name="connsiteX1" fmla="*/ 723900 w 1435100"/>
                <a:gd name="connsiteY1" fmla="*/ 711200 h 723900"/>
                <a:gd name="connsiteX2" fmla="*/ 723900 w 1435100"/>
                <a:gd name="connsiteY2" fmla="*/ 0 h 723900"/>
                <a:gd name="connsiteX3" fmla="*/ 1435100 w 1435100"/>
                <a:gd name="connsiteY3" fmla="*/ 0 h 723900"/>
                <a:gd name="connsiteX4" fmla="*/ 1435100 w 1435100"/>
                <a:gd name="connsiteY4" fmla="*/ 72390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100" h="723900">
                  <a:moveTo>
                    <a:pt x="0" y="711200"/>
                  </a:moveTo>
                  <a:lnTo>
                    <a:pt x="723900" y="711200"/>
                  </a:lnTo>
                  <a:lnTo>
                    <a:pt x="723900" y="0"/>
                  </a:lnTo>
                  <a:lnTo>
                    <a:pt x="1435100" y="0"/>
                  </a:lnTo>
                  <a:lnTo>
                    <a:pt x="1435100" y="723900"/>
                  </a:lnTo>
                </a:path>
              </a:pathLst>
            </a:cu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任意多边形 69"/>
            <p:cNvSpPr/>
            <p:nvPr/>
          </p:nvSpPr>
          <p:spPr>
            <a:xfrm>
              <a:off x="4255033" y="5819785"/>
              <a:ext cx="718840" cy="362600"/>
            </a:xfrm>
            <a:custGeom>
              <a:avLst/>
              <a:gdLst>
                <a:gd name="connsiteX0" fmla="*/ 0 w 1435100"/>
                <a:gd name="connsiteY0" fmla="*/ 711200 h 723900"/>
                <a:gd name="connsiteX1" fmla="*/ 723900 w 1435100"/>
                <a:gd name="connsiteY1" fmla="*/ 711200 h 723900"/>
                <a:gd name="connsiteX2" fmla="*/ 723900 w 1435100"/>
                <a:gd name="connsiteY2" fmla="*/ 0 h 723900"/>
                <a:gd name="connsiteX3" fmla="*/ 1435100 w 1435100"/>
                <a:gd name="connsiteY3" fmla="*/ 0 h 723900"/>
                <a:gd name="connsiteX4" fmla="*/ 1435100 w 1435100"/>
                <a:gd name="connsiteY4" fmla="*/ 72390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100" h="723900">
                  <a:moveTo>
                    <a:pt x="0" y="711200"/>
                  </a:moveTo>
                  <a:lnTo>
                    <a:pt x="723900" y="711200"/>
                  </a:lnTo>
                  <a:lnTo>
                    <a:pt x="723900" y="0"/>
                  </a:lnTo>
                  <a:lnTo>
                    <a:pt x="1435100" y="0"/>
                  </a:lnTo>
                  <a:lnTo>
                    <a:pt x="1435100" y="723900"/>
                  </a:lnTo>
                </a:path>
              </a:pathLst>
            </a:cu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1" name="直接连接符 70"/>
            <p:cNvCxnSpPr/>
            <p:nvPr/>
          </p:nvCxnSpPr>
          <p:spPr>
            <a:xfrm flipV="1">
              <a:off x="4973873" y="6174305"/>
              <a:ext cx="380540" cy="17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5680120" y="5801030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latin typeface="幼圆" pitchFamily="49" charset="-122"/>
                  <a:ea typeface="幼圆" pitchFamily="49" charset="-122"/>
                </a:rPr>
                <a:t>消抖动后的子子时钟</a:t>
              </a:r>
              <a:endParaRPr lang="zh-CN" altLang="en-US" sz="2000" dirty="0">
                <a:latin typeface="幼圆" pitchFamily="49" charset="-122"/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463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时钟资源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相位调整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grpSp>
        <p:nvGrpSpPr>
          <p:cNvPr id="45" name="组合 44"/>
          <p:cNvGrpSpPr/>
          <p:nvPr/>
        </p:nvGrpSpPr>
        <p:grpSpPr>
          <a:xfrm>
            <a:off x="476545" y="3609020"/>
            <a:ext cx="2536440" cy="364330"/>
            <a:chOff x="836585" y="2708920"/>
            <a:chExt cx="2536440" cy="364330"/>
          </a:xfrm>
        </p:grpSpPr>
        <p:sp>
          <p:nvSpPr>
            <p:cNvPr id="6" name="任意多边形 5"/>
            <p:cNvSpPr/>
            <p:nvPr/>
          </p:nvSpPr>
          <p:spPr>
            <a:xfrm>
              <a:off x="836585" y="2710650"/>
              <a:ext cx="718840" cy="362600"/>
            </a:xfrm>
            <a:custGeom>
              <a:avLst/>
              <a:gdLst>
                <a:gd name="connsiteX0" fmla="*/ 0 w 1435100"/>
                <a:gd name="connsiteY0" fmla="*/ 711200 h 723900"/>
                <a:gd name="connsiteX1" fmla="*/ 723900 w 1435100"/>
                <a:gd name="connsiteY1" fmla="*/ 711200 h 723900"/>
                <a:gd name="connsiteX2" fmla="*/ 723900 w 1435100"/>
                <a:gd name="connsiteY2" fmla="*/ 0 h 723900"/>
                <a:gd name="connsiteX3" fmla="*/ 1435100 w 1435100"/>
                <a:gd name="connsiteY3" fmla="*/ 0 h 723900"/>
                <a:gd name="connsiteX4" fmla="*/ 1435100 w 1435100"/>
                <a:gd name="connsiteY4" fmla="*/ 72390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100" h="723900">
                  <a:moveTo>
                    <a:pt x="0" y="711200"/>
                  </a:moveTo>
                  <a:lnTo>
                    <a:pt x="723900" y="711200"/>
                  </a:lnTo>
                  <a:lnTo>
                    <a:pt x="723900" y="0"/>
                  </a:lnTo>
                  <a:lnTo>
                    <a:pt x="1435100" y="0"/>
                  </a:lnTo>
                  <a:lnTo>
                    <a:pt x="1435100" y="723900"/>
                  </a:lnTo>
                </a:path>
              </a:pathLst>
            </a:cu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1553770" y="2708920"/>
              <a:ext cx="718840" cy="362600"/>
            </a:xfrm>
            <a:custGeom>
              <a:avLst/>
              <a:gdLst>
                <a:gd name="connsiteX0" fmla="*/ 0 w 1435100"/>
                <a:gd name="connsiteY0" fmla="*/ 711200 h 723900"/>
                <a:gd name="connsiteX1" fmla="*/ 723900 w 1435100"/>
                <a:gd name="connsiteY1" fmla="*/ 711200 h 723900"/>
                <a:gd name="connsiteX2" fmla="*/ 723900 w 1435100"/>
                <a:gd name="connsiteY2" fmla="*/ 0 h 723900"/>
                <a:gd name="connsiteX3" fmla="*/ 1435100 w 1435100"/>
                <a:gd name="connsiteY3" fmla="*/ 0 h 723900"/>
                <a:gd name="connsiteX4" fmla="*/ 1435100 w 1435100"/>
                <a:gd name="connsiteY4" fmla="*/ 72390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100" h="723900">
                  <a:moveTo>
                    <a:pt x="0" y="711200"/>
                  </a:moveTo>
                  <a:lnTo>
                    <a:pt x="723900" y="711200"/>
                  </a:lnTo>
                  <a:lnTo>
                    <a:pt x="723900" y="0"/>
                  </a:lnTo>
                  <a:lnTo>
                    <a:pt x="1435100" y="0"/>
                  </a:lnTo>
                  <a:lnTo>
                    <a:pt x="1435100" y="723900"/>
                  </a:lnTo>
                </a:path>
              </a:pathLst>
            </a:cu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2273645" y="2710650"/>
              <a:ext cx="718840" cy="362600"/>
            </a:xfrm>
            <a:custGeom>
              <a:avLst/>
              <a:gdLst>
                <a:gd name="connsiteX0" fmla="*/ 0 w 1435100"/>
                <a:gd name="connsiteY0" fmla="*/ 711200 h 723900"/>
                <a:gd name="connsiteX1" fmla="*/ 723900 w 1435100"/>
                <a:gd name="connsiteY1" fmla="*/ 711200 h 723900"/>
                <a:gd name="connsiteX2" fmla="*/ 723900 w 1435100"/>
                <a:gd name="connsiteY2" fmla="*/ 0 h 723900"/>
                <a:gd name="connsiteX3" fmla="*/ 1435100 w 1435100"/>
                <a:gd name="connsiteY3" fmla="*/ 0 h 723900"/>
                <a:gd name="connsiteX4" fmla="*/ 1435100 w 1435100"/>
                <a:gd name="connsiteY4" fmla="*/ 72390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100" h="723900">
                  <a:moveTo>
                    <a:pt x="0" y="711200"/>
                  </a:moveTo>
                  <a:lnTo>
                    <a:pt x="723900" y="711200"/>
                  </a:lnTo>
                  <a:lnTo>
                    <a:pt x="723900" y="0"/>
                  </a:lnTo>
                  <a:lnTo>
                    <a:pt x="1435100" y="0"/>
                  </a:lnTo>
                  <a:lnTo>
                    <a:pt x="1435100" y="723900"/>
                  </a:lnTo>
                </a:path>
              </a:pathLst>
            </a:cu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 flipV="1">
              <a:off x="2992485" y="3071520"/>
              <a:ext cx="380540" cy="17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2318030" y="2843935"/>
            <a:ext cx="3097742" cy="2610290"/>
            <a:chOff x="2678070" y="1943835"/>
            <a:chExt cx="3097742" cy="2610290"/>
          </a:xfrm>
        </p:grpSpPr>
        <p:sp>
          <p:nvSpPr>
            <p:cNvPr id="30" name="TextBox 29"/>
            <p:cNvSpPr txBox="1"/>
            <p:nvPr/>
          </p:nvSpPr>
          <p:spPr>
            <a:xfrm>
              <a:off x="4949945" y="1972275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幼圆" pitchFamily="49" charset="-122"/>
                  <a:ea typeface="幼圆" pitchFamily="49" charset="-122"/>
                </a:rPr>
                <a:t>0°</a:t>
              </a:r>
              <a:endParaRPr lang="zh-CN" altLang="en-US" sz="2000" dirty="0"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512885" y="1943835"/>
              <a:ext cx="1284140" cy="26102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DCM</a:t>
              </a:r>
              <a:endParaRPr lang="zh-CN" altLang="en-US" dirty="0"/>
            </a:p>
          </p:txBody>
        </p:sp>
        <p:cxnSp>
          <p:nvCxnSpPr>
            <p:cNvPr id="22" name="直接箭头连接符 21"/>
            <p:cNvCxnSpPr>
              <a:endCxn id="9" idx="1"/>
            </p:cNvCxnSpPr>
            <p:nvPr/>
          </p:nvCxnSpPr>
          <p:spPr>
            <a:xfrm>
              <a:off x="2678070" y="3248980"/>
              <a:ext cx="83481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>
              <a:off x="4797025" y="2395307"/>
              <a:ext cx="834815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>
            <a:xfrm>
              <a:off x="4797025" y="2933945"/>
              <a:ext cx="834815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>
              <a:off x="4797025" y="3609019"/>
              <a:ext cx="834815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>
              <a:off x="4797025" y="4239089"/>
              <a:ext cx="834815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4949945" y="253383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幼圆" pitchFamily="49" charset="-122"/>
                  <a:ea typeface="幼圆" pitchFamily="49" charset="-122"/>
                </a:rPr>
                <a:t>90°</a:t>
              </a:r>
              <a:endParaRPr lang="zh-CN" altLang="en-US" sz="2000" dirty="0"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949945" y="3208909"/>
              <a:ext cx="8258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幼圆" pitchFamily="49" charset="-122"/>
                  <a:ea typeface="幼圆" pitchFamily="49" charset="-122"/>
                </a:rPr>
                <a:t>180°</a:t>
              </a:r>
              <a:endParaRPr lang="zh-CN" altLang="en-US" sz="2000" dirty="0"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949945" y="3834045"/>
              <a:ext cx="8258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幼圆" pitchFamily="49" charset="-122"/>
                  <a:ea typeface="幼圆" pitchFamily="49" charset="-122"/>
                </a:rPr>
                <a:t>270°</a:t>
              </a:r>
              <a:endParaRPr lang="zh-CN" altLang="en-US" sz="2000" dirty="0">
                <a:latin typeface="幼圆" pitchFamily="49" charset="-122"/>
                <a:ea typeface="幼圆" pitchFamily="49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429990" y="3072430"/>
            <a:ext cx="3102450" cy="2201775"/>
            <a:chOff x="5790030" y="2172330"/>
            <a:chExt cx="3102450" cy="2201775"/>
          </a:xfrm>
        </p:grpSpPr>
        <p:sp>
          <p:nvSpPr>
            <p:cNvPr id="60" name="任意多边形 59"/>
            <p:cNvSpPr/>
            <p:nvPr/>
          </p:nvSpPr>
          <p:spPr>
            <a:xfrm>
              <a:off x="5790030" y="2174060"/>
              <a:ext cx="718840" cy="362600"/>
            </a:xfrm>
            <a:custGeom>
              <a:avLst/>
              <a:gdLst>
                <a:gd name="connsiteX0" fmla="*/ 0 w 1435100"/>
                <a:gd name="connsiteY0" fmla="*/ 711200 h 723900"/>
                <a:gd name="connsiteX1" fmla="*/ 723900 w 1435100"/>
                <a:gd name="connsiteY1" fmla="*/ 711200 h 723900"/>
                <a:gd name="connsiteX2" fmla="*/ 723900 w 1435100"/>
                <a:gd name="connsiteY2" fmla="*/ 0 h 723900"/>
                <a:gd name="connsiteX3" fmla="*/ 1435100 w 1435100"/>
                <a:gd name="connsiteY3" fmla="*/ 0 h 723900"/>
                <a:gd name="connsiteX4" fmla="*/ 1435100 w 1435100"/>
                <a:gd name="connsiteY4" fmla="*/ 72390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100" h="723900">
                  <a:moveTo>
                    <a:pt x="0" y="711200"/>
                  </a:moveTo>
                  <a:lnTo>
                    <a:pt x="723900" y="711200"/>
                  </a:lnTo>
                  <a:lnTo>
                    <a:pt x="723900" y="0"/>
                  </a:lnTo>
                  <a:lnTo>
                    <a:pt x="1435100" y="0"/>
                  </a:lnTo>
                  <a:lnTo>
                    <a:pt x="1435100" y="723900"/>
                  </a:lnTo>
                </a:path>
              </a:pathLst>
            </a:cu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任意多边形 60"/>
            <p:cNvSpPr/>
            <p:nvPr/>
          </p:nvSpPr>
          <p:spPr>
            <a:xfrm>
              <a:off x="6507215" y="2172330"/>
              <a:ext cx="718840" cy="362600"/>
            </a:xfrm>
            <a:custGeom>
              <a:avLst/>
              <a:gdLst>
                <a:gd name="connsiteX0" fmla="*/ 0 w 1435100"/>
                <a:gd name="connsiteY0" fmla="*/ 711200 h 723900"/>
                <a:gd name="connsiteX1" fmla="*/ 723900 w 1435100"/>
                <a:gd name="connsiteY1" fmla="*/ 711200 h 723900"/>
                <a:gd name="connsiteX2" fmla="*/ 723900 w 1435100"/>
                <a:gd name="connsiteY2" fmla="*/ 0 h 723900"/>
                <a:gd name="connsiteX3" fmla="*/ 1435100 w 1435100"/>
                <a:gd name="connsiteY3" fmla="*/ 0 h 723900"/>
                <a:gd name="connsiteX4" fmla="*/ 1435100 w 1435100"/>
                <a:gd name="connsiteY4" fmla="*/ 72390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100" h="723900">
                  <a:moveTo>
                    <a:pt x="0" y="711200"/>
                  </a:moveTo>
                  <a:lnTo>
                    <a:pt x="723900" y="711200"/>
                  </a:lnTo>
                  <a:lnTo>
                    <a:pt x="723900" y="0"/>
                  </a:lnTo>
                  <a:lnTo>
                    <a:pt x="1435100" y="0"/>
                  </a:lnTo>
                  <a:lnTo>
                    <a:pt x="1435100" y="723900"/>
                  </a:lnTo>
                </a:path>
              </a:pathLst>
            </a:cu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任意多边形 61"/>
            <p:cNvSpPr/>
            <p:nvPr/>
          </p:nvSpPr>
          <p:spPr>
            <a:xfrm>
              <a:off x="7227090" y="2174060"/>
              <a:ext cx="718840" cy="362600"/>
            </a:xfrm>
            <a:custGeom>
              <a:avLst/>
              <a:gdLst>
                <a:gd name="connsiteX0" fmla="*/ 0 w 1435100"/>
                <a:gd name="connsiteY0" fmla="*/ 711200 h 723900"/>
                <a:gd name="connsiteX1" fmla="*/ 723900 w 1435100"/>
                <a:gd name="connsiteY1" fmla="*/ 711200 h 723900"/>
                <a:gd name="connsiteX2" fmla="*/ 723900 w 1435100"/>
                <a:gd name="connsiteY2" fmla="*/ 0 h 723900"/>
                <a:gd name="connsiteX3" fmla="*/ 1435100 w 1435100"/>
                <a:gd name="connsiteY3" fmla="*/ 0 h 723900"/>
                <a:gd name="connsiteX4" fmla="*/ 1435100 w 1435100"/>
                <a:gd name="connsiteY4" fmla="*/ 72390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100" h="723900">
                  <a:moveTo>
                    <a:pt x="0" y="711200"/>
                  </a:moveTo>
                  <a:lnTo>
                    <a:pt x="723900" y="711200"/>
                  </a:lnTo>
                  <a:lnTo>
                    <a:pt x="723900" y="0"/>
                  </a:lnTo>
                  <a:lnTo>
                    <a:pt x="1435100" y="0"/>
                  </a:lnTo>
                  <a:lnTo>
                    <a:pt x="1435100" y="723900"/>
                  </a:lnTo>
                </a:path>
              </a:pathLst>
            </a:cu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3" name="直接连接符 62"/>
            <p:cNvCxnSpPr/>
            <p:nvPr/>
          </p:nvCxnSpPr>
          <p:spPr>
            <a:xfrm flipV="1">
              <a:off x="7945930" y="2534930"/>
              <a:ext cx="380540" cy="17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任意多边形 66"/>
            <p:cNvSpPr/>
            <p:nvPr/>
          </p:nvSpPr>
          <p:spPr>
            <a:xfrm>
              <a:off x="5996000" y="2773867"/>
              <a:ext cx="718840" cy="362600"/>
            </a:xfrm>
            <a:custGeom>
              <a:avLst/>
              <a:gdLst>
                <a:gd name="connsiteX0" fmla="*/ 0 w 1435100"/>
                <a:gd name="connsiteY0" fmla="*/ 711200 h 723900"/>
                <a:gd name="connsiteX1" fmla="*/ 723900 w 1435100"/>
                <a:gd name="connsiteY1" fmla="*/ 711200 h 723900"/>
                <a:gd name="connsiteX2" fmla="*/ 723900 w 1435100"/>
                <a:gd name="connsiteY2" fmla="*/ 0 h 723900"/>
                <a:gd name="connsiteX3" fmla="*/ 1435100 w 1435100"/>
                <a:gd name="connsiteY3" fmla="*/ 0 h 723900"/>
                <a:gd name="connsiteX4" fmla="*/ 1435100 w 1435100"/>
                <a:gd name="connsiteY4" fmla="*/ 72390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100" h="723900">
                  <a:moveTo>
                    <a:pt x="0" y="711200"/>
                  </a:moveTo>
                  <a:lnTo>
                    <a:pt x="723900" y="711200"/>
                  </a:lnTo>
                  <a:lnTo>
                    <a:pt x="723900" y="0"/>
                  </a:lnTo>
                  <a:lnTo>
                    <a:pt x="1435100" y="0"/>
                  </a:lnTo>
                  <a:lnTo>
                    <a:pt x="1435100" y="723900"/>
                  </a:lnTo>
                </a:path>
              </a:pathLst>
            </a:cu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任意多边形 67"/>
            <p:cNvSpPr/>
            <p:nvPr/>
          </p:nvSpPr>
          <p:spPr>
            <a:xfrm>
              <a:off x="6713185" y="2772137"/>
              <a:ext cx="718840" cy="362600"/>
            </a:xfrm>
            <a:custGeom>
              <a:avLst/>
              <a:gdLst>
                <a:gd name="connsiteX0" fmla="*/ 0 w 1435100"/>
                <a:gd name="connsiteY0" fmla="*/ 711200 h 723900"/>
                <a:gd name="connsiteX1" fmla="*/ 723900 w 1435100"/>
                <a:gd name="connsiteY1" fmla="*/ 711200 h 723900"/>
                <a:gd name="connsiteX2" fmla="*/ 723900 w 1435100"/>
                <a:gd name="connsiteY2" fmla="*/ 0 h 723900"/>
                <a:gd name="connsiteX3" fmla="*/ 1435100 w 1435100"/>
                <a:gd name="connsiteY3" fmla="*/ 0 h 723900"/>
                <a:gd name="connsiteX4" fmla="*/ 1435100 w 1435100"/>
                <a:gd name="connsiteY4" fmla="*/ 72390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100" h="723900">
                  <a:moveTo>
                    <a:pt x="0" y="711200"/>
                  </a:moveTo>
                  <a:lnTo>
                    <a:pt x="723900" y="711200"/>
                  </a:lnTo>
                  <a:lnTo>
                    <a:pt x="723900" y="0"/>
                  </a:lnTo>
                  <a:lnTo>
                    <a:pt x="1435100" y="0"/>
                  </a:lnTo>
                  <a:lnTo>
                    <a:pt x="1435100" y="723900"/>
                  </a:lnTo>
                </a:path>
              </a:pathLst>
            </a:cu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任意多边形 68"/>
            <p:cNvSpPr/>
            <p:nvPr/>
          </p:nvSpPr>
          <p:spPr>
            <a:xfrm>
              <a:off x="7433060" y="2773867"/>
              <a:ext cx="718840" cy="362600"/>
            </a:xfrm>
            <a:custGeom>
              <a:avLst/>
              <a:gdLst>
                <a:gd name="connsiteX0" fmla="*/ 0 w 1435100"/>
                <a:gd name="connsiteY0" fmla="*/ 711200 h 723900"/>
                <a:gd name="connsiteX1" fmla="*/ 723900 w 1435100"/>
                <a:gd name="connsiteY1" fmla="*/ 711200 h 723900"/>
                <a:gd name="connsiteX2" fmla="*/ 723900 w 1435100"/>
                <a:gd name="connsiteY2" fmla="*/ 0 h 723900"/>
                <a:gd name="connsiteX3" fmla="*/ 1435100 w 1435100"/>
                <a:gd name="connsiteY3" fmla="*/ 0 h 723900"/>
                <a:gd name="connsiteX4" fmla="*/ 1435100 w 1435100"/>
                <a:gd name="connsiteY4" fmla="*/ 72390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100" h="723900">
                  <a:moveTo>
                    <a:pt x="0" y="711200"/>
                  </a:moveTo>
                  <a:lnTo>
                    <a:pt x="723900" y="711200"/>
                  </a:lnTo>
                  <a:lnTo>
                    <a:pt x="723900" y="0"/>
                  </a:lnTo>
                  <a:lnTo>
                    <a:pt x="1435100" y="0"/>
                  </a:lnTo>
                  <a:lnTo>
                    <a:pt x="1435100" y="723900"/>
                  </a:lnTo>
                </a:path>
              </a:pathLst>
            </a:cu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0" name="直接连接符 69"/>
            <p:cNvCxnSpPr/>
            <p:nvPr/>
          </p:nvCxnSpPr>
          <p:spPr>
            <a:xfrm flipV="1">
              <a:off x="8151900" y="3134737"/>
              <a:ext cx="380540" cy="17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任意多边形 70"/>
            <p:cNvSpPr/>
            <p:nvPr/>
          </p:nvSpPr>
          <p:spPr>
            <a:xfrm>
              <a:off x="6147175" y="3432655"/>
              <a:ext cx="718840" cy="362600"/>
            </a:xfrm>
            <a:custGeom>
              <a:avLst/>
              <a:gdLst>
                <a:gd name="connsiteX0" fmla="*/ 0 w 1435100"/>
                <a:gd name="connsiteY0" fmla="*/ 711200 h 723900"/>
                <a:gd name="connsiteX1" fmla="*/ 723900 w 1435100"/>
                <a:gd name="connsiteY1" fmla="*/ 711200 h 723900"/>
                <a:gd name="connsiteX2" fmla="*/ 723900 w 1435100"/>
                <a:gd name="connsiteY2" fmla="*/ 0 h 723900"/>
                <a:gd name="connsiteX3" fmla="*/ 1435100 w 1435100"/>
                <a:gd name="connsiteY3" fmla="*/ 0 h 723900"/>
                <a:gd name="connsiteX4" fmla="*/ 1435100 w 1435100"/>
                <a:gd name="connsiteY4" fmla="*/ 72390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100" h="723900">
                  <a:moveTo>
                    <a:pt x="0" y="711200"/>
                  </a:moveTo>
                  <a:lnTo>
                    <a:pt x="723900" y="711200"/>
                  </a:lnTo>
                  <a:lnTo>
                    <a:pt x="723900" y="0"/>
                  </a:lnTo>
                  <a:lnTo>
                    <a:pt x="1435100" y="0"/>
                  </a:lnTo>
                  <a:lnTo>
                    <a:pt x="1435100" y="723900"/>
                  </a:lnTo>
                </a:path>
              </a:pathLst>
            </a:cu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任意多边形 71"/>
            <p:cNvSpPr/>
            <p:nvPr/>
          </p:nvSpPr>
          <p:spPr>
            <a:xfrm>
              <a:off x="6864360" y="3430925"/>
              <a:ext cx="718840" cy="362600"/>
            </a:xfrm>
            <a:custGeom>
              <a:avLst/>
              <a:gdLst>
                <a:gd name="connsiteX0" fmla="*/ 0 w 1435100"/>
                <a:gd name="connsiteY0" fmla="*/ 711200 h 723900"/>
                <a:gd name="connsiteX1" fmla="*/ 723900 w 1435100"/>
                <a:gd name="connsiteY1" fmla="*/ 711200 h 723900"/>
                <a:gd name="connsiteX2" fmla="*/ 723900 w 1435100"/>
                <a:gd name="connsiteY2" fmla="*/ 0 h 723900"/>
                <a:gd name="connsiteX3" fmla="*/ 1435100 w 1435100"/>
                <a:gd name="connsiteY3" fmla="*/ 0 h 723900"/>
                <a:gd name="connsiteX4" fmla="*/ 1435100 w 1435100"/>
                <a:gd name="connsiteY4" fmla="*/ 72390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100" h="723900">
                  <a:moveTo>
                    <a:pt x="0" y="711200"/>
                  </a:moveTo>
                  <a:lnTo>
                    <a:pt x="723900" y="711200"/>
                  </a:lnTo>
                  <a:lnTo>
                    <a:pt x="723900" y="0"/>
                  </a:lnTo>
                  <a:lnTo>
                    <a:pt x="1435100" y="0"/>
                  </a:lnTo>
                  <a:lnTo>
                    <a:pt x="1435100" y="723900"/>
                  </a:lnTo>
                </a:path>
              </a:pathLst>
            </a:cu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任意多边形 72"/>
            <p:cNvSpPr/>
            <p:nvPr/>
          </p:nvSpPr>
          <p:spPr>
            <a:xfrm>
              <a:off x="7584235" y="3432655"/>
              <a:ext cx="718840" cy="362600"/>
            </a:xfrm>
            <a:custGeom>
              <a:avLst/>
              <a:gdLst>
                <a:gd name="connsiteX0" fmla="*/ 0 w 1435100"/>
                <a:gd name="connsiteY0" fmla="*/ 711200 h 723900"/>
                <a:gd name="connsiteX1" fmla="*/ 723900 w 1435100"/>
                <a:gd name="connsiteY1" fmla="*/ 711200 h 723900"/>
                <a:gd name="connsiteX2" fmla="*/ 723900 w 1435100"/>
                <a:gd name="connsiteY2" fmla="*/ 0 h 723900"/>
                <a:gd name="connsiteX3" fmla="*/ 1435100 w 1435100"/>
                <a:gd name="connsiteY3" fmla="*/ 0 h 723900"/>
                <a:gd name="connsiteX4" fmla="*/ 1435100 w 1435100"/>
                <a:gd name="connsiteY4" fmla="*/ 72390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100" h="723900">
                  <a:moveTo>
                    <a:pt x="0" y="711200"/>
                  </a:moveTo>
                  <a:lnTo>
                    <a:pt x="723900" y="711200"/>
                  </a:lnTo>
                  <a:lnTo>
                    <a:pt x="723900" y="0"/>
                  </a:lnTo>
                  <a:lnTo>
                    <a:pt x="1435100" y="0"/>
                  </a:lnTo>
                  <a:lnTo>
                    <a:pt x="1435100" y="723900"/>
                  </a:lnTo>
                </a:path>
              </a:pathLst>
            </a:cu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4" name="直接连接符 73"/>
            <p:cNvCxnSpPr/>
            <p:nvPr/>
          </p:nvCxnSpPr>
          <p:spPr>
            <a:xfrm flipV="1">
              <a:off x="8303075" y="3793525"/>
              <a:ext cx="380540" cy="17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任意多边形 74"/>
            <p:cNvSpPr/>
            <p:nvPr/>
          </p:nvSpPr>
          <p:spPr>
            <a:xfrm>
              <a:off x="6356040" y="4011505"/>
              <a:ext cx="718840" cy="362600"/>
            </a:xfrm>
            <a:custGeom>
              <a:avLst/>
              <a:gdLst>
                <a:gd name="connsiteX0" fmla="*/ 0 w 1435100"/>
                <a:gd name="connsiteY0" fmla="*/ 711200 h 723900"/>
                <a:gd name="connsiteX1" fmla="*/ 723900 w 1435100"/>
                <a:gd name="connsiteY1" fmla="*/ 711200 h 723900"/>
                <a:gd name="connsiteX2" fmla="*/ 723900 w 1435100"/>
                <a:gd name="connsiteY2" fmla="*/ 0 h 723900"/>
                <a:gd name="connsiteX3" fmla="*/ 1435100 w 1435100"/>
                <a:gd name="connsiteY3" fmla="*/ 0 h 723900"/>
                <a:gd name="connsiteX4" fmla="*/ 1435100 w 1435100"/>
                <a:gd name="connsiteY4" fmla="*/ 72390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100" h="723900">
                  <a:moveTo>
                    <a:pt x="0" y="711200"/>
                  </a:moveTo>
                  <a:lnTo>
                    <a:pt x="723900" y="711200"/>
                  </a:lnTo>
                  <a:lnTo>
                    <a:pt x="723900" y="0"/>
                  </a:lnTo>
                  <a:lnTo>
                    <a:pt x="1435100" y="0"/>
                  </a:lnTo>
                  <a:lnTo>
                    <a:pt x="1435100" y="723900"/>
                  </a:lnTo>
                </a:path>
              </a:pathLst>
            </a:cu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任意多边形 75"/>
            <p:cNvSpPr/>
            <p:nvPr/>
          </p:nvSpPr>
          <p:spPr>
            <a:xfrm>
              <a:off x="7073225" y="4009775"/>
              <a:ext cx="718840" cy="362600"/>
            </a:xfrm>
            <a:custGeom>
              <a:avLst/>
              <a:gdLst>
                <a:gd name="connsiteX0" fmla="*/ 0 w 1435100"/>
                <a:gd name="connsiteY0" fmla="*/ 711200 h 723900"/>
                <a:gd name="connsiteX1" fmla="*/ 723900 w 1435100"/>
                <a:gd name="connsiteY1" fmla="*/ 711200 h 723900"/>
                <a:gd name="connsiteX2" fmla="*/ 723900 w 1435100"/>
                <a:gd name="connsiteY2" fmla="*/ 0 h 723900"/>
                <a:gd name="connsiteX3" fmla="*/ 1435100 w 1435100"/>
                <a:gd name="connsiteY3" fmla="*/ 0 h 723900"/>
                <a:gd name="connsiteX4" fmla="*/ 1435100 w 1435100"/>
                <a:gd name="connsiteY4" fmla="*/ 72390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100" h="723900">
                  <a:moveTo>
                    <a:pt x="0" y="711200"/>
                  </a:moveTo>
                  <a:lnTo>
                    <a:pt x="723900" y="711200"/>
                  </a:lnTo>
                  <a:lnTo>
                    <a:pt x="723900" y="0"/>
                  </a:lnTo>
                  <a:lnTo>
                    <a:pt x="1435100" y="0"/>
                  </a:lnTo>
                  <a:lnTo>
                    <a:pt x="1435100" y="723900"/>
                  </a:lnTo>
                </a:path>
              </a:pathLst>
            </a:cu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任意多边形 76"/>
            <p:cNvSpPr/>
            <p:nvPr/>
          </p:nvSpPr>
          <p:spPr>
            <a:xfrm>
              <a:off x="7793100" y="4011505"/>
              <a:ext cx="718840" cy="362600"/>
            </a:xfrm>
            <a:custGeom>
              <a:avLst/>
              <a:gdLst>
                <a:gd name="connsiteX0" fmla="*/ 0 w 1435100"/>
                <a:gd name="connsiteY0" fmla="*/ 711200 h 723900"/>
                <a:gd name="connsiteX1" fmla="*/ 723900 w 1435100"/>
                <a:gd name="connsiteY1" fmla="*/ 711200 h 723900"/>
                <a:gd name="connsiteX2" fmla="*/ 723900 w 1435100"/>
                <a:gd name="connsiteY2" fmla="*/ 0 h 723900"/>
                <a:gd name="connsiteX3" fmla="*/ 1435100 w 1435100"/>
                <a:gd name="connsiteY3" fmla="*/ 0 h 723900"/>
                <a:gd name="connsiteX4" fmla="*/ 1435100 w 1435100"/>
                <a:gd name="connsiteY4" fmla="*/ 72390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100" h="723900">
                  <a:moveTo>
                    <a:pt x="0" y="711200"/>
                  </a:moveTo>
                  <a:lnTo>
                    <a:pt x="723900" y="711200"/>
                  </a:lnTo>
                  <a:lnTo>
                    <a:pt x="723900" y="0"/>
                  </a:lnTo>
                  <a:lnTo>
                    <a:pt x="1435100" y="0"/>
                  </a:lnTo>
                  <a:lnTo>
                    <a:pt x="1435100" y="723900"/>
                  </a:lnTo>
                </a:path>
              </a:pathLst>
            </a:cu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8" name="直接连接符 77"/>
            <p:cNvCxnSpPr/>
            <p:nvPr/>
          </p:nvCxnSpPr>
          <p:spPr>
            <a:xfrm flipV="1">
              <a:off x="8511940" y="4372375"/>
              <a:ext cx="380540" cy="17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363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时钟资源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偏移校正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lvl="1">
              <a:buFont typeface="Arial" pitchFamily="34" charset="0"/>
              <a:buChar char="•"/>
            </a:pPr>
            <a:r>
              <a:rPr lang="zh-CN" altLang="en-US" dirty="0" smtClean="0"/>
              <a:t>用例</a:t>
            </a:r>
            <a:endParaRPr lang="zh-CN" altLang="en-US" dirty="0"/>
          </a:p>
        </p:txBody>
      </p:sp>
      <p:grpSp>
        <p:nvGrpSpPr>
          <p:cNvPr id="102" name="组合 101"/>
          <p:cNvGrpSpPr/>
          <p:nvPr/>
        </p:nvGrpSpPr>
        <p:grpSpPr>
          <a:xfrm>
            <a:off x="766296" y="2123855"/>
            <a:ext cx="4615794" cy="1305145"/>
            <a:chOff x="766296" y="5499230"/>
            <a:chExt cx="4615794" cy="1305145"/>
          </a:xfrm>
        </p:grpSpPr>
        <p:sp>
          <p:nvSpPr>
            <p:cNvPr id="79" name="矩形 78"/>
            <p:cNvSpPr/>
            <p:nvPr/>
          </p:nvSpPr>
          <p:spPr>
            <a:xfrm>
              <a:off x="2162735" y="5499230"/>
              <a:ext cx="1284140" cy="130514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DCM</a:t>
              </a:r>
              <a:endParaRPr lang="zh-CN" altLang="en-US" dirty="0"/>
            </a:p>
          </p:txBody>
        </p:sp>
        <p:cxnSp>
          <p:nvCxnSpPr>
            <p:cNvPr id="80" name="直接箭头连接符 79"/>
            <p:cNvCxnSpPr/>
            <p:nvPr/>
          </p:nvCxnSpPr>
          <p:spPr>
            <a:xfrm>
              <a:off x="1491018" y="6444335"/>
              <a:ext cx="67171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任意多边形 80"/>
            <p:cNvSpPr/>
            <p:nvPr/>
          </p:nvSpPr>
          <p:spPr>
            <a:xfrm>
              <a:off x="766296" y="5967397"/>
              <a:ext cx="375580" cy="362600"/>
            </a:xfrm>
            <a:custGeom>
              <a:avLst/>
              <a:gdLst>
                <a:gd name="connsiteX0" fmla="*/ 0 w 1435100"/>
                <a:gd name="connsiteY0" fmla="*/ 711200 h 723900"/>
                <a:gd name="connsiteX1" fmla="*/ 723900 w 1435100"/>
                <a:gd name="connsiteY1" fmla="*/ 711200 h 723900"/>
                <a:gd name="connsiteX2" fmla="*/ 723900 w 1435100"/>
                <a:gd name="connsiteY2" fmla="*/ 0 h 723900"/>
                <a:gd name="connsiteX3" fmla="*/ 1435100 w 1435100"/>
                <a:gd name="connsiteY3" fmla="*/ 0 h 723900"/>
                <a:gd name="connsiteX4" fmla="*/ 1435100 w 1435100"/>
                <a:gd name="connsiteY4" fmla="*/ 72390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100" h="723900">
                  <a:moveTo>
                    <a:pt x="0" y="711200"/>
                  </a:moveTo>
                  <a:lnTo>
                    <a:pt x="723900" y="711200"/>
                  </a:lnTo>
                  <a:lnTo>
                    <a:pt x="723900" y="0"/>
                  </a:lnTo>
                  <a:lnTo>
                    <a:pt x="1435100" y="0"/>
                  </a:lnTo>
                  <a:lnTo>
                    <a:pt x="1435100" y="723900"/>
                  </a:lnTo>
                </a:path>
              </a:pathLst>
            </a:cu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任意多边形 81"/>
            <p:cNvSpPr/>
            <p:nvPr/>
          </p:nvSpPr>
          <p:spPr>
            <a:xfrm>
              <a:off x="1118841" y="5970502"/>
              <a:ext cx="375580" cy="362600"/>
            </a:xfrm>
            <a:custGeom>
              <a:avLst/>
              <a:gdLst>
                <a:gd name="connsiteX0" fmla="*/ 0 w 1435100"/>
                <a:gd name="connsiteY0" fmla="*/ 711200 h 723900"/>
                <a:gd name="connsiteX1" fmla="*/ 723900 w 1435100"/>
                <a:gd name="connsiteY1" fmla="*/ 711200 h 723900"/>
                <a:gd name="connsiteX2" fmla="*/ 723900 w 1435100"/>
                <a:gd name="connsiteY2" fmla="*/ 0 h 723900"/>
                <a:gd name="connsiteX3" fmla="*/ 1435100 w 1435100"/>
                <a:gd name="connsiteY3" fmla="*/ 0 h 723900"/>
                <a:gd name="connsiteX4" fmla="*/ 1435100 w 1435100"/>
                <a:gd name="connsiteY4" fmla="*/ 72390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100" h="723900">
                  <a:moveTo>
                    <a:pt x="0" y="711200"/>
                  </a:moveTo>
                  <a:lnTo>
                    <a:pt x="723900" y="711200"/>
                  </a:lnTo>
                  <a:lnTo>
                    <a:pt x="723900" y="0"/>
                  </a:lnTo>
                  <a:lnTo>
                    <a:pt x="1435100" y="0"/>
                  </a:lnTo>
                  <a:lnTo>
                    <a:pt x="1435100" y="723900"/>
                  </a:lnTo>
                </a:path>
              </a:pathLst>
            </a:cu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任意多边形 82"/>
            <p:cNvSpPr/>
            <p:nvPr/>
          </p:nvSpPr>
          <p:spPr>
            <a:xfrm>
              <a:off x="1486801" y="5973607"/>
              <a:ext cx="375580" cy="362600"/>
            </a:xfrm>
            <a:custGeom>
              <a:avLst/>
              <a:gdLst>
                <a:gd name="connsiteX0" fmla="*/ 0 w 1435100"/>
                <a:gd name="connsiteY0" fmla="*/ 711200 h 723900"/>
                <a:gd name="connsiteX1" fmla="*/ 723900 w 1435100"/>
                <a:gd name="connsiteY1" fmla="*/ 711200 h 723900"/>
                <a:gd name="connsiteX2" fmla="*/ 723900 w 1435100"/>
                <a:gd name="connsiteY2" fmla="*/ 0 h 723900"/>
                <a:gd name="connsiteX3" fmla="*/ 1435100 w 1435100"/>
                <a:gd name="connsiteY3" fmla="*/ 0 h 723900"/>
                <a:gd name="connsiteX4" fmla="*/ 1435100 w 1435100"/>
                <a:gd name="connsiteY4" fmla="*/ 72390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100" h="723900">
                  <a:moveTo>
                    <a:pt x="0" y="711200"/>
                  </a:moveTo>
                  <a:lnTo>
                    <a:pt x="723900" y="711200"/>
                  </a:lnTo>
                  <a:lnTo>
                    <a:pt x="723900" y="0"/>
                  </a:lnTo>
                  <a:lnTo>
                    <a:pt x="1435100" y="0"/>
                  </a:lnTo>
                  <a:lnTo>
                    <a:pt x="1435100" y="723900"/>
                  </a:lnTo>
                </a:path>
              </a:pathLst>
            </a:cu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4" name="直接连接符 83"/>
            <p:cNvCxnSpPr/>
            <p:nvPr/>
          </p:nvCxnSpPr>
          <p:spPr>
            <a:xfrm>
              <a:off x="1866896" y="6325202"/>
              <a:ext cx="16961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3446875" y="6457035"/>
              <a:ext cx="58506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4121950" y="6462470"/>
              <a:ext cx="585065" cy="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4797025" y="6462470"/>
              <a:ext cx="58506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任意多边形 41"/>
          <p:cNvSpPr/>
          <p:nvPr/>
        </p:nvSpPr>
        <p:spPr>
          <a:xfrm>
            <a:off x="1828800" y="1815750"/>
            <a:ext cx="3257550" cy="1266825"/>
          </a:xfrm>
          <a:custGeom>
            <a:avLst/>
            <a:gdLst>
              <a:gd name="connsiteX0" fmla="*/ 3257550 w 3257550"/>
              <a:gd name="connsiteY0" fmla="*/ 1266825 h 1266825"/>
              <a:gd name="connsiteX1" fmla="*/ 3257550 w 3257550"/>
              <a:gd name="connsiteY1" fmla="*/ 0 h 1266825"/>
              <a:gd name="connsiteX2" fmla="*/ 0 w 3257550"/>
              <a:gd name="connsiteY2" fmla="*/ 0 h 1266825"/>
              <a:gd name="connsiteX3" fmla="*/ 0 w 3257550"/>
              <a:gd name="connsiteY3" fmla="*/ 542925 h 1266825"/>
              <a:gd name="connsiteX4" fmla="*/ 342900 w 3257550"/>
              <a:gd name="connsiteY4" fmla="*/ 542925 h 126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7550" h="1266825">
                <a:moveTo>
                  <a:pt x="3257550" y="1266825"/>
                </a:moveTo>
                <a:lnTo>
                  <a:pt x="3257550" y="0"/>
                </a:lnTo>
                <a:lnTo>
                  <a:pt x="0" y="0"/>
                </a:lnTo>
                <a:lnTo>
                  <a:pt x="0" y="542925"/>
                </a:lnTo>
                <a:lnTo>
                  <a:pt x="342900" y="542925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3" name="组合 102"/>
          <p:cNvGrpSpPr/>
          <p:nvPr/>
        </p:nvGrpSpPr>
        <p:grpSpPr>
          <a:xfrm>
            <a:off x="5717958" y="1718810"/>
            <a:ext cx="2418439" cy="405045"/>
            <a:chOff x="5717958" y="5094185"/>
            <a:chExt cx="2418439" cy="405045"/>
          </a:xfrm>
        </p:grpSpPr>
        <p:sp>
          <p:nvSpPr>
            <p:cNvPr id="87" name="任意多边形 86"/>
            <p:cNvSpPr/>
            <p:nvPr/>
          </p:nvSpPr>
          <p:spPr>
            <a:xfrm>
              <a:off x="5717958" y="5130420"/>
              <a:ext cx="375580" cy="362600"/>
            </a:xfrm>
            <a:custGeom>
              <a:avLst/>
              <a:gdLst>
                <a:gd name="connsiteX0" fmla="*/ 0 w 1435100"/>
                <a:gd name="connsiteY0" fmla="*/ 711200 h 723900"/>
                <a:gd name="connsiteX1" fmla="*/ 723900 w 1435100"/>
                <a:gd name="connsiteY1" fmla="*/ 711200 h 723900"/>
                <a:gd name="connsiteX2" fmla="*/ 723900 w 1435100"/>
                <a:gd name="connsiteY2" fmla="*/ 0 h 723900"/>
                <a:gd name="connsiteX3" fmla="*/ 1435100 w 1435100"/>
                <a:gd name="connsiteY3" fmla="*/ 0 h 723900"/>
                <a:gd name="connsiteX4" fmla="*/ 1435100 w 1435100"/>
                <a:gd name="connsiteY4" fmla="*/ 72390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100" h="723900">
                  <a:moveTo>
                    <a:pt x="0" y="711200"/>
                  </a:moveTo>
                  <a:lnTo>
                    <a:pt x="723900" y="711200"/>
                  </a:lnTo>
                  <a:lnTo>
                    <a:pt x="723900" y="0"/>
                  </a:lnTo>
                  <a:lnTo>
                    <a:pt x="1435100" y="0"/>
                  </a:lnTo>
                  <a:lnTo>
                    <a:pt x="1435100" y="723900"/>
                  </a:lnTo>
                </a:path>
              </a:pathLst>
            </a:cu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任意多边形 87"/>
            <p:cNvSpPr/>
            <p:nvPr/>
          </p:nvSpPr>
          <p:spPr>
            <a:xfrm>
              <a:off x="6070503" y="5133525"/>
              <a:ext cx="375580" cy="362600"/>
            </a:xfrm>
            <a:custGeom>
              <a:avLst/>
              <a:gdLst>
                <a:gd name="connsiteX0" fmla="*/ 0 w 1435100"/>
                <a:gd name="connsiteY0" fmla="*/ 711200 h 723900"/>
                <a:gd name="connsiteX1" fmla="*/ 723900 w 1435100"/>
                <a:gd name="connsiteY1" fmla="*/ 711200 h 723900"/>
                <a:gd name="connsiteX2" fmla="*/ 723900 w 1435100"/>
                <a:gd name="connsiteY2" fmla="*/ 0 h 723900"/>
                <a:gd name="connsiteX3" fmla="*/ 1435100 w 1435100"/>
                <a:gd name="connsiteY3" fmla="*/ 0 h 723900"/>
                <a:gd name="connsiteX4" fmla="*/ 1435100 w 1435100"/>
                <a:gd name="connsiteY4" fmla="*/ 72390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100" h="723900">
                  <a:moveTo>
                    <a:pt x="0" y="711200"/>
                  </a:moveTo>
                  <a:lnTo>
                    <a:pt x="723900" y="711200"/>
                  </a:lnTo>
                  <a:lnTo>
                    <a:pt x="723900" y="0"/>
                  </a:lnTo>
                  <a:lnTo>
                    <a:pt x="1435100" y="0"/>
                  </a:lnTo>
                  <a:lnTo>
                    <a:pt x="1435100" y="723900"/>
                  </a:lnTo>
                </a:path>
              </a:pathLst>
            </a:cu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任意多边形 88"/>
            <p:cNvSpPr/>
            <p:nvPr/>
          </p:nvSpPr>
          <p:spPr>
            <a:xfrm>
              <a:off x="6438463" y="5136630"/>
              <a:ext cx="375580" cy="362600"/>
            </a:xfrm>
            <a:custGeom>
              <a:avLst/>
              <a:gdLst>
                <a:gd name="connsiteX0" fmla="*/ 0 w 1435100"/>
                <a:gd name="connsiteY0" fmla="*/ 711200 h 723900"/>
                <a:gd name="connsiteX1" fmla="*/ 723900 w 1435100"/>
                <a:gd name="connsiteY1" fmla="*/ 711200 h 723900"/>
                <a:gd name="connsiteX2" fmla="*/ 723900 w 1435100"/>
                <a:gd name="connsiteY2" fmla="*/ 0 h 723900"/>
                <a:gd name="connsiteX3" fmla="*/ 1435100 w 1435100"/>
                <a:gd name="connsiteY3" fmla="*/ 0 h 723900"/>
                <a:gd name="connsiteX4" fmla="*/ 1435100 w 1435100"/>
                <a:gd name="connsiteY4" fmla="*/ 72390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100" h="723900">
                  <a:moveTo>
                    <a:pt x="0" y="711200"/>
                  </a:moveTo>
                  <a:lnTo>
                    <a:pt x="723900" y="711200"/>
                  </a:lnTo>
                  <a:lnTo>
                    <a:pt x="723900" y="0"/>
                  </a:lnTo>
                  <a:lnTo>
                    <a:pt x="1435100" y="0"/>
                  </a:lnTo>
                  <a:lnTo>
                    <a:pt x="1435100" y="723900"/>
                  </a:lnTo>
                </a:path>
              </a:pathLst>
            </a:cu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0" name="直接连接符 89"/>
            <p:cNvCxnSpPr/>
            <p:nvPr/>
          </p:nvCxnSpPr>
          <p:spPr>
            <a:xfrm>
              <a:off x="6818558" y="5488225"/>
              <a:ext cx="16961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7182290" y="5094185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latin typeface="幼圆" pitchFamily="49" charset="-122"/>
                  <a:ea typeface="幼圆" pitchFamily="49" charset="-122"/>
                </a:rPr>
                <a:t>源时钟</a:t>
              </a:r>
              <a:endParaRPr lang="zh-CN" altLang="en-US" sz="2000" dirty="0">
                <a:latin typeface="幼圆" pitchFamily="49" charset="-122"/>
                <a:ea typeface="幼圆" pitchFamily="49" charset="-122"/>
              </a:endParaRP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5807280" y="2314000"/>
            <a:ext cx="3377974" cy="403690"/>
            <a:chOff x="5807280" y="5689375"/>
            <a:chExt cx="3377974" cy="403690"/>
          </a:xfrm>
        </p:grpSpPr>
        <p:sp>
          <p:nvSpPr>
            <p:cNvPr id="91" name="任意多边形 90"/>
            <p:cNvSpPr/>
            <p:nvPr/>
          </p:nvSpPr>
          <p:spPr>
            <a:xfrm>
              <a:off x="5807280" y="5724255"/>
              <a:ext cx="375580" cy="362600"/>
            </a:xfrm>
            <a:custGeom>
              <a:avLst/>
              <a:gdLst>
                <a:gd name="connsiteX0" fmla="*/ 0 w 1435100"/>
                <a:gd name="connsiteY0" fmla="*/ 711200 h 723900"/>
                <a:gd name="connsiteX1" fmla="*/ 723900 w 1435100"/>
                <a:gd name="connsiteY1" fmla="*/ 711200 h 723900"/>
                <a:gd name="connsiteX2" fmla="*/ 723900 w 1435100"/>
                <a:gd name="connsiteY2" fmla="*/ 0 h 723900"/>
                <a:gd name="connsiteX3" fmla="*/ 1435100 w 1435100"/>
                <a:gd name="connsiteY3" fmla="*/ 0 h 723900"/>
                <a:gd name="connsiteX4" fmla="*/ 1435100 w 1435100"/>
                <a:gd name="connsiteY4" fmla="*/ 72390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100" h="723900">
                  <a:moveTo>
                    <a:pt x="0" y="711200"/>
                  </a:moveTo>
                  <a:lnTo>
                    <a:pt x="723900" y="711200"/>
                  </a:lnTo>
                  <a:lnTo>
                    <a:pt x="723900" y="0"/>
                  </a:lnTo>
                  <a:lnTo>
                    <a:pt x="1435100" y="0"/>
                  </a:lnTo>
                  <a:lnTo>
                    <a:pt x="1435100" y="723900"/>
                  </a:lnTo>
                </a:path>
              </a:pathLst>
            </a:cu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任意多边形 91"/>
            <p:cNvSpPr/>
            <p:nvPr/>
          </p:nvSpPr>
          <p:spPr>
            <a:xfrm>
              <a:off x="6159825" y="5727360"/>
              <a:ext cx="375580" cy="362600"/>
            </a:xfrm>
            <a:custGeom>
              <a:avLst/>
              <a:gdLst>
                <a:gd name="connsiteX0" fmla="*/ 0 w 1435100"/>
                <a:gd name="connsiteY0" fmla="*/ 711200 h 723900"/>
                <a:gd name="connsiteX1" fmla="*/ 723900 w 1435100"/>
                <a:gd name="connsiteY1" fmla="*/ 711200 h 723900"/>
                <a:gd name="connsiteX2" fmla="*/ 723900 w 1435100"/>
                <a:gd name="connsiteY2" fmla="*/ 0 h 723900"/>
                <a:gd name="connsiteX3" fmla="*/ 1435100 w 1435100"/>
                <a:gd name="connsiteY3" fmla="*/ 0 h 723900"/>
                <a:gd name="connsiteX4" fmla="*/ 1435100 w 1435100"/>
                <a:gd name="connsiteY4" fmla="*/ 72390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100" h="723900">
                  <a:moveTo>
                    <a:pt x="0" y="711200"/>
                  </a:moveTo>
                  <a:lnTo>
                    <a:pt x="723900" y="711200"/>
                  </a:lnTo>
                  <a:lnTo>
                    <a:pt x="723900" y="0"/>
                  </a:lnTo>
                  <a:lnTo>
                    <a:pt x="1435100" y="0"/>
                  </a:lnTo>
                  <a:lnTo>
                    <a:pt x="1435100" y="723900"/>
                  </a:lnTo>
                </a:path>
              </a:pathLst>
            </a:cu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任意多边形 92"/>
            <p:cNvSpPr/>
            <p:nvPr/>
          </p:nvSpPr>
          <p:spPr>
            <a:xfrm>
              <a:off x="6527785" y="5730465"/>
              <a:ext cx="375580" cy="362600"/>
            </a:xfrm>
            <a:custGeom>
              <a:avLst/>
              <a:gdLst>
                <a:gd name="connsiteX0" fmla="*/ 0 w 1435100"/>
                <a:gd name="connsiteY0" fmla="*/ 711200 h 723900"/>
                <a:gd name="connsiteX1" fmla="*/ 723900 w 1435100"/>
                <a:gd name="connsiteY1" fmla="*/ 711200 h 723900"/>
                <a:gd name="connsiteX2" fmla="*/ 723900 w 1435100"/>
                <a:gd name="connsiteY2" fmla="*/ 0 h 723900"/>
                <a:gd name="connsiteX3" fmla="*/ 1435100 w 1435100"/>
                <a:gd name="connsiteY3" fmla="*/ 0 h 723900"/>
                <a:gd name="connsiteX4" fmla="*/ 1435100 w 1435100"/>
                <a:gd name="connsiteY4" fmla="*/ 72390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100" h="723900">
                  <a:moveTo>
                    <a:pt x="0" y="711200"/>
                  </a:moveTo>
                  <a:lnTo>
                    <a:pt x="723900" y="711200"/>
                  </a:lnTo>
                  <a:lnTo>
                    <a:pt x="723900" y="0"/>
                  </a:lnTo>
                  <a:lnTo>
                    <a:pt x="1435100" y="0"/>
                  </a:lnTo>
                  <a:lnTo>
                    <a:pt x="1435100" y="723900"/>
                  </a:lnTo>
                </a:path>
              </a:pathLst>
            </a:cu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4" name="直接连接符 93"/>
            <p:cNvCxnSpPr/>
            <p:nvPr/>
          </p:nvCxnSpPr>
          <p:spPr>
            <a:xfrm>
              <a:off x="6907880" y="6082060"/>
              <a:ext cx="16961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7205225" y="5689375"/>
              <a:ext cx="19800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latin typeface="幼圆" pitchFamily="49" charset="-122"/>
                  <a:ea typeface="幼圆" pitchFamily="49" charset="-122"/>
                </a:rPr>
                <a:t>带偏移的子时钟</a:t>
              </a:r>
              <a:endParaRPr lang="zh-CN" altLang="en-US" sz="2000" dirty="0">
                <a:latin typeface="幼圆" pitchFamily="49" charset="-122"/>
                <a:ea typeface="幼圆" pitchFamily="49" charset="-122"/>
              </a:endParaRPr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6072410" y="2842250"/>
            <a:ext cx="3112844" cy="411115"/>
            <a:chOff x="6072410" y="6217625"/>
            <a:chExt cx="3112844" cy="411115"/>
          </a:xfrm>
        </p:grpSpPr>
        <p:sp>
          <p:nvSpPr>
            <p:cNvPr id="95" name="任意多边形 94"/>
            <p:cNvSpPr/>
            <p:nvPr/>
          </p:nvSpPr>
          <p:spPr>
            <a:xfrm>
              <a:off x="6072410" y="6259930"/>
              <a:ext cx="375580" cy="362600"/>
            </a:xfrm>
            <a:custGeom>
              <a:avLst/>
              <a:gdLst>
                <a:gd name="connsiteX0" fmla="*/ 0 w 1435100"/>
                <a:gd name="connsiteY0" fmla="*/ 711200 h 723900"/>
                <a:gd name="connsiteX1" fmla="*/ 723900 w 1435100"/>
                <a:gd name="connsiteY1" fmla="*/ 711200 h 723900"/>
                <a:gd name="connsiteX2" fmla="*/ 723900 w 1435100"/>
                <a:gd name="connsiteY2" fmla="*/ 0 h 723900"/>
                <a:gd name="connsiteX3" fmla="*/ 1435100 w 1435100"/>
                <a:gd name="connsiteY3" fmla="*/ 0 h 723900"/>
                <a:gd name="connsiteX4" fmla="*/ 1435100 w 1435100"/>
                <a:gd name="connsiteY4" fmla="*/ 72390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100" h="723900">
                  <a:moveTo>
                    <a:pt x="0" y="711200"/>
                  </a:moveTo>
                  <a:lnTo>
                    <a:pt x="723900" y="711200"/>
                  </a:lnTo>
                  <a:lnTo>
                    <a:pt x="723900" y="0"/>
                  </a:lnTo>
                  <a:lnTo>
                    <a:pt x="1435100" y="0"/>
                  </a:lnTo>
                  <a:lnTo>
                    <a:pt x="1435100" y="723900"/>
                  </a:lnTo>
                </a:path>
              </a:pathLst>
            </a:cu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任意多边形 95"/>
            <p:cNvSpPr/>
            <p:nvPr/>
          </p:nvSpPr>
          <p:spPr>
            <a:xfrm>
              <a:off x="6424955" y="6263035"/>
              <a:ext cx="375580" cy="362600"/>
            </a:xfrm>
            <a:custGeom>
              <a:avLst/>
              <a:gdLst>
                <a:gd name="connsiteX0" fmla="*/ 0 w 1435100"/>
                <a:gd name="connsiteY0" fmla="*/ 711200 h 723900"/>
                <a:gd name="connsiteX1" fmla="*/ 723900 w 1435100"/>
                <a:gd name="connsiteY1" fmla="*/ 711200 h 723900"/>
                <a:gd name="connsiteX2" fmla="*/ 723900 w 1435100"/>
                <a:gd name="connsiteY2" fmla="*/ 0 h 723900"/>
                <a:gd name="connsiteX3" fmla="*/ 1435100 w 1435100"/>
                <a:gd name="connsiteY3" fmla="*/ 0 h 723900"/>
                <a:gd name="connsiteX4" fmla="*/ 1435100 w 1435100"/>
                <a:gd name="connsiteY4" fmla="*/ 72390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100" h="723900">
                  <a:moveTo>
                    <a:pt x="0" y="711200"/>
                  </a:moveTo>
                  <a:lnTo>
                    <a:pt x="723900" y="711200"/>
                  </a:lnTo>
                  <a:lnTo>
                    <a:pt x="723900" y="0"/>
                  </a:lnTo>
                  <a:lnTo>
                    <a:pt x="1435100" y="0"/>
                  </a:lnTo>
                  <a:lnTo>
                    <a:pt x="1435100" y="723900"/>
                  </a:lnTo>
                </a:path>
              </a:pathLst>
            </a:cu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任意多边形 96"/>
            <p:cNvSpPr/>
            <p:nvPr/>
          </p:nvSpPr>
          <p:spPr>
            <a:xfrm>
              <a:off x="6792915" y="6266140"/>
              <a:ext cx="375580" cy="362600"/>
            </a:xfrm>
            <a:custGeom>
              <a:avLst/>
              <a:gdLst>
                <a:gd name="connsiteX0" fmla="*/ 0 w 1435100"/>
                <a:gd name="connsiteY0" fmla="*/ 711200 h 723900"/>
                <a:gd name="connsiteX1" fmla="*/ 723900 w 1435100"/>
                <a:gd name="connsiteY1" fmla="*/ 711200 h 723900"/>
                <a:gd name="connsiteX2" fmla="*/ 723900 w 1435100"/>
                <a:gd name="connsiteY2" fmla="*/ 0 h 723900"/>
                <a:gd name="connsiteX3" fmla="*/ 1435100 w 1435100"/>
                <a:gd name="connsiteY3" fmla="*/ 0 h 723900"/>
                <a:gd name="connsiteX4" fmla="*/ 1435100 w 1435100"/>
                <a:gd name="connsiteY4" fmla="*/ 72390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100" h="723900">
                  <a:moveTo>
                    <a:pt x="0" y="711200"/>
                  </a:moveTo>
                  <a:lnTo>
                    <a:pt x="723900" y="711200"/>
                  </a:lnTo>
                  <a:lnTo>
                    <a:pt x="723900" y="0"/>
                  </a:lnTo>
                  <a:lnTo>
                    <a:pt x="1435100" y="0"/>
                  </a:lnTo>
                  <a:lnTo>
                    <a:pt x="1435100" y="723900"/>
                  </a:lnTo>
                </a:path>
              </a:pathLst>
            </a:cu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8" name="直接连接符 97"/>
            <p:cNvCxnSpPr/>
            <p:nvPr/>
          </p:nvCxnSpPr>
          <p:spPr>
            <a:xfrm>
              <a:off x="7173010" y="6617735"/>
              <a:ext cx="16961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7205225" y="6217625"/>
              <a:ext cx="19800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latin typeface="幼圆" pitchFamily="49" charset="-122"/>
                  <a:ea typeface="幼圆" pitchFamily="49" charset="-122"/>
                </a:rPr>
                <a:t>校正后的子时钟</a:t>
              </a:r>
              <a:endParaRPr lang="zh-CN" altLang="en-US" sz="2000" dirty="0">
                <a:latin typeface="幼圆" pitchFamily="49" charset="-122"/>
                <a:ea typeface="幼圆" pitchFamily="49" charset="-122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" r="10250" b="6932"/>
          <a:stretch/>
        </p:blipFill>
        <p:spPr bwMode="auto">
          <a:xfrm>
            <a:off x="431540" y="4239090"/>
            <a:ext cx="4132265" cy="152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153" y="4457261"/>
            <a:ext cx="3268200" cy="1439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450" y="4509120"/>
            <a:ext cx="3254688" cy="1471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87" y="4284095"/>
            <a:ext cx="4560613" cy="15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153" y="4509120"/>
            <a:ext cx="3687362" cy="1475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014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最简单的可编程结构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可编程的概念</a:t>
            </a:r>
            <a:endParaRPr lang="zh-CN" altLang="en-US" dirty="0"/>
          </a:p>
        </p:txBody>
      </p:sp>
      <p:grpSp>
        <p:nvGrpSpPr>
          <p:cNvPr id="81" name="组合 80"/>
          <p:cNvGrpSpPr/>
          <p:nvPr/>
        </p:nvGrpSpPr>
        <p:grpSpPr>
          <a:xfrm>
            <a:off x="772817" y="1850995"/>
            <a:ext cx="7522179" cy="3738804"/>
            <a:chOff x="772817" y="1850995"/>
            <a:chExt cx="7522179" cy="3738804"/>
          </a:xfrm>
        </p:grpSpPr>
        <p:sp>
          <p:nvSpPr>
            <p:cNvPr id="67" name="TextBox 66"/>
            <p:cNvSpPr txBox="1"/>
            <p:nvPr/>
          </p:nvSpPr>
          <p:spPr>
            <a:xfrm>
              <a:off x="7905146" y="3604664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y</a:t>
              </a:r>
              <a:endParaRPr lang="zh-CN" altLang="en-US" sz="3200" dirty="0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772817" y="1850995"/>
              <a:ext cx="6895527" cy="3738804"/>
              <a:chOff x="772817" y="1850995"/>
              <a:chExt cx="6895527" cy="3738804"/>
            </a:xfrm>
          </p:grpSpPr>
          <p:sp>
            <p:nvSpPr>
              <p:cNvPr id="5" name="五边形 4"/>
              <p:cNvSpPr/>
              <p:nvPr/>
            </p:nvSpPr>
            <p:spPr>
              <a:xfrm>
                <a:off x="1259632" y="2348880"/>
                <a:ext cx="432048" cy="216024"/>
              </a:xfrm>
              <a:prstGeom prst="homePlat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" name="组合 6"/>
              <p:cNvGrpSpPr/>
              <p:nvPr/>
            </p:nvGrpSpPr>
            <p:grpSpPr>
              <a:xfrm>
                <a:off x="2198613" y="2996952"/>
                <a:ext cx="576064" cy="576064"/>
                <a:chOff x="2843808" y="2852936"/>
                <a:chExt cx="576064" cy="576064"/>
              </a:xfrm>
            </p:grpSpPr>
            <p:sp>
              <p:nvSpPr>
                <p:cNvPr id="4" name="等腰三角形 3"/>
                <p:cNvSpPr/>
                <p:nvPr/>
              </p:nvSpPr>
              <p:spPr>
                <a:xfrm rot="5400000">
                  <a:off x="2771800" y="2924944"/>
                  <a:ext cx="576064" cy="432048"/>
                </a:xfrm>
                <a:prstGeom prst="triangle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" name="椭圆 5"/>
                <p:cNvSpPr/>
                <p:nvPr/>
              </p:nvSpPr>
              <p:spPr>
                <a:xfrm>
                  <a:off x="3275856" y="3068960"/>
                  <a:ext cx="144016" cy="14401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" name="流程图: 延期 7"/>
              <p:cNvSpPr/>
              <p:nvPr/>
            </p:nvSpPr>
            <p:spPr>
              <a:xfrm>
                <a:off x="5940152" y="3537012"/>
                <a:ext cx="864096" cy="720080"/>
              </a:xfrm>
              <a:prstGeom prst="flowChartDelay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&amp;</a:t>
                </a:r>
                <a:endParaRPr lang="zh-CN" altLang="en-US" dirty="0"/>
              </a:p>
            </p:txBody>
          </p:sp>
          <p:sp>
            <p:nvSpPr>
              <p:cNvPr id="9" name="五边形 8"/>
              <p:cNvSpPr/>
              <p:nvPr/>
            </p:nvSpPr>
            <p:spPr>
              <a:xfrm flipH="1">
                <a:off x="7236296" y="3789040"/>
                <a:ext cx="432048" cy="216024"/>
              </a:xfrm>
              <a:prstGeom prst="homePlat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" name="直接连接符 16"/>
              <p:cNvCxnSpPr>
                <a:stCxn id="5" idx="3"/>
              </p:cNvCxnSpPr>
              <p:nvPr/>
            </p:nvCxnSpPr>
            <p:spPr>
              <a:xfrm>
                <a:off x="1691680" y="2456892"/>
                <a:ext cx="133358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任意多边形 20"/>
              <p:cNvSpPr/>
              <p:nvPr/>
            </p:nvSpPr>
            <p:spPr>
              <a:xfrm>
                <a:off x="1957388" y="2457450"/>
                <a:ext cx="242887" cy="842963"/>
              </a:xfrm>
              <a:custGeom>
                <a:avLst/>
                <a:gdLst>
                  <a:gd name="connsiteX0" fmla="*/ 0 w 242887"/>
                  <a:gd name="connsiteY0" fmla="*/ 0 h 842963"/>
                  <a:gd name="connsiteX1" fmla="*/ 0 w 242887"/>
                  <a:gd name="connsiteY1" fmla="*/ 842963 h 842963"/>
                  <a:gd name="connsiteX2" fmla="*/ 242887 w 242887"/>
                  <a:gd name="connsiteY2" fmla="*/ 842963 h 842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2887" h="842963">
                    <a:moveTo>
                      <a:pt x="0" y="0"/>
                    </a:moveTo>
                    <a:lnTo>
                      <a:pt x="0" y="842963"/>
                    </a:lnTo>
                    <a:lnTo>
                      <a:pt x="242887" y="842963"/>
                    </a:lnTo>
                  </a:path>
                </a:pathLst>
              </a:cu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" name="直接连接符 27"/>
              <p:cNvCxnSpPr>
                <a:stCxn id="6" idx="6"/>
              </p:cNvCxnSpPr>
              <p:nvPr/>
            </p:nvCxnSpPr>
            <p:spPr>
              <a:xfrm>
                <a:off x="2774677" y="3284984"/>
                <a:ext cx="250589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任意多边形 31"/>
              <p:cNvSpPr/>
              <p:nvPr/>
            </p:nvSpPr>
            <p:spPr>
              <a:xfrm>
                <a:off x="3711972" y="2457450"/>
                <a:ext cx="2237209" cy="1136650"/>
              </a:xfrm>
              <a:custGeom>
                <a:avLst/>
                <a:gdLst>
                  <a:gd name="connsiteX0" fmla="*/ 0 w 1492250"/>
                  <a:gd name="connsiteY0" fmla="*/ 0 h 1143000"/>
                  <a:gd name="connsiteX1" fmla="*/ 793750 w 1492250"/>
                  <a:gd name="connsiteY1" fmla="*/ 0 h 1143000"/>
                  <a:gd name="connsiteX2" fmla="*/ 793750 w 1492250"/>
                  <a:gd name="connsiteY2" fmla="*/ 1143000 h 1143000"/>
                  <a:gd name="connsiteX3" fmla="*/ 1492250 w 1492250"/>
                  <a:gd name="connsiteY3" fmla="*/ 1143000 h 1143000"/>
                  <a:gd name="connsiteX0" fmla="*/ 0 w 1812652"/>
                  <a:gd name="connsiteY0" fmla="*/ 0 h 1143000"/>
                  <a:gd name="connsiteX1" fmla="*/ 793750 w 1812652"/>
                  <a:gd name="connsiteY1" fmla="*/ 0 h 1143000"/>
                  <a:gd name="connsiteX2" fmla="*/ 793750 w 1812652"/>
                  <a:gd name="connsiteY2" fmla="*/ 1143000 h 1143000"/>
                  <a:gd name="connsiteX3" fmla="*/ 1812652 w 1812652"/>
                  <a:gd name="connsiteY3" fmla="*/ 1143000 h 1143000"/>
                  <a:gd name="connsiteX0" fmla="*/ 0 w 1549465"/>
                  <a:gd name="connsiteY0" fmla="*/ 0 h 1143000"/>
                  <a:gd name="connsiteX1" fmla="*/ 530563 w 1549465"/>
                  <a:gd name="connsiteY1" fmla="*/ 0 h 1143000"/>
                  <a:gd name="connsiteX2" fmla="*/ 530563 w 1549465"/>
                  <a:gd name="connsiteY2" fmla="*/ 1143000 h 1143000"/>
                  <a:gd name="connsiteX3" fmla="*/ 1549465 w 1549465"/>
                  <a:gd name="connsiteY3" fmla="*/ 1143000 h 1143000"/>
                  <a:gd name="connsiteX0" fmla="*/ 0 w 2015764"/>
                  <a:gd name="connsiteY0" fmla="*/ 0 h 1143000"/>
                  <a:gd name="connsiteX1" fmla="*/ 530563 w 2015764"/>
                  <a:gd name="connsiteY1" fmla="*/ 0 h 1143000"/>
                  <a:gd name="connsiteX2" fmla="*/ 530563 w 2015764"/>
                  <a:gd name="connsiteY2" fmla="*/ 1143000 h 1143000"/>
                  <a:gd name="connsiteX3" fmla="*/ 2015764 w 2015764"/>
                  <a:gd name="connsiteY3" fmla="*/ 1143000 h 1143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5764" h="1143000">
                    <a:moveTo>
                      <a:pt x="0" y="0"/>
                    </a:moveTo>
                    <a:lnTo>
                      <a:pt x="530563" y="0"/>
                    </a:lnTo>
                    <a:lnTo>
                      <a:pt x="530563" y="1143000"/>
                    </a:lnTo>
                    <a:lnTo>
                      <a:pt x="2015764" y="1143000"/>
                    </a:lnTo>
                  </a:path>
                </a:pathLst>
              </a:cu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任意多边形 32"/>
              <p:cNvSpPr/>
              <p:nvPr/>
            </p:nvSpPr>
            <p:spPr>
              <a:xfrm>
                <a:off x="3696099" y="3284983"/>
                <a:ext cx="2243558" cy="498475"/>
              </a:xfrm>
              <a:custGeom>
                <a:avLst/>
                <a:gdLst>
                  <a:gd name="connsiteX0" fmla="*/ 0 w 1492250"/>
                  <a:gd name="connsiteY0" fmla="*/ 0 h 1143000"/>
                  <a:gd name="connsiteX1" fmla="*/ 793750 w 1492250"/>
                  <a:gd name="connsiteY1" fmla="*/ 0 h 1143000"/>
                  <a:gd name="connsiteX2" fmla="*/ 793750 w 1492250"/>
                  <a:gd name="connsiteY2" fmla="*/ 1143000 h 1143000"/>
                  <a:gd name="connsiteX3" fmla="*/ 1492250 w 1492250"/>
                  <a:gd name="connsiteY3" fmla="*/ 1143000 h 1143000"/>
                  <a:gd name="connsiteX0" fmla="*/ 0 w 1492250"/>
                  <a:gd name="connsiteY0" fmla="*/ 0 h 1143000"/>
                  <a:gd name="connsiteX1" fmla="*/ 793750 w 1492250"/>
                  <a:gd name="connsiteY1" fmla="*/ 0 h 1143000"/>
                  <a:gd name="connsiteX2" fmla="*/ 793750 w 1492250"/>
                  <a:gd name="connsiteY2" fmla="*/ 501260 h 1143000"/>
                  <a:gd name="connsiteX3" fmla="*/ 1492250 w 1492250"/>
                  <a:gd name="connsiteY3" fmla="*/ 1143000 h 1143000"/>
                  <a:gd name="connsiteX0" fmla="*/ 0 w 1492250"/>
                  <a:gd name="connsiteY0" fmla="*/ 0 h 501260"/>
                  <a:gd name="connsiteX1" fmla="*/ 793750 w 1492250"/>
                  <a:gd name="connsiteY1" fmla="*/ 0 h 501260"/>
                  <a:gd name="connsiteX2" fmla="*/ 793750 w 1492250"/>
                  <a:gd name="connsiteY2" fmla="*/ 501260 h 501260"/>
                  <a:gd name="connsiteX3" fmla="*/ 1492250 w 1492250"/>
                  <a:gd name="connsiteY3" fmla="*/ 501260 h 501260"/>
                  <a:gd name="connsiteX0" fmla="*/ 0 w 1492250"/>
                  <a:gd name="connsiteY0" fmla="*/ 0 h 501260"/>
                  <a:gd name="connsiteX1" fmla="*/ 676923 w 1492250"/>
                  <a:gd name="connsiteY1" fmla="*/ 0 h 501260"/>
                  <a:gd name="connsiteX2" fmla="*/ 793750 w 1492250"/>
                  <a:gd name="connsiteY2" fmla="*/ 501260 h 501260"/>
                  <a:gd name="connsiteX3" fmla="*/ 1492250 w 1492250"/>
                  <a:gd name="connsiteY3" fmla="*/ 501260 h 501260"/>
                  <a:gd name="connsiteX0" fmla="*/ 0 w 1492250"/>
                  <a:gd name="connsiteY0" fmla="*/ 0 h 501260"/>
                  <a:gd name="connsiteX1" fmla="*/ 676923 w 1492250"/>
                  <a:gd name="connsiteY1" fmla="*/ 0 h 501260"/>
                  <a:gd name="connsiteX2" fmla="*/ 689904 w 1492250"/>
                  <a:gd name="connsiteY2" fmla="*/ 494875 h 501260"/>
                  <a:gd name="connsiteX3" fmla="*/ 1492250 w 1492250"/>
                  <a:gd name="connsiteY3" fmla="*/ 501260 h 501260"/>
                  <a:gd name="connsiteX0" fmla="*/ 0 w 1492250"/>
                  <a:gd name="connsiteY0" fmla="*/ 0 h 501260"/>
                  <a:gd name="connsiteX1" fmla="*/ 676923 w 1492250"/>
                  <a:gd name="connsiteY1" fmla="*/ 0 h 501260"/>
                  <a:gd name="connsiteX2" fmla="*/ 676923 w 1492250"/>
                  <a:gd name="connsiteY2" fmla="*/ 501260 h 501260"/>
                  <a:gd name="connsiteX3" fmla="*/ 1492250 w 1492250"/>
                  <a:gd name="connsiteY3" fmla="*/ 501260 h 501260"/>
                  <a:gd name="connsiteX0" fmla="*/ 0 w 1492250"/>
                  <a:gd name="connsiteY0" fmla="*/ 0 h 501260"/>
                  <a:gd name="connsiteX1" fmla="*/ 473096 w 1492250"/>
                  <a:gd name="connsiteY1" fmla="*/ 0 h 501260"/>
                  <a:gd name="connsiteX2" fmla="*/ 676923 w 1492250"/>
                  <a:gd name="connsiteY2" fmla="*/ 501260 h 501260"/>
                  <a:gd name="connsiteX3" fmla="*/ 1492250 w 1492250"/>
                  <a:gd name="connsiteY3" fmla="*/ 501260 h 501260"/>
                  <a:gd name="connsiteX0" fmla="*/ 0 w 1492250"/>
                  <a:gd name="connsiteY0" fmla="*/ 0 h 501260"/>
                  <a:gd name="connsiteX1" fmla="*/ 473096 w 1492250"/>
                  <a:gd name="connsiteY1" fmla="*/ 0 h 501260"/>
                  <a:gd name="connsiteX2" fmla="*/ 475242 w 1492250"/>
                  <a:gd name="connsiteY2" fmla="*/ 501260 h 501260"/>
                  <a:gd name="connsiteX3" fmla="*/ 1492250 w 1492250"/>
                  <a:gd name="connsiteY3" fmla="*/ 501260 h 501260"/>
                  <a:gd name="connsiteX0" fmla="*/ 0 w 1806930"/>
                  <a:gd name="connsiteY0" fmla="*/ 0 h 501260"/>
                  <a:gd name="connsiteX1" fmla="*/ 473096 w 1806930"/>
                  <a:gd name="connsiteY1" fmla="*/ 0 h 501260"/>
                  <a:gd name="connsiteX2" fmla="*/ 475242 w 1806930"/>
                  <a:gd name="connsiteY2" fmla="*/ 501260 h 501260"/>
                  <a:gd name="connsiteX3" fmla="*/ 1806930 w 1806930"/>
                  <a:gd name="connsiteY3" fmla="*/ 494875 h 501260"/>
                  <a:gd name="connsiteX0" fmla="*/ 0 w 1812651"/>
                  <a:gd name="connsiteY0" fmla="*/ 0 h 501260"/>
                  <a:gd name="connsiteX1" fmla="*/ 473096 w 1812651"/>
                  <a:gd name="connsiteY1" fmla="*/ 0 h 501260"/>
                  <a:gd name="connsiteX2" fmla="*/ 475242 w 1812651"/>
                  <a:gd name="connsiteY2" fmla="*/ 501260 h 501260"/>
                  <a:gd name="connsiteX3" fmla="*/ 1812651 w 1812651"/>
                  <a:gd name="connsiteY3" fmla="*/ 501260 h 501260"/>
                  <a:gd name="connsiteX0" fmla="*/ 0 w 1566628"/>
                  <a:gd name="connsiteY0" fmla="*/ 3193 h 501260"/>
                  <a:gd name="connsiteX1" fmla="*/ 227073 w 1566628"/>
                  <a:gd name="connsiteY1" fmla="*/ 0 h 501260"/>
                  <a:gd name="connsiteX2" fmla="*/ 229219 w 1566628"/>
                  <a:gd name="connsiteY2" fmla="*/ 501260 h 501260"/>
                  <a:gd name="connsiteX3" fmla="*/ 1566628 w 1566628"/>
                  <a:gd name="connsiteY3" fmla="*/ 501260 h 501260"/>
                  <a:gd name="connsiteX0" fmla="*/ 0 w 1566628"/>
                  <a:gd name="connsiteY0" fmla="*/ 0 h 504453"/>
                  <a:gd name="connsiteX1" fmla="*/ 227073 w 1566628"/>
                  <a:gd name="connsiteY1" fmla="*/ 3193 h 504453"/>
                  <a:gd name="connsiteX2" fmla="*/ 229219 w 1566628"/>
                  <a:gd name="connsiteY2" fmla="*/ 504453 h 504453"/>
                  <a:gd name="connsiteX3" fmla="*/ 1566628 w 1566628"/>
                  <a:gd name="connsiteY3" fmla="*/ 504453 h 504453"/>
                  <a:gd name="connsiteX0" fmla="*/ 0 w 1563767"/>
                  <a:gd name="connsiteY0" fmla="*/ 0 h 501260"/>
                  <a:gd name="connsiteX1" fmla="*/ 224212 w 1563767"/>
                  <a:gd name="connsiteY1" fmla="*/ 0 h 501260"/>
                  <a:gd name="connsiteX2" fmla="*/ 226358 w 1563767"/>
                  <a:gd name="connsiteY2" fmla="*/ 501260 h 501260"/>
                  <a:gd name="connsiteX3" fmla="*/ 1563767 w 1563767"/>
                  <a:gd name="connsiteY3" fmla="*/ 501260 h 501260"/>
                  <a:gd name="connsiteX0" fmla="*/ 0 w 1563767"/>
                  <a:gd name="connsiteY0" fmla="*/ 0 h 501260"/>
                  <a:gd name="connsiteX1" fmla="*/ 224212 w 1563767"/>
                  <a:gd name="connsiteY1" fmla="*/ 0 h 501260"/>
                  <a:gd name="connsiteX2" fmla="*/ 226358 w 1563767"/>
                  <a:gd name="connsiteY2" fmla="*/ 501260 h 501260"/>
                  <a:gd name="connsiteX3" fmla="*/ 1563767 w 1563767"/>
                  <a:gd name="connsiteY3" fmla="*/ 501260 h 501260"/>
                  <a:gd name="connsiteX0" fmla="*/ 0 w 2012901"/>
                  <a:gd name="connsiteY0" fmla="*/ 0 h 501260"/>
                  <a:gd name="connsiteX1" fmla="*/ 224212 w 2012901"/>
                  <a:gd name="connsiteY1" fmla="*/ 0 h 501260"/>
                  <a:gd name="connsiteX2" fmla="*/ 226358 w 2012901"/>
                  <a:gd name="connsiteY2" fmla="*/ 501260 h 501260"/>
                  <a:gd name="connsiteX3" fmla="*/ 2012901 w 2012901"/>
                  <a:gd name="connsiteY3" fmla="*/ 501260 h 501260"/>
                  <a:gd name="connsiteX0" fmla="*/ 0 w 2021483"/>
                  <a:gd name="connsiteY0" fmla="*/ 0 h 501260"/>
                  <a:gd name="connsiteX1" fmla="*/ 224212 w 2021483"/>
                  <a:gd name="connsiteY1" fmla="*/ 0 h 501260"/>
                  <a:gd name="connsiteX2" fmla="*/ 226358 w 2021483"/>
                  <a:gd name="connsiteY2" fmla="*/ 501260 h 501260"/>
                  <a:gd name="connsiteX3" fmla="*/ 2021483 w 2021483"/>
                  <a:gd name="connsiteY3" fmla="*/ 501260 h 501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1483" h="501260">
                    <a:moveTo>
                      <a:pt x="0" y="0"/>
                    </a:moveTo>
                    <a:lnTo>
                      <a:pt x="224212" y="0"/>
                    </a:lnTo>
                    <a:cubicBezTo>
                      <a:pt x="224927" y="167087"/>
                      <a:pt x="225643" y="334173"/>
                      <a:pt x="226358" y="501260"/>
                    </a:cubicBezTo>
                    <a:lnTo>
                      <a:pt x="2021483" y="501260"/>
                    </a:lnTo>
                  </a:path>
                </a:pathLst>
              </a:cu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644008" y="2564904"/>
                <a:ext cx="144202" cy="43204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4932226" y="2564904"/>
                <a:ext cx="144202" cy="43204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5220258" y="2564904"/>
                <a:ext cx="144202" cy="43204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5503850" y="2564904"/>
                <a:ext cx="144202" cy="43204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任意多边形 38"/>
              <p:cNvSpPr/>
              <p:nvPr/>
            </p:nvSpPr>
            <p:spPr>
              <a:xfrm>
                <a:off x="4709160" y="2164080"/>
                <a:ext cx="1714500" cy="396240"/>
              </a:xfrm>
              <a:custGeom>
                <a:avLst/>
                <a:gdLst>
                  <a:gd name="connsiteX0" fmla="*/ 0 w 1714500"/>
                  <a:gd name="connsiteY0" fmla="*/ 396240 h 396240"/>
                  <a:gd name="connsiteX1" fmla="*/ 0 w 1714500"/>
                  <a:gd name="connsiteY1" fmla="*/ 0 h 396240"/>
                  <a:gd name="connsiteX2" fmla="*/ 1714500 w 1714500"/>
                  <a:gd name="connsiteY2" fmla="*/ 0 h 396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14500" h="396240">
                    <a:moveTo>
                      <a:pt x="0" y="396240"/>
                    </a:moveTo>
                    <a:lnTo>
                      <a:pt x="0" y="0"/>
                    </a:lnTo>
                    <a:lnTo>
                      <a:pt x="1714500" y="0"/>
                    </a:lnTo>
                  </a:path>
                </a:pathLst>
              </a:cu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1" name="直接连接符 40"/>
              <p:cNvCxnSpPr>
                <a:stCxn id="35" idx="0"/>
              </p:cNvCxnSpPr>
              <p:nvPr/>
            </p:nvCxnSpPr>
            <p:spPr>
              <a:xfrm flipV="1">
                <a:off x="5004327" y="2164080"/>
                <a:ext cx="0" cy="40082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 flipV="1">
                <a:off x="5292359" y="2164080"/>
                <a:ext cx="0" cy="40082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 flipV="1">
                <a:off x="5575951" y="2164080"/>
                <a:ext cx="0" cy="40082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flipV="1">
                <a:off x="4722387" y="2996952"/>
                <a:ext cx="0" cy="597148"/>
              </a:xfrm>
              <a:prstGeom prst="line">
                <a:avLst/>
              </a:prstGeom>
              <a:ln>
                <a:head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flipV="1">
                <a:off x="5004327" y="2996952"/>
                <a:ext cx="0" cy="786506"/>
              </a:xfrm>
              <a:prstGeom prst="line">
                <a:avLst/>
              </a:prstGeom>
              <a:ln>
                <a:head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组合 49"/>
              <p:cNvGrpSpPr/>
              <p:nvPr/>
            </p:nvGrpSpPr>
            <p:grpSpPr>
              <a:xfrm flipV="1">
                <a:off x="3687070" y="3975200"/>
                <a:ext cx="2253082" cy="1326008"/>
                <a:chOff x="3744744" y="3916230"/>
                <a:chExt cx="2253082" cy="1326008"/>
              </a:xfrm>
            </p:grpSpPr>
            <p:sp>
              <p:nvSpPr>
                <p:cNvPr id="48" name="任意多边形 47"/>
                <p:cNvSpPr/>
                <p:nvPr/>
              </p:nvSpPr>
              <p:spPr>
                <a:xfrm>
                  <a:off x="3760617" y="3916230"/>
                  <a:ext cx="2237209" cy="1136650"/>
                </a:xfrm>
                <a:custGeom>
                  <a:avLst/>
                  <a:gdLst>
                    <a:gd name="connsiteX0" fmla="*/ 0 w 1492250"/>
                    <a:gd name="connsiteY0" fmla="*/ 0 h 1143000"/>
                    <a:gd name="connsiteX1" fmla="*/ 793750 w 1492250"/>
                    <a:gd name="connsiteY1" fmla="*/ 0 h 1143000"/>
                    <a:gd name="connsiteX2" fmla="*/ 793750 w 1492250"/>
                    <a:gd name="connsiteY2" fmla="*/ 1143000 h 1143000"/>
                    <a:gd name="connsiteX3" fmla="*/ 1492250 w 1492250"/>
                    <a:gd name="connsiteY3" fmla="*/ 1143000 h 1143000"/>
                    <a:gd name="connsiteX0" fmla="*/ 0 w 1812652"/>
                    <a:gd name="connsiteY0" fmla="*/ 0 h 1143000"/>
                    <a:gd name="connsiteX1" fmla="*/ 793750 w 1812652"/>
                    <a:gd name="connsiteY1" fmla="*/ 0 h 1143000"/>
                    <a:gd name="connsiteX2" fmla="*/ 793750 w 1812652"/>
                    <a:gd name="connsiteY2" fmla="*/ 1143000 h 1143000"/>
                    <a:gd name="connsiteX3" fmla="*/ 1812652 w 1812652"/>
                    <a:gd name="connsiteY3" fmla="*/ 1143000 h 1143000"/>
                    <a:gd name="connsiteX0" fmla="*/ 0 w 1549465"/>
                    <a:gd name="connsiteY0" fmla="*/ 0 h 1143000"/>
                    <a:gd name="connsiteX1" fmla="*/ 530563 w 1549465"/>
                    <a:gd name="connsiteY1" fmla="*/ 0 h 1143000"/>
                    <a:gd name="connsiteX2" fmla="*/ 530563 w 1549465"/>
                    <a:gd name="connsiteY2" fmla="*/ 1143000 h 1143000"/>
                    <a:gd name="connsiteX3" fmla="*/ 1549465 w 1549465"/>
                    <a:gd name="connsiteY3" fmla="*/ 1143000 h 1143000"/>
                    <a:gd name="connsiteX0" fmla="*/ 0 w 2015764"/>
                    <a:gd name="connsiteY0" fmla="*/ 0 h 1143000"/>
                    <a:gd name="connsiteX1" fmla="*/ 530563 w 2015764"/>
                    <a:gd name="connsiteY1" fmla="*/ 0 h 1143000"/>
                    <a:gd name="connsiteX2" fmla="*/ 530563 w 2015764"/>
                    <a:gd name="connsiteY2" fmla="*/ 1143000 h 1143000"/>
                    <a:gd name="connsiteX3" fmla="*/ 2015764 w 2015764"/>
                    <a:gd name="connsiteY3" fmla="*/ 1143000 h 1143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5764" h="1143000">
                      <a:moveTo>
                        <a:pt x="0" y="0"/>
                      </a:moveTo>
                      <a:lnTo>
                        <a:pt x="530563" y="0"/>
                      </a:lnTo>
                      <a:lnTo>
                        <a:pt x="530563" y="1143000"/>
                      </a:lnTo>
                      <a:lnTo>
                        <a:pt x="2015764" y="1143000"/>
                      </a:lnTo>
                    </a:path>
                  </a:pathLst>
                </a:cu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" name="任意多边形 48"/>
                <p:cNvSpPr/>
                <p:nvPr/>
              </p:nvSpPr>
              <p:spPr>
                <a:xfrm>
                  <a:off x="3744744" y="4743763"/>
                  <a:ext cx="2243558" cy="498475"/>
                </a:xfrm>
                <a:custGeom>
                  <a:avLst/>
                  <a:gdLst>
                    <a:gd name="connsiteX0" fmla="*/ 0 w 1492250"/>
                    <a:gd name="connsiteY0" fmla="*/ 0 h 1143000"/>
                    <a:gd name="connsiteX1" fmla="*/ 793750 w 1492250"/>
                    <a:gd name="connsiteY1" fmla="*/ 0 h 1143000"/>
                    <a:gd name="connsiteX2" fmla="*/ 793750 w 1492250"/>
                    <a:gd name="connsiteY2" fmla="*/ 1143000 h 1143000"/>
                    <a:gd name="connsiteX3" fmla="*/ 1492250 w 1492250"/>
                    <a:gd name="connsiteY3" fmla="*/ 1143000 h 1143000"/>
                    <a:gd name="connsiteX0" fmla="*/ 0 w 1492250"/>
                    <a:gd name="connsiteY0" fmla="*/ 0 h 1143000"/>
                    <a:gd name="connsiteX1" fmla="*/ 793750 w 1492250"/>
                    <a:gd name="connsiteY1" fmla="*/ 0 h 1143000"/>
                    <a:gd name="connsiteX2" fmla="*/ 793750 w 1492250"/>
                    <a:gd name="connsiteY2" fmla="*/ 501260 h 1143000"/>
                    <a:gd name="connsiteX3" fmla="*/ 1492250 w 1492250"/>
                    <a:gd name="connsiteY3" fmla="*/ 1143000 h 1143000"/>
                    <a:gd name="connsiteX0" fmla="*/ 0 w 1492250"/>
                    <a:gd name="connsiteY0" fmla="*/ 0 h 501260"/>
                    <a:gd name="connsiteX1" fmla="*/ 793750 w 1492250"/>
                    <a:gd name="connsiteY1" fmla="*/ 0 h 501260"/>
                    <a:gd name="connsiteX2" fmla="*/ 793750 w 1492250"/>
                    <a:gd name="connsiteY2" fmla="*/ 501260 h 501260"/>
                    <a:gd name="connsiteX3" fmla="*/ 1492250 w 1492250"/>
                    <a:gd name="connsiteY3" fmla="*/ 501260 h 501260"/>
                    <a:gd name="connsiteX0" fmla="*/ 0 w 1492250"/>
                    <a:gd name="connsiteY0" fmla="*/ 0 h 501260"/>
                    <a:gd name="connsiteX1" fmla="*/ 676923 w 1492250"/>
                    <a:gd name="connsiteY1" fmla="*/ 0 h 501260"/>
                    <a:gd name="connsiteX2" fmla="*/ 793750 w 1492250"/>
                    <a:gd name="connsiteY2" fmla="*/ 501260 h 501260"/>
                    <a:gd name="connsiteX3" fmla="*/ 1492250 w 1492250"/>
                    <a:gd name="connsiteY3" fmla="*/ 501260 h 501260"/>
                    <a:gd name="connsiteX0" fmla="*/ 0 w 1492250"/>
                    <a:gd name="connsiteY0" fmla="*/ 0 h 501260"/>
                    <a:gd name="connsiteX1" fmla="*/ 676923 w 1492250"/>
                    <a:gd name="connsiteY1" fmla="*/ 0 h 501260"/>
                    <a:gd name="connsiteX2" fmla="*/ 689904 w 1492250"/>
                    <a:gd name="connsiteY2" fmla="*/ 494875 h 501260"/>
                    <a:gd name="connsiteX3" fmla="*/ 1492250 w 1492250"/>
                    <a:gd name="connsiteY3" fmla="*/ 501260 h 501260"/>
                    <a:gd name="connsiteX0" fmla="*/ 0 w 1492250"/>
                    <a:gd name="connsiteY0" fmla="*/ 0 h 501260"/>
                    <a:gd name="connsiteX1" fmla="*/ 676923 w 1492250"/>
                    <a:gd name="connsiteY1" fmla="*/ 0 h 501260"/>
                    <a:gd name="connsiteX2" fmla="*/ 676923 w 1492250"/>
                    <a:gd name="connsiteY2" fmla="*/ 501260 h 501260"/>
                    <a:gd name="connsiteX3" fmla="*/ 1492250 w 1492250"/>
                    <a:gd name="connsiteY3" fmla="*/ 501260 h 501260"/>
                    <a:gd name="connsiteX0" fmla="*/ 0 w 1492250"/>
                    <a:gd name="connsiteY0" fmla="*/ 0 h 501260"/>
                    <a:gd name="connsiteX1" fmla="*/ 473096 w 1492250"/>
                    <a:gd name="connsiteY1" fmla="*/ 0 h 501260"/>
                    <a:gd name="connsiteX2" fmla="*/ 676923 w 1492250"/>
                    <a:gd name="connsiteY2" fmla="*/ 501260 h 501260"/>
                    <a:gd name="connsiteX3" fmla="*/ 1492250 w 1492250"/>
                    <a:gd name="connsiteY3" fmla="*/ 501260 h 501260"/>
                    <a:gd name="connsiteX0" fmla="*/ 0 w 1492250"/>
                    <a:gd name="connsiteY0" fmla="*/ 0 h 501260"/>
                    <a:gd name="connsiteX1" fmla="*/ 473096 w 1492250"/>
                    <a:gd name="connsiteY1" fmla="*/ 0 h 501260"/>
                    <a:gd name="connsiteX2" fmla="*/ 475242 w 1492250"/>
                    <a:gd name="connsiteY2" fmla="*/ 501260 h 501260"/>
                    <a:gd name="connsiteX3" fmla="*/ 1492250 w 1492250"/>
                    <a:gd name="connsiteY3" fmla="*/ 501260 h 501260"/>
                    <a:gd name="connsiteX0" fmla="*/ 0 w 1806930"/>
                    <a:gd name="connsiteY0" fmla="*/ 0 h 501260"/>
                    <a:gd name="connsiteX1" fmla="*/ 473096 w 1806930"/>
                    <a:gd name="connsiteY1" fmla="*/ 0 h 501260"/>
                    <a:gd name="connsiteX2" fmla="*/ 475242 w 1806930"/>
                    <a:gd name="connsiteY2" fmla="*/ 501260 h 501260"/>
                    <a:gd name="connsiteX3" fmla="*/ 1806930 w 1806930"/>
                    <a:gd name="connsiteY3" fmla="*/ 494875 h 501260"/>
                    <a:gd name="connsiteX0" fmla="*/ 0 w 1812651"/>
                    <a:gd name="connsiteY0" fmla="*/ 0 h 501260"/>
                    <a:gd name="connsiteX1" fmla="*/ 473096 w 1812651"/>
                    <a:gd name="connsiteY1" fmla="*/ 0 h 501260"/>
                    <a:gd name="connsiteX2" fmla="*/ 475242 w 1812651"/>
                    <a:gd name="connsiteY2" fmla="*/ 501260 h 501260"/>
                    <a:gd name="connsiteX3" fmla="*/ 1812651 w 1812651"/>
                    <a:gd name="connsiteY3" fmla="*/ 501260 h 501260"/>
                    <a:gd name="connsiteX0" fmla="*/ 0 w 1566628"/>
                    <a:gd name="connsiteY0" fmla="*/ 3193 h 501260"/>
                    <a:gd name="connsiteX1" fmla="*/ 227073 w 1566628"/>
                    <a:gd name="connsiteY1" fmla="*/ 0 h 501260"/>
                    <a:gd name="connsiteX2" fmla="*/ 229219 w 1566628"/>
                    <a:gd name="connsiteY2" fmla="*/ 501260 h 501260"/>
                    <a:gd name="connsiteX3" fmla="*/ 1566628 w 1566628"/>
                    <a:gd name="connsiteY3" fmla="*/ 501260 h 501260"/>
                    <a:gd name="connsiteX0" fmla="*/ 0 w 1566628"/>
                    <a:gd name="connsiteY0" fmla="*/ 0 h 504453"/>
                    <a:gd name="connsiteX1" fmla="*/ 227073 w 1566628"/>
                    <a:gd name="connsiteY1" fmla="*/ 3193 h 504453"/>
                    <a:gd name="connsiteX2" fmla="*/ 229219 w 1566628"/>
                    <a:gd name="connsiteY2" fmla="*/ 504453 h 504453"/>
                    <a:gd name="connsiteX3" fmla="*/ 1566628 w 1566628"/>
                    <a:gd name="connsiteY3" fmla="*/ 504453 h 504453"/>
                    <a:gd name="connsiteX0" fmla="*/ 0 w 1563767"/>
                    <a:gd name="connsiteY0" fmla="*/ 0 h 501260"/>
                    <a:gd name="connsiteX1" fmla="*/ 224212 w 1563767"/>
                    <a:gd name="connsiteY1" fmla="*/ 0 h 501260"/>
                    <a:gd name="connsiteX2" fmla="*/ 226358 w 1563767"/>
                    <a:gd name="connsiteY2" fmla="*/ 501260 h 501260"/>
                    <a:gd name="connsiteX3" fmla="*/ 1563767 w 1563767"/>
                    <a:gd name="connsiteY3" fmla="*/ 501260 h 501260"/>
                    <a:gd name="connsiteX0" fmla="*/ 0 w 1563767"/>
                    <a:gd name="connsiteY0" fmla="*/ 0 h 501260"/>
                    <a:gd name="connsiteX1" fmla="*/ 224212 w 1563767"/>
                    <a:gd name="connsiteY1" fmla="*/ 0 h 501260"/>
                    <a:gd name="connsiteX2" fmla="*/ 226358 w 1563767"/>
                    <a:gd name="connsiteY2" fmla="*/ 501260 h 501260"/>
                    <a:gd name="connsiteX3" fmla="*/ 1563767 w 1563767"/>
                    <a:gd name="connsiteY3" fmla="*/ 501260 h 501260"/>
                    <a:gd name="connsiteX0" fmla="*/ 0 w 2012901"/>
                    <a:gd name="connsiteY0" fmla="*/ 0 h 501260"/>
                    <a:gd name="connsiteX1" fmla="*/ 224212 w 2012901"/>
                    <a:gd name="connsiteY1" fmla="*/ 0 h 501260"/>
                    <a:gd name="connsiteX2" fmla="*/ 226358 w 2012901"/>
                    <a:gd name="connsiteY2" fmla="*/ 501260 h 501260"/>
                    <a:gd name="connsiteX3" fmla="*/ 2012901 w 2012901"/>
                    <a:gd name="connsiteY3" fmla="*/ 501260 h 501260"/>
                    <a:gd name="connsiteX0" fmla="*/ 0 w 2021483"/>
                    <a:gd name="connsiteY0" fmla="*/ 0 h 501260"/>
                    <a:gd name="connsiteX1" fmla="*/ 224212 w 2021483"/>
                    <a:gd name="connsiteY1" fmla="*/ 0 h 501260"/>
                    <a:gd name="connsiteX2" fmla="*/ 226358 w 2021483"/>
                    <a:gd name="connsiteY2" fmla="*/ 501260 h 501260"/>
                    <a:gd name="connsiteX3" fmla="*/ 2021483 w 2021483"/>
                    <a:gd name="connsiteY3" fmla="*/ 501260 h 501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21483" h="501260">
                      <a:moveTo>
                        <a:pt x="0" y="0"/>
                      </a:moveTo>
                      <a:lnTo>
                        <a:pt x="224212" y="0"/>
                      </a:lnTo>
                      <a:cubicBezTo>
                        <a:pt x="224927" y="167087"/>
                        <a:pt x="225643" y="334173"/>
                        <a:pt x="226358" y="501260"/>
                      </a:cubicBezTo>
                      <a:lnTo>
                        <a:pt x="2021483" y="501260"/>
                      </a:lnTo>
                    </a:path>
                  </a:pathLst>
                </a:cu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51" name="直接连接符 50"/>
              <p:cNvCxnSpPr/>
              <p:nvPr/>
            </p:nvCxnSpPr>
            <p:spPr>
              <a:xfrm flipV="1">
                <a:off x="5292359" y="2996952"/>
                <a:ext cx="0" cy="978248"/>
              </a:xfrm>
              <a:prstGeom prst="line">
                <a:avLst/>
              </a:prstGeom>
              <a:ln>
                <a:head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 flipV="1">
                <a:off x="5566410" y="2996952"/>
                <a:ext cx="0" cy="1167606"/>
              </a:xfrm>
              <a:prstGeom prst="line">
                <a:avLst/>
              </a:prstGeom>
              <a:ln>
                <a:head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五边形 55"/>
              <p:cNvSpPr/>
              <p:nvPr/>
            </p:nvSpPr>
            <p:spPr>
              <a:xfrm>
                <a:off x="1259632" y="4365663"/>
                <a:ext cx="432048" cy="216024"/>
              </a:xfrm>
              <a:prstGeom prst="homePlat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7" name="组合 56"/>
              <p:cNvGrpSpPr/>
              <p:nvPr/>
            </p:nvGrpSpPr>
            <p:grpSpPr>
              <a:xfrm>
                <a:off x="2198613" y="5013735"/>
                <a:ext cx="576064" cy="576064"/>
                <a:chOff x="2843808" y="2852936"/>
                <a:chExt cx="576064" cy="576064"/>
              </a:xfrm>
            </p:grpSpPr>
            <p:sp>
              <p:nvSpPr>
                <p:cNvPr id="58" name="等腰三角形 57"/>
                <p:cNvSpPr/>
                <p:nvPr/>
              </p:nvSpPr>
              <p:spPr>
                <a:xfrm rot="5400000">
                  <a:off x="2771800" y="2924944"/>
                  <a:ext cx="576064" cy="432048"/>
                </a:xfrm>
                <a:prstGeom prst="triangle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椭圆 58"/>
                <p:cNvSpPr/>
                <p:nvPr/>
              </p:nvSpPr>
              <p:spPr>
                <a:xfrm>
                  <a:off x="3275856" y="3068960"/>
                  <a:ext cx="144016" cy="14401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60" name="直接连接符 59"/>
              <p:cNvCxnSpPr>
                <a:stCxn id="56" idx="3"/>
              </p:cNvCxnSpPr>
              <p:nvPr/>
            </p:nvCxnSpPr>
            <p:spPr>
              <a:xfrm>
                <a:off x="1691680" y="4473675"/>
                <a:ext cx="133358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任意多边形 60"/>
              <p:cNvSpPr/>
              <p:nvPr/>
            </p:nvSpPr>
            <p:spPr>
              <a:xfrm>
                <a:off x="1957388" y="4474233"/>
                <a:ext cx="242887" cy="842963"/>
              </a:xfrm>
              <a:custGeom>
                <a:avLst/>
                <a:gdLst>
                  <a:gd name="connsiteX0" fmla="*/ 0 w 242887"/>
                  <a:gd name="connsiteY0" fmla="*/ 0 h 842963"/>
                  <a:gd name="connsiteX1" fmla="*/ 0 w 242887"/>
                  <a:gd name="connsiteY1" fmla="*/ 842963 h 842963"/>
                  <a:gd name="connsiteX2" fmla="*/ 242887 w 242887"/>
                  <a:gd name="connsiteY2" fmla="*/ 842963 h 842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2887" h="842963">
                    <a:moveTo>
                      <a:pt x="0" y="0"/>
                    </a:moveTo>
                    <a:lnTo>
                      <a:pt x="0" y="842963"/>
                    </a:lnTo>
                    <a:lnTo>
                      <a:pt x="242887" y="842963"/>
                    </a:lnTo>
                  </a:path>
                </a:pathLst>
              </a:cu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2" name="直接连接符 61"/>
              <p:cNvCxnSpPr>
                <a:stCxn id="59" idx="6"/>
              </p:cNvCxnSpPr>
              <p:nvPr/>
            </p:nvCxnSpPr>
            <p:spPr>
              <a:xfrm>
                <a:off x="2774677" y="5301767"/>
                <a:ext cx="250589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>
                <a:stCxn id="8" idx="3"/>
                <a:endCxn id="9" idx="3"/>
              </p:cNvCxnSpPr>
              <p:nvPr/>
            </p:nvCxnSpPr>
            <p:spPr>
              <a:xfrm>
                <a:off x="6804248" y="3897052"/>
                <a:ext cx="43204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/>
              <p:cNvSpPr txBox="1"/>
              <p:nvPr/>
            </p:nvSpPr>
            <p:spPr>
              <a:xfrm>
                <a:off x="772817" y="4140369"/>
                <a:ext cx="38985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 smtClean="0"/>
                  <a:t>b</a:t>
                </a:r>
                <a:endParaRPr lang="zh-CN" altLang="en-US" sz="32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779315" y="2163497"/>
                <a:ext cx="36740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 smtClean="0"/>
                  <a:t>a</a:t>
                </a:r>
                <a:endParaRPr lang="zh-CN" altLang="en-US" sz="3200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430481" y="1850995"/>
                <a:ext cx="121058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dirty="0" smtClean="0"/>
                  <a:t>逻辑</a:t>
                </a:r>
                <a:r>
                  <a:rPr lang="en-US" altLang="zh-CN" sz="3200" dirty="0" smtClean="0"/>
                  <a:t>1</a:t>
                </a:r>
                <a:endParaRPr lang="zh-CN" altLang="en-US" sz="3200" dirty="0"/>
              </a:p>
            </p:txBody>
          </p:sp>
        </p:grpSp>
      </p:grpSp>
      <p:sp>
        <p:nvSpPr>
          <p:cNvPr id="71" name="任意多边形 70"/>
          <p:cNvSpPr/>
          <p:nvPr/>
        </p:nvSpPr>
        <p:spPr>
          <a:xfrm>
            <a:off x="3038475" y="5141579"/>
            <a:ext cx="657225" cy="257037"/>
          </a:xfrm>
          <a:custGeom>
            <a:avLst/>
            <a:gdLst>
              <a:gd name="connsiteX0" fmla="*/ 0 w 658813"/>
              <a:gd name="connsiteY0" fmla="*/ 193469 h 332036"/>
              <a:gd name="connsiteX1" fmla="*/ 190500 w 658813"/>
              <a:gd name="connsiteY1" fmla="*/ 2969 h 332036"/>
              <a:gd name="connsiteX2" fmla="*/ 447675 w 658813"/>
              <a:gd name="connsiteY2" fmla="*/ 326819 h 332036"/>
              <a:gd name="connsiteX3" fmla="*/ 647700 w 658813"/>
              <a:gd name="connsiteY3" fmla="*/ 202994 h 332036"/>
              <a:gd name="connsiteX4" fmla="*/ 657225 w 658813"/>
              <a:gd name="connsiteY4" fmla="*/ 202994 h 332036"/>
              <a:gd name="connsiteX0" fmla="*/ 0 w 658813"/>
              <a:gd name="connsiteY0" fmla="*/ 138591 h 274902"/>
              <a:gd name="connsiteX1" fmla="*/ 190500 w 658813"/>
              <a:gd name="connsiteY1" fmla="*/ 5241 h 274902"/>
              <a:gd name="connsiteX2" fmla="*/ 447675 w 658813"/>
              <a:gd name="connsiteY2" fmla="*/ 271941 h 274902"/>
              <a:gd name="connsiteX3" fmla="*/ 647700 w 658813"/>
              <a:gd name="connsiteY3" fmla="*/ 148116 h 274902"/>
              <a:gd name="connsiteX4" fmla="*/ 657225 w 658813"/>
              <a:gd name="connsiteY4" fmla="*/ 148116 h 274902"/>
              <a:gd name="connsiteX0" fmla="*/ 0 w 659472"/>
              <a:gd name="connsiteY0" fmla="*/ 136799 h 240483"/>
              <a:gd name="connsiteX1" fmla="*/ 190500 w 659472"/>
              <a:gd name="connsiteY1" fmla="*/ 3449 h 240483"/>
              <a:gd name="connsiteX2" fmla="*/ 438150 w 659472"/>
              <a:gd name="connsiteY2" fmla="*/ 236812 h 240483"/>
              <a:gd name="connsiteX3" fmla="*/ 647700 w 659472"/>
              <a:gd name="connsiteY3" fmla="*/ 146324 h 240483"/>
              <a:gd name="connsiteX4" fmla="*/ 657225 w 659472"/>
              <a:gd name="connsiteY4" fmla="*/ 146324 h 240483"/>
              <a:gd name="connsiteX0" fmla="*/ 0 w 659472"/>
              <a:gd name="connsiteY0" fmla="*/ 136799 h 237015"/>
              <a:gd name="connsiteX1" fmla="*/ 190500 w 659472"/>
              <a:gd name="connsiteY1" fmla="*/ 3449 h 237015"/>
              <a:gd name="connsiteX2" fmla="*/ 438150 w 659472"/>
              <a:gd name="connsiteY2" fmla="*/ 236812 h 237015"/>
              <a:gd name="connsiteX3" fmla="*/ 647700 w 659472"/>
              <a:gd name="connsiteY3" fmla="*/ 146324 h 237015"/>
              <a:gd name="connsiteX4" fmla="*/ 657225 w 659472"/>
              <a:gd name="connsiteY4" fmla="*/ 146324 h 237015"/>
              <a:gd name="connsiteX0" fmla="*/ 0 w 657225"/>
              <a:gd name="connsiteY0" fmla="*/ 137803 h 257037"/>
              <a:gd name="connsiteX1" fmla="*/ 190500 w 657225"/>
              <a:gd name="connsiteY1" fmla="*/ 4453 h 257037"/>
              <a:gd name="connsiteX2" fmla="*/ 481012 w 657225"/>
              <a:gd name="connsiteY2" fmla="*/ 256866 h 257037"/>
              <a:gd name="connsiteX3" fmla="*/ 647700 w 657225"/>
              <a:gd name="connsiteY3" fmla="*/ 147328 h 257037"/>
              <a:gd name="connsiteX4" fmla="*/ 657225 w 657225"/>
              <a:gd name="connsiteY4" fmla="*/ 147328 h 257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225" h="257037">
                <a:moveTo>
                  <a:pt x="0" y="137803"/>
                </a:moveTo>
                <a:cubicBezTo>
                  <a:pt x="57943" y="31440"/>
                  <a:pt x="110331" y="-15391"/>
                  <a:pt x="190500" y="4453"/>
                </a:cubicBezTo>
                <a:cubicBezTo>
                  <a:pt x="270669" y="24297"/>
                  <a:pt x="409575" y="252104"/>
                  <a:pt x="481012" y="256866"/>
                </a:cubicBezTo>
                <a:cubicBezTo>
                  <a:pt x="552449" y="261628"/>
                  <a:pt x="618331" y="165584"/>
                  <a:pt x="647700" y="147328"/>
                </a:cubicBezTo>
                <a:cubicBezTo>
                  <a:pt x="677069" y="129072"/>
                  <a:pt x="620713" y="123516"/>
                  <a:pt x="657225" y="147328"/>
                </a:cubicBezTo>
              </a:path>
            </a:pathLst>
          </a:custGeom>
          <a:ln>
            <a:headEnd type="oval" w="med" len="med"/>
            <a:tailEnd type="oval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任意多边形 71"/>
          <p:cNvSpPr/>
          <p:nvPr/>
        </p:nvSpPr>
        <p:spPr>
          <a:xfrm>
            <a:off x="3025266" y="4324650"/>
            <a:ext cx="657225" cy="257037"/>
          </a:xfrm>
          <a:custGeom>
            <a:avLst/>
            <a:gdLst>
              <a:gd name="connsiteX0" fmla="*/ 0 w 658813"/>
              <a:gd name="connsiteY0" fmla="*/ 193469 h 332036"/>
              <a:gd name="connsiteX1" fmla="*/ 190500 w 658813"/>
              <a:gd name="connsiteY1" fmla="*/ 2969 h 332036"/>
              <a:gd name="connsiteX2" fmla="*/ 447675 w 658813"/>
              <a:gd name="connsiteY2" fmla="*/ 326819 h 332036"/>
              <a:gd name="connsiteX3" fmla="*/ 647700 w 658813"/>
              <a:gd name="connsiteY3" fmla="*/ 202994 h 332036"/>
              <a:gd name="connsiteX4" fmla="*/ 657225 w 658813"/>
              <a:gd name="connsiteY4" fmla="*/ 202994 h 332036"/>
              <a:gd name="connsiteX0" fmla="*/ 0 w 658813"/>
              <a:gd name="connsiteY0" fmla="*/ 138591 h 274902"/>
              <a:gd name="connsiteX1" fmla="*/ 190500 w 658813"/>
              <a:gd name="connsiteY1" fmla="*/ 5241 h 274902"/>
              <a:gd name="connsiteX2" fmla="*/ 447675 w 658813"/>
              <a:gd name="connsiteY2" fmla="*/ 271941 h 274902"/>
              <a:gd name="connsiteX3" fmla="*/ 647700 w 658813"/>
              <a:gd name="connsiteY3" fmla="*/ 148116 h 274902"/>
              <a:gd name="connsiteX4" fmla="*/ 657225 w 658813"/>
              <a:gd name="connsiteY4" fmla="*/ 148116 h 274902"/>
              <a:gd name="connsiteX0" fmla="*/ 0 w 659472"/>
              <a:gd name="connsiteY0" fmla="*/ 136799 h 240483"/>
              <a:gd name="connsiteX1" fmla="*/ 190500 w 659472"/>
              <a:gd name="connsiteY1" fmla="*/ 3449 h 240483"/>
              <a:gd name="connsiteX2" fmla="*/ 438150 w 659472"/>
              <a:gd name="connsiteY2" fmla="*/ 236812 h 240483"/>
              <a:gd name="connsiteX3" fmla="*/ 647700 w 659472"/>
              <a:gd name="connsiteY3" fmla="*/ 146324 h 240483"/>
              <a:gd name="connsiteX4" fmla="*/ 657225 w 659472"/>
              <a:gd name="connsiteY4" fmla="*/ 146324 h 240483"/>
              <a:gd name="connsiteX0" fmla="*/ 0 w 659472"/>
              <a:gd name="connsiteY0" fmla="*/ 136799 h 237015"/>
              <a:gd name="connsiteX1" fmla="*/ 190500 w 659472"/>
              <a:gd name="connsiteY1" fmla="*/ 3449 h 237015"/>
              <a:gd name="connsiteX2" fmla="*/ 438150 w 659472"/>
              <a:gd name="connsiteY2" fmla="*/ 236812 h 237015"/>
              <a:gd name="connsiteX3" fmla="*/ 647700 w 659472"/>
              <a:gd name="connsiteY3" fmla="*/ 146324 h 237015"/>
              <a:gd name="connsiteX4" fmla="*/ 657225 w 659472"/>
              <a:gd name="connsiteY4" fmla="*/ 146324 h 237015"/>
              <a:gd name="connsiteX0" fmla="*/ 0 w 657225"/>
              <a:gd name="connsiteY0" fmla="*/ 137803 h 257037"/>
              <a:gd name="connsiteX1" fmla="*/ 190500 w 657225"/>
              <a:gd name="connsiteY1" fmla="*/ 4453 h 257037"/>
              <a:gd name="connsiteX2" fmla="*/ 481012 w 657225"/>
              <a:gd name="connsiteY2" fmla="*/ 256866 h 257037"/>
              <a:gd name="connsiteX3" fmla="*/ 647700 w 657225"/>
              <a:gd name="connsiteY3" fmla="*/ 147328 h 257037"/>
              <a:gd name="connsiteX4" fmla="*/ 657225 w 657225"/>
              <a:gd name="connsiteY4" fmla="*/ 147328 h 257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225" h="257037">
                <a:moveTo>
                  <a:pt x="0" y="137803"/>
                </a:moveTo>
                <a:cubicBezTo>
                  <a:pt x="57943" y="31440"/>
                  <a:pt x="110331" y="-15391"/>
                  <a:pt x="190500" y="4453"/>
                </a:cubicBezTo>
                <a:cubicBezTo>
                  <a:pt x="270669" y="24297"/>
                  <a:pt x="409575" y="252104"/>
                  <a:pt x="481012" y="256866"/>
                </a:cubicBezTo>
                <a:cubicBezTo>
                  <a:pt x="552449" y="261628"/>
                  <a:pt x="618331" y="165584"/>
                  <a:pt x="647700" y="147328"/>
                </a:cubicBezTo>
                <a:cubicBezTo>
                  <a:pt x="677069" y="129072"/>
                  <a:pt x="620713" y="123516"/>
                  <a:pt x="657225" y="147328"/>
                </a:cubicBezTo>
              </a:path>
            </a:pathLst>
          </a:custGeom>
          <a:ln>
            <a:headEnd type="oval" w="med" len="med"/>
            <a:tailEnd type="oval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任意多边形 72"/>
          <p:cNvSpPr/>
          <p:nvPr/>
        </p:nvSpPr>
        <p:spPr>
          <a:xfrm>
            <a:off x="3019425" y="3133168"/>
            <a:ext cx="657225" cy="257037"/>
          </a:xfrm>
          <a:custGeom>
            <a:avLst/>
            <a:gdLst>
              <a:gd name="connsiteX0" fmla="*/ 0 w 658813"/>
              <a:gd name="connsiteY0" fmla="*/ 193469 h 332036"/>
              <a:gd name="connsiteX1" fmla="*/ 190500 w 658813"/>
              <a:gd name="connsiteY1" fmla="*/ 2969 h 332036"/>
              <a:gd name="connsiteX2" fmla="*/ 447675 w 658813"/>
              <a:gd name="connsiteY2" fmla="*/ 326819 h 332036"/>
              <a:gd name="connsiteX3" fmla="*/ 647700 w 658813"/>
              <a:gd name="connsiteY3" fmla="*/ 202994 h 332036"/>
              <a:gd name="connsiteX4" fmla="*/ 657225 w 658813"/>
              <a:gd name="connsiteY4" fmla="*/ 202994 h 332036"/>
              <a:gd name="connsiteX0" fmla="*/ 0 w 658813"/>
              <a:gd name="connsiteY0" fmla="*/ 138591 h 274902"/>
              <a:gd name="connsiteX1" fmla="*/ 190500 w 658813"/>
              <a:gd name="connsiteY1" fmla="*/ 5241 h 274902"/>
              <a:gd name="connsiteX2" fmla="*/ 447675 w 658813"/>
              <a:gd name="connsiteY2" fmla="*/ 271941 h 274902"/>
              <a:gd name="connsiteX3" fmla="*/ 647700 w 658813"/>
              <a:gd name="connsiteY3" fmla="*/ 148116 h 274902"/>
              <a:gd name="connsiteX4" fmla="*/ 657225 w 658813"/>
              <a:gd name="connsiteY4" fmla="*/ 148116 h 274902"/>
              <a:gd name="connsiteX0" fmla="*/ 0 w 659472"/>
              <a:gd name="connsiteY0" fmla="*/ 136799 h 240483"/>
              <a:gd name="connsiteX1" fmla="*/ 190500 w 659472"/>
              <a:gd name="connsiteY1" fmla="*/ 3449 h 240483"/>
              <a:gd name="connsiteX2" fmla="*/ 438150 w 659472"/>
              <a:gd name="connsiteY2" fmla="*/ 236812 h 240483"/>
              <a:gd name="connsiteX3" fmla="*/ 647700 w 659472"/>
              <a:gd name="connsiteY3" fmla="*/ 146324 h 240483"/>
              <a:gd name="connsiteX4" fmla="*/ 657225 w 659472"/>
              <a:gd name="connsiteY4" fmla="*/ 146324 h 240483"/>
              <a:gd name="connsiteX0" fmla="*/ 0 w 659472"/>
              <a:gd name="connsiteY0" fmla="*/ 136799 h 237015"/>
              <a:gd name="connsiteX1" fmla="*/ 190500 w 659472"/>
              <a:gd name="connsiteY1" fmla="*/ 3449 h 237015"/>
              <a:gd name="connsiteX2" fmla="*/ 438150 w 659472"/>
              <a:gd name="connsiteY2" fmla="*/ 236812 h 237015"/>
              <a:gd name="connsiteX3" fmla="*/ 647700 w 659472"/>
              <a:gd name="connsiteY3" fmla="*/ 146324 h 237015"/>
              <a:gd name="connsiteX4" fmla="*/ 657225 w 659472"/>
              <a:gd name="connsiteY4" fmla="*/ 146324 h 237015"/>
              <a:gd name="connsiteX0" fmla="*/ 0 w 657225"/>
              <a:gd name="connsiteY0" fmla="*/ 137803 h 257037"/>
              <a:gd name="connsiteX1" fmla="*/ 190500 w 657225"/>
              <a:gd name="connsiteY1" fmla="*/ 4453 h 257037"/>
              <a:gd name="connsiteX2" fmla="*/ 481012 w 657225"/>
              <a:gd name="connsiteY2" fmla="*/ 256866 h 257037"/>
              <a:gd name="connsiteX3" fmla="*/ 647700 w 657225"/>
              <a:gd name="connsiteY3" fmla="*/ 147328 h 257037"/>
              <a:gd name="connsiteX4" fmla="*/ 657225 w 657225"/>
              <a:gd name="connsiteY4" fmla="*/ 147328 h 257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225" h="257037">
                <a:moveTo>
                  <a:pt x="0" y="137803"/>
                </a:moveTo>
                <a:cubicBezTo>
                  <a:pt x="57943" y="31440"/>
                  <a:pt x="110331" y="-15391"/>
                  <a:pt x="190500" y="4453"/>
                </a:cubicBezTo>
                <a:cubicBezTo>
                  <a:pt x="270669" y="24297"/>
                  <a:pt x="409575" y="252104"/>
                  <a:pt x="481012" y="256866"/>
                </a:cubicBezTo>
                <a:cubicBezTo>
                  <a:pt x="552449" y="261628"/>
                  <a:pt x="618331" y="165584"/>
                  <a:pt x="647700" y="147328"/>
                </a:cubicBezTo>
                <a:cubicBezTo>
                  <a:pt x="677069" y="129072"/>
                  <a:pt x="620713" y="123516"/>
                  <a:pt x="657225" y="147328"/>
                </a:cubicBezTo>
              </a:path>
            </a:pathLst>
          </a:custGeom>
          <a:ln>
            <a:headEnd type="oval" w="med" len="med"/>
            <a:tailEnd type="oval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任意多边形 73"/>
          <p:cNvSpPr/>
          <p:nvPr/>
        </p:nvSpPr>
        <p:spPr>
          <a:xfrm>
            <a:off x="3019425" y="2307867"/>
            <a:ext cx="657225" cy="257037"/>
          </a:xfrm>
          <a:custGeom>
            <a:avLst/>
            <a:gdLst>
              <a:gd name="connsiteX0" fmla="*/ 0 w 658813"/>
              <a:gd name="connsiteY0" fmla="*/ 193469 h 332036"/>
              <a:gd name="connsiteX1" fmla="*/ 190500 w 658813"/>
              <a:gd name="connsiteY1" fmla="*/ 2969 h 332036"/>
              <a:gd name="connsiteX2" fmla="*/ 447675 w 658813"/>
              <a:gd name="connsiteY2" fmla="*/ 326819 h 332036"/>
              <a:gd name="connsiteX3" fmla="*/ 647700 w 658813"/>
              <a:gd name="connsiteY3" fmla="*/ 202994 h 332036"/>
              <a:gd name="connsiteX4" fmla="*/ 657225 w 658813"/>
              <a:gd name="connsiteY4" fmla="*/ 202994 h 332036"/>
              <a:gd name="connsiteX0" fmla="*/ 0 w 658813"/>
              <a:gd name="connsiteY0" fmla="*/ 138591 h 274902"/>
              <a:gd name="connsiteX1" fmla="*/ 190500 w 658813"/>
              <a:gd name="connsiteY1" fmla="*/ 5241 h 274902"/>
              <a:gd name="connsiteX2" fmla="*/ 447675 w 658813"/>
              <a:gd name="connsiteY2" fmla="*/ 271941 h 274902"/>
              <a:gd name="connsiteX3" fmla="*/ 647700 w 658813"/>
              <a:gd name="connsiteY3" fmla="*/ 148116 h 274902"/>
              <a:gd name="connsiteX4" fmla="*/ 657225 w 658813"/>
              <a:gd name="connsiteY4" fmla="*/ 148116 h 274902"/>
              <a:gd name="connsiteX0" fmla="*/ 0 w 659472"/>
              <a:gd name="connsiteY0" fmla="*/ 136799 h 240483"/>
              <a:gd name="connsiteX1" fmla="*/ 190500 w 659472"/>
              <a:gd name="connsiteY1" fmla="*/ 3449 h 240483"/>
              <a:gd name="connsiteX2" fmla="*/ 438150 w 659472"/>
              <a:gd name="connsiteY2" fmla="*/ 236812 h 240483"/>
              <a:gd name="connsiteX3" fmla="*/ 647700 w 659472"/>
              <a:gd name="connsiteY3" fmla="*/ 146324 h 240483"/>
              <a:gd name="connsiteX4" fmla="*/ 657225 w 659472"/>
              <a:gd name="connsiteY4" fmla="*/ 146324 h 240483"/>
              <a:gd name="connsiteX0" fmla="*/ 0 w 659472"/>
              <a:gd name="connsiteY0" fmla="*/ 136799 h 237015"/>
              <a:gd name="connsiteX1" fmla="*/ 190500 w 659472"/>
              <a:gd name="connsiteY1" fmla="*/ 3449 h 237015"/>
              <a:gd name="connsiteX2" fmla="*/ 438150 w 659472"/>
              <a:gd name="connsiteY2" fmla="*/ 236812 h 237015"/>
              <a:gd name="connsiteX3" fmla="*/ 647700 w 659472"/>
              <a:gd name="connsiteY3" fmla="*/ 146324 h 237015"/>
              <a:gd name="connsiteX4" fmla="*/ 657225 w 659472"/>
              <a:gd name="connsiteY4" fmla="*/ 146324 h 237015"/>
              <a:gd name="connsiteX0" fmla="*/ 0 w 657225"/>
              <a:gd name="connsiteY0" fmla="*/ 137803 h 257037"/>
              <a:gd name="connsiteX1" fmla="*/ 190500 w 657225"/>
              <a:gd name="connsiteY1" fmla="*/ 4453 h 257037"/>
              <a:gd name="connsiteX2" fmla="*/ 481012 w 657225"/>
              <a:gd name="connsiteY2" fmla="*/ 256866 h 257037"/>
              <a:gd name="connsiteX3" fmla="*/ 647700 w 657225"/>
              <a:gd name="connsiteY3" fmla="*/ 147328 h 257037"/>
              <a:gd name="connsiteX4" fmla="*/ 657225 w 657225"/>
              <a:gd name="connsiteY4" fmla="*/ 147328 h 257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225" h="257037">
                <a:moveTo>
                  <a:pt x="0" y="137803"/>
                </a:moveTo>
                <a:cubicBezTo>
                  <a:pt x="57943" y="31440"/>
                  <a:pt x="110331" y="-15391"/>
                  <a:pt x="190500" y="4453"/>
                </a:cubicBezTo>
                <a:cubicBezTo>
                  <a:pt x="270669" y="24297"/>
                  <a:pt x="409575" y="252104"/>
                  <a:pt x="481012" y="256866"/>
                </a:cubicBezTo>
                <a:cubicBezTo>
                  <a:pt x="552449" y="261628"/>
                  <a:pt x="618331" y="165584"/>
                  <a:pt x="647700" y="147328"/>
                </a:cubicBezTo>
                <a:cubicBezTo>
                  <a:pt x="677069" y="129072"/>
                  <a:pt x="620713" y="123516"/>
                  <a:pt x="657225" y="147328"/>
                </a:cubicBezTo>
              </a:path>
            </a:pathLst>
          </a:custGeom>
          <a:ln>
            <a:headEnd type="oval" w="med" len="med"/>
            <a:tailEnd type="oval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1945833" y="5661248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幼圆" pitchFamily="49" charset="-122"/>
                <a:ea typeface="幼圆" pitchFamily="49" charset="-122"/>
              </a:rPr>
              <a:t>熔断丝连接技术</a:t>
            </a:r>
            <a:endParaRPr lang="zh-CN" alt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79" name="图示 78"/>
          <p:cNvGraphicFramePr/>
          <p:nvPr>
            <p:extLst>
              <p:ext uri="{D42A27DB-BD31-4B8C-83A1-F6EECF244321}">
                <p14:modId xmlns:p14="http://schemas.microsoft.com/office/powerpoint/2010/main" val="714804758"/>
              </p:ext>
            </p:extLst>
          </p:nvPr>
        </p:nvGraphicFramePr>
        <p:xfrm>
          <a:off x="5895926" y="5589240"/>
          <a:ext cx="2472690" cy="971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1939210" y="6236350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幼圆" pitchFamily="49" charset="-122"/>
                <a:ea typeface="幼圆" pitchFamily="49" charset="-122"/>
              </a:rPr>
              <a:t>反熔丝连接技术</a:t>
            </a:r>
            <a:endParaRPr lang="zh-CN" alt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397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2" grpId="1" animBg="1"/>
      <p:bldP spid="73" grpId="0" animBg="1"/>
      <p:bldP spid="73" grpId="1" animBg="1"/>
      <p:bldP spid="74" grpId="0" animBg="1"/>
      <p:bldP spid="76" grpId="0"/>
      <p:bldGraphic spid="79" grpId="0">
        <p:bldAsOne/>
      </p:bldGraphic>
      <p:bldP spid="8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051720" y="2996952"/>
            <a:ext cx="4680520" cy="10081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幼圆" pitchFamily="49" charset="-122"/>
                <a:ea typeface="幼圆" pitchFamily="49" charset="-122"/>
              </a:rPr>
              <a:t>IO &amp; 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电源引脚</a:t>
            </a:r>
            <a:endParaRPr lang="zh-CN" altLang="en-US" sz="2800" b="1" dirty="0"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015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27094" y="1295400"/>
            <a:ext cx="3393377" cy="5301952"/>
          </a:xfrm>
        </p:spPr>
        <p:txBody>
          <a:bodyPr/>
          <a:lstStyle/>
          <a:p>
            <a:r>
              <a:rPr lang="zh-CN" altLang="en-US" dirty="0" smtClean="0"/>
              <a:t>可配置的</a:t>
            </a:r>
            <a:r>
              <a:rPr lang="en-US" altLang="zh-CN" dirty="0" smtClean="0"/>
              <a:t>IOB</a:t>
            </a:r>
          </a:p>
          <a:p>
            <a:pPr lvl="1"/>
            <a:r>
              <a:rPr lang="zh-CN" altLang="en-US" dirty="0" smtClean="0"/>
              <a:t>单向</a:t>
            </a:r>
            <a:r>
              <a:rPr lang="zh-CN" altLang="en-US" dirty="0"/>
              <a:t>、双向、三态</a:t>
            </a:r>
          </a:p>
          <a:p>
            <a:pPr lvl="1"/>
            <a:r>
              <a:rPr lang="zh-CN" altLang="en-US" dirty="0"/>
              <a:t>单端、</a:t>
            </a:r>
            <a:r>
              <a:rPr lang="zh-CN" altLang="en-US" dirty="0" smtClean="0"/>
              <a:t>差分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</a:t>
            </a:r>
            <a:r>
              <a:rPr lang="zh-CN" altLang="en-US" dirty="0"/>
              <a:t>多种电平</a:t>
            </a:r>
            <a:r>
              <a:rPr lang="zh-CN" altLang="en-US" dirty="0" smtClean="0"/>
              <a:t>标准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可配置的终端电阻</a:t>
            </a:r>
            <a:endParaRPr lang="zh-CN" altLang="en-US" dirty="0"/>
          </a:p>
          <a:p>
            <a:pPr lvl="1"/>
            <a:r>
              <a:rPr lang="en-US" altLang="zh-CN" dirty="0" smtClean="0"/>
              <a:t>G-Bit</a:t>
            </a:r>
            <a:r>
              <a:rPr lang="zh-CN" altLang="en-US" dirty="0" smtClean="0"/>
              <a:t>传输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Picture 18"/>
          <p:cNvPicPr>
            <a:picLocks noChangeAspect="1" noChangeArrowheads="1"/>
          </p:cNvPicPr>
          <p:nvPr/>
        </p:nvPicPr>
        <p:blipFill>
          <a:blip r:embed="rId3" cstate="print">
            <a:lum bright="-24000" contrast="30000"/>
          </a:blip>
          <a:srcRect/>
          <a:stretch>
            <a:fillRect/>
          </a:stretch>
        </p:blipFill>
        <p:spPr bwMode="auto">
          <a:xfrm>
            <a:off x="116505" y="1268760"/>
            <a:ext cx="5048939" cy="5490610"/>
          </a:xfrm>
          <a:prstGeom prst="rect">
            <a:avLst/>
          </a:prstGeom>
          <a:noFill/>
          <a:ln w="9525">
            <a:solidFill>
              <a:srgbClr val="5F5F5F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5" name="椭圆 4"/>
          <p:cNvSpPr/>
          <p:nvPr/>
        </p:nvSpPr>
        <p:spPr>
          <a:xfrm>
            <a:off x="3131839" y="3564015"/>
            <a:ext cx="585065" cy="810090"/>
          </a:xfrm>
          <a:prstGeom prst="ellipse">
            <a:avLst/>
          </a:prstGeom>
          <a:noFill/>
          <a:ln>
            <a:solidFill>
              <a:srgbClr val="E78A00">
                <a:alpha val="74902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388527" y="3248980"/>
            <a:ext cx="273483" cy="1035115"/>
          </a:xfrm>
          <a:prstGeom prst="ellipse">
            <a:avLst/>
          </a:prstGeom>
          <a:noFill/>
          <a:ln>
            <a:solidFill>
              <a:srgbClr val="E78A00">
                <a:alpha val="74902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131838" y="4644135"/>
            <a:ext cx="1393429" cy="855095"/>
          </a:xfrm>
          <a:prstGeom prst="ellipse">
            <a:avLst/>
          </a:prstGeom>
          <a:noFill/>
          <a:ln>
            <a:solidFill>
              <a:srgbClr val="E78A00">
                <a:alpha val="74902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266855" y="5589241"/>
            <a:ext cx="1146763" cy="270030"/>
          </a:xfrm>
          <a:prstGeom prst="ellipse">
            <a:avLst/>
          </a:prstGeom>
          <a:noFill/>
          <a:ln>
            <a:solidFill>
              <a:srgbClr val="E78A00">
                <a:alpha val="74902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276745" y="4636006"/>
            <a:ext cx="720080" cy="593194"/>
          </a:xfrm>
          <a:prstGeom prst="ellipse">
            <a:avLst/>
          </a:prstGeom>
          <a:noFill/>
          <a:ln>
            <a:solidFill>
              <a:srgbClr val="E78A00">
                <a:alpha val="74902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643615" y="1493785"/>
            <a:ext cx="543120" cy="4991124"/>
            <a:chOff x="1643615" y="1493785"/>
            <a:chExt cx="543120" cy="4991124"/>
          </a:xfrm>
        </p:grpSpPr>
        <p:sp>
          <p:nvSpPr>
            <p:cNvPr id="10" name="矩形 9"/>
            <p:cNvSpPr/>
            <p:nvPr/>
          </p:nvSpPr>
          <p:spPr>
            <a:xfrm>
              <a:off x="1646675" y="5120139"/>
              <a:ext cx="540060" cy="585066"/>
            </a:xfrm>
            <a:prstGeom prst="rect">
              <a:avLst/>
            </a:prstGeom>
            <a:solidFill>
              <a:srgbClr val="FF99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643615" y="5899843"/>
              <a:ext cx="540060" cy="585066"/>
            </a:xfrm>
            <a:prstGeom prst="rect">
              <a:avLst/>
            </a:prstGeom>
            <a:solidFill>
              <a:srgbClr val="FF99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646675" y="3879050"/>
              <a:ext cx="540060" cy="585066"/>
            </a:xfrm>
            <a:prstGeom prst="rect">
              <a:avLst/>
            </a:prstGeom>
            <a:solidFill>
              <a:srgbClr val="FF99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643615" y="3162054"/>
              <a:ext cx="540060" cy="585066"/>
            </a:xfrm>
            <a:prstGeom prst="rect">
              <a:avLst/>
            </a:prstGeom>
            <a:solidFill>
              <a:srgbClr val="FF99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643615" y="2303875"/>
              <a:ext cx="540060" cy="585066"/>
            </a:xfrm>
            <a:prstGeom prst="rect">
              <a:avLst/>
            </a:prstGeom>
            <a:solidFill>
              <a:srgbClr val="FF99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643615" y="1493785"/>
              <a:ext cx="540060" cy="585066"/>
            </a:xfrm>
            <a:prstGeom prst="rect">
              <a:avLst/>
            </a:prstGeom>
            <a:solidFill>
              <a:srgbClr val="FF99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15" y="3447545"/>
            <a:ext cx="7362825" cy="1962150"/>
          </a:xfrm>
          <a:prstGeom prst="rect">
            <a:avLst/>
          </a:prstGeom>
          <a:ln w="9525">
            <a:solidFill>
              <a:srgbClr val="E78A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363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电源引脚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70264" y="1295400"/>
            <a:ext cx="1950208" cy="5301952"/>
          </a:xfrm>
        </p:spPr>
        <p:txBody>
          <a:bodyPr/>
          <a:lstStyle/>
          <a:p>
            <a:r>
              <a:rPr lang="en-US" altLang="zh-CN" dirty="0" smtClean="0"/>
              <a:t>VCCINT</a:t>
            </a:r>
          </a:p>
          <a:p>
            <a:pPr lvl="1"/>
            <a:r>
              <a:rPr lang="en-US" altLang="zh-CN" dirty="0" smtClean="0"/>
              <a:t>(</a:t>
            </a:r>
            <a:r>
              <a:rPr lang="en-US" altLang="zh-CN" dirty="0"/>
              <a:t>1.2V)</a:t>
            </a:r>
          </a:p>
          <a:p>
            <a:r>
              <a:rPr lang="en-US" altLang="zh-CN" dirty="0" smtClean="0"/>
              <a:t>VCCAUX</a:t>
            </a:r>
          </a:p>
          <a:p>
            <a:pPr lvl="1"/>
            <a:r>
              <a:rPr lang="en-US" altLang="zh-CN" dirty="0" smtClean="0"/>
              <a:t>(</a:t>
            </a:r>
            <a:r>
              <a:rPr lang="en-US" altLang="zh-CN" dirty="0"/>
              <a:t>3.3V)</a:t>
            </a:r>
          </a:p>
          <a:p>
            <a:r>
              <a:rPr lang="en-US" altLang="zh-CN" dirty="0"/>
              <a:t>VCCO</a:t>
            </a:r>
          </a:p>
          <a:p>
            <a:pPr lvl="1"/>
            <a:r>
              <a:rPr lang="en-US" altLang="zh-CN" dirty="0" smtClean="0"/>
              <a:t>BANK 0-3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110" y="1178750"/>
            <a:ext cx="6869154" cy="5679250"/>
          </a:xfrm>
          <a:prstGeom prst="rect">
            <a:avLst/>
          </a:prstGeom>
          <a:noFill/>
        </p:spPr>
      </p:pic>
      <p:cxnSp>
        <p:nvCxnSpPr>
          <p:cNvPr id="7" name="直接连接符 6"/>
          <p:cNvCxnSpPr/>
          <p:nvPr/>
        </p:nvCxnSpPr>
        <p:spPr>
          <a:xfrm>
            <a:off x="5607115" y="3203975"/>
            <a:ext cx="81009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607115" y="3376375"/>
            <a:ext cx="81009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607115" y="3541155"/>
            <a:ext cx="81009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607115" y="3046815"/>
            <a:ext cx="81009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梯形 10"/>
          <p:cNvSpPr/>
          <p:nvPr/>
        </p:nvSpPr>
        <p:spPr>
          <a:xfrm flipV="1">
            <a:off x="341530" y="1538788"/>
            <a:ext cx="5040560" cy="1837586"/>
          </a:xfrm>
          <a:prstGeom prst="trapezoid">
            <a:avLst>
              <a:gd name="adj" fmla="val 92039"/>
            </a:avLst>
          </a:prstGeom>
          <a:noFill/>
          <a:ln>
            <a:solidFill>
              <a:srgbClr val="C00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梯形 11"/>
          <p:cNvSpPr/>
          <p:nvPr/>
        </p:nvSpPr>
        <p:spPr>
          <a:xfrm>
            <a:off x="341530" y="4779150"/>
            <a:ext cx="5040560" cy="1845205"/>
          </a:xfrm>
          <a:prstGeom prst="trapezoid">
            <a:avLst>
              <a:gd name="adj" fmla="val 95258"/>
            </a:avLst>
          </a:prstGeom>
          <a:noFill/>
          <a:ln>
            <a:solidFill>
              <a:srgbClr val="C00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梯形 12"/>
          <p:cNvSpPr/>
          <p:nvPr/>
        </p:nvSpPr>
        <p:spPr>
          <a:xfrm rot="5400000">
            <a:off x="-1342348" y="3231970"/>
            <a:ext cx="5040560" cy="1747575"/>
          </a:xfrm>
          <a:prstGeom prst="trapezoid">
            <a:avLst>
              <a:gd name="adj" fmla="val 104480"/>
            </a:avLst>
          </a:prstGeom>
          <a:noFill/>
          <a:ln>
            <a:solidFill>
              <a:srgbClr val="C00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梯形 13"/>
          <p:cNvSpPr/>
          <p:nvPr/>
        </p:nvSpPr>
        <p:spPr>
          <a:xfrm rot="16200000" flipH="1">
            <a:off x="1988022" y="3230287"/>
            <a:ext cx="5040560" cy="1747575"/>
          </a:xfrm>
          <a:prstGeom prst="trapezoid">
            <a:avLst>
              <a:gd name="adj" fmla="val 104480"/>
            </a:avLst>
          </a:prstGeom>
          <a:noFill/>
          <a:ln>
            <a:solidFill>
              <a:srgbClr val="C00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12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1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1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1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051720" y="2996952"/>
            <a:ext cx="4680520" cy="10081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幼圆" pitchFamily="49" charset="-122"/>
                <a:ea typeface="幼圆" pitchFamily="49" charset="-122"/>
              </a:rPr>
              <a:t>Configuration</a:t>
            </a:r>
            <a:endParaRPr lang="zh-CN" altLang="en-US" sz="2800" b="1" dirty="0"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846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Configuration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</a:t>
            </a:r>
            <a:r>
              <a:rPr lang="en-US" altLang="zh-CN" dirty="0"/>
              <a:t>SRAM</a:t>
            </a:r>
            <a:r>
              <a:rPr lang="zh-CN" altLang="en-US" dirty="0" smtClean="0"/>
              <a:t>单元构成一</a:t>
            </a:r>
            <a:r>
              <a:rPr lang="zh-CN" altLang="en-US" dirty="0"/>
              <a:t>个长的移位寄存器</a:t>
            </a:r>
          </a:p>
          <a:p>
            <a:endParaRPr lang="zh-CN" alt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482027" y="2335694"/>
            <a:ext cx="4896321" cy="3888691"/>
            <a:chOff x="2313" y="1888"/>
            <a:chExt cx="2313" cy="1837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3039" y="2137"/>
              <a:ext cx="1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3152" y="2137"/>
              <a:ext cx="0" cy="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3152" y="2341"/>
              <a:ext cx="12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4422" y="2341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3152" y="2659"/>
              <a:ext cx="12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3152" y="2659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3152" y="2976"/>
              <a:ext cx="12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4422" y="2976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3107" y="3294"/>
              <a:ext cx="1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V="1">
              <a:off x="3107" y="2273"/>
              <a:ext cx="0" cy="10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H="1">
              <a:off x="3039" y="2273"/>
              <a:ext cx="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" name="Group 16"/>
            <p:cNvGrpSpPr>
              <a:grpSpLocks/>
            </p:cNvGrpSpPr>
            <p:nvPr/>
          </p:nvGrpSpPr>
          <p:grpSpPr bwMode="auto">
            <a:xfrm>
              <a:off x="2902" y="1888"/>
              <a:ext cx="1724" cy="1837"/>
              <a:chOff x="476" y="2024"/>
              <a:chExt cx="1724" cy="1837"/>
            </a:xfrm>
          </p:grpSpPr>
          <p:sp>
            <p:nvSpPr>
              <p:cNvPr id="21" name="Rectangle 17"/>
              <p:cNvSpPr>
                <a:spLocks noChangeArrowheads="1"/>
              </p:cNvSpPr>
              <p:nvPr/>
            </p:nvSpPr>
            <p:spPr bwMode="auto">
              <a:xfrm>
                <a:off x="793" y="2705"/>
                <a:ext cx="181" cy="18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Rectangle 18"/>
              <p:cNvSpPr>
                <a:spLocks noChangeArrowheads="1"/>
              </p:cNvSpPr>
              <p:nvPr/>
            </p:nvSpPr>
            <p:spPr bwMode="auto">
              <a:xfrm>
                <a:off x="1111" y="2705"/>
                <a:ext cx="181" cy="18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Rectangle 19"/>
              <p:cNvSpPr>
                <a:spLocks noChangeArrowheads="1"/>
              </p:cNvSpPr>
              <p:nvPr/>
            </p:nvSpPr>
            <p:spPr bwMode="auto">
              <a:xfrm>
                <a:off x="793" y="3340"/>
                <a:ext cx="181" cy="18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Rectangle 20"/>
              <p:cNvSpPr>
                <a:spLocks noChangeArrowheads="1"/>
              </p:cNvSpPr>
              <p:nvPr/>
            </p:nvSpPr>
            <p:spPr bwMode="auto">
              <a:xfrm>
                <a:off x="1111" y="3340"/>
                <a:ext cx="181" cy="18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Rectangle 21"/>
              <p:cNvSpPr>
                <a:spLocks noChangeArrowheads="1"/>
              </p:cNvSpPr>
              <p:nvPr/>
            </p:nvSpPr>
            <p:spPr bwMode="auto">
              <a:xfrm>
                <a:off x="793" y="2387"/>
                <a:ext cx="181" cy="18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Rectangle 22"/>
              <p:cNvSpPr>
                <a:spLocks noChangeArrowheads="1"/>
              </p:cNvSpPr>
              <p:nvPr/>
            </p:nvSpPr>
            <p:spPr bwMode="auto">
              <a:xfrm>
                <a:off x="1111" y="2387"/>
                <a:ext cx="181" cy="18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Rectangle 23"/>
              <p:cNvSpPr>
                <a:spLocks noChangeArrowheads="1"/>
              </p:cNvSpPr>
              <p:nvPr/>
            </p:nvSpPr>
            <p:spPr bwMode="auto">
              <a:xfrm rot="5400000">
                <a:off x="657" y="2069"/>
                <a:ext cx="136" cy="46"/>
              </a:xfrm>
              <a:prstGeom prst="rect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Rectangle 24"/>
              <p:cNvSpPr>
                <a:spLocks noChangeArrowheads="1"/>
              </p:cNvSpPr>
              <p:nvPr/>
            </p:nvSpPr>
            <p:spPr bwMode="auto">
              <a:xfrm rot="5400000">
                <a:off x="793" y="2069"/>
                <a:ext cx="136" cy="46"/>
              </a:xfrm>
              <a:prstGeom prst="rect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Rectangle 25"/>
              <p:cNvSpPr>
                <a:spLocks noChangeArrowheads="1"/>
              </p:cNvSpPr>
              <p:nvPr/>
            </p:nvSpPr>
            <p:spPr bwMode="auto">
              <a:xfrm rot="5400000">
                <a:off x="929" y="2069"/>
                <a:ext cx="136" cy="46"/>
              </a:xfrm>
              <a:prstGeom prst="rect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Rectangle 26"/>
              <p:cNvSpPr>
                <a:spLocks noChangeArrowheads="1"/>
              </p:cNvSpPr>
              <p:nvPr/>
            </p:nvSpPr>
            <p:spPr bwMode="auto">
              <a:xfrm rot="5400000">
                <a:off x="1066" y="2069"/>
                <a:ext cx="136" cy="46"/>
              </a:xfrm>
              <a:prstGeom prst="rect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Rectangle 27"/>
              <p:cNvSpPr>
                <a:spLocks noChangeArrowheads="1"/>
              </p:cNvSpPr>
              <p:nvPr/>
            </p:nvSpPr>
            <p:spPr bwMode="auto">
              <a:xfrm rot="5400000">
                <a:off x="1202" y="2069"/>
                <a:ext cx="136" cy="46"/>
              </a:xfrm>
              <a:prstGeom prst="rect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Rectangle 28"/>
              <p:cNvSpPr>
                <a:spLocks noChangeArrowheads="1"/>
              </p:cNvSpPr>
              <p:nvPr/>
            </p:nvSpPr>
            <p:spPr bwMode="auto">
              <a:xfrm>
                <a:off x="1428" y="2704"/>
                <a:ext cx="181" cy="18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Rectangle 29"/>
              <p:cNvSpPr>
                <a:spLocks noChangeArrowheads="1"/>
              </p:cNvSpPr>
              <p:nvPr/>
            </p:nvSpPr>
            <p:spPr bwMode="auto">
              <a:xfrm>
                <a:off x="1428" y="3339"/>
                <a:ext cx="181" cy="18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Rectangle 30"/>
              <p:cNvSpPr>
                <a:spLocks noChangeArrowheads="1"/>
              </p:cNvSpPr>
              <p:nvPr/>
            </p:nvSpPr>
            <p:spPr bwMode="auto">
              <a:xfrm>
                <a:off x="1428" y="2386"/>
                <a:ext cx="181" cy="18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Rectangle 31"/>
              <p:cNvSpPr>
                <a:spLocks noChangeArrowheads="1"/>
              </p:cNvSpPr>
              <p:nvPr/>
            </p:nvSpPr>
            <p:spPr bwMode="auto">
              <a:xfrm rot="5400000">
                <a:off x="1338" y="2069"/>
                <a:ext cx="136" cy="46"/>
              </a:xfrm>
              <a:prstGeom prst="rect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Rectangle 32"/>
              <p:cNvSpPr>
                <a:spLocks noChangeArrowheads="1"/>
              </p:cNvSpPr>
              <p:nvPr/>
            </p:nvSpPr>
            <p:spPr bwMode="auto">
              <a:xfrm rot="5400000">
                <a:off x="1474" y="2069"/>
                <a:ext cx="136" cy="46"/>
              </a:xfrm>
              <a:prstGeom prst="rect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Rectangle 33"/>
              <p:cNvSpPr>
                <a:spLocks noChangeArrowheads="1"/>
              </p:cNvSpPr>
              <p:nvPr/>
            </p:nvSpPr>
            <p:spPr bwMode="auto">
              <a:xfrm rot="5400000">
                <a:off x="1610" y="2069"/>
                <a:ext cx="136" cy="46"/>
              </a:xfrm>
              <a:prstGeom prst="rect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Rectangle 34"/>
              <p:cNvSpPr>
                <a:spLocks noChangeArrowheads="1"/>
              </p:cNvSpPr>
              <p:nvPr/>
            </p:nvSpPr>
            <p:spPr bwMode="auto">
              <a:xfrm>
                <a:off x="2064" y="2251"/>
                <a:ext cx="136" cy="46"/>
              </a:xfrm>
              <a:prstGeom prst="rect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Rectangle 35"/>
              <p:cNvSpPr>
                <a:spLocks noChangeArrowheads="1"/>
              </p:cNvSpPr>
              <p:nvPr/>
            </p:nvSpPr>
            <p:spPr bwMode="auto">
              <a:xfrm>
                <a:off x="2064" y="2388"/>
                <a:ext cx="136" cy="46"/>
              </a:xfrm>
              <a:prstGeom prst="rect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Rectangle 36"/>
              <p:cNvSpPr>
                <a:spLocks noChangeArrowheads="1"/>
              </p:cNvSpPr>
              <p:nvPr/>
            </p:nvSpPr>
            <p:spPr bwMode="auto">
              <a:xfrm>
                <a:off x="2064" y="2524"/>
                <a:ext cx="136" cy="46"/>
              </a:xfrm>
              <a:prstGeom prst="rect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Rectangle 37"/>
              <p:cNvSpPr>
                <a:spLocks noChangeArrowheads="1"/>
              </p:cNvSpPr>
              <p:nvPr/>
            </p:nvSpPr>
            <p:spPr bwMode="auto">
              <a:xfrm>
                <a:off x="2064" y="2661"/>
                <a:ext cx="136" cy="46"/>
              </a:xfrm>
              <a:prstGeom prst="rect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Rectangle 38"/>
              <p:cNvSpPr>
                <a:spLocks noChangeArrowheads="1"/>
              </p:cNvSpPr>
              <p:nvPr/>
            </p:nvSpPr>
            <p:spPr bwMode="auto">
              <a:xfrm>
                <a:off x="2064" y="2794"/>
                <a:ext cx="136" cy="46"/>
              </a:xfrm>
              <a:prstGeom prst="rect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Rectangle 39"/>
              <p:cNvSpPr>
                <a:spLocks noChangeArrowheads="1"/>
              </p:cNvSpPr>
              <p:nvPr/>
            </p:nvSpPr>
            <p:spPr bwMode="auto">
              <a:xfrm>
                <a:off x="2064" y="2931"/>
                <a:ext cx="136" cy="46"/>
              </a:xfrm>
              <a:prstGeom prst="rect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Rectangle 40"/>
              <p:cNvSpPr>
                <a:spLocks noChangeArrowheads="1"/>
              </p:cNvSpPr>
              <p:nvPr/>
            </p:nvSpPr>
            <p:spPr bwMode="auto">
              <a:xfrm>
                <a:off x="2064" y="3452"/>
                <a:ext cx="136" cy="46"/>
              </a:xfrm>
              <a:prstGeom prst="rect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" name="Rectangle 41"/>
              <p:cNvSpPr>
                <a:spLocks noChangeArrowheads="1"/>
              </p:cNvSpPr>
              <p:nvPr/>
            </p:nvSpPr>
            <p:spPr bwMode="auto">
              <a:xfrm>
                <a:off x="2064" y="3588"/>
                <a:ext cx="136" cy="46"/>
              </a:xfrm>
              <a:prstGeom prst="rect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Rectangle 42"/>
              <p:cNvSpPr>
                <a:spLocks noChangeArrowheads="1"/>
              </p:cNvSpPr>
              <p:nvPr/>
            </p:nvSpPr>
            <p:spPr bwMode="auto">
              <a:xfrm>
                <a:off x="794" y="3023"/>
                <a:ext cx="181" cy="18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Rectangle 43"/>
              <p:cNvSpPr>
                <a:spLocks noChangeArrowheads="1"/>
              </p:cNvSpPr>
              <p:nvPr/>
            </p:nvSpPr>
            <p:spPr bwMode="auto">
              <a:xfrm>
                <a:off x="1112" y="3023"/>
                <a:ext cx="181" cy="18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Rectangle 44"/>
              <p:cNvSpPr>
                <a:spLocks noChangeArrowheads="1"/>
              </p:cNvSpPr>
              <p:nvPr/>
            </p:nvSpPr>
            <p:spPr bwMode="auto">
              <a:xfrm>
                <a:off x="1429" y="3022"/>
                <a:ext cx="181" cy="18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Rectangle 45"/>
              <p:cNvSpPr>
                <a:spLocks noChangeArrowheads="1"/>
              </p:cNvSpPr>
              <p:nvPr/>
            </p:nvSpPr>
            <p:spPr bwMode="auto">
              <a:xfrm>
                <a:off x="2064" y="3067"/>
                <a:ext cx="136" cy="46"/>
              </a:xfrm>
              <a:prstGeom prst="rect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Rectangle 46"/>
              <p:cNvSpPr>
                <a:spLocks noChangeArrowheads="1"/>
              </p:cNvSpPr>
              <p:nvPr/>
            </p:nvSpPr>
            <p:spPr bwMode="auto">
              <a:xfrm>
                <a:off x="2064" y="3203"/>
                <a:ext cx="136" cy="46"/>
              </a:xfrm>
              <a:prstGeom prst="rect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Rectangle 47"/>
              <p:cNvSpPr>
                <a:spLocks noChangeArrowheads="1"/>
              </p:cNvSpPr>
              <p:nvPr/>
            </p:nvSpPr>
            <p:spPr bwMode="auto">
              <a:xfrm>
                <a:off x="2064" y="3339"/>
                <a:ext cx="136" cy="46"/>
              </a:xfrm>
              <a:prstGeom prst="rect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Rectangle 48"/>
              <p:cNvSpPr>
                <a:spLocks noChangeArrowheads="1"/>
              </p:cNvSpPr>
              <p:nvPr/>
            </p:nvSpPr>
            <p:spPr bwMode="auto">
              <a:xfrm>
                <a:off x="1769" y="2704"/>
                <a:ext cx="181" cy="18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" name="Rectangle 49"/>
              <p:cNvSpPr>
                <a:spLocks noChangeArrowheads="1"/>
              </p:cNvSpPr>
              <p:nvPr/>
            </p:nvSpPr>
            <p:spPr bwMode="auto">
              <a:xfrm>
                <a:off x="1769" y="3339"/>
                <a:ext cx="181" cy="18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" name="Rectangle 50"/>
              <p:cNvSpPr>
                <a:spLocks noChangeArrowheads="1"/>
              </p:cNvSpPr>
              <p:nvPr/>
            </p:nvSpPr>
            <p:spPr bwMode="auto">
              <a:xfrm>
                <a:off x="1769" y="2386"/>
                <a:ext cx="181" cy="18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Rectangle 51"/>
              <p:cNvSpPr>
                <a:spLocks noChangeArrowheads="1"/>
              </p:cNvSpPr>
              <p:nvPr/>
            </p:nvSpPr>
            <p:spPr bwMode="auto">
              <a:xfrm>
                <a:off x="1770" y="3022"/>
                <a:ext cx="181" cy="18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" name="Rectangle 52"/>
              <p:cNvSpPr>
                <a:spLocks noChangeArrowheads="1"/>
              </p:cNvSpPr>
              <p:nvPr/>
            </p:nvSpPr>
            <p:spPr bwMode="auto">
              <a:xfrm rot="5400000">
                <a:off x="1746" y="2069"/>
                <a:ext cx="136" cy="46"/>
              </a:xfrm>
              <a:prstGeom prst="rect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" name="Rectangle 53"/>
              <p:cNvSpPr>
                <a:spLocks noChangeArrowheads="1"/>
              </p:cNvSpPr>
              <p:nvPr/>
            </p:nvSpPr>
            <p:spPr bwMode="auto">
              <a:xfrm rot="5400000">
                <a:off x="1882" y="2069"/>
                <a:ext cx="136" cy="46"/>
              </a:xfrm>
              <a:prstGeom prst="rect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Rectangle 54"/>
              <p:cNvSpPr>
                <a:spLocks noChangeArrowheads="1"/>
              </p:cNvSpPr>
              <p:nvPr/>
            </p:nvSpPr>
            <p:spPr bwMode="auto">
              <a:xfrm rot="5400000">
                <a:off x="657" y="3770"/>
                <a:ext cx="136" cy="46"/>
              </a:xfrm>
              <a:prstGeom prst="rect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" name="Rectangle 55"/>
              <p:cNvSpPr>
                <a:spLocks noChangeArrowheads="1"/>
              </p:cNvSpPr>
              <p:nvPr/>
            </p:nvSpPr>
            <p:spPr bwMode="auto">
              <a:xfrm rot="5400000">
                <a:off x="793" y="3770"/>
                <a:ext cx="136" cy="46"/>
              </a:xfrm>
              <a:prstGeom prst="rect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Rectangle 56"/>
              <p:cNvSpPr>
                <a:spLocks noChangeArrowheads="1"/>
              </p:cNvSpPr>
              <p:nvPr/>
            </p:nvSpPr>
            <p:spPr bwMode="auto">
              <a:xfrm rot="5400000">
                <a:off x="929" y="3770"/>
                <a:ext cx="136" cy="46"/>
              </a:xfrm>
              <a:prstGeom prst="rect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" name="Rectangle 57"/>
              <p:cNvSpPr>
                <a:spLocks noChangeArrowheads="1"/>
              </p:cNvSpPr>
              <p:nvPr/>
            </p:nvSpPr>
            <p:spPr bwMode="auto">
              <a:xfrm rot="5400000">
                <a:off x="1066" y="3770"/>
                <a:ext cx="136" cy="46"/>
              </a:xfrm>
              <a:prstGeom prst="rect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" name="Rectangle 58"/>
              <p:cNvSpPr>
                <a:spLocks noChangeArrowheads="1"/>
              </p:cNvSpPr>
              <p:nvPr/>
            </p:nvSpPr>
            <p:spPr bwMode="auto">
              <a:xfrm rot="5400000">
                <a:off x="1202" y="3770"/>
                <a:ext cx="136" cy="46"/>
              </a:xfrm>
              <a:prstGeom prst="rect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" name="Rectangle 59"/>
              <p:cNvSpPr>
                <a:spLocks noChangeArrowheads="1"/>
              </p:cNvSpPr>
              <p:nvPr/>
            </p:nvSpPr>
            <p:spPr bwMode="auto">
              <a:xfrm rot="5400000">
                <a:off x="1338" y="3770"/>
                <a:ext cx="136" cy="46"/>
              </a:xfrm>
              <a:prstGeom prst="rect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" name="Rectangle 60"/>
              <p:cNvSpPr>
                <a:spLocks noChangeArrowheads="1"/>
              </p:cNvSpPr>
              <p:nvPr/>
            </p:nvSpPr>
            <p:spPr bwMode="auto">
              <a:xfrm rot="5400000">
                <a:off x="1474" y="3770"/>
                <a:ext cx="136" cy="46"/>
              </a:xfrm>
              <a:prstGeom prst="rect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" name="Rectangle 61"/>
              <p:cNvSpPr>
                <a:spLocks noChangeArrowheads="1"/>
              </p:cNvSpPr>
              <p:nvPr/>
            </p:nvSpPr>
            <p:spPr bwMode="auto">
              <a:xfrm rot="5400000">
                <a:off x="1610" y="3770"/>
                <a:ext cx="136" cy="46"/>
              </a:xfrm>
              <a:prstGeom prst="rect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" name="Rectangle 62"/>
              <p:cNvSpPr>
                <a:spLocks noChangeArrowheads="1"/>
              </p:cNvSpPr>
              <p:nvPr/>
            </p:nvSpPr>
            <p:spPr bwMode="auto">
              <a:xfrm rot="5400000">
                <a:off x="1746" y="3770"/>
                <a:ext cx="136" cy="46"/>
              </a:xfrm>
              <a:prstGeom prst="rect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" name="Rectangle 63"/>
              <p:cNvSpPr>
                <a:spLocks noChangeArrowheads="1"/>
              </p:cNvSpPr>
              <p:nvPr/>
            </p:nvSpPr>
            <p:spPr bwMode="auto">
              <a:xfrm rot="5400000">
                <a:off x="1882" y="3770"/>
                <a:ext cx="136" cy="46"/>
              </a:xfrm>
              <a:prstGeom prst="rect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" name="Rectangle 64"/>
              <p:cNvSpPr>
                <a:spLocks noChangeArrowheads="1"/>
              </p:cNvSpPr>
              <p:nvPr/>
            </p:nvSpPr>
            <p:spPr bwMode="auto">
              <a:xfrm>
                <a:off x="476" y="2250"/>
                <a:ext cx="136" cy="46"/>
              </a:xfrm>
              <a:prstGeom prst="rect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" name="Rectangle 65"/>
              <p:cNvSpPr>
                <a:spLocks noChangeArrowheads="1"/>
              </p:cNvSpPr>
              <p:nvPr/>
            </p:nvSpPr>
            <p:spPr bwMode="auto">
              <a:xfrm>
                <a:off x="476" y="2387"/>
                <a:ext cx="136" cy="46"/>
              </a:xfrm>
              <a:prstGeom prst="rect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" name="Rectangle 66"/>
              <p:cNvSpPr>
                <a:spLocks noChangeArrowheads="1"/>
              </p:cNvSpPr>
              <p:nvPr/>
            </p:nvSpPr>
            <p:spPr bwMode="auto">
              <a:xfrm>
                <a:off x="476" y="2523"/>
                <a:ext cx="136" cy="46"/>
              </a:xfrm>
              <a:prstGeom prst="rect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" name="Rectangle 67"/>
              <p:cNvSpPr>
                <a:spLocks noChangeArrowheads="1"/>
              </p:cNvSpPr>
              <p:nvPr/>
            </p:nvSpPr>
            <p:spPr bwMode="auto">
              <a:xfrm>
                <a:off x="476" y="2660"/>
                <a:ext cx="136" cy="46"/>
              </a:xfrm>
              <a:prstGeom prst="rect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" name="Rectangle 68"/>
              <p:cNvSpPr>
                <a:spLocks noChangeArrowheads="1"/>
              </p:cNvSpPr>
              <p:nvPr/>
            </p:nvSpPr>
            <p:spPr bwMode="auto">
              <a:xfrm>
                <a:off x="476" y="2793"/>
                <a:ext cx="136" cy="46"/>
              </a:xfrm>
              <a:prstGeom prst="rect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" name="Rectangle 69"/>
              <p:cNvSpPr>
                <a:spLocks noChangeArrowheads="1"/>
              </p:cNvSpPr>
              <p:nvPr/>
            </p:nvSpPr>
            <p:spPr bwMode="auto">
              <a:xfrm>
                <a:off x="476" y="2930"/>
                <a:ext cx="136" cy="46"/>
              </a:xfrm>
              <a:prstGeom prst="rect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" name="Rectangle 70"/>
              <p:cNvSpPr>
                <a:spLocks noChangeArrowheads="1"/>
              </p:cNvSpPr>
              <p:nvPr/>
            </p:nvSpPr>
            <p:spPr bwMode="auto">
              <a:xfrm>
                <a:off x="476" y="3451"/>
                <a:ext cx="136" cy="46"/>
              </a:xfrm>
              <a:prstGeom prst="rect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" name="Rectangle 71"/>
              <p:cNvSpPr>
                <a:spLocks noChangeArrowheads="1"/>
              </p:cNvSpPr>
              <p:nvPr/>
            </p:nvSpPr>
            <p:spPr bwMode="auto">
              <a:xfrm>
                <a:off x="476" y="3587"/>
                <a:ext cx="136" cy="46"/>
              </a:xfrm>
              <a:prstGeom prst="rect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" name="Rectangle 72"/>
              <p:cNvSpPr>
                <a:spLocks noChangeArrowheads="1"/>
              </p:cNvSpPr>
              <p:nvPr/>
            </p:nvSpPr>
            <p:spPr bwMode="auto">
              <a:xfrm>
                <a:off x="476" y="3066"/>
                <a:ext cx="136" cy="46"/>
              </a:xfrm>
              <a:prstGeom prst="rect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73"/>
              <p:cNvSpPr>
                <a:spLocks noChangeArrowheads="1"/>
              </p:cNvSpPr>
              <p:nvPr/>
            </p:nvSpPr>
            <p:spPr bwMode="auto">
              <a:xfrm>
                <a:off x="476" y="3202"/>
                <a:ext cx="136" cy="46"/>
              </a:xfrm>
              <a:prstGeom prst="rect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74"/>
              <p:cNvSpPr>
                <a:spLocks noChangeArrowheads="1"/>
              </p:cNvSpPr>
              <p:nvPr/>
            </p:nvSpPr>
            <p:spPr bwMode="auto">
              <a:xfrm>
                <a:off x="476" y="3338"/>
                <a:ext cx="136" cy="46"/>
              </a:xfrm>
              <a:prstGeom prst="rect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" name="Line 75"/>
            <p:cNvSpPr>
              <a:spLocks noChangeShapeType="1"/>
            </p:cNvSpPr>
            <p:nvPr/>
          </p:nvSpPr>
          <p:spPr bwMode="auto">
            <a:xfrm>
              <a:off x="2699" y="2137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Text Box 76"/>
            <p:cNvSpPr txBox="1">
              <a:spLocks noChangeArrowheads="1"/>
            </p:cNvSpPr>
            <p:nvPr/>
          </p:nvSpPr>
          <p:spPr bwMode="auto">
            <a:xfrm>
              <a:off x="2313" y="2001"/>
              <a:ext cx="36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buFontTx/>
                <a:buNone/>
              </a:pPr>
              <a:r>
                <a:rPr lang="en-US" altLang="zh-CN" sz="1800" dirty="0">
                  <a:latin typeface="Arial" charset="0"/>
                  <a:ea typeface="宋体" pitchFamily="2" charset="-122"/>
                </a:rPr>
                <a:t>TDI</a:t>
              </a:r>
            </a:p>
          </p:txBody>
        </p:sp>
        <p:sp>
          <p:nvSpPr>
            <p:cNvPr id="19" name="Line 77"/>
            <p:cNvSpPr>
              <a:spLocks noChangeShapeType="1"/>
            </p:cNvSpPr>
            <p:nvPr/>
          </p:nvSpPr>
          <p:spPr bwMode="auto">
            <a:xfrm flipH="1">
              <a:off x="2699" y="2273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Text Box 78"/>
            <p:cNvSpPr txBox="1">
              <a:spLocks noChangeArrowheads="1"/>
            </p:cNvSpPr>
            <p:nvPr/>
          </p:nvSpPr>
          <p:spPr bwMode="auto">
            <a:xfrm>
              <a:off x="2313" y="2183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buFontTx/>
                <a:buNone/>
              </a:pPr>
              <a:r>
                <a:rPr lang="en-US" altLang="zh-CN" sz="1800" dirty="0">
                  <a:latin typeface="Arial" charset="0"/>
                  <a:ea typeface="宋体" pitchFamily="2" charset="-122"/>
                </a:rPr>
                <a:t>TDO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495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Configuration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Self-Loading (Master) Configuration Modes</a:t>
            </a:r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656461" y="1763815"/>
            <a:ext cx="5660844" cy="5105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23137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Configuration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Downloaded (Slave) Configuration Modes</a:t>
            </a:r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173" y="1808820"/>
            <a:ext cx="7690277" cy="495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126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Configuration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072295" y="1223755"/>
            <a:ext cx="6515040" cy="2066821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2231740" y="3290576"/>
            <a:ext cx="3796292" cy="33885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0127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051720" y="2996952"/>
            <a:ext cx="4680520" cy="10081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幼圆" pitchFamily="49" charset="-122"/>
                <a:ea typeface="幼圆" pitchFamily="49" charset="-122"/>
              </a:rPr>
              <a:t>FPGA</a:t>
            </a:r>
            <a:r>
              <a:rPr lang="zh-CN" altLang="en-US" sz="2800" b="1" dirty="0">
                <a:latin typeface="幼圆" pitchFamily="49" charset="-122"/>
                <a:ea typeface="幼圆" pitchFamily="49" charset="-122"/>
              </a:rPr>
              <a:t>项目开发基本流程</a:t>
            </a:r>
          </a:p>
        </p:txBody>
      </p:sp>
    </p:spTree>
    <p:extLst>
      <p:ext uri="{BB962C8B-B14F-4D97-AF65-F5344CB8AC3E}">
        <p14:creationId xmlns:p14="http://schemas.microsoft.com/office/powerpoint/2010/main" val="240959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FPGA</a:t>
            </a:r>
            <a:r>
              <a:rPr lang="zh-CN" altLang="en-US" dirty="0"/>
              <a:t>项目开发基本流程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295400"/>
            <a:ext cx="4997865" cy="5301952"/>
          </a:xfrm>
        </p:spPr>
        <p:txBody>
          <a:bodyPr/>
          <a:lstStyle/>
          <a:p>
            <a:pPr marL="44450" indent="12700"/>
            <a:r>
              <a:rPr lang="zh-CN" altLang="en-US" dirty="0" smtClean="0"/>
              <a:t>需求分析</a:t>
            </a:r>
            <a:endParaRPr lang="en-US" altLang="zh-CN" dirty="0" smtClean="0"/>
          </a:p>
          <a:p>
            <a:pPr marL="444500" lvl="1" indent="12700"/>
            <a:r>
              <a:rPr lang="zh-CN" altLang="en-US" dirty="0" smtClean="0"/>
              <a:t>主要考虑</a:t>
            </a:r>
            <a:r>
              <a:rPr lang="en-US" altLang="zh-CN" dirty="0" smtClean="0"/>
              <a:t>:</a:t>
            </a:r>
          </a:p>
          <a:p>
            <a:pPr marL="787400" lvl="1" indent="-342900">
              <a:buFont typeface="Wingdings" pitchFamily="2" charset="2"/>
              <a:buChar char="l"/>
            </a:pPr>
            <a:r>
              <a:rPr lang="zh-CN" altLang="en-US" dirty="0" smtClean="0"/>
              <a:t>采用</a:t>
            </a:r>
            <a:r>
              <a:rPr lang="zh-CN" altLang="en-US" dirty="0"/>
              <a:t>哪些设计技术和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marL="787400" lvl="1" indent="-342900">
              <a:buFont typeface="Wingdings" pitchFamily="2" charset="2"/>
              <a:buChar char="l"/>
            </a:pPr>
            <a:r>
              <a:rPr lang="zh-CN" altLang="en-US" dirty="0" smtClean="0"/>
              <a:t>确定</a:t>
            </a:r>
            <a:r>
              <a:rPr lang="zh-CN" altLang="en-US" dirty="0"/>
              <a:t>信号</a:t>
            </a:r>
            <a:r>
              <a:rPr lang="zh-CN" altLang="en-US" dirty="0" smtClean="0"/>
              <a:t>频率</a:t>
            </a:r>
            <a:endParaRPr lang="en-US" altLang="zh-CN" dirty="0" smtClean="0"/>
          </a:p>
          <a:p>
            <a:pPr marL="787400" lvl="1" indent="-342900">
              <a:buFont typeface="Wingdings" pitchFamily="2" charset="2"/>
              <a:buChar char="l"/>
            </a:pPr>
            <a:r>
              <a:rPr lang="zh-CN" altLang="en-US" dirty="0" smtClean="0"/>
              <a:t>是否</a:t>
            </a:r>
            <a:r>
              <a:rPr lang="zh-CN" altLang="en-US" dirty="0"/>
              <a:t>外挂存储器等</a:t>
            </a:r>
          </a:p>
          <a:p>
            <a:endParaRPr lang="zh-CN" altLang="en-US" dirty="0"/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5455065" y="1400175"/>
            <a:ext cx="3527425" cy="5305425"/>
            <a:chOff x="2971" y="882"/>
            <a:chExt cx="2222" cy="3342"/>
          </a:xfrm>
        </p:grpSpPr>
        <p:sp>
          <p:nvSpPr>
            <p:cNvPr id="5" name="Oval 20"/>
            <p:cNvSpPr>
              <a:spLocks noChangeArrowheads="1"/>
            </p:cNvSpPr>
            <p:nvPr/>
          </p:nvSpPr>
          <p:spPr bwMode="auto">
            <a:xfrm>
              <a:off x="4201" y="882"/>
              <a:ext cx="987" cy="3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pPr marL="88900" indent="-88900" algn="ctr">
                <a:spcBef>
                  <a:spcPct val="50000"/>
                </a:spcBef>
              </a:pPr>
              <a:r>
                <a:rPr lang="zh-CN" altLang="en-US" b="1">
                  <a:solidFill>
                    <a:srgbClr val="FFFF00"/>
                  </a:solidFill>
                  <a:latin typeface="幼圆" pitchFamily="49" charset="-122"/>
                  <a:ea typeface="幼圆" pitchFamily="49" charset="-122"/>
                </a:rPr>
                <a:t>需求分析</a:t>
              </a:r>
            </a:p>
          </p:txBody>
        </p:sp>
        <p:sp>
          <p:nvSpPr>
            <p:cNvPr id="6" name="Rectangle 21"/>
            <p:cNvSpPr>
              <a:spLocks noChangeArrowheads="1"/>
            </p:cNvSpPr>
            <p:nvPr/>
          </p:nvSpPr>
          <p:spPr bwMode="auto">
            <a:xfrm>
              <a:off x="4195" y="1412"/>
              <a:ext cx="998" cy="2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marL="88900" indent="-88900" algn="ctr">
                <a:spcBef>
                  <a:spcPct val="50000"/>
                </a:spcBef>
              </a:pPr>
              <a:r>
                <a:rPr lang="zh-CN" altLang="en-US" b="1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rPr>
                <a:t>规划</a:t>
              </a:r>
            </a:p>
          </p:txBody>
        </p:sp>
        <p:sp>
          <p:nvSpPr>
            <p:cNvPr id="7" name="Rectangle 22"/>
            <p:cNvSpPr>
              <a:spLocks noChangeArrowheads="1"/>
            </p:cNvSpPr>
            <p:nvPr/>
          </p:nvSpPr>
          <p:spPr bwMode="auto">
            <a:xfrm>
              <a:off x="4195" y="1865"/>
              <a:ext cx="998" cy="2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marL="88900" indent="-88900" algn="ctr">
                <a:spcBef>
                  <a:spcPct val="50000"/>
                </a:spcBef>
              </a:pPr>
              <a:r>
                <a:rPr lang="zh-CN" altLang="en-US" b="1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rPr>
                <a:t>编写代码</a:t>
              </a:r>
            </a:p>
          </p:txBody>
        </p:sp>
        <p:sp>
          <p:nvSpPr>
            <p:cNvPr id="8" name="Rectangle 23"/>
            <p:cNvSpPr>
              <a:spLocks noChangeArrowheads="1"/>
            </p:cNvSpPr>
            <p:nvPr/>
          </p:nvSpPr>
          <p:spPr bwMode="auto">
            <a:xfrm>
              <a:off x="2993" y="1865"/>
              <a:ext cx="998" cy="2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marL="88900" indent="-88900" algn="ctr">
                <a:spcBef>
                  <a:spcPct val="50000"/>
                </a:spcBef>
              </a:pPr>
              <a:r>
                <a:rPr lang="zh-CN" altLang="en-US" b="1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rPr>
                <a:t>功能仿真</a:t>
              </a:r>
            </a:p>
          </p:txBody>
        </p:sp>
        <p:sp>
          <p:nvSpPr>
            <p:cNvPr id="9" name="Rectangle 24"/>
            <p:cNvSpPr>
              <a:spLocks noChangeArrowheads="1"/>
            </p:cNvSpPr>
            <p:nvPr/>
          </p:nvSpPr>
          <p:spPr bwMode="auto">
            <a:xfrm>
              <a:off x="4195" y="2319"/>
              <a:ext cx="998" cy="2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marL="88900" indent="-88900" algn="ctr">
                <a:spcBef>
                  <a:spcPct val="50000"/>
                </a:spcBef>
              </a:pPr>
              <a:r>
                <a:rPr lang="zh-CN" altLang="en-US" b="1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rPr>
                <a:t>综合</a:t>
              </a:r>
            </a:p>
          </p:txBody>
        </p:sp>
        <p:sp>
          <p:nvSpPr>
            <p:cNvPr id="10" name="Rectangle 25"/>
            <p:cNvSpPr>
              <a:spLocks noChangeArrowheads="1"/>
            </p:cNvSpPr>
            <p:nvPr/>
          </p:nvSpPr>
          <p:spPr bwMode="auto">
            <a:xfrm>
              <a:off x="4195" y="2750"/>
              <a:ext cx="998" cy="59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marL="88900" indent="-88900" algn="ctr"/>
              <a:r>
                <a:rPr lang="zh-CN" altLang="en-US" b="1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rPr>
                <a:t>转换</a:t>
              </a:r>
            </a:p>
            <a:p>
              <a:pPr marL="88900" indent="-88900" algn="ctr"/>
              <a:r>
                <a:rPr lang="zh-CN" altLang="en-US" b="1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rPr>
                <a:t>映射</a:t>
              </a:r>
            </a:p>
            <a:p>
              <a:pPr marL="88900" indent="-88900" algn="ctr"/>
              <a:r>
                <a:rPr lang="zh-CN" altLang="en-US" b="1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rPr>
                <a:t>布局布线</a:t>
              </a:r>
            </a:p>
          </p:txBody>
        </p:sp>
        <p:sp>
          <p:nvSpPr>
            <p:cNvPr id="11" name="Rectangle 26"/>
            <p:cNvSpPr>
              <a:spLocks noChangeArrowheads="1"/>
            </p:cNvSpPr>
            <p:nvPr/>
          </p:nvSpPr>
          <p:spPr bwMode="auto">
            <a:xfrm>
              <a:off x="4195" y="3533"/>
              <a:ext cx="998" cy="2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marL="88900" indent="-88900" algn="ctr">
                <a:spcBef>
                  <a:spcPct val="50000"/>
                </a:spcBef>
              </a:pPr>
              <a:r>
                <a:rPr lang="zh-CN" altLang="en-US" b="1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rPr>
                <a:t>时序分析</a:t>
              </a:r>
            </a:p>
          </p:txBody>
        </p:sp>
        <p:sp>
          <p:nvSpPr>
            <p:cNvPr id="12" name="Rectangle 27"/>
            <p:cNvSpPr>
              <a:spLocks noChangeArrowheads="1"/>
            </p:cNvSpPr>
            <p:nvPr/>
          </p:nvSpPr>
          <p:spPr bwMode="auto">
            <a:xfrm>
              <a:off x="2971" y="3533"/>
              <a:ext cx="998" cy="2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marL="88900" indent="-88900" algn="ctr">
                <a:spcBef>
                  <a:spcPct val="50000"/>
                </a:spcBef>
              </a:pPr>
              <a:r>
                <a:rPr lang="zh-CN" altLang="en-US" b="1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rPr>
                <a:t>后仿真</a:t>
              </a:r>
            </a:p>
          </p:txBody>
        </p:sp>
        <p:sp>
          <p:nvSpPr>
            <p:cNvPr id="13" name="Rectangle 28"/>
            <p:cNvSpPr>
              <a:spLocks noChangeArrowheads="1"/>
            </p:cNvSpPr>
            <p:nvPr/>
          </p:nvSpPr>
          <p:spPr bwMode="auto">
            <a:xfrm>
              <a:off x="4195" y="3987"/>
              <a:ext cx="998" cy="2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marL="88900" indent="-88900" algn="ctr">
                <a:spcBef>
                  <a:spcPct val="50000"/>
                </a:spcBef>
              </a:pPr>
              <a:r>
                <a:rPr lang="zh-CN" altLang="zh-CN" b="1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rPr>
                <a:t>板极调试</a:t>
              </a:r>
              <a:endParaRPr lang="zh-CN" altLang="en-US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endParaRPr>
            </a:p>
          </p:txBody>
        </p:sp>
        <p:cxnSp>
          <p:nvCxnSpPr>
            <p:cNvPr id="14" name="AutoShape 29"/>
            <p:cNvCxnSpPr>
              <a:cxnSpLocks noChangeShapeType="1"/>
              <a:stCxn id="5" idx="4"/>
              <a:endCxn id="6" idx="0"/>
            </p:cNvCxnSpPr>
            <p:nvPr/>
          </p:nvCxnSpPr>
          <p:spPr bwMode="auto">
            <a:xfrm flipH="1">
              <a:off x="4694" y="1209"/>
              <a:ext cx="1" cy="203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" name="AutoShape 30"/>
            <p:cNvCxnSpPr>
              <a:cxnSpLocks noChangeShapeType="1"/>
              <a:stCxn id="6" idx="2"/>
              <a:endCxn id="7" idx="0"/>
            </p:cNvCxnSpPr>
            <p:nvPr/>
          </p:nvCxnSpPr>
          <p:spPr bwMode="auto">
            <a:xfrm>
              <a:off x="4694" y="1649"/>
              <a:ext cx="0" cy="216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6" name="AutoShape 31"/>
            <p:cNvCxnSpPr>
              <a:cxnSpLocks noChangeShapeType="1"/>
              <a:stCxn id="7" idx="2"/>
              <a:endCxn id="9" idx="0"/>
            </p:cNvCxnSpPr>
            <p:nvPr/>
          </p:nvCxnSpPr>
          <p:spPr bwMode="auto">
            <a:xfrm>
              <a:off x="4694" y="2102"/>
              <a:ext cx="0" cy="217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7" name="AutoShape 32"/>
            <p:cNvCxnSpPr>
              <a:cxnSpLocks noChangeShapeType="1"/>
              <a:stCxn id="9" idx="2"/>
              <a:endCxn id="10" idx="0"/>
            </p:cNvCxnSpPr>
            <p:nvPr/>
          </p:nvCxnSpPr>
          <p:spPr bwMode="auto">
            <a:xfrm>
              <a:off x="4694" y="2556"/>
              <a:ext cx="0" cy="194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8" name="AutoShape 33"/>
            <p:cNvCxnSpPr>
              <a:cxnSpLocks noChangeShapeType="1"/>
              <a:stCxn id="10" idx="2"/>
              <a:endCxn id="11" idx="0"/>
            </p:cNvCxnSpPr>
            <p:nvPr/>
          </p:nvCxnSpPr>
          <p:spPr bwMode="auto">
            <a:xfrm>
              <a:off x="4694" y="3340"/>
              <a:ext cx="0" cy="193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9" name="AutoShape 34"/>
            <p:cNvCxnSpPr>
              <a:cxnSpLocks noChangeShapeType="1"/>
              <a:stCxn id="11" idx="2"/>
              <a:endCxn id="13" idx="0"/>
            </p:cNvCxnSpPr>
            <p:nvPr/>
          </p:nvCxnSpPr>
          <p:spPr bwMode="auto">
            <a:xfrm>
              <a:off x="4694" y="3770"/>
              <a:ext cx="0" cy="217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" name="AutoShape 35"/>
            <p:cNvCxnSpPr>
              <a:cxnSpLocks noChangeShapeType="1"/>
              <a:stCxn id="8" idx="3"/>
              <a:endCxn id="7" idx="1"/>
            </p:cNvCxnSpPr>
            <p:nvPr/>
          </p:nvCxnSpPr>
          <p:spPr bwMode="auto">
            <a:xfrm>
              <a:off x="3991" y="1984"/>
              <a:ext cx="204" cy="0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" name="AutoShape 36"/>
            <p:cNvCxnSpPr>
              <a:cxnSpLocks noChangeShapeType="1"/>
              <a:stCxn id="12" idx="3"/>
              <a:endCxn id="11" idx="1"/>
            </p:cNvCxnSpPr>
            <p:nvPr/>
          </p:nvCxnSpPr>
          <p:spPr bwMode="auto">
            <a:xfrm>
              <a:off x="3969" y="3652"/>
              <a:ext cx="226" cy="0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8296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最简单的可编程结构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可编程的概念</a:t>
            </a:r>
            <a:endParaRPr lang="zh-CN" altLang="en-US" dirty="0"/>
          </a:p>
        </p:txBody>
      </p:sp>
      <p:grpSp>
        <p:nvGrpSpPr>
          <p:cNvPr id="81" name="组合 80"/>
          <p:cNvGrpSpPr/>
          <p:nvPr/>
        </p:nvGrpSpPr>
        <p:grpSpPr>
          <a:xfrm>
            <a:off x="772817" y="1850995"/>
            <a:ext cx="7522179" cy="3738804"/>
            <a:chOff x="772817" y="1850995"/>
            <a:chExt cx="7522179" cy="3738804"/>
          </a:xfrm>
        </p:grpSpPr>
        <p:sp>
          <p:nvSpPr>
            <p:cNvPr id="67" name="TextBox 66"/>
            <p:cNvSpPr txBox="1"/>
            <p:nvPr/>
          </p:nvSpPr>
          <p:spPr>
            <a:xfrm>
              <a:off x="7905146" y="3604664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y</a:t>
              </a:r>
              <a:endParaRPr lang="zh-CN" altLang="en-US" sz="3200" dirty="0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772817" y="1850995"/>
              <a:ext cx="6895527" cy="3738804"/>
              <a:chOff x="772817" y="1850995"/>
              <a:chExt cx="6895527" cy="3738804"/>
            </a:xfrm>
          </p:grpSpPr>
          <p:sp>
            <p:nvSpPr>
              <p:cNvPr id="5" name="五边形 4"/>
              <p:cNvSpPr/>
              <p:nvPr/>
            </p:nvSpPr>
            <p:spPr>
              <a:xfrm>
                <a:off x="1259632" y="2348880"/>
                <a:ext cx="432048" cy="216024"/>
              </a:xfrm>
              <a:prstGeom prst="homePlat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" name="组合 6"/>
              <p:cNvGrpSpPr/>
              <p:nvPr/>
            </p:nvGrpSpPr>
            <p:grpSpPr>
              <a:xfrm>
                <a:off x="2198613" y="2996952"/>
                <a:ext cx="576064" cy="576064"/>
                <a:chOff x="2843808" y="2852936"/>
                <a:chExt cx="576064" cy="576064"/>
              </a:xfrm>
            </p:grpSpPr>
            <p:sp>
              <p:nvSpPr>
                <p:cNvPr id="4" name="等腰三角形 3"/>
                <p:cNvSpPr/>
                <p:nvPr/>
              </p:nvSpPr>
              <p:spPr>
                <a:xfrm rot="5400000">
                  <a:off x="2771800" y="2924944"/>
                  <a:ext cx="576064" cy="432048"/>
                </a:xfrm>
                <a:prstGeom prst="triangle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" name="椭圆 5"/>
                <p:cNvSpPr/>
                <p:nvPr/>
              </p:nvSpPr>
              <p:spPr>
                <a:xfrm>
                  <a:off x="3275856" y="3068960"/>
                  <a:ext cx="144016" cy="14401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" name="流程图: 延期 7"/>
              <p:cNvSpPr/>
              <p:nvPr/>
            </p:nvSpPr>
            <p:spPr>
              <a:xfrm>
                <a:off x="5940152" y="3537012"/>
                <a:ext cx="864096" cy="720080"/>
              </a:xfrm>
              <a:prstGeom prst="flowChartDelay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&amp;</a:t>
                </a:r>
                <a:endParaRPr lang="zh-CN" altLang="en-US" dirty="0"/>
              </a:p>
            </p:txBody>
          </p:sp>
          <p:sp>
            <p:nvSpPr>
              <p:cNvPr id="9" name="五边形 8"/>
              <p:cNvSpPr/>
              <p:nvPr/>
            </p:nvSpPr>
            <p:spPr>
              <a:xfrm flipH="1">
                <a:off x="7236296" y="3789040"/>
                <a:ext cx="432048" cy="216024"/>
              </a:xfrm>
              <a:prstGeom prst="homePlat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" name="直接连接符 16"/>
              <p:cNvCxnSpPr>
                <a:stCxn id="5" idx="3"/>
              </p:cNvCxnSpPr>
              <p:nvPr/>
            </p:nvCxnSpPr>
            <p:spPr>
              <a:xfrm>
                <a:off x="1691680" y="2456892"/>
                <a:ext cx="133358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任意多边形 20"/>
              <p:cNvSpPr/>
              <p:nvPr/>
            </p:nvSpPr>
            <p:spPr>
              <a:xfrm>
                <a:off x="1957388" y="2457450"/>
                <a:ext cx="242887" cy="842963"/>
              </a:xfrm>
              <a:custGeom>
                <a:avLst/>
                <a:gdLst>
                  <a:gd name="connsiteX0" fmla="*/ 0 w 242887"/>
                  <a:gd name="connsiteY0" fmla="*/ 0 h 842963"/>
                  <a:gd name="connsiteX1" fmla="*/ 0 w 242887"/>
                  <a:gd name="connsiteY1" fmla="*/ 842963 h 842963"/>
                  <a:gd name="connsiteX2" fmla="*/ 242887 w 242887"/>
                  <a:gd name="connsiteY2" fmla="*/ 842963 h 842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2887" h="842963">
                    <a:moveTo>
                      <a:pt x="0" y="0"/>
                    </a:moveTo>
                    <a:lnTo>
                      <a:pt x="0" y="842963"/>
                    </a:lnTo>
                    <a:lnTo>
                      <a:pt x="242887" y="842963"/>
                    </a:lnTo>
                  </a:path>
                </a:pathLst>
              </a:cu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" name="直接连接符 27"/>
              <p:cNvCxnSpPr>
                <a:stCxn id="6" idx="6"/>
              </p:cNvCxnSpPr>
              <p:nvPr/>
            </p:nvCxnSpPr>
            <p:spPr>
              <a:xfrm>
                <a:off x="2774677" y="3284984"/>
                <a:ext cx="250589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任意多边形 31"/>
              <p:cNvSpPr/>
              <p:nvPr/>
            </p:nvSpPr>
            <p:spPr>
              <a:xfrm>
                <a:off x="3711972" y="2457450"/>
                <a:ext cx="2237209" cy="1136650"/>
              </a:xfrm>
              <a:custGeom>
                <a:avLst/>
                <a:gdLst>
                  <a:gd name="connsiteX0" fmla="*/ 0 w 1492250"/>
                  <a:gd name="connsiteY0" fmla="*/ 0 h 1143000"/>
                  <a:gd name="connsiteX1" fmla="*/ 793750 w 1492250"/>
                  <a:gd name="connsiteY1" fmla="*/ 0 h 1143000"/>
                  <a:gd name="connsiteX2" fmla="*/ 793750 w 1492250"/>
                  <a:gd name="connsiteY2" fmla="*/ 1143000 h 1143000"/>
                  <a:gd name="connsiteX3" fmla="*/ 1492250 w 1492250"/>
                  <a:gd name="connsiteY3" fmla="*/ 1143000 h 1143000"/>
                  <a:gd name="connsiteX0" fmla="*/ 0 w 1812652"/>
                  <a:gd name="connsiteY0" fmla="*/ 0 h 1143000"/>
                  <a:gd name="connsiteX1" fmla="*/ 793750 w 1812652"/>
                  <a:gd name="connsiteY1" fmla="*/ 0 h 1143000"/>
                  <a:gd name="connsiteX2" fmla="*/ 793750 w 1812652"/>
                  <a:gd name="connsiteY2" fmla="*/ 1143000 h 1143000"/>
                  <a:gd name="connsiteX3" fmla="*/ 1812652 w 1812652"/>
                  <a:gd name="connsiteY3" fmla="*/ 1143000 h 1143000"/>
                  <a:gd name="connsiteX0" fmla="*/ 0 w 1549465"/>
                  <a:gd name="connsiteY0" fmla="*/ 0 h 1143000"/>
                  <a:gd name="connsiteX1" fmla="*/ 530563 w 1549465"/>
                  <a:gd name="connsiteY1" fmla="*/ 0 h 1143000"/>
                  <a:gd name="connsiteX2" fmla="*/ 530563 w 1549465"/>
                  <a:gd name="connsiteY2" fmla="*/ 1143000 h 1143000"/>
                  <a:gd name="connsiteX3" fmla="*/ 1549465 w 1549465"/>
                  <a:gd name="connsiteY3" fmla="*/ 1143000 h 1143000"/>
                  <a:gd name="connsiteX0" fmla="*/ 0 w 2015764"/>
                  <a:gd name="connsiteY0" fmla="*/ 0 h 1143000"/>
                  <a:gd name="connsiteX1" fmla="*/ 530563 w 2015764"/>
                  <a:gd name="connsiteY1" fmla="*/ 0 h 1143000"/>
                  <a:gd name="connsiteX2" fmla="*/ 530563 w 2015764"/>
                  <a:gd name="connsiteY2" fmla="*/ 1143000 h 1143000"/>
                  <a:gd name="connsiteX3" fmla="*/ 2015764 w 2015764"/>
                  <a:gd name="connsiteY3" fmla="*/ 1143000 h 1143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5764" h="1143000">
                    <a:moveTo>
                      <a:pt x="0" y="0"/>
                    </a:moveTo>
                    <a:lnTo>
                      <a:pt x="530563" y="0"/>
                    </a:lnTo>
                    <a:lnTo>
                      <a:pt x="530563" y="1143000"/>
                    </a:lnTo>
                    <a:lnTo>
                      <a:pt x="2015764" y="1143000"/>
                    </a:lnTo>
                  </a:path>
                </a:pathLst>
              </a:cu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任意多边形 32"/>
              <p:cNvSpPr/>
              <p:nvPr/>
            </p:nvSpPr>
            <p:spPr>
              <a:xfrm>
                <a:off x="3696099" y="3284983"/>
                <a:ext cx="2243558" cy="498475"/>
              </a:xfrm>
              <a:custGeom>
                <a:avLst/>
                <a:gdLst>
                  <a:gd name="connsiteX0" fmla="*/ 0 w 1492250"/>
                  <a:gd name="connsiteY0" fmla="*/ 0 h 1143000"/>
                  <a:gd name="connsiteX1" fmla="*/ 793750 w 1492250"/>
                  <a:gd name="connsiteY1" fmla="*/ 0 h 1143000"/>
                  <a:gd name="connsiteX2" fmla="*/ 793750 w 1492250"/>
                  <a:gd name="connsiteY2" fmla="*/ 1143000 h 1143000"/>
                  <a:gd name="connsiteX3" fmla="*/ 1492250 w 1492250"/>
                  <a:gd name="connsiteY3" fmla="*/ 1143000 h 1143000"/>
                  <a:gd name="connsiteX0" fmla="*/ 0 w 1492250"/>
                  <a:gd name="connsiteY0" fmla="*/ 0 h 1143000"/>
                  <a:gd name="connsiteX1" fmla="*/ 793750 w 1492250"/>
                  <a:gd name="connsiteY1" fmla="*/ 0 h 1143000"/>
                  <a:gd name="connsiteX2" fmla="*/ 793750 w 1492250"/>
                  <a:gd name="connsiteY2" fmla="*/ 501260 h 1143000"/>
                  <a:gd name="connsiteX3" fmla="*/ 1492250 w 1492250"/>
                  <a:gd name="connsiteY3" fmla="*/ 1143000 h 1143000"/>
                  <a:gd name="connsiteX0" fmla="*/ 0 w 1492250"/>
                  <a:gd name="connsiteY0" fmla="*/ 0 h 501260"/>
                  <a:gd name="connsiteX1" fmla="*/ 793750 w 1492250"/>
                  <a:gd name="connsiteY1" fmla="*/ 0 h 501260"/>
                  <a:gd name="connsiteX2" fmla="*/ 793750 w 1492250"/>
                  <a:gd name="connsiteY2" fmla="*/ 501260 h 501260"/>
                  <a:gd name="connsiteX3" fmla="*/ 1492250 w 1492250"/>
                  <a:gd name="connsiteY3" fmla="*/ 501260 h 501260"/>
                  <a:gd name="connsiteX0" fmla="*/ 0 w 1492250"/>
                  <a:gd name="connsiteY0" fmla="*/ 0 h 501260"/>
                  <a:gd name="connsiteX1" fmla="*/ 676923 w 1492250"/>
                  <a:gd name="connsiteY1" fmla="*/ 0 h 501260"/>
                  <a:gd name="connsiteX2" fmla="*/ 793750 w 1492250"/>
                  <a:gd name="connsiteY2" fmla="*/ 501260 h 501260"/>
                  <a:gd name="connsiteX3" fmla="*/ 1492250 w 1492250"/>
                  <a:gd name="connsiteY3" fmla="*/ 501260 h 501260"/>
                  <a:gd name="connsiteX0" fmla="*/ 0 w 1492250"/>
                  <a:gd name="connsiteY0" fmla="*/ 0 h 501260"/>
                  <a:gd name="connsiteX1" fmla="*/ 676923 w 1492250"/>
                  <a:gd name="connsiteY1" fmla="*/ 0 h 501260"/>
                  <a:gd name="connsiteX2" fmla="*/ 689904 w 1492250"/>
                  <a:gd name="connsiteY2" fmla="*/ 494875 h 501260"/>
                  <a:gd name="connsiteX3" fmla="*/ 1492250 w 1492250"/>
                  <a:gd name="connsiteY3" fmla="*/ 501260 h 501260"/>
                  <a:gd name="connsiteX0" fmla="*/ 0 w 1492250"/>
                  <a:gd name="connsiteY0" fmla="*/ 0 h 501260"/>
                  <a:gd name="connsiteX1" fmla="*/ 676923 w 1492250"/>
                  <a:gd name="connsiteY1" fmla="*/ 0 h 501260"/>
                  <a:gd name="connsiteX2" fmla="*/ 676923 w 1492250"/>
                  <a:gd name="connsiteY2" fmla="*/ 501260 h 501260"/>
                  <a:gd name="connsiteX3" fmla="*/ 1492250 w 1492250"/>
                  <a:gd name="connsiteY3" fmla="*/ 501260 h 501260"/>
                  <a:gd name="connsiteX0" fmla="*/ 0 w 1492250"/>
                  <a:gd name="connsiteY0" fmla="*/ 0 h 501260"/>
                  <a:gd name="connsiteX1" fmla="*/ 473096 w 1492250"/>
                  <a:gd name="connsiteY1" fmla="*/ 0 h 501260"/>
                  <a:gd name="connsiteX2" fmla="*/ 676923 w 1492250"/>
                  <a:gd name="connsiteY2" fmla="*/ 501260 h 501260"/>
                  <a:gd name="connsiteX3" fmla="*/ 1492250 w 1492250"/>
                  <a:gd name="connsiteY3" fmla="*/ 501260 h 501260"/>
                  <a:gd name="connsiteX0" fmla="*/ 0 w 1492250"/>
                  <a:gd name="connsiteY0" fmla="*/ 0 h 501260"/>
                  <a:gd name="connsiteX1" fmla="*/ 473096 w 1492250"/>
                  <a:gd name="connsiteY1" fmla="*/ 0 h 501260"/>
                  <a:gd name="connsiteX2" fmla="*/ 475242 w 1492250"/>
                  <a:gd name="connsiteY2" fmla="*/ 501260 h 501260"/>
                  <a:gd name="connsiteX3" fmla="*/ 1492250 w 1492250"/>
                  <a:gd name="connsiteY3" fmla="*/ 501260 h 501260"/>
                  <a:gd name="connsiteX0" fmla="*/ 0 w 1806930"/>
                  <a:gd name="connsiteY0" fmla="*/ 0 h 501260"/>
                  <a:gd name="connsiteX1" fmla="*/ 473096 w 1806930"/>
                  <a:gd name="connsiteY1" fmla="*/ 0 h 501260"/>
                  <a:gd name="connsiteX2" fmla="*/ 475242 w 1806930"/>
                  <a:gd name="connsiteY2" fmla="*/ 501260 h 501260"/>
                  <a:gd name="connsiteX3" fmla="*/ 1806930 w 1806930"/>
                  <a:gd name="connsiteY3" fmla="*/ 494875 h 501260"/>
                  <a:gd name="connsiteX0" fmla="*/ 0 w 1812651"/>
                  <a:gd name="connsiteY0" fmla="*/ 0 h 501260"/>
                  <a:gd name="connsiteX1" fmla="*/ 473096 w 1812651"/>
                  <a:gd name="connsiteY1" fmla="*/ 0 h 501260"/>
                  <a:gd name="connsiteX2" fmla="*/ 475242 w 1812651"/>
                  <a:gd name="connsiteY2" fmla="*/ 501260 h 501260"/>
                  <a:gd name="connsiteX3" fmla="*/ 1812651 w 1812651"/>
                  <a:gd name="connsiteY3" fmla="*/ 501260 h 501260"/>
                  <a:gd name="connsiteX0" fmla="*/ 0 w 1566628"/>
                  <a:gd name="connsiteY0" fmla="*/ 3193 h 501260"/>
                  <a:gd name="connsiteX1" fmla="*/ 227073 w 1566628"/>
                  <a:gd name="connsiteY1" fmla="*/ 0 h 501260"/>
                  <a:gd name="connsiteX2" fmla="*/ 229219 w 1566628"/>
                  <a:gd name="connsiteY2" fmla="*/ 501260 h 501260"/>
                  <a:gd name="connsiteX3" fmla="*/ 1566628 w 1566628"/>
                  <a:gd name="connsiteY3" fmla="*/ 501260 h 501260"/>
                  <a:gd name="connsiteX0" fmla="*/ 0 w 1566628"/>
                  <a:gd name="connsiteY0" fmla="*/ 0 h 504453"/>
                  <a:gd name="connsiteX1" fmla="*/ 227073 w 1566628"/>
                  <a:gd name="connsiteY1" fmla="*/ 3193 h 504453"/>
                  <a:gd name="connsiteX2" fmla="*/ 229219 w 1566628"/>
                  <a:gd name="connsiteY2" fmla="*/ 504453 h 504453"/>
                  <a:gd name="connsiteX3" fmla="*/ 1566628 w 1566628"/>
                  <a:gd name="connsiteY3" fmla="*/ 504453 h 504453"/>
                  <a:gd name="connsiteX0" fmla="*/ 0 w 1563767"/>
                  <a:gd name="connsiteY0" fmla="*/ 0 h 501260"/>
                  <a:gd name="connsiteX1" fmla="*/ 224212 w 1563767"/>
                  <a:gd name="connsiteY1" fmla="*/ 0 h 501260"/>
                  <a:gd name="connsiteX2" fmla="*/ 226358 w 1563767"/>
                  <a:gd name="connsiteY2" fmla="*/ 501260 h 501260"/>
                  <a:gd name="connsiteX3" fmla="*/ 1563767 w 1563767"/>
                  <a:gd name="connsiteY3" fmla="*/ 501260 h 501260"/>
                  <a:gd name="connsiteX0" fmla="*/ 0 w 1563767"/>
                  <a:gd name="connsiteY0" fmla="*/ 0 h 501260"/>
                  <a:gd name="connsiteX1" fmla="*/ 224212 w 1563767"/>
                  <a:gd name="connsiteY1" fmla="*/ 0 h 501260"/>
                  <a:gd name="connsiteX2" fmla="*/ 226358 w 1563767"/>
                  <a:gd name="connsiteY2" fmla="*/ 501260 h 501260"/>
                  <a:gd name="connsiteX3" fmla="*/ 1563767 w 1563767"/>
                  <a:gd name="connsiteY3" fmla="*/ 501260 h 501260"/>
                  <a:gd name="connsiteX0" fmla="*/ 0 w 2012901"/>
                  <a:gd name="connsiteY0" fmla="*/ 0 h 501260"/>
                  <a:gd name="connsiteX1" fmla="*/ 224212 w 2012901"/>
                  <a:gd name="connsiteY1" fmla="*/ 0 h 501260"/>
                  <a:gd name="connsiteX2" fmla="*/ 226358 w 2012901"/>
                  <a:gd name="connsiteY2" fmla="*/ 501260 h 501260"/>
                  <a:gd name="connsiteX3" fmla="*/ 2012901 w 2012901"/>
                  <a:gd name="connsiteY3" fmla="*/ 501260 h 501260"/>
                  <a:gd name="connsiteX0" fmla="*/ 0 w 2021483"/>
                  <a:gd name="connsiteY0" fmla="*/ 0 h 501260"/>
                  <a:gd name="connsiteX1" fmla="*/ 224212 w 2021483"/>
                  <a:gd name="connsiteY1" fmla="*/ 0 h 501260"/>
                  <a:gd name="connsiteX2" fmla="*/ 226358 w 2021483"/>
                  <a:gd name="connsiteY2" fmla="*/ 501260 h 501260"/>
                  <a:gd name="connsiteX3" fmla="*/ 2021483 w 2021483"/>
                  <a:gd name="connsiteY3" fmla="*/ 501260 h 501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1483" h="501260">
                    <a:moveTo>
                      <a:pt x="0" y="0"/>
                    </a:moveTo>
                    <a:lnTo>
                      <a:pt x="224212" y="0"/>
                    </a:lnTo>
                    <a:cubicBezTo>
                      <a:pt x="224927" y="167087"/>
                      <a:pt x="225643" y="334173"/>
                      <a:pt x="226358" y="501260"/>
                    </a:cubicBezTo>
                    <a:lnTo>
                      <a:pt x="2021483" y="501260"/>
                    </a:lnTo>
                  </a:path>
                </a:pathLst>
              </a:cu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644008" y="2564904"/>
                <a:ext cx="144202" cy="43204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4932226" y="2564904"/>
                <a:ext cx="144202" cy="43204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5220258" y="2564904"/>
                <a:ext cx="144202" cy="43204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5503850" y="2564904"/>
                <a:ext cx="144202" cy="43204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任意多边形 38"/>
              <p:cNvSpPr/>
              <p:nvPr/>
            </p:nvSpPr>
            <p:spPr>
              <a:xfrm>
                <a:off x="4709160" y="2164080"/>
                <a:ext cx="1714500" cy="396240"/>
              </a:xfrm>
              <a:custGeom>
                <a:avLst/>
                <a:gdLst>
                  <a:gd name="connsiteX0" fmla="*/ 0 w 1714500"/>
                  <a:gd name="connsiteY0" fmla="*/ 396240 h 396240"/>
                  <a:gd name="connsiteX1" fmla="*/ 0 w 1714500"/>
                  <a:gd name="connsiteY1" fmla="*/ 0 h 396240"/>
                  <a:gd name="connsiteX2" fmla="*/ 1714500 w 1714500"/>
                  <a:gd name="connsiteY2" fmla="*/ 0 h 396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14500" h="396240">
                    <a:moveTo>
                      <a:pt x="0" y="396240"/>
                    </a:moveTo>
                    <a:lnTo>
                      <a:pt x="0" y="0"/>
                    </a:lnTo>
                    <a:lnTo>
                      <a:pt x="1714500" y="0"/>
                    </a:lnTo>
                  </a:path>
                </a:pathLst>
              </a:cu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1" name="直接连接符 40"/>
              <p:cNvCxnSpPr>
                <a:stCxn id="35" idx="0"/>
              </p:cNvCxnSpPr>
              <p:nvPr/>
            </p:nvCxnSpPr>
            <p:spPr>
              <a:xfrm flipV="1">
                <a:off x="5004327" y="2164080"/>
                <a:ext cx="0" cy="40082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 flipV="1">
                <a:off x="5292359" y="2164080"/>
                <a:ext cx="0" cy="40082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 flipV="1">
                <a:off x="5575951" y="2164080"/>
                <a:ext cx="0" cy="40082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flipV="1">
                <a:off x="4722387" y="2996952"/>
                <a:ext cx="0" cy="597148"/>
              </a:xfrm>
              <a:prstGeom prst="line">
                <a:avLst/>
              </a:prstGeom>
              <a:ln>
                <a:head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flipV="1">
                <a:off x="5004327" y="2996952"/>
                <a:ext cx="0" cy="786506"/>
              </a:xfrm>
              <a:prstGeom prst="line">
                <a:avLst/>
              </a:prstGeom>
              <a:ln>
                <a:head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组合 49"/>
              <p:cNvGrpSpPr/>
              <p:nvPr/>
            </p:nvGrpSpPr>
            <p:grpSpPr>
              <a:xfrm flipV="1">
                <a:off x="3687070" y="3975200"/>
                <a:ext cx="2253082" cy="1326008"/>
                <a:chOff x="3744744" y="3916230"/>
                <a:chExt cx="2253082" cy="1326008"/>
              </a:xfrm>
            </p:grpSpPr>
            <p:sp>
              <p:nvSpPr>
                <p:cNvPr id="48" name="任意多边形 47"/>
                <p:cNvSpPr/>
                <p:nvPr/>
              </p:nvSpPr>
              <p:spPr>
                <a:xfrm>
                  <a:off x="3760617" y="3916230"/>
                  <a:ext cx="2237209" cy="1136650"/>
                </a:xfrm>
                <a:custGeom>
                  <a:avLst/>
                  <a:gdLst>
                    <a:gd name="connsiteX0" fmla="*/ 0 w 1492250"/>
                    <a:gd name="connsiteY0" fmla="*/ 0 h 1143000"/>
                    <a:gd name="connsiteX1" fmla="*/ 793750 w 1492250"/>
                    <a:gd name="connsiteY1" fmla="*/ 0 h 1143000"/>
                    <a:gd name="connsiteX2" fmla="*/ 793750 w 1492250"/>
                    <a:gd name="connsiteY2" fmla="*/ 1143000 h 1143000"/>
                    <a:gd name="connsiteX3" fmla="*/ 1492250 w 1492250"/>
                    <a:gd name="connsiteY3" fmla="*/ 1143000 h 1143000"/>
                    <a:gd name="connsiteX0" fmla="*/ 0 w 1812652"/>
                    <a:gd name="connsiteY0" fmla="*/ 0 h 1143000"/>
                    <a:gd name="connsiteX1" fmla="*/ 793750 w 1812652"/>
                    <a:gd name="connsiteY1" fmla="*/ 0 h 1143000"/>
                    <a:gd name="connsiteX2" fmla="*/ 793750 w 1812652"/>
                    <a:gd name="connsiteY2" fmla="*/ 1143000 h 1143000"/>
                    <a:gd name="connsiteX3" fmla="*/ 1812652 w 1812652"/>
                    <a:gd name="connsiteY3" fmla="*/ 1143000 h 1143000"/>
                    <a:gd name="connsiteX0" fmla="*/ 0 w 1549465"/>
                    <a:gd name="connsiteY0" fmla="*/ 0 h 1143000"/>
                    <a:gd name="connsiteX1" fmla="*/ 530563 w 1549465"/>
                    <a:gd name="connsiteY1" fmla="*/ 0 h 1143000"/>
                    <a:gd name="connsiteX2" fmla="*/ 530563 w 1549465"/>
                    <a:gd name="connsiteY2" fmla="*/ 1143000 h 1143000"/>
                    <a:gd name="connsiteX3" fmla="*/ 1549465 w 1549465"/>
                    <a:gd name="connsiteY3" fmla="*/ 1143000 h 1143000"/>
                    <a:gd name="connsiteX0" fmla="*/ 0 w 2015764"/>
                    <a:gd name="connsiteY0" fmla="*/ 0 h 1143000"/>
                    <a:gd name="connsiteX1" fmla="*/ 530563 w 2015764"/>
                    <a:gd name="connsiteY1" fmla="*/ 0 h 1143000"/>
                    <a:gd name="connsiteX2" fmla="*/ 530563 w 2015764"/>
                    <a:gd name="connsiteY2" fmla="*/ 1143000 h 1143000"/>
                    <a:gd name="connsiteX3" fmla="*/ 2015764 w 2015764"/>
                    <a:gd name="connsiteY3" fmla="*/ 1143000 h 1143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5764" h="1143000">
                      <a:moveTo>
                        <a:pt x="0" y="0"/>
                      </a:moveTo>
                      <a:lnTo>
                        <a:pt x="530563" y="0"/>
                      </a:lnTo>
                      <a:lnTo>
                        <a:pt x="530563" y="1143000"/>
                      </a:lnTo>
                      <a:lnTo>
                        <a:pt x="2015764" y="1143000"/>
                      </a:lnTo>
                    </a:path>
                  </a:pathLst>
                </a:cu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" name="任意多边形 48"/>
                <p:cNvSpPr/>
                <p:nvPr/>
              </p:nvSpPr>
              <p:spPr>
                <a:xfrm>
                  <a:off x="3744744" y="4743763"/>
                  <a:ext cx="2243558" cy="498475"/>
                </a:xfrm>
                <a:custGeom>
                  <a:avLst/>
                  <a:gdLst>
                    <a:gd name="connsiteX0" fmla="*/ 0 w 1492250"/>
                    <a:gd name="connsiteY0" fmla="*/ 0 h 1143000"/>
                    <a:gd name="connsiteX1" fmla="*/ 793750 w 1492250"/>
                    <a:gd name="connsiteY1" fmla="*/ 0 h 1143000"/>
                    <a:gd name="connsiteX2" fmla="*/ 793750 w 1492250"/>
                    <a:gd name="connsiteY2" fmla="*/ 1143000 h 1143000"/>
                    <a:gd name="connsiteX3" fmla="*/ 1492250 w 1492250"/>
                    <a:gd name="connsiteY3" fmla="*/ 1143000 h 1143000"/>
                    <a:gd name="connsiteX0" fmla="*/ 0 w 1492250"/>
                    <a:gd name="connsiteY0" fmla="*/ 0 h 1143000"/>
                    <a:gd name="connsiteX1" fmla="*/ 793750 w 1492250"/>
                    <a:gd name="connsiteY1" fmla="*/ 0 h 1143000"/>
                    <a:gd name="connsiteX2" fmla="*/ 793750 w 1492250"/>
                    <a:gd name="connsiteY2" fmla="*/ 501260 h 1143000"/>
                    <a:gd name="connsiteX3" fmla="*/ 1492250 w 1492250"/>
                    <a:gd name="connsiteY3" fmla="*/ 1143000 h 1143000"/>
                    <a:gd name="connsiteX0" fmla="*/ 0 w 1492250"/>
                    <a:gd name="connsiteY0" fmla="*/ 0 h 501260"/>
                    <a:gd name="connsiteX1" fmla="*/ 793750 w 1492250"/>
                    <a:gd name="connsiteY1" fmla="*/ 0 h 501260"/>
                    <a:gd name="connsiteX2" fmla="*/ 793750 w 1492250"/>
                    <a:gd name="connsiteY2" fmla="*/ 501260 h 501260"/>
                    <a:gd name="connsiteX3" fmla="*/ 1492250 w 1492250"/>
                    <a:gd name="connsiteY3" fmla="*/ 501260 h 501260"/>
                    <a:gd name="connsiteX0" fmla="*/ 0 w 1492250"/>
                    <a:gd name="connsiteY0" fmla="*/ 0 h 501260"/>
                    <a:gd name="connsiteX1" fmla="*/ 676923 w 1492250"/>
                    <a:gd name="connsiteY1" fmla="*/ 0 h 501260"/>
                    <a:gd name="connsiteX2" fmla="*/ 793750 w 1492250"/>
                    <a:gd name="connsiteY2" fmla="*/ 501260 h 501260"/>
                    <a:gd name="connsiteX3" fmla="*/ 1492250 w 1492250"/>
                    <a:gd name="connsiteY3" fmla="*/ 501260 h 501260"/>
                    <a:gd name="connsiteX0" fmla="*/ 0 w 1492250"/>
                    <a:gd name="connsiteY0" fmla="*/ 0 h 501260"/>
                    <a:gd name="connsiteX1" fmla="*/ 676923 w 1492250"/>
                    <a:gd name="connsiteY1" fmla="*/ 0 h 501260"/>
                    <a:gd name="connsiteX2" fmla="*/ 689904 w 1492250"/>
                    <a:gd name="connsiteY2" fmla="*/ 494875 h 501260"/>
                    <a:gd name="connsiteX3" fmla="*/ 1492250 w 1492250"/>
                    <a:gd name="connsiteY3" fmla="*/ 501260 h 501260"/>
                    <a:gd name="connsiteX0" fmla="*/ 0 w 1492250"/>
                    <a:gd name="connsiteY0" fmla="*/ 0 h 501260"/>
                    <a:gd name="connsiteX1" fmla="*/ 676923 w 1492250"/>
                    <a:gd name="connsiteY1" fmla="*/ 0 h 501260"/>
                    <a:gd name="connsiteX2" fmla="*/ 676923 w 1492250"/>
                    <a:gd name="connsiteY2" fmla="*/ 501260 h 501260"/>
                    <a:gd name="connsiteX3" fmla="*/ 1492250 w 1492250"/>
                    <a:gd name="connsiteY3" fmla="*/ 501260 h 501260"/>
                    <a:gd name="connsiteX0" fmla="*/ 0 w 1492250"/>
                    <a:gd name="connsiteY0" fmla="*/ 0 h 501260"/>
                    <a:gd name="connsiteX1" fmla="*/ 473096 w 1492250"/>
                    <a:gd name="connsiteY1" fmla="*/ 0 h 501260"/>
                    <a:gd name="connsiteX2" fmla="*/ 676923 w 1492250"/>
                    <a:gd name="connsiteY2" fmla="*/ 501260 h 501260"/>
                    <a:gd name="connsiteX3" fmla="*/ 1492250 w 1492250"/>
                    <a:gd name="connsiteY3" fmla="*/ 501260 h 501260"/>
                    <a:gd name="connsiteX0" fmla="*/ 0 w 1492250"/>
                    <a:gd name="connsiteY0" fmla="*/ 0 h 501260"/>
                    <a:gd name="connsiteX1" fmla="*/ 473096 w 1492250"/>
                    <a:gd name="connsiteY1" fmla="*/ 0 h 501260"/>
                    <a:gd name="connsiteX2" fmla="*/ 475242 w 1492250"/>
                    <a:gd name="connsiteY2" fmla="*/ 501260 h 501260"/>
                    <a:gd name="connsiteX3" fmla="*/ 1492250 w 1492250"/>
                    <a:gd name="connsiteY3" fmla="*/ 501260 h 501260"/>
                    <a:gd name="connsiteX0" fmla="*/ 0 w 1806930"/>
                    <a:gd name="connsiteY0" fmla="*/ 0 h 501260"/>
                    <a:gd name="connsiteX1" fmla="*/ 473096 w 1806930"/>
                    <a:gd name="connsiteY1" fmla="*/ 0 h 501260"/>
                    <a:gd name="connsiteX2" fmla="*/ 475242 w 1806930"/>
                    <a:gd name="connsiteY2" fmla="*/ 501260 h 501260"/>
                    <a:gd name="connsiteX3" fmla="*/ 1806930 w 1806930"/>
                    <a:gd name="connsiteY3" fmla="*/ 494875 h 501260"/>
                    <a:gd name="connsiteX0" fmla="*/ 0 w 1812651"/>
                    <a:gd name="connsiteY0" fmla="*/ 0 h 501260"/>
                    <a:gd name="connsiteX1" fmla="*/ 473096 w 1812651"/>
                    <a:gd name="connsiteY1" fmla="*/ 0 h 501260"/>
                    <a:gd name="connsiteX2" fmla="*/ 475242 w 1812651"/>
                    <a:gd name="connsiteY2" fmla="*/ 501260 h 501260"/>
                    <a:gd name="connsiteX3" fmla="*/ 1812651 w 1812651"/>
                    <a:gd name="connsiteY3" fmla="*/ 501260 h 501260"/>
                    <a:gd name="connsiteX0" fmla="*/ 0 w 1566628"/>
                    <a:gd name="connsiteY0" fmla="*/ 3193 h 501260"/>
                    <a:gd name="connsiteX1" fmla="*/ 227073 w 1566628"/>
                    <a:gd name="connsiteY1" fmla="*/ 0 h 501260"/>
                    <a:gd name="connsiteX2" fmla="*/ 229219 w 1566628"/>
                    <a:gd name="connsiteY2" fmla="*/ 501260 h 501260"/>
                    <a:gd name="connsiteX3" fmla="*/ 1566628 w 1566628"/>
                    <a:gd name="connsiteY3" fmla="*/ 501260 h 501260"/>
                    <a:gd name="connsiteX0" fmla="*/ 0 w 1566628"/>
                    <a:gd name="connsiteY0" fmla="*/ 0 h 504453"/>
                    <a:gd name="connsiteX1" fmla="*/ 227073 w 1566628"/>
                    <a:gd name="connsiteY1" fmla="*/ 3193 h 504453"/>
                    <a:gd name="connsiteX2" fmla="*/ 229219 w 1566628"/>
                    <a:gd name="connsiteY2" fmla="*/ 504453 h 504453"/>
                    <a:gd name="connsiteX3" fmla="*/ 1566628 w 1566628"/>
                    <a:gd name="connsiteY3" fmla="*/ 504453 h 504453"/>
                    <a:gd name="connsiteX0" fmla="*/ 0 w 1563767"/>
                    <a:gd name="connsiteY0" fmla="*/ 0 h 501260"/>
                    <a:gd name="connsiteX1" fmla="*/ 224212 w 1563767"/>
                    <a:gd name="connsiteY1" fmla="*/ 0 h 501260"/>
                    <a:gd name="connsiteX2" fmla="*/ 226358 w 1563767"/>
                    <a:gd name="connsiteY2" fmla="*/ 501260 h 501260"/>
                    <a:gd name="connsiteX3" fmla="*/ 1563767 w 1563767"/>
                    <a:gd name="connsiteY3" fmla="*/ 501260 h 501260"/>
                    <a:gd name="connsiteX0" fmla="*/ 0 w 1563767"/>
                    <a:gd name="connsiteY0" fmla="*/ 0 h 501260"/>
                    <a:gd name="connsiteX1" fmla="*/ 224212 w 1563767"/>
                    <a:gd name="connsiteY1" fmla="*/ 0 h 501260"/>
                    <a:gd name="connsiteX2" fmla="*/ 226358 w 1563767"/>
                    <a:gd name="connsiteY2" fmla="*/ 501260 h 501260"/>
                    <a:gd name="connsiteX3" fmla="*/ 1563767 w 1563767"/>
                    <a:gd name="connsiteY3" fmla="*/ 501260 h 501260"/>
                    <a:gd name="connsiteX0" fmla="*/ 0 w 2012901"/>
                    <a:gd name="connsiteY0" fmla="*/ 0 h 501260"/>
                    <a:gd name="connsiteX1" fmla="*/ 224212 w 2012901"/>
                    <a:gd name="connsiteY1" fmla="*/ 0 h 501260"/>
                    <a:gd name="connsiteX2" fmla="*/ 226358 w 2012901"/>
                    <a:gd name="connsiteY2" fmla="*/ 501260 h 501260"/>
                    <a:gd name="connsiteX3" fmla="*/ 2012901 w 2012901"/>
                    <a:gd name="connsiteY3" fmla="*/ 501260 h 501260"/>
                    <a:gd name="connsiteX0" fmla="*/ 0 w 2021483"/>
                    <a:gd name="connsiteY0" fmla="*/ 0 h 501260"/>
                    <a:gd name="connsiteX1" fmla="*/ 224212 w 2021483"/>
                    <a:gd name="connsiteY1" fmla="*/ 0 h 501260"/>
                    <a:gd name="connsiteX2" fmla="*/ 226358 w 2021483"/>
                    <a:gd name="connsiteY2" fmla="*/ 501260 h 501260"/>
                    <a:gd name="connsiteX3" fmla="*/ 2021483 w 2021483"/>
                    <a:gd name="connsiteY3" fmla="*/ 501260 h 501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21483" h="501260">
                      <a:moveTo>
                        <a:pt x="0" y="0"/>
                      </a:moveTo>
                      <a:lnTo>
                        <a:pt x="224212" y="0"/>
                      </a:lnTo>
                      <a:cubicBezTo>
                        <a:pt x="224927" y="167087"/>
                        <a:pt x="225643" y="334173"/>
                        <a:pt x="226358" y="501260"/>
                      </a:cubicBezTo>
                      <a:lnTo>
                        <a:pt x="2021483" y="501260"/>
                      </a:lnTo>
                    </a:path>
                  </a:pathLst>
                </a:cu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51" name="直接连接符 50"/>
              <p:cNvCxnSpPr/>
              <p:nvPr/>
            </p:nvCxnSpPr>
            <p:spPr>
              <a:xfrm flipV="1">
                <a:off x="5292359" y="2996952"/>
                <a:ext cx="0" cy="978248"/>
              </a:xfrm>
              <a:prstGeom prst="line">
                <a:avLst/>
              </a:prstGeom>
              <a:ln>
                <a:head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 flipV="1">
                <a:off x="5566410" y="2996952"/>
                <a:ext cx="0" cy="1167606"/>
              </a:xfrm>
              <a:prstGeom prst="line">
                <a:avLst/>
              </a:prstGeom>
              <a:ln>
                <a:head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五边形 55"/>
              <p:cNvSpPr/>
              <p:nvPr/>
            </p:nvSpPr>
            <p:spPr>
              <a:xfrm>
                <a:off x="1259632" y="4365663"/>
                <a:ext cx="432048" cy="216024"/>
              </a:xfrm>
              <a:prstGeom prst="homePlat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7" name="组合 56"/>
              <p:cNvGrpSpPr/>
              <p:nvPr/>
            </p:nvGrpSpPr>
            <p:grpSpPr>
              <a:xfrm>
                <a:off x="2198613" y="5013735"/>
                <a:ext cx="576064" cy="576064"/>
                <a:chOff x="2843808" y="2852936"/>
                <a:chExt cx="576064" cy="576064"/>
              </a:xfrm>
            </p:grpSpPr>
            <p:sp>
              <p:nvSpPr>
                <p:cNvPr id="58" name="等腰三角形 57"/>
                <p:cNvSpPr/>
                <p:nvPr/>
              </p:nvSpPr>
              <p:spPr>
                <a:xfrm rot="5400000">
                  <a:off x="2771800" y="2924944"/>
                  <a:ext cx="576064" cy="432048"/>
                </a:xfrm>
                <a:prstGeom prst="triangle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椭圆 58"/>
                <p:cNvSpPr/>
                <p:nvPr/>
              </p:nvSpPr>
              <p:spPr>
                <a:xfrm>
                  <a:off x="3275856" y="3068960"/>
                  <a:ext cx="144016" cy="14401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60" name="直接连接符 59"/>
              <p:cNvCxnSpPr>
                <a:stCxn id="56" idx="3"/>
              </p:cNvCxnSpPr>
              <p:nvPr/>
            </p:nvCxnSpPr>
            <p:spPr>
              <a:xfrm>
                <a:off x="1691680" y="4473675"/>
                <a:ext cx="133358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任意多边形 60"/>
              <p:cNvSpPr/>
              <p:nvPr/>
            </p:nvSpPr>
            <p:spPr>
              <a:xfrm>
                <a:off x="1957388" y="4474233"/>
                <a:ext cx="242887" cy="842963"/>
              </a:xfrm>
              <a:custGeom>
                <a:avLst/>
                <a:gdLst>
                  <a:gd name="connsiteX0" fmla="*/ 0 w 242887"/>
                  <a:gd name="connsiteY0" fmla="*/ 0 h 842963"/>
                  <a:gd name="connsiteX1" fmla="*/ 0 w 242887"/>
                  <a:gd name="connsiteY1" fmla="*/ 842963 h 842963"/>
                  <a:gd name="connsiteX2" fmla="*/ 242887 w 242887"/>
                  <a:gd name="connsiteY2" fmla="*/ 842963 h 842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2887" h="842963">
                    <a:moveTo>
                      <a:pt x="0" y="0"/>
                    </a:moveTo>
                    <a:lnTo>
                      <a:pt x="0" y="842963"/>
                    </a:lnTo>
                    <a:lnTo>
                      <a:pt x="242887" y="842963"/>
                    </a:lnTo>
                  </a:path>
                </a:pathLst>
              </a:cu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2" name="直接连接符 61"/>
              <p:cNvCxnSpPr>
                <a:stCxn id="59" idx="6"/>
              </p:cNvCxnSpPr>
              <p:nvPr/>
            </p:nvCxnSpPr>
            <p:spPr>
              <a:xfrm>
                <a:off x="2774677" y="5301767"/>
                <a:ext cx="250589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>
                <a:stCxn id="8" idx="3"/>
                <a:endCxn id="9" idx="3"/>
              </p:cNvCxnSpPr>
              <p:nvPr/>
            </p:nvCxnSpPr>
            <p:spPr>
              <a:xfrm>
                <a:off x="6804248" y="3897052"/>
                <a:ext cx="43204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/>
              <p:cNvSpPr txBox="1"/>
              <p:nvPr/>
            </p:nvSpPr>
            <p:spPr>
              <a:xfrm>
                <a:off x="772817" y="4140369"/>
                <a:ext cx="38985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 smtClean="0"/>
                  <a:t>b</a:t>
                </a:r>
                <a:endParaRPr lang="zh-CN" altLang="en-US" sz="32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779315" y="2163497"/>
                <a:ext cx="36740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 smtClean="0"/>
                  <a:t>a</a:t>
                </a:r>
                <a:endParaRPr lang="zh-CN" altLang="en-US" sz="3200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430481" y="1850995"/>
                <a:ext cx="121058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dirty="0" smtClean="0"/>
                  <a:t>逻辑</a:t>
                </a:r>
                <a:r>
                  <a:rPr lang="en-US" altLang="zh-CN" sz="3200" dirty="0" smtClean="0"/>
                  <a:t>1</a:t>
                </a:r>
                <a:endParaRPr lang="zh-CN" altLang="en-US" sz="3200" dirty="0"/>
              </a:p>
            </p:txBody>
          </p:sp>
        </p:grpSp>
      </p:grpSp>
      <p:sp>
        <p:nvSpPr>
          <p:cNvPr id="76" name="TextBox 75"/>
          <p:cNvSpPr txBox="1"/>
          <p:nvPr/>
        </p:nvSpPr>
        <p:spPr>
          <a:xfrm>
            <a:off x="1945833" y="5661248"/>
            <a:ext cx="2972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幼圆" pitchFamily="49" charset="-122"/>
                <a:ea typeface="幼圆" pitchFamily="49" charset="-122"/>
              </a:rPr>
              <a:t>基于</a:t>
            </a:r>
            <a:r>
              <a:rPr lang="en-US" altLang="zh-CN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幼圆" pitchFamily="49" charset="-122"/>
                <a:ea typeface="幼圆" pitchFamily="49" charset="-122"/>
              </a:rPr>
              <a:t>SRAM</a:t>
            </a:r>
            <a:r>
              <a:rPr lang="zh-CN" alt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幼圆" pitchFamily="49" charset="-122"/>
                <a:ea typeface="幼圆" pitchFamily="49" charset="-122"/>
              </a:rPr>
              <a:t>的连接技术</a:t>
            </a:r>
            <a:endParaRPr lang="zh-CN" alt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79" name="图示 78"/>
          <p:cNvGraphicFramePr/>
          <p:nvPr>
            <p:extLst>
              <p:ext uri="{D42A27DB-BD31-4B8C-83A1-F6EECF244321}">
                <p14:modId xmlns:p14="http://schemas.microsoft.com/office/powerpoint/2010/main" val="3387973080"/>
              </p:ext>
            </p:extLst>
          </p:nvPr>
        </p:nvGraphicFramePr>
        <p:xfrm>
          <a:off x="5567903" y="5589799"/>
          <a:ext cx="2472690" cy="971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1939210" y="6236350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幼圆" pitchFamily="49" charset="-122"/>
                <a:ea typeface="幼圆" pitchFamily="49" charset="-122"/>
              </a:rPr>
              <a:t>基于</a:t>
            </a:r>
            <a:r>
              <a:rPr lang="en-US" altLang="zh-CN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幼圆" pitchFamily="49" charset="-122"/>
                <a:ea typeface="幼圆" pitchFamily="49" charset="-122"/>
              </a:rPr>
              <a:t>E</a:t>
            </a:r>
            <a:r>
              <a:rPr lang="en-US" altLang="zh-CN" sz="2400" b="1" cap="all" baseline="300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幼圆" pitchFamily="49" charset="-122"/>
                <a:ea typeface="幼圆" pitchFamily="49" charset="-122"/>
              </a:rPr>
              <a:t>2</a:t>
            </a:r>
            <a:r>
              <a:rPr lang="en-US" altLang="zh-CN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幼圆" pitchFamily="49" charset="-122"/>
                <a:ea typeface="幼圆" pitchFamily="49" charset="-122"/>
              </a:rPr>
              <a:t>PROM</a:t>
            </a:r>
            <a:r>
              <a:rPr lang="zh-CN" alt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幼圆" pitchFamily="49" charset="-122"/>
                <a:ea typeface="幼圆" pitchFamily="49" charset="-122"/>
              </a:rPr>
              <a:t>连接技术</a:t>
            </a:r>
            <a:endParaRPr lang="zh-CN" alt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022600" y="2787278"/>
            <a:ext cx="680343" cy="495672"/>
            <a:chOff x="3022600" y="2780928"/>
            <a:chExt cx="680343" cy="495672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3202434" y="3092450"/>
              <a:ext cx="288032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任意多边形 15"/>
            <p:cNvSpPr/>
            <p:nvPr/>
          </p:nvSpPr>
          <p:spPr>
            <a:xfrm>
              <a:off x="3022600" y="3140968"/>
              <a:ext cx="666750" cy="135632"/>
            </a:xfrm>
            <a:custGeom>
              <a:avLst/>
              <a:gdLst>
                <a:gd name="connsiteX0" fmla="*/ 0 w 666750"/>
                <a:gd name="connsiteY0" fmla="*/ 152400 h 152400"/>
                <a:gd name="connsiteX1" fmla="*/ 196850 w 666750"/>
                <a:gd name="connsiteY1" fmla="*/ 152400 h 152400"/>
                <a:gd name="connsiteX2" fmla="*/ 196850 w 666750"/>
                <a:gd name="connsiteY2" fmla="*/ 0 h 152400"/>
                <a:gd name="connsiteX3" fmla="*/ 444500 w 666750"/>
                <a:gd name="connsiteY3" fmla="*/ 0 h 152400"/>
                <a:gd name="connsiteX4" fmla="*/ 444500 w 666750"/>
                <a:gd name="connsiteY4" fmla="*/ 152400 h 152400"/>
                <a:gd name="connsiteX5" fmla="*/ 666750 w 666750"/>
                <a:gd name="connsiteY5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6750" h="152400">
                  <a:moveTo>
                    <a:pt x="0" y="152400"/>
                  </a:moveTo>
                  <a:lnTo>
                    <a:pt x="196850" y="152400"/>
                  </a:lnTo>
                  <a:lnTo>
                    <a:pt x="196850" y="0"/>
                  </a:lnTo>
                  <a:lnTo>
                    <a:pt x="444500" y="0"/>
                  </a:lnTo>
                  <a:lnTo>
                    <a:pt x="444500" y="152400"/>
                  </a:lnTo>
                  <a:lnTo>
                    <a:pt x="666750" y="152400"/>
                  </a:lnTo>
                </a:path>
              </a:pathLst>
            </a:custGeom>
            <a:ln>
              <a:headEnd type="oval" w="med" len="med"/>
              <a:tailEnd type="oval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3022600" y="2780928"/>
              <a:ext cx="680343" cy="21602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rtlCol="0" anchor="ctr" anchorCtr="1"/>
            <a:lstStyle/>
            <a:p>
              <a:pPr algn="ctr"/>
              <a:r>
                <a:rPr lang="en-US" altLang="zh-CN" sz="1400" dirty="0" smtClean="0"/>
                <a:t>SRAM</a:t>
              </a:r>
              <a:endParaRPr lang="zh-CN" altLang="en-US" sz="1400" dirty="0"/>
            </a:p>
          </p:txBody>
        </p:sp>
        <p:cxnSp>
          <p:nvCxnSpPr>
            <p:cNvPr id="22" name="直接连接符 21"/>
            <p:cNvCxnSpPr/>
            <p:nvPr/>
          </p:nvCxnSpPr>
          <p:spPr>
            <a:xfrm flipH="1">
              <a:off x="3343721" y="2996952"/>
              <a:ext cx="1" cy="79623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3" name="组合 62"/>
          <p:cNvGrpSpPr/>
          <p:nvPr/>
        </p:nvGrpSpPr>
        <p:grpSpPr>
          <a:xfrm>
            <a:off x="3022600" y="1961778"/>
            <a:ext cx="680343" cy="495672"/>
            <a:chOff x="3022600" y="2780928"/>
            <a:chExt cx="680343" cy="495672"/>
          </a:xfrm>
        </p:grpSpPr>
        <p:cxnSp>
          <p:nvCxnSpPr>
            <p:cNvPr id="70" name="直接连接符 69"/>
            <p:cNvCxnSpPr/>
            <p:nvPr/>
          </p:nvCxnSpPr>
          <p:spPr>
            <a:xfrm>
              <a:off x="3202434" y="3092450"/>
              <a:ext cx="288032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5" name="任意多边形 74"/>
            <p:cNvSpPr/>
            <p:nvPr/>
          </p:nvSpPr>
          <p:spPr>
            <a:xfrm>
              <a:off x="3022600" y="3140968"/>
              <a:ext cx="666750" cy="135632"/>
            </a:xfrm>
            <a:custGeom>
              <a:avLst/>
              <a:gdLst>
                <a:gd name="connsiteX0" fmla="*/ 0 w 666750"/>
                <a:gd name="connsiteY0" fmla="*/ 152400 h 152400"/>
                <a:gd name="connsiteX1" fmla="*/ 196850 w 666750"/>
                <a:gd name="connsiteY1" fmla="*/ 152400 h 152400"/>
                <a:gd name="connsiteX2" fmla="*/ 196850 w 666750"/>
                <a:gd name="connsiteY2" fmla="*/ 0 h 152400"/>
                <a:gd name="connsiteX3" fmla="*/ 444500 w 666750"/>
                <a:gd name="connsiteY3" fmla="*/ 0 h 152400"/>
                <a:gd name="connsiteX4" fmla="*/ 444500 w 666750"/>
                <a:gd name="connsiteY4" fmla="*/ 152400 h 152400"/>
                <a:gd name="connsiteX5" fmla="*/ 666750 w 666750"/>
                <a:gd name="connsiteY5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6750" h="152400">
                  <a:moveTo>
                    <a:pt x="0" y="152400"/>
                  </a:moveTo>
                  <a:lnTo>
                    <a:pt x="196850" y="152400"/>
                  </a:lnTo>
                  <a:lnTo>
                    <a:pt x="196850" y="0"/>
                  </a:lnTo>
                  <a:lnTo>
                    <a:pt x="444500" y="0"/>
                  </a:lnTo>
                  <a:lnTo>
                    <a:pt x="444500" y="152400"/>
                  </a:lnTo>
                  <a:lnTo>
                    <a:pt x="666750" y="152400"/>
                  </a:lnTo>
                </a:path>
              </a:pathLst>
            </a:custGeom>
            <a:ln>
              <a:headEnd type="oval" w="med" len="med"/>
              <a:tailEnd type="oval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3022600" y="2780928"/>
              <a:ext cx="680343" cy="21602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rtlCol="0" anchor="ctr" anchorCtr="1"/>
            <a:lstStyle/>
            <a:p>
              <a:pPr algn="ctr"/>
              <a:r>
                <a:rPr lang="en-US" altLang="zh-CN" sz="1400" dirty="0" smtClean="0"/>
                <a:t>SRAM</a:t>
              </a:r>
              <a:endParaRPr lang="zh-CN" altLang="en-US" sz="1400" dirty="0"/>
            </a:p>
          </p:txBody>
        </p:sp>
        <p:cxnSp>
          <p:nvCxnSpPr>
            <p:cNvPr id="78" name="直接连接符 77"/>
            <p:cNvCxnSpPr/>
            <p:nvPr/>
          </p:nvCxnSpPr>
          <p:spPr>
            <a:xfrm flipH="1">
              <a:off x="3343721" y="2996952"/>
              <a:ext cx="1" cy="79623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2" name="组合 81"/>
          <p:cNvGrpSpPr/>
          <p:nvPr/>
        </p:nvGrpSpPr>
        <p:grpSpPr>
          <a:xfrm>
            <a:off x="3022600" y="3975076"/>
            <a:ext cx="680343" cy="495672"/>
            <a:chOff x="3022600" y="2780928"/>
            <a:chExt cx="680343" cy="495672"/>
          </a:xfrm>
        </p:grpSpPr>
        <p:cxnSp>
          <p:nvCxnSpPr>
            <p:cNvPr id="83" name="直接连接符 82"/>
            <p:cNvCxnSpPr/>
            <p:nvPr/>
          </p:nvCxnSpPr>
          <p:spPr>
            <a:xfrm>
              <a:off x="3202434" y="3092450"/>
              <a:ext cx="288032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84" name="任意多边形 83"/>
            <p:cNvSpPr/>
            <p:nvPr/>
          </p:nvSpPr>
          <p:spPr>
            <a:xfrm>
              <a:off x="3022600" y="3140968"/>
              <a:ext cx="666750" cy="135632"/>
            </a:xfrm>
            <a:custGeom>
              <a:avLst/>
              <a:gdLst>
                <a:gd name="connsiteX0" fmla="*/ 0 w 666750"/>
                <a:gd name="connsiteY0" fmla="*/ 152400 h 152400"/>
                <a:gd name="connsiteX1" fmla="*/ 196850 w 666750"/>
                <a:gd name="connsiteY1" fmla="*/ 152400 h 152400"/>
                <a:gd name="connsiteX2" fmla="*/ 196850 w 666750"/>
                <a:gd name="connsiteY2" fmla="*/ 0 h 152400"/>
                <a:gd name="connsiteX3" fmla="*/ 444500 w 666750"/>
                <a:gd name="connsiteY3" fmla="*/ 0 h 152400"/>
                <a:gd name="connsiteX4" fmla="*/ 444500 w 666750"/>
                <a:gd name="connsiteY4" fmla="*/ 152400 h 152400"/>
                <a:gd name="connsiteX5" fmla="*/ 666750 w 666750"/>
                <a:gd name="connsiteY5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6750" h="152400">
                  <a:moveTo>
                    <a:pt x="0" y="152400"/>
                  </a:moveTo>
                  <a:lnTo>
                    <a:pt x="196850" y="152400"/>
                  </a:lnTo>
                  <a:lnTo>
                    <a:pt x="196850" y="0"/>
                  </a:lnTo>
                  <a:lnTo>
                    <a:pt x="444500" y="0"/>
                  </a:lnTo>
                  <a:lnTo>
                    <a:pt x="444500" y="152400"/>
                  </a:lnTo>
                  <a:lnTo>
                    <a:pt x="666750" y="152400"/>
                  </a:lnTo>
                </a:path>
              </a:pathLst>
            </a:custGeom>
            <a:ln>
              <a:headEnd type="oval" w="med" len="med"/>
              <a:tailEnd type="oval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3022600" y="2780928"/>
              <a:ext cx="680343" cy="21602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rtlCol="0" anchor="ctr" anchorCtr="1"/>
            <a:lstStyle/>
            <a:p>
              <a:pPr algn="ctr"/>
              <a:r>
                <a:rPr lang="en-US" altLang="zh-CN" sz="1400" dirty="0" smtClean="0"/>
                <a:t>SRAM</a:t>
              </a:r>
              <a:endParaRPr lang="zh-CN" altLang="en-US" sz="1400" dirty="0"/>
            </a:p>
          </p:txBody>
        </p:sp>
        <p:cxnSp>
          <p:nvCxnSpPr>
            <p:cNvPr id="86" name="直接连接符 85"/>
            <p:cNvCxnSpPr/>
            <p:nvPr/>
          </p:nvCxnSpPr>
          <p:spPr>
            <a:xfrm flipH="1">
              <a:off x="3343721" y="2996952"/>
              <a:ext cx="1" cy="79623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7" name="组合 86"/>
          <p:cNvGrpSpPr/>
          <p:nvPr/>
        </p:nvGrpSpPr>
        <p:grpSpPr>
          <a:xfrm>
            <a:off x="3022600" y="4806095"/>
            <a:ext cx="680343" cy="495672"/>
            <a:chOff x="3022600" y="2780928"/>
            <a:chExt cx="680343" cy="495672"/>
          </a:xfrm>
        </p:grpSpPr>
        <p:cxnSp>
          <p:nvCxnSpPr>
            <p:cNvPr id="88" name="直接连接符 87"/>
            <p:cNvCxnSpPr/>
            <p:nvPr/>
          </p:nvCxnSpPr>
          <p:spPr>
            <a:xfrm>
              <a:off x="3202434" y="3092450"/>
              <a:ext cx="288032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89" name="任意多边形 88"/>
            <p:cNvSpPr/>
            <p:nvPr/>
          </p:nvSpPr>
          <p:spPr>
            <a:xfrm>
              <a:off x="3022600" y="3140968"/>
              <a:ext cx="666750" cy="135632"/>
            </a:xfrm>
            <a:custGeom>
              <a:avLst/>
              <a:gdLst>
                <a:gd name="connsiteX0" fmla="*/ 0 w 666750"/>
                <a:gd name="connsiteY0" fmla="*/ 152400 h 152400"/>
                <a:gd name="connsiteX1" fmla="*/ 196850 w 666750"/>
                <a:gd name="connsiteY1" fmla="*/ 152400 h 152400"/>
                <a:gd name="connsiteX2" fmla="*/ 196850 w 666750"/>
                <a:gd name="connsiteY2" fmla="*/ 0 h 152400"/>
                <a:gd name="connsiteX3" fmla="*/ 444500 w 666750"/>
                <a:gd name="connsiteY3" fmla="*/ 0 h 152400"/>
                <a:gd name="connsiteX4" fmla="*/ 444500 w 666750"/>
                <a:gd name="connsiteY4" fmla="*/ 152400 h 152400"/>
                <a:gd name="connsiteX5" fmla="*/ 666750 w 666750"/>
                <a:gd name="connsiteY5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6750" h="152400">
                  <a:moveTo>
                    <a:pt x="0" y="152400"/>
                  </a:moveTo>
                  <a:lnTo>
                    <a:pt x="196850" y="152400"/>
                  </a:lnTo>
                  <a:lnTo>
                    <a:pt x="196850" y="0"/>
                  </a:lnTo>
                  <a:lnTo>
                    <a:pt x="444500" y="0"/>
                  </a:lnTo>
                  <a:lnTo>
                    <a:pt x="444500" y="152400"/>
                  </a:lnTo>
                  <a:lnTo>
                    <a:pt x="666750" y="152400"/>
                  </a:lnTo>
                </a:path>
              </a:pathLst>
            </a:custGeom>
            <a:ln>
              <a:headEnd type="oval" w="med" len="med"/>
              <a:tailEnd type="oval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3022600" y="2780928"/>
              <a:ext cx="680343" cy="21602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rtlCol="0" anchor="ctr" anchorCtr="1"/>
            <a:lstStyle/>
            <a:p>
              <a:pPr algn="ctr"/>
              <a:r>
                <a:rPr lang="en-US" altLang="zh-CN" sz="1400" dirty="0" smtClean="0"/>
                <a:t>SRAM</a:t>
              </a:r>
              <a:endParaRPr lang="zh-CN" altLang="en-US" sz="1400" dirty="0"/>
            </a:p>
          </p:txBody>
        </p:sp>
        <p:cxnSp>
          <p:nvCxnSpPr>
            <p:cNvPr id="91" name="直接连接符 90"/>
            <p:cNvCxnSpPr/>
            <p:nvPr/>
          </p:nvCxnSpPr>
          <p:spPr>
            <a:xfrm flipH="1">
              <a:off x="3343721" y="2996952"/>
              <a:ext cx="1" cy="79623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124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Graphic spid="79" grpId="0">
        <p:bldAsOne/>
      </p:bldGraphic>
      <p:bldP spid="8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FPGA</a:t>
            </a:r>
            <a:r>
              <a:rPr lang="zh-CN" altLang="en-US" dirty="0"/>
              <a:t>项目开发基本流程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295400"/>
            <a:ext cx="4997865" cy="5301952"/>
          </a:xfrm>
        </p:spPr>
        <p:txBody>
          <a:bodyPr/>
          <a:lstStyle/>
          <a:p>
            <a:r>
              <a:rPr lang="zh-CN" altLang="en-US" dirty="0" smtClean="0"/>
              <a:t>规划</a:t>
            </a:r>
            <a:endParaRPr lang="en-US" altLang="zh-CN" dirty="0" smtClean="0"/>
          </a:p>
          <a:p>
            <a:pPr marL="444500" lvl="1" indent="12700"/>
            <a:r>
              <a:rPr lang="zh-CN" altLang="en-US" dirty="0" smtClean="0"/>
              <a:t>模块</a:t>
            </a:r>
            <a:r>
              <a:rPr lang="zh-CN" altLang="en-US" dirty="0"/>
              <a:t>划分和功能清晰</a:t>
            </a:r>
            <a:r>
              <a:rPr lang="zh-CN" altLang="en-US" dirty="0" smtClean="0"/>
              <a:t>化</a:t>
            </a:r>
            <a:endParaRPr lang="en-US" altLang="zh-CN" dirty="0" smtClean="0"/>
          </a:p>
          <a:p>
            <a:pPr marL="444500" lvl="1" indent="12700"/>
            <a:r>
              <a:rPr lang="en-US" altLang="zh-CN" dirty="0" smtClean="0"/>
              <a:t>FPGA</a:t>
            </a:r>
            <a:r>
              <a:rPr lang="zh-CN" altLang="en-US" dirty="0"/>
              <a:t>设计重要阶段，注意</a:t>
            </a:r>
            <a:r>
              <a:rPr lang="zh-CN" altLang="en-US" dirty="0" smtClean="0"/>
              <a:t>层次化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5455065" y="1400175"/>
            <a:ext cx="3527425" cy="5305425"/>
            <a:chOff x="2971" y="882"/>
            <a:chExt cx="2222" cy="3342"/>
          </a:xfrm>
        </p:grpSpPr>
        <p:sp>
          <p:nvSpPr>
            <p:cNvPr id="5" name="Oval 20"/>
            <p:cNvSpPr>
              <a:spLocks noChangeArrowheads="1"/>
            </p:cNvSpPr>
            <p:nvPr/>
          </p:nvSpPr>
          <p:spPr bwMode="auto">
            <a:xfrm>
              <a:off x="4201" y="882"/>
              <a:ext cx="987" cy="3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pPr marL="88900" indent="-88900" algn="ctr"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rPr>
                <a:t>需求分析</a:t>
              </a:r>
            </a:p>
          </p:txBody>
        </p:sp>
        <p:sp>
          <p:nvSpPr>
            <p:cNvPr id="6" name="Rectangle 21"/>
            <p:cNvSpPr>
              <a:spLocks noChangeArrowheads="1"/>
            </p:cNvSpPr>
            <p:nvPr/>
          </p:nvSpPr>
          <p:spPr bwMode="auto">
            <a:xfrm>
              <a:off x="4195" y="1412"/>
              <a:ext cx="998" cy="2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marL="88900" indent="-88900"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FF00"/>
                  </a:solidFill>
                  <a:latin typeface="幼圆" pitchFamily="49" charset="-122"/>
                  <a:ea typeface="幼圆" pitchFamily="49" charset="-122"/>
                </a:rPr>
                <a:t>规划</a:t>
              </a:r>
            </a:p>
          </p:txBody>
        </p:sp>
        <p:sp>
          <p:nvSpPr>
            <p:cNvPr id="7" name="Rectangle 22"/>
            <p:cNvSpPr>
              <a:spLocks noChangeArrowheads="1"/>
            </p:cNvSpPr>
            <p:nvPr/>
          </p:nvSpPr>
          <p:spPr bwMode="auto">
            <a:xfrm>
              <a:off x="4195" y="1865"/>
              <a:ext cx="998" cy="2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marL="88900" indent="-88900" algn="ctr">
                <a:spcBef>
                  <a:spcPct val="50000"/>
                </a:spcBef>
              </a:pPr>
              <a:r>
                <a:rPr lang="zh-CN" altLang="en-US" b="1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rPr>
                <a:t>编写代码</a:t>
              </a:r>
            </a:p>
          </p:txBody>
        </p:sp>
        <p:sp>
          <p:nvSpPr>
            <p:cNvPr id="8" name="Rectangle 23"/>
            <p:cNvSpPr>
              <a:spLocks noChangeArrowheads="1"/>
            </p:cNvSpPr>
            <p:nvPr/>
          </p:nvSpPr>
          <p:spPr bwMode="auto">
            <a:xfrm>
              <a:off x="2993" y="1865"/>
              <a:ext cx="998" cy="2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marL="88900" indent="-88900" algn="ctr">
                <a:spcBef>
                  <a:spcPct val="50000"/>
                </a:spcBef>
              </a:pPr>
              <a:r>
                <a:rPr lang="zh-CN" altLang="en-US" b="1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rPr>
                <a:t>功能仿真</a:t>
              </a:r>
            </a:p>
          </p:txBody>
        </p:sp>
        <p:sp>
          <p:nvSpPr>
            <p:cNvPr id="9" name="Rectangle 24"/>
            <p:cNvSpPr>
              <a:spLocks noChangeArrowheads="1"/>
            </p:cNvSpPr>
            <p:nvPr/>
          </p:nvSpPr>
          <p:spPr bwMode="auto">
            <a:xfrm>
              <a:off x="4195" y="2319"/>
              <a:ext cx="998" cy="2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marL="88900" indent="-88900" algn="ctr">
                <a:spcBef>
                  <a:spcPct val="50000"/>
                </a:spcBef>
              </a:pPr>
              <a:r>
                <a:rPr lang="zh-CN" altLang="en-US" b="1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rPr>
                <a:t>综合</a:t>
              </a:r>
            </a:p>
          </p:txBody>
        </p:sp>
        <p:sp>
          <p:nvSpPr>
            <p:cNvPr id="10" name="Rectangle 25"/>
            <p:cNvSpPr>
              <a:spLocks noChangeArrowheads="1"/>
            </p:cNvSpPr>
            <p:nvPr/>
          </p:nvSpPr>
          <p:spPr bwMode="auto">
            <a:xfrm>
              <a:off x="4195" y="2750"/>
              <a:ext cx="998" cy="59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marL="88900" indent="-88900" algn="ctr"/>
              <a:r>
                <a:rPr lang="zh-CN" altLang="en-US" b="1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rPr>
                <a:t>转换</a:t>
              </a:r>
            </a:p>
            <a:p>
              <a:pPr marL="88900" indent="-88900" algn="ctr"/>
              <a:r>
                <a:rPr lang="zh-CN" altLang="en-US" b="1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rPr>
                <a:t>映射</a:t>
              </a:r>
            </a:p>
            <a:p>
              <a:pPr marL="88900" indent="-88900" algn="ctr"/>
              <a:r>
                <a:rPr lang="zh-CN" altLang="en-US" b="1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rPr>
                <a:t>布局布线</a:t>
              </a:r>
            </a:p>
          </p:txBody>
        </p:sp>
        <p:sp>
          <p:nvSpPr>
            <p:cNvPr id="11" name="Rectangle 26"/>
            <p:cNvSpPr>
              <a:spLocks noChangeArrowheads="1"/>
            </p:cNvSpPr>
            <p:nvPr/>
          </p:nvSpPr>
          <p:spPr bwMode="auto">
            <a:xfrm>
              <a:off x="4195" y="3533"/>
              <a:ext cx="998" cy="2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marL="88900" indent="-88900" algn="ctr">
                <a:spcBef>
                  <a:spcPct val="50000"/>
                </a:spcBef>
              </a:pPr>
              <a:r>
                <a:rPr lang="zh-CN" altLang="en-US" b="1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rPr>
                <a:t>时序分析</a:t>
              </a:r>
            </a:p>
          </p:txBody>
        </p:sp>
        <p:sp>
          <p:nvSpPr>
            <p:cNvPr id="12" name="Rectangle 27"/>
            <p:cNvSpPr>
              <a:spLocks noChangeArrowheads="1"/>
            </p:cNvSpPr>
            <p:nvPr/>
          </p:nvSpPr>
          <p:spPr bwMode="auto">
            <a:xfrm>
              <a:off x="2971" y="3533"/>
              <a:ext cx="998" cy="2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marL="88900" indent="-88900" algn="ctr">
                <a:spcBef>
                  <a:spcPct val="50000"/>
                </a:spcBef>
              </a:pPr>
              <a:r>
                <a:rPr lang="zh-CN" altLang="en-US" b="1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rPr>
                <a:t>后仿真</a:t>
              </a:r>
            </a:p>
          </p:txBody>
        </p:sp>
        <p:sp>
          <p:nvSpPr>
            <p:cNvPr id="13" name="Rectangle 28"/>
            <p:cNvSpPr>
              <a:spLocks noChangeArrowheads="1"/>
            </p:cNvSpPr>
            <p:nvPr/>
          </p:nvSpPr>
          <p:spPr bwMode="auto">
            <a:xfrm>
              <a:off x="4195" y="3987"/>
              <a:ext cx="998" cy="2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marL="88900" indent="-88900" algn="ctr">
                <a:spcBef>
                  <a:spcPct val="50000"/>
                </a:spcBef>
              </a:pPr>
              <a:r>
                <a:rPr lang="zh-CN" altLang="zh-CN" b="1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rPr>
                <a:t>板极调试</a:t>
              </a:r>
              <a:endParaRPr lang="zh-CN" altLang="en-US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endParaRPr>
            </a:p>
          </p:txBody>
        </p:sp>
        <p:cxnSp>
          <p:nvCxnSpPr>
            <p:cNvPr id="14" name="AutoShape 29"/>
            <p:cNvCxnSpPr>
              <a:cxnSpLocks noChangeShapeType="1"/>
              <a:stCxn id="5" idx="4"/>
              <a:endCxn id="6" idx="0"/>
            </p:cNvCxnSpPr>
            <p:nvPr/>
          </p:nvCxnSpPr>
          <p:spPr bwMode="auto">
            <a:xfrm flipH="1">
              <a:off x="4694" y="1209"/>
              <a:ext cx="1" cy="203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" name="AutoShape 30"/>
            <p:cNvCxnSpPr>
              <a:cxnSpLocks noChangeShapeType="1"/>
              <a:stCxn id="6" idx="2"/>
              <a:endCxn id="7" idx="0"/>
            </p:cNvCxnSpPr>
            <p:nvPr/>
          </p:nvCxnSpPr>
          <p:spPr bwMode="auto">
            <a:xfrm>
              <a:off x="4694" y="1649"/>
              <a:ext cx="0" cy="216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6" name="AutoShape 31"/>
            <p:cNvCxnSpPr>
              <a:cxnSpLocks noChangeShapeType="1"/>
              <a:stCxn id="7" idx="2"/>
              <a:endCxn id="9" idx="0"/>
            </p:cNvCxnSpPr>
            <p:nvPr/>
          </p:nvCxnSpPr>
          <p:spPr bwMode="auto">
            <a:xfrm>
              <a:off x="4694" y="2102"/>
              <a:ext cx="0" cy="217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7" name="AutoShape 32"/>
            <p:cNvCxnSpPr>
              <a:cxnSpLocks noChangeShapeType="1"/>
              <a:stCxn id="9" idx="2"/>
              <a:endCxn id="10" idx="0"/>
            </p:cNvCxnSpPr>
            <p:nvPr/>
          </p:nvCxnSpPr>
          <p:spPr bwMode="auto">
            <a:xfrm>
              <a:off x="4694" y="2556"/>
              <a:ext cx="0" cy="194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8" name="AutoShape 33"/>
            <p:cNvCxnSpPr>
              <a:cxnSpLocks noChangeShapeType="1"/>
              <a:stCxn id="10" idx="2"/>
              <a:endCxn id="11" idx="0"/>
            </p:cNvCxnSpPr>
            <p:nvPr/>
          </p:nvCxnSpPr>
          <p:spPr bwMode="auto">
            <a:xfrm>
              <a:off x="4694" y="3340"/>
              <a:ext cx="0" cy="193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9" name="AutoShape 34"/>
            <p:cNvCxnSpPr>
              <a:cxnSpLocks noChangeShapeType="1"/>
              <a:stCxn id="11" idx="2"/>
              <a:endCxn id="13" idx="0"/>
            </p:cNvCxnSpPr>
            <p:nvPr/>
          </p:nvCxnSpPr>
          <p:spPr bwMode="auto">
            <a:xfrm>
              <a:off x="4694" y="3770"/>
              <a:ext cx="0" cy="217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" name="AutoShape 35"/>
            <p:cNvCxnSpPr>
              <a:cxnSpLocks noChangeShapeType="1"/>
              <a:stCxn id="8" idx="3"/>
              <a:endCxn id="7" idx="1"/>
            </p:cNvCxnSpPr>
            <p:nvPr/>
          </p:nvCxnSpPr>
          <p:spPr bwMode="auto">
            <a:xfrm>
              <a:off x="3991" y="1984"/>
              <a:ext cx="204" cy="0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" name="AutoShape 36"/>
            <p:cNvCxnSpPr>
              <a:cxnSpLocks noChangeShapeType="1"/>
              <a:stCxn id="12" idx="3"/>
              <a:endCxn id="11" idx="1"/>
            </p:cNvCxnSpPr>
            <p:nvPr/>
          </p:nvCxnSpPr>
          <p:spPr bwMode="auto">
            <a:xfrm>
              <a:off x="3969" y="3652"/>
              <a:ext cx="226" cy="0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60066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FPGA</a:t>
            </a:r>
            <a:r>
              <a:rPr lang="zh-CN" altLang="en-US" dirty="0"/>
              <a:t>项目开发基本流程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295400"/>
            <a:ext cx="4997865" cy="5301952"/>
          </a:xfrm>
        </p:spPr>
        <p:txBody>
          <a:bodyPr/>
          <a:lstStyle/>
          <a:p>
            <a:r>
              <a:rPr lang="zh-CN" altLang="en-US" dirty="0"/>
              <a:t>编写代码</a:t>
            </a:r>
          </a:p>
          <a:p>
            <a:pPr marL="444500" lvl="1" indent="12700"/>
            <a:r>
              <a:rPr lang="zh-CN" altLang="en-US" dirty="0" smtClean="0"/>
              <a:t>实现阶段</a:t>
            </a:r>
            <a:endParaRPr lang="en-US" altLang="zh-CN" dirty="0" smtClean="0"/>
          </a:p>
          <a:p>
            <a:pPr marL="444500" lvl="1" indent="12700"/>
            <a:r>
              <a:rPr lang="zh-CN" altLang="en-US" dirty="0" smtClean="0"/>
              <a:t>注意</a:t>
            </a:r>
            <a:r>
              <a:rPr lang="zh-CN" altLang="en-US" dirty="0"/>
              <a:t>严格按照模块定义</a:t>
            </a:r>
            <a:r>
              <a:rPr lang="zh-CN" altLang="en-US" dirty="0" smtClean="0"/>
              <a:t>设计</a:t>
            </a:r>
            <a:endParaRPr lang="zh-CN" altLang="en-US" dirty="0"/>
          </a:p>
          <a:p>
            <a:r>
              <a:rPr lang="zh-CN" altLang="en-US" dirty="0" smtClean="0"/>
              <a:t>功能仿真</a:t>
            </a:r>
            <a:endParaRPr lang="zh-CN" altLang="en-US" dirty="0"/>
          </a:p>
          <a:p>
            <a:pPr marL="444500" lvl="1" indent="12700"/>
            <a:r>
              <a:rPr lang="zh-CN" altLang="en-US" dirty="0" smtClean="0"/>
              <a:t>建议</a:t>
            </a:r>
            <a:r>
              <a:rPr lang="zh-CN" altLang="en-US" dirty="0"/>
              <a:t>采用第三方仿真</a:t>
            </a:r>
            <a:r>
              <a:rPr lang="zh-CN" altLang="en-US" dirty="0" smtClean="0"/>
              <a:t>工具</a:t>
            </a:r>
            <a:endParaRPr lang="en-US" altLang="zh-CN" dirty="0" smtClean="0"/>
          </a:p>
          <a:p>
            <a:pPr marL="444500" lvl="1" indent="12700"/>
            <a:r>
              <a:rPr lang="zh-CN" altLang="en-US" dirty="0" smtClean="0"/>
              <a:t>（</a:t>
            </a:r>
            <a:r>
              <a:rPr lang="zh-CN" altLang="en-US" dirty="0"/>
              <a:t>如：</a:t>
            </a:r>
            <a:r>
              <a:rPr lang="en-US" altLang="zh-CN" dirty="0"/>
              <a:t>modelsim</a:t>
            </a:r>
            <a:r>
              <a:rPr lang="zh-CN" altLang="en-US" dirty="0"/>
              <a:t>、</a:t>
            </a:r>
            <a:r>
              <a:rPr lang="en-US" altLang="zh-CN" dirty="0"/>
              <a:t>NC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44500" lvl="1" indent="12700"/>
            <a:r>
              <a:rPr lang="zh-CN" altLang="en-US" dirty="0" smtClean="0"/>
              <a:t>注意</a:t>
            </a:r>
            <a:r>
              <a:rPr lang="zh-CN" altLang="en-US" dirty="0"/>
              <a:t>使用</a:t>
            </a:r>
            <a:r>
              <a:rPr lang="en-US" altLang="zh-CN" dirty="0"/>
              <a:t>FPGA</a:t>
            </a:r>
            <a:r>
              <a:rPr lang="zh-CN" altLang="en-US" dirty="0"/>
              <a:t>厂商提供的库</a:t>
            </a:r>
          </a:p>
          <a:p>
            <a:endParaRPr lang="zh-CN" altLang="en-US" dirty="0"/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5455065" y="1400175"/>
            <a:ext cx="3527425" cy="5305425"/>
            <a:chOff x="2971" y="882"/>
            <a:chExt cx="2222" cy="3342"/>
          </a:xfrm>
        </p:grpSpPr>
        <p:sp>
          <p:nvSpPr>
            <p:cNvPr id="5" name="Oval 20"/>
            <p:cNvSpPr>
              <a:spLocks noChangeArrowheads="1"/>
            </p:cNvSpPr>
            <p:nvPr/>
          </p:nvSpPr>
          <p:spPr bwMode="auto">
            <a:xfrm>
              <a:off x="4201" y="882"/>
              <a:ext cx="987" cy="3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pPr marL="88900" indent="-88900" algn="ctr"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rPr>
                <a:t>需求分析</a:t>
              </a:r>
            </a:p>
          </p:txBody>
        </p:sp>
        <p:sp>
          <p:nvSpPr>
            <p:cNvPr id="6" name="Rectangle 21"/>
            <p:cNvSpPr>
              <a:spLocks noChangeArrowheads="1"/>
            </p:cNvSpPr>
            <p:nvPr/>
          </p:nvSpPr>
          <p:spPr bwMode="auto">
            <a:xfrm>
              <a:off x="4195" y="1412"/>
              <a:ext cx="998" cy="2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marL="88900" indent="-88900" algn="ctr">
                <a:spcBef>
                  <a:spcPct val="50000"/>
                </a:spcBef>
              </a:pPr>
              <a:r>
                <a:rPr lang="zh-CN" altLang="en-US" b="1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rPr>
                <a:t>规划</a:t>
              </a:r>
            </a:p>
          </p:txBody>
        </p:sp>
        <p:sp>
          <p:nvSpPr>
            <p:cNvPr id="7" name="Rectangle 22"/>
            <p:cNvSpPr>
              <a:spLocks noChangeArrowheads="1"/>
            </p:cNvSpPr>
            <p:nvPr/>
          </p:nvSpPr>
          <p:spPr bwMode="auto">
            <a:xfrm>
              <a:off x="4195" y="1865"/>
              <a:ext cx="998" cy="2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marL="88900" indent="-88900"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FF00"/>
                  </a:solidFill>
                  <a:latin typeface="幼圆" pitchFamily="49" charset="-122"/>
                  <a:ea typeface="幼圆" pitchFamily="49" charset="-122"/>
                </a:rPr>
                <a:t>编写代码</a:t>
              </a:r>
            </a:p>
          </p:txBody>
        </p:sp>
        <p:sp>
          <p:nvSpPr>
            <p:cNvPr id="8" name="Rectangle 23"/>
            <p:cNvSpPr>
              <a:spLocks noChangeArrowheads="1"/>
            </p:cNvSpPr>
            <p:nvPr/>
          </p:nvSpPr>
          <p:spPr bwMode="auto">
            <a:xfrm>
              <a:off x="2993" y="1865"/>
              <a:ext cx="998" cy="2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marL="88900" indent="-88900" algn="ctr">
                <a:spcBef>
                  <a:spcPct val="50000"/>
                </a:spcBef>
              </a:pPr>
              <a:r>
                <a:rPr lang="zh-CN" altLang="en-US" b="1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rPr>
                <a:t>功能仿真</a:t>
              </a:r>
            </a:p>
          </p:txBody>
        </p:sp>
        <p:sp>
          <p:nvSpPr>
            <p:cNvPr id="9" name="Rectangle 24"/>
            <p:cNvSpPr>
              <a:spLocks noChangeArrowheads="1"/>
            </p:cNvSpPr>
            <p:nvPr/>
          </p:nvSpPr>
          <p:spPr bwMode="auto">
            <a:xfrm>
              <a:off x="4195" y="2319"/>
              <a:ext cx="998" cy="2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marL="88900" indent="-88900" algn="ctr">
                <a:spcBef>
                  <a:spcPct val="50000"/>
                </a:spcBef>
              </a:pPr>
              <a:r>
                <a:rPr lang="zh-CN" altLang="en-US" b="1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rPr>
                <a:t>综合</a:t>
              </a:r>
            </a:p>
          </p:txBody>
        </p:sp>
        <p:sp>
          <p:nvSpPr>
            <p:cNvPr id="10" name="Rectangle 25"/>
            <p:cNvSpPr>
              <a:spLocks noChangeArrowheads="1"/>
            </p:cNvSpPr>
            <p:nvPr/>
          </p:nvSpPr>
          <p:spPr bwMode="auto">
            <a:xfrm>
              <a:off x="4195" y="2750"/>
              <a:ext cx="998" cy="59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marL="88900" indent="-88900" algn="ctr"/>
              <a:r>
                <a:rPr lang="zh-CN" altLang="en-US" b="1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rPr>
                <a:t>转换</a:t>
              </a:r>
            </a:p>
            <a:p>
              <a:pPr marL="88900" indent="-88900" algn="ctr"/>
              <a:r>
                <a:rPr lang="zh-CN" altLang="en-US" b="1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rPr>
                <a:t>映射</a:t>
              </a:r>
            </a:p>
            <a:p>
              <a:pPr marL="88900" indent="-88900" algn="ctr"/>
              <a:r>
                <a:rPr lang="zh-CN" altLang="en-US" b="1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rPr>
                <a:t>布局布线</a:t>
              </a:r>
            </a:p>
          </p:txBody>
        </p:sp>
        <p:sp>
          <p:nvSpPr>
            <p:cNvPr id="11" name="Rectangle 26"/>
            <p:cNvSpPr>
              <a:spLocks noChangeArrowheads="1"/>
            </p:cNvSpPr>
            <p:nvPr/>
          </p:nvSpPr>
          <p:spPr bwMode="auto">
            <a:xfrm>
              <a:off x="4195" y="3533"/>
              <a:ext cx="998" cy="2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marL="88900" indent="-88900" algn="ctr">
                <a:spcBef>
                  <a:spcPct val="50000"/>
                </a:spcBef>
              </a:pPr>
              <a:r>
                <a:rPr lang="zh-CN" altLang="en-US" b="1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rPr>
                <a:t>时序分析</a:t>
              </a:r>
            </a:p>
          </p:txBody>
        </p:sp>
        <p:sp>
          <p:nvSpPr>
            <p:cNvPr id="12" name="Rectangle 27"/>
            <p:cNvSpPr>
              <a:spLocks noChangeArrowheads="1"/>
            </p:cNvSpPr>
            <p:nvPr/>
          </p:nvSpPr>
          <p:spPr bwMode="auto">
            <a:xfrm>
              <a:off x="2971" y="3533"/>
              <a:ext cx="998" cy="2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marL="88900" indent="-88900" algn="ctr">
                <a:spcBef>
                  <a:spcPct val="50000"/>
                </a:spcBef>
              </a:pPr>
              <a:r>
                <a:rPr lang="zh-CN" altLang="en-US" b="1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rPr>
                <a:t>后仿真</a:t>
              </a:r>
            </a:p>
          </p:txBody>
        </p:sp>
        <p:sp>
          <p:nvSpPr>
            <p:cNvPr id="13" name="Rectangle 28"/>
            <p:cNvSpPr>
              <a:spLocks noChangeArrowheads="1"/>
            </p:cNvSpPr>
            <p:nvPr/>
          </p:nvSpPr>
          <p:spPr bwMode="auto">
            <a:xfrm>
              <a:off x="4195" y="3987"/>
              <a:ext cx="998" cy="2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marL="88900" indent="-88900" algn="ctr">
                <a:spcBef>
                  <a:spcPct val="50000"/>
                </a:spcBef>
              </a:pPr>
              <a:r>
                <a:rPr lang="zh-CN" altLang="zh-CN" b="1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rPr>
                <a:t>板极调试</a:t>
              </a:r>
              <a:endParaRPr lang="zh-CN" altLang="en-US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endParaRPr>
            </a:p>
          </p:txBody>
        </p:sp>
        <p:cxnSp>
          <p:nvCxnSpPr>
            <p:cNvPr id="14" name="AutoShape 29"/>
            <p:cNvCxnSpPr>
              <a:cxnSpLocks noChangeShapeType="1"/>
              <a:stCxn id="5" idx="4"/>
              <a:endCxn id="6" idx="0"/>
            </p:cNvCxnSpPr>
            <p:nvPr/>
          </p:nvCxnSpPr>
          <p:spPr bwMode="auto">
            <a:xfrm flipH="1">
              <a:off x="4694" y="1209"/>
              <a:ext cx="1" cy="203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" name="AutoShape 30"/>
            <p:cNvCxnSpPr>
              <a:cxnSpLocks noChangeShapeType="1"/>
              <a:stCxn id="6" idx="2"/>
              <a:endCxn id="7" idx="0"/>
            </p:cNvCxnSpPr>
            <p:nvPr/>
          </p:nvCxnSpPr>
          <p:spPr bwMode="auto">
            <a:xfrm>
              <a:off x="4694" y="1649"/>
              <a:ext cx="0" cy="216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6" name="AutoShape 31"/>
            <p:cNvCxnSpPr>
              <a:cxnSpLocks noChangeShapeType="1"/>
              <a:stCxn id="7" idx="2"/>
              <a:endCxn id="9" idx="0"/>
            </p:cNvCxnSpPr>
            <p:nvPr/>
          </p:nvCxnSpPr>
          <p:spPr bwMode="auto">
            <a:xfrm>
              <a:off x="4694" y="2102"/>
              <a:ext cx="0" cy="217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7" name="AutoShape 32"/>
            <p:cNvCxnSpPr>
              <a:cxnSpLocks noChangeShapeType="1"/>
              <a:stCxn id="9" idx="2"/>
              <a:endCxn id="10" idx="0"/>
            </p:cNvCxnSpPr>
            <p:nvPr/>
          </p:nvCxnSpPr>
          <p:spPr bwMode="auto">
            <a:xfrm>
              <a:off x="4694" y="2556"/>
              <a:ext cx="0" cy="194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8" name="AutoShape 33"/>
            <p:cNvCxnSpPr>
              <a:cxnSpLocks noChangeShapeType="1"/>
              <a:stCxn id="10" idx="2"/>
              <a:endCxn id="11" idx="0"/>
            </p:cNvCxnSpPr>
            <p:nvPr/>
          </p:nvCxnSpPr>
          <p:spPr bwMode="auto">
            <a:xfrm>
              <a:off x="4694" y="3340"/>
              <a:ext cx="0" cy="193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9" name="AutoShape 34"/>
            <p:cNvCxnSpPr>
              <a:cxnSpLocks noChangeShapeType="1"/>
              <a:stCxn id="11" idx="2"/>
              <a:endCxn id="13" idx="0"/>
            </p:cNvCxnSpPr>
            <p:nvPr/>
          </p:nvCxnSpPr>
          <p:spPr bwMode="auto">
            <a:xfrm>
              <a:off x="4694" y="3770"/>
              <a:ext cx="0" cy="217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" name="AutoShape 35"/>
            <p:cNvCxnSpPr>
              <a:cxnSpLocks noChangeShapeType="1"/>
              <a:stCxn id="8" idx="3"/>
              <a:endCxn id="7" idx="1"/>
            </p:cNvCxnSpPr>
            <p:nvPr/>
          </p:nvCxnSpPr>
          <p:spPr bwMode="auto">
            <a:xfrm>
              <a:off x="3991" y="1984"/>
              <a:ext cx="204" cy="0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" name="AutoShape 36"/>
            <p:cNvCxnSpPr>
              <a:cxnSpLocks noChangeShapeType="1"/>
              <a:stCxn id="12" idx="3"/>
              <a:endCxn id="11" idx="1"/>
            </p:cNvCxnSpPr>
            <p:nvPr/>
          </p:nvCxnSpPr>
          <p:spPr bwMode="auto">
            <a:xfrm>
              <a:off x="3969" y="3652"/>
              <a:ext cx="226" cy="0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75" y="4268787"/>
            <a:ext cx="3943350" cy="2362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321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FPGA</a:t>
            </a:r>
            <a:r>
              <a:rPr lang="zh-CN" altLang="en-US" dirty="0"/>
              <a:t>项目开发基本流程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295400"/>
            <a:ext cx="4997865" cy="5301952"/>
          </a:xfrm>
        </p:spPr>
        <p:txBody>
          <a:bodyPr/>
          <a:lstStyle/>
          <a:p>
            <a:r>
              <a:rPr lang="zh-CN" altLang="en-US" dirty="0"/>
              <a:t>综合</a:t>
            </a:r>
          </a:p>
          <a:p>
            <a:pPr marL="444500" lvl="1" indent="12700"/>
            <a:r>
              <a:rPr lang="zh-CN" altLang="en-US" dirty="0" smtClean="0"/>
              <a:t>可以</a:t>
            </a:r>
            <a:r>
              <a:rPr lang="zh-CN" altLang="en-US" dirty="0"/>
              <a:t>采用第三方的</a:t>
            </a:r>
            <a:r>
              <a:rPr lang="zh-CN" altLang="en-US" dirty="0" smtClean="0"/>
              <a:t>软件</a:t>
            </a:r>
            <a:endParaRPr lang="en-US" altLang="zh-CN" dirty="0" smtClean="0"/>
          </a:p>
          <a:p>
            <a:pPr marL="444500" lvl="1" indent="12700"/>
            <a:r>
              <a:rPr lang="zh-CN" altLang="en-US" dirty="0" smtClean="0"/>
              <a:t>（</a:t>
            </a:r>
            <a:r>
              <a:rPr lang="zh-CN" altLang="en-US" dirty="0"/>
              <a:t>如</a:t>
            </a:r>
            <a:r>
              <a:rPr lang="en-US" altLang="zh-CN" dirty="0"/>
              <a:t>synpify</a:t>
            </a:r>
            <a:r>
              <a:rPr lang="zh-CN" altLang="en-US" dirty="0"/>
              <a:t>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44500" lvl="1" indent="12700"/>
            <a:r>
              <a:rPr lang="zh-CN" altLang="en-US" dirty="0" smtClean="0"/>
              <a:t>也</a:t>
            </a:r>
            <a:r>
              <a:rPr lang="zh-CN" altLang="en-US" dirty="0"/>
              <a:t>可以使用</a:t>
            </a:r>
            <a:r>
              <a:rPr lang="en-US" altLang="zh-CN" dirty="0"/>
              <a:t>ISE</a:t>
            </a:r>
            <a:r>
              <a:rPr lang="zh-CN" altLang="en-US" dirty="0"/>
              <a:t>或</a:t>
            </a:r>
            <a:r>
              <a:rPr lang="en-US" altLang="zh-CN" dirty="0"/>
              <a:t>Quartus</a:t>
            </a:r>
            <a:r>
              <a:rPr lang="zh-CN" altLang="en-US" dirty="0"/>
              <a:t>自带的综合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pPr marL="444500" lvl="1" indent="12700"/>
            <a:r>
              <a:rPr lang="zh-CN" altLang="en-US" dirty="0" smtClean="0"/>
              <a:t>注意</a:t>
            </a:r>
            <a:r>
              <a:rPr lang="zh-CN" altLang="en-US" dirty="0"/>
              <a:t>加入约束</a:t>
            </a:r>
          </a:p>
          <a:p>
            <a:endParaRPr lang="zh-CN" altLang="en-US" dirty="0"/>
          </a:p>
          <a:p>
            <a:r>
              <a:rPr lang="zh-CN" altLang="en-US" dirty="0"/>
              <a:t>转换、映射、布局布线</a:t>
            </a:r>
          </a:p>
          <a:p>
            <a:pPr lvl="1"/>
            <a:r>
              <a:rPr lang="zh-CN" altLang="en-US" dirty="0" smtClean="0"/>
              <a:t>只能</a:t>
            </a:r>
            <a:r>
              <a:rPr lang="zh-CN" altLang="en-US" dirty="0"/>
              <a:t>使用</a:t>
            </a:r>
            <a:r>
              <a:rPr lang="en-US" altLang="zh-CN" dirty="0"/>
              <a:t>FPGA</a:t>
            </a:r>
            <a:r>
              <a:rPr lang="zh-CN" altLang="en-US" dirty="0"/>
              <a:t>厂商工具</a:t>
            </a:r>
          </a:p>
          <a:p>
            <a:endParaRPr lang="zh-CN" altLang="en-US" dirty="0"/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5455065" y="1400175"/>
            <a:ext cx="3527425" cy="5305425"/>
            <a:chOff x="2971" y="882"/>
            <a:chExt cx="2222" cy="3342"/>
          </a:xfrm>
        </p:grpSpPr>
        <p:sp>
          <p:nvSpPr>
            <p:cNvPr id="5" name="Oval 20"/>
            <p:cNvSpPr>
              <a:spLocks noChangeArrowheads="1"/>
            </p:cNvSpPr>
            <p:nvPr/>
          </p:nvSpPr>
          <p:spPr bwMode="auto">
            <a:xfrm>
              <a:off x="4201" y="882"/>
              <a:ext cx="987" cy="3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pPr marL="88900" indent="-88900" algn="ctr"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rPr>
                <a:t>需求分析</a:t>
              </a:r>
            </a:p>
          </p:txBody>
        </p:sp>
        <p:sp>
          <p:nvSpPr>
            <p:cNvPr id="6" name="Rectangle 21"/>
            <p:cNvSpPr>
              <a:spLocks noChangeArrowheads="1"/>
            </p:cNvSpPr>
            <p:nvPr/>
          </p:nvSpPr>
          <p:spPr bwMode="auto">
            <a:xfrm>
              <a:off x="4195" y="1412"/>
              <a:ext cx="998" cy="2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marL="88900" indent="-88900" algn="ctr">
                <a:spcBef>
                  <a:spcPct val="50000"/>
                </a:spcBef>
              </a:pPr>
              <a:r>
                <a:rPr lang="zh-CN" altLang="en-US" b="1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rPr>
                <a:t>规划</a:t>
              </a:r>
            </a:p>
          </p:txBody>
        </p:sp>
        <p:sp>
          <p:nvSpPr>
            <p:cNvPr id="7" name="Rectangle 22"/>
            <p:cNvSpPr>
              <a:spLocks noChangeArrowheads="1"/>
            </p:cNvSpPr>
            <p:nvPr/>
          </p:nvSpPr>
          <p:spPr bwMode="auto">
            <a:xfrm>
              <a:off x="4195" y="1865"/>
              <a:ext cx="998" cy="2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marL="88900" indent="-88900" algn="ctr">
                <a:spcBef>
                  <a:spcPct val="50000"/>
                </a:spcBef>
              </a:pPr>
              <a:r>
                <a:rPr lang="zh-CN" altLang="en-US" b="1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rPr>
                <a:t>编写代码</a:t>
              </a:r>
            </a:p>
          </p:txBody>
        </p:sp>
        <p:sp>
          <p:nvSpPr>
            <p:cNvPr id="8" name="Rectangle 23"/>
            <p:cNvSpPr>
              <a:spLocks noChangeArrowheads="1"/>
            </p:cNvSpPr>
            <p:nvPr/>
          </p:nvSpPr>
          <p:spPr bwMode="auto">
            <a:xfrm>
              <a:off x="2993" y="1865"/>
              <a:ext cx="998" cy="2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marL="88900" indent="-88900" algn="ctr">
                <a:spcBef>
                  <a:spcPct val="50000"/>
                </a:spcBef>
              </a:pPr>
              <a:r>
                <a:rPr lang="zh-CN" altLang="en-US" b="1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rPr>
                <a:t>功能仿真</a:t>
              </a:r>
            </a:p>
          </p:txBody>
        </p:sp>
        <p:sp>
          <p:nvSpPr>
            <p:cNvPr id="9" name="Rectangle 24"/>
            <p:cNvSpPr>
              <a:spLocks noChangeArrowheads="1"/>
            </p:cNvSpPr>
            <p:nvPr/>
          </p:nvSpPr>
          <p:spPr bwMode="auto">
            <a:xfrm>
              <a:off x="4195" y="2319"/>
              <a:ext cx="998" cy="2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marL="88900" indent="-88900"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FF00"/>
                  </a:solidFill>
                  <a:latin typeface="幼圆" pitchFamily="49" charset="-122"/>
                  <a:ea typeface="幼圆" pitchFamily="49" charset="-122"/>
                </a:rPr>
                <a:t>综合</a:t>
              </a:r>
            </a:p>
          </p:txBody>
        </p:sp>
        <p:sp>
          <p:nvSpPr>
            <p:cNvPr id="10" name="Rectangle 25"/>
            <p:cNvSpPr>
              <a:spLocks noChangeArrowheads="1"/>
            </p:cNvSpPr>
            <p:nvPr/>
          </p:nvSpPr>
          <p:spPr bwMode="auto">
            <a:xfrm>
              <a:off x="4195" y="2750"/>
              <a:ext cx="998" cy="59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marL="88900" indent="-88900" algn="ctr"/>
              <a:r>
                <a:rPr lang="zh-CN" altLang="en-US" b="1" dirty="0">
                  <a:solidFill>
                    <a:srgbClr val="FFFF00"/>
                  </a:solidFill>
                  <a:latin typeface="幼圆" pitchFamily="49" charset="-122"/>
                  <a:ea typeface="幼圆" pitchFamily="49" charset="-122"/>
                </a:rPr>
                <a:t>转换</a:t>
              </a:r>
            </a:p>
            <a:p>
              <a:pPr marL="88900" indent="-88900" algn="ctr"/>
              <a:r>
                <a:rPr lang="zh-CN" altLang="en-US" b="1" dirty="0">
                  <a:solidFill>
                    <a:srgbClr val="FFFF00"/>
                  </a:solidFill>
                  <a:latin typeface="幼圆" pitchFamily="49" charset="-122"/>
                  <a:ea typeface="幼圆" pitchFamily="49" charset="-122"/>
                </a:rPr>
                <a:t>映射</a:t>
              </a:r>
            </a:p>
            <a:p>
              <a:pPr marL="88900" indent="-88900" algn="ctr"/>
              <a:r>
                <a:rPr lang="zh-CN" altLang="en-US" b="1" dirty="0">
                  <a:solidFill>
                    <a:srgbClr val="FFFF00"/>
                  </a:solidFill>
                  <a:latin typeface="幼圆" pitchFamily="49" charset="-122"/>
                  <a:ea typeface="幼圆" pitchFamily="49" charset="-122"/>
                </a:rPr>
                <a:t>布局布线</a:t>
              </a:r>
            </a:p>
          </p:txBody>
        </p:sp>
        <p:sp>
          <p:nvSpPr>
            <p:cNvPr id="11" name="Rectangle 26"/>
            <p:cNvSpPr>
              <a:spLocks noChangeArrowheads="1"/>
            </p:cNvSpPr>
            <p:nvPr/>
          </p:nvSpPr>
          <p:spPr bwMode="auto">
            <a:xfrm>
              <a:off x="4195" y="3533"/>
              <a:ext cx="998" cy="2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marL="88900" indent="-88900" algn="ctr">
                <a:spcBef>
                  <a:spcPct val="50000"/>
                </a:spcBef>
              </a:pPr>
              <a:r>
                <a:rPr lang="zh-CN" altLang="en-US" b="1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rPr>
                <a:t>时序分析</a:t>
              </a:r>
            </a:p>
          </p:txBody>
        </p:sp>
        <p:sp>
          <p:nvSpPr>
            <p:cNvPr id="12" name="Rectangle 27"/>
            <p:cNvSpPr>
              <a:spLocks noChangeArrowheads="1"/>
            </p:cNvSpPr>
            <p:nvPr/>
          </p:nvSpPr>
          <p:spPr bwMode="auto">
            <a:xfrm>
              <a:off x="2971" y="3533"/>
              <a:ext cx="998" cy="2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marL="88900" indent="-88900" algn="ctr">
                <a:spcBef>
                  <a:spcPct val="50000"/>
                </a:spcBef>
              </a:pPr>
              <a:r>
                <a:rPr lang="zh-CN" altLang="en-US" b="1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rPr>
                <a:t>后仿真</a:t>
              </a:r>
            </a:p>
          </p:txBody>
        </p:sp>
        <p:sp>
          <p:nvSpPr>
            <p:cNvPr id="13" name="Rectangle 28"/>
            <p:cNvSpPr>
              <a:spLocks noChangeArrowheads="1"/>
            </p:cNvSpPr>
            <p:nvPr/>
          </p:nvSpPr>
          <p:spPr bwMode="auto">
            <a:xfrm>
              <a:off x="4195" y="3987"/>
              <a:ext cx="998" cy="2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marL="88900" indent="-88900" algn="ctr">
                <a:spcBef>
                  <a:spcPct val="50000"/>
                </a:spcBef>
              </a:pPr>
              <a:r>
                <a:rPr lang="zh-CN" altLang="zh-CN" b="1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rPr>
                <a:t>板极调试</a:t>
              </a:r>
              <a:endParaRPr lang="zh-CN" altLang="en-US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endParaRPr>
            </a:p>
          </p:txBody>
        </p:sp>
        <p:cxnSp>
          <p:nvCxnSpPr>
            <p:cNvPr id="14" name="AutoShape 29"/>
            <p:cNvCxnSpPr>
              <a:cxnSpLocks noChangeShapeType="1"/>
              <a:stCxn id="5" idx="4"/>
              <a:endCxn id="6" idx="0"/>
            </p:cNvCxnSpPr>
            <p:nvPr/>
          </p:nvCxnSpPr>
          <p:spPr bwMode="auto">
            <a:xfrm flipH="1">
              <a:off x="4694" y="1209"/>
              <a:ext cx="1" cy="203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" name="AutoShape 30"/>
            <p:cNvCxnSpPr>
              <a:cxnSpLocks noChangeShapeType="1"/>
              <a:stCxn id="6" idx="2"/>
              <a:endCxn id="7" idx="0"/>
            </p:cNvCxnSpPr>
            <p:nvPr/>
          </p:nvCxnSpPr>
          <p:spPr bwMode="auto">
            <a:xfrm>
              <a:off x="4694" y="1649"/>
              <a:ext cx="0" cy="216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6" name="AutoShape 31"/>
            <p:cNvCxnSpPr>
              <a:cxnSpLocks noChangeShapeType="1"/>
              <a:stCxn id="7" idx="2"/>
              <a:endCxn id="9" idx="0"/>
            </p:cNvCxnSpPr>
            <p:nvPr/>
          </p:nvCxnSpPr>
          <p:spPr bwMode="auto">
            <a:xfrm>
              <a:off x="4694" y="2102"/>
              <a:ext cx="0" cy="217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7" name="AutoShape 32"/>
            <p:cNvCxnSpPr>
              <a:cxnSpLocks noChangeShapeType="1"/>
              <a:stCxn id="9" idx="2"/>
              <a:endCxn id="10" idx="0"/>
            </p:cNvCxnSpPr>
            <p:nvPr/>
          </p:nvCxnSpPr>
          <p:spPr bwMode="auto">
            <a:xfrm>
              <a:off x="4694" y="2556"/>
              <a:ext cx="0" cy="194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8" name="AutoShape 33"/>
            <p:cNvCxnSpPr>
              <a:cxnSpLocks noChangeShapeType="1"/>
              <a:stCxn id="10" idx="2"/>
              <a:endCxn id="11" idx="0"/>
            </p:cNvCxnSpPr>
            <p:nvPr/>
          </p:nvCxnSpPr>
          <p:spPr bwMode="auto">
            <a:xfrm>
              <a:off x="4694" y="3340"/>
              <a:ext cx="0" cy="193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9" name="AutoShape 34"/>
            <p:cNvCxnSpPr>
              <a:cxnSpLocks noChangeShapeType="1"/>
              <a:stCxn id="11" idx="2"/>
              <a:endCxn id="13" idx="0"/>
            </p:cNvCxnSpPr>
            <p:nvPr/>
          </p:nvCxnSpPr>
          <p:spPr bwMode="auto">
            <a:xfrm>
              <a:off x="4694" y="3770"/>
              <a:ext cx="0" cy="217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" name="AutoShape 35"/>
            <p:cNvCxnSpPr>
              <a:cxnSpLocks noChangeShapeType="1"/>
              <a:stCxn id="8" idx="3"/>
              <a:endCxn id="7" idx="1"/>
            </p:cNvCxnSpPr>
            <p:nvPr/>
          </p:nvCxnSpPr>
          <p:spPr bwMode="auto">
            <a:xfrm>
              <a:off x="3991" y="1984"/>
              <a:ext cx="204" cy="0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" name="AutoShape 36"/>
            <p:cNvCxnSpPr>
              <a:cxnSpLocks noChangeShapeType="1"/>
              <a:stCxn id="12" idx="3"/>
              <a:endCxn id="11" idx="1"/>
            </p:cNvCxnSpPr>
            <p:nvPr/>
          </p:nvCxnSpPr>
          <p:spPr bwMode="auto">
            <a:xfrm>
              <a:off x="3969" y="3652"/>
              <a:ext cx="226" cy="0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4697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FPGA</a:t>
            </a:r>
            <a:r>
              <a:rPr lang="zh-CN" altLang="en-US" dirty="0"/>
              <a:t>项目开发基本流程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295400"/>
            <a:ext cx="4997865" cy="5301952"/>
          </a:xfrm>
        </p:spPr>
        <p:txBody>
          <a:bodyPr/>
          <a:lstStyle/>
          <a:p>
            <a:r>
              <a:rPr lang="zh-CN" altLang="en-US" dirty="0"/>
              <a:t>时序分析</a:t>
            </a:r>
          </a:p>
          <a:p>
            <a:pPr marL="787400" lvl="1" indent="-342900">
              <a:buFont typeface="Wingdings" pitchFamily="2" charset="2"/>
              <a:buChar char="l"/>
            </a:pPr>
            <a:r>
              <a:rPr lang="zh-CN" altLang="en-US" dirty="0" smtClean="0"/>
              <a:t>看</a:t>
            </a:r>
            <a:r>
              <a:rPr lang="zh-CN" altLang="en-US" dirty="0"/>
              <a:t>时序分析报告是否有未满足</a:t>
            </a:r>
            <a:r>
              <a:rPr lang="zh-CN" altLang="en-US" dirty="0" smtClean="0"/>
              <a:t>约束</a:t>
            </a:r>
            <a:endParaRPr lang="en-US" altLang="zh-CN" dirty="0" smtClean="0"/>
          </a:p>
          <a:p>
            <a:pPr marL="787400" lvl="1" indent="-342900">
              <a:buFont typeface="Wingdings" pitchFamily="2" charset="2"/>
              <a:buChar char="l"/>
            </a:pPr>
            <a:r>
              <a:rPr lang="zh-CN" altLang="en-US" dirty="0" smtClean="0"/>
              <a:t>察看</a:t>
            </a:r>
            <a:r>
              <a:rPr lang="zh-CN" altLang="en-US" dirty="0"/>
              <a:t>关键路径，看是否有可优化的</a:t>
            </a:r>
            <a:r>
              <a:rPr lang="zh-CN" altLang="en-US" dirty="0" smtClean="0"/>
              <a:t>地方</a:t>
            </a:r>
            <a:endParaRPr lang="en-US" altLang="zh-CN" dirty="0" smtClean="0"/>
          </a:p>
          <a:p>
            <a:pPr marL="787400" lvl="1" indent="-342900">
              <a:buFont typeface="Wingdings" pitchFamily="2" charset="2"/>
              <a:buChar char="l"/>
            </a:pPr>
            <a:r>
              <a:rPr lang="zh-CN" altLang="en-US" dirty="0" smtClean="0"/>
              <a:t>如</a:t>
            </a:r>
            <a:r>
              <a:rPr lang="zh-CN" altLang="en-US" dirty="0"/>
              <a:t>不满足时序要求需回归设计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后方真</a:t>
            </a:r>
          </a:p>
          <a:p>
            <a:pPr marL="444500" lvl="1" indent="12700"/>
            <a:r>
              <a:rPr lang="zh-CN" altLang="en-US" dirty="0" smtClean="0"/>
              <a:t>仿真速度</a:t>
            </a:r>
            <a:r>
              <a:rPr lang="zh-CN" altLang="en-US" dirty="0"/>
              <a:t>慢，对大型</a:t>
            </a:r>
            <a:r>
              <a:rPr lang="zh-CN" altLang="en-US" dirty="0" smtClean="0"/>
              <a:t>设计会存在仿真</a:t>
            </a:r>
            <a:r>
              <a:rPr lang="zh-CN" altLang="en-US" dirty="0"/>
              <a:t>时间可行性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pPr marL="444500" lvl="1" indent="12700"/>
            <a:r>
              <a:rPr lang="zh-CN" altLang="en-US" dirty="0" smtClean="0"/>
              <a:t>可分模块建模仿真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5455065" y="1400175"/>
            <a:ext cx="3527425" cy="5305425"/>
            <a:chOff x="2971" y="882"/>
            <a:chExt cx="2222" cy="3342"/>
          </a:xfrm>
        </p:grpSpPr>
        <p:sp>
          <p:nvSpPr>
            <p:cNvPr id="5" name="Oval 20"/>
            <p:cNvSpPr>
              <a:spLocks noChangeArrowheads="1"/>
            </p:cNvSpPr>
            <p:nvPr/>
          </p:nvSpPr>
          <p:spPr bwMode="auto">
            <a:xfrm>
              <a:off x="4201" y="882"/>
              <a:ext cx="987" cy="3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pPr marL="88900" indent="-88900" algn="ctr"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rPr>
                <a:t>需求分析</a:t>
              </a:r>
            </a:p>
          </p:txBody>
        </p:sp>
        <p:sp>
          <p:nvSpPr>
            <p:cNvPr id="6" name="Rectangle 21"/>
            <p:cNvSpPr>
              <a:spLocks noChangeArrowheads="1"/>
            </p:cNvSpPr>
            <p:nvPr/>
          </p:nvSpPr>
          <p:spPr bwMode="auto">
            <a:xfrm>
              <a:off x="4195" y="1412"/>
              <a:ext cx="998" cy="2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marL="88900" indent="-88900" algn="ctr">
                <a:spcBef>
                  <a:spcPct val="50000"/>
                </a:spcBef>
              </a:pPr>
              <a:r>
                <a:rPr lang="zh-CN" altLang="en-US" b="1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rPr>
                <a:t>规划</a:t>
              </a:r>
            </a:p>
          </p:txBody>
        </p:sp>
        <p:sp>
          <p:nvSpPr>
            <p:cNvPr id="7" name="Rectangle 22"/>
            <p:cNvSpPr>
              <a:spLocks noChangeArrowheads="1"/>
            </p:cNvSpPr>
            <p:nvPr/>
          </p:nvSpPr>
          <p:spPr bwMode="auto">
            <a:xfrm>
              <a:off x="4195" y="1865"/>
              <a:ext cx="998" cy="2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marL="88900" indent="-88900" algn="ctr">
                <a:spcBef>
                  <a:spcPct val="50000"/>
                </a:spcBef>
              </a:pPr>
              <a:r>
                <a:rPr lang="zh-CN" altLang="en-US" b="1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rPr>
                <a:t>编写代码</a:t>
              </a:r>
            </a:p>
          </p:txBody>
        </p:sp>
        <p:sp>
          <p:nvSpPr>
            <p:cNvPr id="8" name="Rectangle 23"/>
            <p:cNvSpPr>
              <a:spLocks noChangeArrowheads="1"/>
            </p:cNvSpPr>
            <p:nvPr/>
          </p:nvSpPr>
          <p:spPr bwMode="auto">
            <a:xfrm>
              <a:off x="2993" y="1865"/>
              <a:ext cx="998" cy="2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marL="88900" indent="-88900" algn="ctr">
                <a:spcBef>
                  <a:spcPct val="50000"/>
                </a:spcBef>
              </a:pPr>
              <a:r>
                <a:rPr lang="zh-CN" altLang="en-US" b="1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rPr>
                <a:t>功能仿真</a:t>
              </a:r>
            </a:p>
          </p:txBody>
        </p:sp>
        <p:sp>
          <p:nvSpPr>
            <p:cNvPr id="9" name="Rectangle 24"/>
            <p:cNvSpPr>
              <a:spLocks noChangeArrowheads="1"/>
            </p:cNvSpPr>
            <p:nvPr/>
          </p:nvSpPr>
          <p:spPr bwMode="auto">
            <a:xfrm>
              <a:off x="4195" y="2319"/>
              <a:ext cx="998" cy="2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marL="88900" indent="-88900" algn="ctr">
                <a:spcBef>
                  <a:spcPct val="50000"/>
                </a:spcBef>
              </a:pPr>
              <a:r>
                <a:rPr lang="zh-CN" altLang="en-US" b="1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rPr>
                <a:t>综合</a:t>
              </a:r>
            </a:p>
          </p:txBody>
        </p:sp>
        <p:sp>
          <p:nvSpPr>
            <p:cNvPr id="10" name="Rectangle 25"/>
            <p:cNvSpPr>
              <a:spLocks noChangeArrowheads="1"/>
            </p:cNvSpPr>
            <p:nvPr/>
          </p:nvSpPr>
          <p:spPr bwMode="auto">
            <a:xfrm>
              <a:off x="4195" y="2750"/>
              <a:ext cx="998" cy="59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marL="88900" indent="-88900" algn="ctr"/>
              <a:r>
                <a:rPr lang="zh-CN" altLang="en-US" b="1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rPr>
                <a:t>转换</a:t>
              </a:r>
            </a:p>
            <a:p>
              <a:pPr marL="88900" indent="-88900" algn="ctr"/>
              <a:r>
                <a:rPr lang="zh-CN" altLang="en-US" b="1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rPr>
                <a:t>映射</a:t>
              </a:r>
            </a:p>
            <a:p>
              <a:pPr marL="88900" indent="-88900" algn="ctr"/>
              <a:r>
                <a:rPr lang="zh-CN" altLang="en-US" b="1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rPr>
                <a:t>布局布线</a:t>
              </a:r>
            </a:p>
          </p:txBody>
        </p:sp>
        <p:sp>
          <p:nvSpPr>
            <p:cNvPr id="11" name="Rectangle 26"/>
            <p:cNvSpPr>
              <a:spLocks noChangeArrowheads="1"/>
            </p:cNvSpPr>
            <p:nvPr/>
          </p:nvSpPr>
          <p:spPr bwMode="auto">
            <a:xfrm>
              <a:off x="4195" y="3533"/>
              <a:ext cx="998" cy="2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marL="88900" indent="-88900"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FF00"/>
                  </a:solidFill>
                  <a:latin typeface="幼圆" pitchFamily="49" charset="-122"/>
                  <a:ea typeface="幼圆" pitchFamily="49" charset="-122"/>
                </a:rPr>
                <a:t>时序分析</a:t>
              </a:r>
            </a:p>
          </p:txBody>
        </p:sp>
        <p:sp>
          <p:nvSpPr>
            <p:cNvPr id="12" name="Rectangle 27"/>
            <p:cNvSpPr>
              <a:spLocks noChangeArrowheads="1"/>
            </p:cNvSpPr>
            <p:nvPr/>
          </p:nvSpPr>
          <p:spPr bwMode="auto">
            <a:xfrm>
              <a:off x="2971" y="3533"/>
              <a:ext cx="998" cy="2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marL="88900" indent="-88900" algn="ctr">
                <a:spcBef>
                  <a:spcPct val="50000"/>
                </a:spcBef>
              </a:pPr>
              <a:r>
                <a:rPr lang="zh-CN" altLang="en-US" b="1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rPr>
                <a:t>后仿真</a:t>
              </a:r>
            </a:p>
          </p:txBody>
        </p:sp>
        <p:sp>
          <p:nvSpPr>
            <p:cNvPr id="13" name="Rectangle 28"/>
            <p:cNvSpPr>
              <a:spLocks noChangeArrowheads="1"/>
            </p:cNvSpPr>
            <p:nvPr/>
          </p:nvSpPr>
          <p:spPr bwMode="auto">
            <a:xfrm>
              <a:off x="4195" y="3987"/>
              <a:ext cx="998" cy="2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marL="88900" indent="-88900" algn="ctr">
                <a:spcBef>
                  <a:spcPct val="50000"/>
                </a:spcBef>
              </a:pPr>
              <a:r>
                <a:rPr lang="zh-CN" altLang="zh-CN" b="1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rPr>
                <a:t>板极调试</a:t>
              </a:r>
              <a:endParaRPr lang="zh-CN" altLang="en-US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endParaRPr>
            </a:p>
          </p:txBody>
        </p:sp>
        <p:cxnSp>
          <p:nvCxnSpPr>
            <p:cNvPr id="14" name="AutoShape 29"/>
            <p:cNvCxnSpPr>
              <a:cxnSpLocks noChangeShapeType="1"/>
              <a:stCxn id="5" idx="4"/>
              <a:endCxn id="6" idx="0"/>
            </p:cNvCxnSpPr>
            <p:nvPr/>
          </p:nvCxnSpPr>
          <p:spPr bwMode="auto">
            <a:xfrm flipH="1">
              <a:off x="4694" y="1209"/>
              <a:ext cx="1" cy="203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" name="AutoShape 30"/>
            <p:cNvCxnSpPr>
              <a:cxnSpLocks noChangeShapeType="1"/>
              <a:stCxn id="6" idx="2"/>
              <a:endCxn id="7" idx="0"/>
            </p:cNvCxnSpPr>
            <p:nvPr/>
          </p:nvCxnSpPr>
          <p:spPr bwMode="auto">
            <a:xfrm>
              <a:off x="4694" y="1649"/>
              <a:ext cx="0" cy="216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6" name="AutoShape 31"/>
            <p:cNvCxnSpPr>
              <a:cxnSpLocks noChangeShapeType="1"/>
              <a:stCxn id="7" idx="2"/>
              <a:endCxn id="9" idx="0"/>
            </p:cNvCxnSpPr>
            <p:nvPr/>
          </p:nvCxnSpPr>
          <p:spPr bwMode="auto">
            <a:xfrm>
              <a:off x="4694" y="2102"/>
              <a:ext cx="0" cy="217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7" name="AutoShape 32"/>
            <p:cNvCxnSpPr>
              <a:cxnSpLocks noChangeShapeType="1"/>
              <a:stCxn id="9" idx="2"/>
              <a:endCxn id="10" idx="0"/>
            </p:cNvCxnSpPr>
            <p:nvPr/>
          </p:nvCxnSpPr>
          <p:spPr bwMode="auto">
            <a:xfrm>
              <a:off x="4694" y="2556"/>
              <a:ext cx="0" cy="194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8" name="AutoShape 33"/>
            <p:cNvCxnSpPr>
              <a:cxnSpLocks noChangeShapeType="1"/>
              <a:stCxn id="10" idx="2"/>
              <a:endCxn id="11" idx="0"/>
            </p:cNvCxnSpPr>
            <p:nvPr/>
          </p:nvCxnSpPr>
          <p:spPr bwMode="auto">
            <a:xfrm>
              <a:off x="4694" y="3340"/>
              <a:ext cx="0" cy="193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9" name="AutoShape 34"/>
            <p:cNvCxnSpPr>
              <a:cxnSpLocks noChangeShapeType="1"/>
              <a:stCxn id="11" idx="2"/>
              <a:endCxn id="13" idx="0"/>
            </p:cNvCxnSpPr>
            <p:nvPr/>
          </p:nvCxnSpPr>
          <p:spPr bwMode="auto">
            <a:xfrm>
              <a:off x="4694" y="3770"/>
              <a:ext cx="0" cy="217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" name="AutoShape 35"/>
            <p:cNvCxnSpPr>
              <a:cxnSpLocks noChangeShapeType="1"/>
              <a:stCxn id="8" idx="3"/>
              <a:endCxn id="7" idx="1"/>
            </p:cNvCxnSpPr>
            <p:nvPr/>
          </p:nvCxnSpPr>
          <p:spPr bwMode="auto">
            <a:xfrm>
              <a:off x="3991" y="1984"/>
              <a:ext cx="204" cy="0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" name="AutoShape 36"/>
            <p:cNvCxnSpPr>
              <a:cxnSpLocks noChangeShapeType="1"/>
              <a:stCxn id="12" idx="3"/>
              <a:endCxn id="11" idx="1"/>
            </p:cNvCxnSpPr>
            <p:nvPr/>
          </p:nvCxnSpPr>
          <p:spPr bwMode="auto">
            <a:xfrm>
              <a:off x="3969" y="3652"/>
              <a:ext cx="226" cy="0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97617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FPGA</a:t>
            </a:r>
            <a:r>
              <a:rPr lang="zh-CN" altLang="en-US" dirty="0"/>
              <a:t>项目开发基本流程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295400"/>
            <a:ext cx="4997865" cy="5301952"/>
          </a:xfrm>
        </p:spPr>
        <p:txBody>
          <a:bodyPr/>
          <a:lstStyle/>
          <a:p>
            <a:r>
              <a:rPr lang="zh-CN" altLang="en-US" dirty="0" smtClean="0"/>
              <a:t>板级调试</a:t>
            </a:r>
            <a:endParaRPr lang="zh-CN" altLang="en-US" dirty="0"/>
          </a:p>
          <a:p>
            <a:pPr marL="444500" lvl="1" indent="12700"/>
            <a:r>
              <a:rPr lang="zh-CN" altLang="en-US" dirty="0" smtClean="0"/>
              <a:t>将</a:t>
            </a:r>
            <a:r>
              <a:rPr lang="zh-CN" altLang="en-US" dirty="0"/>
              <a:t>文件下载到</a:t>
            </a:r>
            <a:r>
              <a:rPr lang="en-US" altLang="zh-CN" dirty="0"/>
              <a:t>FPGA</a:t>
            </a:r>
            <a:r>
              <a:rPr lang="zh-CN" altLang="en-US" dirty="0"/>
              <a:t>进行板级</a:t>
            </a:r>
            <a:r>
              <a:rPr lang="zh-CN" altLang="en-US" dirty="0" smtClean="0"/>
              <a:t>调试</a:t>
            </a:r>
            <a:endParaRPr lang="en-US" altLang="zh-CN" dirty="0" smtClean="0"/>
          </a:p>
          <a:p>
            <a:pPr marL="444500" lvl="1" indent="12700"/>
            <a:r>
              <a:rPr lang="zh-CN" altLang="en-US" dirty="0" smtClean="0"/>
              <a:t>注意</a:t>
            </a:r>
            <a:r>
              <a:rPr lang="zh-CN" altLang="en-US" dirty="0"/>
              <a:t>下载方式与生成文件的</a:t>
            </a:r>
            <a:r>
              <a:rPr lang="zh-CN" altLang="en-US" dirty="0" smtClean="0"/>
              <a:t>对应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5455065" y="1400175"/>
            <a:ext cx="3527425" cy="5305425"/>
            <a:chOff x="2971" y="882"/>
            <a:chExt cx="2222" cy="3342"/>
          </a:xfrm>
        </p:grpSpPr>
        <p:sp>
          <p:nvSpPr>
            <p:cNvPr id="5" name="Oval 20"/>
            <p:cNvSpPr>
              <a:spLocks noChangeArrowheads="1"/>
            </p:cNvSpPr>
            <p:nvPr/>
          </p:nvSpPr>
          <p:spPr bwMode="auto">
            <a:xfrm>
              <a:off x="4201" y="882"/>
              <a:ext cx="987" cy="3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pPr marL="88900" indent="-88900" algn="ctr"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rPr>
                <a:t>需求分析</a:t>
              </a:r>
            </a:p>
          </p:txBody>
        </p:sp>
        <p:sp>
          <p:nvSpPr>
            <p:cNvPr id="6" name="Rectangle 21"/>
            <p:cNvSpPr>
              <a:spLocks noChangeArrowheads="1"/>
            </p:cNvSpPr>
            <p:nvPr/>
          </p:nvSpPr>
          <p:spPr bwMode="auto">
            <a:xfrm>
              <a:off x="4195" y="1412"/>
              <a:ext cx="998" cy="2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marL="88900" indent="-88900" algn="ctr">
                <a:spcBef>
                  <a:spcPct val="50000"/>
                </a:spcBef>
              </a:pPr>
              <a:r>
                <a:rPr lang="zh-CN" altLang="en-US" b="1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rPr>
                <a:t>规划</a:t>
              </a:r>
            </a:p>
          </p:txBody>
        </p:sp>
        <p:sp>
          <p:nvSpPr>
            <p:cNvPr id="7" name="Rectangle 22"/>
            <p:cNvSpPr>
              <a:spLocks noChangeArrowheads="1"/>
            </p:cNvSpPr>
            <p:nvPr/>
          </p:nvSpPr>
          <p:spPr bwMode="auto">
            <a:xfrm>
              <a:off x="4195" y="1865"/>
              <a:ext cx="998" cy="2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marL="88900" indent="-88900" algn="ctr">
                <a:spcBef>
                  <a:spcPct val="50000"/>
                </a:spcBef>
              </a:pPr>
              <a:r>
                <a:rPr lang="zh-CN" altLang="en-US" b="1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rPr>
                <a:t>编写代码</a:t>
              </a:r>
            </a:p>
          </p:txBody>
        </p:sp>
        <p:sp>
          <p:nvSpPr>
            <p:cNvPr id="8" name="Rectangle 23"/>
            <p:cNvSpPr>
              <a:spLocks noChangeArrowheads="1"/>
            </p:cNvSpPr>
            <p:nvPr/>
          </p:nvSpPr>
          <p:spPr bwMode="auto">
            <a:xfrm>
              <a:off x="2993" y="1865"/>
              <a:ext cx="998" cy="2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marL="88900" indent="-88900" algn="ctr">
                <a:spcBef>
                  <a:spcPct val="50000"/>
                </a:spcBef>
              </a:pPr>
              <a:r>
                <a:rPr lang="zh-CN" altLang="en-US" b="1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rPr>
                <a:t>功能仿真</a:t>
              </a:r>
            </a:p>
          </p:txBody>
        </p:sp>
        <p:sp>
          <p:nvSpPr>
            <p:cNvPr id="9" name="Rectangle 24"/>
            <p:cNvSpPr>
              <a:spLocks noChangeArrowheads="1"/>
            </p:cNvSpPr>
            <p:nvPr/>
          </p:nvSpPr>
          <p:spPr bwMode="auto">
            <a:xfrm>
              <a:off x="4195" y="2319"/>
              <a:ext cx="998" cy="2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marL="88900" indent="-88900" algn="ctr">
                <a:spcBef>
                  <a:spcPct val="50000"/>
                </a:spcBef>
              </a:pPr>
              <a:r>
                <a:rPr lang="zh-CN" altLang="en-US" b="1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rPr>
                <a:t>综合</a:t>
              </a:r>
            </a:p>
          </p:txBody>
        </p:sp>
        <p:sp>
          <p:nvSpPr>
            <p:cNvPr id="10" name="Rectangle 25"/>
            <p:cNvSpPr>
              <a:spLocks noChangeArrowheads="1"/>
            </p:cNvSpPr>
            <p:nvPr/>
          </p:nvSpPr>
          <p:spPr bwMode="auto">
            <a:xfrm>
              <a:off x="4195" y="2750"/>
              <a:ext cx="998" cy="59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marL="88900" indent="-88900" algn="ctr"/>
              <a:r>
                <a:rPr lang="zh-CN" altLang="en-US" b="1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rPr>
                <a:t>转换</a:t>
              </a:r>
            </a:p>
            <a:p>
              <a:pPr marL="88900" indent="-88900" algn="ctr"/>
              <a:r>
                <a:rPr lang="zh-CN" altLang="en-US" b="1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rPr>
                <a:t>映射</a:t>
              </a:r>
            </a:p>
            <a:p>
              <a:pPr marL="88900" indent="-88900" algn="ctr"/>
              <a:r>
                <a:rPr lang="zh-CN" altLang="en-US" b="1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rPr>
                <a:t>布局布线</a:t>
              </a:r>
            </a:p>
          </p:txBody>
        </p:sp>
        <p:sp>
          <p:nvSpPr>
            <p:cNvPr id="11" name="Rectangle 26"/>
            <p:cNvSpPr>
              <a:spLocks noChangeArrowheads="1"/>
            </p:cNvSpPr>
            <p:nvPr/>
          </p:nvSpPr>
          <p:spPr bwMode="auto">
            <a:xfrm>
              <a:off x="4195" y="3533"/>
              <a:ext cx="998" cy="2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marL="88900" indent="-88900" algn="ctr">
                <a:spcBef>
                  <a:spcPct val="50000"/>
                </a:spcBef>
              </a:pPr>
              <a:r>
                <a:rPr lang="zh-CN" altLang="en-US" b="1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rPr>
                <a:t>时序分析</a:t>
              </a:r>
            </a:p>
          </p:txBody>
        </p:sp>
        <p:sp>
          <p:nvSpPr>
            <p:cNvPr id="12" name="Rectangle 27"/>
            <p:cNvSpPr>
              <a:spLocks noChangeArrowheads="1"/>
            </p:cNvSpPr>
            <p:nvPr/>
          </p:nvSpPr>
          <p:spPr bwMode="auto">
            <a:xfrm>
              <a:off x="2971" y="3533"/>
              <a:ext cx="998" cy="2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marL="88900" indent="-88900" algn="ctr">
                <a:spcBef>
                  <a:spcPct val="50000"/>
                </a:spcBef>
              </a:pPr>
              <a:r>
                <a:rPr lang="zh-CN" altLang="en-US" b="1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rPr>
                <a:t>后仿真</a:t>
              </a:r>
            </a:p>
          </p:txBody>
        </p:sp>
        <p:sp>
          <p:nvSpPr>
            <p:cNvPr id="13" name="Rectangle 28"/>
            <p:cNvSpPr>
              <a:spLocks noChangeArrowheads="1"/>
            </p:cNvSpPr>
            <p:nvPr/>
          </p:nvSpPr>
          <p:spPr bwMode="auto">
            <a:xfrm>
              <a:off x="4195" y="3987"/>
              <a:ext cx="998" cy="2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marL="88900" indent="-88900" algn="ctr">
                <a:spcBef>
                  <a:spcPct val="50000"/>
                </a:spcBef>
              </a:pPr>
              <a:r>
                <a:rPr lang="zh-CN" altLang="zh-CN" b="1" dirty="0">
                  <a:solidFill>
                    <a:srgbClr val="FFFF00"/>
                  </a:solidFill>
                  <a:latin typeface="幼圆" pitchFamily="49" charset="-122"/>
                  <a:ea typeface="幼圆" pitchFamily="49" charset="-122"/>
                </a:rPr>
                <a:t>板极调试</a:t>
              </a:r>
              <a:endParaRPr lang="zh-CN" altLang="en-US" b="1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endParaRPr>
            </a:p>
          </p:txBody>
        </p:sp>
        <p:cxnSp>
          <p:nvCxnSpPr>
            <p:cNvPr id="14" name="AutoShape 29"/>
            <p:cNvCxnSpPr>
              <a:cxnSpLocks noChangeShapeType="1"/>
              <a:stCxn id="5" idx="4"/>
              <a:endCxn id="6" idx="0"/>
            </p:cNvCxnSpPr>
            <p:nvPr/>
          </p:nvCxnSpPr>
          <p:spPr bwMode="auto">
            <a:xfrm flipH="1">
              <a:off x="4694" y="1209"/>
              <a:ext cx="1" cy="203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" name="AutoShape 30"/>
            <p:cNvCxnSpPr>
              <a:cxnSpLocks noChangeShapeType="1"/>
              <a:stCxn id="6" idx="2"/>
              <a:endCxn id="7" idx="0"/>
            </p:cNvCxnSpPr>
            <p:nvPr/>
          </p:nvCxnSpPr>
          <p:spPr bwMode="auto">
            <a:xfrm>
              <a:off x="4694" y="1649"/>
              <a:ext cx="0" cy="216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6" name="AutoShape 31"/>
            <p:cNvCxnSpPr>
              <a:cxnSpLocks noChangeShapeType="1"/>
              <a:stCxn id="7" idx="2"/>
              <a:endCxn id="9" idx="0"/>
            </p:cNvCxnSpPr>
            <p:nvPr/>
          </p:nvCxnSpPr>
          <p:spPr bwMode="auto">
            <a:xfrm>
              <a:off x="4694" y="2102"/>
              <a:ext cx="0" cy="217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7" name="AutoShape 32"/>
            <p:cNvCxnSpPr>
              <a:cxnSpLocks noChangeShapeType="1"/>
              <a:stCxn id="9" idx="2"/>
              <a:endCxn id="10" idx="0"/>
            </p:cNvCxnSpPr>
            <p:nvPr/>
          </p:nvCxnSpPr>
          <p:spPr bwMode="auto">
            <a:xfrm>
              <a:off x="4694" y="2556"/>
              <a:ext cx="0" cy="194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8" name="AutoShape 33"/>
            <p:cNvCxnSpPr>
              <a:cxnSpLocks noChangeShapeType="1"/>
              <a:stCxn id="10" idx="2"/>
              <a:endCxn id="11" idx="0"/>
            </p:cNvCxnSpPr>
            <p:nvPr/>
          </p:nvCxnSpPr>
          <p:spPr bwMode="auto">
            <a:xfrm>
              <a:off x="4694" y="3340"/>
              <a:ext cx="0" cy="193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9" name="AutoShape 34"/>
            <p:cNvCxnSpPr>
              <a:cxnSpLocks noChangeShapeType="1"/>
              <a:stCxn id="11" idx="2"/>
              <a:endCxn id="13" idx="0"/>
            </p:cNvCxnSpPr>
            <p:nvPr/>
          </p:nvCxnSpPr>
          <p:spPr bwMode="auto">
            <a:xfrm>
              <a:off x="4694" y="3770"/>
              <a:ext cx="0" cy="217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" name="AutoShape 35"/>
            <p:cNvCxnSpPr>
              <a:cxnSpLocks noChangeShapeType="1"/>
              <a:stCxn id="8" idx="3"/>
              <a:endCxn id="7" idx="1"/>
            </p:cNvCxnSpPr>
            <p:nvPr/>
          </p:nvCxnSpPr>
          <p:spPr bwMode="auto">
            <a:xfrm>
              <a:off x="3991" y="1984"/>
              <a:ext cx="204" cy="0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" name="AutoShape 36"/>
            <p:cNvCxnSpPr>
              <a:cxnSpLocks noChangeShapeType="1"/>
              <a:stCxn id="12" idx="3"/>
              <a:endCxn id="11" idx="1"/>
            </p:cNvCxnSpPr>
            <p:nvPr/>
          </p:nvCxnSpPr>
          <p:spPr bwMode="auto">
            <a:xfrm>
              <a:off x="3969" y="3652"/>
              <a:ext cx="226" cy="0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25013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zh-CN" dirty="0" smtClean="0"/>
              <a:t>FPGA</a:t>
            </a:r>
            <a:r>
              <a:rPr lang="zh-CN" altLang="en-US" dirty="0" smtClean="0"/>
              <a:t>中的组合逻辑是如何实现的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/>
              <a:t>超前进位加法</a:t>
            </a:r>
            <a:r>
              <a:rPr lang="zh-CN" altLang="en-US" dirty="0" smtClean="0"/>
              <a:t>的原理是什么，有什么优点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什么是 </a:t>
            </a:r>
            <a:r>
              <a:rPr lang="en-US" altLang="zh-CN" dirty="0" smtClean="0"/>
              <a:t>LC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SLICE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CLB</a:t>
            </a:r>
          </a:p>
          <a:p>
            <a:pPr marL="457200" indent="-457200">
              <a:buAutoNum type="arabicPeriod"/>
            </a:pPr>
            <a:r>
              <a:rPr lang="en-US" altLang="zh-CN" dirty="0" smtClean="0"/>
              <a:t>FPGA</a:t>
            </a:r>
            <a:r>
              <a:rPr lang="zh-CN" altLang="en-US" dirty="0" smtClean="0"/>
              <a:t>中的互连资源有哪些，各有什么功能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比较</a:t>
            </a:r>
            <a:r>
              <a:rPr lang="en-US" altLang="zh-CN" dirty="0" smtClean="0"/>
              <a:t>BRAM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DRAM</a:t>
            </a:r>
          </a:p>
          <a:p>
            <a:pPr marL="457200" indent="-457200">
              <a:buAutoNum type="arabicPeriod"/>
            </a:pPr>
            <a:r>
              <a:rPr lang="en-US" altLang="zh-CN" dirty="0" smtClean="0"/>
              <a:t>FPGA</a:t>
            </a:r>
            <a:r>
              <a:rPr lang="zh-CN" altLang="en-US" dirty="0" smtClean="0"/>
              <a:t>中的可配置</a:t>
            </a:r>
            <a:r>
              <a:rPr lang="en-US" altLang="zh-CN" dirty="0" smtClean="0"/>
              <a:t>IO</a:t>
            </a:r>
            <a:r>
              <a:rPr lang="zh-CN" altLang="en-US" dirty="0" smtClean="0"/>
              <a:t>有哪些功能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en-US" altLang="zh-CN" dirty="0" smtClean="0"/>
              <a:t>FPGA</a:t>
            </a:r>
            <a:r>
              <a:rPr lang="zh-CN" altLang="en-US" dirty="0" smtClean="0"/>
              <a:t>中的时钟资源有哪些，各有什么功能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/>
              <a:t>时钟树与其它互连</a:t>
            </a:r>
            <a:r>
              <a:rPr lang="zh-CN" altLang="en-US" dirty="0" smtClean="0"/>
              <a:t>线有何不同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为什么要配置（</a:t>
            </a:r>
            <a:r>
              <a:rPr lang="en-US" altLang="zh-CN" dirty="0" smtClean="0"/>
              <a:t>configuration</a:t>
            </a:r>
            <a:r>
              <a:rPr lang="zh-CN" altLang="en-US" dirty="0" smtClean="0"/>
              <a:t>）</a:t>
            </a:r>
            <a:r>
              <a:rPr lang="en-US" altLang="zh-CN" dirty="0" smtClean="0"/>
              <a:t>FPGA</a:t>
            </a:r>
            <a:r>
              <a:rPr lang="zh-CN" altLang="en-US" dirty="0" smtClean="0"/>
              <a:t>，配置模式有哪些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smtClean="0"/>
              <a:t>规划阶段主要考虑的问题有那些</a:t>
            </a:r>
            <a:endParaRPr lang="en-US" altLang="zh-CN" dirty="0" smtClean="0"/>
          </a:p>
          <a:p>
            <a:pPr marL="457200" indent="-457200">
              <a:buAutoNum type="arabicPeriod"/>
            </a:pPr>
            <a:endParaRPr lang="en-US" altLang="zh-CN" dirty="0" smtClean="0"/>
          </a:p>
          <a:p>
            <a:pPr marL="457200" indent="-4572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366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可编程的概念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PLA</a:t>
            </a:r>
            <a:r>
              <a:rPr lang="zh-CN" altLang="en-US" dirty="0" smtClean="0"/>
              <a:t>的可编程结构</a:t>
            </a:r>
            <a:endParaRPr lang="zh-CN" altLang="en-US" dirty="0"/>
          </a:p>
        </p:txBody>
      </p:sp>
      <p:sp>
        <p:nvSpPr>
          <p:cNvPr id="7" name="Text Box 65"/>
          <p:cNvSpPr txBox="1">
            <a:spLocks noChangeArrowheads="1"/>
          </p:cNvSpPr>
          <p:nvPr/>
        </p:nvSpPr>
        <p:spPr bwMode="auto">
          <a:xfrm>
            <a:off x="4355976" y="2866331"/>
            <a:ext cx="91440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Ctr="1">
            <a:spAutoFit/>
          </a:bodyPr>
          <a:lstStyle/>
          <a:p>
            <a:pPr marL="88900" indent="-88900">
              <a:spcBef>
                <a:spcPct val="50000"/>
              </a:spcBef>
            </a:pPr>
            <a:r>
              <a:rPr lang="en-US" altLang="zh-CN" b="1" i="1" dirty="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a &amp; b &amp; c</a:t>
            </a:r>
          </a:p>
        </p:txBody>
      </p:sp>
      <p:sp>
        <p:nvSpPr>
          <p:cNvPr id="51" name="Text Box 84"/>
          <p:cNvSpPr txBox="1">
            <a:spLocks noChangeArrowheads="1"/>
          </p:cNvSpPr>
          <p:nvPr/>
        </p:nvSpPr>
        <p:spPr bwMode="auto">
          <a:xfrm>
            <a:off x="4355976" y="3350667"/>
            <a:ext cx="508000" cy="273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Ctr="1">
            <a:spAutoFit/>
          </a:bodyPr>
          <a:lstStyle/>
          <a:p>
            <a:pPr marL="88900" indent="-88900">
              <a:spcBef>
                <a:spcPct val="50000"/>
              </a:spcBef>
            </a:pPr>
            <a:r>
              <a:rPr lang="en-US" altLang="zh-CN" b="1" i="1" dirty="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a &amp; c</a:t>
            </a:r>
          </a:p>
        </p:txBody>
      </p:sp>
      <p:sp>
        <p:nvSpPr>
          <p:cNvPr id="52" name="Text Box 85"/>
          <p:cNvSpPr txBox="1">
            <a:spLocks noChangeArrowheads="1"/>
          </p:cNvSpPr>
          <p:nvPr/>
        </p:nvSpPr>
        <p:spPr bwMode="auto">
          <a:xfrm>
            <a:off x="4355976" y="3874443"/>
            <a:ext cx="66040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Ctr="1">
            <a:spAutoFit/>
          </a:bodyPr>
          <a:lstStyle/>
          <a:p>
            <a:pPr marL="88900" indent="-88900">
              <a:spcBef>
                <a:spcPct val="50000"/>
              </a:spcBef>
            </a:pPr>
            <a:r>
              <a:rPr lang="en-US" altLang="zh-CN" b="1" dirty="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!</a:t>
            </a:r>
            <a:r>
              <a:rPr lang="en-US" altLang="zh-CN" b="1" i="1" dirty="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b &amp; </a:t>
            </a:r>
            <a:r>
              <a:rPr lang="en-US" altLang="zh-CN" b="1" dirty="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!</a:t>
            </a:r>
            <a:r>
              <a:rPr lang="en-US" altLang="zh-CN" b="1" i="1" dirty="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c</a:t>
            </a:r>
          </a:p>
        </p:txBody>
      </p:sp>
      <p:grpSp>
        <p:nvGrpSpPr>
          <p:cNvPr id="82" name="组合 81"/>
          <p:cNvGrpSpPr/>
          <p:nvPr/>
        </p:nvGrpSpPr>
        <p:grpSpPr>
          <a:xfrm>
            <a:off x="1403648" y="1780518"/>
            <a:ext cx="5759450" cy="3413348"/>
            <a:chOff x="7429747" y="2420292"/>
            <a:chExt cx="5759450" cy="3413348"/>
          </a:xfrm>
        </p:grpSpPr>
        <p:sp>
          <p:nvSpPr>
            <p:cNvPr id="39" name="Text Box 66"/>
            <p:cNvSpPr txBox="1">
              <a:spLocks noChangeArrowheads="1"/>
            </p:cNvSpPr>
            <p:nvPr/>
          </p:nvSpPr>
          <p:spPr bwMode="auto">
            <a:xfrm>
              <a:off x="7883475" y="2420292"/>
              <a:ext cx="127000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Ctr="1">
              <a:spAutoFit/>
            </a:bodyPr>
            <a:lstStyle/>
            <a:p>
              <a:pPr marL="88900" indent="-88900">
                <a:spcBef>
                  <a:spcPct val="50000"/>
                </a:spcBef>
              </a:pPr>
              <a:r>
                <a:rPr lang="en-US" altLang="zh-CN" sz="2000" b="1" i="1" dirty="0"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a</a:t>
              </a:r>
            </a:p>
          </p:txBody>
        </p:sp>
        <p:sp>
          <p:nvSpPr>
            <p:cNvPr id="40" name="Text Box 67"/>
            <p:cNvSpPr txBox="1">
              <a:spLocks noChangeArrowheads="1"/>
            </p:cNvSpPr>
            <p:nvPr/>
          </p:nvSpPr>
          <p:spPr bwMode="auto">
            <a:xfrm>
              <a:off x="8620075" y="2420292"/>
              <a:ext cx="127000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Ctr="1">
              <a:spAutoFit/>
            </a:bodyPr>
            <a:lstStyle/>
            <a:p>
              <a:pPr marL="88900" indent="-88900">
                <a:spcBef>
                  <a:spcPct val="50000"/>
                </a:spcBef>
              </a:pPr>
              <a:r>
                <a:rPr lang="en-US" altLang="zh-CN" sz="2000" b="1" i="1" dirty="0"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b</a:t>
              </a:r>
            </a:p>
          </p:txBody>
        </p:sp>
        <p:sp>
          <p:nvSpPr>
            <p:cNvPr id="41" name="Text Box 68"/>
            <p:cNvSpPr txBox="1">
              <a:spLocks noChangeArrowheads="1"/>
            </p:cNvSpPr>
            <p:nvPr/>
          </p:nvSpPr>
          <p:spPr bwMode="auto">
            <a:xfrm>
              <a:off x="9310637" y="2420292"/>
              <a:ext cx="112713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Ctr="1">
              <a:spAutoFit/>
            </a:bodyPr>
            <a:lstStyle/>
            <a:p>
              <a:pPr marL="88900" indent="-88900">
                <a:spcBef>
                  <a:spcPct val="50000"/>
                </a:spcBef>
              </a:pPr>
              <a:r>
                <a:rPr lang="en-US" altLang="zh-CN" sz="2000" b="1" i="1" dirty="0"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c</a:t>
              </a:r>
            </a:p>
          </p:txBody>
        </p:sp>
        <p:sp>
          <p:nvSpPr>
            <p:cNvPr id="5" name="Rectangle 98"/>
            <p:cNvSpPr>
              <a:spLocks noChangeArrowheads="1"/>
            </p:cNvSpPr>
            <p:nvPr/>
          </p:nvSpPr>
          <p:spPr bwMode="auto">
            <a:xfrm>
              <a:off x="11354047" y="2991221"/>
              <a:ext cx="1835150" cy="253365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Ctr="1"/>
            <a:lstStyle/>
            <a:p>
              <a:pPr marL="88900" indent="-88900" algn="ctr"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预定义或门阵列</a:t>
              </a:r>
            </a:p>
          </p:txBody>
        </p:sp>
        <p:sp>
          <p:nvSpPr>
            <p:cNvPr id="6" name="Rectangle 97"/>
            <p:cNvSpPr>
              <a:spLocks noChangeArrowheads="1"/>
            </p:cNvSpPr>
            <p:nvPr/>
          </p:nvSpPr>
          <p:spPr bwMode="auto">
            <a:xfrm>
              <a:off x="7429747" y="2991221"/>
              <a:ext cx="2911475" cy="240665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b" anchorCtr="1"/>
            <a:lstStyle/>
            <a:p>
              <a:pPr marL="88900" indent="-88900" algn="ctr"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预定义与门阵列</a:t>
              </a:r>
            </a:p>
          </p:txBody>
        </p:sp>
        <p:sp>
          <p:nvSpPr>
            <p:cNvPr id="8" name="AutoShape 17"/>
            <p:cNvSpPr>
              <a:spLocks noChangeArrowheads="1"/>
            </p:cNvSpPr>
            <p:nvPr/>
          </p:nvSpPr>
          <p:spPr bwMode="auto">
            <a:xfrm>
              <a:off x="9880847" y="4069134"/>
              <a:ext cx="395288" cy="357187"/>
            </a:xfrm>
            <a:prstGeom prst="flowChartDelay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88900" indent="-88900" algn="ctr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tx2"/>
                  </a:solidFill>
                  <a:latin typeface="Times New Roman" pitchFamily="18" charset="0"/>
                  <a:ea typeface="楷体_GB2312" pitchFamily="49" charset="-122"/>
                </a:rPr>
                <a:t>&amp;</a:t>
              </a:r>
            </a:p>
          </p:txBody>
        </p:sp>
        <p:sp>
          <p:nvSpPr>
            <p:cNvPr id="9" name="AutoShape 18"/>
            <p:cNvSpPr>
              <a:spLocks noChangeArrowheads="1"/>
            </p:cNvSpPr>
            <p:nvPr/>
          </p:nvSpPr>
          <p:spPr bwMode="auto">
            <a:xfrm>
              <a:off x="9880847" y="3573834"/>
              <a:ext cx="395288" cy="357187"/>
            </a:xfrm>
            <a:prstGeom prst="flowChartDelay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88900" indent="-88900" algn="ctr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tx2"/>
                  </a:solidFill>
                  <a:latin typeface="Times New Roman" pitchFamily="18" charset="0"/>
                  <a:ea typeface="楷体_GB2312" pitchFamily="49" charset="-122"/>
                </a:rPr>
                <a:t>&amp;</a:t>
              </a:r>
            </a:p>
          </p:txBody>
        </p:sp>
        <p:sp>
          <p:nvSpPr>
            <p:cNvPr id="10" name="AutoShape 20"/>
            <p:cNvSpPr>
              <a:spLocks noChangeArrowheads="1"/>
            </p:cNvSpPr>
            <p:nvPr/>
          </p:nvSpPr>
          <p:spPr bwMode="auto">
            <a:xfrm>
              <a:off x="9880847" y="4564434"/>
              <a:ext cx="395288" cy="357187"/>
            </a:xfrm>
            <a:prstGeom prst="flowChartDelay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88900" indent="-88900" algn="ctr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tx2"/>
                  </a:solidFill>
                  <a:latin typeface="Times New Roman" pitchFamily="18" charset="0"/>
                  <a:ea typeface="楷体_GB2312" pitchFamily="49" charset="-122"/>
                </a:rPr>
                <a:t>&amp;</a:t>
              </a:r>
            </a:p>
          </p:txBody>
        </p:sp>
        <p:sp>
          <p:nvSpPr>
            <p:cNvPr id="11" name="AutoShape 21"/>
            <p:cNvSpPr>
              <a:spLocks noChangeArrowheads="1"/>
            </p:cNvSpPr>
            <p:nvPr/>
          </p:nvSpPr>
          <p:spPr bwMode="auto">
            <a:xfrm>
              <a:off x="9188697" y="3080121"/>
              <a:ext cx="346075" cy="295275"/>
            </a:xfrm>
            <a:prstGeom prst="flowChartMerg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" name="AutoShape 24"/>
            <p:cNvSpPr>
              <a:spLocks noChangeArrowheads="1"/>
            </p:cNvSpPr>
            <p:nvPr/>
          </p:nvSpPr>
          <p:spPr bwMode="auto">
            <a:xfrm rot="5400000">
              <a:off x="9236322" y="2805484"/>
              <a:ext cx="246062" cy="100013"/>
            </a:xfrm>
            <a:prstGeom prst="homePlate">
              <a:avLst>
                <a:gd name="adj" fmla="val 61508"/>
              </a:avLst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" name="Line 25"/>
            <p:cNvSpPr>
              <a:spLocks noChangeShapeType="1"/>
            </p:cNvSpPr>
            <p:nvPr/>
          </p:nvSpPr>
          <p:spPr bwMode="auto">
            <a:xfrm>
              <a:off x="9360147" y="2978521"/>
              <a:ext cx="0" cy="10160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auto">
            <a:xfrm>
              <a:off x="9210922" y="3276971"/>
              <a:ext cx="98425" cy="1781175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0" y="90"/>
                </a:cxn>
                <a:cxn ang="0">
                  <a:pos x="0" y="1633"/>
                </a:cxn>
              </a:cxnLst>
              <a:rect l="0" t="0" r="r" b="b"/>
              <a:pathLst>
                <a:path w="90" h="1633">
                  <a:moveTo>
                    <a:pt x="90" y="0"/>
                  </a:moveTo>
                  <a:lnTo>
                    <a:pt x="0" y="90"/>
                  </a:lnTo>
                  <a:lnTo>
                    <a:pt x="0" y="1633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Oval 27"/>
            <p:cNvSpPr>
              <a:spLocks noChangeArrowheads="1"/>
            </p:cNvSpPr>
            <p:nvPr/>
          </p:nvSpPr>
          <p:spPr bwMode="auto">
            <a:xfrm>
              <a:off x="9439522" y="3269034"/>
              <a:ext cx="49213" cy="49212"/>
            </a:xfrm>
            <a:prstGeom prst="ellipse">
              <a:avLst/>
            </a:prstGeom>
            <a:solidFill>
              <a:schemeClr val="hlink"/>
            </a:solidFill>
            <a:ln w="38100" algn="ctr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Freeform 28"/>
            <p:cNvSpPr>
              <a:spLocks/>
            </p:cNvSpPr>
            <p:nvPr/>
          </p:nvSpPr>
          <p:spPr bwMode="auto">
            <a:xfrm flipH="1">
              <a:off x="9455397" y="3276971"/>
              <a:ext cx="98425" cy="1781175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0" y="90"/>
                </a:cxn>
                <a:cxn ang="0">
                  <a:pos x="0" y="1633"/>
                </a:cxn>
              </a:cxnLst>
              <a:rect l="0" t="0" r="r" b="b"/>
              <a:pathLst>
                <a:path w="90" h="1633">
                  <a:moveTo>
                    <a:pt x="90" y="0"/>
                  </a:moveTo>
                  <a:lnTo>
                    <a:pt x="0" y="90"/>
                  </a:lnTo>
                  <a:lnTo>
                    <a:pt x="0" y="1633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17" name="AutoShape 31"/>
            <p:cNvSpPr>
              <a:spLocks noChangeArrowheads="1"/>
            </p:cNvSpPr>
            <p:nvPr/>
          </p:nvSpPr>
          <p:spPr bwMode="auto">
            <a:xfrm>
              <a:off x="8496547" y="3080121"/>
              <a:ext cx="346075" cy="295275"/>
            </a:xfrm>
            <a:prstGeom prst="flowChartMerg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AutoShape 32"/>
            <p:cNvSpPr>
              <a:spLocks noChangeArrowheads="1"/>
            </p:cNvSpPr>
            <p:nvPr/>
          </p:nvSpPr>
          <p:spPr bwMode="auto">
            <a:xfrm rot="5400000">
              <a:off x="8544172" y="2805484"/>
              <a:ext cx="246062" cy="100013"/>
            </a:xfrm>
            <a:prstGeom prst="homePlate">
              <a:avLst>
                <a:gd name="adj" fmla="val 61508"/>
              </a:avLst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" name="Line 33"/>
            <p:cNvSpPr>
              <a:spLocks noChangeShapeType="1"/>
            </p:cNvSpPr>
            <p:nvPr/>
          </p:nvSpPr>
          <p:spPr bwMode="auto">
            <a:xfrm>
              <a:off x="8667997" y="2978521"/>
              <a:ext cx="0" cy="10160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Freeform 34"/>
            <p:cNvSpPr>
              <a:spLocks/>
            </p:cNvSpPr>
            <p:nvPr/>
          </p:nvSpPr>
          <p:spPr bwMode="auto">
            <a:xfrm>
              <a:off x="8518772" y="3276971"/>
              <a:ext cx="98425" cy="1781175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0" y="90"/>
                </a:cxn>
                <a:cxn ang="0">
                  <a:pos x="0" y="1633"/>
                </a:cxn>
              </a:cxnLst>
              <a:rect l="0" t="0" r="r" b="b"/>
              <a:pathLst>
                <a:path w="90" h="1633">
                  <a:moveTo>
                    <a:pt x="90" y="0"/>
                  </a:moveTo>
                  <a:lnTo>
                    <a:pt x="0" y="90"/>
                  </a:lnTo>
                  <a:lnTo>
                    <a:pt x="0" y="1633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Oval 35"/>
            <p:cNvSpPr>
              <a:spLocks noChangeArrowheads="1"/>
            </p:cNvSpPr>
            <p:nvPr/>
          </p:nvSpPr>
          <p:spPr bwMode="auto">
            <a:xfrm>
              <a:off x="8747372" y="3269034"/>
              <a:ext cx="49213" cy="49212"/>
            </a:xfrm>
            <a:prstGeom prst="ellipse">
              <a:avLst/>
            </a:prstGeom>
            <a:solidFill>
              <a:schemeClr val="hlink"/>
            </a:solidFill>
            <a:ln w="38100" algn="ctr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" name="Freeform 36"/>
            <p:cNvSpPr>
              <a:spLocks/>
            </p:cNvSpPr>
            <p:nvPr/>
          </p:nvSpPr>
          <p:spPr bwMode="auto">
            <a:xfrm flipH="1">
              <a:off x="8763247" y="3276971"/>
              <a:ext cx="98425" cy="1781175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0" y="90"/>
                </a:cxn>
                <a:cxn ang="0">
                  <a:pos x="0" y="1633"/>
                </a:cxn>
              </a:cxnLst>
              <a:rect l="0" t="0" r="r" b="b"/>
              <a:pathLst>
                <a:path w="90" h="1633">
                  <a:moveTo>
                    <a:pt x="90" y="0"/>
                  </a:moveTo>
                  <a:lnTo>
                    <a:pt x="0" y="90"/>
                  </a:lnTo>
                  <a:lnTo>
                    <a:pt x="0" y="1633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AutoShape 38"/>
            <p:cNvSpPr>
              <a:spLocks noChangeArrowheads="1"/>
            </p:cNvSpPr>
            <p:nvPr/>
          </p:nvSpPr>
          <p:spPr bwMode="auto">
            <a:xfrm>
              <a:off x="7778997" y="3080121"/>
              <a:ext cx="346075" cy="295275"/>
            </a:xfrm>
            <a:prstGeom prst="flowChartMerg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AutoShape 39"/>
            <p:cNvSpPr>
              <a:spLocks noChangeArrowheads="1"/>
            </p:cNvSpPr>
            <p:nvPr/>
          </p:nvSpPr>
          <p:spPr bwMode="auto">
            <a:xfrm rot="5400000">
              <a:off x="7826622" y="2805484"/>
              <a:ext cx="246062" cy="100013"/>
            </a:xfrm>
            <a:prstGeom prst="homePlate">
              <a:avLst>
                <a:gd name="adj" fmla="val 61508"/>
              </a:avLst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" name="Line 40"/>
            <p:cNvSpPr>
              <a:spLocks noChangeShapeType="1"/>
            </p:cNvSpPr>
            <p:nvPr/>
          </p:nvSpPr>
          <p:spPr bwMode="auto">
            <a:xfrm>
              <a:off x="7950447" y="2978521"/>
              <a:ext cx="0" cy="10160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6" name="Freeform 41"/>
            <p:cNvSpPr>
              <a:spLocks/>
            </p:cNvSpPr>
            <p:nvPr/>
          </p:nvSpPr>
          <p:spPr bwMode="auto">
            <a:xfrm>
              <a:off x="7801222" y="3276971"/>
              <a:ext cx="98425" cy="1781175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0" y="90"/>
                </a:cxn>
                <a:cxn ang="0">
                  <a:pos x="0" y="1633"/>
                </a:cxn>
              </a:cxnLst>
              <a:rect l="0" t="0" r="r" b="b"/>
              <a:pathLst>
                <a:path w="90" h="1633">
                  <a:moveTo>
                    <a:pt x="90" y="0"/>
                  </a:moveTo>
                  <a:lnTo>
                    <a:pt x="0" y="90"/>
                  </a:lnTo>
                  <a:lnTo>
                    <a:pt x="0" y="1633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7" name="Oval 42"/>
            <p:cNvSpPr>
              <a:spLocks noChangeArrowheads="1"/>
            </p:cNvSpPr>
            <p:nvPr/>
          </p:nvSpPr>
          <p:spPr bwMode="auto">
            <a:xfrm>
              <a:off x="8029822" y="3269034"/>
              <a:ext cx="49213" cy="49212"/>
            </a:xfrm>
            <a:prstGeom prst="ellipse">
              <a:avLst/>
            </a:prstGeom>
            <a:solidFill>
              <a:schemeClr val="hlink"/>
            </a:solidFill>
            <a:ln w="38100" algn="ctr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" name="Freeform 43"/>
            <p:cNvSpPr>
              <a:spLocks/>
            </p:cNvSpPr>
            <p:nvPr/>
          </p:nvSpPr>
          <p:spPr bwMode="auto">
            <a:xfrm flipH="1">
              <a:off x="8045697" y="3276971"/>
              <a:ext cx="98425" cy="1781175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0" y="90"/>
                </a:cxn>
                <a:cxn ang="0">
                  <a:pos x="0" y="1633"/>
                </a:cxn>
              </a:cxnLst>
              <a:rect l="0" t="0" r="r" b="b"/>
              <a:pathLst>
                <a:path w="90" h="1633">
                  <a:moveTo>
                    <a:pt x="90" y="0"/>
                  </a:moveTo>
                  <a:lnTo>
                    <a:pt x="0" y="90"/>
                  </a:lnTo>
                  <a:lnTo>
                    <a:pt x="0" y="1633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Line 51"/>
            <p:cNvSpPr>
              <a:spLocks noChangeShapeType="1"/>
            </p:cNvSpPr>
            <p:nvPr/>
          </p:nvSpPr>
          <p:spPr bwMode="auto">
            <a:xfrm>
              <a:off x="7555160" y="3772271"/>
              <a:ext cx="232568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Line 53"/>
            <p:cNvSpPr>
              <a:spLocks noChangeShapeType="1"/>
            </p:cNvSpPr>
            <p:nvPr/>
          </p:nvSpPr>
          <p:spPr bwMode="auto">
            <a:xfrm>
              <a:off x="7555160" y="4251696"/>
              <a:ext cx="232568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31" name="Line 55"/>
            <p:cNvSpPr>
              <a:spLocks noChangeShapeType="1"/>
            </p:cNvSpPr>
            <p:nvPr/>
          </p:nvSpPr>
          <p:spPr bwMode="auto">
            <a:xfrm>
              <a:off x="7555160" y="4731121"/>
              <a:ext cx="232568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42" name="Line 71"/>
            <p:cNvSpPr>
              <a:spLocks noChangeShapeType="1"/>
            </p:cNvSpPr>
            <p:nvPr/>
          </p:nvSpPr>
          <p:spPr bwMode="auto">
            <a:xfrm flipV="1">
              <a:off x="11693772" y="3496046"/>
              <a:ext cx="0" cy="2154237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43" name="Line 76"/>
            <p:cNvSpPr>
              <a:spLocks noChangeShapeType="1"/>
            </p:cNvSpPr>
            <p:nvPr/>
          </p:nvSpPr>
          <p:spPr bwMode="auto">
            <a:xfrm>
              <a:off x="10277722" y="3765286"/>
              <a:ext cx="2720975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Line 77"/>
            <p:cNvSpPr>
              <a:spLocks noChangeShapeType="1"/>
            </p:cNvSpPr>
            <p:nvPr/>
          </p:nvSpPr>
          <p:spPr bwMode="auto">
            <a:xfrm>
              <a:off x="10277722" y="4258046"/>
              <a:ext cx="2720975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45" name="Line 78"/>
            <p:cNvSpPr>
              <a:spLocks noChangeShapeType="1"/>
            </p:cNvSpPr>
            <p:nvPr/>
          </p:nvSpPr>
          <p:spPr bwMode="auto">
            <a:xfrm>
              <a:off x="10277722" y="4743821"/>
              <a:ext cx="2720975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AutoShape 86"/>
            <p:cNvSpPr>
              <a:spLocks noChangeArrowheads="1"/>
            </p:cNvSpPr>
            <p:nvPr/>
          </p:nvSpPr>
          <p:spPr bwMode="auto">
            <a:xfrm rot="16200000">
              <a:off x="11568360" y="5659809"/>
              <a:ext cx="246062" cy="100013"/>
            </a:xfrm>
            <a:prstGeom prst="homePlate">
              <a:avLst>
                <a:gd name="adj" fmla="val 61508"/>
              </a:avLst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" name="AutoShape 70"/>
            <p:cNvSpPr>
              <a:spLocks noChangeArrowheads="1"/>
            </p:cNvSpPr>
            <p:nvPr/>
          </p:nvSpPr>
          <p:spPr bwMode="auto">
            <a:xfrm rot="16200000">
              <a:off x="11487397" y="5043859"/>
              <a:ext cx="430212" cy="369888"/>
            </a:xfrm>
            <a:prstGeom prst="flowChartOnlineStorag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 marL="88900" indent="-88900" algn="ctr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|</a:t>
              </a:r>
            </a:p>
          </p:txBody>
        </p:sp>
        <p:sp>
          <p:nvSpPr>
            <p:cNvPr id="55" name="Line 87"/>
            <p:cNvSpPr>
              <a:spLocks noChangeShapeType="1"/>
            </p:cNvSpPr>
            <p:nvPr/>
          </p:nvSpPr>
          <p:spPr bwMode="auto">
            <a:xfrm flipV="1">
              <a:off x="12263685" y="3496046"/>
              <a:ext cx="0" cy="2154237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56" name="Line 88"/>
            <p:cNvSpPr>
              <a:spLocks noChangeShapeType="1"/>
            </p:cNvSpPr>
            <p:nvPr/>
          </p:nvSpPr>
          <p:spPr bwMode="auto">
            <a:xfrm flipV="1">
              <a:off x="12835185" y="3496046"/>
              <a:ext cx="0" cy="2154237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57" name="AutoShape 72"/>
            <p:cNvSpPr>
              <a:spLocks noChangeArrowheads="1"/>
            </p:cNvSpPr>
            <p:nvPr/>
          </p:nvSpPr>
          <p:spPr bwMode="auto">
            <a:xfrm rot="16200000">
              <a:off x="12057310" y="5043859"/>
              <a:ext cx="430212" cy="369888"/>
            </a:xfrm>
            <a:prstGeom prst="flowChartOnlineStorag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 marL="88900" indent="-88900" algn="ctr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|</a:t>
              </a:r>
            </a:p>
          </p:txBody>
        </p:sp>
        <p:sp>
          <p:nvSpPr>
            <p:cNvPr id="58" name="AutoShape 74"/>
            <p:cNvSpPr>
              <a:spLocks noChangeArrowheads="1"/>
            </p:cNvSpPr>
            <p:nvPr/>
          </p:nvSpPr>
          <p:spPr bwMode="auto">
            <a:xfrm rot="16200000">
              <a:off x="12606585" y="5045446"/>
              <a:ext cx="430212" cy="369888"/>
            </a:xfrm>
            <a:prstGeom prst="flowChartOnlineStorag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 marL="88900" indent="-88900" algn="ctr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|</a:t>
              </a:r>
            </a:p>
          </p:txBody>
        </p:sp>
        <p:sp>
          <p:nvSpPr>
            <p:cNvPr id="59" name="AutoShape 89"/>
            <p:cNvSpPr>
              <a:spLocks noChangeArrowheads="1"/>
            </p:cNvSpPr>
            <p:nvPr/>
          </p:nvSpPr>
          <p:spPr bwMode="auto">
            <a:xfrm rot="16200000">
              <a:off x="12146210" y="5661396"/>
              <a:ext cx="246062" cy="98425"/>
            </a:xfrm>
            <a:prstGeom prst="homePlate">
              <a:avLst>
                <a:gd name="adj" fmla="val 62500"/>
              </a:avLst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" name="AutoShape 90"/>
            <p:cNvSpPr>
              <a:spLocks noChangeArrowheads="1"/>
            </p:cNvSpPr>
            <p:nvPr/>
          </p:nvSpPr>
          <p:spPr bwMode="auto">
            <a:xfrm rot="16200000">
              <a:off x="12714535" y="5661396"/>
              <a:ext cx="246062" cy="98425"/>
            </a:xfrm>
            <a:prstGeom prst="homePlate">
              <a:avLst>
                <a:gd name="adj" fmla="val 62500"/>
              </a:avLst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2779415" y="5212928"/>
            <a:ext cx="2886050" cy="352301"/>
            <a:chOff x="2779415" y="5212928"/>
            <a:chExt cx="2886050" cy="352301"/>
          </a:xfrm>
        </p:grpSpPr>
        <p:sp>
          <p:nvSpPr>
            <p:cNvPr id="61" name="Text Box 91"/>
            <p:cNvSpPr txBox="1">
              <a:spLocks noChangeArrowheads="1"/>
            </p:cNvSpPr>
            <p:nvPr/>
          </p:nvSpPr>
          <p:spPr bwMode="auto">
            <a:xfrm>
              <a:off x="2779415" y="5290592"/>
              <a:ext cx="2076450" cy="2746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Ctr="1">
              <a:spAutoFit/>
            </a:bodyPr>
            <a:lstStyle/>
            <a:p>
              <a:pPr marL="88900" indent="-88900">
                <a:spcBef>
                  <a:spcPct val="50000"/>
                </a:spcBef>
              </a:pPr>
              <a:r>
                <a:rPr lang="en-US" altLang="zh-CN" b="1" dirty="0"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( </a:t>
              </a:r>
              <a:r>
                <a:rPr lang="en-US" altLang="zh-CN" b="1" i="1" dirty="0"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a &amp; c </a:t>
              </a:r>
              <a:r>
                <a:rPr lang="en-US" altLang="zh-CN" b="1" dirty="0"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) | ( </a:t>
              </a:r>
              <a:r>
                <a:rPr lang="en-US" altLang="zh-CN" b="1" dirty="0">
                  <a:latin typeface="楷体_GB2312" pitchFamily="49" charset="-122"/>
                  <a:ea typeface="楷体_GB2312" pitchFamily="49" charset="-122"/>
                </a:rPr>
                <a:t>!</a:t>
              </a:r>
              <a:r>
                <a:rPr lang="en-US" altLang="zh-CN" b="1" i="1" dirty="0">
                  <a:latin typeface="楷体_GB2312" pitchFamily="49" charset="-122"/>
                  <a:ea typeface="楷体_GB2312" pitchFamily="49" charset="-122"/>
                </a:rPr>
                <a:t>b &amp; </a:t>
              </a:r>
              <a:r>
                <a:rPr lang="en-US" altLang="zh-CN" b="1" dirty="0">
                  <a:latin typeface="楷体_GB2312" pitchFamily="49" charset="-122"/>
                  <a:ea typeface="楷体_GB2312" pitchFamily="49" charset="-122"/>
                </a:rPr>
                <a:t>!</a:t>
              </a:r>
              <a:r>
                <a:rPr lang="en-US" altLang="zh-CN" b="1" i="1" dirty="0">
                  <a:latin typeface="楷体_GB2312" pitchFamily="49" charset="-122"/>
                  <a:ea typeface="楷体_GB2312" pitchFamily="49" charset="-122"/>
                </a:rPr>
                <a:t>c </a:t>
              </a:r>
              <a:r>
                <a:rPr lang="en-US" altLang="zh-CN" b="1" dirty="0"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)</a:t>
              </a:r>
            </a:p>
          </p:txBody>
        </p:sp>
        <p:sp>
          <p:nvSpPr>
            <p:cNvPr id="64" name="Freeform 94"/>
            <p:cNvSpPr>
              <a:spLocks/>
            </p:cNvSpPr>
            <p:nvPr/>
          </p:nvSpPr>
          <p:spPr bwMode="auto">
            <a:xfrm>
              <a:off x="4906640" y="5212928"/>
              <a:ext cx="758825" cy="254000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544" y="182"/>
                </a:cxn>
                <a:cxn ang="0">
                  <a:pos x="544" y="0"/>
                </a:cxn>
              </a:cxnLst>
              <a:rect l="0" t="0" r="r" b="b"/>
              <a:pathLst>
                <a:path w="544" h="182">
                  <a:moveTo>
                    <a:pt x="0" y="182"/>
                  </a:moveTo>
                  <a:lnTo>
                    <a:pt x="544" y="182"/>
                  </a:lnTo>
                  <a:lnTo>
                    <a:pt x="544" y="0"/>
                  </a:lnTo>
                </a:path>
              </a:pathLst>
            </a:custGeom>
            <a:ln>
              <a:prstDash val="dash"/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2029073" y="5212928"/>
            <a:ext cx="4206305" cy="664344"/>
            <a:chOff x="2029073" y="5212928"/>
            <a:chExt cx="4206305" cy="664344"/>
          </a:xfrm>
        </p:grpSpPr>
        <p:sp>
          <p:nvSpPr>
            <p:cNvPr id="62" name="Text Box 92"/>
            <p:cNvSpPr txBox="1">
              <a:spLocks noChangeArrowheads="1"/>
            </p:cNvSpPr>
            <p:nvPr/>
          </p:nvSpPr>
          <p:spPr bwMode="auto">
            <a:xfrm>
              <a:off x="2029073" y="5602635"/>
              <a:ext cx="2974975" cy="2746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Ctr="1">
              <a:spAutoFit/>
            </a:bodyPr>
            <a:lstStyle/>
            <a:p>
              <a:pPr marL="88900" indent="-88900">
                <a:spcBef>
                  <a:spcPct val="50000"/>
                </a:spcBef>
              </a:pPr>
              <a:r>
                <a:rPr lang="en-US" altLang="zh-CN" b="1" dirty="0"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( </a:t>
              </a:r>
              <a:r>
                <a:rPr lang="en-US" altLang="zh-CN" b="1" i="1" dirty="0">
                  <a:latin typeface="楷体_GB2312" pitchFamily="49" charset="-122"/>
                  <a:ea typeface="楷体_GB2312" pitchFamily="49" charset="-122"/>
                </a:rPr>
                <a:t>a &amp; b &amp; c </a:t>
              </a:r>
              <a:r>
                <a:rPr lang="en-US" altLang="zh-CN" b="1" dirty="0"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) | ( </a:t>
              </a:r>
              <a:r>
                <a:rPr lang="en-US" altLang="zh-CN" b="1" dirty="0">
                  <a:latin typeface="楷体_GB2312" pitchFamily="49" charset="-122"/>
                  <a:ea typeface="楷体_GB2312" pitchFamily="49" charset="-122"/>
                </a:rPr>
                <a:t>!</a:t>
              </a:r>
              <a:r>
                <a:rPr lang="en-US" altLang="zh-CN" b="1" i="1" dirty="0">
                  <a:latin typeface="楷体_GB2312" pitchFamily="49" charset="-122"/>
                  <a:ea typeface="楷体_GB2312" pitchFamily="49" charset="-122"/>
                </a:rPr>
                <a:t>b &amp; </a:t>
              </a:r>
              <a:r>
                <a:rPr lang="en-US" altLang="zh-CN" b="1" dirty="0">
                  <a:latin typeface="楷体_GB2312" pitchFamily="49" charset="-122"/>
                  <a:ea typeface="楷体_GB2312" pitchFamily="49" charset="-122"/>
                </a:rPr>
                <a:t>!</a:t>
              </a:r>
              <a:r>
                <a:rPr lang="en-US" altLang="zh-CN" b="1" i="1" dirty="0">
                  <a:latin typeface="楷体_GB2312" pitchFamily="49" charset="-122"/>
                  <a:ea typeface="楷体_GB2312" pitchFamily="49" charset="-122"/>
                </a:rPr>
                <a:t>c </a:t>
              </a:r>
              <a:r>
                <a:rPr lang="en-US" altLang="zh-CN" b="1" dirty="0"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)</a:t>
              </a:r>
            </a:p>
          </p:txBody>
        </p:sp>
        <p:sp>
          <p:nvSpPr>
            <p:cNvPr id="65" name="Freeform 95"/>
            <p:cNvSpPr>
              <a:spLocks/>
            </p:cNvSpPr>
            <p:nvPr/>
          </p:nvSpPr>
          <p:spPr bwMode="auto">
            <a:xfrm>
              <a:off x="4906640" y="5212928"/>
              <a:ext cx="1328738" cy="569912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544" y="182"/>
                </a:cxn>
                <a:cxn ang="0">
                  <a:pos x="544" y="0"/>
                </a:cxn>
              </a:cxnLst>
              <a:rect l="0" t="0" r="r" b="b"/>
              <a:pathLst>
                <a:path w="544" h="182">
                  <a:moveTo>
                    <a:pt x="0" y="182"/>
                  </a:moveTo>
                  <a:lnTo>
                    <a:pt x="544" y="182"/>
                  </a:lnTo>
                  <a:lnTo>
                    <a:pt x="544" y="0"/>
                  </a:lnTo>
                </a:path>
              </a:pathLst>
            </a:custGeom>
            <a:ln>
              <a:prstDash val="dash"/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3203848" y="5212928"/>
            <a:ext cx="3603030" cy="1016893"/>
            <a:chOff x="3203848" y="5212928"/>
            <a:chExt cx="3603030" cy="1016893"/>
          </a:xfrm>
        </p:grpSpPr>
        <p:sp>
          <p:nvSpPr>
            <p:cNvPr id="63" name="Text Box 93"/>
            <p:cNvSpPr txBox="1">
              <a:spLocks noChangeArrowheads="1"/>
            </p:cNvSpPr>
            <p:nvPr/>
          </p:nvSpPr>
          <p:spPr bwMode="auto">
            <a:xfrm>
              <a:off x="3203848" y="5956771"/>
              <a:ext cx="1900238" cy="2730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Ctr="1">
              <a:spAutoFit/>
            </a:bodyPr>
            <a:lstStyle/>
            <a:p>
              <a:pPr marL="88900" indent="-88900">
                <a:spcBef>
                  <a:spcPct val="50000"/>
                </a:spcBef>
              </a:pPr>
              <a:r>
                <a:rPr lang="en-US" altLang="zh-CN" b="1" dirty="0"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( </a:t>
              </a:r>
              <a:r>
                <a:rPr lang="en-US" altLang="zh-CN" b="1" i="1" dirty="0">
                  <a:latin typeface="楷体_GB2312" pitchFamily="49" charset="-122"/>
                  <a:ea typeface="楷体_GB2312" pitchFamily="49" charset="-122"/>
                </a:rPr>
                <a:t>a &amp; b &amp; c </a:t>
              </a:r>
              <a:r>
                <a:rPr lang="en-US" altLang="zh-CN" b="1" dirty="0"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)</a:t>
              </a:r>
            </a:p>
          </p:txBody>
        </p:sp>
        <p:sp>
          <p:nvSpPr>
            <p:cNvPr id="66" name="Freeform 96"/>
            <p:cNvSpPr>
              <a:spLocks/>
            </p:cNvSpPr>
            <p:nvPr/>
          </p:nvSpPr>
          <p:spPr bwMode="auto">
            <a:xfrm>
              <a:off x="4906640" y="5212928"/>
              <a:ext cx="1900238" cy="887412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544" y="182"/>
                </a:cxn>
                <a:cxn ang="0">
                  <a:pos x="544" y="0"/>
                </a:cxn>
              </a:cxnLst>
              <a:rect l="0" t="0" r="r" b="b"/>
              <a:pathLst>
                <a:path w="544" h="182">
                  <a:moveTo>
                    <a:pt x="0" y="182"/>
                  </a:moveTo>
                  <a:lnTo>
                    <a:pt x="544" y="182"/>
                  </a:lnTo>
                  <a:lnTo>
                    <a:pt x="544" y="0"/>
                  </a:lnTo>
                </a:path>
              </a:pathLst>
            </a:custGeom>
            <a:ln>
              <a:prstDash val="dash"/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1691680" y="3062758"/>
            <a:ext cx="1565275" cy="149225"/>
            <a:chOff x="1691680" y="6348610"/>
            <a:chExt cx="1565275" cy="149225"/>
          </a:xfrm>
        </p:grpSpPr>
        <p:sp>
          <p:nvSpPr>
            <p:cNvPr id="32" name="Oval 58"/>
            <p:cNvSpPr>
              <a:spLocks noChangeArrowheads="1"/>
            </p:cNvSpPr>
            <p:nvPr/>
          </p:nvSpPr>
          <p:spPr bwMode="auto">
            <a:xfrm>
              <a:off x="2415580" y="6348610"/>
              <a:ext cx="149225" cy="149225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Oval 60"/>
            <p:cNvSpPr>
              <a:spLocks noChangeArrowheads="1"/>
            </p:cNvSpPr>
            <p:nvPr/>
          </p:nvSpPr>
          <p:spPr bwMode="auto">
            <a:xfrm>
              <a:off x="1691680" y="6348610"/>
              <a:ext cx="150813" cy="149225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" name="Oval 61"/>
            <p:cNvSpPr>
              <a:spLocks noChangeArrowheads="1"/>
            </p:cNvSpPr>
            <p:nvPr/>
          </p:nvSpPr>
          <p:spPr bwMode="auto">
            <a:xfrm>
              <a:off x="3107730" y="6348610"/>
              <a:ext cx="149225" cy="149225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1691680" y="3524399"/>
            <a:ext cx="1557337" cy="157162"/>
            <a:chOff x="1699618" y="6816923"/>
            <a:chExt cx="1557337" cy="157162"/>
          </a:xfrm>
        </p:grpSpPr>
        <p:sp>
          <p:nvSpPr>
            <p:cNvPr id="33" name="Oval 59"/>
            <p:cNvSpPr>
              <a:spLocks noChangeArrowheads="1"/>
            </p:cNvSpPr>
            <p:nvPr/>
          </p:nvSpPr>
          <p:spPr bwMode="auto">
            <a:xfrm>
              <a:off x="1699618" y="6824860"/>
              <a:ext cx="149225" cy="149225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" name="Oval 62"/>
            <p:cNvSpPr>
              <a:spLocks noChangeArrowheads="1"/>
            </p:cNvSpPr>
            <p:nvPr/>
          </p:nvSpPr>
          <p:spPr bwMode="auto">
            <a:xfrm>
              <a:off x="3107730" y="6816923"/>
              <a:ext cx="149225" cy="149225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2761655" y="4021608"/>
            <a:ext cx="842963" cy="149225"/>
            <a:chOff x="2761655" y="4021608"/>
            <a:chExt cx="842963" cy="149225"/>
          </a:xfrm>
        </p:grpSpPr>
        <p:sp>
          <p:nvSpPr>
            <p:cNvPr id="37" name="Oval 63"/>
            <p:cNvSpPr>
              <a:spLocks noChangeArrowheads="1"/>
            </p:cNvSpPr>
            <p:nvPr/>
          </p:nvSpPr>
          <p:spPr bwMode="auto">
            <a:xfrm>
              <a:off x="2761655" y="4021608"/>
              <a:ext cx="149225" cy="149225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" name="Oval 64"/>
            <p:cNvSpPr>
              <a:spLocks noChangeArrowheads="1"/>
            </p:cNvSpPr>
            <p:nvPr/>
          </p:nvSpPr>
          <p:spPr bwMode="auto">
            <a:xfrm>
              <a:off x="3455393" y="4021608"/>
              <a:ext cx="149225" cy="149225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5589637" y="3537099"/>
            <a:ext cx="149225" cy="636587"/>
            <a:chOff x="5503070" y="6792913"/>
            <a:chExt cx="149225" cy="636587"/>
          </a:xfrm>
        </p:grpSpPr>
        <p:sp>
          <p:nvSpPr>
            <p:cNvPr id="48" name="Oval 81"/>
            <p:cNvSpPr>
              <a:spLocks noChangeArrowheads="1"/>
            </p:cNvSpPr>
            <p:nvPr/>
          </p:nvSpPr>
          <p:spPr bwMode="auto">
            <a:xfrm>
              <a:off x="5503070" y="6792913"/>
              <a:ext cx="149225" cy="149225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" name="Oval 82"/>
            <p:cNvSpPr>
              <a:spLocks noChangeArrowheads="1"/>
            </p:cNvSpPr>
            <p:nvPr/>
          </p:nvSpPr>
          <p:spPr bwMode="auto">
            <a:xfrm>
              <a:off x="5503070" y="7280275"/>
              <a:ext cx="149225" cy="149225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6158210" y="3060377"/>
            <a:ext cx="150813" cy="1114425"/>
            <a:chOff x="6071395" y="6286500"/>
            <a:chExt cx="150813" cy="1114425"/>
          </a:xfrm>
        </p:grpSpPr>
        <p:sp>
          <p:nvSpPr>
            <p:cNvPr id="46" name="Oval 79"/>
            <p:cNvSpPr>
              <a:spLocks noChangeArrowheads="1"/>
            </p:cNvSpPr>
            <p:nvPr/>
          </p:nvSpPr>
          <p:spPr bwMode="auto">
            <a:xfrm>
              <a:off x="6071395" y="6286500"/>
              <a:ext cx="150813" cy="149225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" name="Oval 83"/>
            <p:cNvSpPr>
              <a:spLocks noChangeArrowheads="1"/>
            </p:cNvSpPr>
            <p:nvPr/>
          </p:nvSpPr>
          <p:spPr bwMode="auto">
            <a:xfrm>
              <a:off x="6071395" y="7251700"/>
              <a:ext cx="150813" cy="149225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7" name="Oval 80"/>
          <p:cNvSpPr>
            <a:spLocks noChangeArrowheads="1"/>
          </p:cNvSpPr>
          <p:nvPr/>
        </p:nvSpPr>
        <p:spPr bwMode="auto">
          <a:xfrm>
            <a:off x="6736854" y="3063627"/>
            <a:ext cx="149225" cy="149225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62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1" grpId="0"/>
      <p:bldP spid="52" grpId="0"/>
      <p:bldP spid="47" grpId="0" animBg="1"/>
      <p:bldP spid="4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LUT</a:t>
            </a:r>
            <a:endParaRPr lang="zh-CN" altLang="en-US" dirty="0"/>
          </a:p>
        </p:txBody>
      </p:sp>
      <p:graphicFrame>
        <p:nvGraphicFramePr>
          <p:cNvPr id="41" name="内容占位符 4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0398900"/>
              </p:ext>
            </p:extLst>
          </p:nvPr>
        </p:nvGraphicFramePr>
        <p:xfrm>
          <a:off x="4954761" y="1941112"/>
          <a:ext cx="442913" cy="296672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{ED083AE6-46FA-4A59-8FB0-9F97EB10719F}</a:tableStyleId>
              </a:tblPr>
              <a:tblGrid>
                <a:gridCol w="4429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4" name="Group 99"/>
          <p:cNvGrpSpPr>
            <a:grpSpLocks/>
          </p:cNvGrpSpPr>
          <p:nvPr/>
        </p:nvGrpSpPr>
        <p:grpSpPr bwMode="auto">
          <a:xfrm>
            <a:off x="900113" y="1628800"/>
            <a:ext cx="2520950" cy="1289050"/>
            <a:chOff x="567" y="1597"/>
            <a:chExt cx="1588" cy="812"/>
          </a:xfrm>
        </p:grpSpPr>
        <p:sp>
          <p:nvSpPr>
            <p:cNvPr id="15" name="Rectangle 74"/>
            <p:cNvSpPr>
              <a:spLocks noChangeArrowheads="1"/>
            </p:cNvSpPr>
            <p:nvPr/>
          </p:nvSpPr>
          <p:spPr bwMode="auto">
            <a:xfrm>
              <a:off x="567" y="1597"/>
              <a:ext cx="1588" cy="8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Ctr="1"/>
            <a:lstStyle/>
            <a:p>
              <a:pPr marL="88900" indent="-88900" algn="ctr">
                <a:spcBef>
                  <a:spcPct val="50000"/>
                </a:spcBef>
              </a:pPr>
              <a:r>
                <a:rPr lang="zh-CN" altLang="en-US" b="1">
                  <a:solidFill>
                    <a:srgbClr val="000099"/>
                  </a:solidFill>
                  <a:latin typeface="幼圆" pitchFamily="49" charset="-122"/>
                  <a:ea typeface="幼圆" pitchFamily="49" charset="-122"/>
                </a:rPr>
                <a:t>组合逻辑</a:t>
              </a:r>
            </a:p>
          </p:txBody>
        </p:sp>
        <p:sp>
          <p:nvSpPr>
            <p:cNvPr id="16" name="Line 67"/>
            <p:cNvSpPr>
              <a:spLocks noChangeShapeType="1"/>
            </p:cNvSpPr>
            <p:nvPr/>
          </p:nvSpPr>
          <p:spPr bwMode="auto">
            <a:xfrm>
              <a:off x="709" y="1864"/>
              <a:ext cx="5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17" name="Line 68"/>
            <p:cNvSpPr>
              <a:spLocks noChangeShapeType="1"/>
            </p:cNvSpPr>
            <p:nvPr/>
          </p:nvSpPr>
          <p:spPr bwMode="auto">
            <a:xfrm>
              <a:off x="715" y="1980"/>
              <a:ext cx="5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Line 69"/>
            <p:cNvSpPr>
              <a:spLocks noChangeShapeType="1"/>
            </p:cNvSpPr>
            <p:nvPr/>
          </p:nvSpPr>
          <p:spPr bwMode="auto">
            <a:xfrm>
              <a:off x="715" y="2201"/>
              <a:ext cx="3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19" name="Line 70"/>
            <p:cNvSpPr>
              <a:spLocks noChangeShapeType="1"/>
            </p:cNvSpPr>
            <p:nvPr/>
          </p:nvSpPr>
          <p:spPr bwMode="auto">
            <a:xfrm>
              <a:off x="715" y="2275"/>
              <a:ext cx="3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Freeform 71"/>
            <p:cNvSpPr>
              <a:spLocks/>
            </p:cNvSpPr>
            <p:nvPr/>
          </p:nvSpPr>
          <p:spPr bwMode="auto">
            <a:xfrm>
              <a:off x="1269" y="2165"/>
              <a:ext cx="442" cy="74"/>
            </a:xfrm>
            <a:custGeom>
              <a:avLst/>
              <a:gdLst/>
              <a:ahLst/>
              <a:cxnLst>
                <a:cxn ang="0">
                  <a:pos x="0" y="91"/>
                </a:cxn>
                <a:cxn ang="0">
                  <a:pos x="136" y="91"/>
                </a:cxn>
                <a:cxn ang="0">
                  <a:pos x="136" y="0"/>
                </a:cxn>
                <a:cxn ang="0">
                  <a:pos x="544" y="0"/>
                </a:cxn>
              </a:cxnLst>
              <a:rect l="0" t="0" r="r" b="b"/>
              <a:pathLst>
                <a:path w="544" h="91">
                  <a:moveTo>
                    <a:pt x="0" y="91"/>
                  </a:moveTo>
                  <a:lnTo>
                    <a:pt x="136" y="91"/>
                  </a:lnTo>
                  <a:lnTo>
                    <a:pt x="136" y="0"/>
                  </a:lnTo>
                  <a:lnTo>
                    <a:pt x="54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Freeform 75"/>
            <p:cNvSpPr>
              <a:spLocks/>
            </p:cNvSpPr>
            <p:nvPr/>
          </p:nvSpPr>
          <p:spPr bwMode="auto">
            <a:xfrm>
              <a:off x="1467" y="1906"/>
              <a:ext cx="185" cy="1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1" y="0"/>
                </a:cxn>
                <a:cxn ang="0">
                  <a:pos x="91" y="227"/>
                </a:cxn>
                <a:cxn ang="0">
                  <a:pos x="227" y="227"/>
                </a:cxn>
              </a:cxnLst>
              <a:rect l="0" t="0" r="r" b="b"/>
              <a:pathLst>
                <a:path w="227" h="227">
                  <a:moveTo>
                    <a:pt x="0" y="0"/>
                  </a:moveTo>
                  <a:lnTo>
                    <a:pt x="91" y="0"/>
                  </a:lnTo>
                  <a:lnTo>
                    <a:pt x="91" y="227"/>
                  </a:lnTo>
                  <a:lnTo>
                    <a:pt x="227" y="227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2" name="AutoShape 62"/>
            <p:cNvSpPr>
              <a:spLocks noChangeArrowheads="1"/>
            </p:cNvSpPr>
            <p:nvPr/>
          </p:nvSpPr>
          <p:spPr bwMode="auto">
            <a:xfrm rot="5400000">
              <a:off x="975" y="1797"/>
              <a:ext cx="159" cy="133"/>
            </a:xfrm>
            <a:prstGeom prst="triangle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Oval 63"/>
            <p:cNvSpPr>
              <a:spLocks noChangeArrowheads="1"/>
            </p:cNvSpPr>
            <p:nvPr/>
          </p:nvSpPr>
          <p:spPr bwMode="auto">
            <a:xfrm>
              <a:off x="1130" y="1833"/>
              <a:ext cx="56" cy="5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AutoShape 64"/>
            <p:cNvSpPr>
              <a:spLocks noChangeArrowheads="1"/>
            </p:cNvSpPr>
            <p:nvPr/>
          </p:nvSpPr>
          <p:spPr bwMode="auto">
            <a:xfrm>
              <a:off x="1232" y="1833"/>
              <a:ext cx="259" cy="184"/>
            </a:xfrm>
            <a:prstGeom prst="flowChartDelay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" name="AutoShape 65"/>
            <p:cNvSpPr>
              <a:spLocks noChangeArrowheads="1"/>
            </p:cNvSpPr>
            <p:nvPr/>
          </p:nvSpPr>
          <p:spPr bwMode="auto">
            <a:xfrm>
              <a:off x="1005" y="2145"/>
              <a:ext cx="259" cy="184"/>
            </a:xfrm>
            <a:prstGeom prst="flowChartDelay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" name="AutoShape 66"/>
            <p:cNvSpPr>
              <a:spLocks noChangeArrowheads="1"/>
            </p:cNvSpPr>
            <p:nvPr/>
          </p:nvSpPr>
          <p:spPr bwMode="auto">
            <a:xfrm rot="10800000">
              <a:off x="1601" y="2037"/>
              <a:ext cx="259" cy="185"/>
            </a:xfrm>
            <a:prstGeom prst="flowChartOnlineStorag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" name="Line 76"/>
            <p:cNvSpPr>
              <a:spLocks noChangeShapeType="1"/>
            </p:cNvSpPr>
            <p:nvPr/>
          </p:nvSpPr>
          <p:spPr bwMode="auto">
            <a:xfrm>
              <a:off x="1860" y="2128"/>
              <a:ext cx="11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8" name="Text Box 77"/>
            <p:cNvSpPr txBox="1">
              <a:spLocks noChangeArrowheads="1"/>
            </p:cNvSpPr>
            <p:nvPr/>
          </p:nvSpPr>
          <p:spPr bwMode="auto">
            <a:xfrm>
              <a:off x="603" y="1759"/>
              <a:ext cx="92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Ctr="1">
              <a:spAutoFit/>
            </a:bodyPr>
            <a:lstStyle/>
            <a:p>
              <a:pPr marL="88900" indent="-88900">
                <a:spcBef>
                  <a:spcPct val="50000"/>
                </a:spcBef>
              </a:pPr>
              <a:r>
                <a:rPr lang="en-US" altLang="zh-CN" sz="1600" b="1" dirty="0">
                  <a:solidFill>
                    <a:srgbClr val="000099"/>
                  </a:solidFill>
                  <a:latin typeface="Times New Roman" pitchFamily="18" charset="0"/>
                  <a:ea typeface="楷体_GB2312" pitchFamily="49" charset="-122"/>
                </a:rPr>
                <a:t>A</a:t>
              </a:r>
            </a:p>
          </p:txBody>
        </p:sp>
        <p:sp>
          <p:nvSpPr>
            <p:cNvPr id="29" name="Text Box 78"/>
            <p:cNvSpPr txBox="1">
              <a:spLocks noChangeArrowheads="1"/>
            </p:cNvSpPr>
            <p:nvPr/>
          </p:nvSpPr>
          <p:spPr bwMode="auto">
            <a:xfrm>
              <a:off x="606" y="1906"/>
              <a:ext cx="85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Ctr="1">
              <a:spAutoFit/>
            </a:bodyPr>
            <a:lstStyle/>
            <a:p>
              <a:pPr marL="88900" indent="-88900">
                <a:spcBef>
                  <a:spcPct val="50000"/>
                </a:spcBef>
              </a:pPr>
              <a:r>
                <a:rPr lang="en-US" altLang="zh-CN" sz="1600" b="1" dirty="0">
                  <a:solidFill>
                    <a:srgbClr val="000099"/>
                  </a:solidFill>
                  <a:latin typeface="Times New Roman" pitchFamily="18" charset="0"/>
                  <a:ea typeface="楷体_GB2312" pitchFamily="49" charset="-122"/>
                </a:rPr>
                <a:t>B</a:t>
              </a:r>
            </a:p>
          </p:txBody>
        </p:sp>
        <p:sp>
          <p:nvSpPr>
            <p:cNvPr id="30" name="Text Box 79"/>
            <p:cNvSpPr txBox="1">
              <a:spLocks noChangeArrowheads="1"/>
            </p:cNvSpPr>
            <p:nvPr/>
          </p:nvSpPr>
          <p:spPr bwMode="auto">
            <a:xfrm>
              <a:off x="603" y="2091"/>
              <a:ext cx="92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Ctr="1">
              <a:spAutoFit/>
            </a:bodyPr>
            <a:lstStyle/>
            <a:p>
              <a:pPr marL="88900" indent="-88900">
                <a:spcBef>
                  <a:spcPct val="50000"/>
                </a:spcBef>
              </a:pPr>
              <a:r>
                <a:rPr lang="en-US" altLang="zh-CN" sz="1600" b="1" dirty="0">
                  <a:solidFill>
                    <a:srgbClr val="000099"/>
                  </a:solidFill>
                  <a:latin typeface="Times New Roman" pitchFamily="18" charset="0"/>
                  <a:ea typeface="楷体_GB2312" pitchFamily="49" charset="-122"/>
                </a:rPr>
                <a:t>C</a:t>
              </a:r>
            </a:p>
          </p:txBody>
        </p:sp>
        <p:sp>
          <p:nvSpPr>
            <p:cNvPr id="31" name="Text Box 80"/>
            <p:cNvSpPr txBox="1">
              <a:spLocks noChangeArrowheads="1"/>
            </p:cNvSpPr>
            <p:nvPr/>
          </p:nvSpPr>
          <p:spPr bwMode="auto">
            <a:xfrm>
              <a:off x="603" y="2198"/>
              <a:ext cx="92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Ctr="1">
              <a:spAutoFit/>
            </a:bodyPr>
            <a:lstStyle/>
            <a:p>
              <a:pPr marL="88900" indent="-88900">
                <a:spcBef>
                  <a:spcPct val="50000"/>
                </a:spcBef>
              </a:pPr>
              <a:r>
                <a:rPr lang="en-US" altLang="zh-CN" sz="1600" b="1" dirty="0">
                  <a:solidFill>
                    <a:srgbClr val="000099"/>
                  </a:solidFill>
                  <a:latin typeface="Times New Roman" pitchFamily="18" charset="0"/>
                  <a:ea typeface="楷体_GB2312" pitchFamily="49" charset="-122"/>
                </a:rPr>
                <a:t>D</a:t>
              </a:r>
            </a:p>
          </p:txBody>
        </p:sp>
        <p:sp>
          <p:nvSpPr>
            <p:cNvPr id="32" name="Text Box 81"/>
            <p:cNvSpPr txBox="1">
              <a:spLocks noChangeArrowheads="1"/>
            </p:cNvSpPr>
            <p:nvPr/>
          </p:nvSpPr>
          <p:spPr bwMode="auto">
            <a:xfrm>
              <a:off x="1984" y="2054"/>
              <a:ext cx="85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Ctr="1">
              <a:spAutoFit/>
            </a:bodyPr>
            <a:lstStyle/>
            <a:p>
              <a:pPr marL="88900" indent="-88900">
                <a:spcBef>
                  <a:spcPct val="50000"/>
                </a:spcBef>
              </a:pPr>
              <a:r>
                <a:rPr lang="en-US" altLang="zh-CN" sz="1600" b="1" dirty="0">
                  <a:solidFill>
                    <a:srgbClr val="000099"/>
                  </a:solidFill>
                  <a:latin typeface="Times New Roman" pitchFamily="18" charset="0"/>
                  <a:ea typeface="楷体_GB2312" pitchFamily="49" charset="-122"/>
                </a:rPr>
                <a:t>Z</a:t>
              </a:r>
            </a:p>
          </p:txBody>
        </p:sp>
      </p:grpSp>
      <p:grpSp>
        <p:nvGrpSpPr>
          <p:cNvPr id="33" name="Group 100"/>
          <p:cNvGrpSpPr>
            <a:grpSpLocks/>
          </p:cNvGrpSpPr>
          <p:nvPr/>
        </p:nvGrpSpPr>
        <p:grpSpPr bwMode="auto">
          <a:xfrm>
            <a:off x="1091407" y="3069457"/>
            <a:ext cx="1743075" cy="3024188"/>
            <a:chOff x="761" y="2387"/>
            <a:chExt cx="1098" cy="1905"/>
          </a:xfrm>
        </p:grpSpPr>
        <p:sp>
          <p:nvSpPr>
            <p:cNvPr id="34" name="Line 61"/>
            <p:cNvSpPr>
              <a:spLocks noChangeShapeType="1"/>
            </p:cNvSpPr>
            <p:nvPr/>
          </p:nvSpPr>
          <p:spPr bwMode="auto">
            <a:xfrm>
              <a:off x="1305" y="2387"/>
              <a:ext cx="0" cy="317"/>
            </a:xfrm>
            <a:prstGeom prst="line">
              <a:avLst/>
            </a:prstGeom>
            <a:ln w="57150">
              <a:headEnd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pic>
          <p:nvPicPr>
            <p:cNvPr id="35" name="Picture 9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1" y="2738"/>
              <a:ext cx="1098" cy="155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70" name="组合 69"/>
          <p:cNvGrpSpPr/>
          <p:nvPr/>
        </p:nvGrpSpPr>
        <p:grpSpPr>
          <a:xfrm>
            <a:off x="4594721" y="1608301"/>
            <a:ext cx="3433663" cy="3836923"/>
            <a:chOff x="4954761" y="2245340"/>
            <a:chExt cx="3433663" cy="3836923"/>
          </a:xfrm>
        </p:grpSpPr>
        <p:cxnSp>
          <p:nvCxnSpPr>
            <p:cNvPr id="44" name="直接箭头连接符 43"/>
            <p:cNvCxnSpPr/>
            <p:nvPr/>
          </p:nvCxnSpPr>
          <p:spPr>
            <a:xfrm>
              <a:off x="5736258" y="2790850"/>
              <a:ext cx="136872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6141764" y="2647945"/>
              <a:ext cx="51846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en-US" altLang="zh-CN" dirty="0" smtClean="0"/>
                <a:t>0000</a:t>
              </a:r>
              <a:endParaRPr lang="zh-CN" altLang="en-US" dirty="0"/>
            </a:p>
          </p:txBody>
        </p:sp>
        <p:cxnSp>
          <p:nvCxnSpPr>
            <p:cNvPr id="46" name="直接箭头连接符 45"/>
            <p:cNvCxnSpPr/>
            <p:nvPr/>
          </p:nvCxnSpPr>
          <p:spPr>
            <a:xfrm>
              <a:off x="5736258" y="3171132"/>
              <a:ext cx="136872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141764" y="3028227"/>
              <a:ext cx="51846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en-US" altLang="zh-CN" dirty="0" smtClean="0"/>
                <a:t>0001</a:t>
              </a:r>
              <a:endParaRPr lang="zh-CN" altLang="en-US" dirty="0"/>
            </a:p>
          </p:txBody>
        </p:sp>
        <p:cxnSp>
          <p:nvCxnSpPr>
            <p:cNvPr id="48" name="直接箭头连接符 47"/>
            <p:cNvCxnSpPr/>
            <p:nvPr/>
          </p:nvCxnSpPr>
          <p:spPr>
            <a:xfrm>
              <a:off x="5758210" y="3572695"/>
              <a:ext cx="136872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6163716" y="3429790"/>
              <a:ext cx="51846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en-US" altLang="zh-CN" dirty="0" smtClean="0"/>
                <a:t>0010</a:t>
              </a:r>
              <a:endParaRPr lang="zh-CN" altLang="en-US" dirty="0"/>
            </a:p>
          </p:txBody>
        </p:sp>
        <p:cxnSp>
          <p:nvCxnSpPr>
            <p:cNvPr id="50" name="直接箭头连接符 49"/>
            <p:cNvCxnSpPr/>
            <p:nvPr/>
          </p:nvCxnSpPr>
          <p:spPr>
            <a:xfrm>
              <a:off x="5738588" y="3887383"/>
              <a:ext cx="136872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6144094" y="3744478"/>
              <a:ext cx="51846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en-US" altLang="zh-CN" dirty="0" smtClean="0"/>
                <a:t>0011</a:t>
              </a:r>
              <a:endParaRPr lang="zh-CN" altLang="en-US" dirty="0"/>
            </a:p>
          </p:txBody>
        </p:sp>
        <p:cxnSp>
          <p:nvCxnSpPr>
            <p:cNvPr id="52" name="直接箭头连接符 51"/>
            <p:cNvCxnSpPr/>
            <p:nvPr/>
          </p:nvCxnSpPr>
          <p:spPr>
            <a:xfrm>
              <a:off x="5746254" y="4293096"/>
              <a:ext cx="136872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6151760" y="4150191"/>
              <a:ext cx="51846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cxnSp>
          <p:nvCxnSpPr>
            <p:cNvPr id="54" name="直接箭头连接符 53"/>
            <p:cNvCxnSpPr/>
            <p:nvPr/>
          </p:nvCxnSpPr>
          <p:spPr>
            <a:xfrm>
              <a:off x="5736257" y="4652025"/>
              <a:ext cx="136872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6141763" y="4509120"/>
              <a:ext cx="51846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cxnSp>
          <p:nvCxnSpPr>
            <p:cNvPr id="56" name="直接箭头连接符 55"/>
            <p:cNvCxnSpPr/>
            <p:nvPr/>
          </p:nvCxnSpPr>
          <p:spPr>
            <a:xfrm>
              <a:off x="5747840" y="5023098"/>
              <a:ext cx="136872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6153346" y="4880193"/>
              <a:ext cx="51846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en-US" altLang="zh-CN" dirty="0" smtClean="0"/>
                <a:t>1110</a:t>
              </a:r>
              <a:endParaRPr lang="zh-CN" altLang="en-US" dirty="0"/>
            </a:p>
          </p:txBody>
        </p:sp>
        <p:cxnSp>
          <p:nvCxnSpPr>
            <p:cNvPr id="58" name="直接箭头连接符 57"/>
            <p:cNvCxnSpPr/>
            <p:nvPr/>
          </p:nvCxnSpPr>
          <p:spPr>
            <a:xfrm>
              <a:off x="5747840" y="5372105"/>
              <a:ext cx="136872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6153346" y="5229200"/>
              <a:ext cx="51846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en-US" altLang="zh-CN" dirty="0" smtClean="0"/>
                <a:t>1111</a:t>
              </a:r>
              <a:endParaRPr lang="zh-CN" altLang="en-US" dirty="0"/>
            </a:p>
          </p:txBody>
        </p:sp>
        <p:cxnSp>
          <p:nvCxnSpPr>
            <p:cNvPr id="60" name="直接箭头连接符 59"/>
            <p:cNvCxnSpPr/>
            <p:nvPr/>
          </p:nvCxnSpPr>
          <p:spPr>
            <a:xfrm>
              <a:off x="7848117" y="4149080"/>
              <a:ext cx="54030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7236296" y="5013176"/>
              <a:ext cx="0" cy="7920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7374455" y="5013176"/>
              <a:ext cx="0" cy="7920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7545536" y="5013176"/>
              <a:ext cx="0" cy="7920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7696466" y="5013176"/>
              <a:ext cx="0" cy="7920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7126188" y="5805264"/>
              <a:ext cx="702698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en-US" altLang="zh-CN" dirty="0" smtClean="0"/>
                <a:t>ABCD</a:t>
              </a:r>
              <a:endParaRPr lang="zh-CN" altLang="en-US" dirty="0"/>
            </a:p>
          </p:txBody>
        </p:sp>
        <p:sp>
          <p:nvSpPr>
            <p:cNvPr id="42" name="梯形 41"/>
            <p:cNvSpPr/>
            <p:nvPr/>
          </p:nvSpPr>
          <p:spPr>
            <a:xfrm rot="5400000" flipH="1">
              <a:off x="5957065" y="3717764"/>
              <a:ext cx="3007035" cy="736607"/>
            </a:xfrm>
            <a:prstGeom prst="trapezoid">
              <a:avLst>
                <a:gd name="adj" fmla="val 57087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954761" y="2245340"/>
              <a:ext cx="11388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en-US" altLang="zh-CN" dirty="0" smtClean="0">
                  <a:ea typeface="幼圆" pitchFamily="49" charset="-122"/>
                </a:rPr>
                <a:t>SRAM</a:t>
              </a:r>
              <a:r>
                <a:rPr lang="zh-CN" altLang="en-US" dirty="0" smtClean="0">
                  <a:ea typeface="幼圆" pitchFamily="49" charset="-122"/>
                </a:rPr>
                <a:t>单元</a:t>
              </a:r>
              <a:endParaRPr lang="zh-CN" altLang="en-US" dirty="0">
                <a:ea typeface="幼圆" pitchFamily="49" charset="-122"/>
              </a:endParaRPr>
            </a:p>
          </p:txBody>
        </p:sp>
      </p:grpSp>
      <p:sp>
        <p:nvSpPr>
          <p:cNvPr id="71" name="圆角矩形 70"/>
          <p:cNvSpPr/>
          <p:nvPr/>
        </p:nvSpPr>
        <p:spPr>
          <a:xfrm>
            <a:off x="4788024" y="5589240"/>
            <a:ext cx="3443102" cy="7643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Clr>
                <a:schemeClr val="hlink"/>
              </a:buClr>
            </a:pPr>
            <a:r>
              <a:rPr lang="zh-CN" altLang="en-US" b="1" dirty="0">
                <a:latin typeface="幼圆" pitchFamily="49" charset="-122"/>
                <a:ea typeface="幼圆" pitchFamily="49" charset="-122"/>
              </a:rPr>
              <a:t>通过查找表的延时是固定</a:t>
            </a:r>
            <a:r>
              <a:rPr lang="zh-CN" altLang="en-US" b="1" dirty="0" smtClean="0">
                <a:latin typeface="幼圆" pitchFamily="49" charset="-122"/>
                <a:ea typeface="幼圆" pitchFamily="49" charset="-122"/>
              </a:rPr>
              <a:t>的</a:t>
            </a:r>
            <a:endParaRPr lang="zh-CN" altLang="en-US" b="1" dirty="0"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2872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LUT</a:t>
            </a:r>
            <a:endParaRPr lang="zh-CN" altLang="en-US" dirty="0"/>
          </a:p>
        </p:txBody>
      </p:sp>
      <p:sp>
        <p:nvSpPr>
          <p:cNvPr id="40" name="内容占位符 3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zh-CN" altLang="en-US" dirty="0"/>
              <a:t>可配置</a:t>
            </a:r>
            <a:r>
              <a:rPr lang="zh-CN" altLang="en-US" dirty="0" smtClean="0"/>
              <a:t>成</a:t>
            </a:r>
            <a:endParaRPr lang="en-US" altLang="zh-CN" dirty="0" smtClean="0"/>
          </a:p>
          <a:p>
            <a:pPr marL="400050" lvl="1" indent="0"/>
            <a:r>
              <a:rPr lang="zh-CN" altLang="en-US" dirty="0" smtClean="0"/>
              <a:t>组合逻辑</a:t>
            </a:r>
            <a:endParaRPr lang="en-US" altLang="zh-CN" dirty="0" smtClean="0"/>
          </a:p>
          <a:p>
            <a:pPr marL="400050" lvl="1" indent="0"/>
            <a:r>
              <a:rPr lang="en-US" altLang="zh-CN" dirty="0" smtClean="0"/>
              <a:t>Distributed RAM</a:t>
            </a:r>
          </a:p>
          <a:p>
            <a:pPr marL="400050" lvl="1" indent="0"/>
            <a:r>
              <a:rPr lang="en-US" altLang="zh-CN" dirty="0" smtClean="0"/>
              <a:t>16bit</a:t>
            </a:r>
            <a:r>
              <a:rPr lang="zh-CN" altLang="en-US" dirty="0"/>
              <a:t>的移位寄存器</a:t>
            </a:r>
          </a:p>
          <a:p>
            <a:endParaRPr lang="zh-CN" altLang="en-US" dirty="0"/>
          </a:p>
        </p:txBody>
      </p:sp>
      <p:sp>
        <p:nvSpPr>
          <p:cNvPr id="6" name="Rectangle 85"/>
          <p:cNvSpPr>
            <a:spLocks noChangeArrowheads="1"/>
          </p:cNvSpPr>
          <p:nvPr/>
        </p:nvSpPr>
        <p:spPr bwMode="auto">
          <a:xfrm>
            <a:off x="4088602" y="3188148"/>
            <a:ext cx="1487834" cy="210311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Ctr="1"/>
          <a:lstStyle/>
          <a:p>
            <a:pPr marL="88900" indent="-88900" algn="ctr">
              <a:spcBef>
                <a:spcPct val="50000"/>
              </a:spcBef>
            </a:pPr>
            <a:r>
              <a:rPr lang="en-US" altLang="zh-CN" sz="16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16-bit SR</a:t>
            </a:r>
          </a:p>
        </p:txBody>
      </p:sp>
      <p:sp>
        <p:nvSpPr>
          <p:cNvPr id="7" name="Rectangle 86"/>
          <p:cNvSpPr>
            <a:spLocks noChangeArrowheads="1"/>
          </p:cNvSpPr>
          <p:nvPr/>
        </p:nvSpPr>
        <p:spPr bwMode="auto">
          <a:xfrm>
            <a:off x="3853172" y="3624206"/>
            <a:ext cx="1487834" cy="210311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Ctr="1"/>
          <a:lstStyle/>
          <a:p>
            <a:pPr marL="88900" indent="-88900" algn="ctr">
              <a:spcBef>
                <a:spcPct val="50000"/>
              </a:spcBef>
            </a:pPr>
            <a:r>
              <a:rPr lang="en-US" altLang="zh-CN" sz="16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16×1 RAM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2627784" y="4062193"/>
            <a:ext cx="4027379" cy="2103111"/>
            <a:chOff x="3711930" y="3150917"/>
            <a:chExt cx="4027379" cy="2103111"/>
          </a:xfrm>
        </p:grpSpPr>
        <p:sp>
          <p:nvSpPr>
            <p:cNvPr id="8" name="Rectangle 87"/>
            <p:cNvSpPr>
              <a:spLocks noChangeArrowheads="1"/>
            </p:cNvSpPr>
            <p:nvPr/>
          </p:nvSpPr>
          <p:spPr bwMode="auto">
            <a:xfrm>
              <a:off x="4655575" y="3150917"/>
              <a:ext cx="1487834" cy="210311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Ctr="1"/>
            <a:lstStyle/>
            <a:p>
              <a:pPr marL="88900" indent="-88900" algn="ctr">
                <a:spcBef>
                  <a:spcPct val="50000"/>
                </a:spcBef>
              </a:pPr>
              <a:r>
                <a:rPr lang="en-US" altLang="zh-CN" sz="1600" b="1" dirty="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4</a:t>
              </a:r>
              <a:r>
                <a:rPr lang="zh-CN" altLang="en-US" sz="16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输入</a:t>
              </a:r>
              <a:r>
                <a:rPr lang="en-US" altLang="zh-CN" sz="1600" b="1" dirty="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LUT</a:t>
              </a:r>
            </a:p>
          </p:txBody>
        </p:sp>
        <p:sp>
          <p:nvSpPr>
            <p:cNvPr id="9" name="Line 89"/>
            <p:cNvSpPr>
              <a:spLocks noChangeShapeType="1"/>
            </p:cNvSpPr>
            <p:nvPr/>
          </p:nvSpPr>
          <p:spPr bwMode="auto">
            <a:xfrm>
              <a:off x="3711930" y="3764486"/>
              <a:ext cx="96294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 anchorCtr="1">
              <a:spAutoFit/>
            </a:bodyPr>
            <a:lstStyle/>
            <a:p>
              <a:endParaRPr lang="zh-CN" altLang="en-US" sz="1600"/>
            </a:p>
          </p:txBody>
        </p:sp>
        <p:sp>
          <p:nvSpPr>
            <p:cNvPr id="10" name="Line 90"/>
            <p:cNvSpPr>
              <a:spLocks noChangeShapeType="1"/>
            </p:cNvSpPr>
            <p:nvPr/>
          </p:nvSpPr>
          <p:spPr bwMode="auto">
            <a:xfrm>
              <a:off x="3711930" y="4113718"/>
              <a:ext cx="96294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 anchorCtr="1">
              <a:spAutoFit/>
            </a:bodyPr>
            <a:lstStyle/>
            <a:p>
              <a:endParaRPr lang="zh-CN" altLang="en-US" sz="1600"/>
            </a:p>
          </p:txBody>
        </p:sp>
        <p:sp>
          <p:nvSpPr>
            <p:cNvPr id="11" name="Line 91"/>
            <p:cNvSpPr>
              <a:spLocks noChangeShapeType="1"/>
            </p:cNvSpPr>
            <p:nvPr/>
          </p:nvSpPr>
          <p:spPr bwMode="auto">
            <a:xfrm>
              <a:off x="3711930" y="4464880"/>
              <a:ext cx="96294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 anchorCtr="1">
              <a:spAutoFit/>
            </a:bodyPr>
            <a:lstStyle/>
            <a:p>
              <a:endParaRPr lang="zh-CN" altLang="en-US" sz="1600"/>
            </a:p>
          </p:txBody>
        </p:sp>
        <p:sp>
          <p:nvSpPr>
            <p:cNvPr id="12" name="Line 92"/>
            <p:cNvSpPr>
              <a:spLocks noChangeShapeType="1"/>
            </p:cNvSpPr>
            <p:nvPr/>
          </p:nvSpPr>
          <p:spPr bwMode="auto">
            <a:xfrm>
              <a:off x="3711930" y="4814113"/>
              <a:ext cx="96294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 anchorCtr="1">
              <a:spAutoFit/>
            </a:bodyPr>
            <a:lstStyle/>
            <a:p>
              <a:endParaRPr lang="zh-CN" altLang="en-US" sz="1600"/>
            </a:p>
          </p:txBody>
        </p:sp>
        <p:sp>
          <p:nvSpPr>
            <p:cNvPr id="13" name="Line 93"/>
            <p:cNvSpPr>
              <a:spLocks noChangeShapeType="1"/>
            </p:cNvSpPr>
            <p:nvPr/>
          </p:nvSpPr>
          <p:spPr bwMode="auto">
            <a:xfrm>
              <a:off x="6162707" y="3764486"/>
              <a:ext cx="157660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 anchorCtr="1">
              <a:spAutoFit/>
            </a:bodyPr>
            <a:lstStyle/>
            <a:p>
              <a:endParaRPr lang="zh-CN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53545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051720" y="2996952"/>
            <a:ext cx="4680520" cy="10081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Logic Cell, LC</a:t>
            </a:r>
            <a:endParaRPr lang="zh-CN" altLang="en-US" sz="2800" b="1" dirty="0"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291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462255"/>
            <a:ext cx="4464496" cy="52071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516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聚焦科技">
  <a:themeElements>
    <a:clrScheme name="自定义 1">
      <a:dk1>
        <a:srgbClr val="1D528D"/>
      </a:dk1>
      <a:lt1>
        <a:srgbClr val="FFFFFF"/>
      </a:lt1>
      <a:dk2>
        <a:srgbClr val="000000"/>
      </a:dk2>
      <a:lt2>
        <a:srgbClr val="B2B2B2"/>
      </a:lt2>
      <a:accent1>
        <a:srgbClr val="0000CC"/>
      </a:accent1>
      <a:accent2>
        <a:srgbClr val="FF9900"/>
      </a:accent2>
      <a:accent3>
        <a:srgbClr val="FFFFFF"/>
      </a:accent3>
      <a:accent4>
        <a:srgbClr val="174578"/>
      </a:accent4>
      <a:accent5>
        <a:srgbClr val="ADBAE0"/>
      </a:accent5>
      <a:accent6>
        <a:srgbClr val="E78A00"/>
      </a:accent6>
      <a:hlink>
        <a:srgbClr val="9999FF"/>
      </a:hlink>
      <a:folHlink>
        <a:srgbClr val="969696"/>
      </a:folHlink>
    </a:clrScheme>
    <a:fontScheme name="自定义 1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s01_1 1">
        <a:dk1>
          <a:srgbClr val="1D528D"/>
        </a:dk1>
        <a:lt1>
          <a:srgbClr val="FFFFFF"/>
        </a:lt1>
        <a:dk2>
          <a:srgbClr val="000000"/>
        </a:dk2>
        <a:lt2>
          <a:srgbClr val="B2B2B2"/>
        </a:lt2>
        <a:accent1>
          <a:srgbClr val="2D6BC7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DBA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808080"/>
        </a:dk1>
        <a:lt1>
          <a:srgbClr val="FFFFFF"/>
        </a:lt1>
        <a:dk2>
          <a:srgbClr val="000000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8BC84E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7DB54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第一讲</Template>
  <TotalTime>9068</TotalTime>
  <Words>1222</Words>
  <Application>Microsoft Office PowerPoint</Application>
  <PresentationFormat>全屏显示(4:3)</PresentationFormat>
  <Paragraphs>437</Paragraphs>
  <Slides>45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6" baseType="lpstr">
      <vt:lpstr>聚焦科技</vt:lpstr>
      <vt:lpstr>嵌入式系统设计</vt:lpstr>
      <vt:lpstr>PowerPoint 演示文稿</vt:lpstr>
      <vt:lpstr>可编程的概念</vt:lpstr>
      <vt:lpstr>可编程的概念</vt:lpstr>
      <vt:lpstr>可编程的概念</vt:lpstr>
      <vt:lpstr>LUT</vt:lpstr>
      <vt:lpstr>LUT</vt:lpstr>
      <vt:lpstr>PowerPoint 演示文稿</vt:lpstr>
      <vt:lpstr>PowerPoint 演示文稿</vt:lpstr>
      <vt:lpstr>Logic Cell, LC</vt:lpstr>
      <vt:lpstr>Logic Cell, LC</vt:lpstr>
      <vt:lpstr>Logic Cell, LC</vt:lpstr>
      <vt:lpstr>PowerPoint 演示文稿</vt:lpstr>
      <vt:lpstr>Slice</vt:lpstr>
      <vt:lpstr>CLB</vt:lpstr>
      <vt:lpstr>互联与开关矩阵</vt:lpstr>
      <vt:lpstr>互联与开关矩阵</vt:lpstr>
      <vt:lpstr>互联与开关矩阵</vt:lpstr>
      <vt:lpstr>PowerPoint 演示文稿</vt:lpstr>
      <vt:lpstr>Block RAM</vt:lpstr>
      <vt:lpstr>Block RAM</vt:lpstr>
      <vt:lpstr>Block RAM</vt:lpstr>
      <vt:lpstr>Multiplier</vt:lpstr>
      <vt:lpstr>Multiplier</vt:lpstr>
      <vt:lpstr>PowerPoint 演示文稿</vt:lpstr>
      <vt:lpstr>时钟资源</vt:lpstr>
      <vt:lpstr>时钟资源</vt:lpstr>
      <vt:lpstr>时钟资源</vt:lpstr>
      <vt:lpstr>时钟资源</vt:lpstr>
      <vt:lpstr>PowerPoint 演示文稿</vt:lpstr>
      <vt:lpstr>IO</vt:lpstr>
      <vt:lpstr>电源引脚</vt:lpstr>
      <vt:lpstr>PowerPoint 演示文稿</vt:lpstr>
      <vt:lpstr>Configuration</vt:lpstr>
      <vt:lpstr>Configuration</vt:lpstr>
      <vt:lpstr>Configuration</vt:lpstr>
      <vt:lpstr>Configuration</vt:lpstr>
      <vt:lpstr>PowerPoint 演示文稿</vt:lpstr>
      <vt:lpstr>FPGA项目开发基本流程</vt:lpstr>
      <vt:lpstr>FPGA项目开发基本流程</vt:lpstr>
      <vt:lpstr>FPGA项目开发基本流程</vt:lpstr>
      <vt:lpstr>FPGA项目开发基本流程</vt:lpstr>
      <vt:lpstr>FPGA项目开发基本流程</vt:lpstr>
      <vt:lpstr>FPGA项目开发基本流程</vt:lpstr>
      <vt:lpstr>课堂练习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嵌入式系统设计</dc:title>
  <dc:creator>GaoJX</dc:creator>
  <cp:lastModifiedBy>Gao Junxiong</cp:lastModifiedBy>
  <cp:revision>163</cp:revision>
  <dcterms:created xsi:type="dcterms:W3CDTF">2012-02-20T08:58:01Z</dcterms:created>
  <dcterms:modified xsi:type="dcterms:W3CDTF">2017-03-01T01:42:43Z</dcterms:modified>
</cp:coreProperties>
</file>