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sldIdLst>
    <p:sldId id="256" r:id="rId2"/>
    <p:sldId id="287" r:id="rId3"/>
    <p:sldId id="28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36" autoAdjust="0"/>
  </p:normalViewPr>
  <p:slideViewPr>
    <p:cSldViewPr>
      <p:cViewPr>
        <p:scale>
          <a:sx n="75" d="100"/>
          <a:sy n="75" d="100"/>
        </p:scale>
        <p:origin x="-1381" y="-7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5172C-9B7E-4D0D-B431-158E8A6624BF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109AC-A9F3-4953-8427-8F0674377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536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109AC-A9F3-4953-8427-8F0674377FB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771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2895600" y="4038600"/>
            <a:ext cx="6019800" cy="542528"/>
          </a:xfrm>
          <a:solidFill>
            <a:schemeClr val="tx1"/>
          </a:solidFill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3126" name="Line 54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7" name="Line 55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8" name="Line 56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9" name="Line 57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32" name="Rectangle 60"/>
          <p:cNvSpPr>
            <a:spLocks noChangeArrowheads="1"/>
          </p:cNvSpPr>
          <p:nvPr/>
        </p:nvSpPr>
        <p:spPr bwMode="black">
          <a:xfrm>
            <a:off x="0" y="2787650"/>
            <a:ext cx="9144000" cy="714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gray">
          <a:xfrm>
            <a:off x="2895600" y="2819400"/>
            <a:ext cx="6248400" cy="685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3124200" y="2819400"/>
            <a:ext cx="5791200" cy="68580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9" name="Picture 4" descr="ibmcopper1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10038" t="16876" r="1773" b="20967"/>
          <a:stretch>
            <a:fillRect/>
          </a:stretch>
        </p:blipFill>
        <p:spPr bwMode="auto">
          <a:xfrm>
            <a:off x="2987824" y="0"/>
            <a:ext cx="2906252" cy="2780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6" descr="2006_10_5_72588_3772588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3871" b="3823"/>
          <a:stretch>
            <a:fillRect/>
          </a:stretch>
        </p:blipFill>
        <p:spPr bwMode="auto">
          <a:xfrm>
            <a:off x="0" y="0"/>
            <a:ext cx="3024336" cy="278092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幼圆" pitchFamily="49" charset="-122"/>
                <a:ea typeface="幼圆" pitchFamily="49" charset="-122"/>
              </a:defRPr>
            </a:lvl1pPr>
            <a:lvl2pPr>
              <a:buNone/>
              <a:defRPr>
                <a:latin typeface="幼圆" pitchFamily="49" charset="-122"/>
                <a:ea typeface="幼圆" pitchFamily="49" charset="-122"/>
              </a:defRPr>
            </a:lvl2pPr>
            <a:lvl3pPr>
              <a:buNone/>
              <a:defRPr sz="2000">
                <a:latin typeface="幼圆" pitchFamily="49" charset="-122"/>
                <a:ea typeface="幼圆" pitchFamily="49" charset="-122"/>
              </a:defRPr>
            </a:lvl3pPr>
            <a:lvl4pPr>
              <a:buNone/>
              <a:defRPr sz="2000">
                <a:latin typeface="幼圆" pitchFamily="49" charset="-122"/>
                <a:ea typeface="幼圆" pitchFamily="49" charset="-122"/>
              </a:defRPr>
            </a:lvl4pPr>
            <a:lvl5pPr>
              <a:buNone/>
              <a:defRPr sz="2000">
                <a:latin typeface="幼圆" pitchFamily="49" charset="-122"/>
                <a:ea typeface="幼圆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未标题-1.png"/>
          <p:cNvPicPr>
            <a:picLocks noChangeAspect="1"/>
          </p:cNvPicPr>
          <p:nvPr/>
        </p:nvPicPr>
        <p:blipFill>
          <a:blip r:embed="rId5" cstate="print">
            <a:lum bright="70000" contrast="-70000"/>
          </a:blip>
          <a:stretch>
            <a:fillRect/>
          </a:stretch>
        </p:blipFill>
        <p:spPr>
          <a:xfrm>
            <a:off x="5612262" y="4293095"/>
            <a:ext cx="3531738" cy="2564905"/>
          </a:xfrm>
          <a:prstGeom prst="rect">
            <a:avLst/>
          </a:prstGeom>
        </p:spPr>
      </p:pic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1064" name="Rectangle 40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" name="Rectangle 42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56" name="Rectangle 32"/>
          <p:cNvSpPr>
            <a:spLocks noChangeArrowheads="1"/>
          </p:cNvSpPr>
          <p:nvPr/>
        </p:nvSpPr>
        <p:spPr bwMode="ltGray">
          <a:xfrm>
            <a:off x="11113" y="0"/>
            <a:ext cx="9132887" cy="112553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058" name="Line 3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Line 3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Line 3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600" y="228600"/>
            <a:ext cx="6324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363272" cy="530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0888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  <a:ea typeface="宋体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8" name="Picture 4" descr="ibmcopper1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10038" t="16876" r="1773" b="20967"/>
          <a:stretch>
            <a:fillRect/>
          </a:stretch>
        </p:blipFill>
        <p:spPr bwMode="auto">
          <a:xfrm>
            <a:off x="1211438" y="0"/>
            <a:ext cx="1173818" cy="112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6" descr="2006_10_5_72588_3772588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tx1">
                <a:lumMod val="25000"/>
                <a:lumOff val="75000"/>
                <a:tint val="45000"/>
                <a:satMod val="400000"/>
              </a:schemeClr>
            </a:duotone>
          </a:blip>
          <a:srcRect t="3871" b="3823"/>
          <a:stretch>
            <a:fillRect/>
          </a:stretch>
        </p:blipFill>
        <p:spPr bwMode="auto">
          <a:xfrm>
            <a:off x="0" y="1"/>
            <a:ext cx="1221510" cy="1123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>
          <a:solidFill>
            <a:srgbClr val="FFFF00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b="1">
          <a:solidFill>
            <a:srgbClr val="0000CC"/>
          </a:solidFill>
          <a:latin typeface="幼圆" pitchFamily="49" charset="-122"/>
          <a:ea typeface="幼圆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50000"/>
        <a:buFont typeface="Wingdings 2" pitchFamily="18" charset="2"/>
        <a:buChar char=""/>
        <a:defRPr sz="2200" b="1">
          <a:solidFill>
            <a:schemeClr val="tx2"/>
          </a:solidFill>
          <a:latin typeface="幼圆" pitchFamily="49" charset="-122"/>
          <a:ea typeface="幼圆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2"/>
          </a:solidFill>
          <a:latin typeface="幼圆" pitchFamily="49" charset="-122"/>
          <a:ea typeface="幼圆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0000"/>
        <a:buFont typeface="Wingdings 2" pitchFamily="18" charset="2"/>
        <a:buChar char=""/>
        <a:defRPr sz="2000" b="1">
          <a:solidFill>
            <a:schemeClr val="tx2"/>
          </a:solidFill>
          <a:latin typeface="幼圆" pitchFamily="49" charset="-122"/>
          <a:ea typeface="幼圆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2"/>
          </a:solidFill>
          <a:latin typeface="幼圆" pitchFamily="49" charset="-122"/>
          <a:ea typeface="幼圆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考核说明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实时</a:t>
            </a:r>
            <a:r>
              <a:rPr lang="zh-CN" altLang="en-US" dirty="0" smtClean="0"/>
              <a:t>嵌入式</a:t>
            </a:r>
            <a:r>
              <a:rPr lang="zh-CN" altLang="en-US" dirty="0"/>
              <a:t>系统设计</a:t>
            </a:r>
          </a:p>
        </p:txBody>
      </p:sp>
    </p:spTree>
    <p:extLst>
      <p:ext uri="{BB962C8B-B14F-4D97-AF65-F5344CB8AC3E}">
        <p14:creationId xmlns:p14="http://schemas.microsoft.com/office/powerpoint/2010/main" val="158959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75" lvl="1" indent="0"/>
            <a:r>
              <a:rPr lang="zh-CN" altLang="en-US" dirty="0" smtClean="0"/>
              <a:t>课程设计</a:t>
            </a:r>
            <a:r>
              <a:rPr lang="zh-CN" altLang="en-US" dirty="0" smtClean="0"/>
              <a:t>（</a:t>
            </a:r>
            <a:r>
              <a:rPr lang="en-US" altLang="zh-CN" dirty="0" smtClean="0"/>
              <a:t>80</a:t>
            </a:r>
            <a:r>
              <a:rPr lang="en-US" altLang="zh-CN" dirty="0" smtClean="0"/>
              <a:t>%</a:t>
            </a:r>
            <a:r>
              <a:rPr lang="zh-CN" altLang="en-US" dirty="0" smtClean="0"/>
              <a:t>）</a:t>
            </a:r>
            <a:r>
              <a:rPr lang="en-US" altLang="zh-CN" dirty="0" smtClean="0"/>
              <a:t>+ </a:t>
            </a:r>
            <a:r>
              <a:rPr lang="zh-CN" altLang="en-US" dirty="0" smtClean="0"/>
              <a:t>平时成绩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20</a:t>
            </a:r>
            <a:r>
              <a:rPr lang="en-US" altLang="zh-CN" dirty="0" smtClean="0"/>
              <a:t>%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3175" lvl="1" indent="0" algn="ctr"/>
            <a:endParaRPr lang="en-US" altLang="zh-CN" dirty="0" smtClean="0"/>
          </a:p>
          <a:p>
            <a:pPr marL="3175" lvl="1" indent="0" algn="ctr"/>
            <a:r>
              <a:rPr lang="zh-CN" altLang="en-US" dirty="0" smtClean="0"/>
              <a:t>课程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pPr marL="3175" lvl="1" indent="0"/>
            <a:r>
              <a:rPr lang="zh-CN" altLang="en-US" dirty="0" smtClean="0"/>
              <a:t>设计内容：</a:t>
            </a:r>
            <a:r>
              <a:rPr lang="en-US" altLang="zh-CN" dirty="0" err="1" smtClean="0"/>
              <a:t>Bresenham</a:t>
            </a:r>
            <a:r>
              <a:rPr lang="zh-CN" altLang="en-US" dirty="0" smtClean="0"/>
              <a:t>圆坐标生成模块</a:t>
            </a:r>
            <a:endParaRPr lang="en-US" altLang="zh-CN" dirty="0" smtClean="0"/>
          </a:p>
          <a:p>
            <a:pPr marL="3175" lvl="1" indent="0"/>
            <a:r>
              <a:rPr lang="en-US" altLang="zh-CN" dirty="0" smtClean="0"/>
              <a:t>      1</a:t>
            </a:r>
            <a:r>
              <a:rPr lang="zh-CN" altLang="en-US" dirty="0" smtClean="0"/>
              <a:t>、使用</a:t>
            </a:r>
            <a:r>
              <a:rPr lang="en-US" altLang="zh-CN" dirty="0" err="1" smtClean="0"/>
              <a:t>Bresenham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pPr marL="3175" lvl="1" indent="0"/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、输入：</a:t>
            </a:r>
            <a:r>
              <a:rPr lang="en-US" altLang="zh-CN" dirty="0" smtClean="0"/>
              <a:t>start  (1  bit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 cycle )</a:t>
            </a:r>
            <a:endParaRPr lang="en-US" altLang="zh-CN" dirty="0" smtClean="0"/>
          </a:p>
          <a:p>
            <a:pPr marL="3175" lvl="1" indent="0"/>
            <a:r>
              <a:rPr lang="en-US" altLang="zh-CN" dirty="0"/>
              <a:t> </a:t>
            </a:r>
            <a:r>
              <a:rPr lang="en-US" altLang="zh-CN" dirty="0" smtClean="0"/>
              <a:t>              </a:t>
            </a:r>
            <a:r>
              <a:rPr lang="en-US" altLang="zh-CN" dirty="0" err="1" smtClean="0"/>
              <a:t>cx_i</a:t>
            </a:r>
            <a:r>
              <a:rPr lang="en-US" altLang="zh-CN" dirty="0" smtClean="0"/>
              <a:t>   (16 bit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有效时有效</a:t>
            </a:r>
            <a:r>
              <a:rPr lang="en-US" altLang="zh-CN" dirty="0" smtClean="0"/>
              <a:t>)</a:t>
            </a:r>
          </a:p>
          <a:p>
            <a:pPr marL="3175" lvl="1" indent="0"/>
            <a:r>
              <a:rPr lang="en-US" altLang="zh-CN" dirty="0" smtClean="0"/>
              <a:t>               </a:t>
            </a:r>
            <a:r>
              <a:rPr lang="en-US" altLang="zh-CN" dirty="0" err="1" smtClean="0"/>
              <a:t>cy_i</a:t>
            </a:r>
            <a:r>
              <a:rPr lang="en-US" altLang="zh-CN" dirty="0" smtClean="0"/>
              <a:t>   (16 bit</a:t>
            </a:r>
            <a:r>
              <a:rPr lang="zh-CN" altLang="en-US" dirty="0" smtClean="0"/>
              <a:t>，</a:t>
            </a:r>
            <a:r>
              <a:rPr lang="zh-CN" altLang="en-US" dirty="0"/>
              <a:t>在</a:t>
            </a:r>
            <a:r>
              <a:rPr lang="en-US" altLang="zh-CN" dirty="0"/>
              <a:t>start</a:t>
            </a:r>
            <a:r>
              <a:rPr lang="zh-CN" altLang="en-US" dirty="0"/>
              <a:t>有效时有效</a:t>
            </a:r>
            <a:r>
              <a:rPr lang="en-US" altLang="zh-CN" dirty="0" smtClean="0"/>
              <a:t>)</a:t>
            </a:r>
          </a:p>
          <a:p>
            <a:pPr marL="3175" lvl="1" indent="0"/>
            <a:r>
              <a:rPr lang="en-US" altLang="zh-CN" dirty="0"/>
              <a:t> </a:t>
            </a:r>
            <a:r>
              <a:rPr lang="en-US" altLang="zh-CN" dirty="0" smtClean="0"/>
              <a:t>    		  </a:t>
            </a:r>
            <a:r>
              <a:rPr lang="en-US" altLang="zh-CN" dirty="0" err="1" smtClean="0"/>
              <a:t>r_i</a:t>
            </a:r>
            <a:r>
              <a:rPr lang="en-US" altLang="zh-CN" dirty="0" smtClean="0"/>
              <a:t>    (16 bit</a:t>
            </a:r>
            <a:r>
              <a:rPr lang="zh-CN" altLang="en-US" dirty="0" smtClean="0"/>
              <a:t>，</a:t>
            </a:r>
            <a:r>
              <a:rPr lang="zh-CN" altLang="en-US" dirty="0"/>
              <a:t>在</a:t>
            </a:r>
            <a:r>
              <a:rPr lang="en-US" altLang="zh-CN" dirty="0"/>
              <a:t>start</a:t>
            </a:r>
            <a:r>
              <a:rPr lang="zh-CN" altLang="en-US" dirty="0"/>
              <a:t>有效时有效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3175" lvl="1" indent="0"/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、输出：</a:t>
            </a:r>
            <a:r>
              <a:rPr lang="en-US" altLang="zh-CN" dirty="0"/>
              <a:t>finish </a:t>
            </a:r>
            <a:r>
              <a:rPr lang="en-US" altLang="zh-CN" dirty="0" smtClean="0"/>
              <a:t>( 1 bit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 cycle )</a:t>
            </a:r>
            <a:endParaRPr lang="en-US" altLang="zh-CN" dirty="0" smtClean="0"/>
          </a:p>
          <a:p>
            <a:pPr marL="3175" lvl="1" indent="0"/>
            <a:r>
              <a:rPr lang="en-US" altLang="zh-CN" dirty="0"/>
              <a:t> </a:t>
            </a:r>
            <a:r>
              <a:rPr lang="en-US" altLang="zh-CN" dirty="0" smtClean="0"/>
              <a:t>              </a:t>
            </a:r>
            <a:r>
              <a:rPr lang="en-US" altLang="zh-CN" dirty="0"/>
              <a:t>valid </a:t>
            </a:r>
            <a:r>
              <a:rPr lang="en-US" altLang="zh-CN" dirty="0" smtClean="0"/>
              <a:t> ( 1 bit)</a:t>
            </a:r>
          </a:p>
          <a:p>
            <a:pPr marL="3175" lvl="1" indent="0"/>
            <a:r>
              <a:rPr lang="en-US" altLang="zh-CN" dirty="0"/>
              <a:t> </a:t>
            </a:r>
            <a:r>
              <a:rPr lang="en-US" altLang="zh-CN" dirty="0" smtClean="0"/>
              <a:t>              </a:t>
            </a:r>
            <a:r>
              <a:rPr lang="en-US" altLang="zh-CN" dirty="0" err="1" smtClean="0"/>
              <a:t>x_o</a:t>
            </a:r>
            <a:r>
              <a:rPr lang="en-US" altLang="zh-CN" dirty="0" smtClean="0"/>
              <a:t>    </a:t>
            </a:r>
            <a:r>
              <a:rPr lang="en-US" altLang="zh-CN" dirty="0" smtClean="0"/>
              <a:t>(16 bit</a:t>
            </a:r>
            <a:r>
              <a:rPr lang="zh-CN" altLang="en-US" dirty="0" smtClean="0"/>
              <a:t>，连续输出</a:t>
            </a:r>
            <a:r>
              <a:rPr lang="en-US" altLang="zh-CN" dirty="0" smtClean="0"/>
              <a:t>)</a:t>
            </a:r>
          </a:p>
          <a:p>
            <a:pPr marL="3175" lvl="1" indent="0"/>
            <a:r>
              <a:rPr lang="en-US" altLang="zh-CN" dirty="0"/>
              <a:t> </a:t>
            </a:r>
            <a:r>
              <a:rPr lang="en-US" altLang="zh-CN" dirty="0" smtClean="0"/>
              <a:t>              </a:t>
            </a:r>
            <a:r>
              <a:rPr lang="en-US" altLang="zh-CN" dirty="0" err="1" smtClean="0"/>
              <a:t>y_o</a:t>
            </a:r>
            <a:r>
              <a:rPr lang="en-US" altLang="zh-CN" dirty="0"/>
              <a:t> </a:t>
            </a:r>
            <a:r>
              <a:rPr lang="en-US" altLang="zh-CN" dirty="0" smtClean="0"/>
              <a:t>   (</a:t>
            </a:r>
            <a:r>
              <a:rPr lang="en-US" altLang="zh-CN" dirty="0"/>
              <a:t>16 bit</a:t>
            </a:r>
            <a:r>
              <a:rPr lang="zh-CN" altLang="en-US" dirty="0"/>
              <a:t>，连续输出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marL="3175" lvl="1" indent="0"/>
            <a:r>
              <a:rPr lang="en-US" altLang="zh-CN" dirty="0"/>
              <a:t>	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625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75" lvl="1" indent="0"/>
            <a:r>
              <a:rPr lang="zh-CN" altLang="en-US" dirty="0" smtClean="0"/>
              <a:t>报告要求：</a:t>
            </a:r>
            <a:r>
              <a:rPr lang="en-US" altLang="zh-CN" dirty="0"/>
              <a:t>	   </a:t>
            </a:r>
          </a:p>
          <a:p>
            <a:pPr marL="3175" lvl="1" indent="0"/>
            <a:r>
              <a:rPr lang="en-US" altLang="zh-CN" dirty="0"/>
              <a:t>	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、算法分析</a:t>
            </a:r>
            <a:endParaRPr lang="en-US" altLang="zh-CN" dirty="0" smtClean="0"/>
          </a:p>
          <a:p>
            <a:pPr marL="3175" lvl="1" indent="0"/>
            <a:r>
              <a:rPr lang="en-US" altLang="zh-CN" dirty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、模块设计</a:t>
            </a:r>
            <a:endParaRPr lang="en-US" altLang="zh-CN" dirty="0" smtClean="0"/>
          </a:p>
          <a:p>
            <a:pPr marL="1343025" lvl="1" indent="0"/>
            <a:r>
              <a:rPr lang="zh-CN" altLang="en-US" dirty="0" smtClean="0"/>
              <a:t>包括模块结构图与说明、子模块结构图或电路示意图与说明、代码分析</a:t>
            </a:r>
            <a:endParaRPr lang="en-US" altLang="zh-CN" dirty="0" smtClean="0"/>
          </a:p>
          <a:p>
            <a:pPr marL="3175" lvl="1" indent="0"/>
            <a:r>
              <a:rPr lang="en-US" altLang="zh-CN" dirty="0"/>
              <a:t>	3</a:t>
            </a:r>
            <a:r>
              <a:rPr lang="zh-CN" altLang="en-US" dirty="0" smtClean="0"/>
              <a:t>、验证</a:t>
            </a:r>
            <a:endParaRPr lang="en-US" altLang="zh-CN" dirty="0" smtClean="0"/>
          </a:p>
          <a:p>
            <a:pPr marL="3175" lvl="1" indent="0"/>
            <a:r>
              <a:rPr lang="en-US" altLang="zh-CN" dirty="0"/>
              <a:t>	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包括验证方法说明、验证代码分析</a:t>
            </a:r>
            <a:endParaRPr lang="en-US" altLang="zh-CN" dirty="0" smtClean="0"/>
          </a:p>
          <a:p>
            <a:pPr marL="3175" lvl="1" indent="0"/>
            <a:r>
              <a:rPr lang="en-US" altLang="zh-CN" dirty="0"/>
              <a:t>	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、结果分析</a:t>
            </a:r>
            <a:endParaRPr lang="en-US" altLang="zh-CN" dirty="0" smtClean="0"/>
          </a:p>
          <a:p>
            <a:pPr marL="1339850" lvl="1" indent="0"/>
            <a:r>
              <a:rPr lang="zh-CN" altLang="en-US" dirty="0" smtClean="0"/>
              <a:t>包括</a:t>
            </a:r>
            <a:r>
              <a:rPr lang="zh-CN" altLang="en-US" dirty="0"/>
              <a:t>综合后资源占用率、最高工作频率、仿真波形图截图、测试结果</a:t>
            </a:r>
            <a:r>
              <a:rPr lang="zh-CN" altLang="en-US" dirty="0" smtClean="0"/>
              <a:t>等</a:t>
            </a:r>
            <a:endParaRPr lang="en-US" altLang="zh-CN" dirty="0"/>
          </a:p>
          <a:p>
            <a:pPr marL="3175" lvl="1" indent="0"/>
            <a:r>
              <a:rPr lang="en-US" altLang="zh-CN" dirty="0" smtClean="0"/>
              <a:t>	5</a:t>
            </a:r>
            <a:r>
              <a:rPr lang="zh-CN" altLang="en-US" dirty="0" smtClean="0"/>
              <a:t>、源代码</a:t>
            </a:r>
            <a:endParaRPr lang="en-US" altLang="zh-CN" dirty="0" smtClean="0"/>
          </a:p>
          <a:p>
            <a:pPr marL="1343025" lvl="1" indent="-90488"/>
            <a:endParaRPr lang="en-US" altLang="zh-CN" dirty="0"/>
          </a:p>
          <a:p>
            <a:pPr marL="3175" lvl="1" indent="0"/>
            <a:r>
              <a:rPr lang="zh-CN" altLang="en-US" dirty="0"/>
              <a:t>提交</a:t>
            </a:r>
            <a:r>
              <a:rPr lang="zh-CN" altLang="en-US" dirty="0" smtClean="0"/>
              <a:t>时间：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8</a:t>
            </a:r>
            <a:r>
              <a:rPr lang="zh-CN" altLang="en-US" dirty="0" smtClean="0"/>
              <a:t>号前上传至课程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26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聚焦科技">
  <a:themeElements>
    <a:clrScheme name="自定义 1">
      <a:dk1>
        <a:srgbClr val="1D528D"/>
      </a:dk1>
      <a:lt1>
        <a:srgbClr val="FFFFFF"/>
      </a:lt1>
      <a:dk2>
        <a:srgbClr val="000000"/>
      </a:dk2>
      <a:lt2>
        <a:srgbClr val="B2B2B2"/>
      </a:lt2>
      <a:accent1>
        <a:srgbClr val="0000CC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第二讲</Template>
  <TotalTime>1894</TotalTime>
  <Words>78</Words>
  <Application>Microsoft Office PowerPoint</Application>
  <PresentationFormat>全屏显示(4:3)</PresentationFormat>
  <Paragraphs>30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聚焦科技</vt:lpstr>
      <vt:lpstr>实时嵌入式系统设计</vt:lpstr>
      <vt:lpstr>考核</vt:lpstr>
      <vt:lpstr>考核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Gao Junxiong</cp:lastModifiedBy>
  <cp:revision>191</cp:revision>
  <dcterms:created xsi:type="dcterms:W3CDTF">2013-04-17T11:37:16Z</dcterms:created>
  <dcterms:modified xsi:type="dcterms:W3CDTF">2020-04-08T07:21:42Z</dcterms:modified>
</cp:coreProperties>
</file>