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339" r:id="rId3"/>
    <p:sldId id="264" r:id="rId5"/>
    <p:sldId id="560" r:id="rId6"/>
    <p:sldId id="584" r:id="rId7"/>
    <p:sldId id="588" r:id="rId8"/>
    <p:sldId id="590" r:id="rId9"/>
    <p:sldId id="589" r:id="rId10"/>
    <p:sldId id="555" r:id="rId11"/>
    <p:sldId id="557" r:id="rId12"/>
    <p:sldId id="648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75" r:id="rId28"/>
    <p:sldId id="620" r:id="rId29"/>
    <p:sldId id="621" r:id="rId30"/>
    <p:sldId id="624" r:id="rId31"/>
    <p:sldId id="625" r:id="rId32"/>
    <p:sldId id="626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39" r:id="rId44"/>
    <p:sldId id="640" r:id="rId45"/>
    <p:sldId id="644" r:id="rId46"/>
    <p:sldId id="674" r:id="rId47"/>
    <p:sldId id="652" r:id="rId48"/>
    <p:sldId id="651" r:id="rId49"/>
    <p:sldId id="653" r:id="rId50"/>
    <p:sldId id="654" r:id="rId51"/>
    <p:sldId id="656" r:id="rId52"/>
    <p:sldId id="657" r:id="rId53"/>
    <p:sldId id="658" r:id="rId54"/>
    <p:sldId id="669" r:id="rId55"/>
    <p:sldId id="676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89379" autoAdjust="0"/>
  </p:normalViewPr>
  <p:slideViewPr>
    <p:cSldViewPr>
      <p:cViewPr varScale="1">
        <p:scale>
          <a:sx n="89" d="100"/>
          <a:sy n="89" d="100"/>
        </p:scale>
        <p:origin x="1172" y="68"/>
      </p:cViewPr>
      <p:guideLst>
        <p:guide orient="horz" pos="2206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RISC-V</a:t>
            </a:r>
            <a:r>
              <a:rPr lang="zh-CN" altLang="en-US"/>
              <a:t>采用小段存储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有符号与无符号数的区别与联系</a:t>
            </a:r>
            <a:endParaRPr lang="zh-CN" altLang="en-US"/>
          </a:p>
          <a:p>
            <a:r>
              <a:rPr lang="en-US" altLang="zh-CN"/>
              <a:t>*load与store操作的区别：load是从存储器到寄存器，需要一个源操作数寄存器保存基地址和一个目的操作数寄存器；</a:t>
            </a:r>
            <a:endParaRPr lang="en-US" altLang="zh-CN"/>
          </a:p>
          <a:p>
            <a:r>
              <a:rPr lang="en-US" altLang="zh-CN"/>
              <a:t>*store是从寄存器到存储器，需要两个源操作数寄存器，一个保存需要store的数据，一个保存基地址。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有符号与无符号数的区别与联系</a:t>
            </a:r>
            <a:endParaRPr lang="zh-CN" altLang="en-US"/>
          </a:p>
          <a:p>
            <a:r>
              <a:rPr lang="en-US" altLang="zh-CN"/>
              <a:t>*load与store操作的区别：load是从存储器到寄存器，需要一个源操作数寄存器保存基地址和一个目的操作数寄存器；</a:t>
            </a:r>
            <a:endParaRPr lang="en-US" altLang="zh-CN"/>
          </a:p>
          <a:p>
            <a:r>
              <a:rPr lang="en-US" altLang="zh-CN"/>
              <a:t>*store是从寄存器到存储器，需要两个源操作数寄存器，一个保存需要store的数据，一个保存基地址。</a:t>
            </a:r>
            <a:endParaRPr lang="en-US" altLang="zh-CN"/>
          </a:p>
          <a:p>
            <a:r>
              <a:rPr lang="en-US" altLang="zh-CN"/>
              <a:t>*</a:t>
            </a:r>
            <a:r>
              <a:rPr lang="zh-CN" altLang="en-US"/>
              <a:t>与</a:t>
            </a:r>
            <a:r>
              <a:rPr lang="en-US" altLang="zh-CN"/>
              <a:t>mips</a:t>
            </a:r>
            <a:r>
              <a:rPr lang="zh-CN" altLang="en-US"/>
              <a:t>的不同，</a:t>
            </a:r>
            <a:r>
              <a:rPr lang="en-US" altLang="zh-CN"/>
              <a:t>store</a:t>
            </a:r>
            <a:r>
              <a:rPr lang="zh-CN" altLang="en-US"/>
              <a:t>属于</a:t>
            </a:r>
            <a:r>
              <a:rPr lang="en-US" altLang="zh-CN"/>
              <a:t>s</a:t>
            </a:r>
            <a:r>
              <a:rPr lang="zh-CN" altLang="en-US"/>
              <a:t>型指令，</a:t>
            </a:r>
            <a:r>
              <a:rPr lang="en-US" altLang="zh-CN"/>
              <a:t>mips</a:t>
            </a:r>
            <a:r>
              <a:rPr lang="zh-CN" altLang="en-US"/>
              <a:t>中属于</a:t>
            </a:r>
            <a:r>
              <a:rPr lang="en-US" altLang="zh-CN"/>
              <a:t>I</a:t>
            </a:r>
            <a:r>
              <a:rPr lang="zh-CN" altLang="en-US"/>
              <a:t>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*为什么没有非指令：简洁性，可以利用利用xori来表示，减少了指令的个数，而且对于这种单目操作符，如果使用还需要一个新的指令格式。</a:t>
            </a:r>
            <a:endParaRPr lang="en-US" altLang="zh-CN"/>
          </a:p>
          <a:p>
            <a:r>
              <a:rPr lang="en-US" altLang="zh-CN"/>
              <a:t>*</a:t>
            </a:r>
            <a:r>
              <a:rPr lang="zh-CN" altLang="en-US"/>
              <a:t>移位运算符的好处：有时候我跟更关注某个数的某一位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汇编语音变成机器码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：指令的基本操作，成为操作码；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funct3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funct7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：功能码，属于操作码的一部分；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：用于存放计算结果的目的寄存器；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rs1: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第一个源寄存器；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rs2: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第二个源寄存器；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dirty="0"/>
          </a:p>
          <a:p>
            <a:r>
              <a:rPr lang="zh-CN" altLang="en-US" dirty="0"/>
              <a:t>不合并是为了便于译码和加速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：没有</a:t>
            </a:r>
            <a:r>
              <a:rPr lang="en-US" altLang="zh-CN" dirty="0"/>
              <a:t>MOV </a:t>
            </a:r>
            <a:r>
              <a:rPr lang="zh-CN" altLang="en-US" dirty="0"/>
              <a:t>用</a:t>
            </a:r>
            <a:r>
              <a:rPr lang="en-US" altLang="zh-CN" dirty="0"/>
              <a:t>ADD </a:t>
            </a:r>
            <a:r>
              <a:rPr lang="zh-CN" altLang="en-US" dirty="0"/>
              <a:t>因为</a:t>
            </a:r>
            <a:r>
              <a:rPr lang="en-US" altLang="zh-CN" dirty="0"/>
              <a:t>x0</a:t>
            </a:r>
            <a:r>
              <a:rPr lang="zh-CN" altLang="en-US" dirty="0"/>
              <a:t>里永远是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zh-CN" altLang="en-US" dirty="0"/>
              <a:t>任何时候如果用函数 </a:t>
            </a:r>
            <a:r>
              <a:rPr lang="en-US" altLang="zh-CN" dirty="0"/>
              <a:t>Temporariesx0-x7</a:t>
            </a:r>
            <a:r>
              <a:rPr lang="zh-CN" altLang="en-US" dirty="0"/>
              <a:t>寄存器都会被改变 所以中断时要用堆栈</a:t>
            </a:r>
            <a:endParaRPr lang="en-US" altLang="zh-CN" dirty="0"/>
          </a:p>
          <a:p>
            <a:r>
              <a:rPr lang="en-US" altLang="zh-CN" dirty="0" err="1"/>
              <a:t>fp</a:t>
            </a:r>
            <a:r>
              <a:rPr lang="zh-CN" altLang="en-US" dirty="0"/>
              <a:t>一般不变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*ISA</a:t>
            </a:r>
            <a:r>
              <a:rPr lang="zh-CN" altLang="en-US" dirty="0"/>
              <a:t>：对处理器的抽象描述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人类语言：</a:t>
            </a:r>
            <a:r>
              <a:rPr lang="en-US" altLang="zh-CN" dirty="0"/>
              <a:t>idea</a:t>
            </a:r>
            <a:r>
              <a:rPr lang="zh-CN" altLang="en-US" dirty="0"/>
              <a:t>、语音</a:t>
            </a:r>
            <a:r>
              <a:rPr lang="en-US" altLang="zh-CN" dirty="0"/>
              <a:t>…</a:t>
            </a:r>
            <a:endParaRPr lang="en-US" altLang="zh-CN" dirty="0"/>
          </a:p>
          <a:p>
            <a:r>
              <a:rPr lang="zh-CN" altLang="en-US" dirty="0"/>
              <a:t>高级语言：</a:t>
            </a:r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java…</a:t>
            </a:r>
            <a:endParaRPr lang="en-US" altLang="zh-CN" dirty="0"/>
          </a:p>
          <a:p>
            <a:r>
              <a:rPr lang="zh-CN" altLang="en-US" dirty="0"/>
              <a:t>汇编语言：</a:t>
            </a:r>
            <a:r>
              <a:rPr lang="en-US" altLang="zh-CN" dirty="0"/>
              <a:t>Fortran…</a:t>
            </a:r>
            <a:r>
              <a:rPr lang="zh-CN" altLang="en-US" dirty="0"/>
              <a:t>与机器语言一一对应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</a:t>
            </a:r>
            <a:r>
              <a:rPr lang="en-US" altLang="zh-CN" dirty="0"/>
              <a:t>CISC</a:t>
            </a:r>
            <a:r>
              <a:rPr lang="zh-CN" altLang="en-US" dirty="0"/>
              <a:t>也是要通过操作内存、寄存器、运算器来完成复杂指令的。它在实现时，是将复杂指令转换成了一个微程序，微程序在制造</a:t>
            </a:r>
            <a:r>
              <a:rPr lang="en-US" altLang="zh-CN" dirty="0"/>
              <a:t>CPU</a:t>
            </a:r>
            <a:r>
              <a:rPr lang="zh-CN" altLang="en-US" dirty="0"/>
              <a:t>时就已存储于微服务存储器。一个微程序包含若干条微指令（也称微码），执行复杂指令时，实际上是在执行一个微程序。这也带来两种指令集的一个差别，微程序的执行是不可被打断的，而</a:t>
            </a:r>
            <a:r>
              <a:rPr lang="en-US" altLang="zh-CN" dirty="0"/>
              <a:t>RISC</a:t>
            </a:r>
            <a:r>
              <a:rPr lang="zh-CN" altLang="en-US" dirty="0"/>
              <a:t>指令之间可以被打断，所以理论上</a:t>
            </a:r>
            <a:r>
              <a:rPr lang="en-US" altLang="zh-CN" dirty="0"/>
              <a:t>RISC</a:t>
            </a:r>
            <a:r>
              <a:rPr lang="zh-CN" altLang="en-US" dirty="0"/>
              <a:t>可更快响应中断。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处理器体系结构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指令集体系结构</a:t>
            </a:r>
            <a:b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(Micro-processor Architecture)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3131820" cy="24225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066391"/>
            <a:ext cx="2018030" cy="12858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寄存器操作数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存储器操作数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立即数操作数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RISC-V中的操作数--1.1</a:t>
            </a:r>
            <a:r>
              <a:rPr sz="2400" spc="-25" dirty="0"/>
              <a:t> </a:t>
            </a:r>
            <a:r>
              <a:rPr sz="2400" spc="-5" dirty="0"/>
              <a:t>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105636"/>
            <a:ext cx="7651115" cy="13347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加法与减法，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有且仅有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个源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06955">
              <a:lnSpc>
                <a:spcPct val="100000"/>
              </a:lnSpc>
              <a:spcBef>
                <a:spcPts val="1235"/>
              </a:spcBef>
              <a:tabLst>
                <a:tab pos="546798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指令格式：add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	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#rd=rs+rt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其它数值运算的格式同上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3" y="2655570"/>
            <a:ext cx="9001125" cy="1720850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26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简单源自规整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43330">
              <a:lnSpc>
                <a:spcPct val="100000"/>
              </a:lnSpc>
              <a:spcBef>
                <a:spcPts val="186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规整可简化电路实现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4333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简单可以在较低的成本下实现高性能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501" y="4690998"/>
            <a:ext cx="147764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t0,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h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i,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f,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5426" y="4960365"/>
            <a:ext cx="3125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需要频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繁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地访问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0226" y="5493816"/>
            <a:ext cx="2570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操作数应当放在哪里？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391659"/>
            <a:ext cx="3685540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例：以下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程序如何编译？：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40105">
              <a:lnSpc>
                <a:spcPct val="100000"/>
              </a:lnSpc>
              <a:spcBef>
                <a:spcPts val="172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f=(g+h)-(i+j);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5425" marR="5080" algn="just">
              <a:lnSpc>
                <a:spcPct val="100000"/>
              </a:lnSpc>
              <a:spcBef>
                <a:spcPts val="950"/>
              </a:spcBef>
            </a:pP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我们当然可以设计出一条复杂的指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 一次性完成上述运算，但这会增加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复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杂 度，且降低指令的使用率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100584" y="0"/>
                </a:moveTo>
                <a:lnTo>
                  <a:pt x="100584" y="198119"/>
                </a:lnTo>
                <a:lnTo>
                  <a:pt x="0" y="198119"/>
                </a:lnTo>
                <a:lnTo>
                  <a:pt x="0" y="594359"/>
                </a:lnTo>
                <a:lnTo>
                  <a:pt x="100584" y="594359"/>
                </a:lnTo>
                <a:lnTo>
                  <a:pt x="100584" y="792479"/>
                </a:lnTo>
                <a:lnTo>
                  <a:pt x="201168" y="396239"/>
                </a:lnTo>
                <a:lnTo>
                  <a:pt x="1005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0" y="198119"/>
                </a:moveTo>
                <a:lnTo>
                  <a:pt x="100584" y="198119"/>
                </a:lnTo>
                <a:lnTo>
                  <a:pt x="100584" y="0"/>
                </a:lnTo>
                <a:lnTo>
                  <a:pt x="201168" y="396239"/>
                </a:lnTo>
                <a:lnTo>
                  <a:pt x="100584" y="792479"/>
                </a:lnTo>
                <a:lnTo>
                  <a:pt x="100584" y="594359"/>
                </a:lnTo>
                <a:lnTo>
                  <a:pt x="0" y="594359"/>
                </a:lnTo>
                <a:lnTo>
                  <a:pt x="0" y="19811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2705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65" dirty="0"/>
              <a:t> </a:t>
            </a:r>
            <a:r>
              <a:rPr sz="2400" spc="-5" dirty="0"/>
              <a:t>RISC-V中的操作数--1.1寄存器操作数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8739" y="1156733"/>
            <a:ext cx="5777865" cy="7416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RISC-V算术运算指令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必须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直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接取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52450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拥有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32×32bit的寄存器（32个字）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953" y="1635378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编号：0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~31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575" y="5986068"/>
            <a:ext cx="4593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寄存器个数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时钟周期、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令格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9070" y="5907405"/>
            <a:ext cx="286512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lstStyle/>
          <a:p>
            <a:pPr marL="472440">
              <a:lnSpc>
                <a:spcPct val="100000"/>
              </a:lnSpc>
              <a:spcBef>
                <a:spcPts val="205"/>
              </a:spcBef>
            </a:pPr>
            <a:r>
              <a:rPr b="1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设计原则2：</a:t>
            </a:r>
            <a:r>
              <a:rPr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越少越快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070" y="1955165"/>
          <a:ext cx="675132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95"/>
                <a:gridCol w="922655"/>
                <a:gridCol w="1971675"/>
                <a:gridCol w="2868295"/>
              </a:tblGrid>
              <a:tr h="45720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en-US" altLang="zh-CN" sz="12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en-US" altLang="zh-CN" sz="12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  <a:endParaRPr lang="en-US" altLang="zh-CN" sz="1200" kern="1200" dirty="0" err="1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2705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65" dirty="0"/>
              <a:t> </a:t>
            </a:r>
            <a:r>
              <a:rPr sz="2400" spc="-5" dirty="0"/>
              <a:t>RISC-V中的操作数--1.1寄存器操作数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33420" y="3321176"/>
            <a:ext cx="14776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 t0,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8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9525">
              <a:lnSpc>
                <a:spcPts val="4200"/>
              </a:lnSpc>
              <a:spcBef>
                <a:spcPts val="440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 t1, i,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 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sub </a:t>
            </a:r>
            <a:r>
              <a:rPr sz="2000" b="1" spc="-5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f,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t0, 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0" y="3321176"/>
            <a:ext cx="2182495" cy="1454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s1,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ts val="4200"/>
              </a:lnSpc>
              <a:spcBef>
                <a:spcPts val="44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s3,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4" y="0"/>
                </a:moveTo>
                <a:lnTo>
                  <a:pt x="108204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4" y="241173"/>
                </a:lnTo>
                <a:lnTo>
                  <a:pt x="108204" y="321564"/>
                </a:lnTo>
                <a:lnTo>
                  <a:pt x="216407" y="160782"/>
                </a:lnTo>
                <a:lnTo>
                  <a:pt x="10820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4" y="80391"/>
                </a:lnTo>
                <a:lnTo>
                  <a:pt x="108204" y="0"/>
                </a:lnTo>
                <a:lnTo>
                  <a:pt x="216407" y="160782"/>
                </a:lnTo>
                <a:lnTo>
                  <a:pt x="108204" y="321564"/>
                </a:lnTo>
                <a:lnTo>
                  <a:pt x="108204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3" y="0"/>
                </a:moveTo>
                <a:lnTo>
                  <a:pt x="108203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3" y="241173"/>
                </a:lnTo>
                <a:lnTo>
                  <a:pt x="108203" y="321564"/>
                </a:lnTo>
                <a:lnTo>
                  <a:pt x="216407" y="160782"/>
                </a:lnTo>
                <a:lnTo>
                  <a:pt x="1082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3" y="80391"/>
                </a:lnTo>
                <a:lnTo>
                  <a:pt x="108203" y="0"/>
                </a:lnTo>
                <a:lnTo>
                  <a:pt x="216407" y="160782"/>
                </a:lnTo>
                <a:lnTo>
                  <a:pt x="108203" y="321564"/>
                </a:lnTo>
                <a:lnTo>
                  <a:pt x="108203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1719199"/>
            <a:ext cx="5701030" cy="99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024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刚刚的例子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：f=(g+h)-(i+j);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假设：f~j分别分配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s0~s4，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554607" y="5063744"/>
            <a:ext cx="668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-&gt;少量运算可以直接使用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据，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大量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据存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哪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儿？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2032" y="3714369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2515" y="1301496"/>
            <a:ext cx="3174491" cy="21275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519" y="2074692"/>
            <a:ext cx="3177932" cy="1272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1484" y="1295400"/>
            <a:ext cx="174498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05243" y="4648200"/>
            <a:ext cx="1921763" cy="1633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67403" y="3567150"/>
            <a:ext cx="366522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  <a:tabLst>
                <a:tab pos="287591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	存储器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14935" algn="ctr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数据传送指令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：lw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156210" y="0"/>
                </a:moveTo>
                <a:lnTo>
                  <a:pt x="0" y="156209"/>
                </a:lnTo>
                <a:lnTo>
                  <a:pt x="156210" y="312419"/>
                </a:lnTo>
                <a:lnTo>
                  <a:pt x="156210" y="234314"/>
                </a:lnTo>
                <a:lnTo>
                  <a:pt x="705230" y="234314"/>
                </a:lnTo>
                <a:lnTo>
                  <a:pt x="783336" y="156209"/>
                </a:lnTo>
                <a:lnTo>
                  <a:pt x="705231" y="78105"/>
                </a:lnTo>
                <a:lnTo>
                  <a:pt x="156210" y="78105"/>
                </a:lnTo>
                <a:lnTo>
                  <a:pt x="156210" y="0"/>
                </a:lnTo>
                <a:close/>
              </a:path>
              <a:path w="783589" h="312420">
                <a:moveTo>
                  <a:pt x="705230" y="234314"/>
                </a:moveTo>
                <a:lnTo>
                  <a:pt x="627126" y="234314"/>
                </a:lnTo>
                <a:lnTo>
                  <a:pt x="627126" y="312419"/>
                </a:lnTo>
                <a:lnTo>
                  <a:pt x="705230" y="234314"/>
                </a:lnTo>
                <a:close/>
              </a:path>
              <a:path w="783589" h="312420">
                <a:moveTo>
                  <a:pt x="627126" y="0"/>
                </a:moveTo>
                <a:lnTo>
                  <a:pt x="627126" y="78105"/>
                </a:lnTo>
                <a:lnTo>
                  <a:pt x="705231" y="78105"/>
                </a:lnTo>
                <a:lnTo>
                  <a:pt x="6271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0" y="156209"/>
                </a:moveTo>
                <a:lnTo>
                  <a:pt x="156210" y="0"/>
                </a:lnTo>
                <a:lnTo>
                  <a:pt x="156210" y="78105"/>
                </a:lnTo>
                <a:lnTo>
                  <a:pt x="627126" y="78105"/>
                </a:lnTo>
                <a:lnTo>
                  <a:pt x="627126" y="0"/>
                </a:lnTo>
                <a:lnTo>
                  <a:pt x="783336" y="156209"/>
                </a:lnTo>
                <a:lnTo>
                  <a:pt x="627126" y="312419"/>
                </a:lnTo>
                <a:lnTo>
                  <a:pt x="627126" y="234314"/>
                </a:lnTo>
                <a:lnTo>
                  <a:pt x="156210" y="234314"/>
                </a:lnTo>
                <a:lnTo>
                  <a:pt x="156210" y="312419"/>
                </a:lnTo>
                <a:lnTo>
                  <a:pt x="0" y="1562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2152" y="4809490"/>
            <a:ext cx="582358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单位：比特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(Bit)?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节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(Byte)?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字(word)?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注意：地址编号必须为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685">
              <a:lnSpc>
                <a:spcPct val="100000"/>
              </a:lnSpc>
              <a:spcBef>
                <a:spcPts val="21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寄存器非常宝贵：必须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效地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使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性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能优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752726"/>
            <a:ext cx="692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大小端问题：如何将一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内存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0x12345678为例）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23" y="2406134"/>
            <a:ext cx="9048529" cy="21311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212460"/>
            <a:ext cx="609155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思考：32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RISC-V体系架构下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最多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多大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址空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间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85110">
              <a:lnSpc>
                <a:spcPct val="100000"/>
              </a:lnSpc>
              <a:spcBef>
                <a:spcPts val="199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2^32=4GB (Giga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Byte)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395" y="3245866"/>
            <a:ext cx="19951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lw 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4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offset(rs)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sw 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50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offset(rs)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320800"/>
            <a:ext cx="7520305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例1：C语言代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码A[12]=h+A[8]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假设h存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于s2，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数列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于s3中，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对应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RISC-V代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88060">
              <a:lnSpc>
                <a:spcPts val="2150"/>
              </a:lnSpc>
              <a:spcBef>
                <a:spcPts val="22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RISC-V代码：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54320">
              <a:lnSpc>
                <a:spcPts val="1935"/>
              </a:lnSpc>
            </a:pP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02460">
              <a:lnSpc>
                <a:spcPts val="2185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3335525"/>
            <a:ext cx="2162175" cy="7950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s2,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48(s3)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320800"/>
            <a:ext cx="89579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例2：假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是一个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基址存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h、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分别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放在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中，则将下面的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语言转换为RISC-V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编语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421640" algn="ctr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g=h+A[i]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3630" y="3065215"/>
          <a:ext cx="5151120" cy="204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075"/>
                <a:gridCol w="641985"/>
                <a:gridCol w="1877060"/>
              </a:tblGrid>
              <a:tr h="3822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获得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A[i]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的地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址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s4,</a:t>
                      </a:r>
                      <a:r>
                        <a:rPr sz="2000" b="1" spc="-3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s4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3495" marB="0"/>
                </a:tc>
              </a:tr>
              <a:tr h="795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47625">
                        <a:lnSpc>
                          <a:spcPts val="2890"/>
                        </a:lnSpc>
                        <a:spcBef>
                          <a:spcPts val="105"/>
                        </a:spcBef>
                      </a:pPr>
                      <a:r>
                        <a:rPr sz="2000" b="1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dd  </a:t>
                      </a:r>
                      <a:r>
                        <a:rPr sz="2000" b="1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t1,</a:t>
                      </a:r>
                      <a:r>
                        <a:rPr sz="2000" b="1" spc="-7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t1,</a:t>
                      </a:r>
                      <a:r>
                        <a:rPr sz="2000" b="1" spc="-7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s3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2705" marB="0"/>
                </a:tc>
              </a:tr>
              <a:tr h="4766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将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A[i]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取到寄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存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器中：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lw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t0,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0(t1)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9060" marB="0"/>
                </a:tc>
              </a:tr>
              <a:tr h="3940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执行加法：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s1, s2,</a:t>
                      </a:r>
                      <a:r>
                        <a:rPr sz="2000" b="1" spc="-5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t0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3025" marB="0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RISC-V中的操作数--1.3</a:t>
            </a:r>
            <a:r>
              <a:rPr sz="2400" spc="-25" dirty="0"/>
              <a:t> </a:t>
            </a:r>
            <a:r>
              <a:rPr sz="2400" spc="-5" dirty="0"/>
              <a:t>立即数操作数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302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思考：for循环中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的k=k+1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何实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1794510"/>
            <a:ext cx="412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16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161" y="1794510"/>
            <a:ext cx="720534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AddrConstant4(s1)</a:t>
            </a:r>
            <a:r>
              <a:rPr sz="16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s1+AddrConstant4是常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6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储器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 s3,</a:t>
            </a:r>
            <a:r>
              <a:rPr sz="16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4321302"/>
            <a:ext cx="9001125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设计原则3：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加速常用操作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063109"/>
            <a:ext cx="564896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  <a:tab pos="355536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注意：没有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“subi”	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=&gt;	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s3,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837129"/>
            <a:ext cx="6635115" cy="1078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速度慢，且会消耗一个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存器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70300" algn="l"/>
                <a:tab pos="592709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解决办法：提供立即数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加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法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&gt;	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ddi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3, s3,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	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068955"/>
            <a:ext cx="3131820" cy="183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361666"/>
            <a:ext cx="1927860" cy="180276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291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5615" algn="l"/>
              </a:tabLst>
            </a:pPr>
            <a:r>
              <a:rPr sz="20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291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5615" algn="l"/>
              </a:tabLst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  <a:endParaRPr sz="2000" b="1" dirty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291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561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--2.1</a:t>
            </a:r>
            <a:r>
              <a:rPr sz="2400" spc="-25" dirty="0"/>
              <a:t> </a:t>
            </a:r>
            <a:r>
              <a:rPr sz="2400" dirty="0"/>
              <a:t>R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3078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处理器如何解读汇编语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句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6424" y="1827276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0190" y="2302510"/>
            <a:ext cx="4453255" cy="2428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5"/>
              </a:spcBef>
              <a:tabLst>
                <a:tab pos="2471420" algn="l"/>
                <a:tab pos="3552825" algn="l"/>
              </a:tabLst>
            </a:pPr>
            <a:r>
              <a:rPr lang="en-US" sz="1600" dirty="0">
                <a:latin typeface="Arial" panose="020B0604020202020204"/>
                <a:cs typeface="Arial" panose="020B0604020202020204"/>
              </a:rPr>
              <a:t>7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93420">
              <a:lnSpc>
                <a:spcPct val="138000"/>
              </a:lnSpc>
              <a:spcBef>
                <a:spcPts val="121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op: operation code (opcode) 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</a:t>
            </a:r>
            <a:r>
              <a:rPr 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first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source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</a:t>
            </a:r>
            <a:r>
              <a:rPr sz="18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en-US"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second source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</a:t>
            </a:r>
            <a:r>
              <a:rPr sz="18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48000"/>
              </a:lnSpc>
              <a:spcBef>
                <a:spcPts val="12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rd: destination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  </a:t>
            </a:r>
            <a:endParaRPr sz="1800" b="1" spc="-5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48000"/>
              </a:lnSpc>
              <a:spcBef>
                <a:spcPts val="125"/>
              </a:spcBef>
            </a:pPr>
            <a:r>
              <a:rPr 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funct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function code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586" y="2302510"/>
            <a:ext cx="2790190" cy="247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  <a:tabLst>
                <a:tab pos="1139190" algn="l"/>
                <a:tab pos="2291715" algn="l"/>
              </a:tabLst>
            </a:pPr>
            <a:r>
              <a:rPr lang="en-US" sz="16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操作码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483235">
              <a:lnSpc>
                <a:spcPts val="3110"/>
              </a:lnSpc>
              <a:spcBef>
                <a:spcPts val="1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第一个源操作数寄器 第二个源操作数寄器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711835">
              <a:lnSpc>
                <a:spcPts val="3200"/>
              </a:lnSpc>
              <a:spcBef>
                <a:spcPts val="14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目的操作数寄存器 </a:t>
            </a:r>
            <a:endParaRPr sz="18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711835">
              <a:lnSpc>
                <a:spcPts val="3200"/>
              </a:lnSpc>
              <a:spcBef>
                <a:spcPts val="140"/>
              </a:spcBef>
            </a:pPr>
            <a:r>
              <a:rPr lang="zh-CN" alt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函数码</a:t>
            </a:r>
            <a:endParaRPr lang="zh-CN" altLang="en-US" sz="18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72920"/>
            <a:ext cx="4599305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既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然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函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数码相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作码的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扩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展， 那为什么不把它们合并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么采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位操作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位函数码，而</a:t>
            </a:r>
            <a:r>
              <a:rPr 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直接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17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码？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10778" y="761"/>
            <a:ext cx="525780" cy="6858000"/>
          </a:xfrm>
          <a:custGeom>
            <a:avLst/>
            <a:gdLst/>
            <a:ahLst/>
            <a:cxnLst/>
            <a:rect l="l" t="t" r="r" b="b"/>
            <a:pathLst>
              <a:path w="525779" h="6858000">
                <a:moveTo>
                  <a:pt x="0" y="6858000"/>
                </a:moveTo>
                <a:lnTo>
                  <a:pt x="525779" y="6858000"/>
                </a:lnTo>
                <a:lnTo>
                  <a:pt x="52577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8540" y="5577332"/>
            <a:ext cx="3078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这样做更便于译码和加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速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97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*</a:t>
            </a:r>
            <a:r>
              <a:rPr sz="2400" spc="-5" dirty="0"/>
              <a:t>关于函数码</a:t>
            </a:r>
            <a:endParaRPr sz="240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--2.1</a:t>
            </a:r>
            <a:r>
              <a:rPr sz="2400" spc="-25" dirty="0"/>
              <a:t> </a:t>
            </a:r>
            <a:r>
              <a:rPr sz="2400" dirty="0"/>
              <a:t>R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5306"/>
            <a:ext cx="548703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例：指令“add</a:t>
            </a:r>
            <a:r>
              <a:rPr sz="20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s2”对应的机器码？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227" y="248970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7998" y="250113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3313" y="251066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964" y="254685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6984" y="248970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8117" y="249986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0540" y="3087623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s2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t0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add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0540" y="37368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51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0540" y="43845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001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10010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011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0640" y="4871009"/>
            <a:ext cx="8698865" cy="14065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75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000000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0000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1011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11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2 </a:t>
            </a:r>
            <a:r>
              <a:rPr sz="240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40" dirty="0">
                <a:latin typeface="Arial" panose="020B0604020202020204"/>
                <a:cs typeface="Arial" panose="020B0604020202020204"/>
              </a:rPr>
              <a:t>009902b3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16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820"/>
              </a:spcBef>
              <a:tabLst>
                <a:tab pos="462343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R型指令的格式是否适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取字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：lw	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4n(rs)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38250">
              <a:lnSpc>
                <a:spcPct val="100000"/>
              </a:lnSpc>
              <a:spcBef>
                <a:spcPts val="14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新的矛盾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若保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持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相同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令格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，则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要更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的指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（或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4"/>
          <p:cNvGraphicFramePr>
            <a:graphicFrameLocks noGrp="1"/>
          </p:cNvGraphicFramePr>
          <p:nvPr/>
        </p:nvGraphicFramePr>
        <p:xfrm>
          <a:off x="510540" y="198882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/>
                <a:gridCol w="1123950"/>
                <a:gridCol w="1113790"/>
                <a:gridCol w="1116330"/>
                <a:gridCol w="1103630"/>
                <a:gridCol w="1163955"/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580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--2.2</a:t>
            </a:r>
            <a:r>
              <a:rPr sz="2400" spc="-25" dirty="0"/>
              <a:t> </a:t>
            </a:r>
            <a:r>
              <a:rPr sz="2400" spc="-5" dirty="0"/>
              <a:t>I型指令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8739" y="1683257"/>
            <a:ext cx="3775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“I”：Immediate，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1157477"/>
            <a:ext cx="6337300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设计原则4：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优秀的设计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需要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适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当的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折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8835" y="2971800"/>
            <a:ext cx="3641725" cy="1024255"/>
          </a:xfrm>
          <a:custGeom>
            <a:avLst/>
            <a:gdLst/>
            <a:ahLst/>
            <a:cxnLst/>
            <a:rect l="l" t="t" r="r" b="b"/>
            <a:pathLst>
              <a:path w="1887854" h="1104900">
                <a:moveTo>
                  <a:pt x="1818460" y="32944"/>
                </a:moveTo>
                <a:lnTo>
                  <a:pt x="0" y="1093597"/>
                </a:lnTo>
                <a:lnTo>
                  <a:pt x="6350" y="1104519"/>
                </a:lnTo>
                <a:lnTo>
                  <a:pt x="1824839" y="43849"/>
                </a:lnTo>
                <a:lnTo>
                  <a:pt x="1818460" y="32944"/>
                </a:lnTo>
                <a:close/>
              </a:path>
              <a:path w="1887854" h="1104900">
                <a:moveTo>
                  <a:pt x="1870109" y="26543"/>
                </a:moveTo>
                <a:lnTo>
                  <a:pt x="1829435" y="26543"/>
                </a:lnTo>
                <a:lnTo>
                  <a:pt x="1835785" y="37464"/>
                </a:lnTo>
                <a:lnTo>
                  <a:pt x="1824839" y="43849"/>
                </a:lnTo>
                <a:lnTo>
                  <a:pt x="1840864" y="71247"/>
                </a:lnTo>
                <a:lnTo>
                  <a:pt x="1870109" y="26543"/>
                </a:lnTo>
                <a:close/>
              </a:path>
              <a:path w="1887854" h="1104900">
                <a:moveTo>
                  <a:pt x="1829435" y="26543"/>
                </a:moveTo>
                <a:lnTo>
                  <a:pt x="1818460" y="32944"/>
                </a:lnTo>
                <a:lnTo>
                  <a:pt x="1824839" y="43849"/>
                </a:lnTo>
                <a:lnTo>
                  <a:pt x="1835785" y="37464"/>
                </a:lnTo>
                <a:lnTo>
                  <a:pt x="1829435" y="26543"/>
                </a:lnTo>
                <a:close/>
              </a:path>
              <a:path w="1887854" h="1104900">
                <a:moveTo>
                  <a:pt x="1887474" y="0"/>
                </a:moveTo>
                <a:lnTo>
                  <a:pt x="1802384" y="5461"/>
                </a:lnTo>
                <a:lnTo>
                  <a:pt x="1818460" y="32944"/>
                </a:lnTo>
                <a:lnTo>
                  <a:pt x="1829435" y="26543"/>
                </a:lnTo>
                <a:lnTo>
                  <a:pt x="1870109" y="26543"/>
                </a:lnTo>
                <a:lnTo>
                  <a:pt x="18874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2260" y="2908300"/>
            <a:ext cx="5205095" cy="1172845"/>
          </a:xfrm>
          <a:custGeom>
            <a:avLst/>
            <a:gdLst/>
            <a:ahLst/>
            <a:cxnLst/>
            <a:rect l="l" t="t" r="r" b="b"/>
            <a:pathLst>
              <a:path w="3423920" h="1118235">
                <a:moveTo>
                  <a:pt x="3349004" y="30160"/>
                </a:moveTo>
                <a:lnTo>
                  <a:pt x="0" y="1106043"/>
                </a:lnTo>
                <a:lnTo>
                  <a:pt x="3810" y="1118108"/>
                </a:lnTo>
                <a:lnTo>
                  <a:pt x="3352914" y="42360"/>
                </a:lnTo>
                <a:lnTo>
                  <a:pt x="3349004" y="30160"/>
                </a:lnTo>
                <a:close/>
              </a:path>
              <a:path w="3423920" h="1118235">
                <a:moveTo>
                  <a:pt x="3409891" y="26288"/>
                </a:moveTo>
                <a:lnTo>
                  <a:pt x="3361054" y="26288"/>
                </a:lnTo>
                <a:lnTo>
                  <a:pt x="3364992" y="38480"/>
                </a:lnTo>
                <a:lnTo>
                  <a:pt x="3352914" y="42360"/>
                </a:lnTo>
                <a:lnTo>
                  <a:pt x="3362579" y="72516"/>
                </a:lnTo>
                <a:lnTo>
                  <a:pt x="3409891" y="26288"/>
                </a:lnTo>
                <a:close/>
              </a:path>
              <a:path w="3423920" h="1118235">
                <a:moveTo>
                  <a:pt x="3361054" y="26288"/>
                </a:moveTo>
                <a:lnTo>
                  <a:pt x="3349004" y="30160"/>
                </a:lnTo>
                <a:lnTo>
                  <a:pt x="3352914" y="42360"/>
                </a:lnTo>
                <a:lnTo>
                  <a:pt x="3364992" y="38480"/>
                </a:lnTo>
                <a:lnTo>
                  <a:pt x="3361054" y="26288"/>
                </a:lnTo>
                <a:close/>
              </a:path>
              <a:path w="3423920" h="1118235">
                <a:moveTo>
                  <a:pt x="3339338" y="0"/>
                </a:moveTo>
                <a:lnTo>
                  <a:pt x="3349004" y="30160"/>
                </a:lnTo>
                <a:lnTo>
                  <a:pt x="3361054" y="26288"/>
                </a:lnTo>
                <a:lnTo>
                  <a:pt x="3409891" y="26288"/>
                </a:lnTo>
                <a:lnTo>
                  <a:pt x="3423539" y="12953"/>
                </a:lnTo>
                <a:lnTo>
                  <a:pt x="33393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48957" y="3057601"/>
            <a:ext cx="233045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7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补码</a:t>
            </a:r>
            <a:r>
              <a:rPr sz="3000" b="1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~+2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990213"/>
            <a:ext cx="875347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例：指令“lw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32(s3)”的机器码？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型指令的折中：保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持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度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采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同格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；不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格 式的指令显然增加了复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度，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以让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格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式尽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能的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似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72720" algn="ctr">
              <a:lnSpc>
                <a:spcPct val="100000"/>
              </a:lnSpc>
              <a:spcBef>
                <a:spcPts val="20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处理器可根据op码区分R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，进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 flipH="1">
            <a:off x="1794510" y="2941320"/>
            <a:ext cx="516890" cy="1111250"/>
          </a:xfrm>
          <a:custGeom>
            <a:avLst/>
            <a:gdLst/>
            <a:ahLst/>
            <a:cxnLst/>
            <a:rect l="l" t="t" r="r" b="b"/>
            <a:pathLst>
              <a:path w="294639" h="1049654">
                <a:moveTo>
                  <a:pt x="251470" y="72199"/>
                </a:moveTo>
                <a:lnTo>
                  <a:pt x="0" y="1046225"/>
                </a:lnTo>
                <a:lnTo>
                  <a:pt x="12192" y="1049400"/>
                </a:lnTo>
                <a:lnTo>
                  <a:pt x="263787" y="75379"/>
                </a:lnTo>
                <a:lnTo>
                  <a:pt x="251470" y="72199"/>
                </a:lnTo>
                <a:close/>
              </a:path>
              <a:path w="294639" h="1049654">
                <a:moveTo>
                  <a:pt x="289525" y="59943"/>
                </a:moveTo>
                <a:lnTo>
                  <a:pt x="254634" y="59943"/>
                </a:lnTo>
                <a:lnTo>
                  <a:pt x="266953" y="63118"/>
                </a:lnTo>
                <a:lnTo>
                  <a:pt x="263787" y="75379"/>
                </a:lnTo>
                <a:lnTo>
                  <a:pt x="294513" y="83312"/>
                </a:lnTo>
                <a:lnTo>
                  <a:pt x="289525" y="59943"/>
                </a:lnTo>
                <a:close/>
              </a:path>
              <a:path w="294639" h="1049654">
                <a:moveTo>
                  <a:pt x="254634" y="59943"/>
                </a:moveTo>
                <a:lnTo>
                  <a:pt x="251470" y="72199"/>
                </a:lnTo>
                <a:lnTo>
                  <a:pt x="263787" y="75379"/>
                </a:lnTo>
                <a:lnTo>
                  <a:pt x="266953" y="63118"/>
                </a:lnTo>
                <a:lnTo>
                  <a:pt x="254634" y="59943"/>
                </a:lnTo>
                <a:close/>
              </a:path>
              <a:path w="294639" h="1049654">
                <a:moveTo>
                  <a:pt x="276733" y="0"/>
                </a:moveTo>
                <a:lnTo>
                  <a:pt x="220726" y="64262"/>
                </a:lnTo>
                <a:lnTo>
                  <a:pt x="251470" y="72199"/>
                </a:lnTo>
                <a:lnTo>
                  <a:pt x="254634" y="59943"/>
                </a:lnTo>
                <a:lnTo>
                  <a:pt x="289525" y="59943"/>
                </a:lnTo>
                <a:lnTo>
                  <a:pt x="2767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5"/>
          <p:cNvSpPr txBox="1"/>
          <p:nvPr/>
        </p:nvSpPr>
        <p:spPr>
          <a:xfrm>
            <a:off x="1475740" y="2709545"/>
            <a:ext cx="69151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6"/>
          <p:cNvSpPr txBox="1"/>
          <p:nvPr/>
        </p:nvSpPr>
        <p:spPr>
          <a:xfrm>
            <a:off x="6688963" y="271767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8"/>
          <p:cNvSpPr txBox="1"/>
          <p:nvPr/>
        </p:nvSpPr>
        <p:spPr>
          <a:xfrm>
            <a:off x="3376929" y="276339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9"/>
          <p:cNvSpPr txBox="1"/>
          <p:nvPr/>
        </p:nvSpPr>
        <p:spPr>
          <a:xfrm>
            <a:off x="4417949" y="270624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5609082" y="271640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32" name="object 4"/>
          <p:cNvGraphicFramePr>
            <a:graphicFrameLocks noGrp="1"/>
          </p:cNvGraphicFramePr>
          <p:nvPr/>
        </p:nvGraphicFramePr>
        <p:xfrm>
          <a:off x="683260" y="226949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8240"/>
                <a:gridCol w="1120140"/>
                <a:gridCol w="1116330"/>
                <a:gridCol w="1103630"/>
                <a:gridCol w="1163955"/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immediate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zh-CN" sz="2000" dirty="0">
                          <a:latin typeface="Arial" panose="020B0604020202020204"/>
                        </a:rPr>
                        <a:t>r</a:t>
                      </a:r>
                      <a:r>
                        <a:rPr lang="en-US" altLang="zh-CN" sz="2000" dirty="0">
                          <a:latin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 flipV="1">
            <a:off x="2771775" y="3037840"/>
            <a:ext cx="732155" cy="964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object 4"/>
          <p:cNvGraphicFramePr>
            <a:graphicFrameLocks noGrp="1"/>
          </p:cNvGraphicFramePr>
          <p:nvPr/>
        </p:nvGraphicFramePr>
        <p:xfrm>
          <a:off x="755650" y="4293235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8240"/>
                <a:gridCol w="1120140"/>
                <a:gridCol w="1116330"/>
                <a:gridCol w="1103630"/>
                <a:gridCol w="1163955"/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32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19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010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5803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</a:t>
            </a:r>
            <a:r>
              <a:rPr lang="en-US" sz="2400" spc="-5" dirty="0"/>
              <a:t>3</a:t>
            </a:r>
            <a:r>
              <a:rPr sz="2400" spc="-25" dirty="0"/>
              <a:t> </a:t>
            </a:r>
            <a:r>
              <a:rPr lang="en-US" sz="2400" spc="-25" dirty="0"/>
              <a:t>S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8739" y="1683257"/>
            <a:ext cx="3775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“I”：Immediate，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1157477"/>
            <a:ext cx="6337300" cy="430530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</a:t>
            </a: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简单源于规整</a:t>
            </a:r>
            <a:endParaRPr 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8957" y="3057601"/>
            <a:ext cx="233045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7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补码</a:t>
            </a:r>
            <a:r>
              <a:rPr sz="3000" b="1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~+2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990213"/>
            <a:ext cx="8753475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</a:t>
            </a: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32(s3)”的机器码？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72720" algn="ctr">
              <a:lnSpc>
                <a:spcPct val="100000"/>
              </a:lnSpc>
              <a:spcBef>
                <a:spcPts val="20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处理器可根据op码区分指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lang="en-US"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en-US"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，进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/>
          <p:cNvSpPr txBox="1"/>
          <p:nvPr/>
        </p:nvSpPr>
        <p:spPr>
          <a:xfrm>
            <a:off x="856437" y="277799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6732143" y="278942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523" y="279895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3275964" y="278371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4346194" y="277799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5537327" y="278815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0" name="object 4"/>
          <p:cNvGraphicFramePr>
            <a:graphicFrameLocks noGrp="1"/>
          </p:cNvGraphicFramePr>
          <p:nvPr/>
        </p:nvGraphicFramePr>
        <p:xfrm>
          <a:off x="539750" y="227711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/>
                <a:gridCol w="1123950"/>
                <a:gridCol w="1113790"/>
                <a:gridCol w="1116330"/>
                <a:gridCol w="1351915"/>
                <a:gridCol w="915670"/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offset[11:5]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offset[4:0]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4"/>
          <p:cNvGraphicFramePr>
            <a:graphicFrameLocks noGrp="1"/>
          </p:cNvGraphicFramePr>
          <p:nvPr/>
        </p:nvGraphicFramePr>
        <p:xfrm>
          <a:off x="755650" y="4293235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/>
                <a:gridCol w="1123950"/>
                <a:gridCol w="1113790"/>
                <a:gridCol w="1116330"/>
                <a:gridCol w="1351915"/>
                <a:gridCol w="915670"/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67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2697480" y="3068955"/>
            <a:ext cx="722630" cy="92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931670" y="3068955"/>
            <a:ext cx="335915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  <a:tabLst>
                <a:tab pos="12592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1.	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068955"/>
            <a:ext cx="3131820" cy="183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3591" y="3213201"/>
            <a:ext cx="2018030" cy="12420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冯诺依曼架构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哈佛架构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76250" algn="l"/>
              </a:tabLst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混合式架构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80" dirty="0"/>
              <a:t> </a:t>
            </a:r>
            <a:r>
              <a:rPr sz="2400" dirty="0"/>
              <a:t>关于存储程序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7972"/>
            <a:ext cx="883666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1945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月，冯诺依曼提交了著名的“关于ED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的报告草案”，提出“存储程序”的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思想，定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义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EDVAC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为五个部分：运算单元、控制单元、存储单元、输入单元、输出单元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023" y="2372867"/>
            <a:ext cx="2907792" cy="3846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7221" y="2856484"/>
            <a:ext cx="5283200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指令与数据一样，都用二进制表示，都存储在内存里 程序可以生成程序（比如编译器）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1290" y="4028132"/>
            <a:ext cx="4657110" cy="2079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8679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1</a:t>
            </a:r>
            <a:r>
              <a:rPr sz="2400" spc="-30" dirty="0"/>
              <a:t> </a:t>
            </a:r>
            <a:r>
              <a:rPr sz="2400" spc="-5" dirty="0"/>
              <a:t>冯诺依曼架构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6868" y="1621536"/>
            <a:ext cx="4991100" cy="1799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34788" y="1191894"/>
            <a:ext cx="4028440" cy="3183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优点: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 marR="5080" indent="-34353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指令和数据区大小可调，提高存储 器利用率；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可以把指令当作数据处理，便于修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改指令值和软件升级；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 marR="91440" algn="just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（双刃剑：由于程序与数据具有一样 的读写权限，所以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出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BU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时很容易死 机）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69595" indent="-327025" algn="just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总线和控制简单，成本低；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69595" indent="-327025" algn="just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外设要求低（只需一个存储器和相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应的总线）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5912" y="3422350"/>
            <a:ext cx="4721225" cy="12299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冯.诺伊曼结构：将程序指令存储器和数据存储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器合并在一起的计算机架构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18205">
              <a:lnSpc>
                <a:spcPct val="100000"/>
              </a:lnSpc>
              <a:spcBef>
                <a:spcPts val="83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劣势: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8540" y="4671186"/>
            <a:ext cx="3804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不便于流水线，降低CPU效率：读 指令时不能操作数据，操作数据时 不能读指令；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指令和数据的宽度必须相同；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2583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40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2</a:t>
            </a:r>
            <a:r>
              <a:rPr sz="2400" spc="-30" dirty="0"/>
              <a:t> </a:t>
            </a:r>
            <a:r>
              <a:rPr sz="2400" spc="-5" dirty="0"/>
              <a:t>哈佛架构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4009375"/>
            <a:ext cx="3495040" cy="8724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230"/>
              </a:spcBef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哈佛结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Harvard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将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程序指令储存和数据储存分开的计 算机架构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977" y="5845251"/>
            <a:ext cx="323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适合单片机、DSP等嵌入式系统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1342644"/>
            <a:ext cx="3572255" cy="24963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67961" y="1287017"/>
            <a:ext cx="4373880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优点：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2945" marR="5080" indent="-3429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便于流水线，操作数据的同时可进 行取指；（按顺序执行时效果最好， 如果程序跳来跳去，那也没什么好 </a:t>
            </a: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处，因此哈佛架构适合任务单调，  </a:t>
            </a: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而需要高速执行的</a:t>
            </a: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CPU）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指令和数据不会互相干扰，程序出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时还能够顺序执行；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267961" y="3973829"/>
            <a:ext cx="437388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劣势：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难以修改指令，不便于软件升级；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存储器利用率低；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总线多，结构复杂，成本高；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外设要求高，不便于外围存储扩展；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19672" y="1772966"/>
          <a:ext cx="65043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48"/>
                <a:gridCol w="813048"/>
                <a:gridCol w="813048"/>
                <a:gridCol w="813048"/>
                <a:gridCol w="813048"/>
                <a:gridCol w="813048"/>
                <a:gridCol w="813048"/>
                <a:gridCol w="813048"/>
              </a:tblGrid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地址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</a:tr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箭头: 上下 2"/>
          <p:cNvSpPr/>
          <p:nvPr/>
        </p:nvSpPr>
        <p:spPr>
          <a:xfrm>
            <a:off x="4187788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49824" y="3081177"/>
          <a:ext cx="12359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/>
              </a:tblGrid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24128" y="3345970"/>
          <a:ext cx="2399928" cy="83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839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ALU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箭头: 上下 13"/>
          <p:cNvSpPr/>
          <p:nvPr/>
        </p:nvSpPr>
        <p:spPr>
          <a:xfrm rot="5400000">
            <a:off x="5238575" y="3493923"/>
            <a:ext cx="232770" cy="648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5" name="箭头: 上下 14"/>
          <p:cNvSpPr/>
          <p:nvPr/>
        </p:nvSpPr>
        <p:spPr>
          <a:xfrm>
            <a:off x="6624320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4488" y="1772816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9462" y="3440613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082353"/>
            <a:ext cx="572412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处理器如何理解人类意图？如何作运算？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11888" y="1082353"/>
            <a:ext cx="151216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C=A+B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9448" y="4509120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91384" y="4509120"/>
            <a:ext cx="503316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中的值存入内存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66572"/>
            <a:ext cx="45631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3</a:t>
            </a:r>
            <a:r>
              <a:rPr sz="2400" spc="-35" dirty="0"/>
              <a:t> </a:t>
            </a:r>
            <a:r>
              <a:rPr sz="2400" spc="-5" dirty="0"/>
              <a:t>混合式架构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21021" y="2044700"/>
            <a:ext cx="391350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这种结构就是目前ARM的结构，将两 种结构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扬其长，避其短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。其中，芯片内 部的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cache，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表示高速缓存</a:t>
            </a:r>
            <a:r>
              <a:rPr sz="1800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Dcache  用来缓存部分代码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ica</a:t>
            </a:r>
            <a:r>
              <a:rPr sz="18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he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用来缓存部 分数据。只有需要改变时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，cache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才会 到RAM中加载新的数据。所以大部分 时间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都是通过哈佛结构</a:t>
            </a:r>
            <a:r>
              <a:rPr sz="18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cache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（高速缓存）通讯，这个速度是非常快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的～～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7620">
              <a:lnSpc>
                <a:spcPct val="100000"/>
              </a:lnSpc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这样在芯片外部，利用冯诺依曼结构， 节省了外部的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PCB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走线资源。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9" y="2548127"/>
            <a:ext cx="4783836" cy="20101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4582795"/>
            <a:ext cx="482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内部采用哈佛，外部采用冯诺依曼的混合式架构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573145"/>
            <a:ext cx="1859280" cy="131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0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3218916"/>
            <a:ext cx="1508125" cy="16941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位移指令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按位或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按位取反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80" dirty="0"/>
              <a:t> </a:t>
            </a:r>
            <a:r>
              <a:rPr sz="2400" dirty="0"/>
              <a:t>逻辑运算指令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18888" y="6464293"/>
            <a:ext cx="914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电子信息学院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989" y="4818329"/>
            <a:ext cx="2573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可用于对数据的位操作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1278" y="1101089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19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7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91278" y="3646170"/>
            <a:ext cx="1553210" cy="670560"/>
          </a:xfrm>
          <a:custGeom>
            <a:avLst/>
            <a:gdLst/>
            <a:ahLst/>
            <a:cxnLst/>
            <a:rect l="l" t="t" r="r" b="b"/>
            <a:pathLst>
              <a:path w="1553210" h="670560">
                <a:moveTo>
                  <a:pt x="0" y="335279"/>
                </a:moveTo>
                <a:lnTo>
                  <a:pt x="10161" y="280896"/>
                </a:lnTo>
                <a:lnTo>
                  <a:pt x="39581" y="229307"/>
                </a:lnTo>
                <a:lnTo>
                  <a:pt x="86661" y="181201"/>
                </a:lnTo>
                <a:lnTo>
                  <a:pt x="149803" y="137269"/>
                </a:lnTo>
                <a:lnTo>
                  <a:pt x="186898" y="117085"/>
                </a:lnTo>
                <a:lnTo>
                  <a:pt x="227409" y="98202"/>
                </a:lnTo>
                <a:lnTo>
                  <a:pt x="271137" y="80709"/>
                </a:lnTo>
                <a:lnTo>
                  <a:pt x="317882" y="64690"/>
                </a:lnTo>
                <a:lnTo>
                  <a:pt x="367443" y="50233"/>
                </a:lnTo>
                <a:lnTo>
                  <a:pt x="419623" y="37424"/>
                </a:lnTo>
                <a:lnTo>
                  <a:pt x="474219" y="26348"/>
                </a:lnTo>
                <a:lnTo>
                  <a:pt x="531034" y="17093"/>
                </a:lnTo>
                <a:lnTo>
                  <a:pt x="589867" y="9744"/>
                </a:lnTo>
                <a:lnTo>
                  <a:pt x="650519" y="4388"/>
                </a:lnTo>
                <a:lnTo>
                  <a:pt x="712789" y="1111"/>
                </a:lnTo>
                <a:lnTo>
                  <a:pt x="776477" y="0"/>
                </a:lnTo>
                <a:lnTo>
                  <a:pt x="840166" y="1111"/>
                </a:lnTo>
                <a:lnTo>
                  <a:pt x="902436" y="4388"/>
                </a:lnTo>
                <a:lnTo>
                  <a:pt x="963088" y="9744"/>
                </a:lnTo>
                <a:lnTo>
                  <a:pt x="1021921" y="17093"/>
                </a:lnTo>
                <a:lnTo>
                  <a:pt x="1078736" y="26348"/>
                </a:lnTo>
                <a:lnTo>
                  <a:pt x="1133332" y="37424"/>
                </a:lnTo>
                <a:lnTo>
                  <a:pt x="1185512" y="50233"/>
                </a:lnTo>
                <a:lnTo>
                  <a:pt x="1235073" y="64690"/>
                </a:lnTo>
                <a:lnTo>
                  <a:pt x="1281818" y="80709"/>
                </a:lnTo>
                <a:lnTo>
                  <a:pt x="1325546" y="98202"/>
                </a:lnTo>
                <a:lnTo>
                  <a:pt x="1366057" y="117085"/>
                </a:lnTo>
                <a:lnTo>
                  <a:pt x="1403152" y="137269"/>
                </a:lnTo>
                <a:lnTo>
                  <a:pt x="1436631" y="158670"/>
                </a:lnTo>
                <a:lnTo>
                  <a:pt x="1491942" y="204775"/>
                </a:lnTo>
                <a:lnTo>
                  <a:pt x="1530391" y="254709"/>
                </a:lnTo>
                <a:lnTo>
                  <a:pt x="1550382" y="307782"/>
                </a:lnTo>
                <a:lnTo>
                  <a:pt x="1552956" y="335279"/>
                </a:lnTo>
                <a:lnTo>
                  <a:pt x="1550382" y="362777"/>
                </a:lnTo>
                <a:lnTo>
                  <a:pt x="1530391" y="415850"/>
                </a:lnTo>
                <a:lnTo>
                  <a:pt x="1491942" y="465784"/>
                </a:lnTo>
                <a:lnTo>
                  <a:pt x="1436631" y="511889"/>
                </a:lnTo>
                <a:lnTo>
                  <a:pt x="1403152" y="533290"/>
                </a:lnTo>
                <a:lnTo>
                  <a:pt x="1366057" y="553474"/>
                </a:lnTo>
                <a:lnTo>
                  <a:pt x="1325546" y="572357"/>
                </a:lnTo>
                <a:lnTo>
                  <a:pt x="1281818" y="589850"/>
                </a:lnTo>
                <a:lnTo>
                  <a:pt x="1235073" y="605869"/>
                </a:lnTo>
                <a:lnTo>
                  <a:pt x="1185512" y="620326"/>
                </a:lnTo>
                <a:lnTo>
                  <a:pt x="1133332" y="633135"/>
                </a:lnTo>
                <a:lnTo>
                  <a:pt x="1078736" y="644211"/>
                </a:lnTo>
                <a:lnTo>
                  <a:pt x="1021921" y="653466"/>
                </a:lnTo>
                <a:lnTo>
                  <a:pt x="963088" y="660815"/>
                </a:lnTo>
                <a:lnTo>
                  <a:pt x="902436" y="666171"/>
                </a:lnTo>
                <a:lnTo>
                  <a:pt x="840166" y="669448"/>
                </a:lnTo>
                <a:lnTo>
                  <a:pt x="776477" y="670559"/>
                </a:lnTo>
                <a:lnTo>
                  <a:pt x="712789" y="669448"/>
                </a:lnTo>
                <a:lnTo>
                  <a:pt x="650519" y="666171"/>
                </a:lnTo>
                <a:lnTo>
                  <a:pt x="589867" y="660815"/>
                </a:lnTo>
                <a:lnTo>
                  <a:pt x="531034" y="653466"/>
                </a:lnTo>
                <a:lnTo>
                  <a:pt x="474219" y="644211"/>
                </a:lnTo>
                <a:lnTo>
                  <a:pt x="419623" y="633135"/>
                </a:lnTo>
                <a:lnTo>
                  <a:pt x="367443" y="620326"/>
                </a:lnTo>
                <a:lnTo>
                  <a:pt x="317882" y="605869"/>
                </a:lnTo>
                <a:lnTo>
                  <a:pt x="271137" y="589850"/>
                </a:lnTo>
                <a:lnTo>
                  <a:pt x="227409" y="572357"/>
                </a:lnTo>
                <a:lnTo>
                  <a:pt x="186898" y="553474"/>
                </a:lnTo>
                <a:lnTo>
                  <a:pt x="149803" y="533290"/>
                </a:lnTo>
                <a:lnTo>
                  <a:pt x="116324" y="511889"/>
                </a:lnTo>
                <a:lnTo>
                  <a:pt x="61013" y="465784"/>
                </a:lnTo>
                <a:lnTo>
                  <a:pt x="22564" y="415850"/>
                </a:lnTo>
                <a:lnTo>
                  <a:pt x="2573" y="362777"/>
                </a:lnTo>
                <a:lnTo>
                  <a:pt x="0" y="3352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91278" y="5075682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20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8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99282" y="6451593"/>
            <a:ext cx="14325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华中科技大</a:t>
            </a:r>
            <a:r>
              <a:rPr sz="1200" spc="275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光学与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image-20210525164046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2520315"/>
            <a:ext cx="4886960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0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--4.1</a:t>
            </a:r>
            <a:r>
              <a:rPr sz="2400" spc="-5" dirty="0"/>
              <a:t>位移指令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1203" y="4958969"/>
          <a:ext cx="6913245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   rd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 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4506544"/>
            <a:ext cx="3001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可以，位移指令属于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008757"/>
            <a:ext cx="219964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：sll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t2,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8289" y="1849882"/>
            <a:ext cx="200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：sll/srl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0850" y="1849882"/>
            <a:ext cx="1687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2650" algn="l"/>
              </a:tabLst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d,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6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,	sh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1369412"/>
            <a:ext cx="3984625" cy="14382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10"/>
              </a:spcBef>
            </a:pPr>
            <a:r>
              <a:rPr sz="20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sll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：shift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left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logical</a:t>
            </a:r>
            <a:r>
              <a:rPr sz="2000" b="1" spc="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左移并补0  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srl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：shift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right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logical</a:t>
            </a:r>
            <a:r>
              <a:rPr sz="2000" b="1" spc="-1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右移并补0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shamt：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右移的位数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1233" y="3008757"/>
            <a:ext cx="613664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#reg t2=reg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s0&lt;&lt;4bits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2050">
              <a:lnSpc>
                <a:spcPct val="100000"/>
              </a:lnSpc>
              <a:spcBef>
                <a:spcPts val="166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思考：能不能将位移指令“塞”</a:t>
            </a:r>
            <a:r>
              <a:rPr sz="18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R型指令格式？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014976" y="5445658"/>
            <a:ext cx="2743200" cy="54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79500" algn="l"/>
                <a:tab pos="223202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		</a:t>
            </a:r>
            <a:endParaRPr sz="1600" spc="-5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79500" algn="l"/>
                <a:tab pos="2232025" algn="l"/>
              </a:tabLst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--“</a:t>
            </a:r>
            <a:r>
              <a:rPr sz="18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简单源于规整”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5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--4.2</a:t>
            </a:r>
            <a:r>
              <a:rPr sz="2400" spc="-5" dirty="0"/>
              <a:t>按位与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3764279"/>
          <a:ext cx="5510530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145"/>
                <a:gridCol w="775970"/>
                <a:gridCol w="1654810"/>
              </a:tblGrid>
              <a:tr h="406907">
                <a:tc>
                  <a:txBody>
                    <a:bodyPr/>
                    <a:lstStyle/>
                    <a:p>
                      <a:pPr marL="9080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90805" marR="140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7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1134592"/>
            <a:ext cx="236410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and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按位与 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nd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：立即数按位与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791713"/>
            <a:ext cx="3966210" cy="2580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可用于对字的位操作，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 t0, t1,</a:t>
            </a:r>
            <a:r>
              <a:rPr sz="2000" b="1" spc="-8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9984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998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12998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050" y="1134196"/>
            <a:ext cx="4947920" cy="8915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0448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：and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	</a:t>
            </a:r>
            <a:r>
              <a:rPr sz="3000" b="1" baseline="-3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（R型）</a:t>
            </a:r>
            <a:endParaRPr sz="3000" baseline="-3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：andi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immediate</a:t>
            </a:r>
            <a:r>
              <a:rPr sz="2000" b="1" spc="-1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（I型）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5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--4.3</a:t>
            </a:r>
            <a:r>
              <a:rPr sz="2400" spc="-5" dirty="0"/>
              <a:t>按位或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4017264"/>
          <a:ext cx="5473700" cy="162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240"/>
                <a:gridCol w="740410"/>
                <a:gridCol w="1654810"/>
              </a:tblGrid>
              <a:tr h="406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4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4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-108586" y="2925699"/>
            <a:ext cx="3761740" cy="261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可用于对字的位操作，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or t0,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809" y="1274521"/>
            <a:ext cx="967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134592"/>
            <a:ext cx="566483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  <a:tabLst>
                <a:tab pos="300037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：按位或	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：or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 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：立即数按位与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7050" y="1694814"/>
            <a:ext cx="3841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指令格式：ori</a:t>
            </a:r>
            <a:r>
              <a:rPr sz="20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rs,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0067" y="1705737"/>
            <a:ext cx="875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0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--4.4</a:t>
            </a:r>
            <a:r>
              <a:rPr sz="2400" spc="-5" dirty="0"/>
              <a:t>按位取反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3207" y="1780794"/>
            <a:ext cx="2981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所以，可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NOR实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现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258646"/>
            <a:ext cx="5057775" cy="1894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是否需要设置指令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NOT？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22325">
              <a:lnSpc>
                <a:spcPct val="100000"/>
              </a:lnSpc>
              <a:spcBef>
                <a:spcPts val="17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由于：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2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NOR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==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127125">
              <a:lnSpc>
                <a:spcPct val="164000"/>
              </a:lnSpc>
              <a:spcBef>
                <a:spcPts val="235"/>
              </a:spcBef>
              <a:tabLst>
                <a:tab pos="92710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（R型）  如：	nor t0, t1,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376167"/>
            <a:ext cx="8336280" cy="230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8110" algn="ctr">
              <a:lnSpc>
                <a:spcPct val="100000"/>
              </a:lnSpc>
              <a:spcBef>
                <a:spcPts val="105"/>
              </a:spcBef>
              <a:tabLst>
                <a:tab pos="6362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	0000 0000 0000 0000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0011 1100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0000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0000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R="175895" algn="ctr">
              <a:lnSpc>
                <a:spcPct val="100000"/>
              </a:lnSpc>
              <a:spcBef>
                <a:spcPts val="5"/>
              </a:spcBef>
              <a:tabLst>
                <a:tab pos="636270" algn="l"/>
                <a:tab pos="1285875" algn="l"/>
                <a:tab pos="1933575" algn="l"/>
                <a:tab pos="2580640" algn="l"/>
                <a:tab pos="322961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	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	1111	1111	1111	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1100 0011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Nor的主要功能就是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位取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，常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很少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没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有“nori”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83200">
              <a:lnSpc>
                <a:spcPct val="100000"/>
              </a:lnSpc>
              <a:spcBef>
                <a:spcPts val="2205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--“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简单源于规整”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329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029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计算机有别于计算器的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866" y="1500123"/>
            <a:ext cx="147383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rs, 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  bne rs, 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1800" b="1" spc="-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2022" y="1500123"/>
            <a:ext cx="3310254" cy="77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s==</a:t>
            </a:r>
            <a:r>
              <a:rPr sz="1800" b="1" spc="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t，则跳转至L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 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rs!=rt，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则跳转至L1处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46" y="2792730"/>
            <a:ext cx="40398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000" b="1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</a:t>
            </a:r>
            <a:r>
              <a:rPr sz="3000" b="1" spc="-22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3000" b="1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3000" b="1" spc="-157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7620" algn="r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 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708" y="2883407"/>
            <a:ext cx="215265" cy="443865"/>
          </a:xfrm>
          <a:custGeom>
            <a:avLst/>
            <a:gdLst/>
            <a:ahLst/>
            <a:cxnLst/>
            <a:rect l="l" t="t" r="r" b="b"/>
            <a:pathLst>
              <a:path w="215264" h="443864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1" y="17906"/>
                </a:lnTo>
                <a:lnTo>
                  <a:pt x="107441" y="203834"/>
                </a:lnTo>
                <a:lnTo>
                  <a:pt x="115889" y="210812"/>
                </a:lnTo>
                <a:lnTo>
                  <a:pt x="138922" y="216503"/>
                </a:lnTo>
                <a:lnTo>
                  <a:pt x="173075" y="220337"/>
                </a:lnTo>
                <a:lnTo>
                  <a:pt x="214883" y="221741"/>
                </a:lnTo>
                <a:lnTo>
                  <a:pt x="173075" y="223146"/>
                </a:lnTo>
                <a:lnTo>
                  <a:pt x="138922" y="226980"/>
                </a:lnTo>
                <a:lnTo>
                  <a:pt x="115889" y="232671"/>
                </a:lnTo>
                <a:lnTo>
                  <a:pt x="107441" y="239649"/>
                </a:lnTo>
                <a:lnTo>
                  <a:pt x="107441" y="425576"/>
                </a:lnTo>
                <a:lnTo>
                  <a:pt x="98994" y="432554"/>
                </a:lnTo>
                <a:lnTo>
                  <a:pt x="75961" y="438245"/>
                </a:lnTo>
                <a:lnTo>
                  <a:pt x="41808" y="442079"/>
                </a:lnTo>
                <a:lnTo>
                  <a:pt x="0" y="443483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3605225"/>
            <a:ext cx="535305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相对寻址：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PC+4+(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符号位扩展且左移两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235953" y="3753357"/>
            <a:ext cx="212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18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加速</a:t>
            </a:r>
            <a:r>
              <a:rPr sz="18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概</a:t>
            </a:r>
            <a:r>
              <a:rPr sz="1800" b="1" spc="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率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事件！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8216" y="1491868"/>
            <a:ext cx="252730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(branch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equal)  (branch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not</a:t>
            </a:r>
            <a:r>
              <a:rPr sz="1800" b="1" spc="-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equal)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309" y="2925317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跳转至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?：</a:t>
            </a:r>
            <a:r>
              <a:rPr sz="1800" b="1" spc="-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若为直接寻址，则范围很小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27" y="4338167"/>
            <a:ext cx="9026525" cy="151447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3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分支范围：相对下一条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的±2</a:t>
            </a:r>
            <a:r>
              <a:rPr sz="1950" b="1" spc="7" baseline="26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个字，可满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几乎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循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环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RISC-V对所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条件分支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都使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寻址，可以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转到比较近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分支地址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16496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跳得远，超过±2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（相对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PC+4）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怎么办？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4460" y="2414016"/>
          <a:ext cx="6984365" cy="416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80135"/>
                <a:gridCol w="1079500"/>
                <a:gridCol w="1152525"/>
                <a:gridCol w="1296670"/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op(6)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rd(5)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shamt(5)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funct(6)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4460" y="2894076"/>
          <a:ext cx="6984999" cy="416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80135"/>
                <a:gridCol w="3529329"/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op(6)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constant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address(16)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04366" y="3380994"/>
            <a:ext cx="1297305" cy="416559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op(6)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289" y="3380994"/>
            <a:ext cx="5689600" cy="41655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address(26)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474213"/>
            <a:ext cx="573405" cy="123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R型：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0">
              <a:lnSpc>
                <a:spcPct val="196000"/>
              </a:lnSpc>
              <a:spcBef>
                <a:spcPts val="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I型：  </a:t>
            </a:r>
            <a:r>
              <a:rPr sz="16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型：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16" y="2621788"/>
            <a:ext cx="196850" cy="983615"/>
          </a:xfrm>
          <a:custGeom>
            <a:avLst/>
            <a:gdLst/>
            <a:ahLst/>
            <a:cxnLst/>
            <a:rect l="l" t="t" r="r" b="b"/>
            <a:pathLst>
              <a:path w="196850" h="983614">
                <a:moveTo>
                  <a:pt x="196790" y="0"/>
                </a:moveTo>
                <a:lnTo>
                  <a:pt x="144173" y="99822"/>
                </a:lnTo>
                <a:lnTo>
                  <a:pt x="117680" y="152806"/>
                </a:lnTo>
                <a:lnTo>
                  <a:pt x="93815" y="206062"/>
                </a:lnTo>
                <a:lnTo>
                  <a:pt x="72601" y="259385"/>
                </a:lnTo>
                <a:lnTo>
                  <a:pt x="54057" y="312569"/>
                </a:lnTo>
                <a:lnTo>
                  <a:pt x="38203" y="365411"/>
                </a:lnTo>
                <a:lnTo>
                  <a:pt x="25060" y="417703"/>
                </a:lnTo>
                <a:lnTo>
                  <a:pt x="14632" y="469345"/>
                </a:lnTo>
                <a:lnTo>
                  <a:pt x="6986" y="519821"/>
                </a:lnTo>
                <a:lnTo>
                  <a:pt x="2097" y="569236"/>
                </a:lnTo>
                <a:lnTo>
                  <a:pt x="0" y="617281"/>
                </a:lnTo>
                <a:lnTo>
                  <a:pt x="714" y="663752"/>
                </a:lnTo>
                <a:lnTo>
                  <a:pt x="4261" y="708443"/>
                </a:lnTo>
                <a:lnTo>
                  <a:pt x="10661" y="751149"/>
                </a:lnTo>
                <a:lnTo>
                  <a:pt x="19933" y="791664"/>
                </a:lnTo>
                <a:lnTo>
                  <a:pt x="32099" y="829784"/>
                </a:lnTo>
                <a:lnTo>
                  <a:pt x="47179" y="865303"/>
                </a:lnTo>
                <a:lnTo>
                  <a:pt x="65192" y="898016"/>
                </a:lnTo>
                <a:lnTo>
                  <a:pt x="20145" y="983488"/>
                </a:lnTo>
                <a:lnTo>
                  <a:pt x="194110" y="945896"/>
                </a:lnTo>
                <a:lnTo>
                  <a:pt x="174298" y="798067"/>
                </a:lnTo>
                <a:lnTo>
                  <a:pt x="117796" y="798067"/>
                </a:lnTo>
                <a:lnTo>
                  <a:pt x="99784" y="765355"/>
                </a:lnTo>
                <a:lnTo>
                  <a:pt x="84707" y="729840"/>
                </a:lnTo>
                <a:lnTo>
                  <a:pt x="72542" y="691725"/>
                </a:lnTo>
                <a:lnTo>
                  <a:pt x="63271" y="651217"/>
                </a:lnTo>
                <a:lnTo>
                  <a:pt x="56873" y="608520"/>
                </a:lnTo>
                <a:lnTo>
                  <a:pt x="53327" y="563839"/>
                </a:lnTo>
                <a:lnTo>
                  <a:pt x="52613" y="517379"/>
                </a:lnTo>
                <a:lnTo>
                  <a:pt x="54721" y="469241"/>
                </a:lnTo>
                <a:lnTo>
                  <a:pt x="59601" y="419941"/>
                </a:lnTo>
                <a:lnTo>
                  <a:pt x="67263" y="369373"/>
                </a:lnTo>
                <a:lnTo>
                  <a:pt x="77675" y="317845"/>
                </a:lnTo>
                <a:lnTo>
                  <a:pt x="90819" y="265562"/>
                </a:lnTo>
                <a:lnTo>
                  <a:pt x="106673" y="212730"/>
                </a:lnTo>
                <a:lnTo>
                  <a:pt x="125217" y="159552"/>
                </a:lnTo>
                <a:lnTo>
                  <a:pt x="146432" y="106235"/>
                </a:lnTo>
                <a:lnTo>
                  <a:pt x="170296" y="52982"/>
                </a:lnTo>
                <a:lnTo>
                  <a:pt x="196790" y="0"/>
                </a:lnTo>
                <a:close/>
              </a:path>
              <a:path w="196850" h="983614">
                <a:moveTo>
                  <a:pt x="162842" y="712597"/>
                </a:moveTo>
                <a:lnTo>
                  <a:pt x="117796" y="798067"/>
                </a:lnTo>
                <a:lnTo>
                  <a:pt x="174298" y="798067"/>
                </a:lnTo>
                <a:lnTo>
                  <a:pt x="162842" y="7125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8208" y="2104745"/>
            <a:ext cx="777875" cy="567690"/>
          </a:xfrm>
          <a:custGeom>
            <a:avLst/>
            <a:gdLst/>
            <a:ahLst/>
            <a:cxnLst/>
            <a:rect l="l" t="t" r="r" b="b"/>
            <a:pathLst>
              <a:path w="777875" h="567689">
                <a:moveTo>
                  <a:pt x="645014" y="0"/>
                </a:moveTo>
                <a:lnTo>
                  <a:pt x="570883" y="9815"/>
                </a:lnTo>
                <a:lnTo>
                  <a:pt x="532800" y="20633"/>
                </a:lnTo>
                <a:lnTo>
                  <a:pt x="494261" y="35227"/>
                </a:lnTo>
                <a:lnTo>
                  <a:pt x="455432" y="53475"/>
                </a:lnTo>
                <a:lnTo>
                  <a:pt x="416479" y="75255"/>
                </a:lnTo>
                <a:lnTo>
                  <a:pt x="377569" y="100443"/>
                </a:lnTo>
                <a:lnTo>
                  <a:pt x="338869" y="128918"/>
                </a:lnTo>
                <a:lnTo>
                  <a:pt x="300544" y="160556"/>
                </a:lnTo>
                <a:lnTo>
                  <a:pt x="262762" y="195236"/>
                </a:lnTo>
                <a:lnTo>
                  <a:pt x="225688" y="232834"/>
                </a:lnTo>
                <a:lnTo>
                  <a:pt x="189490" y="273229"/>
                </a:lnTo>
                <a:lnTo>
                  <a:pt x="154333" y="316298"/>
                </a:lnTo>
                <a:lnTo>
                  <a:pt x="120385" y="361918"/>
                </a:lnTo>
                <a:lnTo>
                  <a:pt x="87810" y="409967"/>
                </a:lnTo>
                <a:lnTo>
                  <a:pt x="56777" y="460322"/>
                </a:lnTo>
                <a:lnTo>
                  <a:pt x="27451" y="512861"/>
                </a:lnTo>
                <a:lnTo>
                  <a:pt x="0" y="567461"/>
                </a:lnTo>
                <a:lnTo>
                  <a:pt x="31584" y="515606"/>
                </a:lnTo>
                <a:lnTo>
                  <a:pt x="64669" y="466296"/>
                </a:lnTo>
                <a:lnTo>
                  <a:pt x="99085" y="419631"/>
                </a:lnTo>
                <a:lnTo>
                  <a:pt x="134665" y="375713"/>
                </a:lnTo>
                <a:lnTo>
                  <a:pt x="171240" y="334644"/>
                </a:lnTo>
                <a:lnTo>
                  <a:pt x="208642" y="296525"/>
                </a:lnTo>
                <a:lnTo>
                  <a:pt x="246704" y="261458"/>
                </a:lnTo>
                <a:lnTo>
                  <a:pt x="285256" y="229545"/>
                </a:lnTo>
                <a:lnTo>
                  <a:pt x="324131" y="200887"/>
                </a:lnTo>
                <a:lnTo>
                  <a:pt x="363161" y="175586"/>
                </a:lnTo>
                <a:lnTo>
                  <a:pt x="402177" y="153744"/>
                </a:lnTo>
                <a:lnTo>
                  <a:pt x="441012" y="135462"/>
                </a:lnTo>
                <a:lnTo>
                  <a:pt x="479497" y="120841"/>
                </a:lnTo>
                <a:lnTo>
                  <a:pt x="517464" y="109984"/>
                </a:lnTo>
                <a:lnTo>
                  <a:pt x="591173" y="99967"/>
                </a:lnTo>
                <a:lnTo>
                  <a:pt x="740560" y="99967"/>
                </a:lnTo>
                <a:lnTo>
                  <a:pt x="777595" y="29616"/>
                </a:lnTo>
                <a:lnTo>
                  <a:pt x="715322" y="6759"/>
                </a:lnTo>
                <a:lnTo>
                  <a:pt x="680729" y="1246"/>
                </a:lnTo>
                <a:lnTo>
                  <a:pt x="645014" y="0"/>
                </a:lnTo>
                <a:close/>
              </a:path>
              <a:path w="777875" h="567689">
                <a:moveTo>
                  <a:pt x="740560" y="99967"/>
                </a:moveTo>
                <a:lnTo>
                  <a:pt x="591173" y="99967"/>
                </a:lnTo>
                <a:lnTo>
                  <a:pt x="626578" y="101010"/>
                </a:lnTo>
                <a:lnTo>
                  <a:pt x="660793" y="106222"/>
                </a:lnTo>
                <a:lnTo>
                  <a:pt x="693649" y="115707"/>
                </a:lnTo>
                <a:lnTo>
                  <a:pt x="724979" y="129565"/>
                </a:lnTo>
                <a:lnTo>
                  <a:pt x="740560" y="99967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716" y="2104786"/>
            <a:ext cx="949325" cy="1500505"/>
          </a:xfrm>
          <a:custGeom>
            <a:avLst/>
            <a:gdLst/>
            <a:ahLst/>
            <a:cxnLst/>
            <a:rect l="l" t="t" r="r" b="b"/>
            <a:pathLst>
              <a:path w="949325" h="1500504">
                <a:moveTo>
                  <a:pt x="196790" y="517001"/>
                </a:moveTo>
                <a:lnTo>
                  <a:pt x="170296" y="569984"/>
                </a:lnTo>
                <a:lnTo>
                  <a:pt x="146432" y="623236"/>
                </a:lnTo>
                <a:lnTo>
                  <a:pt x="125217" y="676554"/>
                </a:lnTo>
                <a:lnTo>
                  <a:pt x="106673" y="729731"/>
                </a:lnTo>
                <a:lnTo>
                  <a:pt x="90819" y="782563"/>
                </a:lnTo>
                <a:lnTo>
                  <a:pt x="77675" y="834846"/>
                </a:lnTo>
                <a:lnTo>
                  <a:pt x="67263" y="886374"/>
                </a:lnTo>
                <a:lnTo>
                  <a:pt x="59601" y="936942"/>
                </a:lnTo>
                <a:lnTo>
                  <a:pt x="54711" y="986346"/>
                </a:lnTo>
                <a:lnTo>
                  <a:pt x="52613" y="1034380"/>
                </a:lnTo>
                <a:lnTo>
                  <a:pt x="53327" y="1080841"/>
                </a:lnTo>
                <a:lnTo>
                  <a:pt x="56873" y="1125522"/>
                </a:lnTo>
                <a:lnTo>
                  <a:pt x="63271" y="1168219"/>
                </a:lnTo>
                <a:lnTo>
                  <a:pt x="72542" y="1208727"/>
                </a:lnTo>
                <a:lnTo>
                  <a:pt x="84707" y="1246841"/>
                </a:lnTo>
                <a:lnTo>
                  <a:pt x="99784" y="1282357"/>
                </a:lnTo>
                <a:lnTo>
                  <a:pt x="117796" y="1315069"/>
                </a:lnTo>
                <a:lnTo>
                  <a:pt x="162842" y="1229598"/>
                </a:lnTo>
                <a:lnTo>
                  <a:pt x="194110" y="1462897"/>
                </a:lnTo>
                <a:lnTo>
                  <a:pt x="20145" y="1500489"/>
                </a:lnTo>
                <a:lnTo>
                  <a:pt x="65192" y="1415018"/>
                </a:lnTo>
                <a:lnTo>
                  <a:pt x="47179" y="1382305"/>
                </a:lnTo>
                <a:lnTo>
                  <a:pt x="32099" y="1346785"/>
                </a:lnTo>
                <a:lnTo>
                  <a:pt x="19933" y="1308665"/>
                </a:lnTo>
                <a:lnTo>
                  <a:pt x="10661" y="1268150"/>
                </a:lnTo>
                <a:lnTo>
                  <a:pt x="4261" y="1225444"/>
                </a:lnTo>
                <a:lnTo>
                  <a:pt x="714" y="1180753"/>
                </a:lnTo>
                <a:lnTo>
                  <a:pt x="0" y="1134283"/>
                </a:lnTo>
                <a:lnTo>
                  <a:pt x="2097" y="1086237"/>
                </a:lnTo>
                <a:lnTo>
                  <a:pt x="6986" y="1036822"/>
                </a:lnTo>
                <a:lnTo>
                  <a:pt x="14647" y="986243"/>
                </a:lnTo>
                <a:lnTo>
                  <a:pt x="25060" y="934704"/>
                </a:lnTo>
                <a:lnTo>
                  <a:pt x="38203" y="882412"/>
                </a:lnTo>
                <a:lnTo>
                  <a:pt x="54057" y="829571"/>
                </a:lnTo>
                <a:lnTo>
                  <a:pt x="72601" y="776386"/>
                </a:lnTo>
                <a:lnTo>
                  <a:pt x="93815" y="723063"/>
                </a:lnTo>
                <a:lnTo>
                  <a:pt x="117680" y="669807"/>
                </a:lnTo>
                <a:lnTo>
                  <a:pt x="144173" y="616823"/>
                </a:lnTo>
                <a:lnTo>
                  <a:pt x="196790" y="517001"/>
                </a:lnTo>
                <a:lnTo>
                  <a:pt x="226430" y="463560"/>
                </a:lnTo>
                <a:lnTo>
                  <a:pt x="257747" y="412456"/>
                </a:lnTo>
                <a:lnTo>
                  <a:pt x="290575" y="363797"/>
                </a:lnTo>
                <a:lnTo>
                  <a:pt x="324746" y="317693"/>
                </a:lnTo>
                <a:lnTo>
                  <a:pt x="360092" y="274250"/>
                </a:lnTo>
                <a:lnTo>
                  <a:pt x="396447" y="233578"/>
                </a:lnTo>
                <a:lnTo>
                  <a:pt x="433644" y="195785"/>
                </a:lnTo>
                <a:lnTo>
                  <a:pt x="471514" y="160978"/>
                </a:lnTo>
                <a:lnTo>
                  <a:pt x="509892" y="129267"/>
                </a:lnTo>
                <a:lnTo>
                  <a:pt x="548609" y="100760"/>
                </a:lnTo>
                <a:lnTo>
                  <a:pt x="587498" y="75564"/>
                </a:lnTo>
                <a:lnTo>
                  <a:pt x="626393" y="53788"/>
                </a:lnTo>
                <a:lnTo>
                  <a:pt x="665126" y="35540"/>
                </a:lnTo>
                <a:lnTo>
                  <a:pt x="703529" y="20929"/>
                </a:lnTo>
                <a:lnTo>
                  <a:pt x="741436" y="10064"/>
                </a:lnTo>
                <a:lnTo>
                  <a:pt x="815091" y="0"/>
                </a:lnTo>
                <a:lnTo>
                  <a:pt x="850506" y="1018"/>
                </a:lnTo>
                <a:lnTo>
                  <a:pt x="884754" y="6215"/>
                </a:lnTo>
                <a:lnTo>
                  <a:pt x="917670" y="15697"/>
                </a:lnTo>
                <a:lnTo>
                  <a:pt x="949087" y="29575"/>
                </a:lnTo>
                <a:lnTo>
                  <a:pt x="896471" y="129524"/>
                </a:lnTo>
                <a:lnTo>
                  <a:pt x="865141" y="115666"/>
                </a:lnTo>
                <a:lnTo>
                  <a:pt x="832284" y="106182"/>
                </a:lnTo>
                <a:lnTo>
                  <a:pt x="798070" y="100969"/>
                </a:lnTo>
                <a:lnTo>
                  <a:pt x="762665" y="99926"/>
                </a:lnTo>
                <a:lnTo>
                  <a:pt x="726237" y="102951"/>
                </a:lnTo>
                <a:lnTo>
                  <a:pt x="650989" y="120800"/>
                </a:lnTo>
                <a:lnTo>
                  <a:pt x="612504" y="135421"/>
                </a:lnTo>
                <a:lnTo>
                  <a:pt x="573669" y="153703"/>
                </a:lnTo>
                <a:lnTo>
                  <a:pt x="534652" y="175545"/>
                </a:lnTo>
                <a:lnTo>
                  <a:pt x="495623" y="200846"/>
                </a:lnTo>
                <a:lnTo>
                  <a:pt x="456748" y="229504"/>
                </a:lnTo>
                <a:lnTo>
                  <a:pt x="418195" y="261417"/>
                </a:lnTo>
                <a:lnTo>
                  <a:pt x="380134" y="296484"/>
                </a:lnTo>
                <a:lnTo>
                  <a:pt x="342732" y="334603"/>
                </a:lnTo>
                <a:lnTo>
                  <a:pt x="306157" y="375672"/>
                </a:lnTo>
                <a:lnTo>
                  <a:pt x="270577" y="419590"/>
                </a:lnTo>
                <a:lnTo>
                  <a:pt x="236161" y="466255"/>
                </a:lnTo>
                <a:lnTo>
                  <a:pt x="203076" y="515566"/>
                </a:lnTo>
                <a:lnTo>
                  <a:pt x="171491" y="567420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2866" y="1452498"/>
            <a:ext cx="295338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 L1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无条件跳转至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67715">
              <a:lnSpc>
                <a:spcPct val="100000"/>
              </a:lnSpc>
              <a:spcBef>
                <a:spcPts val="1810"/>
              </a:spcBef>
              <a:tabLst>
                <a:tab pos="107251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	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address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38426" y="3872103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中间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26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保持不变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替换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3339" y="4621210"/>
            <a:ext cx="3989070" cy="9099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寻址范围：0~2</a:t>
            </a:r>
            <a:r>
              <a:rPr sz="1950" b="1" baseline="26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26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个字（256MB）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J型指令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：j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9435" y="5860796"/>
            <a:ext cx="347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跳转超过256MB范围怎么办？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2108" y="5860796"/>
            <a:ext cx="2366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地址放在寄存器中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1186589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3768" y="1342722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63888" y="1281558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/>
                <a:gridCol w="1348544"/>
                <a:gridCol w="1348544"/>
                <a:gridCol w="1348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2483768" y="2404528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563888" y="2294344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/>
                <a:gridCol w="1348544"/>
                <a:gridCol w="1348544"/>
                <a:gridCol w="1348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0" y="3056675"/>
            <a:ext cx="478802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指令对应的机器码格式：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69760" y="3564861"/>
          <a:ext cx="7476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61"/>
                <a:gridCol w="934561"/>
                <a:gridCol w="934561"/>
                <a:gridCol w="934561"/>
                <a:gridCol w="934561"/>
                <a:gridCol w="934561"/>
                <a:gridCol w="934561"/>
                <a:gridCol w="9345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操作码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个操作数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个操作数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个操作数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0" y="4335754"/>
            <a:ext cx="4572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R2 -&gt; 01001110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4972884"/>
            <a:ext cx="91440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一个处理器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支持的指令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指令的字节级编码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就是这个处理器的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指令集、指令集对应的编码、数据类型、寄存器、寻址方式、存储体系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5702935" cy="926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思考：如果分支跳转超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相对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址范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围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怎么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办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28620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3451" y="3521405"/>
            <a:ext cx="205930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s0, s1,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554" y="3970782"/>
            <a:ext cx="584200" cy="46672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576072" y="119634"/>
                </a:moveTo>
                <a:lnTo>
                  <a:pt x="0" y="119634"/>
                </a:lnTo>
                <a:lnTo>
                  <a:pt x="288036" y="239267"/>
                </a:lnTo>
                <a:lnTo>
                  <a:pt x="576072" y="119634"/>
                </a:lnTo>
                <a:close/>
              </a:path>
              <a:path w="576579" h="239394">
                <a:moveTo>
                  <a:pt x="432054" y="0"/>
                </a:moveTo>
                <a:lnTo>
                  <a:pt x="144018" y="0"/>
                </a:lnTo>
                <a:lnTo>
                  <a:pt x="144018" y="119634"/>
                </a:lnTo>
                <a:lnTo>
                  <a:pt x="432054" y="119634"/>
                </a:lnTo>
                <a:lnTo>
                  <a:pt x="43205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0" y="119634"/>
                </a:moveTo>
                <a:lnTo>
                  <a:pt x="144018" y="119634"/>
                </a:lnTo>
                <a:lnTo>
                  <a:pt x="144018" y="0"/>
                </a:lnTo>
                <a:lnTo>
                  <a:pt x="432054" y="0"/>
                </a:lnTo>
                <a:lnTo>
                  <a:pt x="432054" y="119634"/>
                </a:lnTo>
                <a:lnTo>
                  <a:pt x="576072" y="119634"/>
                </a:lnTo>
                <a:lnTo>
                  <a:pt x="288036" y="239267"/>
                </a:lnTo>
                <a:lnTo>
                  <a:pt x="0" y="11963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8944" y="4430521"/>
            <a:ext cx="1659255" cy="730885"/>
          </a:xfrm>
          <a:custGeom>
            <a:avLst/>
            <a:gdLst/>
            <a:ahLst/>
            <a:cxnLst/>
            <a:rect l="l" t="t" r="r" b="b"/>
            <a:pathLst>
              <a:path w="1659254" h="730885">
                <a:moveTo>
                  <a:pt x="1586330" y="701338"/>
                </a:moveTo>
                <a:lnTo>
                  <a:pt x="1573656" y="730503"/>
                </a:lnTo>
                <a:lnTo>
                  <a:pt x="1658746" y="725932"/>
                </a:lnTo>
                <a:lnTo>
                  <a:pt x="1642347" y="706373"/>
                </a:lnTo>
                <a:lnTo>
                  <a:pt x="1597914" y="706373"/>
                </a:lnTo>
                <a:lnTo>
                  <a:pt x="1586330" y="701338"/>
                </a:lnTo>
                <a:close/>
              </a:path>
              <a:path w="1659254" h="730885">
                <a:moveTo>
                  <a:pt x="1591362" y="689759"/>
                </a:moveTo>
                <a:lnTo>
                  <a:pt x="1586330" y="701338"/>
                </a:lnTo>
                <a:lnTo>
                  <a:pt x="1597914" y="706373"/>
                </a:lnTo>
                <a:lnTo>
                  <a:pt x="1602993" y="694816"/>
                </a:lnTo>
                <a:lnTo>
                  <a:pt x="1591362" y="689759"/>
                </a:lnTo>
                <a:close/>
              </a:path>
              <a:path w="1659254" h="730885">
                <a:moveTo>
                  <a:pt x="1604009" y="660653"/>
                </a:moveTo>
                <a:lnTo>
                  <a:pt x="1591362" y="689759"/>
                </a:lnTo>
                <a:lnTo>
                  <a:pt x="1602993" y="694816"/>
                </a:lnTo>
                <a:lnTo>
                  <a:pt x="1597914" y="706373"/>
                </a:lnTo>
                <a:lnTo>
                  <a:pt x="1642347" y="706373"/>
                </a:lnTo>
                <a:lnTo>
                  <a:pt x="1604009" y="660653"/>
                </a:lnTo>
                <a:close/>
              </a:path>
              <a:path w="1659254" h="730885">
                <a:moveTo>
                  <a:pt x="5079" y="0"/>
                </a:moveTo>
                <a:lnTo>
                  <a:pt x="0" y="11683"/>
                </a:lnTo>
                <a:lnTo>
                  <a:pt x="1586330" y="701338"/>
                </a:lnTo>
                <a:lnTo>
                  <a:pt x="1591362" y="689759"/>
                </a:lnTo>
                <a:lnTo>
                  <a:pt x="50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58670" y="4588890"/>
            <a:ext cx="429895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L2:	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17297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“j”指令完成跳转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0055" y="1281997"/>
            <a:ext cx="4105655" cy="49069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7155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—*RISC-V寻址方式总结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314" y="1282319"/>
            <a:ext cx="4486910" cy="407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RISC-V提供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了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5种寻址方式：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1、立即数寻址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操作数是指令中的立即数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97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、寄存器寻址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45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操作数是寄存器中数据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3、基址寻址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立即数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寄存器值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1115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、PC相对寻址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地址是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PC+4+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左移的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73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、伪直接寻址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地址为PC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位+左移的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26位立即数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10628" y="2854649"/>
            <a:ext cx="440055" cy="322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0979" y="2133600"/>
            <a:ext cx="4975860" cy="3023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2990" y="5456631"/>
            <a:ext cx="59055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Exit: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77364" y="5456631"/>
            <a:ext cx="2179320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s0, s1,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255902"/>
            <a:ext cx="377952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例：C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代码: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45515" marR="786130">
              <a:lnSpc>
                <a:spcPct val="175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(i==j)f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sz="2000" b="1" spc="-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g+h;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g-h;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">
              <a:lnSpc>
                <a:spcPct val="100000"/>
              </a:lnSpc>
              <a:spcBef>
                <a:spcPts val="1805"/>
              </a:spcBef>
            </a:pP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..,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分别保存在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编译后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RISC-V 代码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531620" marR="5080">
              <a:lnSpc>
                <a:spcPct val="155000"/>
              </a:lnSpc>
              <a:spcBef>
                <a:spcPts val="1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 s4,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  add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531620">
              <a:lnSpc>
                <a:spcPct val="100000"/>
              </a:lnSpc>
              <a:spcBef>
                <a:spcPts val="1840"/>
              </a:spcBef>
              <a:tabLst>
                <a:tab pos="183578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	Exit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705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--更多决策指令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8395335" cy="557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slt: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set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on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less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than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(如果小于成立，则将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果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则置0)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620520" indent="914400">
              <a:lnSpc>
                <a:spcPct val="167000"/>
              </a:lnSpc>
              <a:spcBef>
                <a:spcPts val="67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：slt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#如果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rs&lt;rt，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rd=1；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否则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rd=0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slti: set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less than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27100">
              <a:lnSpc>
                <a:spcPct val="100000"/>
              </a:lnSpc>
              <a:spcBef>
                <a:spcPts val="176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：slt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constant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果rs&lt;constant，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rt=1；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rt=0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20"/>
              </a:spcBef>
            </a:pPr>
            <a:r>
              <a:rPr lang="en-US" sz="2000" b="1">
                <a:latin typeface="微软雅黑" panose="020B0503020204020204" pitchFamily="34" charset="-122"/>
                <a:cs typeface="微软雅黑" panose="020B0503020204020204" pitchFamily="34" charset="-122"/>
              </a:rPr>
              <a:t>blt: branch if less than</a:t>
            </a:r>
            <a:endParaRPr lang="en-US" sz="20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eaLnBrk="1" latinLnBrk="0" hangingPunct="1">
              <a:lnSpc>
                <a:spcPct val="150000"/>
              </a:lnSpc>
            </a:pP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 blt rt, rs, L</a:t>
            </a:r>
            <a:endParaRPr lang="en-US" alt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eaLnBrk="1" latinLnBrk="0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bge: Branch if greater or equal</a:t>
            </a:r>
            <a:endParaRPr lang="en-US" alt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eaLnBrk="1" latinLnBrk="0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bge rt,rs,L</a:t>
            </a:r>
            <a:endParaRPr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endParaRPr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slt,slti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结合，用于实现判定==、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!=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&lt;=、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、&gt;=：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064385" marR="2209165">
              <a:lnSpc>
                <a:spcPct val="175000"/>
              </a:lnSpc>
              <a:spcBef>
                <a:spcPts val="530"/>
              </a:spcBef>
              <a:tabLst>
                <a:tab pos="4195445" algn="l"/>
                <a:tab pos="4340860" algn="l"/>
                <a:tab pos="4730750" algn="l"/>
              </a:tabLst>
            </a:pP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	#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 (s1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 s2)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		#	branch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to</a:t>
            </a:r>
            <a:r>
              <a:rPr sz="20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01895" cy="243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指令和寄存器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(leaf</a:t>
            </a:r>
            <a:r>
              <a:rPr sz="20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嵌套过程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(non-leaf</a:t>
            </a:r>
            <a:r>
              <a:rPr sz="2000" b="1" spc="-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5665" indent="0">
              <a:lnSpc>
                <a:spcPct val="100000"/>
              </a:lnSpc>
              <a:spcBef>
                <a:spcPts val="1515"/>
              </a:spcBef>
              <a:buNone/>
              <a:tabLst>
                <a:tab pos="1183640" algn="l"/>
              </a:tabLst>
            </a:pP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463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硬件对过程的支持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33846" y="1268729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实现抽象的一种方法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5" y="4542789"/>
            <a:ext cx="6962140" cy="20929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355090" indent="-257810">
              <a:lnSpc>
                <a:spcPct val="100000"/>
              </a:lnSpc>
              <a:spcBef>
                <a:spcPts val="1130"/>
              </a:spcBef>
              <a:buSzPct val="95000"/>
              <a:buAutoNum type="arabicParenR" startAt="5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将结果放在调用程序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以访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的位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返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回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结果；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030"/>
              </a:spcBef>
              <a:buSzPct val="95000"/>
              <a:buAutoNum type="arabicParenR" startAt="5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将控制返回初始点：</a:t>
            </a:r>
            <a:r>
              <a:rPr sz="20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返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回主</a:t>
            </a:r>
            <a:r>
              <a:rPr sz="2000" b="1" spc="-2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序。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4397375">
              <a:lnSpc>
                <a:spcPct val="149000"/>
              </a:lnSpc>
              <a:spcBef>
                <a:spcPts val="227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Caller：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过程调用者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：过程被调用者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90" y="1152657"/>
            <a:ext cx="6198870" cy="268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过程：根据提供的参数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执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子程序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8260">
              <a:lnSpc>
                <a:spcPct val="100000"/>
              </a:lnSpc>
              <a:spcBef>
                <a:spcPts val="151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使用过程的好处：使程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、易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、易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复使用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105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将参数放在过程可以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访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问的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参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数传递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470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将控制转交给过程：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调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用子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序；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150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获得过程所需的存储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保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护寄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器等；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275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执行过程任务：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体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8176" y="2961004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79">
                <a:moveTo>
                  <a:pt x="1582228" y="405608"/>
                </a:moveTo>
                <a:lnTo>
                  <a:pt x="1574546" y="436499"/>
                </a:lnTo>
                <a:lnTo>
                  <a:pt x="1657730" y="417830"/>
                </a:lnTo>
                <a:lnTo>
                  <a:pt x="1647035" y="408686"/>
                </a:lnTo>
                <a:lnTo>
                  <a:pt x="1594612" y="408686"/>
                </a:lnTo>
                <a:lnTo>
                  <a:pt x="1582228" y="405608"/>
                </a:lnTo>
                <a:close/>
              </a:path>
              <a:path w="1657984" h="436879">
                <a:moveTo>
                  <a:pt x="1585291" y="393292"/>
                </a:moveTo>
                <a:lnTo>
                  <a:pt x="1582228" y="405608"/>
                </a:lnTo>
                <a:lnTo>
                  <a:pt x="1594612" y="408686"/>
                </a:lnTo>
                <a:lnTo>
                  <a:pt x="1597659" y="396367"/>
                </a:lnTo>
                <a:lnTo>
                  <a:pt x="1585291" y="393292"/>
                </a:lnTo>
                <a:close/>
              </a:path>
              <a:path w="1657984" h="436879">
                <a:moveTo>
                  <a:pt x="1592960" y="362458"/>
                </a:moveTo>
                <a:lnTo>
                  <a:pt x="1585291" y="393292"/>
                </a:lnTo>
                <a:lnTo>
                  <a:pt x="1597659" y="396367"/>
                </a:lnTo>
                <a:lnTo>
                  <a:pt x="1594612" y="408686"/>
                </a:lnTo>
                <a:lnTo>
                  <a:pt x="1647035" y="408686"/>
                </a:lnTo>
                <a:lnTo>
                  <a:pt x="1592960" y="362458"/>
                </a:lnTo>
                <a:close/>
              </a:path>
              <a:path w="1657984" h="436879">
                <a:moveTo>
                  <a:pt x="3048" y="0"/>
                </a:moveTo>
                <a:lnTo>
                  <a:pt x="0" y="12446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5890" y="3453384"/>
            <a:ext cx="1660525" cy="1232535"/>
          </a:xfrm>
          <a:custGeom>
            <a:avLst/>
            <a:gdLst/>
            <a:ahLst/>
            <a:cxnLst/>
            <a:rect l="l" t="t" r="r" b="b"/>
            <a:pathLst>
              <a:path w="1660525" h="1232535">
                <a:moveTo>
                  <a:pt x="1594938" y="40206"/>
                </a:moveTo>
                <a:lnTo>
                  <a:pt x="0" y="1221866"/>
                </a:lnTo>
                <a:lnTo>
                  <a:pt x="7620" y="1232027"/>
                </a:lnTo>
                <a:lnTo>
                  <a:pt x="1602557" y="50493"/>
                </a:lnTo>
                <a:lnTo>
                  <a:pt x="1594938" y="40206"/>
                </a:lnTo>
                <a:close/>
              </a:path>
              <a:path w="1660525" h="1232535">
                <a:moveTo>
                  <a:pt x="1643424" y="32638"/>
                </a:moveTo>
                <a:lnTo>
                  <a:pt x="1605153" y="32638"/>
                </a:lnTo>
                <a:lnTo>
                  <a:pt x="1612773" y="42925"/>
                </a:lnTo>
                <a:lnTo>
                  <a:pt x="1602557" y="50493"/>
                </a:lnTo>
                <a:lnTo>
                  <a:pt x="1621409" y="75945"/>
                </a:lnTo>
                <a:lnTo>
                  <a:pt x="1643424" y="32638"/>
                </a:lnTo>
                <a:close/>
              </a:path>
              <a:path w="1660525" h="1232535">
                <a:moveTo>
                  <a:pt x="1605153" y="32638"/>
                </a:moveTo>
                <a:lnTo>
                  <a:pt x="1594938" y="40206"/>
                </a:lnTo>
                <a:lnTo>
                  <a:pt x="1602557" y="50493"/>
                </a:lnTo>
                <a:lnTo>
                  <a:pt x="1612773" y="42925"/>
                </a:lnTo>
                <a:lnTo>
                  <a:pt x="1605153" y="32638"/>
                </a:lnTo>
                <a:close/>
              </a:path>
              <a:path w="1660525" h="1232535">
                <a:moveTo>
                  <a:pt x="1660016" y="0"/>
                </a:moveTo>
                <a:lnTo>
                  <a:pt x="1576069" y="14731"/>
                </a:lnTo>
                <a:lnTo>
                  <a:pt x="1594938" y="40206"/>
                </a:lnTo>
                <a:lnTo>
                  <a:pt x="1605153" y="32638"/>
                </a:lnTo>
                <a:lnTo>
                  <a:pt x="1643424" y="32638"/>
                </a:lnTo>
                <a:lnTo>
                  <a:pt x="1660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8276" y="2491613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80">
                <a:moveTo>
                  <a:pt x="1582228" y="405608"/>
                </a:moveTo>
                <a:lnTo>
                  <a:pt x="1574546" y="436499"/>
                </a:lnTo>
                <a:lnTo>
                  <a:pt x="1657730" y="417829"/>
                </a:lnTo>
                <a:lnTo>
                  <a:pt x="1647035" y="408686"/>
                </a:lnTo>
                <a:lnTo>
                  <a:pt x="1594612" y="408686"/>
                </a:lnTo>
                <a:lnTo>
                  <a:pt x="1582228" y="405608"/>
                </a:lnTo>
                <a:close/>
              </a:path>
              <a:path w="1657984" h="436880">
                <a:moveTo>
                  <a:pt x="1585291" y="393292"/>
                </a:moveTo>
                <a:lnTo>
                  <a:pt x="1582228" y="405608"/>
                </a:lnTo>
                <a:lnTo>
                  <a:pt x="1594612" y="408686"/>
                </a:lnTo>
                <a:lnTo>
                  <a:pt x="1597659" y="396366"/>
                </a:lnTo>
                <a:lnTo>
                  <a:pt x="1585291" y="393292"/>
                </a:lnTo>
                <a:close/>
              </a:path>
              <a:path w="1657984" h="436880">
                <a:moveTo>
                  <a:pt x="1592960" y="362458"/>
                </a:moveTo>
                <a:lnTo>
                  <a:pt x="1585291" y="393292"/>
                </a:lnTo>
                <a:lnTo>
                  <a:pt x="1597659" y="396366"/>
                </a:lnTo>
                <a:lnTo>
                  <a:pt x="1594612" y="408686"/>
                </a:lnTo>
                <a:lnTo>
                  <a:pt x="1647035" y="408686"/>
                </a:lnTo>
                <a:lnTo>
                  <a:pt x="1592960" y="362458"/>
                </a:lnTo>
                <a:close/>
              </a:path>
              <a:path w="1657984" h="436880">
                <a:moveTo>
                  <a:pt x="3048" y="0"/>
                </a:moveTo>
                <a:lnTo>
                  <a:pt x="0" y="12446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30136" y="2997707"/>
            <a:ext cx="1245235" cy="1110615"/>
          </a:xfrm>
          <a:custGeom>
            <a:avLst/>
            <a:gdLst/>
            <a:ahLst/>
            <a:cxnLst/>
            <a:rect l="l" t="t" r="r" b="b"/>
            <a:pathLst>
              <a:path w="1245234" h="1110614">
                <a:moveTo>
                  <a:pt x="1184047" y="45926"/>
                </a:moveTo>
                <a:lnTo>
                  <a:pt x="0" y="1100708"/>
                </a:lnTo>
                <a:lnTo>
                  <a:pt x="8382" y="1110233"/>
                </a:lnTo>
                <a:lnTo>
                  <a:pt x="1192486" y="55400"/>
                </a:lnTo>
                <a:lnTo>
                  <a:pt x="1184047" y="45926"/>
                </a:lnTo>
                <a:close/>
              </a:path>
              <a:path w="1245234" h="1110614">
                <a:moveTo>
                  <a:pt x="1230194" y="37464"/>
                </a:moveTo>
                <a:lnTo>
                  <a:pt x="1193545" y="37464"/>
                </a:lnTo>
                <a:lnTo>
                  <a:pt x="1201928" y="46989"/>
                </a:lnTo>
                <a:lnTo>
                  <a:pt x="1192486" y="55400"/>
                </a:lnTo>
                <a:lnTo>
                  <a:pt x="1213612" y="79120"/>
                </a:lnTo>
                <a:lnTo>
                  <a:pt x="1230194" y="37464"/>
                </a:lnTo>
                <a:close/>
              </a:path>
              <a:path w="1245234" h="1110614">
                <a:moveTo>
                  <a:pt x="1193545" y="37464"/>
                </a:moveTo>
                <a:lnTo>
                  <a:pt x="1184047" y="45926"/>
                </a:lnTo>
                <a:lnTo>
                  <a:pt x="1192486" y="55400"/>
                </a:lnTo>
                <a:lnTo>
                  <a:pt x="1201928" y="46989"/>
                </a:lnTo>
                <a:lnTo>
                  <a:pt x="1193545" y="37464"/>
                </a:lnTo>
                <a:close/>
              </a:path>
              <a:path w="1245234" h="1110614">
                <a:moveTo>
                  <a:pt x="1245108" y="0"/>
                </a:moveTo>
                <a:lnTo>
                  <a:pt x="1162939" y="22225"/>
                </a:lnTo>
                <a:lnTo>
                  <a:pt x="1184047" y="45926"/>
                </a:lnTo>
                <a:lnTo>
                  <a:pt x="1193545" y="37464"/>
                </a:lnTo>
                <a:lnTo>
                  <a:pt x="1230194" y="37464"/>
                </a:lnTo>
                <a:lnTo>
                  <a:pt x="1245108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1952" y="3450209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79">
                <a:moveTo>
                  <a:pt x="1582228" y="405608"/>
                </a:moveTo>
                <a:lnTo>
                  <a:pt x="1574546" y="436498"/>
                </a:lnTo>
                <a:lnTo>
                  <a:pt x="1657730" y="417829"/>
                </a:lnTo>
                <a:lnTo>
                  <a:pt x="1647035" y="408685"/>
                </a:lnTo>
                <a:lnTo>
                  <a:pt x="1594612" y="408685"/>
                </a:lnTo>
                <a:lnTo>
                  <a:pt x="1582228" y="405608"/>
                </a:lnTo>
                <a:close/>
              </a:path>
              <a:path w="1657984" h="436879">
                <a:moveTo>
                  <a:pt x="1585291" y="393292"/>
                </a:moveTo>
                <a:lnTo>
                  <a:pt x="1582228" y="405608"/>
                </a:lnTo>
                <a:lnTo>
                  <a:pt x="1594612" y="408685"/>
                </a:lnTo>
                <a:lnTo>
                  <a:pt x="1597659" y="396366"/>
                </a:lnTo>
                <a:lnTo>
                  <a:pt x="1585291" y="393292"/>
                </a:lnTo>
                <a:close/>
              </a:path>
              <a:path w="1657984" h="436879">
                <a:moveTo>
                  <a:pt x="1592961" y="362457"/>
                </a:moveTo>
                <a:lnTo>
                  <a:pt x="1585291" y="393292"/>
                </a:lnTo>
                <a:lnTo>
                  <a:pt x="1597659" y="396366"/>
                </a:lnTo>
                <a:lnTo>
                  <a:pt x="1594612" y="408685"/>
                </a:lnTo>
                <a:lnTo>
                  <a:pt x="1647035" y="408685"/>
                </a:lnTo>
                <a:lnTo>
                  <a:pt x="1592961" y="362457"/>
                </a:lnTo>
                <a:close/>
              </a:path>
              <a:path w="1657984" h="436879">
                <a:moveTo>
                  <a:pt x="3048" y="0"/>
                </a:moveTo>
                <a:lnTo>
                  <a:pt x="0" y="12445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68997" y="2762834"/>
            <a:ext cx="1831975" cy="1281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548ED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传递参数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程序跳转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80695">
              <a:lnSpc>
                <a:spcPct val="100000"/>
              </a:lnSpc>
              <a:spcBef>
                <a:spcPts val="1010"/>
              </a:spcBef>
            </a:pP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压栈、出栈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925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5" dirty="0"/>
              <a:t>--1.</a:t>
            </a:r>
            <a:r>
              <a:rPr sz="2400" spc="-40" dirty="0"/>
              <a:t> </a:t>
            </a:r>
            <a:r>
              <a:rPr sz="2400" spc="-5" dirty="0"/>
              <a:t>指令和寄存器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87971" y="4293006"/>
            <a:ext cx="2148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子函数调用/返回的参数 超过寄存器数怎么办？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6541" y="3141624"/>
            <a:ext cx="226123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栈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(stack)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压栈(push)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、出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栈(pop)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1113824"/>
            <a:ext cx="7031355" cy="7874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jal：jump</a:t>
            </a:r>
            <a:r>
              <a:rPr sz="16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 link，将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的值存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ra，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指定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16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(子程序入口)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jr：jump</a:t>
            </a:r>
            <a:r>
              <a:rPr sz="16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register，复制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PC，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也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r>
              <a:rPr sz="1600" b="1" spc="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比如：转移表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5095" y="2132965"/>
          <a:ext cx="6751320" cy="399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95"/>
                <a:gridCol w="922655"/>
                <a:gridCol w="1971675"/>
                <a:gridCol w="2868295"/>
              </a:tblGrid>
              <a:tr h="523875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en-US" altLang="zh-CN" sz="12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en-US" altLang="zh-CN" sz="12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  <a:endParaRPr lang="en-US" altLang="zh-CN" sz="1200" kern="1200" dirty="0" err="1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925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5" dirty="0"/>
              <a:t>--1.</a:t>
            </a:r>
            <a:r>
              <a:rPr sz="2400" spc="-40" dirty="0"/>
              <a:t> </a:t>
            </a:r>
            <a:r>
              <a:rPr sz="2400" spc="-5" dirty="0"/>
              <a:t>指令和寄存器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437" y="1113824"/>
            <a:ext cx="8310880" cy="7874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jal：jump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link，将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的值存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ra，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指定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(子程序入口)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（J型指令）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7142480" algn="l"/>
              </a:tabLst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jr：jump</a:t>
            </a:r>
            <a:r>
              <a:rPr sz="1600" b="1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register，复制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PC，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也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r>
              <a:rPr sz="1600" b="1" spc="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比如：转移表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en-US"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（R型指令）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822" y="1950847"/>
            <a:ext cx="1297940" cy="87884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24460" algn="r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531" y="2565273"/>
            <a:ext cx="812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</a:t>
            </a:r>
            <a:r>
              <a:rPr sz="16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sz="16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ss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863" y="4968621"/>
            <a:ext cx="6680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rs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075" y="2792095"/>
            <a:ext cx="906780" cy="2376805"/>
          </a:xfrm>
          <a:custGeom>
            <a:avLst/>
            <a:gdLst/>
            <a:ahLst/>
            <a:cxnLst/>
            <a:rect l="l" t="t" r="r" b="b"/>
            <a:pathLst>
              <a:path w="906780" h="1501775">
                <a:moveTo>
                  <a:pt x="215861" y="560860"/>
                </a:moveTo>
                <a:lnTo>
                  <a:pt x="188497" y="615006"/>
                </a:lnTo>
                <a:lnTo>
                  <a:pt x="163378" y="669194"/>
                </a:lnTo>
                <a:lnTo>
                  <a:pt x="140541" y="723223"/>
                </a:lnTo>
                <a:lnTo>
                  <a:pt x="120019" y="776889"/>
                </a:lnTo>
                <a:lnTo>
                  <a:pt x="101849" y="829991"/>
                </a:lnTo>
                <a:lnTo>
                  <a:pt x="86065" y="882324"/>
                </a:lnTo>
                <a:lnTo>
                  <a:pt x="72702" y="933688"/>
                </a:lnTo>
                <a:lnTo>
                  <a:pt x="61795" y="983879"/>
                </a:lnTo>
                <a:lnTo>
                  <a:pt x="53379" y="1032694"/>
                </a:lnTo>
                <a:lnTo>
                  <a:pt x="47488" y="1079932"/>
                </a:lnTo>
                <a:lnTo>
                  <a:pt x="44158" y="1125390"/>
                </a:lnTo>
                <a:lnTo>
                  <a:pt x="43424" y="1168864"/>
                </a:lnTo>
                <a:lnTo>
                  <a:pt x="45320" y="1210153"/>
                </a:lnTo>
                <a:lnTo>
                  <a:pt x="49881" y="1249054"/>
                </a:lnTo>
                <a:lnTo>
                  <a:pt x="57143" y="1285364"/>
                </a:lnTo>
                <a:lnTo>
                  <a:pt x="67140" y="1318881"/>
                </a:lnTo>
                <a:lnTo>
                  <a:pt x="79908" y="1349403"/>
                </a:lnTo>
                <a:lnTo>
                  <a:pt x="116763" y="1279426"/>
                </a:lnTo>
                <a:lnTo>
                  <a:pt x="138645" y="1477419"/>
                </a:lnTo>
                <a:lnTo>
                  <a:pt x="0" y="1501168"/>
                </a:lnTo>
                <a:lnTo>
                  <a:pt x="36855" y="1431191"/>
                </a:lnTo>
                <a:lnTo>
                  <a:pt x="24085" y="1400669"/>
                </a:lnTo>
                <a:lnTo>
                  <a:pt x="14086" y="1367152"/>
                </a:lnTo>
                <a:lnTo>
                  <a:pt x="6823" y="1330842"/>
                </a:lnTo>
                <a:lnTo>
                  <a:pt x="2260" y="1291941"/>
                </a:lnTo>
                <a:lnTo>
                  <a:pt x="363" y="1250652"/>
                </a:lnTo>
                <a:lnTo>
                  <a:pt x="1096" y="1207178"/>
                </a:lnTo>
                <a:lnTo>
                  <a:pt x="4426" y="1161720"/>
                </a:lnTo>
                <a:lnTo>
                  <a:pt x="10316" y="1114482"/>
                </a:lnTo>
                <a:lnTo>
                  <a:pt x="18733" y="1065667"/>
                </a:lnTo>
                <a:lnTo>
                  <a:pt x="29640" y="1015476"/>
                </a:lnTo>
                <a:lnTo>
                  <a:pt x="43004" y="964112"/>
                </a:lnTo>
                <a:lnTo>
                  <a:pt x="58788" y="911779"/>
                </a:lnTo>
                <a:lnTo>
                  <a:pt x="76960" y="858677"/>
                </a:lnTo>
                <a:lnTo>
                  <a:pt x="97482" y="805011"/>
                </a:lnTo>
                <a:lnTo>
                  <a:pt x="120321" y="750982"/>
                </a:lnTo>
                <a:lnTo>
                  <a:pt x="145441" y="696794"/>
                </a:lnTo>
                <a:lnTo>
                  <a:pt x="172808" y="642648"/>
                </a:lnTo>
                <a:lnTo>
                  <a:pt x="215861" y="560860"/>
                </a:lnTo>
                <a:lnTo>
                  <a:pt x="247523" y="503307"/>
                </a:lnTo>
                <a:lnTo>
                  <a:pt x="280554" y="448128"/>
                </a:lnTo>
                <a:lnTo>
                  <a:pt x="314776" y="395463"/>
                </a:lnTo>
                <a:lnTo>
                  <a:pt x="350011" y="345449"/>
                </a:lnTo>
                <a:lnTo>
                  <a:pt x="386082" y="298228"/>
                </a:lnTo>
                <a:lnTo>
                  <a:pt x="422811" y="253937"/>
                </a:lnTo>
                <a:lnTo>
                  <a:pt x="460021" y="212716"/>
                </a:lnTo>
                <a:lnTo>
                  <a:pt x="497532" y="174704"/>
                </a:lnTo>
                <a:lnTo>
                  <a:pt x="535169" y="140042"/>
                </a:lnTo>
                <a:lnTo>
                  <a:pt x="572752" y="108867"/>
                </a:lnTo>
                <a:lnTo>
                  <a:pt x="610105" y="81319"/>
                </a:lnTo>
                <a:lnTo>
                  <a:pt x="647049" y="57537"/>
                </a:lnTo>
                <a:lnTo>
                  <a:pt x="683406" y="37661"/>
                </a:lnTo>
                <a:lnTo>
                  <a:pt x="719000" y="21831"/>
                </a:lnTo>
                <a:lnTo>
                  <a:pt x="787184" y="2860"/>
                </a:lnTo>
                <a:lnTo>
                  <a:pt x="819419" y="0"/>
                </a:lnTo>
                <a:lnTo>
                  <a:pt x="850179" y="1741"/>
                </a:lnTo>
                <a:lnTo>
                  <a:pt x="879287" y="8223"/>
                </a:lnTo>
                <a:lnTo>
                  <a:pt x="906564" y="19586"/>
                </a:lnTo>
                <a:lnTo>
                  <a:pt x="863511" y="101374"/>
                </a:lnTo>
                <a:lnTo>
                  <a:pt x="835939" y="89915"/>
                </a:lnTo>
                <a:lnTo>
                  <a:pt x="806473" y="83442"/>
                </a:lnTo>
                <a:lnTo>
                  <a:pt x="742600" y="84895"/>
                </a:lnTo>
                <a:lnTo>
                  <a:pt x="673370" y="104627"/>
                </a:lnTo>
                <a:lnTo>
                  <a:pt x="637208" y="121001"/>
                </a:lnTo>
                <a:lnTo>
                  <a:pt x="600261" y="141530"/>
                </a:lnTo>
                <a:lnTo>
                  <a:pt x="562713" y="166076"/>
                </a:lnTo>
                <a:lnTo>
                  <a:pt x="524750" y="194500"/>
                </a:lnTo>
                <a:lnTo>
                  <a:pt x="486557" y="226664"/>
                </a:lnTo>
                <a:lnTo>
                  <a:pt x="448317" y="262429"/>
                </a:lnTo>
                <a:lnTo>
                  <a:pt x="410216" y="301657"/>
                </a:lnTo>
                <a:lnTo>
                  <a:pt x="372438" y="344210"/>
                </a:lnTo>
                <a:lnTo>
                  <a:pt x="335169" y="389950"/>
                </a:lnTo>
                <a:lnTo>
                  <a:pt x="298592" y="438738"/>
                </a:lnTo>
                <a:lnTo>
                  <a:pt x="262894" y="490436"/>
                </a:lnTo>
                <a:lnTo>
                  <a:pt x="228257" y="544905"/>
                </a:lnTo>
                <a:lnTo>
                  <a:pt x="194868" y="602008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19447" y="5958941"/>
            <a:ext cx="437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需要跳转到指定的</a:t>
            </a:r>
            <a:r>
              <a:rPr sz="16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位立即</a:t>
            </a:r>
            <a:r>
              <a:rPr sz="16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址处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怎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么办？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2925445"/>
            <a:ext cx="7169150" cy="23215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539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--2.</a:t>
            </a:r>
            <a:r>
              <a:rPr sz="2400" spc="-5" dirty="0"/>
              <a:t>叶过</a:t>
            </a:r>
            <a:r>
              <a:rPr sz="2400" dirty="0"/>
              <a:t>程</a:t>
            </a:r>
            <a:r>
              <a:rPr sz="2400" spc="-5" dirty="0"/>
              <a:t>(leaf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715255" y="2057400"/>
            <a:ext cx="4174235" cy="41803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3515" y="2196464"/>
            <a:ext cx="820115" cy="941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261999"/>
            <a:ext cx="6462395" cy="479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叶（子）过程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不调用其他过程的过程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int leaf_example (int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 h,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i,</a:t>
            </a:r>
            <a:r>
              <a:rPr sz="1800" b="1" spc="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{ int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986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(g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h) -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986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return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f存于s0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3502660">
              <a:lnSpc>
                <a:spcPct val="175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参数g,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 j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</a:t>
            </a:r>
            <a:r>
              <a:rPr sz="18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  结果保存在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637" y="2243137"/>
            <a:ext cx="7324725" cy="2371725"/>
          </a:xfrm>
          <a:prstGeom prst="rect">
            <a:avLst/>
          </a:prstGeom>
        </p:spPr>
      </p:pic>
      <p:pic>
        <p:nvPicPr>
          <p:cNvPr id="10" name="图片 1" descr="32303036343138313b32303038363338393bcecacce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05" y="4733925"/>
            <a:ext cx="914400" cy="914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29030" y="4940935"/>
            <a:ext cx="3970020" cy="557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操作码与函数码为什么不合并？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539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--2.</a:t>
            </a:r>
            <a:r>
              <a:rPr sz="2400" spc="-5" dirty="0"/>
              <a:t>叶过</a:t>
            </a:r>
            <a:r>
              <a:rPr sz="2400" dirty="0"/>
              <a:t>程</a:t>
            </a:r>
            <a:r>
              <a:rPr sz="2400" spc="-5" dirty="0"/>
              <a:t>(leaf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6462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叶（子）过程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不调用其他过程的过程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045589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spc="-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3966464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return</a:t>
            </a:r>
            <a:r>
              <a:rPr sz="1800" b="1" spc="-8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446523"/>
            <a:ext cx="97155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f存于s0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406949"/>
            <a:ext cx="296418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参数g,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 j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</a:t>
            </a:r>
            <a:r>
              <a:rPr sz="18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结果保存在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5370" y="1973580"/>
            <a:ext cx="19297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1800" b="1" spc="-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7285" y="4109465"/>
            <a:ext cx="3476625" cy="965200"/>
          </a:xfrm>
          <a:custGeom>
            <a:avLst/>
            <a:gdLst/>
            <a:ahLst/>
            <a:cxnLst/>
            <a:rect l="l" t="t" r="r" b="b"/>
            <a:pathLst>
              <a:path w="3476625" h="965200">
                <a:moveTo>
                  <a:pt x="437476" y="0"/>
                </a:moveTo>
                <a:lnTo>
                  <a:pt x="943952" y="0"/>
                </a:lnTo>
                <a:lnTo>
                  <a:pt x="1703666" y="0"/>
                </a:lnTo>
                <a:lnTo>
                  <a:pt x="3476332" y="0"/>
                </a:lnTo>
                <a:lnTo>
                  <a:pt x="3476332" y="372490"/>
                </a:lnTo>
                <a:lnTo>
                  <a:pt x="3476332" y="532129"/>
                </a:lnTo>
                <a:lnTo>
                  <a:pt x="3476332" y="638555"/>
                </a:lnTo>
                <a:lnTo>
                  <a:pt x="1703666" y="638555"/>
                </a:lnTo>
                <a:lnTo>
                  <a:pt x="0" y="964691"/>
                </a:lnTo>
                <a:lnTo>
                  <a:pt x="943952" y="638555"/>
                </a:lnTo>
                <a:lnTo>
                  <a:pt x="437476" y="638555"/>
                </a:lnTo>
                <a:lnTo>
                  <a:pt x="437476" y="532129"/>
                </a:lnTo>
                <a:lnTo>
                  <a:pt x="437476" y="372490"/>
                </a:lnTo>
                <a:lnTo>
                  <a:pt x="437476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03628" y="4132579"/>
            <a:ext cx="28657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子函数内如果使用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s0</a:t>
            </a:r>
            <a:r>
              <a:rPr sz="1800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~s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 则必须对其进行保存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恢复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98896" y="2362961"/>
            <a:ext cx="30880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73910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sp,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sp,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-4	</a:t>
            </a:r>
            <a:r>
              <a:rPr sz="2700" spc="-7" baseline="9000" dirty="0">
                <a:latin typeface="Tahoma" panose="020B0604030504040204"/>
                <a:cs typeface="Tahoma" panose="020B0604030504040204"/>
              </a:rPr>
              <a:t>#s0</a:t>
            </a:r>
            <a:r>
              <a:rPr sz="2700" baseline="9000" dirty="0">
                <a:latin typeface="宋体" panose="02010600030101010101" pitchFamily="2" charset="-122"/>
                <a:cs typeface="宋体" panose="02010600030101010101" pitchFamily="2" charset="-122"/>
              </a:rPr>
              <a:t>入栈</a:t>
            </a:r>
            <a:endParaRPr sz="2700" baseline="9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9" y="2526029"/>
            <a:ext cx="516128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int leaf_example (int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 h,</a:t>
            </a:r>
            <a:r>
              <a:rPr sz="1800" b="1" spc="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i,</a:t>
            </a:r>
            <a:r>
              <a:rPr sz="18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	</a:t>
            </a:r>
            <a:r>
              <a:rPr sz="2700" b="1" spc="-7" baseline="4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leaf_example:</a:t>
            </a:r>
            <a:endParaRPr sz="2700" baseline="4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{ int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526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(g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h) -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4296" y="2644648"/>
            <a:ext cx="3491229" cy="300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4305">
              <a:lnSpc>
                <a:spcPct val="128000"/>
              </a:lnSpc>
              <a:spcBef>
                <a:spcPts val="100"/>
              </a:spcBef>
              <a:tabLst>
                <a:tab pos="524510" algn="l"/>
                <a:tab pos="58483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	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 0(sp)  add	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424305">
              <a:lnSpc>
                <a:spcPct val="142000"/>
              </a:lnSpc>
              <a:spcBef>
                <a:spcPts val="230"/>
              </a:spcBef>
              <a:tabLst>
                <a:tab pos="561340" algn="l"/>
                <a:tab pos="58483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	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a2,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  sub	s0,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18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26000"/>
              </a:lnSpc>
              <a:spcBef>
                <a:spcPts val="345"/>
              </a:spcBef>
              <a:tabLst>
                <a:tab pos="480695" algn="l"/>
                <a:tab pos="585470" algn="l"/>
                <a:tab pos="239712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		v0,</a:t>
            </a:r>
            <a:r>
              <a:rPr sz="18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18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</a:t>
            </a:r>
            <a:r>
              <a:rPr sz="1800" b="1" spc="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保存结果 </a:t>
            </a:r>
            <a:r>
              <a:rPr sz="2700" b="1" spc="-7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	</a:t>
            </a:r>
            <a:r>
              <a:rPr sz="2700" b="1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2700" b="1" spc="-7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700" b="1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0(sp)	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#s0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出栈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sp, sp,</a:t>
            </a:r>
            <a:r>
              <a:rPr sz="18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82905" algn="l"/>
                <a:tab pos="220408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	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	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返回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7571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--3.</a:t>
            </a:r>
            <a:r>
              <a:rPr sz="2400" spc="-5" dirty="0"/>
              <a:t>嵌套过</a:t>
            </a:r>
            <a:r>
              <a:rPr sz="2400" dirty="0"/>
              <a:t>程</a:t>
            </a:r>
            <a:r>
              <a:rPr sz="2400" spc="-5" dirty="0"/>
              <a:t>(non-leaf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12845" y="4446904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8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1"/>
                </a:moveTo>
                <a:lnTo>
                  <a:pt x="1203452" y="24511"/>
                </a:lnTo>
                <a:lnTo>
                  <a:pt x="1210564" y="52578"/>
                </a:lnTo>
                <a:lnTo>
                  <a:pt x="1196553" y="56142"/>
                </a:lnTo>
                <a:lnTo>
                  <a:pt x="1203706" y="84201"/>
                </a:lnTo>
                <a:lnTo>
                  <a:pt x="1272707" y="24511"/>
                </a:lnTo>
                <a:close/>
              </a:path>
              <a:path w="1277620" h="358775">
                <a:moveTo>
                  <a:pt x="1203452" y="24511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8"/>
                </a:lnTo>
                <a:lnTo>
                  <a:pt x="1203452" y="24511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1"/>
                </a:lnTo>
                <a:lnTo>
                  <a:pt x="1272707" y="24511"/>
                </a:lnTo>
                <a:lnTo>
                  <a:pt x="1277112" y="20701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24141" y="3720846"/>
            <a:ext cx="1961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过程3（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653" y="3997325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7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1"/>
                </a:moveTo>
                <a:lnTo>
                  <a:pt x="1203452" y="24511"/>
                </a:lnTo>
                <a:lnTo>
                  <a:pt x="1210564" y="52577"/>
                </a:lnTo>
                <a:lnTo>
                  <a:pt x="1196553" y="56142"/>
                </a:lnTo>
                <a:lnTo>
                  <a:pt x="1203705" y="84200"/>
                </a:lnTo>
                <a:lnTo>
                  <a:pt x="1272707" y="24511"/>
                </a:lnTo>
                <a:close/>
              </a:path>
              <a:path w="1277620" h="358775">
                <a:moveTo>
                  <a:pt x="1203452" y="24511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7"/>
                </a:lnTo>
                <a:lnTo>
                  <a:pt x="1203452" y="24511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1"/>
                </a:lnTo>
                <a:lnTo>
                  <a:pt x="1272707" y="24511"/>
                </a:lnTo>
                <a:lnTo>
                  <a:pt x="1277112" y="20700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4116" y="4971415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5"/>
                </a:lnTo>
                <a:lnTo>
                  <a:pt x="1266583" y="220726"/>
                </a:lnTo>
                <a:lnTo>
                  <a:pt x="1202182" y="220726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2" y="220726"/>
                </a:lnTo>
                <a:lnTo>
                  <a:pt x="1206754" y="192151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4" y="161290"/>
                </a:moveTo>
                <a:lnTo>
                  <a:pt x="1192404" y="189857"/>
                </a:lnTo>
                <a:lnTo>
                  <a:pt x="1206754" y="192151"/>
                </a:lnTo>
                <a:lnTo>
                  <a:pt x="1202182" y="220726"/>
                </a:lnTo>
                <a:lnTo>
                  <a:pt x="1266583" y="220726"/>
                </a:lnTo>
                <a:lnTo>
                  <a:pt x="1275842" y="217805"/>
                </a:lnTo>
                <a:lnTo>
                  <a:pt x="1196974" y="161290"/>
                </a:lnTo>
                <a:close/>
              </a:path>
              <a:path w="1276350" h="247014">
                <a:moveTo>
                  <a:pt x="4571" y="0"/>
                </a:moveTo>
                <a:lnTo>
                  <a:pt x="0" y="28702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68923" y="4537075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4"/>
                </a:lnTo>
                <a:lnTo>
                  <a:pt x="1266583" y="220725"/>
                </a:lnTo>
                <a:lnTo>
                  <a:pt x="1202181" y="220725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1" y="220725"/>
                </a:lnTo>
                <a:lnTo>
                  <a:pt x="1206753" y="192150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5" y="161289"/>
                </a:moveTo>
                <a:lnTo>
                  <a:pt x="1192404" y="189857"/>
                </a:lnTo>
                <a:lnTo>
                  <a:pt x="1206753" y="192150"/>
                </a:lnTo>
                <a:lnTo>
                  <a:pt x="1202181" y="220725"/>
                </a:lnTo>
                <a:lnTo>
                  <a:pt x="1266583" y="220725"/>
                </a:lnTo>
                <a:lnTo>
                  <a:pt x="1275842" y="217805"/>
                </a:lnTo>
                <a:lnTo>
                  <a:pt x="1196975" y="161289"/>
                </a:lnTo>
                <a:close/>
              </a:path>
              <a:path w="1276350" h="247014">
                <a:moveTo>
                  <a:pt x="4572" y="0"/>
                </a:moveTo>
                <a:lnTo>
                  <a:pt x="0" y="28701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68923" y="5324983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4"/>
                </a:lnTo>
                <a:lnTo>
                  <a:pt x="1266583" y="220725"/>
                </a:lnTo>
                <a:lnTo>
                  <a:pt x="1202181" y="220725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1" y="220725"/>
                </a:lnTo>
                <a:lnTo>
                  <a:pt x="1206753" y="192150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5" y="161289"/>
                </a:moveTo>
                <a:lnTo>
                  <a:pt x="1192404" y="189857"/>
                </a:lnTo>
                <a:lnTo>
                  <a:pt x="1206753" y="192150"/>
                </a:lnTo>
                <a:lnTo>
                  <a:pt x="1202181" y="220725"/>
                </a:lnTo>
                <a:lnTo>
                  <a:pt x="1266583" y="220725"/>
                </a:lnTo>
                <a:lnTo>
                  <a:pt x="1275842" y="217804"/>
                </a:lnTo>
                <a:lnTo>
                  <a:pt x="1196975" y="161289"/>
                </a:lnTo>
                <a:close/>
              </a:path>
              <a:path w="1276350" h="247014">
                <a:moveTo>
                  <a:pt x="4572" y="0"/>
                </a:moveTo>
                <a:lnTo>
                  <a:pt x="0" y="28701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7653" y="4820284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7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0"/>
                </a:moveTo>
                <a:lnTo>
                  <a:pt x="1203452" y="24510"/>
                </a:lnTo>
                <a:lnTo>
                  <a:pt x="1210564" y="52577"/>
                </a:lnTo>
                <a:lnTo>
                  <a:pt x="1196553" y="56142"/>
                </a:lnTo>
                <a:lnTo>
                  <a:pt x="1203705" y="84200"/>
                </a:lnTo>
                <a:lnTo>
                  <a:pt x="1272707" y="24510"/>
                </a:lnTo>
                <a:close/>
              </a:path>
              <a:path w="1277620" h="358775">
                <a:moveTo>
                  <a:pt x="1203452" y="24510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7"/>
                </a:lnTo>
                <a:lnTo>
                  <a:pt x="1203452" y="24510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0"/>
                </a:lnTo>
                <a:lnTo>
                  <a:pt x="1272707" y="24510"/>
                </a:lnTo>
                <a:lnTo>
                  <a:pt x="1277112" y="20700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92391" y="4505909"/>
            <a:ext cx="328295" cy="109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9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sz="3000" b="1" spc="-1402" baseline="-25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3000" baseline="-25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45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9974" y="4917821"/>
            <a:ext cx="425450" cy="142240"/>
          </a:xfrm>
          <a:custGeom>
            <a:avLst/>
            <a:gdLst/>
            <a:ahLst/>
            <a:cxnLst/>
            <a:rect l="l" t="t" r="r" b="b"/>
            <a:pathLst>
              <a:path w="425450" h="142239">
                <a:moveTo>
                  <a:pt x="337565" y="28064"/>
                </a:moveTo>
                <a:lnTo>
                  <a:pt x="0" y="113918"/>
                </a:lnTo>
                <a:lnTo>
                  <a:pt x="7112" y="141985"/>
                </a:lnTo>
                <a:lnTo>
                  <a:pt x="344684" y="56160"/>
                </a:lnTo>
                <a:lnTo>
                  <a:pt x="337565" y="28064"/>
                </a:lnTo>
                <a:close/>
              </a:path>
              <a:path w="425450" h="142239">
                <a:moveTo>
                  <a:pt x="420911" y="24510"/>
                </a:moveTo>
                <a:lnTo>
                  <a:pt x="351536" y="24510"/>
                </a:lnTo>
                <a:lnTo>
                  <a:pt x="358775" y="52577"/>
                </a:lnTo>
                <a:lnTo>
                  <a:pt x="344684" y="56160"/>
                </a:lnTo>
                <a:lnTo>
                  <a:pt x="351789" y="84200"/>
                </a:lnTo>
                <a:lnTo>
                  <a:pt x="420911" y="24510"/>
                </a:lnTo>
                <a:close/>
              </a:path>
              <a:path w="425450" h="142239">
                <a:moveTo>
                  <a:pt x="351536" y="24510"/>
                </a:moveTo>
                <a:lnTo>
                  <a:pt x="337565" y="28064"/>
                </a:lnTo>
                <a:lnTo>
                  <a:pt x="344684" y="56160"/>
                </a:lnTo>
                <a:lnTo>
                  <a:pt x="358775" y="52577"/>
                </a:lnTo>
                <a:lnTo>
                  <a:pt x="351536" y="24510"/>
                </a:lnTo>
                <a:close/>
              </a:path>
              <a:path w="425450" h="142239">
                <a:moveTo>
                  <a:pt x="330453" y="0"/>
                </a:moveTo>
                <a:lnTo>
                  <a:pt x="337565" y="28064"/>
                </a:lnTo>
                <a:lnTo>
                  <a:pt x="351536" y="24510"/>
                </a:lnTo>
                <a:lnTo>
                  <a:pt x="420911" y="24510"/>
                </a:lnTo>
                <a:lnTo>
                  <a:pt x="425323" y="20700"/>
                </a:lnTo>
                <a:lnTo>
                  <a:pt x="3304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640" y="1132005"/>
            <a:ext cx="9159240" cy="14293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过程中调用新的过程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4620">
              <a:lnSpc>
                <a:spcPct val="100000"/>
              </a:lnSpc>
              <a:spcBef>
                <a:spcPts val="103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需要保存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调用后仍需使</a:t>
            </a:r>
            <a:r>
              <a:rPr sz="2000" b="1" u="heavy" spc="-2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u="heavy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且</a:t>
            </a:r>
            <a:r>
              <a:rPr sz="2000" b="1" u="heavy" spc="-5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callee</a:t>
            </a:r>
            <a:r>
              <a:rPr sz="2000" b="1" u="heavy" spc="-15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需</a:t>
            </a:r>
            <a:r>
              <a:rPr sz="2000" b="1" u="heavy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要写</a:t>
            </a:r>
            <a:r>
              <a:rPr sz="2000" b="1" u="heavy" spc="-10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和t系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000" b="1" baseline="4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{A</a:t>
            </a:r>
            <a:r>
              <a:rPr sz="1950" b="1" baseline="-15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3000" b="1" baseline="4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3000" baseline="4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462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需要保存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返回地</a:t>
            </a:r>
            <a:r>
              <a:rPr sz="2000" b="1" u="heavy" spc="-10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叶</a:t>
            </a:r>
            <a:r>
              <a:rPr sz="2000" b="1" spc="-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程除</a:t>
            </a:r>
            <a:r>
              <a:rPr sz="2000" b="1" spc="-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sz="3000" b="1" spc="22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3000" b="1" spc="-502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需要使用的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系列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3000" b="1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{B</a:t>
            </a:r>
            <a:r>
              <a:rPr sz="1950" b="1" baseline="-19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3000" b="1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3000" baseline="1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8894" y="4039361"/>
            <a:ext cx="1823085" cy="641985"/>
          </a:xfrm>
          <a:custGeom>
            <a:avLst/>
            <a:gdLst/>
            <a:ahLst/>
            <a:cxnLst/>
            <a:rect l="l" t="t" r="r" b="b"/>
            <a:pathLst>
              <a:path w="1823085" h="641985">
                <a:moveTo>
                  <a:pt x="0" y="0"/>
                </a:moveTo>
                <a:lnTo>
                  <a:pt x="303783" y="0"/>
                </a:lnTo>
                <a:lnTo>
                  <a:pt x="759460" y="0"/>
                </a:lnTo>
                <a:lnTo>
                  <a:pt x="1822704" y="0"/>
                </a:lnTo>
                <a:lnTo>
                  <a:pt x="1822704" y="189356"/>
                </a:lnTo>
                <a:lnTo>
                  <a:pt x="1822704" y="270510"/>
                </a:lnTo>
                <a:lnTo>
                  <a:pt x="1822704" y="324612"/>
                </a:lnTo>
                <a:lnTo>
                  <a:pt x="759460" y="324612"/>
                </a:lnTo>
                <a:lnTo>
                  <a:pt x="676529" y="641731"/>
                </a:lnTo>
                <a:lnTo>
                  <a:pt x="303783" y="324612"/>
                </a:lnTo>
                <a:lnTo>
                  <a:pt x="0" y="324612"/>
                </a:lnTo>
                <a:lnTo>
                  <a:pt x="0" y="270510"/>
                </a:lnTo>
                <a:lnTo>
                  <a:pt x="0" y="18935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71445" y="4041140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{A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74641" y="3557778"/>
            <a:ext cx="1821180" cy="718820"/>
          </a:xfrm>
          <a:custGeom>
            <a:avLst/>
            <a:gdLst/>
            <a:ahLst/>
            <a:cxnLst/>
            <a:rect l="l" t="t" r="r" b="b"/>
            <a:pathLst>
              <a:path w="1821179" h="718820">
                <a:moveTo>
                  <a:pt x="0" y="0"/>
                </a:moveTo>
                <a:lnTo>
                  <a:pt x="303530" y="0"/>
                </a:lnTo>
                <a:lnTo>
                  <a:pt x="758825" y="0"/>
                </a:lnTo>
                <a:lnTo>
                  <a:pt x="1821180" y="0"/>
                </a:lnTo>
                <a:lnTo>
                  <a:pt x="1821180" y="188468"/>
                </a:lnTo>
                <a:lnTo>
                  <a:pt x="1821180" y="269240"/>
                </a:lnTo>
                <a:lnTo>
                  <a:pt x="1821180" y="323088"/>
                </a:lnTo>
                <a:lnTo>
                  <a:pt x="758825" y="323088"/>
                </a:lnTo>
                <a:lnTo>
                  <a:pt x="637794" y="718566"/>
                </a:lnTo>
                <a:lnTo>
                  <a:pt x="303530" y="323088"/>
                </a:lnTo>
                <a:lnTo>
                  <a:pt x="0" y="323088"/>
                </a:lnTo>
                <a:lnTo>
                  <a:pt x="0" y="269240"/>
                </a:lnTo>
                <a:lnTo>
                  <a:pt x="0" y="1884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26813" y="3559302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{A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086" y="2669540"/>
            <a:ext cx="14097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Ada+4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4641" y="3062477"/>
            <a:ext cx="1830705" cy="405765"/>
          </a:xfrm>
          <a:custGeom>
            <a:avLst/>
            <a:gdLst/>
            <a:ahLst/>
            <a:cxnLst/>
            <a:rect l="l" t="t" r="r" b="b"/>
            <a:pathLst>
              <a:path w="1830704" h="405764">
                <a:moveTo>
                  <a:pt x="0" y="405384"/>
                </a:moveTo>
                <a:lnTo>
                  <a:pt x="1830324" y="405384"/>
                </a:lnTo>
                <a:lnTo>
                  <a:pt x="1830324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27854" y="3104769"/>
            <a:ext cx="16370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3110" y="3175203"/>
            <a:ext cx="141224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Adx+4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7370" y="3568446"/>
            <a:ext cx="1830705" cy="405765"/>
          </a:xfrm>
          <a:custGeom>
            <a:avLst/>
            <a:gdLst/>
            <a:ahLst/>
            <a:cxnLst/>
            <a:rect l="l" t="t" r="r" b="b"/>
            <a:pathLst>
              <a:path w="1830704" h="405764">
                <a:moveTo>
                  <a:pt x="0" y="405383"/>
                </a:moveTo>
                <a:lnTo>
                  <a:pt x="1830324" y="405383"/>
                </a:lnTo>
                <a:lnTo>
                  <a:pt x="1830324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69694" y="3611117"/>
            <a:ext cx="16370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123" y="4922266"/>
            <a:ext cx="117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Adx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进入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658" y="462965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Ada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43044" y="4170934"/>
            <a:ext cx="1278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baseline="-3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过程2</a:t>
            </a:r>
            <a:r>
              <a:rPr sz="3000" b="1" spc="112" baseline="-3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Adc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3236" y="4731765"/>
            <a:ext cx="1228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700" b="1" spc="22" baseline="-280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Adb</a:t>
            </a:r>
            <a:endParaRPr sz="2700" baseline="-28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0885" y="4402073"/>
            <a:ext cx="502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3044" y="5035677"/>
            <a:ext cx="1175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915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过程1	</a:t>
            </a:r>
            <a:r>
              <a:rPr sz="3000" b="1" baseline="280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3000" baseline="28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22138" y="5100954"/>
            <a:ext cx="270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1250" y="2796921"/>
            <a:ext cx="13944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Adc+4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94042" y="3190494"/>
            <a:ext cx="1830705" cy="403860"/>
          </a:xfrm>
          <a:custGeom>
            <a:avLst/>
            <a:gdLst/>
            <a:ahLst/>
            <a:cxnLst/>
            <a:rect l="l" t="t" r="r" b="b"/>
            <a:pathLst>
              <a:path w="1830704" h="403860">
                <a:moveTo>
                  <a:pt x="0" y="403860"/>
                </a:moveTo>
                <a:lnTo>
                  <a:pt x="1830324" y="403860"/>
                </a:lnTo>
                <a:lnTo>
                  <a:pt x="1830324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248779" y="3232150"/>
            <a:ext cx="116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5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4228" y="3306826"/>
            <a:ext cx="646430" cy="1534795"/>
          </a:xfrm>
          <a:custGeom>
            <a:avLst/>
            <a:gdLst/>
            <a:ahLst/>
            <a:cxnLst/>
            <a:rect l="l" t="t" r="r" b="b"/>
            <a:pathLst>
              <a:path w="646430" h="1534795">
                <a:moveTo>
                  <a:pt x="536741" y="28463"/>
                </a:moveTo>
                <a:lnTo>
                  <a:pt x="497840" y="37337"/>
                </a:lnTo>
                <a:lnTo>
                  <a:pt x="441452" y="57912"/>
                </a:lnTo>
                <a:lnTo>
                  <a:pt x="386715" y="85725"/>
                </a:lnTo>
                <a:lnTo>
                  <a:pt x="333756" y="120141"/>
                </a:lnTo>
                <a:lnTo>
                  <a:pt x="283209" y="160654"/>
                </a:lnTo>
                <a:lnTo>
                  <a:pt x="235331" y="206501"/>
                </a:lnTo>
                <a:lnTo>
                  <a:pt x="190754" y="257428"/>
                </a:lnTo>
                <a:lnTo>
                  <a:pt x="149606" y="312674"/>
                </a:lnTo>
                <a:lnTo>
                  <a:pt x="112649" y="371856"/>
                </a:lnTo>
                <a:lnTo>
                  <a:pt x="80009" y="434340"/>
                </a:lnTo>
                <a:lnTo>
                  <a:pt x="52451" y="499618"/>
                </a:lnTo>
                <a:lnTo>
                  <a:pt x="30099" y="567055"/>
                </a:lnTo>
                <a:lnTo>
                  <a:pt x="13589" y="636269"/>
                </a:lnTo>
                <a:lnTo>
                  <a:pt x="3429" y="706628"/>
                </a:lnTo>
                <a:lnTo>
                  <a:pt x="0" y="777494"/>
                </a:lnTo>
                <a:lnTo>
                  <a:pt x="762" y="813054"/>
                </a:lnTo>
                <a:lnTo>
                  <a:pt x="8128" y="883666"/>
                </a:lnTo>
                <a:lnTo>
                  <a:pt x="22352" y="953516"/>
                </a:lnTo>
                <a:lnTo>
                  <a:pt x="42799" y="1021969"/>
                </a:lnTo>
                <a:lnTo>
                  <a:pt x="69215" y="1088390"/>
                </a:lnTo>
                <a:lnTo>
                  <a:pt x="101092" y="1152144"/>
                </a:lnTo>
                <a:lnTo>
                  <a:pt x="137795" y="1213104"/>
                </a:lnTo>
                <a:lnTo>
                  <a:pt x="178943" y="1270254"/>
                </a:lnTo>
                <a:lnTo>
                  <a:pt x="224282" y="1323467"/>
                </a:lnTo>
                <a:lnTo>
                  <a:pt x="273050" y="1371854"/>
                </a:lnTo>
                <a:lnTo>
                  <a:pt x="324993" y="1415161"/>
                </a:lnTo>
                <a:lnTo>
                  <a:pt x="379476" y="1452626"/>
                </a:lnTo>
                <a:lnTo>
                  <a:pt x="436372" y="1483614"/>
                </a:lnTo>
                <a:lnTo>
                  <a:pt x="494791" y="1507871"/>
                </a:lnTo>
                <a:lnTo>
                  <a:pt x="554735" y="1524635"/>
                </a:lnTo>
                <a:lnTo>
                  <a:pt x="615441" y="1533144"/>
                </a:lnTo>
                <a:lnTo>
                  <a:pt x="645287" y="1534287"/>
                </a:lnTo>
                <a:lnTo>
                  <a:pt x="645922" y="1514475"/>
                </a:lnTo>
                <a:lnTo>
                  <a:pt x="616204" y="1513459"/>
                </a:lnTo>
                <a:lnTo>
                  <a:pt x="587121" y="1510157"/>
                </a:lnTo>
                <a:lnTo>
                  <a:pt x="529463" y="1497965"/>
                </a:lnTo>
                <a:lnTo>
                  <a:pt x="472440" y="1478153"/>
                </a:lnTo>
                <a:lnTo>
                  <a:pt x="416687" y="1451356"/>
                </a:lnTo>
                <a:lnTo>
                  <a:pt x="362712" y="1418082"/>
                </a:lnTo>
                <a:lnTo>
                  <a:pt x="311022" y="1378712"/>
                </a:lnTo>
                <a:lnTo>
                  <a:pt x="261874" y="1333881"/>
                </a:lnTo>
                <a:lnTo>
                  <a:pt x="215900" y="1284351"/>
                </a:lnTo>
                <a:lnTo>
                  <a:pt x="173736" y="1230249"/>
                </a:lnTo>
                <a:lnTo>
                  <a:pt x="135509" y="1172464"/>
                </a:lnTo>
                <a:lnTo>
                  <a:pt x="102108" y="1111377"/>
                </a:lnTo>
                <a:lnTo>
                  <a:pt x="73659" y="1047623"/>
                </a:lnTo>
                <a:lnTo>
                  <a:pt x="50673" y="981837"/>
                </a:lnTo>
                <a:lnTo>
                  <a:pt x="33782" y="914400"/>
                </a:lnTo>
                <a:lnTo>
                  <a:pt x="23240" y="845819"/>
                </a:lnTo>
                <a:lnTo>
                  <a:pt x="19684" y="776986"/>
                </a:lnTo>
                <a:lnTo>
                  <a:pt x="20574" y="742442"/>
                </a:lnTo>
                <a:lnTo>
                  <a:pt x="27432" y="673607"/>
                </a:lnTo>
                <a:lnTo>
                  <a:pt x="40512" y="605536"/>
                </a:lnTo>
                <a:lnTo>
                  <a:pt x="59562" y="538861"/>
                </a:lnTo>
                <a:lnTo>
                  <a:pt x="83947" y="473963"/>
                </a:lnTo>
                <a:lnTo>
                  <a:pt x="113537" y="411480"/>
                </a:lnTo>
                <a:lnTo>
                  <a:pt x="147574" y="352044"/>
                </a:lnTo>
                <a:lnTo>
                  <a:pt x="185801" y="296037"/>
                </a:lnTo>
                <a:lnTo>
                  <a:pt x="227711" y="244221"/>
                </a:lnTo>
                <a:lnTo>
                  <a:pt x="272923" y="196850"/>
                </a:lnTo>
                <a:lnTo>
                  <a:pt x="320928" y="154812"/>
                </a:lnTo>
                <a:lnTo>
                  <a:pt x="371221" y="118490"/>
                </a:lnTo>
                <a:lnTo>
                  <a:pt x="423291" y="88391"/>
                </a:lnTo>
                <a:lnTo>
                  <a:pt x="476884" y="65024"/>
                </a:lnTo>
                <a:lnTo>
                  <a:pt x="531368" y="49149"/>
                </a:lnTo>
                <a:lnTo>
                  <a:pt x="538787" y="48128"/>
                </a:lnTo>
                <a:lnTo>
                  <a:pt x="536741" y="28463"/>
                </a:lnTo>
                <a:close/>
              </a:path>
              <a:path w="646430" h="1534795">
                <a:moveTo>
                  <a:pt x="604750" y="26670"/>
                </a:moveTo>
                <a:lnTo>
                  <a:pt x="549021" y="26670"/>
                </a:lnTo>
                <a:lnTo>
                  <a:pt x="551688" y="46354"/>
                </a:lnTo>
                <a:lnTo>
                  <a:pt x="538787" y="48128"/>
                </a:lnTo>
                <a:lnTo>
                  <a:pt x="541654" y="75691"/>
                </a:lnTo>
                <a:lnTo>
                  <a:pt x="613537" y="29972"/>
                </a:lnTo>
                <a:lnTo>
                  <a:pt x="604750" y="26670"/>
                </a:lnTo>
                <a:close/>
              </a:path>
              <a:path w="646430" h="1534795">
                <a:moveTo>
                  <a:pt x="549021" y="26670"/>
                </a:moveTo>
                <a:lnTo>
                  <a:pt x="536741" y="28463"/>
                </a:lnTo>
                <a:lnTo>
                  <a:pt x="538787" y="48128"/>
                </a:lnTo>
                <a:lnTo>
                  <a:pt x="551688" y="46354"/>
                </a:lnTo>
                <a:lnTo>
                  <a:pt x="549021" y="26670"/>
                </a:lnTo>
                <a:close/>
              </a:path>
              <a:path w="646430" h="1534795">
                <a:moveTo>
                  <a:pt x="533781" y="0"/>
                </a:moveTo>
                <a:lnTo>
                  <a:pt x="536741" y="28463"/>
                </a:lnTo>
                <a:lnTo>
                  <a:pt x="549021" y="26670"/>
                </a:lnTo>
                <a:lnTo>
                  <a:pt x="604750" y="26670"/>
                </a:lnTo>
                <a:lnTo>
                  <a:pt x="533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14445" y="2834385"/>
            <a:ext cx="646430" cy="1534795"/>
          </a:xfrm>
          <a:custGeom>
            <a:avLst/>
            <a:gdLst/>
            <a:ahLst/>
            <a:cxnLst/>
            <a:rect l="l" t="t" r="r" b="b"/>
            <a:pathLst>
              <a:path w="646429" h="1534795">
                <a:moveTo>
                  <a:pt x="536734" y="28395"/>
                </a:moveTo>
                <a:lnTo>
                  <a:pt x="497839" y="37337"/>
                </a:lnTo>
                <a:lnTo>
                  <a:pt x="441451" y="57912"/>
                </a:lnTo>
                <a:lnTo>
                  <a:pt x="386714" y="85725"/>
                </a:lnTo>
                <a:lnTo>
                  <a:pt x="333755" y="120141"/>
                </a:lnTo>
                <a:lnTo>
                  <a:pt x="283209" y="160654"/>
                </a:lnTo>
                <a:lnTo>
                  <a:pt x="235330" y="206501"/>
                </a:lnTo>
                <a:lnTo>
                  <a:pt x="190753" y="257428"/>
                </a:lnTo>
                <a:lnTo>
                  <a:pt x="149605" y="312674"/>
                </a:lnTo>
                <a:lnTo>
                  <a:pt x="112649" y="371855"/>
                </a:lnTo>
                <a:lnTo>
                  <a:pt x="80009" y="434339"/>
                </a:lnTo>
                <a:lnTo>
                  <a:pt x="52450" y="499617"/>
                </a:lnTo>
                <a:lnTo>
                  <a:pt x="30099" y="567054"/>
                </a:lnTo>
                <a:lnTo>
                  <a:pt x="13588" y="636269"/>
                </a:lnTo>
                <a:lnTo>
                  <a:pt x="3428" y="706627"/>
                </a:lnTo>
                <a:lnTo>
                  <a:pt x="0" y="777494"/>
                </a:lnTo>
                <a:lnTo>
                  <a:pt x="762" y="813053"/>
                </a:lnTo>
                <a:lnTo>
                  <a:pt x="8127" y="883793"/>
                </a:lnTo>
                <a:lnTo>
                  <a:pt x="22351" y="953515"/>
                </a:lnTo>
                <a:lnTo>
                  <a:pt x="42799" y="1021969"/>
                </a:lnTo>
                <a:lnTo>
                  <a:pt x="69214" y="1088389"/>
                </a:lnTo>
                <a:lnTo>
                  <a:pt x="101091" y="1152144"/>
                </a:lnTo>
                <a:lnTo>
                  <a:pt x="137794" y="1213103"/>
                </a:lnTo>
                <a:lnTo>
                  <a:pt x="178942" y="1270253"/>
                </a:lnTo>
                <a:lnTo>
                  <a:pt x="224281" y="1323466"/>
                </a:lnTo>
                <a:lnTo>
                  <a:pt x="273050" y="1371853"/>
                </a:lnTo>
                <a:lnTo>
                  <a:pt x="324992" y="1415161"/>
                </a:lnTo>
                <a:lnTo>
                  <a:pt x="379475" y="1452626"/>
                </a:lnTo>
                <a:lnTo>
                  <a:pt x="436371" y="1483614"/>
                </a:lnTo>
                <a:lnTo>
                  <a:pt x="494791" y="1507870"/>
                </a:lnTo>
                <a:lnTo>
                  <a:pt x="554735" y="1524634"/>
                </a:lnTo>
                <a:lnTo>
                  <a:pt x="615441" y="1533144"/>
                </a:lnTo>
                <a:lnTo>
                  <a:pt x="645287" y="1534287"/>
                </a:lnTo>
                <a:lnTo>
                  <a:pt x="645921" y="1514475"/>
                </a:lnTo>
                <a:lnTo>
                  <a:pt x="616203" y="1513458"/>
                </a:lnTo>
                <a:lnTo>
                  <a:pt x="587120" y="1510157"/>
                </a:lnTo>
                <a:lnTo>
                  <a:pt x="529463" y="1497964"/>
                </a:lnTo>
                <a:lnTo>
                  <a:pt x="472439" y="1478152"/>
                </a:lnTo>
                <a:lnTo>
                  <a:pt x="416687" y="1451356"/>
                </a:lnTo>
                <a:lnTo>
                  <a:pt x="362712" y="1418082"/>
                </a:lnTo>
                <a:lnTo>
                  <a:pt x="311022" y="1378712"/>
                </a:lnTo>
                <a:lnTo>
                  <a:pt x="261874" y="1333881"/>
                </a:lnTo>
                <a:lnTo>
                  <a:pt x="215900" y="1284351"/>
                </a:lnTo>
                <a:lnTo>
                  <a:pt x="173735" y="1230249"/>
                </a:lnTo>
                <a:lnTo>
                  <a:pt x="135508" y="1172464"/>
                </a:lnTo>
                <a:lnTo>
                  <a:pt x="102107" y="1111377"/>
                </a:lnTo>
                <a:lnTo>
                  <a:pt x="73659" y="1047622"/>
                </a:lnTo>
                <a:lnTo>
                  <a:pt x="50672" y="981837"/>
                </a:lnTo>
                <a:lnTo>
                  <a:pt x="33781" y="914400"/>
                </a:lnTo>
                <a:lnTo>
                  <a:pt x="23240" y="845819"/>
                </a:lnTo>
                <a:lnTo>
                  <a:pt x="19684" y="776986"/>
                </a:lnTo>
                <a:lnTo>
                  <a:pt x="20574" y="742441"/>
                </a:lnTo>
                <a:lnTo>
                  <a:pt x="27431" y="673608"/>
                </a:lnTo>
                <a:lnTo>
                  <a:pt x="40512" y="605536"/>
                </a:lnTo>
                <a:lnTo>
                  <a:pt x="59562" y="538861"/>
                </a:lnTo>
                <a:lnTo>
                  <a:pt x="83946" y="473963"/>
                </a:lnTo>
                <a:lnTo>
                  <a:pt x="113537" y="411479"/>
                </a:lnTo>
                <a:lnTo>
                  <a:pt x="147574" y="352043"/>
                </a:lnTo>
                <a:lnTo>
                  <a:pt x="185800" y="296037"/>
                </a:lnTo>
                <a:lnTo>
                  <a:pt x="227710" y="244221"/>
                </a:lnTo>
                <a:lnTo>
                  <a:pt x="272922" y="196850"/>
                </a:lnTo>
                <a:lnTo>
                  <a:pt x="320928" y="154812"/>
                </a:lnTo>
                <a:lnTo>
                  <a:pt x="371220" y="118490"/>
                </a:lnTo>
                <a:lnTo>
                  <a:pt x="423290" y="88391"/>
                </a:lnTo>
                <a:lnTo>
                  <a:pt x="476884" y="65024"/>
                </a:lnTo>
                <a:lnTo>
                  <a:pt x="531367" y="49149"/>
                </a:lnTo>
                <a:lnTo>
                  <a:pt x="538787" y="48128"/>
                </a:lnTo>
                <a:lnTo>
                  <a:pt x="536734" y="28395"/>
                </a:lnTo>
                <a:close/>
              </a:path>
              <a:path w="646429" h="1534795">
                <a:moveTo>
                  <a:pt x="604750" y="26669"/>
                </a:moveTo>
                <a:lnTo>
                  <a:pt x="549020" y="26669"/>
                </a:lnTo>
                <a:lnTo>
                  <a:pt x="551688" y="46354"/>
                </a:lnTo>
                <a:lnTo>
                  <a:pt x="538787" y="48128"/>
                </a:lnTo>
                <a:lnTo>
                  <a:pt x="541654" y="75691"/>
                </a:lnTo>
                <a:lnTo>
                  <a:pt x="613537" y="29972"/>
                </a:lnTo>
                <a:lnTo>
                  <a:pt x="604750" y="26669"/>
                </a:lnTo>
                <a:close/>
              </a:path>
              <a:path w="646429" h="1534795">
                <a:moveTo>
                  <a:pt x="549020" y="26669"/>
                </a:moveTo>
                <a:lnTo>
                  <a:pt x="536734" y="28395"/>
                </a:lnTo>
                <a:lnTo>
                  <a:pt x="538787" y="48128"/>
                </a:lnTo>
                <a:lnTo>
                  <a:pt x="551688" y="46354"/>
                </a:lnTo>
                <a:lnTo>
                  <a:pt x="549020" y="26669"/>
                </a:lnTo>
                <a:close/>
              </a:path>
              <a:path w="646429" h="1534795">
                <a:moveTo>
                  <a:pt x="533780" y="0"/>
                </a:moveTo>
                <a:lnTo>
                  <a:pt x="536734" y="28395"/>
                </a:lnTo>
                <a:lnTo>
                  <a:pt x="549020" y="26669"/>
                </a:lnTo>
                <a:lnTo>
                  <a:pt x="604750" y="26669"/>
                </a:lnTo>
                <a:lnTo>
                  <a:pt x="533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78828" y="2869310"/>
            <a:ext cx="408305" cy="922655"/>
          </a:xfrm>
          <a:custGeom>
            <a:avLst/>
            <a:gdLst/>
            <a:ahLst/>
            <a:cxnLst/>
            <a:rect l="l" t="t" r="r" b="b"/>
            <a:pathLst>
              <a:path w="408304" h="922654">
                <a:moveTo>
                  <a:pt x="208533" y="14859"/>
                </a:moveTo>
                <a:lnTo>
                  <a:pt x="166877" y="26162"/>
                </a:lnTo>
                <a:lnTo>
                  <a:pt x="128650" y="56261"/>
                </a:lnTo>
                <a:lnTo>
                  <a:pt x="102235" y="88900"/>
                </a:lnTo>
                <a:lnTo>
                  <a:pt x="77850" y="129159"/>
                </a:lnTo>
                <a:lnTo>
                  <a:pt x="56006" y="175767"/>
                </a:lnTo>
                <a:lnTo>
                  <a:pt x="37083" y="227837"/>
                </a:lnTo>
                <a:lnTo>
                  <a:pt x="26416" y="265049"/>
                </a:lnTo>
                <a:lnTo>
                  <a:pt x="17272" y="303784"/>
                </a:lnTo>
                <a:lnTo>
                  <a:pt x="9778" y="343915"/>
                </a:lnTo>
                <a:lnTo>
                  <a:pt x="4445" y="384937"/>
                </a:lnTo>
                <a:lnTo>
                  <a:pt x="1143" y="426592"/>
                </a:lnTo>
                <a:lnTo>
                  <a:pt x="0" y="468756"/>
                </a:lnTo>
                <a:lnTo>
                  <a:pt x="380" y="489965"/>
                </a:lnTo>
                <a:lnTo>
                  <a:pt x="4191" y="532129"/>
                </a:lnTo>
                <a:lnTo>
                  <a:pt x="11302" y="573913"/>
                </a:lnTo>
                <a:lnTo>
                  <a:pt x="21590" y="614806"/>
                </a:lnTo>
                <a:lnTo>
                  <a:pt x="34925" y="654558"/>
                </a:lnTo>
                <a:lnTo>
                  <a:pt x="51053" y="692658"/>
                </a:lnTo>
                <a:lnTo>
                  <a:pt x="69596" y="729106"/>
                </a:lnTo>
                <a:lnTo>
                  <a:pt x="90424" y="763269"/>
                </a:lnTo>
                <a:lnTo>
                  <a:pt x="113283" y="795274"/>
                </a:lnTo>
                <a:lnTo>
                  <a:pt x="138049" y="824230"/>
                </a:lnTo>
                <a:lnTo>
                  <a:pt x="178180" y="861949"/>
                </a:lnTo>
                <a:lnTo>
                  <a:pt x="221233" y="891539"/>
                </a:lnTo>
                <a:lnTo>
                  <a:pt x="266573" y="911859"/>
                </a:lnTo>
                <a:lnTo>
                  <a:pt x="313563" y="921512"/>
                </a:lnTo>
                <a:lnTo>
                  <a:pt x="328549" y="922146"/>
                </a:lnTo>
                <a:lnTo>
                  <a:pt x="329311" y="902462"/>
                </a:lnTo>
                <a:lnTo>
                  <a:pt x="314451" y="901700"/>
                </a:lnTo>
                <a:lnTo>
                  <a:pt x="300227" y="899921"/>
                </a:lnTo>
                <a:lnTo>
                  <a:pt x="258191" y="887602"/>
                </a:lnTo>
                <a:lnTo>
                  <a:pt x="216916" y="865758"/>
                </a:lnTo>
                <a:lnTo>
                  <a:pt x="177419" y="835151"/>
                </a:lnTo>
                <a:lnTo>
                  <a:pt x="140335" y="796925"/>
                </a:lnTo>
                <a:lnTo>
                  <a:pt x="106806" y="752094"/>
                </a:lnTo>
                <a:lnTo>
                  <a:pt x="86741" y="719074"/>
                </a:lnTo>
                <a:lnTo>
                  <a:pt x="68833" y="684022"/>
                </a:lnTo>
                <a:lnTo>
                  <a:pt x="53340" y="647191"/>
                </a:lnTo>
                <a:lnTo>
                  <a:pt x="40513" y="608964"/>
                </a:lnTo>
                <a:lnTo>
                  <a:pt x="30479" y="569467"/>
                </a:lnTo>
                <a:lnTo>
                  <a:pt x="23749" y="529336"/>
                </a:lnTo>
                <a:lnTo>
                  <a:pt x="20193" y="488696"/>
                </a:lnTo>
                <a:lnTo>
                  <a:pt x="19685" y="468249"/>
                </a:lnTo>
                <a:lnTo>
                  <a:pt x="20075" y="447675"/>
                </a:lnTo>
                <a:lnTo>
                  <a:pt x="24129" y="386588"/>
                </a:lnTo>
                <a:lnTo>
                  <a:pt x="29464" y="346455"/>
                </a:lnTo>
                <a:lnTo>
                  <a:pt x="36702" y="307339"/>
                </a:lnTo>
                <a:lnTo>
                  <a:pt x="45720" y="269493"/>
                </a:lnTo>
                <a:lnTo>
                  <a:pt x="68072" y="199136"/>
                </a:lnTo>
                <a:lnTo>
                  <a:pt x="88265" y="152400"/>
                </a:lnTo>
                <a:lnTo>
                  <a:pt x="110744" y="111760"/>
                </a:lnTo>
                <a:lnTo>
                  <a:pt x="135000" y="78739"/>
                </a:lnTo>
                <a:lnTo>
                  <a:pt x="168528" y="48260"/>
                </a:lnTo>
                <a:lnTo>
                  <a:pt x="209676" y="34671"/>
                </a:lnTo>
                <a:lnTo>
                  <a:pt x="337844" y="34671"/>
                </a:lnTo>
                <a:lnTo>
                  <a:pt x="340910" y="26977"/>
                </a:lnTo>
                <a:lnTo>
                  <a:pt x="300481" y="20065"/>
                </a:lnTo>
                <a:lnTo>
                  <a:pt x="246506" y="15748"/>
                </a:lnTo>
                <a:lnTo>
                  <a:pt x="208533" y="14859"/>
                </a:lnTo>
                <a:close/>
              </a:path>
              <a:path w="408304" h="922654">
                <a:moveTo>
                  <a:pt x="333579" y="45370"/>
                </a:moveTo>
                <a:lnTo>
                  <a:pt x="323469" y="70738"/>
                </a:lnTo>
                <a:lnTo>
                  <a:pt x="408304" y="63626"/>
                </a:lnTo>
                <a:lnTo>
                  <a:pt x="395755" y="49529"/>
                </a:lnTo>
                <a:lnTo>
                  <a:pt x="346328" y="49529"/>
                </a:lnTo>
                <a:lnTo>
                  <a:pt x="333579" y="45370"/>
                </a:lnTo>
                <a:close/>
              </a:path>
              <a:path w="408304" h="922654">
                <a:moveTo>
                  <a:pt x="340910" y="26977"/>
                </a:moveTo>
                <a:lnTo>
                  <a:pt x="333579" y="45370"/>
                </a:lnTo>
                <a:lnTo>
                  <a:pt x="346328" y="49529"/>
                </a:lnTo>
                <a:lnTo>
                  <a:pt x="352425" y="30734"/>
                </a:lnTo>
                <a:lnTo>
                  <a:pt x="340910" y="26977"/>
                </a:lnTo>
                <a:close/>
              </a:path>
              <a:path w="408304" h="922654">
                <a:moveTo>
                  <a:pt x="351663" y="0"/>
                </a:moveTo>
                <a:lnTo>
                  <a:pt x="340910" y="26977"/>
                </a:lnTo>
                <a:lnTo>
                  <a:pt x="352425" y="30734"/>
                </a:lnTo>
                <a:lnTo>
                  <a:pt x="346328" y="49529"/>
                </a:lnTo>
                <a:lnTo>
                  <a:pt x="395755" y="49529"/>
                </a:lnTo>
                <a:lnTo>
                  <a:pt x="351663" y="0"/>
                </a:lnTo>
                <a:close/>
              </a:path>
              <a:path w="408304" h="922654">
                <a:moveTo>
                  <a:pt x="329281" y="43968"/>
                </a:moveTo>
                <a:lnTo>
                  <a:pt x="333579" y="45370"/>
                </a:lnTo>
                <a:lnTo>
                  <a:pt x="334098" y="44068"/>
                </a:lnTo>
                <a:lnTo>
                  <a:pt x="329946" y="44068"/>
                </a:lnTo>
                <a:lnTo>
                  <a:pt x="329281" y="43968"/>
                </a:lnTo>
                <a:close/>
              </a:path>
              <a:path w="408304" h="922654">
                <a:moveTo>
                  <a:pt x="328422" y="43687"/>
                </a:moveTo>
                <a:lnTo>
                  <a:pt x="329281" y="43968"/>
                </a:lnTo>
                <a:lnTo>
                  <a:pt x="329946" y="44068"/>
                </a:lnTo>
                <a:lnTo>
                  <a:pt x="328422" y="43687"/>
                </a:lnTo>
                <a:close/>
              </a:path>
              <a:path w="408304" h="922654">
                <a:moveTo>
                  <a:pt x="334250" y="43687"/>
                </a:moveTo>
                <a:lnTo>
                  <a:pt x="328422" y="43687"/>
                </a:lnTo>
                <a:lnTo>
                  <a:pt x="329946" y="44068"/>
                </a:lnTo>
                <a:lnTo>
                  <a:pt x="334098" y="44068"/>
                </a:lnTo>
                <a:lnTo>
                  <a:pt x="334250" y="43687"/>
                </a:lnTo>
                <a:close/>
              </a:path>
              <a:path w="408304" h="922654">
                <a:moveTo>
                  <a:pt x="337844" y="34671"/>
                </a:moveTo>
                <a:lnTo>
                  <a:pt x="209676" y="34671"/>
                </a:lnTo>
                <a:lnTo>
                  <a:pt x="245999" y="35560"/>
                </a:lnTo>
                <a:lnTo>
                  <a:pt x="263905" y="36575"/>
                </a:lnTo>
                <a:lnTo>
                  <a:pt x="281431" y="37973"/>
                </a:lnTo>
                <a:lnTo>
                  <a:pt x="298450" y="39750"/>
                </a:lnTo>
                <a:lnTo>
                  <a:pt x="314832" y="41783"/>
                </a:lnTo>
                <a:lnTo>
                  <a:pt x="329281" y="43968"/>
                </a:lnTo>
                <a:lnTo>
                  <a:pt x="328422" y="43687"/>
                </a:lnTo>
                <a:lnTo>
                  <a:pt x="334250" y="43687"/>
                </a:lnTo>
                <a:lnTo>
                  <a:pt x="337844" y="34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895094" y="5974181"/>
            <a:ext cx="663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别忘了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出栈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^-^：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过程执行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束后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将先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压栈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恢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复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549095"/>
            <a:ext cx="2463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硬件对过程的支持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4137660" cy="193230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指令和寄存器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嵌套过程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(non-leaf</a:t>
            </a:r>
            <a:r>
              <a:rPr sz="20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65" indent="0">
              <a:lnSpc>
                <a:spcPct val="100000"/>
              </a:lnSpc>
              <a:spcBef>
                <a:spcPts val="1515"/>
              </a:spcBef>
              <a:buNone/>
              <a:tabLst>
                <a:tab pos="319405" algn="l"/>
              </a:tabLst>
            </a:pP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12446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/>
              <a:t>小结</a:t>
            </a:r>
            <a:endParaRPr lang="zh-CN" altLang="en-US"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28" y="5229200"/>
            <a:ext cx="6156176" cy="15462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1" y="0"/>
            <a:ext cx="6300192" cy="5288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3211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568" y="1383348"/>
          <a:ext cx="8136903" cy="464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94"/>
                <a:gridCol w="1112962"/>
                <a:gridCol w="2376264"/>
                <a:gridCol w="3456383"/>
              </a:tblGrid>
              <a:tr h="38989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1" descr="32303036343138313b32303038363338393bcecacce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3675" y="5870575"/>
            <a:ext cx="914400" cy="914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55650" y="6077585"/>
            <a:ext cx="3970020" cy="629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个？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107985"/>
            <a:ext cx="5127952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在汇编器编写者（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软件）和处理器设计人员（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硬件）之间提供了一个抽象层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92288" y="1679958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人类语言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2288" y="2529589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288" y="3379220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288" y="4228851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288" y="5078482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弧形 2"/>
          <p:cNvSpPr/>
          <p:nvPr/>
        </p:nvSpPr>
        <p:spPr>
          <a:xfrm>
            <a:off x="7164288" y="1916832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8664" y="1855090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弧形 14"/>
          <p:cNvSpPr/>
          <p:nvPr/>
        </p:nvSpPr>
        <p:spPr>
          <a:xfrm>
            <a:off x="7164288" y="285293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88664" y="27985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弧形 16"/>
          <p:cNvSpPr/>
          <p:nvPr/>
        </p:nvSpPr>
        <p:spPr>
          <a:xfrm>
            <a:off x="7164288" y="3789040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88664" y="37514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右弧形 18"/>
          <p:cNvSpPr/>
          <p:nvPr/>
        </p:nvSpPr>
        <p:spPr>
          <a:xfrm>
            <a:off x="7164288" y="473675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8664" y="4806086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688664" y="4732904"/>
            <a:ext cx="6019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290572" y="4328167"/>
            <a:ext cx="7459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3257675"/>
            <a:ext cx="5127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处理器设计者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来设计处理器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3795788"/>
            <a:ext cx="5127952" cy="217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处理器使用者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（如：写汇编器的牛*程序员）：依据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就知道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选用的指令集，就知道自己可以使用哪些指令以及遵循哪些规范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9" grpId="0" animBg="1"/>
      <p:bldP spid="10" grpId="0" animBg="1"/>
      <p:bldP spid="12" grpId="0" animBg="1"/>
      <p:bldP spid="13" grpId="0" animBg="1"/>
      <p:bldP spid="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Complex Instruction Set Computer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544018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Reduced Instruction Set Computer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7392" y="2176109"/>
            <a:ext cx="533689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“存在即是合理”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黑格尔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106077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早期，人们使用汇编语言编程，强大的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便于编程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早期，存储器昂贵而缓慢，变长编码可以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节约存储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减少内存访问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775302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年代，人们逐渐认识到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“二八定理”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精简、定长的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指令可以改善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处理器频率、流水线设计、指令译码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1760" y="3106077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（粗放式扩张）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1760" y="4809129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（量变引起质变）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tags/tag1.xml><?xml version="1.0" encoding="utf-8"?>
<p:tagLst xmlns:p="http://schemas.openxmlformats.org/presentationml/2006/main">
  <p:tag name="KSO_WM_UNIT_TABLE_BEAUTIFY" val="smartTable{e9a919d3-bcc6-4a31-b18d-c635cdaae4f6}"/>
</p:tagLst>
</file>

<file path=ppt/tags/tag2.xml><?xml version="1.0" encoding="utf-8"?>
<p:tagLst xmlns:p="http://schemas.openxmlformats.org/presentationml/2006/main">
  <p:tag name="KSO_WM_UNIT_TABLE_BEAUTIFY" val="smartTable{e9a919d3-bcc6-4a31-b18d-c635cdaae4f6}"/>
  <p:tag name="TABLE_ENDDRAG_ORIGIN_RECT" val="531*290"/>
  <p:tag name="TABLE_ENDDRAG_RECT" val="8*210*531*290"/>
</p:tagLst>
</file>

<file path=ppt/tags/tag3.xml><?xml version="1.0" encoding="utf-8"?>
<p:tagLst xmlns:p="http://schemas.openxmlformats.org/presentationml/2006/main">
  <p:tag name="TABLE_ENDDRAG_ORIGIN_RECT" val="545*32"/>
  <p:tag name="TABLE_ENDDRAG_RECT" val="40*156*545*32"/>
</p:tagLst>
</file>

<file path=ppt/tags/tag4.xml><?xml version="1.0" encoding="utf-8"?>
<p:tagLst xmlns:p="http://schemas.openxmlformats.org/presentationml/2006/main">
  <p:tag name="KSO_WM_UNIT_TABLE_BEAUTIFY" val="smartTable{e9a919d3-bcc6-4a31-b18d-c635cdaae4f6}"/>
  <p:tag name="TABLE_ENDDRAG_ORIGIN_RECT" val="531*306"/>
  <p:tag name="TABLE_ENDDRAG_RECT" val="14*156*531*30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10805</Words>
  <Application>WPS 演示</Application>
  <PresentationFormat>全屏显示(4:3)</PresentationFormat>
  <Paragraphs>1546</Paragraphs>
  <Slides>53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微软雅黑</vt:lpstr>
      <vt:lpstr>Open Sans</vt:lpstr>
      <vt:lpstr>Segoe Print</vt:lpstr>
      <vt:lpstr>Arial Unicode MS</vt:lpstr>
      <vt:lpstr>Times New Roman</vt:lpstr>
      <vt:lpstr>Arial</vt:lpstr>
      <vt:lpstr>Calibri</vt:lpstr>
      <vt:lpstr>Tahoma</vt:lpstr>
      <vt:lpstr>Office 主题</vt:lpstr>
      <vt:lpstr>PowerPoint 演示文稿</vt:lpstr>
      <vt:lpstr>内容概述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内容概述</vt:lpstr>
      <vt:lpstr>内容概述</vt:lpstr>
      <vt:lpstr>1. RISC-V中的操作数--1.1 寄存器操作数</vt:lpstr>
      <vt:lpstr>1. RISC-V中的操作数--1.1寄存器操作数</vt:lpstr>
      <vt:lpstr>1. RISC-V中的操作数--1.1寄存器操作数</vt:lpstr>
      <vt:lpstr>1. RISC-V中的操作数--1.2 存储器操作数</vt:lpstr>
      <vt:lpstr>1. RISC-V中的操作数--1.2 存储器操作数</vt:lpstr>
      <vt:lpstr>1. RISC-V中的操作数--1.2 存储器操作数</vt:lpstr>
      <vt:lpstr>1. RISC-V中的操作数--1.2 存储器操作数</vt:lpstr>
      <vt:lpstr>1. RISC-V中的操作数--1.3 立即数操作数</vt:lpstr>
      <vt:lpstr>内容概述</vt:lpstr>
      <vt:lpstr>2. 指令在计算机内部的表示--2.1 R型指令</vt:lpstr>
      <vt:lpstr>*关于函数码</vt:lpstr>
      <vt:lpstr>2. 指令在计算机内部的表示--2.1 R型指令</vt:lpstr>
      <vt:lpstr>2. 指令在计算机内部的表示--2.2 I型指令</vt:lpstr>
      <vt:lpstr>2. 指令在计算机内部的表示--2.3 S型指令</vt:lpstr>
      <vt:lpstr>内容概述</vt:lpstr>
      <vt:lpstr>3. 关于存储程序</vt:lpstr>
      <vt:lpstr>3. 关于存储程序--3.1 冯诺依曼架构</vt:lpstr>
      <vt:lpstr>3. 关于存储程序--3.2 哈佛架构</vt:lpstr>
      <vt:lpstr>3. 关于存储程序--3.3 混合式架构</vt:lpstr>
      <vt:lpstr>内容概述</vt:lpstr>
      <vt:lpstr>4. 逻辑运算指令</vt:lpstr>
      <vt:lpstr>4. 逻辑运算指令--4.1位移指令</vt:lpstr>
      <vt:lpstr>4. 逻辑运算指令--4.2按位与</vt:lpstr>
      <vt:lpstr>4. 逻辑运算指令--4.3按位或</vt:lpstr>
      <vt:lpstr>4. 逻辑运算指令--4.4按位取反</vt:lpstr>
      <vt:lpstr>内容概述</vt:lpstr>
      <vt:lpstr>5. 决策指令</vt:lpstr>
      <vt:lpstr>5. 决策指令</vt:lpstr>
      <vt:lpstr>5. 决策指令</vt:lpstr>
      <vt:lpstr>5. 决策指令—*RISC-V寻址方式总结</vt:lpstr>
      <vt:lpstr>5. 决策指令</vt:lpstr>
      <vt:lpstr>5. 决策指令--更多决策指令</vt:lpstr>
      <vt:lpstr>内容概述</vt:lpstr>
      <vt:lpstr>内容概述</vt:lpstr>
      <vt:lpstr>硬件对过程的支持</vt:lpstr>
      <vt:lpstr>硬件对过程的支持--1. 指令和寄存器</vt:lpstr>
      <vt:lpstr>硬件对过程的支持--1. 指令和寄存器</vt:lpstr>
      <vt:lpstr>硬件对过程的支持--2.叶过程(leaf procedures)</vt:lpstr>
      <vt:lpstr>硬件对过程的支持--2.叶过程(leaf procedures)</vt:lpstr>
      <vt:lpstr>硬件对过程的支持--3.嵌套过程(non-leaf procedures)</vt:lpstr>
      <vt:lpstr>硬件对过程的支持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GYJ</cp:lastModifiedBy>
  <cp:revision>582</cp:revision>
  <dcterms:created xsi:type="dcterms:W3CDTF">2012-04-23T01:34:00Z</dcterms:created>
  <dcterms:modified xsi:type="dcterms:W3CDTF">2021-06-04T02:43:08Z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3BF3F1EB07804955B8CF12A5695D32E9</vt:lpwstr>
  </property>
  <property fmtid="{D5CDD505-2E9C-101B-9397-08002B2CF9AE}" pid="3" name="KSOProductBuildVer">
    <vt:lpwstr>2052-11.1.0.10495</vt:lpwstr>
  </property>
</Properties>
</file>