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339" r:id="rId2"/>
    <p:sldId id="551" r:id="rId3"/>
    <p:sldId id="533" r:id="rId4"/>
    <p:sldId id="575" r:id="rId5"/>
    <p:sldId id="580" r:id="rId6"/>
    <p:sldId id="609" r:id="rId7"/>
    <p:sldId id="583" r:id="rId8"/>
    <p:sldId id="610" r:id="rId9"/>
    <p:sldId id="585" r:id="rId10"/>
    <p:sldId id="598" r:id="rId11"/>
    <p:sldId id="586" r:id="rId12"/>
    <p:sldId id="600" r:id="rId13"/>
    <p:sldId id="601" r:id="rId14"/>
    <p:sldId id="587" r:id="rId15"/>
    <p:sldId id="602" r:id="rId16"/>
    <p:sldId id="611" r:id="rId17"/>
    <p:sldId id="590" r:id="rId18"/>
    <p:sldId id="605" r:id="rId19"/>
    <p:sldId id="607" r:id="rId20"/>
    <p:sldId id="608" r:id="rId21"/>
    <p:sldId id="606" r:id="rId22"/>
    <p:sldId id="594"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0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742"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3C9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8" autoAdjust="0"/>
    <p:restoredTop sz="63439" autoAdjust="0"/>
  </p:normalViewPr>
  <p:slideViewPr>
    <p:cSldViewPr>
      <p:cViewPr varScale="1">
        <p:scale>
          <a:sx n="46" d="100"/>
          <a:sy n="46" d="100"/>
        </p:scale>
        <p:origin x="1206" y="42"/>
      </p:cViewPr>
      <p:guideLst>
        <p:guide orient="horz" pos="2160"/>
        <p:guide pos="2903"/>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83B16B2-2A62-45AC-82A9-BA5CFA61DC51}" type="datetimeFigureOut">
              <a:rPr lang="zh-CN" altLang="en-US"/>
              <a:t>2021/5/12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E78F97FB-B656-47E0-806F-44CC0751852B}"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8F97FB-B656-47E0-806F-44CC0751852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E0819F3-8BDE-40E1-8C45-C3E4DA85606A}"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与专用数字电路不同，这台硬件如果不配上软件就什么都做不了</a:t>
            </a:r>
            <a:endParaRPr lang="en-US" altLang="zh-CN" dirty="0"/>
          </a:p>
          <a:p>
            <a:r>
              <a:rPr lang="zh-CN" altLang="en-US" dirty="0"/>
              <a:t>硬件设备的四个主要功能：输入数据、输出数据、处理数据、存储数据</a:t>
            </a:r>
          </a:p>
          <a:p>
            <a:endParaRPr lang="zh-CN" altLang="en-US" dirty="0"/>
          </a:p>
          <a:p>
            <a:r>
              <a:rPr lang="zh-CN" altLang="en-US" dirty="0"/>
              <a:t>计算机组成的五大部分：输入、输出、数据通路、控制、内存</a:t>
            </a:r>
          </a:p>
          <a:p>
            <a:endParaRPr lang="zh-CN" altLang="en-US" dirty="0"/>
          </a:p>
          <a:p>
            <a:r>
              <a:rPr lang="zh-CN" altLang="en-US" dirty="0"/>
              <a:t>输入：麦克风、键盘、触摸屏</a:t>
            </a:r>
          </a:p>
          <a:p>
            <a:endParaRPr lang="zh-CN" altLang="en-US" dirty="0"/>
          </a:p>
          <a:p>
            <a:r>
              <a:rPr lang="zh-CN" altLang="en-US" dirty="0"/>
              <a:t>输出：扬声器、显示屏</a:t>
            </a:r>
          </a:p>
          <a:p>
            <a:endParaRPr lang="zh-CN" altLang="en-US" dirty="0"/>
          </a:p>
          <a:p>
            <a:r>
              <a:rPr lang="zh-CN" altLang="en-US" dirty="0"/>
              <a:t>处理：包括数据通路和控制，</a:t>
            </a:r>
            <a:endParaRPr lang="en-US" altLang="zh-CN" dirty="0"/>
          </a:p>
        </p:txBody>
      </p:sp>
      <p:sp>
        <p:nvSpPr>
          <p:cNvPr id="4" name="灯片编号占位符 3"/>
          <p:cNvSpPr>
            <a:spLocks noGrp="1"/>
          </p:cNvSpPr>
          <p:nvPr>
            <p:ph type="sldNum" sz="quarter" idx="10"/>
          </p:nvPr>
        </p:nvSpPr>
        <p:spPr/>
        <p:txBody>
          <a:bodyPr/>
          <a:lstStyle/>
          <a:p>
            <a:fld id="{FE0819F3-8BDE-40E1-8C45-C3E4DA85606A}"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E0819F3-8BDE-40E1-8C45-C3E4DA85606A}"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*软件的编写直接面向硬件系统，即使同一家公司的不同产品，它们的软件都不是通用的</a:t>
            </a:r>
            <a:endParaRPr lang="en-US" altLang="zh-CN" dirty="0"/>
          </a:p>
          <a:p>
            <a:r>
              <a:rPr lang="zh-CN" altLang="en-US" dirty="0"/>
              <a:t>*</a:t>
            </a:r>
            <a:r>
              <a:rPr lang="en-US" altLang="zh-CN" dirty="0"/>
              <a:t>ISA</a:t>
            </a:r>
            <a:r>
              <a:rPr lang="zh-CN" altLang="en-US" dirty="0"/>
              <a:t>：包括一套指令集和一些寄存器，程序员知道它们就可以编程；而硬件设计者则必须在一定的</a:t>
            </a:r>
            <a:r>
              <a:rPr lang="en-US" altLang="zh-CN" dirty="0"/>
              <a:t>ISA</a:t>
            </a:r>
            <a:r>
              <a:rPr lang="zh-CN" altLang="en-US" dirty="0"/>
              <a:t>规定下设计硬件电路</a:t>
            </a:r>
            <a:endParaRPr lang="en-US" altLang="zh-CN" dirty="0"/>
          </a:p>
          <a:p>
            <a:r>
              <a:rPr lang="en-US" altLang="zh-CN" dirty="0"/>
              <a:t>*Intel</a:t>
            </a:r>
            <a:r>
              <a:rPr lang="zh-CN" altLang="en-US" dirty="0"/>
              <a:t>和</a:t>
            </a:r>
            <a:r>
              <a:rPr lang="en-US" altLang="zh-CN" dirty="0"/>
              <a:t>AMD</a:t>
            </a:r>
            <a:r>
              <a:rPr lang="zh-CN" altLang="en-US" dirty="0"/>
              <a:t>都是基于</a:t>
            </a:r>
            <a:r>
              <a:rPr lang="en-US" altLang="zh-CN" dirty="0"/>
              <a:t>x86</a:t>
            </a:r>
            <a:r>
              <a:rPr lang="zh-CN" altLang="en-US" dirty="0"/>
              <a:t>指令集，手机程序大多基于</a:t>
            </a:r>
            <a:r>
              <a:rPr lang="en-US" altLang="zh-CN" dirty="0"/>
              <a:t>ARM</a:t>
            </a:r>
            <a:r>
              <a:rPr lang="zh-CN" altLang="en-US" dirty="0"/>
              <a:t>指令集</a:t>
            </a:r>
            <a:endParaRPr lang="en-US" altLang="zh-CN" dirty="0"/>
          </a:p>
        </p:txBody>
      </p:sp>
      <p:sp>
        <p:nvSpPr>
          <p:cNvPr id="4" name="灯片编号占位符 3"/>
          <p:cNvSpPr>
            <a:spLocks noGrp="1"/>
          </p:cNvSpPr>
          <p:nvPr>
            <p:ph type="sldNum" sz="quarter" idx="10"/>
          </p:nvPr>
        </p:nvSpPr>
        <p:spPr/>
        <p:txBody>
          <a:bodyPr/>
          <a:lstStyle/>
          <a:p>
            <a:fld id="{FE0819F3-8BDE-40E1-8C45-C3E4DA85606A}"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*软件的编写直接面向硬件系统，即使同一家公司的不同产品，它们的软件都不是通用的</a:t>
            </a:r>
            <a:endParaRPr lang="en-US" altLang="zh-CN" dirty="0"/>
          </a:p>
          <a:p>
            <a:r>
              <a:rPr lang="zh-CN" altLang="en-US" dirty="0"/>
              <a:t>*</a:t>
            </a:r>
            <a:r>
              <a:rPr lang="en-US" altLang="zh-CN" dirty="0"/>
              <a:t>ISA</a:t>
            </a:r>
            <a:r>
              <a:rPr lang="zh-CN" altLang="en-US" dirty="0"/>
              <a:t>：包括一套指令集和一些寄存器，程序员知道它们就可以编程；而硬件设计者则必须在一定的</a:t>
            </a:r>
            <a:r>
              <a:rPr lang="en-US" altLang="zh-CN" dirty="0"/>
              <a:t>ISA</a:t>
            </a:r>
            <a:r>
              <a:rPr lang="zh-CN" altLang="en-US" dirty="0"/>
              <a:t>规定下设计硬件电路</a:t>
            </a:r>
            <a:endParaRPr lang="en-US" altLang="zh-CN" dirty="0"/>
          </a:p>
          <a:p>
            <a:r>
              <a:rPr lang="en-US" altLang="zh-CN" dirty="0"/>
              <a:t>*Intel</a:t>
            </a:r>
            <a:r>
              <a:rPr lang="zh-CN" altLang="en-US" dirty="0"/>
              <a:t>和</a:t>
            </a:r>
            <a:r>
              <a:rPr lang="en-US" altLang="zh-CN" dirty="0"/>
              <a:t>AMD</a:t>
            </a:r>
            <a:r>
              <a:rPr lang="zh-CN" altLang="en-US" dirty="0"/>
              <a:t>都是基于</a:t>
            </a:r>
            <a:r>
              <a:rPr lang="en-US" altLang="zh-CN" dirty="0"/>
              <a:t>x86</a:t>
            </a:r>
            <a:r>
              <a:rPr lang="zh-CN" altLang="en-US" dirty="0"/>
              <a:t>指令集，手机程序大多基于</a:t>
            </a:r>
            <a:r>
              <a:rPr lang="en-US" altLang="zh-CN" dirty="0"/>
              <a:t>ARM</a:t>
            </a:r>
            <a:r>
              <a:rPr lang="zh-CN" altLang="en-US" dirty="0"/>
              <a:t>指令集</a:t>
            </a:r>
            <a:endParaRPr lang="en-US" altLang="zh-CN" dirty="0"/>
          </a:p>
        </p:txBody>
      </p:sp>
      <p:sp>
        <p:nvSpPr>
          <p:cNvPr id="4" name="灯片编号占位符 3"/>
          <p:cNvSpPr>
            <a:spLocks noGrp="1"/>
          </p:cNvSpPr>
          <p:nvPr>
            <p:ph type="sldNum" sz="quarter" idx="10"/>
          </p:nvPr>
        </p:nvSpPr>
        <p:spPr/>
        <p:txBody>
          <a:bodyPr/>
          <a:lstStyle/>
          <a:p>
            <a:fld id="{FE0819F3-8BDE-40E1-8C45-C3E4DA85606A}"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*软件的编写直接面向硬件系统，即使同一家公司的不同产品，它们的软件都不是通用的</a:t>
            </a:r>
            <a:endParaRPr lang="en-US" altLang="zh-CN" dirty="0"/>
          </a:p>
          <a:p>
            <a:r>
              <a:rPr lang="zh-CN" altLang="en-US" dirty="0"/>
              <a:t>*</a:t>
            </a:r>
            <a:r>
              <a:rPr lang="en-US" altLang="zh-CN" dirty="0"/>
              <a:t>ISA</a:t>
            </a:r>
            <a:r>
              <a:rPr lang="zh-CN" altLang="en-US" dirty="0"/>
              <a:t>：包括一套指令集和一些寄存器，程序员知道它们就可以编程；而硬件设计者则必须在一定的</a:t>
            </a:r>
            <a:r>
              <a:rPr lang="en-US" altLang="zh-CN" dirty="0"/>
              <a:t>ISA</a:t>
            </a:r>
            <a:r>
              <a:rPr lang="zh-CN" altLang="en-US" dirty="0"/>
              <a:t>规定下设计硬件电路</a:t>
            </a:r>
            <a:endParaRPr lang="en-US" altLang="zh-CN" dirty="0"/>
          </a:p>
          <a:p>
            <a:r>
              <a:rPr lang="en-US" altLang="zh-CN" dirty="0"/>
              <a:t>*Intel</a:t>
            </a:r>
            <a:r>
              <a:rPr lang="zh-CN" altLang="en-US" dirty="0"/>
              <a:t>和</a:t>
            </a:r>
            <a:r>
              <a:rPr lang="en-US" altLang="zh-CN" dirty="0"/>
              <a:t>AMD</a:t>
            </a:r>
            <a:r>
              <a:rPr lang="zh-CN" altLang="en-US" dirty="0"/>
              <a:t>都是基于</a:t>
            </a:r>
            <a:r>
              <a:rPr lang="en-US" altLang="zh-CN" dirty="0"/>
              <a:t>x86</a:t>
            </a:r>
            <a:r>
              <a:rPr lang="zh-CN" altLang="en-US" dirty="0"/>
              <a:t>指令集，手机程序大多基于</a:t>
            </a:r>
            <a:r>
              <a:rPr lang="en-US" altLang="zh-CN" dirty="0"/>
              <a:t>ARM</a:t>
            </a:r>
            <a:r>
              <a:rPr lang="zh-CN" altLang="en-US" dirty="0"/>
              <a:t>指令集</a:t>
            </a:r>
            <a:endParaRPr lang="en-US" altLang="zh-CN" dirty="0"/>
          </a:p>
        </p:txBody>
      </p:sp>
      <p:sp>
        <p:nvSpPr>
          <p:cNvPr id="4" name="灯片编号占位符 3"/>
          <p:cNvSpPr>
            <a:spLocks noGrp="1"/>
          </p:cNvSpPr>
          <p:nvPr>
            <p:ph type="sldNum" sz="quarter" idx="10"/>
          </p:nvPr>
        </p:nvSpPr>
        <p:spPr/>
        <p:txBody>
          <a:bodyPr/>
          <a:lstStyle/>
          <a:p>
            <a:fld id="{FE0819F3-8BDE-40E1-8C45-C3E4DA85606A}"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E0819F3-8BDE-40E1-8C45-C3E4DA85606A}"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MIPS</a:t>
            </a:r>
            <a:r>
              <a:rPr lang="zh-CN" altLang="en-US" dirty="0"/>
              <a:t>越高，理论上每秒执行的指令数越多，但实际执行数少于理论值：并行性、通信效率、总线冲突等</a:t>
            </a:r>
            <a:endParaRPr lang="en-US" altLang="zh-CN" dirty="0"/>
          </a:p>
          <a:p>
            <a:r>
              <a:rPr lang="en-US" altLang="zh-CN" sz="1200" kern="1200" dirty="0">
                <a:solidFill>
                  <a:schemeClr val="tx1"/>
                </a:solidFill>
                <a:effectLst/>
                <a:latin typeface="+mn-lt"/>
                <a:ea typeface="+mn-ea"/>
                <a:cs typeface="+mn-cs"/>
              </a:rPr>
              <a:t>Microprocessor without interlocked piped stages architecture</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FE0819F3-8BDE-40E1-8C45-C3E4DA85606A}"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MIPS</a:t>
            </a:r>
            <a:r>
              <a:rPr lang="zh-CN" altLang="en-US" dirty="0"/>
              <a:t>越高，理论上每秒执行的指令数越多，但实际执行数少于理论值：并行性、通信效率、总线冲突等</a:t>
            </a:r>
            <a:endParaRPr lang="en-US" altLang="zh-CN" dirty="0"/>
          </a:p>
          <a:p>
            <a:r>
              <a:rPr lang="en-US" altLang="zh-CN" sz="1200" kern="1200" dirty="0">
                <a:solidFill>
                  <a:schemeClr val="tx1"/>
                </a:solidFill>
                <a:effectLst/>
                <a:latin typeface="+mn-lt"/>
                <a:ea typeface="+mn-ea"/>
                <a:cs typeface="+mn-cs"/>
              </a:rPr>
              <a:t>Microprocessor without interlocked piped stages architecture</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FE0819F3-8BDE-40E1-8C45-C3E4DA85606A}"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MIPS</a:t>
            </a:r>
            <a:r>
              <a:rPr lang="zh-CN" altLang="en-US" dirty="0"/>
              <a:t>越高，理论上每秒执行的指令数越多，但实际执行数少于理论值：并行性、通信效率、总线冲突等</a:t>
            </a:r>
            <a:endParaRPr lang="en-US" altLang="zh-CN" dirty="0"/>
          </a:p>
          <a:p>
            <a:r>
              <a:rPr lang="en-US" altLang="zh-CN" sz="1200" kern="1200" dirty="0">
                <a:solidFill>
                  <a:schemeClr val="tx1"/>
                </a:solidFill>
                <a:effectLst/>
                <a:latin typeface="+mn-lt"/>
                <a:ea typeface="+mn-ea"/>
                <a:cs typeface="+mn-cs"/>
              </a:rPr>
              <a:t>Microprocessor without interlocked piped stages architecture</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FE0819F3-8BDE-40E1-8C45-C3E4DA85606A}"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E0819F3-8BDE-40E1-8C45-C3E4DA85606A}"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MIPS</a:t>
            </a:r>
            <a:r>
              <a:rPr lang="zh-CN" altLang="en-US" dirty="0"/>
              <a:t>越高，理论上每秒执行的指令数越多，但实际执行数少于理论值：并行性、通信效率、总线冲突等</a:t>
            </a:r>
            <a:endParaRPr lang="en-US" altLang="zh-CN" dirty="0"/>
          </a:p>
          <a:p>
            <a:r>
              <a:rPr lang="en-US" altLang="zh-CN" sz="1200" kern="1200" dirty="0">
                <a:solidFill>
                  <a:schemeClr val="tx1"/>
                </a:solidFill>
                <a:effectLst/>
                <a:latin typeface="+mn-lt"/>
                <a:ea typeface="+mn-ea"/>
                <a:cs typeface="+mn-cs"/>
              </a:rPr>
              <a:t>Microprocessor without interlocked piped stages architecture</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FE0819F3-8BDE-40E1-8C45-C3E4DA85606A}"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MIPS</a:t>
            </a:r>
            <a:r>
              <a:rPr lang="zh-CN" altLang="en-US" dirty="0"/>
              <a:t>越高，理论上每秒执行的指令数越多，但实际执行数少于理论值：并行性、通信效率、总线冲突等</a:t>
            </a:r>
            <a:endParaRPr lang="en-US" altLang="zh-CN" dirty="0"/>
          </a:p>
          <a:p>
            <a:r>
              <a:rPr lang="en-US" altLang="zh-CN" sz="1200" kern="1200" dirty="0">
                <a:solidFill>
                  <a:schemeClr val="tx1"/>
                </a:solidFill>
                <a:effectLst/>
                <a:latin typeface="+mn-lt"/>
                <a:ea typeface="+mn-ea"/>
                <a:cs typeface="+mn-cs"/>
              </a:rPr>
              <a:t>Microprocessor without interlocked piped stages architecture</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FE0819F3-8BDE-40E1-8C45-C3E4DA85606A}"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E0819F3-8BDE-40E1-8C45-C3E4DA85606A}" type="slidenum">
              <a:rPr lang="zh-CN" altLang="en-US" smtClean="0"/>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*计算机的发展是一个庞大的系统工程，是技术革新</a:t>
            </a:r>
            <a:r>
              <a:rPr lang="en-US" altLang="zh-CN" dirty="0"/>
              <a:t>/</a:t>
            </a:r>
            <a:r>
              <a:rPr lang="zh-CN" altLang="en-US" dirty="0"/>
              <a:t>商业竞争的结果</a:t>
            </a:r>
            <a:endParaRPr lang="en-US" altLang="zh-CN" dirty="0"/>
          </a:p>
          <a:p>
            <a:r>
              <a:rPr lang="en-US" altLang="zh-CN" dirty="0"/>
              <a:t>*</a:t>
            </a:r>
            <a:r>
              <a:rPr lang="zh-CN" altLang="en-US" dirty="0"/>
              <a:t>中国有些东西是反过来了</a:t>
            </a:r>
            <a:endParaRPr lang="en-US" altLang="zh-CN" dirty="0"/>
          </a:p>
        </p:txBody>
      </p:sp>
      <p:sp>
        <p:nvSpPr>
          <p:cNvPr id="4" name="灯片编号占位符 3"/>
          <p:cNvSpPr>
            <a:spLocks noGrp="1"/>
          </p:cNvSpPr>
          <p:nvPr>
            <p:ph type="sldNum" sz="quarter" idx="10"/>
          </p:nvPr>
        </p:nvSpPr>
        <p:spPr/>
        <p:txBody>
          <a:bodyPr/>
          <a:lstStyle/>
          <a:p>
            <a:fld id="{FE0819F3-8BDE-40E1-8C45-C3E4DA85606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E0819F3-8BDE-40E1-8C45-C3E4DA85606A}"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番茄炒蛋为例</a:t>
            </a:r>
            <a:endParaRPr lang="en-US" altLang="zh-CN" dirty="0"/>
          </a:p>
        </p:txBody>
      </p:sp>
      <p:sp>
        <p:nvSpPr>
          <p:cNvPr id="4" name="灯片编号占位符 3"/>
          <p:cNvSpPr>
            <a:spLocks noGrp="1"/>
          </p:cNvSpPr>
          <p:nvPr>
            <p:ph type="sldNum" sz="quarter" idx="10"/>
          </p:nvPr>
        </p:nvSpPr>
        <p:spPr/>
        <p:txBody>
          <a:bodyPr/>
          <a:lstStyle/>
          <a:p>
            <a:fld id="{FE0819F3-8BDE-40E1-8C45-C3E4DA85606A}"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E0819F3-8BDE-40E1-8C45-C3E4DA85606A}"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333333"/>
                </a:solidFill>
                <a:effectLst/>
                <a:latin typeface="Open Sans" panose="020B0606030504020204" pitchFamily="34" charset="0"/>
              </a:rPr>
              <a:t>1.</a:t>
            </a:r>
            <a:r>
              <a:rPr lang="zh-CN" altLang="en-US" b="0" i="0" dirty="0">
                <a:solidFill>
                  <a:srgbClr val="333333"/>
                </a:solidFill>
                <a:effectLst/>
                <a:latin typeface="Open Sans" panose="020B0606030504020204" pitchFamily="34" charset="0"/>
              </a:rPr>
              <a:t>依摩尔定律而设计：因为集成电路发展迅速，所以我们在设计初就应该考虑到项目结束时工艺等技术水平；</a:t>
            </a:r>
          </a:p>
          <a:p>
            <a:pPr algn="l"/>
            <a:r>
              <a:rPr lang="en-US" altLang="zh-CN" b="0" i="0" dirty="0">
                <a:solidFill>
                  <a:srgbClr val="333333"/>
                </a:solidFill>
                <a:effectLst/>
                <a:latin typeface="Open Sans" panose="020B0606030504020204" pitchFamily="34" charset="0"/>
              </a:rPr>
              <a:t>2.</a:t>
            </a:r>
            <a:r>
              <a:rPr lang="zh-CN" altLang="en-US" b="0" i="0" dirty="0">
                <a:solidFill>
                  <a:srgbClr val="333333"/>
                </a:solidFill>
                <a:effectLst/>
                <a:latin typeface="Open Sans" panose="020B0606030504020204" pitchFamily="34" charset="0"/>
              </a:rPr>
              <a:t>抽象思想简化设计：设计中的细节会随着技术的发展而随时改变，使用抽象的方式去定性不同层次的设计有助于避免设计时间的延长；</a:t>
            </a:r>
          </a:p>
          <a:p>
            <a:pPr algn="l"/>
            <a:r>
              <a:rPr lang="en-US" altLang="zh-CN" b="0" i="0" dirty="0">
                <a:solidFill>
                  <a:srgbClr val="333333"/>
                </a:solidFill>
                <a:effectLst/>
                <a:latin typeface="Open Sans" panose="020B0606030504020204" pitchFamily="34" charset="0"/>
              </a:rPr>
              <a:t>3.</a:t>
            </a:r>
            <a:r>
              <a:rPr lang="zh-CN" altLang="en-US" b="0" i="0" dirty="0">
                <a:solidFill>
                  <a:srgbClr val="333333"/>
                </a:solidFill>
                <a:effectLst/>
                <a:latin typeface="Open Sans" panose="020B0606030504020204" pitchFamily="34" charset="0"/>
              </a:rPr>
              <a:t>加速大概率事件：加速大概率事件有助于提高设计的性能，而且通常情况下大概率事件还更容易被设计和优化；</a:t>
            </a:r>
          </a:p>
          <a:p>
            <a:pPr algn="l"/>
            <a:r>
              <a:rPr lang="en-US" altLang="zh-CN" b="0" i="0" dirty="0">
                <a:solidFill>
                  <a:srgbClr val="333333"/>
                </a:solidFill>
                <a:effectLst/>
                <a:latin typeface="Open Sans" panose="020B0606030504020204" pitchFamily="34" charset="0"/>
              </a:rPr>
              <a:t>4.</a:t>
            </a:r>
            <a:r>
              <a:rPr lang="zh-CN" altLang="en-US" b="0" i="0" dirty="0">
                <a:solidFill>
                  <a:srgbClr val="333333"/>
                </a:solidFill>
                <a:effectLst/>
                <a:latin typeface="Open Sans" panose="020B0606030504020204" pitchFamily="34" charset="0"/>
              </a:rPr>
              <a:t>并行提高性能：并行设计有助于提高性能；</a:t>
            </a:r>
          </a:p>
          <a:p>
            <a:pPr algn="l"/>
            <a:r>
              <a:rPr lang="en-US" altLang="zh-CN" b="0" i="0" dirty="0">
                <a:solidFill>
                  <a:srgbClr val="333333"/>
                </a:solidFill>
                <a:effectLst/>
                <a:latin typeface="Open Sans" panose="020B0606030504020204" pitchFamily="34" charset="0"/>
              </a:rPr>
              <a:t>5.</a:t>
            </a:r>
            <a:r>
              <a:rPr lang="zh-CN" altLang="en-US" b="0" i="0" dirty="0">
                <a:solidFill>
                  <a:srgbClr val="333333"/>
                </a:solidFill>
                <a:effectLst/>
                <a:latin typeface="Open Sans" panose="020B0606030504020204" pitchFamily="34" charset="0"/>
              </a:rPr>
              <a:t>流水线提高性能：向一处火灾运水，所有人并排将水流水线式的传递过去肯定比一个人跑来跑去送的更快，当然这也需要有很多的人；</a:t>
            </a:r>
          </a:p>
          <a:p>
            <a:pPr algn="l"/>
            <a:r>
              <a:rPr lang="en-US" altLang="zh-CN" b="0" i="0" dirty="0">
                <a:solidFill>
                  <a:srgbClr val="333333"/>
                </a:solidFill>
                <a:effectLst/>
                <a:latin typeface="Open Sans" panose="020B0606030504020204" pitchFamily="34" charset="0"/>
              </a:rPr>
              <a:t>6.</a:t>
            </a:r>
            <a:r>
              <a:rPr lang="zh-CN" altLang="en-US" b="0" i="0" dirty="0">
                <a:solidFill>
                  <a:srgbClr val="333333"/>
                </a:solidFill>
                <a:effectLst/>
                <a:latin typeface="Open Sans" panose="020B0606030504020204" pitchFamily="34" charset="0"/>
              </a:rPr>
              <a:t>预测法提高效率：通常情况下通过预测和假设直接开始工作比直到你确定了结果才开始更快；</a:t>
            </a:r>
          </a:p>
          <a:p>
            <a:pPr algn="l"/>
            <a:r>
              <a:rPr lang="en-US" altLang="zh-CN" b="0" i="0" dirty="0">
                <a:solidFill>
                  <a:srgbClr val="333333"/>
                </a:solidFill>
                <a:effectLst/>
                <a:latin typeface="Open Sans" panose="020B0606030504020204" pitchFamily="34" charset="0"/>
              </a:rPr>
              <a:t>7.</a:t>
            </a:r>
            <a:r>
              <a:rPr lang="zh-CN" altLang="en-US" b="0" i="0" dirty="0">
                <a:solidFill>
                  <a:srgbClr val="333333"/>
                </a:solidFill>
                <a:effectLst/>
                <a:latin typeface="Open Sans" panose="020B0606030504020204" pitchFamily="34" charset="0"/>
              </a:rPr>
              <a:t>内存的按需分配：越快越贵的内存在使用中占少数，用在</a:t>
            </a:r>
            <a:r>
              <a:rPr lang="en-US" altLang="zh-CN" b="0" i="0" dirty="0">
                <a:solidFill>
                  <a:srgbClr val="333333"/>
                </a:solidFill>
                <a:effectLst/>
                <a:latin typeface="Open Sans" panose="020B0606030504020204" pitchFamily="34" charset="0"/>
              </a:rPr>
              <a:t>cache</a:t>
            </a:r>
            <a:r>
              <a:rPr lang="zh-CN" altLang="en-US" b="0" i="0" dirty="0">
                <a:solidFill>
                  <a:srgbClr val="333333"/>
                </a:solidFill>
                <a:effectLst/>
                <a:latin typeface="Open Sans" panose="020B0606030504020204" pitchFamily="34" charset="0"/>
              </a:rPr>
              <a:t>等这些数据流中间级的缓存，越慢越便宜的内存在使用中占多数，比如用来存储数据的</a:t>
            </a:r>
            <a:r>
              <a:rPr lang="en-US" altLang="zh-CN" b="0" i="0" dirty="0">
                <a:solidFill>
                  <a:srgbClr val="333333"/>
                </a:solidFill>
                <a:effectLst/>
                <a:latin typeface="Open Sans" panose="020B0606030504020204" pitchFamily="34" charset="0"/>
              </a:rPr>
              <a:t>flash</a:t>
            </a:r>
            <a:r>
              <a:rPr lang="zh-CN" altLang="en-US" b="0" i="0" dirty="0">
                <a:solidFill>
                  <a:srgbClr val="333333"/>
                </a:solidFill>
                <a:effectLst/>
                <a:latin typeface="Open Sans" panose="020B0606030504020204" pitchFamily="34" charset="0"/>
              </a:rPr>
              <a:t>等；</a:t>
            </a:r>
          </a:p>
          <a:p>
            <a:pPr algn="l"/>
            <a:r>
              <a:rPr lang="en-US" altLang="zh-CN" b="0" i="0" dirty="0">
                <a:solidFill>
                  <a:srgbClr val="333333"/>
                </a:solidFill>
                <a:effectLst/>
                <a:latin typeface="Open Sans" panose="020B0606030504020204" pitchFamily="34" charset="0"/>
              </a:rPr>
              <a:t>8.</a:t>
            </a:r>
            <a:r>
              <a:rPr lang="zh-CN" altLang="en-US" b="0" i="0" dirty="0">
                <a:solidFill>
                  <a:srgbClr val="333333"/>
                </a:solidFill>
                <a:effectLst/>
                <a:latin typeface="Open Sans" panose="020B0606030504020204" pitchFamily="34" charset="0"/>
              </a:rPr>
              <a:t>冗余增加可靠性：设计不仅要快还要稳定可靠，通过增加冗余提高设计的可靠性；</a:t>
            </a:r>
          </a:p>
          <a:p>
            <a:endParaRPr lang="en-US" altLang="zh-CN" dirty="0"/>
          </a:p>
        </p:txBody>
      </p:sp>
      <p:sp>
        <p:nvSpPr>
          <p:cNvPr id="4" name="灯片编号占位符 3"/>
          <p:cNvSpPr>
            <a:spLocks noGrp="1"/>
          </p:cNvSpPr>
          <p:nvPr>
            <p:ph type="sldNum" sz="quarter" idx="10"/>
          </p:nvPr>
        </p:nvSpPr>
        <p:spPr/>
        <p:txBody>
          <a:bodyPr/>
          <a:lstStyle/>
          <a:p>
            <a:fld id="{FE0819F3-8BDE-40E1-8C45-C3E4DA85606A}"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E0819F3-8BDE-40E1-8C45-C3E4DA85606A}"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一条指令对于一种简单的运算，不同指令的组合完成复杂功能的程序</a:t>
            </a:r>
            <a:endParaRPr lang="en-US" altLang="zh-CN" dirty="0"/>
          </a:p>
        </p:txBody>
      </p:sp>
      <p:sp>
        <p:nvSpPr>
          <p:cNvPr id="4" name="灯片编号占位符 3"/>
          <p:cNvSpPr>
            <a:spLocks noGrp="1"/>
          </p:cNvSpPr>
          <p:nvPr>
            <p:ph type="sldNum" sz="quarter" idx="10"/>
          </p:nvPr>
        </p:nvSpPr>
        <p:spPr/>
        <p:txBody>
          <a:bodyPr/>
          <a:lstStyle/>
          <a:p>
            <a:fld id="{FE0819F3-8BDE-40E1-8C45-C3E4DA85606A}"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0D3E3E21-A174-40EF-98E8-50372D927BF4}" type="datetimeFigureOut">
              <a:rPr lang="zh-CN" altLang="en-US"/>
              <a:t>2021/5/12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0964C3C-4A88-44C3-94FB-5F9D44633782}"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6B5647A-F5CB-4164-9FDC-F9CEA315C741}" type="datetimeFigureOut">
              <a:rPr lang="zh-CN" altLang="en-US"/>
              <a:t>2021/5/12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7AB980A-BE54-4679-953C-D0DBD3F98DFB}"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D9CC6C2-1036-4256-A604-0EC4896B2311}" type="datetimeFigureOut">
              <a:rPr lang="zh-CN" altLang="en-US"/>
              <a:t>2021/5/12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96FB34F-1463-4E8C-AECD-092054CD105E}"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p:cNvSpPr>
            <a:spLocks noGrp="1"/>
          </p:cNvSpPr>
          <p:nvPr>
            <p:ph type="dt" sz="half" idx="10"/>
          </p:nvPr>
        </p:nvSpPr>
        <p:spPr/>
        <p:txBody>
          <a:bodyPr/>
          <a:lstStyle>
            <a:lvl1pPr>
              <a:defRPr/>
            </a:lvl1pPr>
          </a:lstStyle>
          <a:p>
            <a:pPr>
              <a:defRPr/>
            </a:pPr>
            <a:fld id="{674B5EF8-617B-4856-86DA-2D4C4DDA0FE0}" type="datetimeFigureOut">
              <a:rPr lang="zh-CN" altLang="en-US"/>
              <a:t>2021/5/12</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fld id="{54D5E0A2-B870-4D53-9BF9-8666E6C43D6A}"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BC7E6162-6DAB-4175-A1B0-E4A0D591F336}" type="datetimeFigureOut">
              <a:rPr lang="zh-CN" altLang="en-US"/>
              <a:t>2021/5/12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3C20528-46D4-4996-91BA-5A93BBA8F5B2}"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7CADD76-2D47-4B20-ABC9-B6FA1F829A3F}" type="datetimeFigureOut">
              <a:rPr lang="zh-CN" altLang="en-US"/>
              <a:t>2021/5/12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FFF7686-59D8-4BA6-8665-D2FF30296FBC}"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77DE50C-01CB-4C58-88B1-9EB6BA4B5A1D}" type="datetimeFigureOut">
              <a:rPr lang="zh-CN" altLang="en-US"/>
              <a:t>2021/5/12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08D17E7-4E37-4B46-BFAF-698C6EAD98DD}"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629F6467-DFF8-4ACD-9263-F5A9A11CC5A2}" type="datetimeFigureOut">
              <a:rPr lang="zh-CN" altLang="en-US"/>
              <a:t>2021/5/12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9BE2462-DEAA-4EDF-874C-BB7F03D3166D}"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E341FB07-5487-4F2E-81BC-E441ADB884FB}" type="datetimeFigureOut">
              <a:rPr lang="zh-CN" altLang="en-US"/>
              <a:t>2021/5/12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DF2746FC-E6F5-4757-954B-27C7CC87D097}"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63369402-BAD8-4673-B5CA-D4B5918467C2}" type="datetimeFigureOut">
              <a:rPr lang="zh-CN" altLang="en-US"/>
              <a:t>2021/5/12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077E0F7A-09F6-4E78-B73E-8350D6F05C66}"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6E3F7D9-A9B3-4DF1-9F03-0BDD09FA881E}" type="datetimeFigureOut">
              <a:rPr lang="zh-CN" altLang="en-US"/>
              <a:t>2021/5/12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83871910-EEB8-4997-9E56-6973A363872E}"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523E741-73C8-4052-9C0A-B2DA8B0261B5}" type="datetimeFigureOut">
              <a:rPr lang="zh-CN" altLang="en-US"/>
              <a:t>2021/5/12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8154F8E-0457-437D-A5C2-3D58819BEDE8}"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CA4540D-3002-403A-90BF-B65CCDBFA243}" type="datetimeFigureOut">
              <a:rPr lang="zh-CN" altLang="en-US"/>
              <a:t>2021/5/12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464581E-D884-498B-A3BC-C114648E5012}"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31AF0F9A-8B8F-4C85-A5BB-6D41288711F1}" type="datetimeFigureOut">
              <a:rPr lang="zh-CN" altLang="en-US"/>
              <a:t>2021/5/12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0815065D-DD3B-4D62-8C99-E5A934CC394E}"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slide" Target="slide9.xml"/><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slide" Target="slide11.xml"/><Relationship Id="rId4"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4"/>
          <p:cNvSpPr>
            <a:spLocks noChangeArrowheads="1"/>
          </p:cNvSpPr>
          <p:nvPr/>
        </p:nvSpPr>
        <p:spPr bwMode="auto">
          <a:xfrm>
            <a:off x="1331913" y="1125538"/>
            <a:ext cx="6840537" cy="359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auto">
              <a:spcBef>
                <a:spcPts val="0"/>
              </a:spcBef>
              <a:spcAft>
                <a:spcPts val="0"/>
              </a:spcAft>
              <a:defRPr/>
            </a:pPr>
            <a:r>
              <a:rPr lang="zh-CN" altLang="en-US" sz="32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绪</a:t>
            </a:r>
            <a:r>
              <a:rPr lang="en-US" altLang="zh-CN" sz="32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32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论</a:t>
            </a:r>
            <a:endParaRPr lang="en-US" altLang="zh-CN" sz="32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179847" y="1121940"/>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79512" y="599555"/>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9766" y="6356350"/>
            <a:ext cx="885673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79512" y="620688"/>
            <a:ext cx="8856984" cy="461665"/>
          </a:xfrm>
          <a:prstGeom prst="rect">
            <a:avLst/>
          </a:prstGeom>
          <a:noFill/>
        </p:spPr>
        <p:txBody>
          <a:bodyPr wrap="square" rtlCol="0" anchor="ctr" anchorCtr="0">
            <a:spAutoFit/>
          </a:bodyPr>
          <a:lstStyle/>
          <a:p>
            <a:r>
              <a:rPr lang="zh-CN" altLang="en-US" sz="2400" b="1" dirty="0">
                <a:latin typeface="微软雅黑" panose="020B0503020204020204" pitchFamily="34" charset="-122"/>
                <a:ea typeface="微软雅黑" panose="020B0503020204020204" pitchFamily="34" charset="-122"/>
              </a:rPr>
              <a:t>通用计算机模型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我们的计算机需要实现什么功能？</a:t>
            </a:r>
          </a:p>
        </p:txBody>
      </p:sp>
      <p:sp>
        <p:nvSpPr>
          <p:cNvPr id="4" name="页脚占位符 3"/>
          <p:cNvSpPr>
            <a:spLocks noGrp="1"/>
          </p:cNvSpPr>
          <p:nvPr>
            <p:ph type="ftr" sz="quarter" idx="11"/>
          </p:nvPr>
        </p:nvSpPr>
        <p:spPr/>
        <p:txBody>
          <a:bodyPr/>
          <a:lstStyle/>
          <a:p>
            <a:r>
              <a:rPr lang="zh-CN" altLang="en-US"/>
              <a:t>华中科技大学 光学与电子信息学院</a:t>
            </a:r>
          </a:p>
        </p:txBody>
      </p:sp>
      <p:sp>
        <p:nvSpPr>
          <p:cNvPr id="11" name="矩形 10"/>
          <p:cNvSpPr/>
          <p:nvPr/>
        </p:nvSpPr>
        <p:spPr>
          <a:xfrm>
            <a:off x="434706" y="1151806"/>
            <a:ext cx="6672626" cy="650306"/>
          </a:xfrm>
          <a:prstGeom prst="rect">
            <a:avLst/>
          </a:prstGeom>
        </p:spPr>
        <p:txBody>
          <a:bodyPr wrap="square">
            <a:spAutoFit/>
          </a:bodyPr>
          <a:lstStyle/>
          <a:p>
            <a:pPr>
              <a:lnSpc>
                <a:spcPct val="175000"/>
              </a:lnSpc>
              <a:defRPr/>
            </a:pPr>
            <a:r>
              <a:rPr lang="zh-CN" altLang="en-US" sz="2400" b="1" dirty="0">
                <a:latin typeface="微软雅黑" panose="020B0503020204020204" pitchFamily="34" charset="-122"/>
                <a:ea typeface="微软雅黑" panose="020B0503020204020204" pitchFamily="34" charset="-122"/>
              </a:rPr>
              <a:t>数据怎么取？放哪儿？做什么处理？</a:t>
            </a:r>
          </a:p>
        </p:txBody>
      </p:sp>
      <p:sp>
        <p:nvSpPr>
          <p:cNvPr id="14" name="AutoShape 5"/>
          <p:cNvSpPr>
            <a:spLocks noChangeArrowheads="1"/>
          </p:cNvSpPr>
          <p:nvPr/>
        </p:nvSpPr>
        <p:spPr bwMode="auto">
          <a:xfrm>
            <a:off x="4079577" y="3379071"/>
            <a:ext cx="942975" cy="552450"/>
          </a:xfrm>
          <a:prstGeom prst="flowChartAlternateProcess">
            <a:avLst/>
          </a:prstGeom>
          <a:solidFill>
            <a:srgbClr val="FFFF99"/>
          </a:solidFill>
          <a:ln w="12700">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latin typeface="Calibri" panose="020F0502020204030204" pitchFamily="34" charset="0"/>
              </a:rPr>
              <a:t>存储器</a:t>
            </a:r>
          </a:p>
        </p:txBody>
      </p:sp>
      <p:sp>
        <p:nvSpPr>
          <p:cNvPr id="15" name="Line 23"/>
          <p:cNvSpPr>
            <a:spLocks noChangeShapeType="1"/>
          </p:cNvSpPr>
          <p:nvPr/>
        </p:nvSpPr>
        <p:spPr bwMode="auto">
          <a:xfrm>
            <a:off x="5022552" y="3688633"/>
            <a:ext cx="863600" cy="0"/>
          </a:xfrm>
          <a:prstGeom prst="line">
            <a:avLst/>
          </a:prstGeom>
          <a:noFill/>
          <a:ln w="25400">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6" name="Line 23"/>
          <p:cNvSpPr>
            <a:spLocks noChangeShapeType="1"/>
          </p:cNvSpPr>
          <p:nvPr/>
        </p:nvSpPr>
        <p:spPr bwMode="auto">
          <a:xfrm>
            <a:off x="6794202" y="3688633"/>
            <a:ext cx="863600"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7" name="AutoShape 5"/>
          <p:cNvSpPr>
            <a:spLocks noChangeArrowheads="1"/>
          </p:cNvSpPr>
          <p:nvPr/>
        </p:nvSpPr>
        <p:spPr bwMode="auto">
          <a:xfrm>
            <a:off x="5865514" y="3379071"/>
            <a:ext cx="942975" cy="552450"/>
          </a:xfrm>
          <a:prstGeom prst="flowChartAlternateProcess">
            <a:avLst/>
          </a:prstGeom>
          <a:solidFill>
            <a:schemeClr val="accent4">
              <a:lumMod val="40000"/>
              <a:lumOff val="60000"/>
            </a:schemeClr>
          </a:solidFill>
          <a:ln w="12700">
            <a:solidFill>
              <a:schemeClr val="tx1"/>
            </a:solidFill>
            <a:miter lim="800000"/>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2000" dirty="0"/>
              <a:t>运算器</a:t>
            </a:r>
          </a:p>
        </p:txBody>
      </p:sp>
      <p:sp>
        <p:nvSpPr>
          <p:cNvPr id="18" name="Line 23"/>
          <p:cNvSpPr>
            <a:spLocks noChangeShapeType="1"/>
          </p:cNvSpPr>
          <p:nvPr/>
        </p:nvSpPr>
        <p:spPr bwMode="auto">
          <a:xfrm flipH="1">
            <a:off x="7651452" y="2967908"/>
            <a:ext cx="0" cy="720725"/>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9" name="Line 23"/>
          <p:cNvSpPr>
            <a:spLocks noChangeShapeType="1"/>
          </p:cNvSpPr>
          <p:nvPr/>
        </p:nvSpPr>
        <p:spPr bwMode="auto">
          <a:xfrm flipV="1">
            <a:off x="3222327" y="2974258"/>
            <a:ext cx="4427537"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20" name="Line 23"/>
          <p:cNvSpPr>
            <a:spLocks noChangeShapeType="1"/>
          </p:cNvSpPr>
          <p:nvPr/>
        </p:nvSpPr>
        <p:spPr bwMode="auto">
          <a:xfrm flipH="1">
            <a:off x="3222327" y="2974258"/>
            <a:ext cx="0" cy="714375"/>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21" name="Line 23"/>
          <p:cNvSpPr>
            <a:spLocks noChangeShapeType="1"/>
          </p:cNvSpPr>
          <p:nvPr/>
        </p:nvSpPr>
        <p:spPr bwMode="auto">
          <a:xfrm flipV="1">
            <a:off x="1835697" y="3688632"/>
            <a:ext cx="2250230" cy="10311"/>
          </a:xfrm>
          <a:prstGeom prst="line">
            <a:avLst/>
          </a:prstGeom>
          <a:noFill/>
          <a:ln w="25400">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23" name="Line 23"/>
          <p:cNvSpPr>
            <a:spLocks noChangeShapeType="1"/>
          </p:cNvSpPr>
          <p:nvPr/>
        </p:nvSpPr>
        <p:spPr bwMode="auto">
          <a:xfrm flipV="1">
            <a:off x="4579639" y="3902946"/>
            <a:ext cx="0" cy="790575"/>
          </a:xfrm>
          <a:prstGeom prst="line">
            <a:avLst/>
          </a:prstGeom>
          <a:noFill/>
          <a:ln w="25400">
            <a:solidFill>
              <a:schemeClr val="tx2"/>
            </a:solidFill>
            <a:prstDash val="sysDash"/>
            <a:round/>
            <a:tailEnd type="triangle" w="med" len="me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24" name="Line 23"/>
          <p:cNvSpPr>
            <a:spLocks noChangeShapeType="1"/>
          </p:cNvSpPr>
          <p:nvPr/>
        </p:nvSpPr>
        <p:spPr bwMode="auto">
          <a:xfrm>
            <a:off x="4579638" y="4688758"/>
            <a:ext cx="538309" cy="0"/>
          </a:xfrm>
          <a:prstGeom prst="line">
            <a:avLst/>
          </a:prstGeom>
          <a:noFill/>
          <a:ln w="25400">
            <a:solidFill>
              <a:schemeClr val="tx2"/>
            </a:solidFill>
            <a:prstDash val="sysDash"/>
            <a:rou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25" name="Line 23"/>
          <p:cNvSpPr>
            <a:spLocks noChangeShapeType="1"/>
          </p:cNvSpPr>
          <p:nvPr/>
        </p:nvSpPr>
        <p:spPr bwMode="auto">
          <a:xfrm flipV="1">
            <a:off x="5865514" y="4688757"/>
            <a:ext cx="428626" cy="1"/>
          </a:xfrm>
          <a:prstGeom prst="line">
            <a:avLst/>
          </a:prstGeom>
          <a:noFill/>
          <a:ln w="25400">
            <a:solidFill>
              <a:schemeClr val="tx2"/>
            </a:solidFill>
            <a:prstDash val="sysDash"/>
            <a:rou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27" name="AutoShape 5"/>
          <p:cNvSpPr>
            <a:spLocks noChangeArrowheads="1"/>
          </p:cNvSpPr>
          <p:nvPr/>
        </p:nvSpPr>
        <p:spPr bwMode="auto">
          <a:xfrm>
            <a:off x="4693674" y="4403008"/>
            <a:ext cx="1421133" cy="552450"/>
          </a:xfrm>
          <a:prstGeom prst="flowChartAlternateProcess">
            <a:avLst/>
          </a:prstGeom>
          <a:solidFill>
            <a:schemeClr val="accent5">
              <a:lumMod val="60000"/>
              <a:lumOff val="40000"/>
            </a:schemeClr>
          </a:solidFill>
          <a:ln w="12700">
            <a:solidFill>
              <a:schemeClr val="tx1"/>
            </a:solidFill>
            <a:miter lim="800000"/>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2000" dirty="0"/>
              <a:t>控制器</a:t>
            </a:r>
          </a:p>
        </p:txBody>
      </p:sp>
      <p:sp>
        <p:nvSpPr>
          <p:cNvPr id="28" name="Line 23"/>
          <p:cNvSpPr>
            <a:spLocks noChangeShapeType="1"/>
          </p:cNvSpPr>
          <p:nvPr/>
        </p:nvSpPr>
        <p:spPr bwMode="auto">
          <a:xfrm flipV="1">
            <a:off x="6294139" y="3902946"/>
            <a:ext cx="0" cy="790575"/>
          </a:xfrm>
          <a:prstGeom prst="line">
            <a:avLst/>
          </a:prstGeom>
          <a:noFill/>
          <a:ln w="25400">
            <a:solidFill>
              <a:schemeClr val="tx2"/>
            </a:solidFill>
            <a:prstDash val="sysDash"/>
            <a:round/>
            <a:tailEnd type="triangle" w="med" len="med"/>
          </a:ln>
          <a:extLst>
            <a:ext uri="{909E8E84-426E-40DD-AFC4-6F175D3DCCD1}">
              <a14:hiddenFill xmlns:a14="http://schemas.microsoft.com/office/drawing/2010/main">
                <a:noFill/>
              </a14:hiddenFill>
            </a:ext>
          </a:extLst>
        </p:spPr>
        <p:txBody>
          <a:bodyPr wrap="none" anchor="ctr"/>
          <a:lstStyle/>
          <a:p>
            <a:pPr algn="ctr"/>
            <a:endParaRPr lang="zh-CN" altLang="en-US"/>
          </a:p>
        </p:txBody>
      </p:sp>
      <p:pic>
        <p:nvPicPr>
          <p:cNvPr id="8" name="图形 7" descr="打开的信封"/>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03648" y="2020255"/>
            <a:ext cx="914400" cy="914400"/>
          </a:xfrm>
          <a:prstGeom prst="rect">
            <a:avLst/>
          </a:prstGeom>
        </p:spPr>
      </p:pic>
      <p:sp>
        <p:nvSpPr>
          <p:cNvPr id="29" name="矩形 28"/>
          <p:cNvSpPr/>
          <p:nvPr/>
        </p:nvSpPr>
        <p:spPr>
          <a:xfrm>
            <a:off x="2267744" y="1964371"/>
            <a:ext cx="954581" cy="650306"/>
          </a:xfrm>
          <a:prstGeom prst="rect">
            <a:avLst/>
          </a:prstGeom>
        </p:spPr>
        <p:txBody>
          <a:bodyPr wrap="square">
            <a:spAutoFit/>
          </a:bodyPr>
          <a:lstStyle/>
          <a:p>
            <a:pPr algn="ctr">
              <a:lnSpc>
                <a:spcPct val="175000"/>
              </a:lnSpc>
              <a:defRPr/>
            </a:pPr>
            <a:r>
              <a:rPr lang="zh-CN" altLang="en-US" sz="2400" b="1" dirty="0">
                <a:solidFill>
                  <a:srgbClr val="FF0000"/>
                </a:solidFill>
                <a:latin typeface="微软雅黑" panose="020B0503020204020204" pitchFamily="34" charset="-122"/>
                <a:ea typeface="微软雅黑" panose="020B0503020204020204" pitchFamily="34" charset="-122"/>
              </a:rPr>
              <a:t>数据</a:t>
            </a:r>
          </a:p>
        </p:txBody>
      </p:sp>
      <p:sp>
        <p:nvSpPr>
          <p:cNvPr id="30" name="Line 23"/>
          <p:cNvSpPr>
            <a:spLocks noChangeShapeType="1"/>
          </p:cNvSpPr>
          <p:nvPr/>
        </p:nvSpPr>
        <p:spPr bwMode="auto">
          <a:xfrm flipH="1">
            <a:off x="1841136" y="2984568"/>
            <a:ext cx="0" cy="714375"/>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wrap="none" anchor="ctr"/>
          <a:lstStyle/>
          <a:p>
            <a:pPr algn="ctr"/>
            <a:endParaRPr lang="zh-CN" altLang="en-US"/>
          </a:p>
        </p:txBody>
      </p:sp>
      <p:pic>
        <p:nvPicPr>
          <p:cNvPr id="31" name="图形 30" descr="打开的信封"/>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03648" y="4109287"/>
            <a:ext cx="914400" cy="914400"/>
          </a:xfrm>
          <a:prstGeom prst="rect">
            <a:avLst/>
          </a:prstGeom>
        </p:spPr>
      </p:pic>
      <p:sp>
        <p:nvSpPr>
          <p:cNvPr id="32" name="Line 23"/>
          <p:cNvSpPr>
            <a:spLocks noChangeShapeType="1"/>
          </p:cNvSpPr>
          <p:nvPr/>
        </p:nvSpPr>
        <p:spPr bwMode="auto">
          <a:xfrm flipH="1">
            <a:off x="2264101" y="4671857"/>
            <a:ext cx="2091869" cy="10311"/>
          </a:xfrm>
          <a:prstGeom prst="line">
            <a:avLst/>
          </a:prstGeom>
          <a:noFill/>
          <a:ln w="25400">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pPr algn="ctr"/>
            <a:endParaRPr lang="zh-CN" altLang="en-US" dirty="0"/>
          </a:p>
        </p:txBody>
      </p:sp>
      <p:sp>
        <p:nvSpPr>
          <p:cNvPr id="34" name="Line 23"/>
          <p:cNvSpPr>
            <a:spLocks noChangeShapeType="1"/>
          </p:cNvSpPr>
          <p:nvPr/>
        </p:nvSpPr>
        <p:spPr bwMode="auto">
          <a:xfrm flipH="1">
            <a:off x="4355970" y="3931521"/>
            <a:ext cx="6" cy="757236"/>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35" name="矩形 34"/>
          <p:cNvSpPr/>
          <p:nvPr/>
        </p:nvSpPr>
        <p:spPr>
          <a:xfrm>
            <a:off x="430453" y="4893629"/>
            <a:ext cx="8283094" cy="650306"/>
          </a:xfrm>
          <a:prstGeom prst="rect">
            <a:avLst/>
          </a:prstGeom>
        </p:spPr>
        <p:txBody>
          <a:bodyPr wrap="square">
            <a:spAutoFit/>
          </a:bodyPr>
          <a:lstStyle/>
          <a:p>
            <a:pPr>
              <a:lnSpc>
                <a:spcPct val="175000"/>
              </a:lnSpc>
              <a:defRPr/>
            </a:pPr>
            <a:r>
              <a:rPr lang="zh-CN" altLang="en-US" sz="2400" b="1" dirty="0">
                <a:latin typeface="微软雅黑" panose="020B0503020204020204" pitchFamily="34" charset="-122"/>
                <a:ea typeface="微软雅黑" panose="020B0503020204020204" pitchFamily="34" charset="-122"/>
              </a:rPr>
              <a:t>硬件设备的四个主要功能：</a:t>
            </a:r>
          </a:p>
        </p:txBody>
      </p:sp>
      <p:sp>
        <p:nvSpPr>
          <p:cNvPr id="36" name="矩形 35">
            <a:hlinkClick r:id="rId5" action="ppaction://hlinksldjump"/>
          </p:cNvPr>
          <p:cNvSpPr/>
          <p:nvPr/>
        </p:nvSpPr>
        <p:spPr>
          <a:xfrm>
            <a:off x="552127" y="5558725"/>
            <a:ext cx="8283094" cy="650306"/>
          </a:xfrm>
          <a:prstGeom prst="rect">
            <a:avLst/>
          </a:prstGeom>
        </p:spPr>
        <p:txBody>
          <a:bodyPr wrap="square">
            <a:spAutoFit/>
          </a:bodyPr>
          <a:lstStyle/>
          <a:p>
            <a:pPr algn="ctr">
              <a:lnSpc>
                <a:spcPct val="175000"/>
              </a:lnSpc>
              <a:defRPr/>
            </a:pPr>
            <a:r>
              <a:rPr lang="zh-CN" altLang="en-US" sz="2400" b="1" dirty="0">
                <a:latin typeface="微软雅黑" panose="020B0503020204020204" pitchFamily="34" charset="-122"/>
                <a:ea typeface="微软雅黑" panose="020B0503020204020204" pitchFamily="34" charset="-122"/>
              </a:rPr>
              <a:t>输入数据、输出数据、处理数据、存储数据</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anim calcmode="lin" valueType="num">
                                      <p:cBhvr>
                                        <p:cTn id="15" dur="1000" fill="hold"/>
                                        <p:tgtEl>
                                          <p:spTgt spid="29"/>
                                        </p:tgtEl>
                                        <p:attrNameLst>
                                          <p:attrName>ppt_x</p:attrName>
                                        </p:attrNameLst>
                                      </p:cBhvr>
                                      <p:tavLst>
                                        <p:tav tm="0">
                                          <p:val>
                                            <p:strVal val="#ppt_x"/>
                                          </p:val>
                                        </p:tav>
                                        <p:tav tm="100000">
                                          <p:val>
                                            <p:strVal val="#ppt_x"/>
                                          </p:val>
                                        </p:tav>
                                      </p:tavLst>
                                    </p:anim>
                                    <p:anim calcmode="lin" valueType="num">
                                      <p:cBhvr>
                                        <p:cTn id="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1000"/>
                                        <p:tgtEl>
                                          <p:spTgt spid="35"/>
                                        </p:tgtEl>
                                      </p:cBhvr>
                                    </p:animEffect>
                                    <p:anim calcmode="lin" valueType="num">
                                      <p:cBhvr>
                                        <p:cTn id="22" dur="1000" fill="hold"/>
                                        <p:tgtEl>
                                          <p:spTgt spid="35"/>
                                        </p:tgtEl>
                                        <p:attrNameLst>
                                          <p:attrName>ppt_x</p:attrName>
                                        </p:attrNameLst>
                                      </p:cBhvr>
                                      <p:tavLst>
                                        <p:tav tm="0">
                                          <p:val>
                                            <p:strVal val="#ppt_x"/>
                                          </p:val>
                                        </p:tav>
                                        <p:tav tm="100000">
                                          <p:val>
                                            <p:strVal val="#ppt_x"/>
                                          </p:val>
                                        </p:tav>
                                      </p:tavLst>
                                    </p:anim>
                                    <p:anim calcmode="lin" valueType="num">
                                      <p:cBhvr>
                                        <p:cTn id="2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1000"/>
                                        <p:tgtEl>
                                          <p:spTgt spid="36"/>
                                        </p:tgtEl>
                                      </p:cBhvr>
                                    </p:animEffect>
                                    <p:anim calcmode="lin" valueType="num">
                                      <p:cBhvr>
                                        <p:cTn id="29" dur="1000" fill="hold"/>
                                        <p:tgtEl>
                                          <p:spTgt spid="36"/>
                                        </p:tgtEl>
                                        <p:attrNameLst>
                                          <p:attrName>ppt_x</p:attrName>
                                        </p:attrNameLst>
                                      </p:cBhvr>
                                      <p:tavLst>
                                        <p:tav tm="0">
                                          <p:val>
                                            <p:strVal val="#ppt_x"/>
                                          </p:val>
                                        </p:tav>
                                        <p:tav tm="100000">
                                          <p:val>
                                            <p:strVal val="#ppt_x"/>
                                          </p:val>
                                        </p:tav>
                                      </p:tavLst>
                                    </p:anim>
                                    <p:anim calcmode="lin" valueType="num">
                                      <p:cBhvr>
                                        <p:cTn id="30"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9" grpId="0"/>
      <p:bldP spid="35"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179512" y="1090006"/>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79512" y="599555"/>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9766" y="6356350"/>
            <a:ext cx="885673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79512" y="620688"/>
            <a:ext cx="8856984" cy="461665"/>
          </a:xfrm>
          <a:prstGeom prst="rect">
            <a:avLst/>
          </a:prstGeom>
          <a:noFill/>
        </p:spPr>
        <p:txBody>
          <a:bodyPr wrap="square" rtlCol="0" anchor="ctr" anchorCtr="0">
            <a:spAutoFit/>
          </a:bodyPr>
          <a:lstStyle/>
          <a:p>
            <a:r>
              <a:rPr lang="zh-CN" altLang="en-US" sz="2400" b="1" dirty="0">
                <a:latin typeface="微软雅黑" panose="020B0503020204020204" pitchFamily="34" charset="-122"/>
                <a:ea typeface="微软雅黑" panose="020B0503020204020204" pitchFamily="34" charset="-122"/>
              </a:rPr>
              <a:t>通用计算机模型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硬件模型</a:t>
            </a:r>
          </a:p>
        </p:txBody>
      </p:sp>
      <p:sp>
        <p:nvSpPr>
          <p:cNvPr id="4" name="页脚占位符 3"/>
          <p:cNvSpPr>
            <a:spLocks noGrp="1"/>
          </p:cNvSpPr>
          <p:nvPr>
            <p:ph type="ftr" sz="quarter" idx="11"/>
          </p:nvPr>
        </p:nvSpPr>
        <p:spPr/>
        <p:txBody>
          <a:bodyPr/>
          <a:lstStyle/>
          <a:p>
            <a:r>
              <a:rPr lang="zh-CN" altLang="en-US"/>
              <a:t>华中科技大学 光学与电子信息学院</a:t>
            </a:r>
          </a:p>
        </p:txBody>
      </p:sp>
      <p:grpSp>
        <p:nvGrpSpPr>
          <p:cNvPr id="13" name="组合 12"/>
          <p:cNvGrpSpPr/>
          <p:nvPr/>
        </p:nvGrpSpPr>
        <p:grpSpPr>
          <a:xfrm>
            <a:off x="17364" y="1196752"/>
            <a:ext cx="9046343" cy="4887452"/>
            <a:chOff x="17364" y="1196752"/>
            <a:chExt cx="9046343" cy="4887452"/>
          </a:xfrm>
        </p:grpSpPr>
        <p:sp>
          <p:nvSpPr>
            <p:cNvPr id="9" name="矩形 8"/>
            <p:cNvSpPr/>
            <p:nvPr/>
          </p:nvSpPr>
          <p:spPr>
            <a:xfrm>
              <a:off x="159276" y="1196752"/>
              <a:ext cx="7715250" cy="650306"/>
            </a:xfrm>
            <a:prstGeom prst="rect">
              <a:avLst/>
            </a:prstGeom>
          </p:spPr>
          <p:txBody>
            <a:bodyPr>
              <a:spAutoFit/>
            </a:bodyPr>
            <a:lstStyle/>
            <a:p>
              <a:pPr>
                <a:lnSpc>
                  <a:spcPct val="175000"/>
                </a:lnSpc>
                <a:defRPr/>
              </a:pPr>
              <a:r>
                <a:rPr lang="zh-CN" altLang="en-US" sz="2400" b="1" dirty="0">
                  <a:latin typeface="微软雅黑" panose="020B0503020204020204" pitchFamily="34" charset="-122"/>
                  <a:ea typeface="微软雅黑" panose="020B0503020204020204" pitchFamily="34" charset="-122"/>
                </a:rPr>
                <a:t>冯</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诺依曼结构</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8000" y="1542362"/>
              <a:ext cx="5425707" cy="4541842"/>
            </a:xfrm>
            <a:prstGeom prst="rect">
              <a:avLst/>
            </a:prstGeom>
          </p:spPr>
        </p:pic>
        <p:sp>
          <p:nvSpPr>
            <p:cNvPr id="12" name="矩形 11">
              <a:hlinkClick r:id="rId4" action="ppaction://hlinksldjump"/>
            </p:cNvPr>
            <p:cNvSpPr/>
            <p:nvPr/>
          </p:nvSpPr>
          <p:spPr>
            <a:xfrm>
              <a:off x="17364" y="2876785"/>
              <a:ext cx="3620636" cy="2449838"/>
            </a:xfrm>
            <a:prstGeom prst="rect">
              <a:avLst/>
            </a:prstGeom>
          </p:spPr>
          <p:txBody>
            <a:bodyPr wrap="square">
              <a:spAutoFit/>
            </a:bodyPr>
            <a:lstStyle/>
            <a:p>
              <a:pPr>
                <a:lnSpc>
                  <a:spcPct val="175000"/>
                </a:lnSpc>
                <a:defRPr/>
              </a:pPr>
              <a:r>
                <a:rPr lang="zh-CN" altLang="en-US" dirty="0">
                  <a:latin typeface="微软雅黑" panose="020B0503020204020204" pitchFamily="34" charset="-122"/>
                  <a:ea typeface="微软雅黑" panose="020B0503020204020204" pitchFamily="34" charset="-122"/>
                </a:rPr>
                <a:t>处理器从存储器中得到指令和数据，输入部件将数据写入存储器，输出部件从存储器中读取数据，控制器向数据通路，存储器，输入部件，输出部件发送命令信号；</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179512" y="1090006"/>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79512" y="599555"/>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9766" y="6356350"/>
            <a:ext cx="885673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79512" y="620688"/>
            <a:ext cx="8856984" cy="461665"/>
          </a:xfrm>
          <a:prstGeom prst="rect">
            <a:avLst/>
          </a:prstGeom>
          <a:noFill/>
        </p:spPr>
        <p:txBody>
          <a:bodyPr wrap="square" rtlCol="0" anchor="ctr" anchorCtr="0">
            <a:spAutoFit/>
          </a:bodyPr>
          <a:lstStyle/>
          <a:p>
            <a:r>
              <a:rPr lang="zh-CN" altLang="en-US" sz="2400" b="1" dirty="0">
                <a:latin typeface="微软雅黑" panose="020B0503020204020204" pitchFamily="34" charset="-122"/>
                <a:ea typeface="微软雅黑" panose="020B0503020204020204" pitchFamily="34" charset="-122"/>
              </a:rPr>
              <a:t>通用计算机模型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编程模型</a:t>
            </a:r>
          </a:p>
        </p:txBody>
      </p:sp>
      <p:sp>
        <p:nvSpPr>
          <p:cNvPr id="4" name="页脚占位符 3"/>
          <p:cNvSpPr>
            <a:spLocks noGrp="1"/>
          </p:cNvSpPr>
          <p:nvPr>
            <p:ph type="ftr" sz="quarter" idx="11"/>
          </p:nvPr>
        </p:nvSpPr>
        <p:spPr/>
        <p:txBody>
          <a:bodyPr/>
          <a:lstStyle/>
          <a:p>
            <a:r>
              <a:rPr lang="zh-CN" altLang="en-US"/>
              <a:t>华中科技大学 光学与电子信息学院</a:t>
            </a:r>
          </a:p>
        </p:txBody>
      </p:sp>
      <p:sp>
        <p:nvSpPr>
          <p:cNvPr id="11" name="矩形 10"/>
          <p:cNvSpPr/>
          <p:nvPr/>
        </p:nvSpPr>
        <p:spPr>
          <a:xfrm>
            <a:off x="0" y="1082353"/>
            <a:ext cx="9144000" cy="650306"/>
          </a:xfrm>
          <a:prstGeom prst="rect">
            <a:avLst/>
          </a:prstGeom>
        </p:spPr>
        <p:txBody>
          <a:bodyPr wrap="square">
            <a:spAutoFit/>
          </a:bodyPr>
          <a:lstStyle/>
          <a:p>
            <a:pPr>
              <a:lnSpc>
                <a:spcPct val="175000"/>
              </a:lnSpc>
            </a:pPr>
            <a:r>
              <a:rPr lang="zh-CN" altLang="en-US" sz="2400" b="1" dirty="0">
                <a:latin typeface="微软雅黑" panose="020B0503020204020204" pitchFamily="34" charset="-122"/>
                <a:ea typeface="微软雅黑" panose="020B0503020204020204" pitchFamily="34" charset="-122"/>
              </a:rPr>
              <a:t>早期计算机：软硬不分，</a:t>
            </a:r>
            <a:r>
              <a:rPr lang="zh-CN" altLang="en-US" sz="2400" b="1" dirty="0">
                <a:solidFill>
                  <a:srgbClr val="FF0000"/>
                </a:solidFill>
                <a:latin typeface="微软雅黑" panose="020B0503020204020204" pitchFamily="34" charset="-122"/>
                <a:ea typeface="微软雅黑" panose="020B0503020204020204" pitchFamily="34" charset="-122"/>
              </a:rPr>
              <a:t>软件与硬件紧密耦合</a:t>
            </a:r>
            <a:r>
              <a:rPr lang="zh-CN" altLang="en-US" sz="2400" b="1" dirty="0">
                <a:latin typeface="微软雅黑" panose="020B0503020204020204" pitchFamily="34" charset="-122"/>
                <a:ea typeface="微软雅黑" panose="020B0503020204020204" pitchFamily="34" charset="-122"/>
              </a:rPr>
              <a:t>，不可分离</a:t>
            </a:r>
            <a:endParaRPr lang="en-US" altLang="zh-CN" sz="2400" b="1" dirty="0">
              <a:latin typeface="微软雅黑" panose="020B0503020204020204" pitchFamily="34" charset="-122"/>
              <a:ea typeface="微软雅黑" panose="020B0503020204020204" pitchFamily="34" charset="-122"/>
            </a:endParaRPr>
          </a:p>
        </p:txBody>
      </p:sp>
      <p:sp>
        <p:nvSpPr>
          <p:cNvPr id="12" name="矩形 11"/>
          <p:cNvSpPr/>
          <p:nvPr/>
        </p:nvSpPr>
        <p:spPr>
          <a:xfrm>
            <a:off x="0" y="4239991"/>
            <a:ext cx="9144000" cy="1634550"/>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应用软件程序都是使用高级语言实现的，但是我们的硬件只能识别</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这些低级的机器语言，所以想让软件在硬件上实现就必须要有系统软件；系统软件包括</a:t>
            </a:r>
            <a:r>
              <a:rPr lang="zh-CN" altLang="en-US" sz="2000" b="1" dirty="0">
                <a:solidFill>
                  <a:srgbClr val="FF0000"/>
                </a:solidFill>
                <a:latin typeface="微软雅黑" panose="020B0503020204020204" pitchFamily="34" charset="-122"/>
                <a:ea typeface="微软雅黑" panose="020B0503020204020204" pitchFamily="34" charset="-122"/>
              </a:rPr>
              <a:t>操作系统、编译器、</a:t>
            </a:r>
            <a:r>
              <a:rPr lang="zh-CN" altLang="en-US" sz="2000" b="1" dirty="0">
                <a:latin typeface="微软雅黑" panose="020B0503020204020204" pitchFamily="34" charset="-122"/>
                <a:ea typeface="微软雅黑" panose="020B0503020204020204" pitchFamily="34" charset="-122"/>
              </a:rPr>
              <a:t>加载器、汇编器；</a:t>
            </a:r>
            <a:endParaRPr lang="en-US" altLang="zh-CN" sz="20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1740312"/>
            <a:ext cx="2667000" cy="2324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179512" y="1090006"/>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79512" y="599555"/>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9766" y="6356350"/>
            <a:ext cx="885673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79512" y="620688"/>
            <a:ext cx="8856984" cy="461665"/>
          </a:xfrm>
          <a:prstGeom prst="rect">
            <a:avLst/>
          </a:prstGeom>
          <a:noFill/>
        </p:spPr>
        <p:txBody>
          <a:bodyPr wrap="square" rtlCol="0" anchor="ctr" anchorCtr="0">
            <a:spAutoFit/>
          </a:bodyPr>
          <a:lstStyle/>
          <a:p>
            <a:r>
              <a:rPr lang="zh-CN" altLang="en-US" sz="2400" b="1" dirty="0">
                <a:latin typeface="微软雅黑" panose="020B0503020204020204" pitchFamily="34" charset="-122"/>
                <a:ea typeface="微软雅黑" panose="020B0503020204020204" pitchFamily="34" charset="-122"/>
              </a:rPr>
              <a:t>处理器的编程模型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操作系统</a:t>
            </a:r>
          </a:p>
        </p:txBody>
      </p:sp>
      <p:sp>
        <p:nvSpPr>
          <p:cNvPr id="4" name="页脚占位符 3"/>
          <p:cNvSpPr>
            <a:spLocks noGrp="1"/>
          </p:cNvSpPr>
          <p:nvPr>
            <p:ph type="ftr" sz="quarter" idx="11"/>
          </p:nvPr>
        </p:nvSpPr>
        <p:spPr/>
        <p:txBody>
          <a:bodyPr/>
          <a:lstStyle/>
          <a:p>
            <a:r>
              <a:rPr lang="zh-CN" altLang="en-US"/>
              <a:t>华中科技大学 光学与电子信息学院</a:t>
            </a:r>
          </a:p>
        </p:txBody>
      </p:sp>
      <p:sp>
        <p:nvSpPr>
          <p:cNvPr id="13" name="矩形 12"/>
          <p:cNvSpPr/>
          <p:nvPr/>
        </p:nvSpPr>
        <p:spPr>
          <a:xfrm>
            <a:off x="178889" y="1609784"/>
            <a:ext cx="8964488" cy="557332"/>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其中操作系统（主流操作系统有</a:t>
            </a:r>
            <a:r>
              <a:rPr lang="en-US" altLang="zh-CN" sz="2000" b="1" dirty="0" err="1">
                <a:latin typeface="微软雅黑" panose="020B0503020204020204" pitchFamily="34" charset="-122"/>
                <a:ea typeface="微软雅黑" panose="020B0503020204020204" pitchFamily="34" charset="-122"/>
              </a:rPr>
              <a:t>linux,ios,windows</a:t>
            </a:r>
            <a:r>
              <a:rPr lang="zh-CN" altLang="en-US" sz="2000" b="1" dirty="0">
                <a:latin typeface="微软雅黑" panose="020B0503020204020204" pitchFamily="34" charset="-122"/>
                <a:ea typeface="微软雅黑" panose="020B0503020204020204" pitchFamily="34" charset="-122"/>
              </a:rPr>
              <a:t>）的主要功能有：</a:t>
            </a:r>
            <a:endParaRPr lang="en-US" altLang="zh-CN" sz="2000" b="1" dirty="0">
              <a:latin typeface="微软雅黑" panose="020B0503020204020204" pitchFamily="34" charset="-122"/>
              <a:ea typeface="微软雅黑" panose="020B0503020204020204" pitchFamily="34" charset="-122"/>
            </a:endParaRPr>
          </a:p>
        </p:txBody>
      </p:sp>
      <p:sp>
        <p:nvSpPr>
          <p:cNvPr id="14" name="矩形 13"/>
          <p:cNvSpPr/>
          <p:nvPr/>
        </p:nvSpPr>
        <p:spPr>
          <a:xfrm>
            <a:off x="899592" y="2340972"/>
            <a:ext cx="8028384" cy="557332"/>
          </a:xfrm>
          <a:prstGeom prst="rect">
            <a:avLst/>
          </a:prstGeom>
        </p:spPr>
        <p:txBody>
          <a:bodyPr wrap="square">
            <a:spAutoFit/>
          </a:bodyPr>
          <a:lstStyle/>
          <a:p>
            <a:pPr>
              <a:lnSpc>
                <a:spcPct val="175000"/>
              </a:lnSpc>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处理输入输出操作</a:t>
            </a:r>
            <a:endParaRPr lang="en-US" altLang="zh-CN" sz="2000" b="1" dirty="0">
              <a:latin typeface="微软雅黑" panose="020B0503020204020204" pitchFamily="34" charset="-122"/>
              <a:ea typeface="微软雅黑" panose="020B0503020204020204" pitchFamily="34" charset="-122"/>
            </a:endParaRPr>
          </a:p>
        </p:txBody>
      </p:sp>
      <p:sp>
        <p:nvSpPr>
          <p:cNvPr id="15" name="矩形 14"/>
          <p:cNvSpPr/>
          <p:nvPr/>
        </p:nvSpPr>
        <p:spPr>
          <a:xfrm>
            <a:off x="899592" y="3060141"/>
            <a:ext cx="8028384" cy="557332"/>
          </a:xfrm>
          <a:prstGeom prst="rect">
            <a:avLst/>
          </a:prstGeom>
        </p:spPr>
        <p:txBody>
          <a:bodyPr wrap="square">
            <a:spAutoFit/>
          </a:bodyPr>
          <a:lstStyle/>
          <a:p>
            <a:pPr>
              <a:lnSpc>
                <a:spcPct val="175000"/>
              </a:lnSpc>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分配存储空间和内存</a:t>
            </a:r>
            <a:endParaRPr lang="en-US" altLang="zh-CN" sz="2000" b="1" dirty="0">
              <a:latin typeface="微软雅黑" panose="020B0503020204020204" pitchFamily="34" charset="-122"/>
              <a:ea typeface="微软雅黑" panose="020B0503020204020204" pitchFamily="34" charset="-122"/>
            </a:endParaRPr>
          </a:p>
        </p:txBody>
      </p:sp>
      <p:sp>
        <p:nvSpPr>
          <p:cNvPr id="16" name="矩形 15"/>
          <p:cNvSpPr/>
          <p:nvPr/>
        </p:nvSpPr>
        <p:spPr>
          <a:xfrm>
            <a:off x="899592" y="3821230"/>
            <a:ext cx="8028384" cy="557332"/>
          </a:xfrm>
          <a:prstGeom prst="rect">
            <a:avLst/>
          </a:prstGeom>
        </p:spPr>
        <p:txBody>
          <a:bodyPr wrap="square">
            <a:spAutoFit/>
          </a:bodyPr>
          <a:lstStyle/>
          <a:p>
            <a:pPr>
              <a:lnSpc>
                <a:spcPct val="175000"/>
              </a:lnSpc>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在多应用时提供保护</a:t>
            </a:r>
            <a:endParaRPr lang="en-US" altLang="zh-CN"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179512" y="1090006"/>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79512" y="599555"/>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9766" y="6356350"/>
            <a:ext cx="885673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79512" y="620688"/>
            <a:ext cx="8856984" cy="461665"/>
          </a:xfrm>
          <a:prstGeom prst="rect">
            <a:avLst/>
          </a:prstGeom>
          <a:noFill/>
        </p:spPr>
        <p:txBody>
          <a:bodyPr wrap="square" rtlCol="0" anchor="ctr" anchorCtr="0">
            <a:spAutoFit/>
          </a:bodyPr>
          <a:lstStyle/>
          <a:p>
            <a:r>
              <a:rPr lang="zh-CN" altLang="en-US" sz="2400" b="1" dirty="0">
                <a:latin typeface="微软雅黑" panose="020B0503020204020204" pitchFamily="34" charset="-122"/>
                <a:ea typeface="微软雅黑" panose="020B0503020204020204" pitchFamily="34" charset="-122"/>
              </a:rPr>
              <a:t>处理器的编程模型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高级语言到机器语言</a:t>
            </a:r>
          </a:p>
        </p:txBody>
      </p:sp>
      <p:sp>
        <p:nvSpPr>
          <p:cNvPr id="4" name="页脚占位符 3"/>
          <p:cNvSpPr>
            <a:spLocks noGrp="1"/>
          </p:cNvSpPr>
          <p:nvPr>
            <p:ph type="ftr" sz="quarter" idx="11"/>
          </p:nvPr>
        </p:nvSpPr>
        <p:spPr/>
        <p:txBody>
          <a:bodyPr/>
          <a:lstStyle/>
          <a:p>
            <a:r>
              <a:rPr lang="zh-CN" altLang="en-US"/>
              <a:t>华中科技大学 光学与电子信息学院</a:t>
            </a:r>
          </a:p>
        </p:txBody>
      </p:sp>
      <p:grpSp>
        <p:nvGrpSpPr>
          <p:cNvPr id="26" name="组合 25"/>
          <p:cNvGrpSpPr/>
          <p:nvPr/>
        </p:nvGrpSpPr>
        <p:grpSpPr>
          <a:xfrm>
            <a:off x="107504" y="1669967"/>
            <a:ext cx="8928992" cy="4220727"/>
            <a:chOff x="107504" y="1669967"/>
            <a:chExt cx="8928992" cy="4220727"/>
          </a:xfrm>
        </p:grpSpPr>
        <p:pic>
          <p:nvPicPr>
            <p:cNvPr id="14" name="图片 13"/>
            <p:cNvPicPr>
              <a:picLocks noChangeAspect="1"/>
            </p:cNvPicPr>
            <p:nvPr/>
          </p:nvPicPr>
          <p:blipFill>
            <a:blip r:embed="rId3"/>
            <a:stretch>
              <a:fillRect/>
            </a:stretch>
          </p:blipFill>
          <p:spPr>
            <a:xfrm>
              <a:off x="107504" y="1669967"/>
              <a:ext cx="3672408" cy="1645857"/>
            </a:xfrm>
            <a:prstGeom prst="rect">
              <a:avLst/>
            </a:prstGeom>
          </p:spPr>
        </p:pic>
        <p:pic>
          <p:nvPicPr>
            <p:cNvPr id="16" name="图片 15"/>
            <p:cNvPicPr>
              <a:picLocks noChangeAspect="1"/>
            </p:cNvPicPr>
            <p:nvPr/>
          </p:nvPicPr>
          <p:blipFill>
            <a:blip r:embed="rId4"/>
            <a:stretch>
              <a:fillRect/>
            </a:stretch>
          </p:blipFill>
          <p:spPr>
            <a:xfrm>
              <a:off x="5458082" y="1844824"/>
              <a:ext cx="3578414" cy="1512167"/>
            </a:xfrm>
            <a:prstGeom prst="rect">
              <a:avLst/>
            </a:prstGeom>
          </p:spPr>
        </p:pic>
        <p:sp>
          <p:nvSpPr>
            <p:cNvPr id="18" name="Line 23"/>
            <p:cNvSpPr>
              <a:spLocks noChangeShapeType="1"/>
            </p:cNvSpPr>
            <p:nvPr/>
          </p:nvSpPr>
          <p:spPr bwMode="auto">
            <a:xfrm>
              <a:off x="3995936" y="2492896"/>
              <a:ext cx="863600" cy="0"/>
            </a:xfrm>
            <a:prstGeom prst="line">
              <a:avLst/>
            </a:prstGeom>
            <a:noFill/>
            <a:ln w="25400">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9" name="矩形 18"/>
            <p:cNvSpPr/>
            <p:nvPr/>
          </p:nvSpPr>
          <p:spPr>
            <a:xfrm>
              <a:off x="3950445" y="1862974"/>
              <a:ext cx="954581" cy="650306"/>
            </a:xfrm>
            <a:prstGeom prst="rect">
              <a:avLst/>
            </a:prstGeom>
          </p:spPr>
          <p:txBody>
            <a:bodyPr wrap="square">
              <a:spAutoFit/>
            </a:bodyPr>
            <a:lstStyle/>
            <a:p>
              <a:pPr algn="ctr">
                <a:lnSpc>
                  <a:spcPct val="175000"/>
                </a:lnSpc>
                <a:defRPr/>
              </a:pPr>
              <a:r>
                <a:rPr lang="zh-CN" altLang="en-US" sz="2400" b="1" dirty="0">
                  <a:latin typeface="微软雅黑" panose="020B0503020204020204" pitchFamily="34" charset="-122"/>
                  <a:ea typeface="微软雅黑" panose="020B0503020204020204" pitchFamily="34" charset="-122"/>
                </a:rPr>
                <a:t>编译</a:t>
              </a:r>
            </a:p>
          </p:txBody>
        </p:sp>
        <p:pic>
          <p:nvPicPr>
            <p:cNvPr id="20" name="图片 19"/>
            <p:cNvPicPr>
              <a:picLocks noChangeAspect="1"/>
            </p:cNvPicPr>
            <p:nvPr/>
          </p:nvPicPr>
          <p:blipFill>
            <a:blip r:embed="rId5"/>
            <a:stretch>
              <a:fillRect/>
            </a:stretch>
          </p:blipFill>
          <p:spPr>
            <a:xfrm>
              <a:off x="5458082" y="4722257"/>
              <a:ext cx="3531866" cy="1168437"/>
            </a:xfrm>
            <a:prstGeom prst="rect">
              <a:avLst/>
            </a:prstGeom>
          </p:spPr>
        </p:pic>
        <p:sp>
          <p:nvSpPr>
            <p:cNvPr id="22" name="Line 23"/>
            <p:cNvSpPr>
              <a:spLocks noChangeShapeType="1"/>
            </p:cNvSpPr>
            <p:nvPr/>
          </p:nvSpPr>
          <p:spPr bwMode="auto">
            <a:xfrm>
              <a:off x="6948264" y="3717032"/>
              <a:ext cx="0" cy="914710"/>
            </a:xfrm>
            <a:prstGeom prst="line">
              <a:avLst/>
            </a:prstGeom>
            <a:noFill/>
            <a:ln w="25400">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24" name="矩形 23"/>
            <p:cNvSpPr/>
            <p:nvPr/>
          </p:nvSpPr>
          <p:spPr>
            <a:xfrm>
              <a:off x="6948264" y="3756559"/>
              <a:ext cx="954581" cy="650306"/>
            </a:xfrm>
            <a:prstGeom prst="rect">
              <a:avLst/>
            </a:prstGeom>
          </p:spPr>
          <p:txBody>
            <a:bodyPr wrap="square">
              <a:spAutoFit/>
            </a:bodyPr>
            <a:lstStyle/>
            <a:p>
              <a:pPr algn="ctr">
                <a:lnSpc>
                  <a:spcPct val="175000"/>
                </a:lnSpc>
                <a:defRPr/>
              </a:pPr>
              <a:r>
                <a:rPr lang="zh-CN" altLang="en-US" sz="2400" b="1" dirty="0">
                  <a:latin typeface="微软雅黑" panose="020B0503020204020204" pitchFamily="34" charset="-122"/>
                  <a:ea typeface="微软雅黑" panose="020B0503020204020204" pitchFamily="34" charset="-122"/>
                </a:rPr>
                <a:t>汇编</a:t>
              </a:r>
            </a:p>
          </p:txBody>
        </p:sp>
      </p:grpSp>
      <p:sp>
        <p:nvSpPr>
          <p:cNvPr id="25" name="矩形 24"/>
          <p:cNvSpPr/>
          <p:nvPr/>
        </p:nvSpPr>
        <p:spPr>
          <a:xfrm>
            <a:off x="179705" y="3865245"/>
            <a:ext cx="3816985" cy="2030095"/>
          </a:xfrm>
          <a:prstGeom prst="rect">
            <a:avLst/>
          </a:prstGeom>
          <a:solidFill>
            <a:schemeClr val="accent2">
              <a:lumMod val="40000"/>
              <a:lumOff val="60000"/>
            </a:schemeClr>
          </a:solidFill>
        </p:spPr>
        <p:txBody>
          <a:bodyPr wrap="square">
            <a:spAutoFit/>
          </a:bodyPr>
          <a:lstStyle/>
          <a:p>
            <a:pPr>
              <a:lnSpc>
                <a:spcPct val="175000"/>
              </a:lnSpc>
              <a:defRPr/>
            </a:pP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en-US" sz="2400" b="1" dirty="0">
                <a:solidFill>
                  <a:srgbClr val="002060"/>
                </a:solidFill>
                <a:latin typeface="微软雅黑" panose="020B0503020204020204" pitchFamily="34" charset="-122"/>
                <a:ea typeface="微软雅黑" panose="020B0503020204020204" pitchFamily="34" charset="-122"/>
              </a:rPr>
              <a:t>为什么不直接使用汇编或者机器语言而使用高级编程语言？</a:t>
            </a:r>
          </a:p>
        </p:txBody>
      </p:sp>
      <p:pic>
        <p:nvPicPr>
          <p:cNvPr id="2" name="图片 1" descr="32303036343138313b32303038363338393bcecacce2"/>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1460" y="3885565"/>
            <a:ext cx="828040" cy="8280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179512" y="1090006"/>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79512" y="599555"/>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9766" y="6356350"/>
            <a:ext cx="885673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79512" y="620688"/>
            <a:ext cx="8856984" cy="461665"/>
          </a:xfrm>
          <a:prstGeom prst="rect">
            <a:avLst/>
          </a:prstGeom>
          <a:noFill/>
        </p:spPr>
        <p:txBody>
          <a:bodyPr wrap="square" rtlCol="0" anchor="ctr" anchorCtr="0">
            <a:spAutoFit/>
          </a:bodyPr>
          <a:lstStyle/>
          <a:p>
            <a:r>
              <a:rPr lang="zh-CN" altLang="en-US" sz="2400" b="1" dirty="0">
                <a:latin typeface="微软雅黑" panose="020B0503020204020204" pitchFamily="34" charset="-122"/>
                <a:ea typeface="微软雅黑" panose="020B0503020204020204" pitchFamily="34" charset="-122"/>
              </a:rPr>
              <a:t>处理器的编程模型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高级语言到机器语言</a:t>
            </a:r>
          </a:p>
        </p:txBody>
      </p:sp>
      <p:sp>
        <p:nvSpPr>
          <p:cNvPr id="4" name="页脚占位符 3"/>
          <p:cNvSpPr>
            <a:spLocks noGrp="1"/>
          </p:cNvSpPr>
          <p:nvPr>
            <p:ph type="ftr" sz="quarter" idx="11"/>
          </p:nvPr>
        </p:nvSpPr>
        <p:spPr/>
        <p:txBody>
          <a:bodyPr/>
          <a:lstStyle/>
          <a:p>
            <a:r>
              <a:rPr lang="zh-CN" altLang="en-US"/>
              <a:t>华中科技大学 光学与电子信息学院</a:t>
            </a:r>
          </a:p>
        </p:txBody>
      </p:sp>
      <p:sp>
        <p:nvSpPr>
          <p:cNvPr id="25" name="矩形 24"/>
          <p:cNvSpPr/>
          <p:nvPr/>
        </p:nvSpPr>
        <p:spPr>
          <a:xfrm>
            <a:off x="0" y="1196752"/>
            <a:ext cx="8568952" cy="650306"/>
          </a:xfrm>
          <a:prstGeom prst="rect">
            <a:avLst/>
          </a:prstGeom>
        </p:spPr>
        <p:txBody>
          <a:bodyPr wrap="square">
            <a:spAutoFit/>
          </a:bodyPr>
          <a:lstStyle/>
          <a:p>
            <a:pPr algn="ctr">
              <a:lnSpc>
                <a:spcPct val="175000"/>
              </a:lnSpc>
              <a:defRPr/>
            </a:pPr>
            <a:r>
              <a:rPr lang="zh-CN" altLang="en-US" sz="2400" b="1" dirty="0">
                <a:latin typeface="微软雅黑" panose="020B0503020204020204" pitchFamily="34" charset="-122"/>
                <a:ea typeface="微软雅黑" panose="020B0503020204020204" pitchFamily="34" charset="-122"/>
              </a:rPr>
              <a:t>为什么不直接使用汇编或者机器语言而使用高级编程语言？</a:t>
            </a:r>
          </a:p>
        </p:txBody>
      </p:sp>
      <p:sp>
        <p:nvSpPr>
          <p:cNvPr id="15" name="矩形 14"/>
          <p:cNvSpPr/>
          <p:nvPr/>
        </p:nvSpPr>
        <p:spPr>
          <a:xfrm>
            <a:off x="467544" y="1970039"/>
            <a:ext cx="8568952" cy="650306"/>
          </a:xfrm>
          <a:prstGeom prst="rect">
            <a:avLst/>
          </a:prstGeom>
        </p:spPr>
        <p:txBody>
          <a:bodyPr wrap="square">
            <a:spAutoFit/>
          </a:bodyPr>
          <a:lstStyle/>
          <a:p>
            <a:pPr>
              <a:lnSpc>
                <a:spcPct val="175000"/>
              </a:lnSpc>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易读性</a:t>
            </a:r>
          </a:p>
        </p:txBody>
      </p:sp>
      <p:sp>
        <p:nvSpPr>
          <p:cNvPr id="17" name="矩形 16"/>
          <p:cNvSpPr/>
          <p:nvPr/>
        </p:nvSpPr>
        <p:spPr>
          <a:xfrm>
            <a:off x="467544" y="2739601"/>
            <a:ext cx="8568952" cy="650306"/>
          </a:xfrm>
          <a:prstGeom prst="rect">
            <a:avLst/>
          </a:prstGeom>
        </p:spPr>
        <p:txBody>
          <a:bodyPr wrap="square">
            <a:spAutoFit/>
          </a:bodyPr>
          <a:lstStyle/>
          <a:p>
            <a:pPr>
              <a:lnSpc>
                <a:spcPct val="175000"/>
              </a:lnSpc>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高效性</a:t>
            </a:r>
          </a:p>
        </p:txBody>
      </p:sp>
      <p:sp>
        <p:nvSpPr>
          <p:cNvPr id="21" name="矩形 20"/>
          <p:cNvSpPr/>
          <p:nvPr/>
        </p:nvSpPr>
        <p:spPr>
          <a:xfrm>
            <a:off x="467544" y="3612108"/>
            <a:ext cx="8568952" cy="650306"/>
          </a:xfrm>
          <a:prstGeom prst="rect">
            <a:avLst/>
          </a:prstGeom>
        </p:spPr>
        <p:txBody>
          <a:bodyPr wrap="square">
            <a:spAutoFit/>
          </a:bodyPr>
          <a:lstStyle/>
          <a:p>
            <a:pPr>
              <a:lnSpc>
                <a:spcPct val="175000"/>
              </a:lnSpc>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独立性（不需要考虑计算机本身）</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5" grpId="0"/>
      <p:bldP spid="17"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179512" y="1090006"/>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79512" y="599555"/>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9766" y="6356350"/>
            <a:ext cx="885673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79512" y="620688"/>
            <a:ext cx="8856984" cy="461665"/>
          </a:xfrm>
          <a:prstGeom prst="rect">
            <a:avLst/>
          </a:prstGeom>
          <a:noFill/>
        </p:spPr>
        <p:txBody>
          <a:bodyPr wrap="square" rtlCol="0" anchor="ctr" anchorCtr="0">
            <a:spAutoFit/>
          </a:bodyPr>
          <a:lstStyle/>
          <a:p>
            <a:r>
              <a:rPr lang="zh-CN" altLang="en-US" sz="2400" b="1" dirty="0">
                <a:latin typeface="微软雅黑" panose="020B0503020204020204" pitchFamily="34" charset="-122"/>
                <a:ea typeface="微软雅黑" panose="020B0503020204020204" pitchFamily="34" charset="-122"/>
              </a:rPr>
              <a:t>内容概述</a:t>
            </a:r>
          </a:p>
        </p:txBody>
      </p:sp>
      <p:sp>
        <p:nvSpPr>
          <p:cNvPr id="4" name="页脚占位符 3"/>
          <p:cNvSpPr>
            <a:spLocks noGrp="1"/>
          </p:cNvSpPr>
          <p:nvPr>
            <p:ph type="ftr" sz="quarter" idx="11"/>
          </p:nvPr>
        </p:nvSpPr>
        <p:spPr/>
        <p:txBody>
          <a:bodyPr/>
          <a:lstStyle/>
          <a:p>
            <a:r>
              <a:rPr lang="zh-CN" altLang="en-US"/>
              <a:t>华中科技大学 光学与电子信息学院</a:t>
            </a:r>
          </a:p>
        </p:txBody>
      </p:sp>
      <p:grpSp>
        <p:nvGrpSpPr>
          <p:cNvPr id="2" name="组合 1"/>
          <p:cNvGrpSpPr/>
          <p:nvPr/>
        </p:nvGrpSpPr>
        <p:grpSpPr>
          <a:xfrm>
            <a:off x="611505" y="1340485"/>
            <a:ext cx="7668260" cy="4403725"/>
            <a:chOff x="963" y="2111"/>
            <a:chExt cx="12076" cy="6935"/>
          </a:xfrm>
        </p:grpSpPr>
        <p:sp>
          <p:nvSpPr>
            <p:cNvPr id="16" name="矩形 15"/>
            <p:cNvSpPr/>
            <p:nvPr/>
          </p:nvSpPr>
          <p:spPr>
            <a:xfrm>
              <a:off x="963" y="2111"/>
              <a:ext cx="10602" cy="1024"/>
            </a:xfrm>
            <a:prstGeom prst="rect">
              <a:avLst/>
            </a:prstGeom>
          </p:spPr>
          <p:txBody>
            <a:bodyPr wrap="square">
              <a:spAutoFit/>
            </a:bodyPr>
            <a:lstStyle/>
            <a:p>
              <a:pPr>
                <a:lnSpc>
                  <a:spcPct val="175000"/>
                </a:lnSpc>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、计算机的发展与分类</a:t>
              </a:r>
              <a:endParaRPr lang="en-US" altLang="zh-CN" sz="2400" b="1" dirty="0">
                <a:latin typeface="微软雅黑" panose="020B0503020204020204" pitchFamily="34" charset="-122"/>
                <a:ea typeface="微软雅黑" panose="020B0503020204020204" pitchFamily="34" charset="-122"/>
              </a:endParaRPr>
            </a:p>
          </p:txBody>
        </p:sp>
        <p:sp>
          <p:nvSpPr>
            <p:cNvPr id="17" name="矩形 16"/>
            <p:cNvSpPr/>
            <p:nvPr/>
          </p:nvSpPr>
          <p:spPr>
            <a:xfrm>
              <a:off x="963" y="5536"/>
              <a:ext cx="10602" cy="1024"/>
            </a:xfrm>
            <a:prstGeom prst="rect">
              <a:avLst/>
            </a:prstGeom>
          </p:spPr>
          <p:txBody>
            <a:bodyPr wrap="square">
              <a:spAutoFit/>
            </a:bodyPr>
            <a:lstStyle/>
            <a:p>
              <a:pPr>
                <a:lnSpc>
                  <a:spcPct val="175000"/>
                </a:lnSpc>
              </a:pP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、处理器的初步认识</a:t>
              </a:r>
              <a:endParaRPr lang="en-US" altLang="zh-CN" sz="2400" b="1" dirty="0">
                <a:latin typeface="微软雅黑" panose="020B0503020204020204" pitchFamily="34" charset="-122"/>
                <a:ea typeface="微软雅黑" panose="020B0503020204020204" pitchFamily="34" charset="-122"/>
              </a:endParaRPr>
            </a:p>
          </p:txBody>
        </p:sp>
        <p:sp>
          <p:nvSpPr>
            <p:cNvPr id="18" name="矩形 17"/>
            <p:cNvSpPr/>
            <p:nvPr/>
          </p:nvSpPr>
          <p:spPr>
            <a:xfrm>
              <a:off x="2324" y="2981"/>
              <a:ext cx="10602" cy="878"/>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军用</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商用</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民用</a:t>
              </a:r>
              <a:endParaRPr lang="en-US" altLang="zh-CN" sz="2000" b="1" dirty="0">
                <a:latin typeface="微软雅黑" panose="020B0503020204020204" pitchFamily="34" charset="-122"/>
                <a:ea typeface="微软雅黑" panose="020B0503020204020204" pitchFamily="34" charset="-122"/>
              </a:endParaRPr>
            </a:p>
          </p:txBody>
        </p:sp>
        <p:sp>
          <p:nvSpPr>
            <p:cNvPr id="19" name="矩形 18"/>
            <p:cNvSpPr/>
            <p:nvPr/>
          </p:nvSpPr>
          <p:spPr>
            <a:xfrm>
              <a:off x="2324" y="3858"/>
              <a:ext cx="10602" cy="878"/>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计算机的分类</a:t>
              </a:r>
              <a:endParaRPr lang="en-US" altLang="zh-CN" sz="2000" b="1" dirty="0">
                <a:latin typeface="微软雅黑" panose="020B0503020204020204" pitchFamily="34" charset="-122"/>
                <a:ea typeface="微软雅黑" panose="020B0503020204020204" pitchFamily="34" charset="-122"/>
              </a:endParaRPr>
            </a:p>
          </p:txBody>
        </p:sp>
        <p:sp>
          <p:nvSpPr>
            <p:cNvPr id="21" name="矩形 20"/>
            <p:cNvSpPr/>
            <p:nvPr/>
          </p:nvSpPr>
          <p:spPr>
            <a:xfrm>
              <a:off x="2437" y="7291"/>
              <a:ext cx="10602" cy="878"/>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处理器的硬件模型、软件功能实现</a:t>
              </a:r>
              <a:endParaRPr lang="en-US" altLang="zh-CN" sz="2000" b="1" dirty="0">
                <a:latin typeface="微软雅黑" panose="020B0503020204020204" pitchFamily="34" charset="-122"/>
                <a:ea typeface="微软雅黑" panose="020B0503020204020204" pitchFamily="34" charset="-122"/>
              </a:endParaRPr>
            </a:p>
          </p:txBody>
        </p:sp>
        <p:sp>
          <p:nvSpPr>
            <p:cNvPr id="24" name="矩形 23"/>
            <p:cNvSpPr/>
            <p:nvPr/>
          </p:nvSpPr>
          <p:spPr>
            <a:xfrm>
              <a:off x="2437" y="8168"/>
              <a:ext cx="10602" cy="878"/>
            </a:xfrm>
            <a:prstGeom prst="rect">
              <a:avLst/>
            </a:prstGeom>
          </p:spPr>
          <p:txBody>
            <a:bodyPr wrap="square">
              <a:spAutoFit/>
            </a:bodyPr>
            <a:lstStyle/>
            <a:p>
              <a:pPr>
                <a:lnSpc>
                  <a:spcPct val="175000"/>
                </a:lnSpc>
              </a:pPr>
              <a:r>
                <a:rPr lang="zh-CN" altLang="en-US" sz="2000" b="1" dirty="0">
                  <a:solidFill>
                    <a:srgbClr val="FF0000"/>
                  </a:solidFill>
                  <a:latin typeface="微软雅黑" panose="020B0503020204020204" pitchFamily="34" charset="-122"/>
                  <a:ea typeface="微软雅黑" panose="020B0503020204020204" pitchFamily="34" charset="-122"/>
                </a:rPr>
                <a:t>处理器的设计指标</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
          <p:nvSpPr>
            <p:cNvPr id="14" name="矩形 13"/>
            <p:cNvSpPr/>
            <p:nvPr/>
          </p:nvSpPr>
          <p:spPr>
            <a:xfrm>
              <a:off x="2437" y="6568"/>
              <a:ext cx="10602" cy="878"/>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处理器的八大设计思想</a:t>
              </a:r>
              <a:endParaRPr lang="en-US" altLang="zh-CN" sz="2000" b="1" dirty="0">
                <a:latin typeface="微软雅黑" panose="020B0503020204020204" pitchFamily="34" charset="-122"/>
                <a:ea typeface="微软雅黑" panose="020B0503020204020204" pitchFamily="34" charset="-122"/>
              </a:endParaRPr>
            </a:p>
          </p:txBody>
        </p:sp>
        <p:sp>
          <p:nvSpPr>
            <p:cNvPr id="15" name="矩形 14"/>
            <p:cNvSpPr/>
            <p:nvPr/>
          </p:nvSpPr>
          <p:spPr>
            <a:xfrm>
              <a:off x="2296" y="4769"/>
              <a:ext cx="10602" cy="878"/>
            </a:xfrm>
            <a:prstGeom prst="rect">
              <a:avLst/>
            </a:prstGeom>
          </p:spPr>
          <p:txBody>
            <a:bodyPr wrap="square">
              <a:spAutoFit/>
            </a:bodyPr>
            <a:lstStyle/>
            <a:p>
              <a:pPr>
                <a:lnSpc>
                  <a:spcPct val="175000"/>
                </a:lnSpc>
              </a:pPr>
              <a:r>
                <a:rPr lang="en-US" altLang="zh-CN" sz="2000" b="1" dirty="0">
                  <a:latin typeface="微软雅黑" panose="020B0503020204020204" pitchFamily="34" charset="-122"/>
                  <a:ea typeface="微软雅黑" panose="020B0503020204020204" pitchFamily="34" charset="-122"/>
                </a:rPr>
                <a:t>IT</a:t>
              </a:r>
              <a:r>
                <a:rPr lang="zh-CN" altLang="en-US" sz="2000" b="1" dirty="0">
                  <a:latin typeface="微软雅黑" panose="020B0503020204020204" pitchFamily="34" charset="-122"/>
                  <a:ea typeface="微软雅黑" panose="020B0503020204020204" pitchFamily="34" charset="-122"/>
                </a:rPr>
                <a:t>产业链条</a:t>
              </a:r>
              <a:endParaRPr lang="en-US" altLang="zh-CN" sz="2000" b="1" dirty="0">
                <a:latin typeface="微软雅黑" panose="020B0503020204020204" pitchFamily="34" charset="-122"/>
                <a:ea typeface="微软雅黑" panose="020B0503020204020204" pitchFamily="34" charset="-122"/>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179512" y="1090006"/>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79512" y="599555"/>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9766" y="6356350"/>
            <a:ext cx="885673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79512" y="620688"/>
            <a:ext cx="8856984" cy="461665"/>
          </a:xfrm>
          <a:prstGeom prst="rect">
            <a:avLst/>
          </a:prstGeom>
          <a:noFill/>
        </p:spPr>
        <p:txBody>
          <a:bodyPr wrap="square" rtlCol="0" anchor="ctr" anchorCtr="0">
            <a:spAutoFit/>
          </a:bodyPr>
          <a:lstStyle/>
          <a:p>
            <a:r>
              <a:rPr lang="zh-CN" altLang="en-US" sz="2400" b="1" dirty="0">
                <a:latin typeface="微软雅黑" panose="020B0503020204020204" pitchFamily="34" charset="-122"/>
                <a:ea typeface="微软雅黑" panose="020B0503020204020204" pitchFamily="34" charset="-122"/>
              </a:rPr>
              <a:t>处理器的设计指标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性能</a:t>
            </a:r>
          </a:p>
        </p:txBody>
      </p:sp>
      <p:sp>
        <p:nvSpPr>
          <p:cNvPr id="4" name="页脚占位符 3"/>
          <p:cNvSpPr>
            <a:spLocks noGrp="1"/>
          </p:cNvSpPr>
          <p:nvPr>
            <p:ph type="ftr" sz="quarter" idx="11"/>
          </p:nvPr>
        </p:nvSpPr>
        <p:spPr/>
        <p:txBody>
          <a:bodyPr/>
          <a:lstStyle/>
          <a:p>
            <a:r>
              <a:rPr lang="zh-CN" altLang="en-US"/>
              <a:t>华中科技大学 光学与电子信息学院</a:t>
            </a:r>
          </a:p>
        </p:txBody>
      </p:sp>
      <p:grpSp>
        <p:nvGrpSpPr>
          <p:cNvPr id="9" name="组合 8"/>
          <p:cNvGrpSpPr/>
          <p:nvPr/>
        </p:nvGrpSpPr>
        <p:grpSpPr>
          <a:xfrm>
            <a:off x="179705" y="1340485"/>
            <a:ext cx="8784590" cy="2948305"/>
            <a:chOff x="283" y="2111"/>
            <a:chExt cx="13834" cy="4643"/>
          </a:xfrm>
        </p:grpSpPr>
        <p:sp>
          <p:nvSpPr>
            <p:cNvPr id="15" name="矩形 14"/>
            <p:cNvSpPr/>
            <p:nvPr/>
          </p:nvSpPr>
          <p:spPr>
            <a:xfrm>
              <a:off x="283" y="2111"/>
              <a:ext cx="13494" cy="1726"/>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在挑选产品中，性能是极其重要的因素之一。在不同的应用场景，需要根据不同的性能标准作为判断条件。</a:t>
              </a:r>
              <a:endParaRPr lang="en-US" altLang="zh-CN" sz="2000" b="1" dirty="0">
                <a:latin typeface="微软雅黑" panose="020B0503020204020204" pitchFamily="34" charset="-122"/>
                <a:ea typeface="微软雅黑" panose="020B0503020204020204" pitchFamily="34" charset="-122"/>
              </a:endParaRPr>
            </a:p>
          </p:txBody>
        </p:sp>
        <p:sp>
          <p:nvSpPr>
            <p:cNvPr id="18" name="矩形 17"/>
            <p:cNvSpPr/>
            <p:nvPr/>
          </p:nvSpPr>
          <p:spPr>
            <a:xfrm>
              <a:off x="623" y="4117"/>
              <a:ext cx="13494" cy="878"/>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响应时间：也叫执行时间，是计算机完成某任务需要的总时间。</a:t>
              </a:r>
              <a:endParaRPr lang="en-US" altLang="zh-CN" sz="2000" b="1" dirty="0">
                <a:latin typeface="微软雅黑" panose="020B0503020204020204" pitchFamily="34" charset="-122"/>
                <a:ea typeface="微软雅黑" panose="020B0503020204020204" pitchFamily="34" charset="-122"/>
              </a:endParaRPr>
            </a:p>
          </p:txBody>
        </p:sp>
        <p:sp>
          <p:nvSpPr>
            <p:cNvPr id="19" name="矩形 18"/>
            <p:cNvSpPr/>
            <p:nvPr/>
          </p:nvSpPr>
          <p:spPr>
            <a:xfrm>
              <a:off x="623" y="5028"/>
              <a:ext cx="13494" cy="1726"/>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吞吐率：也叫带宽，表示单位时间内完成的任务数量；多用户的服务器更关注吞吐率。</a:t>
              </a:r>
              <a:endParaRPr lang="en-US" altLang="zh-CN" sz="2000" b="1" dirty="0">
                <a:latin typeface="微软雅黑" panose="020B0503020204020204" pitchFamily="34" charset="-122"/>
                <a:ea typeface="微软雅黑" panose="020B0503020204020204" pitchFamily="34" charset="-122"/>
              </a:endParaRPr>
            </a:p>
          </p:txBody>
        </p:sp>
      </p:grpSp>
      <p:pic>
        <p:nvPicPr>
          <p:cNvPr id="2" name="图片 1" descr="32303036343138313b32303038363338393bcecacce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705" y="4733925"/>
            <a:ext cx="914400" cy="914400"/>
          </a:xfrm>
          <a:prstGeom prst="rect">
            <a:avLst/>
          </a:prstGeom>
        </p:spPr>
      </p:pic>
      <p:sp>
        <p:nvSpPr>
          <p:cNvPr id="8" name="矩形 7"/>
          <p:cNvSpPr/>
          <p:nvPr/>
        </p:nvSpPr>
        <p:spPr>
          <a:xfrm>
            <a:off x="1129030" y="4940935"/>
            <a:ext cx="3970020" cy="629920"/>
          </a:xfrm>
          <a:prstGeom prst="rect">
            <a:avLst/>
          </a:prstGeom>
          <a:solidFill>
            <a:schemeClr val="accent1">
              <a:lumMod val="60000"/>
              <a:lumOff val="40000"/>
            </a:schemeClr>
          </a:solidFill>
          <a:ln>
            <a:solidFill>
              <a:srgbClr val="53C93D"/>
            </a:solidFill>
          </a:ln>
        </p:spPr>
        <p:txBody>
          <a:bodyPr wrap="square">
            <a:spAutoFit/>
          </a:bodyPr>
          <a:lstStyle/>
          <a:p>
            <a:pPr>
              <a:lnSpc>
                <a:spcPct val="175000"/>
              </a:lnSpc>
            </a:pPr>
            <a:r>
              <a:rPr lang="zh-CN" altLang="en-US" sz="2000" b="1" dirty="0">
                <a:solidFill>
                  <a:srgbClr val="002060"/>
                </a:solidFill>
                <a:latin typeface="微软雅黑" panose="020B0503020204020204" pitchFamily="34" charset="-122"/>
                <a:ea typeface="微软雅黑" panose="020B0503020204020204" pitchFamily="34" charset="-122"/>
              </a:rPr>
              <a:t>响应时间与吞吐率之间有无联系？</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179512" y="1090006"/>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79512" y="599555"/>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9766" y="6356350"/>
            <a:ext cx="885673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79512" y="620688"/>
            <a:ext cx="8856984" cy="461665"/>
          </a:xfrm>
          <a:prstGeom prst="rect">
            <a:avLst/>
          </a:prstGeom>
          <a:noFill/>
        </p:spPr>
        <p:txBody>
          <a:bodyPr wrap="square" rtlCol="0" anchor="ctr" anchorCtr="0">
            <a:spAutoFit/>
          </a:bodyPr>
          <a:lstStyle/>
          <a:p>
            <a:r>
              <a:rPr lang="zh-CN" altLang="en-US" sz="2400" b="1" dirty="0">
                <a:latin typeface="微软雅黑" panose="020B0503020204020204" pitchFamily="34" charset="-122"/>
                <a:ea typeface="微软雅黑" panose="020B0503020204020204" pitchFamily="34" charset="-122"/>
              </a:rPr>
              <a:t>处理器的设计指标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性能</a:t>
            </a:r>
          </a:p>
        </p:txBody>
      </p:sp>
      <p:sp>
        <p:nvSpPr>
          <p:cNvPr id="4" name="页脚占位符 3"/>
          <p:cNvSpPr>
            <a:spLocks noGrp="1"/>
          </p:cNvSpPr>
          <p:nvPr>
            <p:ph type="ftr" sz="quarter" idx="11"/>
          </p:nvPr>
        </p:nvSpPr>
        <p:spPr/>
        <p:txBody>
          <a:bodyPr/>
          <a:lstStyle/>
          <a:p>
            <a:r>
              <a:rPr lang="zh-CN" altLang="en-US"/>
              <a:t>华中科技大学 光学与电子信息学院</a:t>
            </a:r>
          </a:p>
        </p:txBody>
      </p:sp>
      <p:grpSp>
        <p:nvGrpSpPr>
          <p:cNvPr id="23" name="组合 22"/>
          <p:cNvGrpSpPr/>
          <p:nvPr/>
        </p:nvGrpSpPr>
        <p:grpSpPr>
          <a:xfrm>
            <a:off x="-7002" y="1340768"/>
            <a:ext cx="8755466" cy="4716813"/>
            <a:chOff x="-7002" y="1340768"/>
            <a:chExt cx="8755466" cy="4716813"/>
          </a:xfrm>
        </p:grpSpPr>
        <p:sp>
          <p:nvSpPr>
            <p:cNvPr id="15" name="矩形 14"/>
            <p:cNvSpPr/>
            <p:nvPr/>
          </p:nvSpPr>
          <p:spPr>
            <a:xfrm>
              <a:off x="179512" y="1340768"/>
              <a:ext cx="8568952" cy="557332"/>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经典的</a:t>
              </a:r>
              <a:r>
                <a:rPr lang="en-US" altLang="zh-CN" sz="2000" b="1" dirty="0">
                  <a:latin typeface="微软雅黑" panose="020B0503020204020204" pitchFamily="34" charset="-122"/>
                  <a:ea typeface="微软雅黑" panose="020B0503020204020204" pitchFamily="34" charset="-122"/>
                </a:rPr>
                <a:t>CPU</a:t>
              </a:r>
              <a:r>
                <a:rPr lang="zh-CN" altLang="en-US" sz="2000" b="1" dirty="0">
                  <a:latin typeface="微软雅黑" panose="020B0503020204020204" pitchFamily="34" charset="-122"/>
                  <a:ea typeface="微软雅黑" panose="020B0503020204020204" pitchFamily="34" charset="-122"/>
                </a:rPr>
                <a:t>性能公式</a:t>
              </a:r>
              <a:endParaRPr lang="en-US" altLang="zh-CN" sz="20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379029" y="2166327"/>
              <a:ext cx="6457950" cy="714375"/>
            </a:xfrm>
            <a:prstGeom prst="rect">
              <a:avLst/>
            </a:prstGeom>
          </p:spPr>
        </p:pic>
        <p:pic>
          <p:nvPicPr>
            <p:cNvPr id="11" name="图片 10"/>
            <p:cNvPicPr>
              <a:picLocks noChangeAspect="1"/>
            </p:cNvPicPr>
            <p:nvPr/>
          </p:nvPicPr>
          <p:blipFill>
            <a:blip r:embed="rId4"/>
            <a:stretch>
              <a:fillRect/>
            </a:stretch>
          </p:blipFill>
          <p:spPr>
            <a:xfrm>
              <a:off x="2124075" y="3081337"/>
              <a:ext cx="4895850" cy="695325"/>
            </a:xfrm>
            <a:prstGeom prst="rect">
              <a:avLst/>
            </a:prstGeom>
          </p:spPr>
        </p:pic>
        <p:sp>
          <p:nvSpPr>
            <p:cNvPr id="16" name="矩形 15"/>
            <p:cNvSpPr/>
            <p:nvPr/>
          </p:nvSpPr>
          <p:spPr>
            <a:xfrm>
              <a:off x="-7002" y="3806863"/>
              <a:ext cx="474546" cy="557332"/>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或</a:t>
              </a:r>
              <a:endParaRPr lang="en-US" altLang="zh-CN" sz="2000" b="1" dirty="0">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5"/>
            <a:stretch>
              <a:fillRect/>
            </a:stretch>
          </p:blipFill>
          <p:spPr>
            <a:xfrm>
              <a:off x="3022381" y="3977297"/>
              <a:ext cx="3028950" cy="781050"/>
            </a:xfrm>
            <a:prstGeom prst="rect">
              <a:avLst/>
            </a:prstGeom>
          </p:spPr>
        </p:pic>
        <p:sp>
          <p:nvSpPr>
            <p:cNvPr id="21" name="矩形 20"/>
            <p:cNvSpPr/>
            <p:nvPr/>
          </p:nvSpPr>
          <p:spPr>
            <a:xfrm>
              <a:off x="0" y="5210662"/>
              <a:ext cx="474546" cy="557332"/>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或</a:t>
              </a:r>
              <a:endParaRPr lang="en-US" altLang="zh-CN" sz="2000" b="1" dirty="0">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6"/>
            <a:stretch>
              <a:fillRect/>
            </a:stretch>
          </p:blipFill>
          <p:spPr>
            <a:xfrm>
              <a:off x="2176462" y="5114606"/>
              <a:ext cx="4791075" cy="942975"/>
            </a:xfrm>
            <a:prstGeom prst="rect">
              <a:avLst/>
            </a:prstGeom>
          </p:spPr>
        </p:pic>
      </p:grpSp>
      <p:sp>
        <p:nvSpPr>
          <p:cNvPr id="25" name="矩形 24"/>
          <p:cNvSpPr/>
          <p:nvPr/>
        </p:nvSpPr>
        <p:spPr>
          <a:xfrm>
            <a:off x="2699792" y="1021927"/>
            <a:ext cx="5544616" cy="1296637"/>
          </a:xfrm>
          <a:prstGeom prst="rect">
            <a:avLst/>
          </a:prstGeom>
        </p:spPr>
        <p:txBody>
          <a:bodyPr wrap="square">
            <a:spAutoFit/>
          </a:bodyPr>
          <a:lstStyle/>
          <a:p>
            <a:pPr>
              <a:lnSpc>
                <a:spcPct val="175000"/>
              </a:lnSpc>
            </a:pPr>
            <a:r>
              <a:rPr lang="zh-CN" altLang="en-US" sz="2400" b="1" dirty="0">
                <a:solidFill>
                  <a:srgbClr val="FF0000"/>
                </a:solidFill>
                <a:latin typeface="微软雅黑" panose="020B0503020204020204" pitchFamily="34" charset="-122"/>
                <a:ea typeface="微软雅黑" panose="020B0503020204020204" pitchFamily="34" charset="-122"/>
              </a:rPr>
              <a:t>不可以使用独立的因子去确定性能，只有综合考虑才是可靠的性能度量标 ！！！</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179512" y="1090006"/>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79512" y="599555"/>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79512" y="620688"/>
            <a:ext cx="8856984" cy="461665"/>
          </a:xfrm>
          <a:prstGeom prst="rect">
            <a:avLst/>
          </a:prstGeom>
          <a:noFill/>
        </p:spPr>
        <p:txBody>
          <a:bodyPr wrap="square" rtlCol="0" anchor="ctr" anchorCtr="0">
            <a:spAutoFit/>
          </a:bodyPr>
          <a:lstStyle/>
          <a:p>
            <a:r>
              <a:rPr lang="zh-CN" altLang="en-US" sz="2400" b="1" dirty="0">
                <a:latin typeface="微软雅黑" panose="020B0503020204020204" pitchFamily="34" charset="-122"/>
                <a:ea typeface="微软雅黑" panose="020B0503020204020204" pitchFamily="34" charset="-122"/>
              </a:rPr>
              <a:t>处理器的设计指标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多核</a:t>
            </a:r>
          </a:p>
        </p:txBody>
      </p:sp>
      <p:sp>
        <p:nvSpPr>
          <p:cNvPr id="4" name="页脚占位符 3"/>
          <p:cNvSpPr>
            <a:spLocks noGrp="1"/>
          </p:cNvSpPr>
          <p:nvPr>
            <p:ph type="ftr" sz="quarter" idx="11"/>
          </p:nvPr>
        </p:nvSpPr>
        <p:spPr/>
        <p:txBody>
          <a:bodyPr/>
          <a:lstStyle/>
          <a:p>
            <a:r>
              <a:rPr lang="zh-CN" altLang="en-US"/>
              <a:t>华中科技大学 光学与电子信息学院</a:t>
            </a:r>
          </a:p>
        </p:txBody>
      </p:sp>
      <p:grpSp>
        <p:nvGrpSpPr>
          <p:cNvPr id="15" name="组合 14"/>
          <p:cNvGrpSpPr/>
          <p:nvPr/>
        </p:nvGrpSpPr>
        <p:grpSpPr>
          <a:xfrm>
            <a:off x="179766" y="1375128"/>
            <a:ext cx="8856730" cy="4981222"/>
            <a:chOff x="179766" y="1375128"/>
            <a:chExt cx="8856730" cy="4981222"/>
          </a:xfrm>
        </p:grpSpPr>
        <p:cxnSp>
          <p:nvCxnSpPr>
            <p:cNvPr id="7" name="直接连接符 6"/>
            <p:cNvCxnSpPr/>
            <p:nvPr/>
          </p:nvCxnSpPr>
          <p:spPr>
            <a:xfrm>
              <a:off x="179766" y="6356350"/>
              <a:ext cx="885673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87524" y="5865899"/>
              <a:ext cx="8568952" cy="348109"/>
            </a:xfrm>
            <a:prstGeom prst="rect">
              <a:avLst/>
            </a:prstGeom>
          </p:spPr>
          <p:txBody>
            <a:bodyPr wrap="square">
              <a:spAutoFit/>
            </a:bodyPr>
            <a:lstStyle/>
            <a:p>
              <a:pPr algn="ctr">
                <a:lnSpc>
                  <a:spcPct val="175000"/>
                </a:lnSpc>
              </a:pPr>
              <a:r>
                <a:rPr lang="zh-CN" altLang="en-US" sz="1100" dirty="0">
                  <a:latin typeface="微软雅黑" panose="020B0503020204020204" pitchFamily="34" charset="-122"/>
                  <a:ea typeface="微软雅黑" panose="020B0503020204020204" pitchFamily="34" charset="-122"/>
                </a:rPr>
                <a:t>图：</a:t>
              </a:r>
              <a:r>
                <a:rPr lang="en-US" altLang="zh-CN" sz="1100" dirty="0">
                  <a:latin typeface="微软雅黑" panose="020B0503020204020204" pitchFamily="34" charset="-122"/>
                  <a:ea typeface="微软雅黑" panose="020B0503020204020204" pitchFamily="34" charset="-122"/>
                </a:rPr>
                <a:t>1986-2012</a:t>
              </a:r>
              <a:r>
                <a:rPr lang="zh-CN" altLang="en-US" sz="1100" dirty="0">
                  <a:latin typeface="微软雅黑" panose="020B0503020204020204" pitchFamily="34" charset="-122"/>
                  <a:ea typeface="微软雅黑" panose="020B0503020204020204" pitchFamily="34" charset="-122"/>
                </a:rPr>
                <a:t>年间处理器性能的提升</a:t>
              </a:r>
              <a:endParaRPr lang="en-US" altLang="zh-CN" sz="11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954" y="1375128"/>
              <a:ext cx="7658100" cy="441960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179512" y="1090006"/>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79512" y="599555"/>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9766" y="6356350"/>
            <a:ext cx="885673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79512" y="620688"/>
            <a:ext cx="8856984" cy="461665"/>
          </a:xfrm>
          <a:prstGeom prst="rect">
            <a:avLst/>
          </a:prstGeom>
          <a:noFill/>
        </p:spPr>
        <p:txBody>
          <a:bodyPr wrap="square" rtlCol="0" anchor="ctr" anchorCtr="0">
            <a:spAutoFit/>
          </a:bodyPr>
          <a:lstStyle/>
          <a:p>
            <a:r>
              <a:rPr lang="zh-CN" altLang="en-US" sz="2400" b="1" dirty="0">
                <a:latin typeface="微软雅黑" panose="020B0503020204020204" pitchFamily="34" charset="-122"/>
                <a:ea typeface="微软雅黑" panose="020B0503020204020204" pitchFamily="34" charset="-122"/>
              </a:rPr>
              <a:t>内容概述</a:t>
            </a:r>
          </a:p>
        </p:txBody>
      </p:sp>
      <p:sp>
        <p:nvSpPr>
          <p:cNvPr id="4" name="页脚占位符 3"/>
          <p:cNvSpPr>
            <a:spLocks noGrp="1"/>
          </p:cNvSpPr>
          <p:nvPr>
            <p:ph type="ftr" sz="quarter" idx="11"/>
          </p:nvPr>
        </p:nvSpPr>
        <p:spPr/>
        <p:txBody>
          <a:bodyPr/>
          <a:lstStyle/>
          <a:p>
            <a:r>
              <a:rPr lang="zh-CN" altLang="en-US"/>
              <a:t>华中科技大学 光学与电子信息学院</a:t>
            </a:r>
          </a:p>
        </p:txBody>
      </p:sp>
      <p:grpSp>
        <p:nvGrpSpPr>
          <p:cNvPr id="2" name="组合 1"/>
          <p:cNvGrpSpPr/>
          <p:nvPr/>
        </p:nvGrpSpPr>
        <p:grpSpPr>
          <a:xfrm>
            <a:off x="611560" y="1340768"/>
            <a:ext cx="7611864" cy="4403506"/>
            <a:chOff x="611560" y="1340768"/>
            <a:chExt cx="7611864" cy="4403506"/>
          </a:xfrm>
        </p:grpSpPr>
        <p:sp>
          <p:nvSpPr>
            <p:cNvPr id="16" name="矩形 15"/>
            <p:cNvSpPr/>
            <p:nvPr/>
          </p:nvSpPr>
          <p:spPr>
            <a:xfrm>
              <a:off x="611560" y="1340768"/>
              <a:ext cx="6732240" cy="650306"/>
            </a:xfrm>
            <a:prstGeom prst="rect">
              <a:avLst/>
            </a:prstGeom>
          </p:spPr>
          <p:txBody>
            <a:bodyPr wrap="square">
              <a:spAutoFit/>
            </a:bodyPr>
            <a:lstStyle/>
            <a:p>
              <a:pPr>
                <a:lnSpc>
                  <a:spcPct val="175000"/>
                </a:lnSpc>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、计算机的发展与分类</a:t>
              </a:r>
              <a:endParaRPr lang="en-US" altLang="zh-CN" sz="2400" b="1" dirty="0">
                <a:latin typeface="微软雅黑" panose="020B0503020204020204" pitchFamily="34" charset="-122"/>
                <a:ea typeface="微软雅黑" panose="020B0503020204020204" pitchFamily="34" charset="-122"/>
              </a:endParaRPr>
            </a:p>
          </p:txBody>
        </p:sp>
        <p:sp>
          <p:nvSpPr>
            <p:cNvPr id="17" name="矩形 16"/>
            <p:cNvSpPr/>
            <p:nvPr/>
          </p:nvSpPr>
          <p:spPr>
            <a:xfrm>
              <a:off x="611560" y="3515438"/>
              <a:ext cx="6732240" cy="650306"/>
            </a:xfrm>
            <a:prstGeom prst="rect">
              <a:avLst/>
            </a:prstGeom>
          </p:spPr>
          <p:txBody>
            <a:bodyPr wrap="square">
              <a:spAutoFit/>
            </a:bodyPr>
            <a:lstStyle/>
            <a:p>
              <a:pPr>
                <a:lnSpc>
                  <a:spcPct val="175000"/>
                </a:lnSpc>
              </a:pP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、处理器的初步认识</a:t>
              </a:r>
              <a:endParaRPr lang="en-US" altLang="zh-CN" sz="2400" b="1" dirty="0">
                <a:latin typeface="微软雅黑" panose="020B0503020204020204" pitchFamily="34" charset="-122"/>
                <a:ea typeface="微软雅黑" panose="020B0503020204020204" pitchFamily="34" charset="-122"/>
              </a:endParaRPr>
            </a:p>
          </p:txBody>
        </p:sp>
        <p:sp>
          <p:nvSpPr>
            <p:cNvPr id="18" name="矩形 17"/>
            <p:cNvSpPr/>
            <p:nvPr/>
          </p:nvSpPr>
          <p:spPr>
            <a:xfrm>
              <a:off x="1475656" y="1892727"/>
              <a:ext cx="6732240" cy="557332"/>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军用</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商用</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民用</a:t>
              </a:r>
              <a:endParaRPr lang="en-US" altLang="zh-CN" sz="2000" b="1" dirty="0">
                <a:latin typeface="微软雅黑" panose="020B0503020204020204" pitchFamily="34" charset="-122"/>
                <a:ea typeface="微软雅黑" panose="020B0503020204020204" pitchFamily="34" charset="-122"/>
              </a:endParaRPr>
            </a:p>
          </p:txBody>
        </p:sp>
        <p:sp>
          <p:nvSpPr>
            <p:cNvPr id="19" name="矩形 18"/>
            <p:cNvSpPr/>
            <p:nvPr/>
          </p:nvSpPr>
          <p:spPr>
            <a:xfrm>
              <a:off x="1475656" y="2450059"/>
              <a:ext cx="6732240" cy="557332"/>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计算机的分类</a:t>
              </a:r>
              <a:endParaRPr lang="en-US" altLang="zh-CN" sz="2000" b="1" dirty="0">
                <a:latin typeface="微软雅黑" panose="020B0503020204020204" pitchFamily="34" charset="-122"/>
                <a:ea typeface="微软雅黑" panose="020B0503020204020204" pitchFamily="34" charset="-122"/>
              </a:endParaRPr>
            </a:p>
          </p:txBody>
        </p:sp>
        <p:sp>
          <p:nvSpPr>
            <p:cNvPr id="21" name="矩形 20"/>
            <p:cNvSpPr/>
            <p:nvPr/>
          </p:nvSpPr>
          <p:spPr>
            <a:xfrm>
              <a:off x="1475656" y="4640665"/>
              <a:ext cx="6732240" cy="557332"/>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处理器的硬件模型、软件功能实现</a:t>
              </a:r>
              <a:endParaRPr lang="en-US" altLang="zh-CN" sz="2000" b="1" dirty="0">
                <a:latin typeface="微软雅黑" panose="020B0503020204020204" pitchFamily="34" charset="-122"/>
                <a:ea typeface="微软雅黑" panose="020B0503020204020204" pitchFamily="34" charset="-122"/>
              </a:endParaRPr>
            </a:p>
          </p:txBody>
        </p:sp>
        <p:sp>
          <p:nvSpPr>
            <p:cNvPr id="24" name="矩形 23"/>
            <p:cNvSpPr/>
            <p:nvPr/>
          </p:nvSpPr>
          <p:spPr>
            <a:xfrm>
              <a:off x="1491184" y="5186942"/>
              <a:ext cx="6732240" cy="557332"/>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处理器的设计指标</a:t>
              </a:r>
              <a:endParaRPr lang="en-US" altLang="zh-CN" sz="2000" b="1" dirty="0">
                <a:latin typeface="微软雅黑" panose="020B0503020204020204" pitchFamily="34" charset="-122"/>
                <a:ea typeface="微软雅黑" panose="020B0503020204020204" pitchFamily="34" charset="-122"/>
              </a:endParaRPr>
            </a:p>
          </p:txBody>
        </p:sp>
        <p:sp>
          <p:nvSpPr>
            <p:cNvPr id="14" name="矩形 13"/>
            <p:cNvSpPr/>
            <p:nvPr/>
          </p:nvSpPr>
          <p:spPr>
            <a:xfrm>
              <a:off x="1475656" y="4170625"/>
              <a:ext cx="6732240" cy="557332"/>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处理器的八大设计思想</a:t>
              </a:r>
              <a:endParaRPr lang="en-US" altLang="zh-CN" sz="2000" b="1" dirty="0">
                <a:latin typeface="微软雅黑" panose="020B0503020204020204" pitchFamily="34" charset="-122"/>
                <a:ea typeface="微软雅黑" panose="020B0503020204020204" pitchFamily="34" charset="-122"/>
              </a:endParaRPr>
            </a:p>
          </p:txBody>
        </p:sp>
        <p:sp>
          <p:nvSpPr>
            <p:cNvPr id="15" name="矩形 14"/>
            <p:cNvSpPr/>
            <p:nvPr/>
          </p:nvSpPr>
          <p:spPr>
            <a:xfrm>
              <a:off x="1458020" y="3028280"/>
              <a:ext cx="6732240" cy="557332"/>
            </a:xfrm>
            <a:prstGeom prst="rect">
              <a:avLst/>
            </a:prstGeom>
          </p:spPr>
          <p:txBody>
            <a:bodyPr wrap="square">
              <a:spAutoFit/>
            </a:bodyPr>
            <a:lstStyle/>
            <a:p>
              <a:pPr>
                <a:lnSpc>
                  <a:spcPct val="175000"/>
                </a:lnSpc>
              </a:pPr>
              <a:r>
                <a:rPr lang="en-US" altLang="zh-CN" sz="2000" b="1" dirty="0">
                  <a:latin typeface="微软雅黑" panose="020B0503020204020204" pitchFamily="34" charset="-122"/>
                  <a:ea typeface="微软雅黑" panose="020B0503020204020204" pitchFamily="34" charset="-122"/>
                </a:rPr>
                <a:t>IT</a:t>
              </a:r>
              <a:r>
                <a:rPr lang="zh-CN" altLang="en-US" sz="2000" b="1" dirty="0">
                  <a:latin typeface="微软雅黑" panose="020B0503020204020204" pitchFamily="34" charset="-122"/>
                  <a:ea typeface="微软雅黑" panose="020B0503020204020204" pitchFamily="34" charset="-122"/>
                </a:rPr>
                <a:t>产业链条</a:t>
              </a:r>
              <a:endParaRPr lang="en-US" altLang="zh-CN" sz="2000" b="1" dirty="0">
                <a:latin typeface="微软雅黑" panose="020B0503020204020204" pitchFamily="34" charset="-122"/>
                <a:ea typeface="微软雅黑" panose="020B0503020204020204" pitchFamily="34" charset="-122"/>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179512" y="1090006"/>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79512" y="599555"/>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9766" y="6356350"/>
            <a:ext cx="885673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79512" y="620688"/>
            <a:ext cx="8856984" cy="461665"/>
          </a:xfrm>
          <a:prstGeom prst="rect">
            <a:avLst/>
          </a:prstGeom>
          <a:noFill/>
        </p:spPr>
        <p:txBody>
          <a:bodyPr wrap="square" rtlCol="0" anchor="ctr" anchorCtr="0">
            <a:spAutoFit/>
          </a:bodyPr>
          <a:lstStyle/>
          <a:p>
            <a:r>
              <a:rPr lang="zh-CN" altLang="en-US" sz="2400" b="1" dirty="0">
                <a:latin typeface="微软雅黑" panose="020B0503020204020204" pitchFamily="34" charset="-122"/>
                <a:ea typeface="微软雅黑" panose="020B0503020204020204" pitchFamily="34" charset="-122"/>
              </a:rPr>
              <a:t>处理器的设计指标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多核</a:t>
            </a:r>
          </a:p>
        </p:txBody>
      </p:sp>
      <p:sp>
        <p:nvSpPr>
          <p:cNvPr id="4" name="页脚占位符 3"/>
          <p:cNvSpPr>
            <a:spLocks noGrp="1"/>
          </p:cNvSpPr>
          <p:nvPr>
            <p:ph type="ftr" sz="quarter" idx="11"/>
          </p:nvPr>
        </p:nvSpPr>
        <p:spPr/>
        <p:txBody>
          <a:bodyPr/>
          <a:lstStyle/>
          <a:p>
            <a:r>
              <a:rPr lang="zh-CN" altLang="en-US"/>
              <a:t>华中科技大学 光学与电子信息学院</a:t>
            </a:r>
          </a:p>
        </p:txBody>
      </p:sp>
      <p:sp>
        <p:nvSpPr>
          <p:cNvPr id="12" name="矩形 11"/>
          <p:cNvSpPr/>
          <p:nvPr/>
        </p:nvSpPr>
        <p:spPr>
          <a:xfrm>
            <a:off x="179512" y="1340768"/>
            <a:ext cx="8568952" cy="557332"/>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多核的优势：</a:t>
            </a:r>
            <a:endParaRPr lang="en-US" altLang="zh-CN" sz="2000" b="1" dirty="0">
              <a:latin typeface="微软雅黑" panose="020B0503020204020204" pitchFamily="34" charset="-122"/>
              <a:ea typeface="微软雅黑" panose="020B0503020204020204" pitchFamily="34" charset="-122"/>
            </a:endParaRPr>
          </a:p>
        </p:txBody>
      </p:sp>
      <p:sp>
        <p:nvSpPr>
          <p:cNvPr id="13" name="矩形 12"/>
          <p:cNvSpPr/>
          <p:nvPr/>
        </p:nvSpPr>
        <p:spPr>
          <a:xfrm>
            <a:off x="683568" y="1898100"/>
            <a:ext cx="8568952" cy="557332"/>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吞吐量得到显著提升（而非单个程序在单个处理器上的响应时间）；</a:t>
            </a:r>
            <a:endParaRPr lang="en-US" altLang="zh-CN" sz="2000" b="1" dirty="0">
              <a:latin typeface="微软雅黑" panose="020B0503020204020204" pitchFamily="34" charset="-122"/>
              <a:ea typeface="微软雅黑" panose="020B0503020204020204" pitchFamily="34" charset="-122"/>
            </a:endParaRPr>
          </a:p>
        </p:txBody>
      </p:sp>
      <p:sp>
        <p:nvSpPr>
          <p:cNvPr id="14" name="矩形 13"/>
          <p:cNvSpPr/>
          <p:nvPr/>
        </p:nvSpPr>
        <p:spPr>
          <a:xfrm>
            <a:off x="171265" y="2783729"/>
            <a:ext cx="8568952" cy="557332"/>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多核的带来的挑战：</a:t>
            </a:r>
            <a:endParaRPr lang="en-US" altLang="zh-CN" sz="2000" b="1" dirty="0">
              <a:latin typeface="微软雅黑" panose="020B0503020204020204" pitchFamily="34" charset="-122"/>
              <a:ea typeface="微软雅黑" panose="020B0503020204020204" pitchFamily="34" charset="-122"/>
            </a:endParaRPr>
          </a:p>
        </p:txBody>
      </p:sp>
      <p:sp>
        <p:nvSpPr>
          <p:cNvPr id="15" name="矩形 14"/>
          <p:cNvSpPr/>
          <p:nvPr/>
        </p:nvSpPr>
        <p:spPr>
          <a:xfrm>
            <a:off x="683568" y="3291227"/>
            <a:ext cx="8568952" cy="557332"/>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并行性，特别是显性并行编程格位重要；</a:t>
            </a:r>
            <a:endParaRPr lang="en-US" altLang="zh-CN" sz="2000" b="1" dirty="0">
              <a:latin typeface="微软雅黑" panose="020B0503020204020204" pitchFamily="34" charset="-122"/>
              <a:ea typeface="微软雅黑" panose="020B0503020204020204" pitchFamily="34" charset="-122"/>
            </a:endParaRPr>
          </a:p>
        </p:txBody>
      </p:sp>
      <p:sp>
        <p:nvSpPr>
          <p:cNvPr id="16" name="矩形 15"/>
          <p:cNvSpPr/>
          <p:nvPr/>
        </p:nvSpPr>
        <p:spPr>
          <a:xfrm>
            <a:off x="683568" y="3836955"/>
            <a:ext cx="8568952" cy="557332"/>
          </a:xfrm>
          <a:prstGeom prst="rect">
            <a:avLst/>
          </a:prstGeom>
        </p:spPr>
        <p:txBody>
          <a:bodyPr wrap="square">
            <a:spAutoFit/>
          </a:bodyPr>
          <a:lstStyle/>
          <a:p>
            <a:pPr>
              <a:lnSpc>
                <a:spcPct val="175000"/>
              </a:lnSpc>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以提高性能为目的，必然增加编程的难度</a:t>
            </a:r>
            <a:endParaRPr lang="en-US" altLang="zh-CN" sz="2000" b="1" dirty="0">
              <a:latin typeface="微软雅黑" panose="020B0503020204020204" pitchFamily="34" charset="-122"/>
              <a:ea typeface="微软雅黑" panose="020B0503020204020204" pitchFamily="34" charset="-122"/>
            </a:endParaRPr>
          </a:p>
        </p:txBody>
      </p:sp>
      <p:sp>
        <p:nvSpPr>
          <p:cNvPr id="17" name="矩形 16"/>
          <p:cNvSpPr/>
          <p:nvPr/>
        </p:nvSpPr>
        <p:spPr>
          <a:xfrm>
            <a:off x="683568" y="4467126"/>
            <a:ext cx="8568952" cy="557332"/>
          </a:xfrm>
          <a:prstGeom prst="rect">
            <a:avLst/>
          </a:prstGeom>
        </p:spPr>
        <p:txBody>
          <a:bodyPr wrap="square">
            <a:spAutoFit/>
          </a:bodyPr>
          <a:lstStyle/>
          <a:p>
            <a:pPr>
              <a:lnSpc>
                <a:spcPct val="175000"/>
              </a:lnSpc>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任务划分均匀，最好同时完成；减小调度开销，避免浪费并行优势</a:t>
            </a:r>
            <a:endParaRPr lang="en-US" altLang="zh-CN"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179512" y="1090006"/>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79512" y="599555"/>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9766" y="6356350"/>
            <a:ext cx="885673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79512" y="620688"/>
            <a:ext cx="8856984" cy="461665"/>
          </a:xfrm>
          <a:prstGeom prst="rect">
            <a:avLst/>
          </a:prstGeom>
          <a:noFill/>
        </p:spPr>
        <p:txBody>
          <a:bodyPr wrap="square" rtlCol="0" anchor="ctr" anchorCtr="0">
            <a:spAutoFit/>
          </a:bodyPr>
          <a:lstStyle/>
          <a:p>
            <a:r>
              <a:rPr lang="zh-CN" altLang="en-US" sz="2400" b="1" dirty="0">
                <a:latin typeface="微软雅黑" panose="020B0503020204020204" pitchFamily="34" charset="-122"/>
                <a:ea typeface="微软雅黑" panose="020B0503020204020204" pitchFamily="34" charset="-122"/>
              </a:rPr>
              <a:t>处理器的设计指标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功耗</a:t>
            </a:r>
          </a:p>
        </p:txBody>
      </p:sp>
      <p:sp>
        <p:nvSpPr>
          <p:cNvPr id="4" name="页脚占位符 3"/>
          <p:cNvSpPr>
            <a:spLocks noGrp="1"/>
          </p:cNvSpPr>
          <p:nvPr>
            <p:ph type="ftr" sz="quarter" idx="11"/>
          </p:nvPr>
        </p:nvSpPr>
        <p:spPr/>
        <p:txBody>
          <a:bodyPr/>
          <a:lstStyle/>
          <a:p>
            <a:r>
              <a:rPr lang="zh-CN" altLang="en-US"/>
              <a:t>华中科技大学 光学与电子信息学院</a:t>
            </a:r>
          </a:p>
        </p:txBody>
      </p:sp>
      <p:grpSp>
        <p:nvGrpSpPr>
          <p:cNvPr id="10" name="组合 9"/>
          <p:cNvGrpSpPr/>
          <p:nvPr/>
        </p:nvGrpSpPr>
        <p:grpSpPr>
          <a:xfrm>
            <a:off x="179512" y="1310673"/>
            <a:ext cx="8568952" cy="4680553"/>
            <a:chOff x="179512" y="1310673"/>
            <a:chExt cx="8568952" cy="4680553"/>
          </a:xfrm>
        </p:grpSpPr>
        <p:sp>
          <p:nvSpPr>
            <p:cNvPr id="18" name="矩形 17"/>
            <p:cNvSpPr/>
            <p:nvPr/>
          </p:nvSpPr>
          <p:spPr>
            <a:xfrm>
              <a:off x="179512" y="1310673"/>
              <a:ext cx="8568952" cy="557332"/>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随着计算机技术的发展，功耗已经成为继面积之后最重要的设计指标。</a:t>
              </a:r>
              <a:endParaRPr lang="en-US" altLang="zh-CN" sz="2000" b="1" dirty="0">
                <a:latin typeface="微软雅黑" panose="020B0503020204020204" pitchFamily="34" charset="-122"/>
                <a:ea typeface="微软雅黑" panose="020B0503020204020204" pitchFamily="34" charset="-122"/>
              </a:endParaRPr>
            </a:p>
          </p:txBody>
        </p:sp>
        <p:sp>
          <p:nvSpPr>
            <p:cNvPr id="19" name="矩形 18"/>
            <p:cNvSpPr/>
            <p:nvPr/>
          </p:nvSpPr>
          <p:spPr>
            <a:xfrm>
              <a:off x="179512" y="5643117"/>
              <a:ext cx="8568952" cy="348109"/>
            </a:xfrm>
            <a:prstGeom prst="rect">
              <a:avLst/>
            </a:prstGeom>
          </p:spPr>
          <p:txBody>
            <a:bodyPr wrap="square">
              <a:spAutoFit/>
            </a:bodyPr>
            <a:lstStyle/>
            <a:p>
              <a:pPr algn="ctr">
                <a:lnSpc>
                  <a:spcPct val="175000"/>
                </a:lnSpc>
              </a:pPr>
              <a:r>
                <a:rPr lang="zh-CN" altLang="en-US" sz="1100" dirty="0">
                  <a:latin typeface="微软雅黑" panose="020B0503020204020204" pitchFamily="34" charset="-122"/>
                  <a:ea typeface="微软雅黑" panose="020B0503020204020204" pitchFamily="34" charset="-122"/>
                </a:rPr>
                <a:t>图：</a:t>
              </a:r>
              <a:r>
                <a:rPr lang="en-US" altLang="zh-CN" sz="1100" dirty="0">
                  <a:latin typeface="微软雅黑" panose="020B0503020204020204" pitchFamily="34" charset="-122"/>
                  <a:ea typeface="微软雅黑" panose="020B0503020204020204" pitchFamily="34" charset="-122"/>
                </a:rPr>
                <a:t>25</a:t>
              </a:r>
              <a:r>
                <a:rPr lang="zh-CN" altLang="en-US" sz="1100" dirty="0">
                  <a:latin typeface="微软雅黑" panose="020B0503020204020204" pitchFamily="34" charset="-122"/>
                  <a:ea typeface="微软雅黑" panose="020B0503020204020204" pitchFamily="34" charset="-122"/>
                </a:rPr>
                <a:t>年间</a:t>
              </a:r>
              <a:r>
                <a:rPr lang="en-US" altLang="zh-CN" sz="1100" dirty="0">
                  <a:latin typeface="微软雅黑" panose="020B0503020204020204" pitchFamily="34" charset="-122"/>
                  <a:ea typeface="微软雅黑" panose="020B0503020204020204" pitchFamily="34" charset="-122"/>
                </a:rPr>
                <a:t>Intel x86 </a:t>
              </a:r>
              <a:r>
                <a:rPr lang="zh-CN" altLang="en-US" sz="1100" dirty="0">
                  <a:latin typeface="微软雅黑" panose="020B0503020204020204" pitchFamily="34" charset="-122"/>
                  <a:ea typeface="微软雅黑" panose="020B0503020204020204" pitchFamily="34" charset="-122"/>
                </a:rPr>
                <a:t>八代微处理器时钟频率和功耗的增加</a:t>
              </a:r>
              <a:endParaRPr lang="en-US" altLang="zh-CN" sz="11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413412"/>
              <a:ext cx="7410450" cy="2962275"/>
            </a:xfrm>
            <a:prstGeom prst="rect">
              <a:avLst/>
            </a:prstGeom>
          </p:spPr>
        </p:pic>
        <p:pic>
          <p:nvPicPr>
            <p:cNvPr id="9" name="图片 8"/>
            <p:cNvPicPr>
              <a:picLocks noChangeAspect="1"/>
            </p:cNvPicPr>
            <p:nvPr/>
          </p:nvPicPr>
          <p:blipFill>
            <a:blip r:embed="rId4"/>
            <a:stretch>
              <a:fillRect/>
            </a:stretch>
          </p:blipFill>
          <p:spPr>
            <a:xfrm>
              <a:off x="2374391" y="1846828"/>
              <a:ext cx="4467225" cy="762000"/>
            </a:xfrm>
            <a:prstGeom prst="rect">
              <a:avLst/>
            </a:prstGeom>
          </p:spPr>
        </p:pic>
      </p:grpSp>
      <p:pic>
        <p:nvPicPr>
          <p:cNvPr id="2" name="图片 1" descr="32303036343138313b32303038363338393bcecacce2"/>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9705" y="5229225"/>
            <a:ext cx="914400" cy="914400"/>
          </a:xfrm>
          <a:prstGeom prst="rect">
            <a:avLst/>
          </a:prstGeom>
        </p:spPr>
      </p:pic>
      <p:sp>
        <p:nvSpPr>
          <p:cNvPr id="8" name="矩形 7"/>
          <p:cNvSpPr/>
          <p:nvPr/>
        </p:nvSpPr>
        <p:spPr>
          <a:xfrm>
            <a:off x="1094105" y="5461000"/>
            <a:ext cx="6645275" cy="629920"/>
          </a:xfrm>
          <a:prstGeom prst="rect">
            <a:avLst/>
          </a:prstGeom>
          <a:solidFill>
            <a:schemeClr val="accent1">
              <a:lumMod val="60000"/>
              <a:lumOff val="40000"/>
            </a:schemeClr>
          </a:solidFill>
          <a:ln>
            <a:solidFill>
              <a:srgbClr val="53C93D"/>
            </a:solidFill>
          </a:ln>
        </p:spPr>
        <p:txBody>
          <a:bodyPr wrap="square">
            <a:spAutoFit/>
          </a:bodyPr>
          <a:lstStyle/>
          <a:p>
            <a:pPr>
              <a:lnSpc>
                <a:spcPct val="175000"/>
              </a:lnSpc>
            </a:pPr>
            <a:r>
              <a:rPr lang="zh-CN" altLang="en-US" sz="2000" b="1" dirty="0">
                <a:solidFill>
                  <a:srgbClr val="002060"/>
                </a:solidFill>
                <a:latin typeface="微软雅黑" panose="020B0503020204020204" pitchFamily="34" charset="-122"/>
                <a:ea typeface="微软雅黑" panose="020B0503020204020204" pitchFamily="34" charset="-122"/>
                <a:sym typeface="+mn-ea"/>
              </a:rPr>
              <a:t>面向性能的设计和面向能量功率的设计具有相关的目标？</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179512" y="1090006"/>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79512" y="599555"/>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9766" y="6356350"/>
            <a:ext cx="885673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79512" y="620688"/>
            <a:ext cx="8856984" cy="461665"/>
          </a:xfrm>
          <a:prstGeom prst="rect">
            <a:avLst/>
          </a:prstGeom>
          <a:noFill/>
        </p:spPr>
        <p:txBody>
          <a:bodyPr wrap="square" rtlCol="0" anchor="ctr" anchorCtr="0">
            <a:spAutoFit/>
          </a:bodyPr>
          <a:lstStyle/>
          <a:p>
            <a:r>
              <a:rPr lang="zh-CN" altLang="en-US" sz="2400" b="1" dirty="0">
                <a:latin typeface="微软雅黑" panose="020B0503020204020204" pitchFamily="34" charset="-122"/>
                <a:ea typeface="微软雅黑" panose="020B0503020204020204" pitchFamily="34" charset="-122"/>
              </a:rPr>
              <a:t>小结</a:t>
            </a:r>
          </a:p>
        </p:txBody>
      </p:sp>
      <p:sp>
        <p:nvSpPr>
          <p:cNvPr id="4" name="页脚占位符 3"/>
          <p:cNvSpPr>
            <a:spLocks noGrp="1"/>
          </p:cNvSpPr>
          <p:nvPr>
            <p:ph type="ftr" sz="quarter" idx="11"/>
          </p:nvPr>
        </p:nvSpPr>
        <p:spPr/>
        <p:txBody>
          <a:bodyPr/>
          <a:lstStyle/>
          <a:p>
            <a:r>
              <a:rPr lang="zh-CN" altLang="en-US"/>
              <a:t>华中科技大学 光学与电子信息学院</a:t>
            </a:r>
          </a:p>
        </p:txBody>
      </p:sp>
      <p:sp>
        <p:nvSpPr>
          <p:cNvPr id="10" name="矩形 9"/>
          <p:cNvSpPr/>
          <p:nvPr/>
        </p:nvSpPr>
        <p:spPr>
          <a:xfrm>
            <a:off x="503222" y="2277898"/>
            <a:ext cx="8208912" cy="1296637"/>
          </a:xfrm>
          <a:prstGeom prst="rect">
            <a:avLst/>
          </a:prstGeom>
        </p:spPr>
        <p:txBody>
          <a:bodyPr wrap="square">
            <a:spAutoFit/>
          </a:bodyPr>
          <a:lstStyle/>
          <a:p>
            <a:pPr>
              <a:lnSpc>
                <a:spcPct val="175000"/>
              </a:lnSpc>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不可以使用独立的因子去确定性能，只有综合考虑才是可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靠的性能度量指标</a:t>
            </a:r>
            <a:endParaRPr lang="en-US" altLang="zh-CN" sz="2400" b="1" dirty="0">
              <a:latin typeface="微软雅黑" panose="020B0503020204020204" pitchFamily="34" charset="-122"/>
              <a:ea typeface="微软雅黑" panose="020B0503020204020204" pitchFamily="34" charset="-122"/>
            </a:endParaRPr>
          </a:p>
        </p:txBody>
      </p:sp>
      <p:sp>
        <p:nvSpPr>
          <p:cNvPr id="17" name="矩形 16"/>
          <p:cNvSpPr/>
          <p:nvPr/>
        </p:nvSpPr>
        <p:spPr>
          <a:xfrm>
            <a:off x="503548" y="1627592"/>
            <a:ext cx="8208912" cy="650306"/>
          </a:xfrm>
          <a:prstGeom prst="rect">
            <a:avLst/>
          </a:prstGeom>
        </p:spPr>
        <p:txBody>
          <a:bodyPr wrap="square">
            <a:spAutoFit/>
          </a:bodyPr>
          <a:lstStyle/>
          <a:p>
            <a:pPr>
              <a:lnSpc>
                <a:spcPct val="175000"/>
              </a:lnSpc>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处理器的五大部分：输入、输出、数据通路、控制、内存</a:t>
            </a:r>
            <a:endParaRPr lang="en-US" altLang="zh-CN" sz="2400" b="1" dirty="0">
              <a:latin typeface="微软雅黑" panose="020B0503020204020204" pitchFamily="34" charset="-122"/>
              <a:ea typeface="微软雅黑" panose="020B0503020204020204" pitchFamily="34" charset="-122"/>
            </a:endParaRPr>
          </a:p>
        </p:txBody>
      </p:sp>
      <p:sp>
        <p:nvSpPr>
          <p:cNvPr id="18" name="矩形 17"/>
          <p:cNvSpPr/>
          <p:nvPr/>
        </p:nvSpPr>
        <p:spPr>
          <a:xfrm>
            <a:off x="467544" y="983364"/>
            <a:ext cx="8208912" cy="650306"/>
          </a:xfrm>
          <a:prstGeom prst="rect">
            <a:avLst/>
          </a:prstGeom>
        </p:spPr>
        <p:txBody>
          <a:bodyPr wrap="square">
            <a:spAutoFit/>
          </a:bodyPr>
          <a:lstStyle/>
          <a:p>
            <a:pPr>
              <a:lnSpc>
                <a:spcPct val="175000"/>
              </a:lnSpc>
            </a:pP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 八大设计思想</a:t>
            </a:r>
            <a:endParaRPr lang="en-US" altLang="zh-CN" sz="2400" b="1" dirty="0">
              <a:latin typeface="微软雅黑" panose="020B0503020204020204" pitchFamily="34" charset="-122"/>
              <a:ea typeface="微软雅黑" panose="020B0503020204020204" pitchFamily="34" charset="-122"/>
            </a:endParaRPr>
          </a:p>
        </p:txBody>
      </p:sp>
      <p:sp>
        <p:nvSpPr>
          <p:cNvPr id="19" name="矩形 18"/>
          <p:cNvSpPr/>
          <p:nvPr/>
        </p:nvSpPr>
        <p:spPr>
          <a:xfrm>
            <a:off x="525299" y="3556994"/>
            <a:ext cx="8208912" cy="650306"/>
          </a:xfrm>
          <a:prstGeom prst="rect">
            <a:avLst/>
          </a:prstGeom>
        </p:spPr>
        <p:txBody>
          <a:bodyPr wrap="square">
            <a:spAutoFit/>
          </a:bodyPr>
          <a:lstStyle/>
          <a:p>
            <a:pPr>
              <a:lnSpc>
                <a:spcPct val="175000"/>
              </a:lnSpc>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能耗效率已经取代面积成为最重要的资源</a:t>
            </a:r>
            <a:endParaRPr lang="en-US" altLang="zh-CN" sz="2400" b="1" dirty="0">
              <a:latin typeface="微软雅黑" panose="020B0503020204020204" pitchFamily="34" charset="-122"/>
              <a:ea typeface="微软雅黑" panose="020B0503020204020204" pitchFamily="34" charset="-122"/>
            </a:endParaRPr>
          </a:p>
        </p:txBody>
      </p:sp>
      <p:sp>
        <p:nvSpPr>
          <p:cNvPr id="20" name="矩形 19"/>
          <p:cNvSpPr/>
          <p:nvPr/>
        </p:nvSpPr>
        <p:spPr>
          <a:xfrm>
            <a:off x="503222" y="4317124"/>
            <a:ext cx="8208912" cy="1296637"/>
          </a:xfrm>
          <a:prstGeom prst="rect">
            <a:avLst/>
          </a:prstGeom>
        </p:spPr>
        <p:txBody>
          <a:bodyPr wrap="square">
            <a:spAutoFit/>
          </a:bodyPr>
          <a:lstStyle/>
          <a:p>
            <a:pPr>
              <a:lnSpc>
                <a:spcPct val="175000"/>
              </a:lnSpc>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计算机设计除了价格、性能和功耗，还有其他的度量因素：可靠性、成本和可扩展性</a:t>
            </a:r>
            <a:endParaRPr lang="en-US" altLang="zh-CN" sz="2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1000" fill="hold"/>
                                        <p:tgtEl>
                                          <p:spTgt spid="1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1000"/>
                                        <p:tgtEl>
                                          <p:spTgt spid="20"/>
                                        </p:tgtEl>
                                      </p:cBhvr>
                                    </p:animEffect>
                                    <p:anim calcmode="lin" valueType="num">
                                      <p:cBhvr>
                                        <p:cTn id="32" dur="1000" fill="hold"/>
                                        <p:tgtEl>
                                          <p:spTgt spid="20"/>
                                        </p:tgtEl>
                                        <p:attrNameLst>
                                          <p:attrName>ppt_x</p:attrName>
                                        </p:attrNameLst>
                                      </p:cBhvr>
                                      <p:tavLst>
                                        <p:tav tm="0">
                                          <p:val>
                                            <p:strVal val="#ppt_x"/>
                                          </p:val>
                                        </p:tav>
                                        <p:tav tm="100000">
                                          <p:val>
                                            <p:strVal val="#ppt_x"/>
                                          </p:val>
                                        </p:tav>
                                      </p:tavLst>
                                    </p:anim>
                                    <p:anim calcmode="lin" valueType="num">
                                      <p:cBhvr>
                                        <p:cTn id="3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8" grpId="0"/>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179512" y="1090006"/>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79512" y="599555"/>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9766" y="6356350"/>
            <a:ext cx="885673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79512" y="620688"/>
            <a:ext cx="8856984" cy="461665"/>
          </a:xfrm>
          <a:prstGeom prst="rect">
            <a:avLst/>
          </a:prstGeom>
          <a:noFill/>
        </p:spPr>
        <p:txBody>
          <a:bodyPr wrap="square" rtlCol="0" anchor="ctr" anchorCtr="0">
            <a:spAutoFit/>
          </a:bodyPr>
          <a:lstStyle/>
          <a:p>
            <a:r>
              <a:rPr lang="zh-CN" altLang="en-US" sz="2400" b="1" dirty="0">
                <a:latin typeface="微软雅黑" panose="020B0503020204020204" pitchFamily="34" charset="-122"/>
                <a:ea typeface="微软雅黑" panose="020B0503020204020204" pitchFamily="34" charset="-122"/>
              </a:rPr>
              <a:t>军用</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商用</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民用</a:t>
            </a:r>
          </a:p>
        </p:txBody>
      </p:sp>
      <p:sp>
        <p:nvSpPr>
          <p:cNvPr id="4" name="页脚占位符 3"/>
          <p:cNvSpPr>
            <a:spLocks noGrp="1"/>
          </p:cNvSpPr>
          <p:nvPr>
            <p:ph type="ftr" sz="quarter" idx="11"/>
          </p:nvPr>
        </p:nvSpPr>
        <p:spPr/>
        <p:txBody>
          <a:bodyPr/>
          <a:lstStyle/>
          <a:p>
            <a:r>
              <a:rPr lang="zh-CN" altLang="en-US"/>
              <a:t>华中科技大学 光学与电子信息学院</a:t>
            </a:r>
          </a:p>
        </p:txBody>
      </p:sp>
      <p:pic>
        <p:nvPicPr>
          <p:cNvPr id="15" name="Picture 2" descr="F:\MySpace\写书\图片\PDP-8小型机.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25" y="2116448"/>
            <a:ext cx="20002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 descr="F:\MySpace\写书\图片\IBM 700大型机.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500" y="2116448"/>
            <a:ext cx="2597150"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F:\MySpace\写书\图片\PC.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7113" y="2259323"/>
            <a:ext cx="25749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1"/>
          <p:cNvSpPr>
            <a:spLocks noChangeArrowheads="1"/>
          </p:cNvSpPr>
          <p:nvPr/>
        </p:nvSpPr>
        <p:spPr bwMode="auto">
          <a:xfrm>
            <a:off x="1403648" y="4045261"/>
            <a:ext cx="954107"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000" b="1" dirty="0">
                <a:latin typeface="微软雅黑" panose="020B0503020204020204" pitchFamily="34" charset="-122"/>
                <a:ea typeface="微软雅黑" panose="020B0503020204020204" pitchFamily="34" charset="-122"/>
              </a:rPr>
              <a:t>大型机</a:t>
            </a:r>
          </a:p>
        </p:txBody>
      </p:sp>
      <p:sp>
        <p:nvSpPr>
          <p:cNvPr id="19" name="矩形 11"/>
          <p:cNvSpPr>
            <a:spLocks noChangeArrowheads="1"/>
          </p:cNvSpPr>
          <p:nvPr/>
        </p:nvSpPr>
        <p:spPr bwMode="auto">
          <a:xfrm>
            <a:off x="4261148" y="4045261"/>
            <a:ext cx="954107"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000" b="1" dirty="0">
                <a:latin typeface="微软雅黑" panose="020B0503020204020204" pitchFamily="34" charset="-122"/>
                <a:ea typeface="微软雅黑" panose="020B0503020204020204" pitchFamily="34" charset="-122"/>
              </a:rPr>
              <a:t>小型机</a:t>
            </a:r>
          </a:p>
        </p:txBody>
      </p:sp>
      <p:sp>
        <p:nvSpPr>
          <p:cNvPr id="20" name="矩形 11"/>
          <p:cNvSpPr>
            <a:spLocks noChangeArrowheads="1"/>
          </p:cNvSpPr>
          <p:nvPr/>
        </p:nvSpPr>
        <p:spPr bwMode="auto">
          <a:xfrm>
            <a:off x="7096423" y="3973823"/>
            <a:ext cx="782587"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000" b="1" dirty="0">
                <a:latin typeface="微软雅黑" panose="020B0503020204020204" pitchFamily="34" charset="-122"/>
                <a:ea typeface="微软雅黑" panose="020B0503020204020204" pitchFamily="34" charset="-122"/>
              </a:rPr>
              <a:t>PC</a:t>
            </a:r>
            <a:r>
              <a:rPr lang="zh-CN" altLang="en-US" sz="2000" b="1" dirty="0">
                <a:latin typeface="微软雅黑" panose="020B0503020204020204" pitchFamily="34" charset="-122"/>
                <a:ea typeface="微软雅黑" panose="020B0503020204020204" pitchFamily="34" charset="-122"/>
              </a:rPr>
              <a:t>机</a:t>
            </a:r>
          </a:p>
        </p:txBody>
      </p:sp>
      <p:sp>
        <p:nvSpPr>
          <p:cNvPr id="21" name="Rectangle 16"/>
          <p:cNvSpPr/>
          <p:nvPr/>
        </p:nvSpPr>
        <p:spPr bwMode="auto">
          <a:xfrm>
            <a:off x="642910" y="4759648"/>
            <a:ext cx="2100713" cy="41805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109728" tIns="54864" rIns="109728" bIns="54864" anchor="ctr"/>
          <a:lstStyle/>
          <a:p>
            <a:pPr algn="ctr" defTabSz="1097280">
              <a:defRPr/>
            </a:pPr>
            <a:r>
              <a:rPr lang="zh-CN" altLang="en-US" sz="2000" b="1" dirty="0">
                <a:solidFill>
                  <a:schemeClr val="tx1"/>
                </a:solidFill>
                <a:effectLst>
                  <a:outerShdw blurRad="38100" dist="38100" dir="2700000" algn="tl">
                    <a:srgbClr val="000000">
                      <a:alpha val="43137"/>
                    </a:srgbClr>
                  </a:outerShdw>
                </a:effectLst>
              </a:rPr>
              <a:t>军用</a:t>
            </a:r>
            <a:endParaRPr lang="en-CA" sz="2000" b="1" dirty="0">
              <a:solidFill>
                <a:schemeClr val="tx1"/>
              </a:solidFill>
              <a:effectLst>
                <a:outerShdw blurRad="38100" dist="38100" dir="2700000" algn="tl">
                  <a:srgbClr val="000000">
                    <a:alpha val="43137"/>
                  </a:srgbClr>
                </a:outerShdw>
              </a:effectLst>
            </a:endParaRPr>
          </a:p>
        </p:txBody>
      </p:sp>
      <p:sp>
        <p:nvSpPr>
          <p:cNvPr id="22" name="Rectangle 17"/>
          <p:cNvSpPr/>
          <p:nvPr/>
        </p:nvSpPr>
        <p:spPr bwMode="auto">
          <a:xfrm>
            <a:off x="3672317" y="4759648"/>
            <a:ext cx="2100713" cy="41805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109728" tIns="54864" rIns="109728" bIns="54864" anchor="ctr"/>
          <a:lstStyle/>
          <a:p>
            <a:pPr algn="ctr" defTabSz="1097280">
              <a:defRPr/>
            </a:pPr>
            <a:r>
              <a:rPr lang="zh-CN" altLang="en-US" sz="2000" b="1" dirty="0">
                <a:solidFill>
                  <a:schemeClr val="tx1"/>
                </a:solidFill>
                <a:effectLst>
                  <a:outerShdw blurRad="38100" dist="38100" dir="2700000" algn="tl">
                    <a:srgbClr val="000000">
                      <a:alpha val="43137"/>
                    </a:srgbClr>
                  </a:outerShdw>
                </a:effectLst>
              </a:rPr>
              <a:t>商用</a:t>
            </a:r>
            <a:r>
              <a:rPr lang="en-US" altLang="zh-CN" sz="2000" b="1" dirty="0">
                <a:solidFill>
                  <a:schemeClr val="tx1"/>
                </a:solidFill>
                <a:effectLst>
                  <a:outerShdw blurRad="38100" dist="38100" dir="2700000" algn="tl">
                    <a:srgbClr val="000000">
                      <a:alpha val="43137"/>
                    </a:srgbClr>
                  </a:outerShdw>
                </a:effectLst>
              </a:rPr>
              <a:t>/</a:t>
            </a:r>
            <a:r>
              <a:rPr lang="zh-CN" altLang="en-US" sz="2000" b="1" dirty="0">
                <a:solidFill>
                  <a:schemeClr val="tx1"/>
                </a:solidFill>
                <a:effectLst>
                  <a:outerShdw blurRad="38100" dist="38100" dir="2700000" algn="tl">
                    <a:srgbClr val="000000">
                      <a:alpha val="43137"/>
                    </a:srgbClr>
                  </a:outerShdw>
                </a:effectLst>
              </a:rPr>
              <a:t>科研</a:t>
            </a:r>
            <a:endParaRPr lang="en-CA" sz="2000" b="1" dirty="0">
              <a:solidFill>
                <a:schemeClr val="tx1"/>
              </a:solidFill>
              <a:effectLst>
                <a:outerShdw blurRad="38100" dist="38100" dir="2700000" algn="tl">
                  <a:srgbClr val="000000">
                    <a:alpha val="43137"/>
                  </a:srgbClr>
                </a:outerShdw>
              </a:effectLst>
            </a:endParaRPr>
          </a:p>
        </p:txBody>
      </p:sp>
      <p:sp>
        <p:nvSpPr>
          <p:cNvPr id="23" name="Rectangle 17"/>
          <p:cNvSpPr/>
          <p:nvPr/>
        </p:nvSpPr>
        <p:spPr bwMode="auto">
          <a:xfrm>
            <a:off x="6672713" y="4759648"/>
            <a:ext cx="2100713" cy="41805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109728" tIns="54864" rIns="109728" bIns="54864" anchor="ctr"/>
          <a:lstStyle/>
          <a:p>
            <a:pPr algn="ctr" defTabSz="1097280">
              <a:defRPr/>
            </a:pPr>
            <a:r>
              <a:rPr lang="zh-CN" altLang="en-US" sz="2000" b="1" dirty="0">
                <a:solidFill>
                  <a:schemeClr val="tx1"/>
                </a:solidFill>
                <a:effectLst>
                  <a:outerShdw blurRad="38100" dist="38100" dir="2700000" algn="tl">
                    <a:srgbClr val="000000">
                      <a:alpha val="43137"/>
                    </a:srgbClr>
                  </a:outerShdw>
                </a:effectLst>
              </a:rPr>
              <a:t>家用</a:t>
            </a:r>
            <a:endParaRPr lang="en-CA" sz="2000" b="1" dirty="0">
              <a:solidFill>
                <a:schemeClr val="tx1"/>
              </a:solidFill>
              <a:effectLst>
                <a:outerShdw blurRad="38100" dist="38100" dir="2700000" algn="tl">
                  <a:srgbClr val="000000">
                    <a:alpha val="43137"/>
                  </a:srgbClr>
                </a:outerShdw>
              </a:effectLst>
            </a:endParaRPr>
          </a:p>
        </p:txBody>
      </p:sp>
      <p:sp>
        <p:nvSpPr>
          <p:cNvPr id="24" name="右箭头 13"/>
          <p:cNvSpPr/>
          <p:nvPr/>
        </p:nvSpPr>
        <p:spPr>
          <a:xfrm>
            <a:off x="2743200" y="4902511"/>
            <a:ext cx="928688" cy="142875"/>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a:solidFill>
                <a:schemeClr val="tx1"/>
              </a:solidFill>
            </a:endParaRPr>
          </a:p>
        </p:txBody>
      </p:sp>
      <p:sp>
        <p:nvSpPr>
          <p:cNvPr id="25" name="右箭头 14"/>
          <p:cNvSpPr/>
          <p:nvPr/>
        </p:nvSpPr>
        <p:spPr>
          <a:xfrm>
            <a:off x="5772177" y="4902512"/>
            <a:ext cx="900085" cy="142874"/>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179512" y="1090006"/>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79512" y="599555"/>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9766" y="6356350"/>
            <a:ext cx="885673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79512" y="620688"/>
            <a:ext cx="8856984" cy="461665"/>
          </a:xfrm>
          <a:prstGeom prst="rect">
            <a:avLst/>
          </a:prstGeom>
          <a:noFill/>
        </p:spPr>
        <p:txBody>
          <a:bodyPr wrap="square" rtlCol="0" anchor="ctr" anchorCtr="0">
            <a:spAutoFit/>
          </a:bodyPr>
          <a:lstStyle/>
          <a:p>
            <a:r>
              <a:rPr lang="zh-CN" altLang="en-US" sz="2400" b="1" dirty="0">
                <a:latin typeface="微软雅黑" panose="020B0503020204020204" pitchFamily="34" charset="-122"/>
                <a:ea typeface="微软雅黑" panose="020B0503020204020204" pitchFamily="34" charset="-122"/>
              </a:rPr>
              <a:t>计算机的分类</a:t>
            </a:r>
          </a:p>
        </p:txBody>
      </p:sp>
      <p:sp>
        <p:nvSpPr>
          <p:cNvPr id="4" name="页脚占位符 3"/>
          <p:cNvSpPr>
            <a:spLocks noGrp="1"/>
          </p:cNvSpPr>
          <p:nvPr>
            <p:ph type="ftr" sz="quarter" idx="11"/>
          </p:nvPr>
        </p:nvSpPr>
        <p:spPr/>
        <p:txBody>
          <a:bodyPr/>
          <a:lstStyle/>
          <a:p>
            <a:r>
              <a:rPr lang="zh-CN" altLang="en-US"/>
              <a:t>华中科技大学 光学与电子信息学院</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787" y="1199548"/>
            <a:ext cx="3528392" cy="2996217"/>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9831" y="1208789"/>
            <a:ext cx="3716665" cy="2480873"/>
          </a:xfrm>
          <a:prstGeom prst="rect">
            <a:avLst/>
          </a:prstGeom>
        </p:spPr>
      </p:pic>
      <p:pic>
        <p:nvPicPr>
          <p:cNvPr id="2052" name="Picture 4" descr="https://timgsa.baidu.com/timg?image&amp;quality=80&amp;size=b9999_10000&amp;sec=1550318239846&amp;di=4d3fd9479a81d207c1605e33eec86c85&amp;imgtype=0&amp;src=http%3A%2F%2Ffile2.dzsc.com%2Fdata%2F18%2F04%2F24%2F135221808.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7188" y="4371976"/>
            <a:ext cx="2447925" cy="161925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0" y="4016084"/>
            <a:ext cx="3923928" cy="1095941"/>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服务器：高可靠性、高可扩展性、高吞吐量</a:t>
            </a:r>
            <a:endParaRPr lang="en-US" altLang="zh-CN" sz="2000" b="1" dirty="0">
              <a:latin typeface="微软雅黑" panose="020B0503020204020204" pitchFamily="34" charset="-122"/>
              <a:ea typeface="微软雅黑" panose="020B0503020204020204" pitchFamily="34" charset="-122"/>
            </a:endParaRPr>
          </a:p>
        </p:txBody>
      </p:sp>
      <p:sp>
        <p:nvSpPr>
          <p:cNvPr id="15" name="矩形 14"/>
          <p:cNvSpPr/>
          <p:nvPr/>
        </p:nvSpPr>
        <p:spPr>
          <a:xfrm>
            <a:off x="3586944" y="5798180"/>
            <a:ext cx="5449552" cy="557332"/>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嵌入式：低功耗、低成本</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不同应用的需求</a:t>
            </a:r>
            <a:endParaRPr lang="en-US" altLang="zh-CN" sz="2000" b="1" dirty="0">
              <a:latin typeface="微软雅黑" panose="020B0503020204020204" pitchFamily="34" charset="-122"/>
              <a:ea typeface="微软雅黑" panose="020B0503020204020204" pitchFamily="34" charset="-122"/>
            </a:endParaRPr>
          </a:p>
        </p:txBody>
      </p:sp>
      <p:sp>
        <p:nvSpPr>
          <p:cNvPr id="16" name="矩形 15"/>
          <p:cNvSpPr/>
          <p:nvPr/>
        </p:nvSpPr>
        <p:spPr>
          <a:xfrm>
            <a:off x="5580112" y="3684524"/>
            <a:ext cx="4191521" cy="557332"/>
          </a:xfrm>
          <a:prstGeom prst="rect">
            <a:avLst/>
          </a:prstGeom>
        </p:spPr>
        <p:txBody>
          <a:bodyPr wrap="square">
            <a:spAutoFit/>
          </a:bodyPr>
          <a:lstStyle/>
          <a:p>
            <a:pPr>
              <a:lnSpc>
                <a:spcPct val="175000"/>
              </a:lnSpc>
            </a:pPr>
            <a:r>
              <a:rPr lang="en-US" altLang="zh-CN" sz="2000" b="1" dirty="0">
                <a:latin typeface="微软雅黑" panose="020B0503020204020204" pitchFamily="34" charset="-122"/>
                <a:ea typeface="微软雅黑" panose="020B0503020204020204" pitchFamily="34" charset="-122"/>
              </a:rPr>
              <a:t>PC</a:t>
            </a:r>
            <a:r>
              <a:rPr lang="zh-CN" altLang="en-US" sz="2000" b="1" dirty="0">
                <a:latin typeface="微软雅黑" panose="020B0503020204020204" pitchFamily="34" charset="-122"/>
                <a:ea typeface="微软雅黑" panose="020B0503020204020204" pitchFamily="34" charset="-122"/>
              </a:rPr>
              <a:t>：性能价格可靠性的均衡</a:t>
            </a:r>
            <a:endParaRPr lang="en-US" altLang="zh-CN" sz="2000" b="1" dirty="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179512" y="1090006"/>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79512" y="599555"/>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9766" y="6356350"/>
            <a:ext cx="885673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79512" y="620688"/>
            <a:ext cx="8856984" cy="461665"/>
          </a:xfrm>
          <a:prstGeom prst="rect">
            <a:avLst/>
          </a:prstGeom>
          <a:noFill/>
        </p:spPr>
        <p:txBody>
          <a:bodyPr wrap="square" rtlCol="0" anchor="ctr" anchorCtr="0">
            <a:spAutoFit/>
          </a:bodyPr>
          <a:lstStyle/>
          <a:p>
            <a:r>
              <a:rPr lang="en-US" altLang="zh-CN" sz="2400" b="1" dirty="0">
                <a:latin typeface="微软雅黑" panose="020B0503020204020204" pitchFamily="34" charset="-122"/>
                <a:ea typeface="微软雅黑" panose="020B0503020204020204" pitchFamily="34" charset="-122"/>
              </a:rPr>
              <a:t>IT</a:t>
            </a:r>
            <a:r>
              <a:rPr lang="zh-CN" altLang="en-US" sz="2400" b="1" dirty="0">
                <a:latin typeface="微软雅黑" panose="020B0503020204020204" pitchFamily="34" charset="-122"/>
                <a:ea typeface="微软雅黑" panose="020B0503020204020204" pitchFamily="34" charset="-122"/>
              </a:rPr>
              <a:t>链条</a:t>
            </a:r>
          </a:p>
        </p:txBody>
      </p:sp>
      <p:sp>
        <p:nvSpPr>
          <p:cNvPr id="4" name="页脚占位符 3"/>
          <p:cNvSpPr>
            <a:spLocks noGrp="1"/>
          </p:cNvSpPr>
          <p:nvPr>
            <p:ph type="ftr" sz="quarter" idx="11"/>
          </p:nvPr>
        </p:nvSpPr>
        <p:spPr/>
        <p:txBody>
          <a:bodyPr/>
          <a:lstStyle/>
          <a:p>
            <a:r>
              <a:rPr lang="zh-CN" altLang="en-US"/>
              <a:t>华中科技大学 光学与电子信息学院</a:t>
            </a:r>
          </a:p>
        </p:txBody>
      </p:sp>
      <p:sp>
        <p:nvSpPr>
          <p:cNvPr id="8" name="Rectangle 17"/>
          <p:cNvSpPr>
            <a:spLocks noChangeArrowheads="1"/>
          </p:cNvSpPr>
          <p:nvPr/>
        </p:nvSpPr>
        <p:spPr bwMode="auto">
          <a:xfrm>
            <a:off x="1471613" y="3190875"/>
            <a:ext cx="6172200" cy="1600200"/>
          </a:xfrm>
          <a:prstGeom prst="rect">
            <a:avLst/>
          </a:prstGeom>
          <a:solidFill>
            <a:srgbClr val="00FF00">
              <a:alpha val="23921"/>
            </a:srgbClr>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p>
        </p:txBody>
      </p:sp>
      <p:sp>
        <p:nvSpPr>
          <p:cNvPr id="9" name="Text Box 4"/>
          <p:cNvSpPr txBox="1">
            <a:spLocks noChangeArrowheads="1"/>
          </p:cNvSpPr>
          <p:nvPr/>
        </p:nvSpPr>
        <p:spPr bwMode="auto">
          <a:xfrm>
            <a:off x="1471613" y="1285875"/>
            <a:ext cx="6172200" cy="400050"/>
          </a:xfrm>
          <a:prstGeom prst="rect">
            <a:avLst/>
          </a:prstGeom>
          <a:solidFill>
            <a:srgbClr val="92D050"/>
          </a:solidFill>
          <a:ln w="9525">
            <a:solidFill>
              <a:schemeClr val="tx1"/>
            </a:solidFill>
            <a:miter lim="800000"/>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0000FF"/>
                </a:solidFill>
              </a:rPr>
              <a:t>待解决的问题</a:t>
            </a:r>
            <a:endParaRPr lang="en-US" altLang="zh-CN" sz="2000" b="1">
              <a:solidFill>
                <a:srgbClr val="0000FF"/>
              </a:solidFill>
            </a:endParaRPr>
          </a:p>
        </p:txBody>
      </p:sp>
      <p:sp>
        <p:nvSpPr>
          <p:cNvPr id="10" name="Text Box 5"/>
          <p:cNvSpPr txBox="1">
            <a:spLocks noChangeArrowheads="1"/>
          </p:cNvSpPr>
          <p:nvPr/>
        </p:nvSpPr>
        <p:spPr bwMode="auto">
          <a:xfrm>
            <a:off x="1471613" y="1671638"/>
            <a:ext cx="6172200" cy="400050"/>
          </a:xfrm>
          <a:prstGeom prst="rect">
            <a:avLst/>
          </a:prstGeom>
          <a:solidFill>
            <a:srgbClr val="FFFF00"/>
          </a:solidFill>
          <a:ln w="9525">
            <a:solidFill>
              <a:schemeClr val="tx1"/>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0000FF"/>
                </a:solidFill>
              </a:rPr>
              <a:t>算法</a:t>
            </a:r>
            <a:endParaRPr lang="en-US" altLang="zh-CN" sz="2000" b="1">
              <a:solidFill>
                <a:srgbClr val="0000FF"/>
              </a:solidFill>
            </a:endParaRPr>
          </a:p>
        </p:txBody>
      </p:sp>
      <p:sp>
        <p:nvSpPr>
          <p:cNvPr id="12" name="Text Box 6"/>
          <p:cNvSpPr txBox="1">
            <a:spLocks noChangeArrowheads="1"/>
          </p:cNvSpPr>
          <p:nvPr/>
        </p:nvSpPr>
        <p:spPr bwMode="auto">
          <a:xfrm>
            <a:off x="1471613" y="2047875"/>
            <a:ext cx="6172200" cy="400050"/>
          </a:xfrm>
          <a:prstGeom prst="rect">
            <a:avLst/>
          </a:prstGeom>
          <a:solidFill>
            <a:srgbClr val="0000FF"/>
          </a:solidFill>
          <a:ln w="9525">
            <a:solidFill>
              <a:schemeClr val="tx1"/>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bg1"/>
                </a:solidFill>
              </a:rPr>
              <a:t>编程语言</a:t>
            </a:r>
            <a:endParaRPr lang="en-US" altLang="zh-CN" sz="2000" b="1">
              <a:solidFill>
                <a:schemeClr val="bg1"/>
              </a:solidFill>
            </a:endParaRPr>
          </a:p>
        </p:txBody>
      </p:sp>
      <p:sp>
        <p:nvSpPr>
          <p:cNvPr id="13" name="Text Box 7"/>
          <p:cNvSpPr txBox="1">
            <a:spLocks noChangeArrowheads="1"/>
          </p:cNvSpPr>
          <p:nvPr/>
        </p:nvSpPr>
        <p:spPr bwMode="auto">
          <a:xfrm>
            <a:off x="1471613" y="2428875"/>
            <a:ext cx="6172200" cy="400050"/>
          </a:xfrm>
          <a:prstGeom prst="rect">
            <a:avLst/>
          </a:prstGeom>
          <a:solidFill>
            <a:srgbClr val="523EEA"/>
          </a:solidFill>
          <a:ln w="9525">
            <a:solidFill>
              <a:schemeClr val="tx1"/>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bg1"/>
                </a:solidFill>
              </a:rPr>
              <a:t>编译器</a:t>
            </a:r>
            <a:endParaRPr lang="en-US" altLang="zh-CN" sz="2000" b="1">
              <a:solidFill>
                <a:schemeClr val="bg1"/>
              </a:solidFill>
            </a:endParaRPr>
          </a:p>
        </p:txBody>
      </p:sp>
      <p:sp>
        <p:nvSpPr>
          <p:cNvPr id="14" name="Text Box 12"/>
          <p:cNvSpPr txBox="1">
            <a:spLocks noChangeArrowheads="1"/>
          </p:cNvSpPr>
          <p:nvPr/>
        </p:nvSpPr>
        <p:spPr bwMode="auto">
          <a:xfrm>
            <a:off x="1471613" y="2809875"/>
            <a:ext cx="6172200" cy="400050"/>
          </a:xfrm>
          <a:prstGeom prst="rect">
            <a:avLst/>
          </a:prstGeom>
          <a:solidFill>
            <a:srgbClr val="6EED3B"/>
          </a:solidFill>
          <a:ln w="9525">
            <a:solidFill>
              <a:schemeClr val="tx1"/>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FF0000"/>
                </a:solidFill>
              </a:rPr>
              <a:t>指令集体系结构</a:t>
            </a:r>
            <a:endParaRPr lang="en-US" altLang="zh-CN" sz="2000" b="1">
              <a:solidFill>
                <a:srgbClr val="FF0000"/>
              </a:solidFill>
            </a:endParaRPr>
          </a:p>
        </p:txBody>
      </p:sp>
      <p:sp>
        <p:nvSpPr>
          <p:cNvPr id="15" name="Rectangle 15"/>
          <p:cNvSpPr>
            <a:spLocks noChangeArrowheads="1"/>
          </p:cNvSpPr>
          <p:nvPr/>
        </p:nvSpPr>
        <p:spPr bwMode="auto">
          <a:xfrm>
            <a:off x="2005013" y="3876675"/>
            <a:ext cx="5105400" cy="914400"/>
          </a:xfrm>
          <a:prstGeom prst="rect">
            <a:avLst/>
          </a:prstGeom>
          <a:solidFill>
            <a:srgbClr val="FF99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p>
        </p:txBody>
      </p:sp>
      <p:sp>
        <p:nvSpPr>
          <p:cNvPr id="16" name="Text Box 16"/>
          <p:cNvSpPr txBox="1">
            <a:spLocks noChangeArrowheads="1"/>
          </p:cNvSpPr>
          <p:nvPr/>
        </p:nvSpPr>
        <p:spPr bwMode="auto">
          <a:xfrm>
            <a:off x="3929063" y="4067175"/>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C00000"/>
                </a:solidFill>
              </a:rPr>
              <a:t>微架构</a:t>
            </a:r>
            <a:endParaRPr lang="en-US" altLang="zh-CN" sz="2000" b="1">
              <a:solidFill>
                <a:srgbClr val="C00000"/>
              </a:solidFill>
            </a:endParaRPr>
          </a:p>
        </p:txBody>
      </p:sp>
      <p:sp>
        <p:nvSpPr>
          <p:cNvPr id="17" name="Text Box 18"/>
          <p:cNvSpPr txBox="1">
            <a:spLocks noChangeArrowheads="1"/>
          </p:cNvSpPr>
          <p:nvPr/>
        </p:nvSpPr>
        <p:spPr bwMode="auto">
          <a:xfrm>
            <a:off x="3571875" y="3281363"/>
            <a:ext cx="1990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t>处理器系统实现</a:t>
            </a:r>
            <a:endParaRPr lang="en-US" altLang="zh-CN" sz="2000" b="1"/>
          </a:p>
        </p:txBody>
      </p:sp>
      <p:sp>
        <p:nvSpPr>
          <p:cNvPr id="18" name="Rectangle 19"/>
          <p:cNvSpPr>
            <a:spLocks noChangeArrowheads="1"/>
          </p:cNvSpPr>
          <p:nvPr/>
        </p:nvSpPr>
        <p:spPr bwMode="auto">
          <a:xfrm>
            <a:off x="1471613" y="4791075"/>
            <a:ext cx="6172200" cy="533400"/>
          </a:xfrm>
          <a:prstGeom prst="rect">
            <a:avLst/>
          </a:prstGeom>
          <a:solidFill>
            <a:srgbClr val="008080"/>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p>
        </p:txBody>
      </p:sp>
      <p:sp>
        <p:nvSpPr>
          <p:cNvPr id="19" name="Text Box 20"/>
          <p:cNvSpPr txBox="1">
            <a:spLocks noChangeArrowheads="1"/>
          </p:cNvSpPr>
          <p:nvPr/>
        </p:nvSpPr>
        <p:spPr bwMode="auto">
          <a:xfrm>
            <a:off x="3786188" y="4924425"/>
            <a:ext cx="1474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bg1"/>
                </a:solidFill>
              </a:rPr>
              <a:t>逻辑与电路</a:t>
            </a:r>
            <a:endParaRPr lang="en-US" altLang="zh-CN" sz="2000" b="1">
              <a:solidFill>
                <a:schemeClr val="bg1"/>
              </a:solidFill>
            </a:endParaRPr>
          </a:p>
        </p:txBody>
      </p:sp>
      <p:sp>
        <p:nvSpPr>
          <p:cNvPr id="20" name="Rectangle 21"/>
          <p:cNvSpPr>
            <a:spLocks noChangeArrowheads="1"/>
          </p:cNvSpPr>
          <p:nvPr/>
        </p:nvSpPr>
        <p:spPr bwMode="auto">
          <a:xfrm>
            <a:off x="1471613" y="5324475"/>
            <a:ext cx="6172200" cy="457200"/>
          </a:xfrm>
          <a:prstGeom prst="rect">
            <a:avLst/>
          </a:prstGeom>
          <a:solidFill>
            <a:srgbClr val="0070C0"/>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p>
        </p:txBody>
      </p:sp>
      <p:sp>
        <p:nvSpPr>
          <p:cNvPr id="21" name="Text Box 22"/>
          <p:cNvSpPr txBox="1">
            <a:spLocks noChangeArrowheads="1"/>
          </p:cNvSpPr>
          <p:nvPr/>
        </p:nvSpPr>
        <p:spPr bwMode="auto">
          <a:xfrm>
            <a:off x="4143375" y="5381625"/>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t>晶体管</a:t>
            </a:r>
            <a:endParaRPr lang="en-US" altLang="zh-CN" sz="2000" b="1"/>
          </a:p>
        </p:txBody>
      </p:sp>
      <p:sp>
        <p:nvSpPr>
          <p:cNvPr id="22" name="Rectangle 23"/>
          <p:cNvSpPr>
            <a:spLocks noChangeArrowheads="1"/>
          </p:cNvSpPr>
          <p:nvPr/>
        </p:nvSpPr>
        <p:spPr bwMode="auto">
          <a:xfrm>
            <a:off x="1471613" y="5781675"/>
            <a:ext cx="6172200" cy="457200"/>
          </a:xfrm>
          <a:prstGeom prst="rect">
            <a:avLst/>
          </a:prstGeom>
          <a:solidFill>
            <a:srgbClr val="000000"/>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p>
        </p:txBody>
      </p:sp>
      <p:sp>
        <p:nvSpPr>
          <p:cNvPr id="23" name="Rectangle 24"/>
          <p:cNvSpPr>
            <a:spLocks noChangeArrowheads="1"/>
          </p:cNvSpPr>
          <p:nvPr/>
        </p:nvSpPr>
        <p:spPr bwMode="auto">
          <a:xfrm>
            <a:off x="3986213" y="5810250"/>
            <a:ext cx="1217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bg1"/>
                </a:solidFill>
              </a:rPr>
              <a:t>芯片制造</a:t>
            </a:r>
            <a:endParaRPr lang="en-US" altLang="zh-CN" sz="2000" b="1">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179512" y="1090006"/>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79512" y="599555"/>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9766" y="6356350"/>
            <a:ext cx="885673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79512" y="620688"/>
            <a:ext cx="8856984" cy="461665"/>
          </a:xfrm>
          <a:prstGeom prst="rect">
            <a:avLst/>
          </a:prstGeom>
          <a:noFill/>
        </p:spPr>
        <p:txBody>
          <a:bodyPr wrap="square" rtlCol="0" anchor="ctr" anchorCtr="0">
            <a:spAutoFit/>
          </a:bodyPr>
          <a:lstStyle/>
          <a:p>
            <a:r>
              <a:rPr lang="zh-CN" altLang="en-US" sz="2400" b="1" dirty="0">
                <a:latin typeface="微软雅黑" panose="020B0503020204020204" pitchFamily="34" charset="-122"/>
                <a:ea typeface="微软雅黑" panose="020B0503020204020204" pitchFamily="34" charset="-122"/>
              </a:rPr>
              <a:t>内容概述</a:t>
            </a:r>
          </a:p>
        </p:txBody>
      </p:sp>
      <p:sp>
        <p:nvSpPr>
          <p:cNvPr id="4" name="页脚占位符 3"/>
          <p:cNvSpPr>
            <a:spLocks noGrp="1"/>
          </p:cNvSpPr>
          <p:nvPr>
            <p:ph type="ftr" sz="quarter" idx="11"/>
          </p:nvPr>
        </p:nvSpPr>
        <p:spPr/>
        <p:txBody>
          <a:bodyPr/>
          <a:lstStyle/>
          <a:p>
            <a:r>
              <a:rPr lang="zh-CN" altLang="en-US"/>
              <a:t>华中科技大学 光学与电子信息学院</a:t>
            </a:r>
          </a:p>
        </p:txBody>
      </p:sp>
      <p:grpSp>
        <p:nvGrpSpPr>
          <p:cNvPr id="2" name="组合 1"/>
          <p:cNvGrpSpPr/>
          <p:nvPr/>
        </p:nvGrpSpPr>
        <p:grpSpPr>
          <a:xfrm>
            <a:off x="611560" y="1340768"/>
            <a:ext cx="7599040" cy="4414350"/>
            <a:chOff x="611560" y="1340768"/>
            <a:chExt cx="7599040" cy="4414350"/>
          </a:xfrm>
        </p:grpSpPr>
        <p:sp>
          <p:nvSpPr>
            <p:cNvPr id="16" name="矩形 15"/>
            <p:cNvSpPr/>
            <p:nvPr/>
          </p:nvSpPr>
          <p:spPr>
            <a:xfrm>
              <a:off x="611560" y="1340768"/>
              <a:ext cx="6732240" cy="650306"/>
            </a:xfrm>
            <a:prstGeom prst="rect">
              <a:avLst/>
            </a:prstGeom>
          </p:spPr>
          <p:txBody>
            <a:bodyPr wrap="square">
              <a:spAutoFit/>
            </a:bodyPr>
            <a:lstStyle/>
            <a:p>
              <a:pPr>
                <a:lnSpc>
                  <a:spcPct val="175000"/>
                </a:lnSpc>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、计算机的发展与分类</a:t>
              </a:r>
              <a:endParaRPr lang="en-US" altLang="zh-CN" sz="2400" b="1" dirty="0">
                <a:latin typeface="微软雅黑" panose="020B0503020204020204" pitchFamily="34" charset="-122"/>
                <a:ea typeface="微软雅黑" panose="020B0503020204020204" pitchFamily="34" charset="-122"/>
              </a:endParaRPr>
            </a:p>
          </p:txBody>
        </p:sp>
        <p:sp>
          <p:nvSpPr>
            <p:cNvPr id="17" name="矩形 16"/>
            <p:cNvSpPr/>
            <p:nvPr/>
          </p:nvSpPr>
          <p:spPr>
            <a:xfrm>
              <a:off x="611560" y="3515438"/>
              <a:ext cx="6732240" cy="650306"/>
            </a:xfrm>
            <a:prstGeom prst="rect">
              <a:avLst/>
            </a:prstGeom>
          </p:spPr>
          <p:txBody>
            <a:bodyPr wrap="square">
              <a:spAutoFit/>
            </a:bodyPr>
            <a:lstStyle/>
            <a:p>
              <a:pPr>
                <a:lnSpc>
                  <a:spcPct val="175000"/>
                </a:lnSpc>
              </a:pP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、处理器的初步认识</a:t>
              </a:r>
              <a:endParaRPr lang="en-US" altLang="zh-CN" sz="2400" b="1" dirty="0">
                <a:latin typeface="微软雅黑" panose="020B0503020204020204" pitchFamily="34" charset="-122"/>
                <a:ea typeface="微软雅黑" panose="020B0503020204020204" pitchFamily="34" charset="-122"/>
              </a:endParaRPr>
            </a:p>
          </p:txBody>
        </p:sp>
        <p:sp>
          <p:nvSpPr>
            <p:cNvPr id="18" name="矩形 17"/>
            <p:cNvSpPr/>
            <p:nvPr/>
          </p:nvSpPr>
          <p:spPr>
            <a:xfrm>
              <a:off x="1475656" y="1892727"/>
              <a:ext cx="6732240" cy="557332"/>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军用</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商用</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民用</a:t>
              </a:r>
              <a:endParaRPr lang="en-US" altLang="zh-CN" sz="2000" b="1" dirty="0">
                <a:latin typeface="微软雅黑" panose="020B0503020204020204" pitchFamily="34" charset="-122"/>
                <a:ea typeface="微软雅黑" panose="020B0503020204020204" pitchFamily="34" charset="-122"/>
              </a:endParaRPr>
            </a:p>
          </p:txBody>
        </p:sp>
        <p:sp>
          <p:nvSpPr>
            <p:cNvPr id="19" name="矩形 18"/>
            <p:cNvSpPr/>
            <p:nvPr/>
          </p:nvSpPr>
          <p:spPr>
            <a:xfrm>
              <a:off x="1475656" y="2450059"/>
              <a:ext cx="6732240" cy="557332"/>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计算机的分类</a:t>
              </a:r>
              <a:endParaRPr lang="en-US" altLang="zh-CN" sz="2000" b="1" dirty="0">
                <a:latin typeface="微软雅黑" panose="020B0503020204020204" pitchFamily="34" charset="-122"/>
                <a:ea typeface="微软雅黑" panose="020B0503020204020204" pitchFamily="34" charset="-122"/>
              </a:endParaRPr>
            </a:p>
          </p:txBody>
        </p:sp>
        <p:sp>
          <p:nvSpPr>
            <p:cNvPr id="21" name="矩形 20"/>
            <p:cNvSpPr/>
            <p:nvPr/>
          </p:nvSpPr>
          <p:spPr>
            <a:xfrm>
              <a:off x="1475656" y="4622836"/>
              <a:ext cx="6732240" cy="557332"/>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处理器的硬件模型、软件功能实现</a:t>
              </a:r>
              <a:endParaRPr lang="en-US" altLang="zh-CN" sz="2000" b="1" dirty="0">
                <a:latin typeface="微软雅黑" panose="020B0503020204020204" pitchFamily="34" charset="-122"/>
                <a:ea typeface="微软雅黑" panose="020B0503020204020204" pitchFamily="34" charset="-122"/>
              </a:endParaRPr>
            </a:p>
          </p:txBody>
        </p:sp>
        <p:sp>
          <p:nvSpPr>
            <p:cNvPr id="24" name="矩形 23"/>
            <p:cNvSpPr/>
            <p:nvPr/>
          </p:nvSpPr>
          <p:spPr>
            <a:xfrm>
              <a:off x="1478360" y="5197786"/>
              <a:ext cx="6732240" cy="557332"/>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处理器的设计指标</a:t>
              </a:r>
              <a:endParaRPr lang="en-US" altLang="zh-CN" sz="2000" b="1" dirty="0">
                <a:latin typeface="微软雅黑" panose="020B0503020204020204" pitchFamily="34" charset="-122"/>
                <a:ea typeface="微软雅黑" panose="020B0503020204020204" pitchFamily="34" charset="-122"/>
              </a:endParaRPr>
            </a:p>
          </p:txBody>
        </p:sp>
        <p:sp>
          <p:nvSpPr>
            <p:cNvPr id="14" name="矩形 13"/>
            <p:cNvSpPr/>
            <p:nvPr/>
          </p:nvSpPr>
          <p:spPr>
            <a:xfrm>
              <a:off x="1458020" y="4170625"/>
              <a:ext cx="6732240" cy="557332"/>
            </a:xfrm>
            <a:prstGeom prst="rect">
              <a:avLst/>
            </a:prstGeom>
          </p:spPr>
          <p:txBody>
            <a:bodyPr wrap="square">
              <a:spAutoFit/>
            </a:bodyPr>
            <a:lstStyle/>
            <a:p>
              <a:pPr>
                <a:lnSpc>
                  <a:spcPct val="175000"/>
                </a:lnSpc>
              </a:pPr>
              <a:r>
                <a:rPr lang="zh-CN" altLang="en-US" sz="2000" b="1" dirty="0">
                  <a:solidFill>
                    <a:srgbClr val="FF0000"/>
                  </a:solidFill>
                  <a:latin typeface="微软雅黑" panose="020B0503020204020204" pitchFamily="34" charset="-122"/>
                  <a:ea typeface="微软雅黑" panose="020B0503020204020204" pitchFamily="34" charset="-122"/>
                </a:rPr>
                <a:t>处理器的八大设计思想</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
          <p:nvSpPr>
            <p:cNvPr id="15" name="矩形 14"/>
            <p:cNvSpPr/>
            <p:nvPr/>
          </p:nvSpPr>
          <p:spPr>
            <a:xfrm>
              <a:off x="1458020" y="3028280"/>
              <a:ext cx="6732240" cy="557332"/>
            </a:xfrm>
            <a:prstGeom prst="rect">
              <a:avLst/>
            </a:prstGeom>
          </p:spPr>
          <p:txBody>
            <a:bodyPr wrap="square">
              <a:spAutoFit/>
            </a:bodyPr>
            <a:lstStyle/>
            <a:p>
              <a:pPr>
                <a:lnSpc>
                  <a:spcPct val="175000"/>
                </a:lnSpc>
              </a:pPr>
              <a:r>
                <a:rPr lang="en-US" altLang="zh-CN" sz="2000" b="1" dirty="0">
                  <a:latin typeface="微软雅黑" panose="020B0503020204020204" pitchFamily="34" charset="-122"/>
                  <a:ea typeface="微软雅黑" panose="020B0503020204020204" pitchFamily="34" charset="-122"/>
                </a:rPr>
                <a:t>IT</a:t>
              </a:r>
              <a:r>
                <a:rPr lang="zh-CN" altLang="en-US" sz="2000" b="1" dirty="0">
                  <a:latin typeface="微软雅黑" panose="020B0503020204020204" pitchFamily="34" charset="-122"/>
                  <a:ea typeface="微软雅黑" panose="020B0503020204020204" pitchFamily="34" charset="-122"/>
                </a:rPr>
                <a:t>产业链条</a:t>
              </a:r>
              <a:endParaRPr lang="en-US" altLang="zh-CN" sz="2000" b="1" dirty="0">
                <a:latin typeface="微软雅黑" panose="020B0503020204020204" pitchFamily="34" charset="-122"/>
                <a:ea typeface="微软雅黑" panose="020B0503020204020204" pitchFamily="34" charset="-122"/>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343435333336343b333633343239313bb6d4bbb0bff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812790" y="3380105"/>
            <a:ext cx="2833370" cy="1412240"/>
          </a:xfrm>
          <a:prstGeom prst="rect">
            <a:avLst/>
          </a:prstGeom>
        </p:spPr>
      </p:pic>
      <p:cxnSp>
        <p:nvCxnSpPr>
          <p:cNvPr id="5" name="直接连接符 4"/>
          <p:cNvCxnSpPr/>
          <p:nvPr/>
        </p:nvCxnSpPr>
        <p:spPr>
          <a:xfrm flipV="1">
            <a:off x="179512" y="1090006"/>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79512" y="599555"/>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9766" y="6356350"/>
            <a:ext cx="885673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79512" y="620688"/>
            <a:ext cx="8856984" cy="461665"/>
          </a:xfrm>
          <a:prstGeom prst="rect">
            <a:avLst/>
          </a:prstGeom>
          <a:noFill/>
        </p:spPr>
        <p:txBody>
          <a:bodyPr wrap="square" rtlCol="0" anchor="ctr" anchorCtr="0">
            <a:spAutoFit/>
          </a:bodyPr>
          <a:lstStyle/>
          <a:p>
            <a:r>
              <a:rPr lang="zh-CN" altLang="en-US" sz="2400" b="1" dirty="0">
                <a:latin typeface="微软雅黑" panose="020B0503020204020204" pitchFamily="34" charset="-122"/>
                <a:ea typeface="微软雅黑" panose="020B0503020204020204" pitchFamily="34" charset="-122"/>
              </a:rPr>
              <a:t>处理器的八大设计思想</a:t>
            </a:r>
          </a:p>
        </p:txBody>
      </p:sp>
      <p:sp>
        <p:nvSpPr>
          <p:cNvPr id="9" name="矩形 8"/>
          <p:cNvSpPr/>
          <p:nvPr/>
        </p:nvSpPr>
        <p:spPr>
          <a:xfrm>
            <a:off x="827584" y="1268760"/>
            <a:ext cx="7715250" cy="650306"/>
          </a:xfrm>
          <a:prstGeom prst="rect">
            <a:avLst/>
          </a:prstGeom>
        </p:spPr>
        <p:txBody>
          <a:bodyPr>
            <a:spAutoFit/>
          </a:bodyPr>
          <a:lstStyle/>
          <a:p>
            <a:pPr>
              <a:lnSpc>
                <a:spcPct val="175000"/>
              </a:lnSpc>
              <a:defRPr/>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依摩尔定律而设计</a:t>
            </a:r>
          </a:p>
        </p:txBody>
      </p:sp>
      <p:sp>
        <p:nvSpPr>
          <p:cNvPr id="39" name="矩形 38"/>
          <p:cNvSpPr/>
          <p:nvPr/>
        </p:nvSpPr>
        <p:spPr>
          <a:xfrm>
            <a:off x="827584" y="1906165"/>
            <a:ext cx="7715250" cy="650306"/>
          </a:xfrm>
          <a:prstGeom prst="rect">
            <a:avLst/>
          </a:prstGeom>
        </p:spPr>
        <p:txBody>
          <a:bodyPr>
            <a:spAutoFit/>
          </a:bodyPr>
          <a:lstStyle/>
          <a:p>
            <a:pPr>
              <a:lnSpc>
                <a:spcPct val="175000"/>
              </a:lnSpc>
              <a:defRPr/>
            </a:pP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抽象思想简化设计</a:t>
            </a:r>
          </a:p>
        </p:txBody>
      </p:sp>
      <p:sp>
        <p:nvSpPr>
          <p:cNvPr id="40" name="矩形 39"/>
          <p:cNvSpPr/>
          <p:nvPr/>
        </p:nvSpPr>
        <p:spPr>
          <a:xfrm>
            <a:off x="827584" y="2543570"/>
            <a:ext cx="7715250" cy="650306"/>
          </a:xfrm>
          <a:prstGeom prst="rect">
            <a:avLst/>
          </a:prstGeom>
        </p:spPr>
        <p:txBody>
          <a:bodyPr>
            <a:spAutoFit/>
          </a:bodyPr>
          <a:lstStyle/>
          <a:p>
            <a:pPr>
              <a:lnSpc>
                <a:spcPct val="175000"/>
              </a:lnSpc>
              <a:defRPr/>
            </a:pP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加速大概率事件</a:t>
            </a:r>
          </a:p>
        </p:txBody>
      </p:sp>
      <p:sp>
        <p:nvSpPr>
          <p:cNvPr id="41" name="矩形 40"/>
          <p:cNvSpPr/>
          <p:nvPr/>
        </p:nvSpPr>
        <p:spPr>
          <a:xfrm>
            <a:off x="827584" y="3178844"/>
            <a:ext cx="7715250" cy="650306"/>
          </a:xfrm>
          <a:prstGeom prst="rect">
            <a:avLst/>
          </a:prstGeom>
        </p:spPr>
        <p:txBody>
          <a:bodyPr>
            <a:spAutoFit/>
          </a:bodyPr>
          <a:lstStyle/>
          <a:p>
            <a:pPr>
              <a:lnSpc>
                <a:spcPct val="175000"/>
              </a:lnSpc>
              <a:defRPr/>
            </a:pP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并行提高性能</a:t>
            </a:r>
          </a:p>
        </p:txBody>
      </p:sp>
      <p:sp>
        <p:nvSpPr>
          <p:cNvPr id="42" name="矩形 41"/>
          <p:cNvSpPr/>
          <p:nvPr/>
        </p:nvSpPr>
        <p:spPr>
          <a:xfrm>
            <a:off x="827584" y="3829150"/>
            <a:ext cx="7715250" cy="650306"/>
          </a:xfrm>
          <a:prstGeom prst="rect">
            <a:avLst/>
          </a:prstGeom>
        </p:spPr>
        <p:txBody>
          <a:bodyPr>
            <a:spAutoFit/>
          </a:bodyPr>
          <a:lstStyle/>
          <a:p>
            <a:pPr>
              <a:lnSpc>
                <a:spcPct val="175000"/>
              </a:lnSpc>
              <a:defRPr/>
            </a:pPr>
            <a:r>
              <a:rPr lang="en-US" altLang="zh-CN" sz="2400" b="1" dirty="0">
                <a:latin typeface="微软雅黑" panose="020B0503020204020204" pitchFamily="34" charset="-122"/>
                <a:ea typeface="微软雅黑" panose="020B0503020204020204" pitchFamily="34" charset="-122"/>
              </a:rPr>
              <a:t>5.</a:t>
            </a:r>
            <a:r>
              <a:rPr lang="zh-CN" altLang="en-US" sz="2400" b="1" dirty="0">
                <a:latin typeface="微软雅黑" panose="020B0503020204020204" pitchFamily="34" charset="-122"/>
                <a:ea typeface="微软雅黑" panose="020B0503020204020204" pitchFamily="34" charset="-122"/>
              </a:rPr>
              <a:t>流水线提高性能</a:t>
            </a:r>
          </a:p>
        </p:txBody>
      </p:sp>
      <p:sp>
        <p:nvSpPr>
          <p:cNvPr id="43" name="矩形 42"/>
          <p:cNvSpPr/>
          <p:nvPr/>
        </p:nvSpPr>
        <p:spPr>
          <a:xfrm>
            <a:off x="827584" y="4449960"/>
            <a:ext cx="7715250" cy="650306"/>
          </a:xfrm>
          <a:prstGeom prst="rect">
            <a:avLst/>
          </a:prstGeom>
        </p:spPr>
        <p:txBody>
          <a:bodyPr>
            <a:spAutoFit/>
          </a:bodyPr>
          <a:lstStyle/>
          <a:p>
            <a:pPr>
              <a:lnSpc>
                <a:spcPct val="175000"/>
              </a:lnSpc>
              <a:defRPr/>
            </a:pPr>
            <a:r>
              <a:rPr lang="en-US" altLang="zh-CN" sz="2400" b="1" dirty="0">
                <a:latin typeface="微软雅黑" panose="020B0503020204020204" pitchFamily="34" charset="-122"/>
                <a:ea typeface="微软雅黑" panose="020B0503020204020204" pitchFamily="34" charset="-122"/>
              </a:rPr>
              <a:t>6.</a:t>
            </a:r>
            <a:r>
              <a:rPr lang="zh-CN" altLang="en-US" sz="2400" b="1" dirty="0">
                <a:latin typeface="微软雅黑" panose="020B0503020204020204" pitchFamily="34" charset="-122"/>
                <a:ea typeface="微软雅黑" panose="020B0503020204020204" pitchFamily="34" charset="-122"/>
              </a:rPr>
              <a:t>预测法提高效率</a:t>
            </a:r>
          </a:p>
        </p:txBody>
      </p:sp>
      <p:sp>
        <p:nvSpPr>
          <p:cNvPr id="44" name="矩形 43"/>
          <p:cNvSpPr/>
          <p:nvPr/>
        </p:nvSpPr>
        <p:spPr>
          <a:xfrm>
            <a:off x="827584" y="5047165"/>
            <a:ext cx="7715250" cy="650306"/>
          </a:xfrm>
          <a:prstGeom prst="rect">
            <a:avLst/>
          </a:prstGeom>
        </p:spPr>
        <p:txBody>
          <a:bodyPr>
            <a:spAutoFit/>
          </a:bodyPr>
          <a:lstStyle/>
          <a:p>
            <a:pPr>
              <a:lnSpc>
                <a:spcPct val="175000"/>
              </a:lnSpc>
              <a:defRPr/>
            </a:pPr>
            <a:r>
              <a:rPr lang="en-US" altLang="zh-CN" sz="2400" b="1" dirty="0">
                <a:latin typeface="微软雅黑" panose="020B0503020204020204" pitchFamily="34" charset="-122"/>
                <a:ea typeface="微软雅黑" panose="020B0503020204020204" pitchFamily="34" charset="-122"/>
              </a:rPr>
              <a:t>7.</a:t>
            </a:r>
            <a:r>
              <a:rPr lang="zh-CN" altLang="en-US" sz="2400" b="1" dirty="0">
                <a:latin typeface="微软雅黑" panose="020B0503020204020204" pitchFamily="34" charset="-122"/>
                <a:ea typeface="微软雅黑" panose="020B0503020204020204" pitchFamily="34" charset="-122"/>
              </a:rPr>
              <a:t>存储器的层次结构</a:t>
            </a:r>
          </a:p>
        </p:txBody>
      </p:sp>
      <p:sp>
        <p:nvSpPr>
          <p:cNvPr id="45" name="矩形 44"/>
          <p:cNvSpPr/>
          <p:nvPr/>
        </p:nvSpPr>
        <p:spPr>
          <a:xfrm>
            <a:off x="827584" y="5667975"/>
            <a:ext cx="7715250" cy="650306"/>
          </a:xfrm>
          <a:prstGeom prst="rect">
            <a:avLst/>
          </a:prstGeom>
        </p:spPr>
        <p:txBody>
          <a:bodyPr>
            <a:spAutoFit/>
          </a:bodyPr>
          <a:lstStyle/>
          <a:p>
            <a:pPr>
              <a:lnSpc>
                <a:spcPct val="175000"/>
              </a:lnSpc>
              <a:defRPr/>
            </a:pPr>
            <a:r>
              <a:rPr lang="en-US" altLang="zh-CN" sz="2400" b="1" dirty="0">
                <a:latin typeface="微软雅黑" panose="020B0503020204020204" pitchFamily="34" charset="-122"/>
                <a:ea typeface="微软雅黑" panose="020B0503020204020204" pitchFamily="34" charset="-122"/>
              </a:rPr>
              <a:t>8.</a:t>
            </a:r>
            <a:r>
              <a:rPr lang="zh-CN" altLang="en-US" sz="2400" b="1" dirty="0">
                <a:latin typeface="微软雅黑" panose="020B0503020204020204" pitchFamily="34" charset="-122"/>
                <a:ea typeface="微软雅黑" panose="020B0503020204020204" pitchFamily="34" charset="-122"/>
              </a:rPr>
              <a:t>冗余增加可靠性</a:t>
            </a:r>
          </a:p>
        </p:txBody>
      </p:sp>
      <p:pic>
        <p:nvPicPr>
          <p:cNvPr id="2" name="图片 1" descr="32303038313137383b32303131373235373bb4b4d2e2"/>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64480" y="4655820"/>
            <a:ext cx="914400" cy="914400"/>
          </a:xfrm>
          <a:prstGeom prst="rect">
            <a:avLst/>
          </a:prstGeom>
        </p:spPr>
      </p:pic>
      <p:sp>
        <p:nvSpPr>
          <p:cNvPr id="3" name="矩形 2"/>
          <p:cNvSpPr/>
          <p:nvPr/>
        </p:nvSpPr>
        <p:spPr>
          <a:xfrm>
            <a:off x="5973445" y="3644900"/>
            <a:ext cx="2511425" cy="629920"/>
          </a:xfrm>
          <a:prstGeom prst="rect">
            <a:avLst/>
          </a:prstGeom>
          <a:solidFill>
            <a:schemeClr val="accent1">
              <a:lumMod val="60000"/>
              <a:lumOff val="40000"/>
            </a:schemeClr>
          </a:solidFill>
          <a:ln>
            <a:solidFill>
              <a:schemeClr val="accent1">
                <a:lumMod val="60000"/>
                <a:lumOff val="40000"/>
              </a:schemeClr>
            </a:solidFill>
          </a:ln>
        </p:spPr>
        <p:txBody>
          <a:bodyPr wrap="square">
            <a:spAutoFit/>
          </a:bodyPr>
          <a:lstStyle/>
          <a:p>
            <a:pPr>
              <a:lnSpc>
                <a:spcPct val="175000"/>
              </a:lnSpc>
              <a:defRPr/>
            </a:pPr>
            <a:r>
              <a:rPr lang="en-US" altLang="zh-CN" sz="2000" b="1" dirty="0">
                <a:latin typeface="微软雅黑" panose="020B0503020204020204" pitchFamily="34" charset="-122"/>
                <a:ea typeface="微软雅黑" panose="020B0503020204020204" pitchFamily="34" charset="-122"/>
              </a:rPr>
              <a:t>Mr.PPP, your MAC!</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anim calcmode="lin" valueType="num">
                                      <p:cBhvr>
                                        <p:cTn id="15" dur="1000" fill="hold"/>
                                        <p:tgtEl>
                                          <p:spTgt spid="39"/>
                                        </p:tgtEl>
                                        <p:attrNameLst>
                                          <p:attrName>ppt_x</p:attrName>
                                        </p:attrNameLst>
                                      </p:cBhvr>
                                      <p:tavLst>
                                        <p:tav tm="0">
                                          <p:val>
                                            <p:strVal val="#ppt_x"/>
                                          </p:val>
                                        </p:tav>
                                        <p:tav tm="100000">
                                          <p:val>
                                            <p:strVal val="#ppt_x"/>
                                          </p:val>
                                        </p:tav>
                                      </p:tavLst>
                                    </p:anim>
                                    <p:anim calcmode="lin" valueType="num">
                                      <p:cBhvr>
                                        <p:cTn id="1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1000"/>
                                        <p:tgtEl>
                                          <p:spTgt spid="40"/>
                                        </p:tgtEl>
                                      </p:cBhvr>
                                    </p:animEffect>
                                    <p:anim calcmode="lin" valueType="num">
                                      <p:cBhvr>
                                        <p:cTn id="22" dur="1000" fill="hold"/>
                                        <p:tgtEl>
                                          <p:spTgt spid="40"/>
                                        </p:tgtEl>
                                        <p:attrNameLst>
                                          <p:attrName>ppt_x</p:attrName>
                                        </p:attrNameLst>
                                      </p:cBhvr>
                                      <p:tavLst>
                                        <p:tav tm="0">
                                          <p:val>
                                            <p:strVal val="#ppt_x"/>
                                          </p:val>
                                        </p:tav>
                                        <p:tav tm="100000">
                                          <p:val>
                                            <p:strVal val="#ppt_x"/>
                                          </p:val>
                                        </p:tav>
                                      </p:tavLst>
                                    </p:anim>
                                    <p:anim calcmode="lin" valueType="num">
                                      <p:cBhvr>
                                        <p:cTn id="2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1000"/>
                                        <p:tgtEl>
                                          <p:spTgt spid="41"/>
                                        </p:tgtEl>
                                      </p:cBhvr>
                                    </p:animEffect>
                                    <p:anim calcmode="lin" valueType="num">
                                      <p:cBhvr>
                                        <p:cTn id="29" dur="1000" fill="hold"/>
                                        <p:tgtEl>
                                          <p:spTgt spid="41"/>
                                        </p:tgtEl>
                                        <p:attrNameLst>
                                          <p:attrName>ppt_x</p:attrName>
                                        </p:attrNameLst>
                                      </p:cBhvr>
                                      <p:tavLst>
                                        <p:tav tm="0">
                                          <p:val>
                                            <p:strVal val="#ppt_x"/>
                                          </p:val>
                                        </p:tav>
                                        <p:tav tm="100000">
                                          <p:val>
                                            <p:strVal val="#ppt_x"/>
                                          </p:val>
                                        </p:tav>
                                      </p:tavLst>
                                    </p:anim>
                                    <p:anim calcmode="lin" valueType="num">
                                      <p:cBhvr>
                                        <p:cTn id="30"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1000"/>
                                        <p:tgtEl>
                                          <p:spTgt spid="42"/>
                                        </p:tgtEl>
                                      </p:cBhvr>
                                    </p:animEffect>
                                    <p:anim calcmode="lin" valueType="num">
                                      <p:cBhvr>
                                        <p:cTn id="36" dur="1000" fill="hold"/>
                                        <p:tgtEl>
                                          <p:spTgt spid="42"/>
                                        </p:tgtEl>
                                        <p:attrNameLst>
                                          <p:attrName>ppt_x</p:attrName>
                                        </p:attrNameLst>
                                      </p:cBhvr>
                                      <p:tavLst>
                                        <p:tav tm="0">
                                          <p:val>
                                            <p:strVal val="#ppt_x"/>
                                          </p:val>
                                        </p:tav>
                                        <p:tav tm="100000">
                                          <p:val>
                                            <p:strVal val="#ppt_x"/>
                                          </p:val>
                                        </p:tav>
                                      </p:tavLst>
                                    </p:anim>
                                    <p:anim calcmode="lin" valueType="num">
                                      <p:cBhvr>
                                        <p:cTn id="3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1000"/>
                                        <p:tgtEl>
                                          <p:spTgt spid="43"/>
                                        </p:tgtEl>
                                      </p:cBhvr>
                                    </p:animEffect>
                                    <p:anim calcmode="lin" valueType="num">
                                      <p:cBhvr>
                                        <p:cTn id="43" dur="1000" fill="hold"/>
                                        <p:tgtEl>
                                          <p:spTgt spid="43"/>
                                        </p:tgtEl>
                                        <p:attrNameLst>
                                          <p:attrName>ppt_x</p:attrName>
                                        </p:attrNameLst>
                                      </p:cBhvr>
                                      <p:tavLst>
                                        <p:tav tm="0">
                                          <p:val>
                                            <p:strVal val="#ppt_x"/>
                                          </p:val>
                                        </p:tav>
                                        <p:tav tm="100000">
                                          <p:val>
                                            <p:strVal val="#ppt_x"/>
                                          </p:val>
                                        </p:tav>
                                      </p:tavLst>
                                    </p:anim>
                                    <p:anim calcmode="lin" valueType="num">
                                      <p:cBhvr>
                                        <p:cTn id="4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1000"/>
                                        <p:tgtEl>
                                          <p:spTgt spid="44"/>
                                        </p:tgtEl>
                                      </p:cBhvr>
                                    </p:animEffect>
                                    <p:anim calcmode="lin" valueType="num">
                                      <p:cBhvr>
                                        <p:cTn id="50" dur="1000" fill="hold"/>
                                        <p:tgtEl>
                                          <p:spTgt spid="44"/>
                                        </p:tgtEl>
                                        <p:attrNameLst>
                                          <p:attrName>ppt_x</p:attrName>
                                        </p:attrNameLst>
                                      </p:cBhvr>
                                      <p:tavLst>
                                        <p:tav tm="0">
                                          <p:val>
                                            <p:strVal val="#ppt_x"/>
                                          </p:val>
                                        </p:tav>
                                        <p:tav tm="100000">
                                          <p:val>
                                            <p:strVal val="#ppt_x"/>
                                          </p:val>
                                        </p:tav>
                                      </p:tavLst>
                                    </p:anim>
                                    <p:anim calcmode="lin" valueType="num">
                                      <p:cBhvr>
                                        <p:cTn id="51"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fade">
                                      <p:cBhvr>
                                        <p:cTn id="56" dur="1000"/>
                                        <p:tgtEl>
                                          <p:spTgt spid="45"/>
                                        </p:tgtEl>
                                      </p:cBhvr>
                                    </p:animEffect>
                                    <p:anim calcmode="lin" valueType="num">
                                      <p:cBhvr>
                                        <p:cTn id="57" dur="1000" fill="hold"/>
                                        <p:tgtEl>
                                          <p:spTgt spid="45"/>
                                        </p:tgtEl>
                                        <p:attrNameLst>
                                          <p:attrName>ppt_x</p:attrName>
                                        </p:attrNameLst>
                                      </p:cBhvr>
                                      <p:tavLst>
                                        <p:tav tm="0">
                                          <p:val>
                                            <p:strVal val="#ppt_x"/>
                                          </p:val>
                                        </p:tav>
                                        <p:tav tm="100000">
                                          <p:val>
                                            <p:strVal val="#ppt_x"/>
                                          </p:val>
                                        </p:tav>
                                      </p:tavLst>
                                    </p:anim>
                                    <p:anim calcmode="lin" valueType="num">
                                      <p:cBhvr>
                                        <p:cTn id="58"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1000"/>
                                        <p:tgtEl>
                                          <p:spTgt spid="3"/>
                                        </p:tgtEl>
                                      </p:cBhvr>
                                    </p:animEffect>
                                    <p:anim calcmode="lin" valueType="num">
                                      <p:cBhvr>
                                        <p:cTn id="64" dur="1000" fill="hold"/>
                                        <p:tgtEl>
                                          <p:spTgt spid="3"/>
                                        </p:tgtEl>
                                        <p:attrNameLst>
                                          <p:attrName>ppt_x</p:attrName>
                                        </p:attrNameLst>
                                      </p:cBhvr>
                                      <p:tavLst>
                                        <p:tav tm="0">
                                          <p:val>
                                            <p:strVal val="#ppt_x"/>
                                          </p:val>
                                        </p:tav>
                                        <p:tav tm="100000">
                                          <p:val>
                                            <p:strVal val="#ppt_x"/>
                                          </p:val>
                                        </p:tav>
                                      </p:tavLst>
                                    </p:anim>
                                    <p:anim calcmode="lin" valueType="num">
                                      <p:cBhvr>
                                        <p:cTn id="6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9" grpId="0"/>
      <p:bldP spid="40" grpId="0"/>
      <p:bldP spid="41" grpId="0"/>
      <p:bldP spid="42" grpId="0"/>
      <p:bldP spid="43" grpId="0"/>
      <p:bldP spid="44" grpId="0"/>
      <p:bldP spid="45" grpId="0"/>
      <p:bldP spid="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179512" y="1090006"/>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79512" y="599555"/>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9766" y="6356350"/>
            <a:ext cx="885673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79512" y="620688"/>
            <a:ext cx="8856984" cy="461665"/>
          </a:xfrm>
          <a:prstGeom prst="rect">
            <a:avLst/>
          </a:prstGeom>
          <a:noFill/>
        </p:spPr>
        <p:txBody>
          <a:bodyPr wrap="square" rtlCol="0" anchor="ctr" anchorCtr="0">
            <a:spAutoFit/>
          </a:bodyPr>
          <a:lstStyle/>
          <a:p>
            <a:r>
              <a:rPr lang="zh-CN" altLang="en-US" sz="2400" b="1" dirty="0">
                <a:latin typeface="微软雅黑" panose="020B0503020204020204" pitchFamily="34" charset="-122"/>
                <a:ea typeface="微软雅黑" panose="020B0503020204020204" pitchFamily="34" charset="-122"/>
              </a:rPr>
              <a:t>内容概述</a:t>
            </a:r>
          </a:p>
        </p:txBody>
      </p:sp>
      <p:sp>
        <p:nvSpPr>
          <p:cNvPr id="4" name="页脚占位符 3"/>
          <p:cNvSpPr>
            <a:spLocks noGrp="1"/>
          </p:cNvSpPr>
          <p:nvPr>
            <p:ph type="ftr" sz="quarter" idx="11"/>
          </p:nvPr>
        </p:nvSpPr>
        <p:spPr/>
        <p:txBody>
          <a:bodyPr/>
          <a:lstStyle/>
          <a:p>
            <a:r>
              <a:rPr lang="zh-CN" altLang="en-US"/>
              <a:t>华中科技大学 光学与电子信息学院</a:t>
            </a:r>
          </a:p>
        </p:txBody>
      </p:sp>
      <p:grpSp>
        <p:nvGrpSpPr>
          <p:cNvPr id="2" name="组合 1"/>
          <p:cNvGrpSpPr/>
          <p:nvPr/>
        </p:nvGrpSpPr>
        <p:grpSpPr>
          <a:xfrm>
            <a:off x="611560" y="1340768"/>
            <a:ext cx="7598842" cy="4396715"/>
            <a:chOff x="611560" y="1340768"/>
            <a:chExt cx="7598842" cy="4396715"/>
          </a:xfrm>
        </p:grpSpPr>
        <p:sp>
          <p:nvSpPr>
            <p:cNvPr id="16" name="矩形 15"/>
            <p:cNvSpPr/>
            <p:nvPr/>
          </p:nvSpPr>
          <p:spPr>
            <a:xfrm>
              <a:off x="611560" y="1340768"/>
              <a:ext cx="6732240" cy="650306"/>
            </a:xfrm>
            <a:prstGeom prst="rect">
              <a:avLst/>
            </a:prstGeom>
          </p:spPr>
          <p:txBody>
            <a:bodyPr wrap="square">
              <a:spAutoFit/>
            </a:bodyPr>
            <a:lstStyle/>
            <a:p>
              <a:pPr>
                <a:lnSpc>
                  <a:spcPct val="175000"/>
                </a:lnSpc>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、计算机的发展与分类</a:t>
              </a:r>
              <a:endParaRPr lang="en-US" altLang="zh-CN" sz="2400" b="1" dirty="0">
                <a:latin typeface="微软雅黑" panose="020B0503020204020204" pitchFamily="34" charset="-122"/>
                <a:ea typeface="微软雅黑" panose="020B0503020204020204" pitchFamily="34" charset="-122"/>
              </a:endParaRPr>
            </a:p>
          </p:txBody>
        </p:sp>
        <p:sp>
          <p:nvSpPr>
            <p:cNvPr id="17" name="矩形 16"/>
            <p:cNvSpPr/>
            <p:nvPr/>
          </p:nvSpPr>
          <p:spPr>
            <a:xfrm>
              <a:off x="611560" y="3515438"/>
              <a:ext cx="6732240" cy="650306"/>
            </a:xfrm>
            <a:prstGeom prst="rect">
              <a:avLst/>
            </a:prstGeom>
          </p:spPr>
          <p:txBody>
            <a:bodyPr wrap="square">
              <a:spAutoFit/>
            </a:bodyPr>
            <a:lstStyle/>
            <a:p>
              <a:pPr>
                <a:lnSpc>
                  <a:spcPct val="175000"/>
                </a:lnSpc>
              </a:pP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、处理器的初步认识</a:t>
              </a:r>
              <a:endParaRPr lang="en-US" altLang="zh-CN" sz="2400" b="1" dirty="0">
                <a:latin typeface="微软雅黑" panose="020B0503020204020204" pitchFamily="34" charset="-122"/>
                <a:ea typeface="微软雅黑" panose="020B0503020204020204" pitchFamily="34" charset="-122"/>
              </a:endParaRPr>
            </a:p>
          </p:txBody>
        </p:sp>
        <p:sp>
          <p:nvSpPr>
            <p:cNvPr id="18" name="矩形 17"/>
            <p:cNvSpPr/>
            <p:nvPr/>
          </p:nvSpPr>
          <p:spPr>
            <a:xfrm>
              <a:off x="1475656" y="1892727"/>
              <a:ext cx="6732240" cy="557332"/>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军用</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商用</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民用</a:t>
              </a:r>
              <a:endParaRPr lang="en-US" altLang="zh-CN" sz="2000" b="1" dirty="0">
                <a:latin typeface="微软雅黑" panose="020B0503020204020204" pitchFamily="34" charset="-122"/>
                <a:ea typeface="微软雅黑" panose="020B0503020204020204" pitchFamily="34" charset="-122"/>
              </a:endParaRPr>
            </a:p>
          </p:txBody>
        </p:sp>
        <p:sp>
          <p:nvSpPr>
            <p:cNvPr id="19" name="矩形 18"/>
            <p:cNvSpPr/>
            <p:nvPr/>
          </p:nvSpPr>
          <p:spPr>
            <a:xfrm>
              <a:off x="1475656" y="2450059"/>
              <a:ext cx="6732240" cy="557332"/>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计算机的分类</a:t>
              </a:r>
              <a:endParaRPr lang="en-US" altLang="zh-CN" sz="2000" b="1" dirty="0">
                <a:latin typeface="微软雅黑" panose="020B0503020204020204" pitchFamily="34" charset="-122"/>
                <a:ea typeface="微软雅黑" panose="020B0503020204020204" pitchFamily="34" charset="-122"/>
              </a:endParaRPr>
            </a:p>
          </p:txBody>
        </p:sp>
        <p:sp>
          <p:nvSpPr>
            <p:cNvPr id="21" name="矩形 20"/>
            <p:cNvSpPr/>
            <p:nvPr/>
          </p:nvSpPr>
          <p:spPr>
            <a:xfrm>
              <a:off x="1477740" y="4622818"/>
              <a:ext cx="6732240" cy="557332"/>
            </a:xfrm>
            <a:prstGeom prst="rect">
              <a:avLst/>
            </a:prstGeom>
          </p:spPr>
          <p:txBody>
            <a:bodyPr wrap="square">
              <a:spAutoFit/>
            </a:bodyPr>
            <a:lstStyle/>
            <a:p>
              <a:pPr>
                <a:lnSpc>
                  <a:spcPct val="175000"/>
                </a:lnSpc>
              </a:pPr>
              <a:r>
                <a:rPr lang="zh-CN" altLang="en-US" sz="2000" b="1" dirty="0">
                  <a:solidFill>
                    <a:srgbClr val="FF0000"/>
                  </a:solidFill>
                  <a:latin typeface="微软雅黑" panose="020B0503020204020204" pitchFamily="34" charset="-122"/>
                  <a:ea typeface="微软雅黑" panose="020B0503020204020204" pitchFamily="34" charset="-122"/>
                </a:rPr>
                <a:t>处理器的硬件模型、软件功能实现</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
          <p:nvSpPr>
            <p:cNvPr id="24" name="矩形 23"/>
            <p:cNvSpPr/>
            <p:nvPr/>
          </p:nvSpPr>
          <p:spPr>
            <a:xfrm>
              <a:off x="1477740" y="5180151"/>
              <a:ext cx="6732240" cy="557332"/>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处理器的设计指标</a:t>
              </a:r>
              <a:endParaRPr lang="en-US" altLang="zh-CN" sz="2000" b="1" dirty="0">
                <a:latin typeface="微软雅黑" panose="020B0503020204020204" pitchFamily="34" charset="-122"/>
                <a:ea typeface="微软雅黑" panose="020B0503020204020204" pitchFamily="34" charset="-122"/>
              </a:endParaRPr>
            </a:p>
          </p:txBody>
        </p:sp>
        <p:sp>
          <p:nvSpPr>
            <p:cNvPr id="14" name="矩形 13"/>
            <p:cNvSpPr/>
            <p:nvPr/>
          </p:nvSpPr>
          <p:spPr>
            <a:xfrm>
              <a:off x="1478162" y="4163833"/>
              <a:ext cx="6732240" cy="557332"/>
            </a:xfrm>
            <a:prstGeom prst="rect">
              <a:avLst/>
            </a:prstGeom>
          </p:spPr>
          <p:txBody>
            <a:bodyPr wrap="square">
              <a:spAutoFit/>
            </a:bodyPr>
            <a:lstStyle/>
            <a:p>
              <a:pPr>
                <a:lnSpc>
                  <a:spcPct val="175000"/>
                </a:lnSpc>
              </a:pPr>
              <a:r>
                <a:rPr lang="zh-CN" altLang="en-US" sz="2000" b="1" dirty="0">
                  <a:latin typeface="微软雅黑" panose="020B0503020204020204" pitchFamily="34" charset="-122"/>
                  <a:ea typeface="微软雅黑" panose="020B0503020204020204" pitchFamily="34" charset="-122"/>
                </a:rPr>
                <a:t>处理器的八大设计思想</a:t>
              </a:r>
              <a:endParaRPr lang="en-US" altLang="zh-CN" sz="2000" b="1" dirty="0">
                <a:latin typeface="微软雅黑" panose="020B0503020204020204" pitchFamily="34" charset="-122"/>
                <a:ea typeface="微软雅黑" panose="020B0503020204020204" pitchFamily="34" charset="-122"/>
              </a:endParaRPr>
            </a:p>
          </p:txBody>
        </p:sp>
        <p:sp>
          <p:nvSpPr>
            <p:cNvPr id="15" name="矩形 14"/>
            <p:cNvSpPr/>
            <p:nvPr/>
          </p:nvSpPr>
          <p:spPr>
            <a:xfrm>
              <a:off x="1458020" y="3028280"/>
              <a:ext cx="6732240" cy="557332"/>
            </a:xfrm>
            <a:prstGeom prst="rect">
              <a:avLst/>
            </a:prstGeom>
          </p:spPr>
          <p:txBody>
            <a:bodyPr wrap="square">
              <a:spAutoFit/>
            </a:bodyPr>
            <a:lstStyle/>
            <a:p>
              <a:pPr>
                <a:lnSpc>
                  <a:spcPct val="175000"/>
                </a:lnSpc>
              </a:pPr>
              <a:r>
                <a:rPr lang="en-US" altLang="zh-CN" sz="2000" b="1" dirty="0">
                  <a:latin typeface="微软雅黑" panose="020B0503020204020204" pitchFamily="34" charset="-122"/>
                  <a:ea typeface="微软雅黑" panose="020B0503020204020204" pitchFamily="34" charset="-122"/>
                </a:rPr>
                <a:t>IT</a:t>
              </a:r>
              <a:r>
                <a:rPr lang="zh-CN" altLang="en-US" sz="2000" b="1" dirty="0">
                  <a:latin typeface="微软雅黑" panose="020B0503020204020204" pitchFamily="34" charset="-122"/>
                  <a:ea typeface="微软雅黑" panose="020B0503020204020204" pitchFamily="34" charset="-122"/>
                </a:rPr>
                <a:t>产业链条</a:t>
              </a:r>
              <a:endParaRPr lang="en-US" altLang="zh-CN" sz="2000" b="1" dirty="0">
                <a:latin typeface="微软雅黑" panose="020B0503020204020204" pitchFamily="34" charset="-122"/>
                <a:ea typeface="微软雅黑" panose="020B0503020204020204" pitchFamily="34" charset="-122"/>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179512" y="1090006"/>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79512" y="599555"/>
            <a:ext cx="8856984" cy="1032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9766" y="6356350"/>
            <a:ext cx="885673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79512" y="620688"/>
            <a:ext cx="8856984" cy="461665"/>
          </a:xfrm>
          <a:prstGeom prst="rect">
            <a:avLst/>
          </a:prstGeom>
          <a:noFill/>
        </p:spPr>
        <p:txBody>
          <a:bodyPr wrap="square" rtlCol="0" anchor="ctr" anchorCtr="0">
            <a:spAutoFit/>
          </a:bodyPr>
          <a:lstStyle/>
          <a:p>
            <a:r>
              <a:rPr lang="zh-CN" altLang="en-US" sz="2400" b="1" dirty="0">
                <a:latin typeface="微软雅黑" panose="020B0503020204020204" pitchFamily="34" charset="-122"/>
                <a:ea typeface="微软雅黑" panose="020B0503020204020204" pitchFamily="34" charset="-122"/>
              </a:rPr>
              <a:t>通用计算机模型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硬件模型</a:t>
            </a:r>
          </a:p>
        </p:txBody>
      </p:sp>
      <p:sp>
        <p:nvSpPr>
          <p:cNvPr id="4" name="页脚占位符 3"/>
          <p:cNvSpPr>
            <a:spLocks noGrp="1"/>
          </p:cNvSpPr>
          <p:nvPr>
            <p:ph type="ftr" sz="quarter" idx="11"/>
          </p:nvPr>
        </p:nvSpPr>
        <p:spPr/>
        <p:txBody>
          <a:bodyPr/>
          <a:lstStyle/>
          <a:p>
            <a:r>
              <a:rPr lang="zh-CN" altLang="en-US"/>
              <a:t>华中科技大学 光学与电子信息学院</a:t>
            </a:r>
          </a:p>
        </p:txBody>
      </p:sp>
      <p:grpSp>
        <p:nvGrpSpPr>
          <p:cNvPr id="2" name="组合 1"/>
          <p:cNvGrpSpPr/>
          <p:nvPr/>
        </p:nvGrpSpPr>
        <p:grpSpPr>
          <a:xfrm>
            <a:off x="418444" y="1227427"/>
            <a:ext cx="6677860" cy="3275865"/>
            <a:chOff x="418444" y="1227427"/>
            <a:chExt cx="6677860" cy="3275865"/>
          </a:xfrm>
        </p:grpSpPr>
        <p:sp>
          <p:nvSpPr>
            <p:cNvPr id="24" name="矩形 23">
              <a:hlinkClick r:id="rId3" action="ppaction://hlinksldjump"/>
            </p:cNvPr>
            <p:cNvSpPr/>
            <p:nvPr/>
          </p:nvSpPr>
          <p:spPr>
            <a:xfrm>
              <a:off x="418444" y="1227427"/>
              <a:ext cx="6672626" cy="650306"/>
            </a:xfrm>
            <a:prstGeom prst="rect">
              <a:avLst/>
            </a:prstGeom>
          </p:spPr>
          <p:txBody>
            <a:bodyPr wrap="square">
              <a:spAutoFit/>
            </a:bodyPr>
            <a:lstStyle/>
            <a:p>
              <a:pPr>
                <a:lnSpc>
                  <a:spcPct val="175000"/>
                </a:lnSpc>
                <a:defRPr/>
              </a:pPr>
              <a:endParaRPr lang="zh-CN" altLang="en-US" sz="2400" b="1" dirty="0">
                <a:latin typeface="微软雅黑" panose="020B0503020204020204" pitchFamily="34" charset="-122"/>
                <a:ea typeface="微软雅黑" panose="020B0503020204020204" pitchFamily="34" charset="-122"/>
              </a:endParaRPr>
            </a:p>
          </p:txBody>
        </p:sp>
        <p:sp>
          <p:nvSpPr>
            <p:cNvPr id="25" name="矩形 24">
              <a:hlinkClick r:id="rId4" action="ppaction://hlinksldjump"/>
            </p:cNvPr>
            <p:cNvSpPr/>
            <p:nvPr/>
          </p:nvSpPr>
          <p:spPr>
            <a:xfrm>
              <a:off x="423678" y="2163958"/>
              <a:ext cx="6672626" cy="650306"/>
            </a:xfrm>
            <a:prstGeom prst="rect">
              <a:avLst/>
            </a:prstGeom>
          </p:spPr>
          <p:txBody>
            <a:bodyPr wrap="square">
              <a:spAutoFit/>
            </a:bodyPr>
            <a:lstStyle/>
            <a:p>
              <a:pPr>
                <a:lnSpc>
                  <a:spcPct val="175000"/>
                </a:lnSpc>
                <a:defRPr/>
              </a:pPr>
              <a:r>
                <a:rPr lang="zh-CN" altLang="en-US" sz="2400" b="1" dirty="0">
                  <a:latin typeface="微软雅黑" panose="020B0503020204020204" pitchFamily="34" charset="-122"/>
                  <a:ea typeface="微软雅黑" panose="020B0503020204020204" pitchFamily="34" charset="-122"/>
                </a:rPr>
                <a:t>我们的计算机需要实现什么功能？</a:t>
              </a:r>
            </a:p>
          </p:txBody>
        </p:sp>
        <p:sp>
          <p:nvSpPr>
            <p:cNvPr id="26" name="矩形 25">
              <a:hlinkClick r:id="rId5" action="ppaction://hlinksldjump"/>
            </p:cNvPr>
            <p:cNvSpPr/>
            <p:nvPr/>
          </p:nvSpPr>
          <p:spPr>
            <a:xfrm>
              <a:off x="418444" y="3852986"/>
              <a:ext cx="6672626" cy="650306"/>
            </a:xfrm>
            <a:prstGeom prst="rect">
              <a:avLst/>
            </a:prstGeom>
          </p:spPr>
          <p:txBody>
            <a:bodyPr wrap="square">
              <a:spAutoFit/>
            </a:bodyPr>
            <a:lstStyle/>
            <a:p>
              <a:pPr>
                <a:lnSpc>
                  <a:spcPct val="175000"/>
                </a:lnSpc>
                <a:defRPr/>
              </a:pPr>
              <a:r>
                <a:rPr lang="zh-CN" altLang="en-US" sz="2400" b="1" dirty="0">
                  <a:latin typeface="微软雅黑" panose="020B0503020204020204" pitchFamily="34" charset="-122"/>
                  <a:ea typeface="微软雅黑" panose="020B0503020204020204" pitchFamily="34" charset="-122"/>
                </a:rPr>
                <a:t>我们的计算机需要哪些部件？</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使用抽象思想）</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1|7|11.5|8.9|4.3|3.2|5.8"/>
</p:tagLst>
</file>

<file path=ppt/tags/tag2.xml><?xml version="1.0" encoding="utf-8"?>
<p:tagLst xmlns:a="http://schemas.openxmlformats.org/drawingml/2006/main" xmlns:r="http://schemas.openxmlformats.org/officeDocument/2006/relationships" xmlns:p="http://schemas.openxmlformats.org/presentationml/2006/main">
  <p:tag name="TIMING" val="|2.1|10|15.6"/>
</p:tagLst>
</file>

<file path=ppt/tags/tag3.xml><?xml version="1.0" encoding="utf-8"?>
<p:tagLst xmlns:a="http://schemas.openxmlformats.org/drawingml/2006/main" xmlns:r="http://schemas.openxmlformats.org/officeDocument/2006/relationships" xmlns:p="http://schemas.openxmlformats.org/presentationml/2006/main">
  <p:tag name="TIMING" val="|1.1|7|11.5|8.9|4.3|3.2|5.8"/>
</p:tagLst>
</file>

<file path=ppt/tags/tag4.xml><?xml version="1.0" encoding="utf-8"?>
<p:tagLst xmlns:a="http://schemas.openxmlformats.org/drawingml/2006/main" xmlns:r="http://schemas.openxmlformats.org/officeDocument/2006/relationships" xmlns:p="http://schemas.openxmlformats.org/presentationml/2006/main">
  <p:tag name="TIMING" val="|1.1|7|11.5|8.9|4.3|3.2|5.8"/>
</p:tagLst>
</file>

<file path=ppt/tags/tag5.xml><?xml version="1.0" encoding="utf-8"?>
<p:tagLst xmlns:a="http://schemas.openxmlformats.org/drawingml/2006/main" xmlns:r="http://schemas.openxmlformats.org/officeDocument/2006/relationships" xmlns:p="http://schemas.openxmlformats.org/presentationml/2006/main">
  <p:tag name="TIMING" val="|1.1|7|11.5|8.9|4.3|3.2|5.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1855</Words>
  <Application>Microsoft Office PowerPoint</Application>
  <PresentationFormat>全屏显示(4:3)</PresentationFormat>
  <Paragraphs>213</Paragraphs>
  <Slides>22</Slides>
  <Notes>22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微软雅黑</vt:lpstr>
      <vt:lpstr>Arial</vt:lpstr>
      <vt:lpstr>Calibri</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高 余敬</cp:lastModifiedBy>
  <cp:revision>638</cp:revision>
  <dcterms:created xsi:type="dcterms:W3CDTF">2012-04-23T01:34:00Z</dcterms:created>
  <dcterms:modified xsi:type="dcterms:W3CDTF">2021-05-12T05:57:30Z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C47EF88215A249E0A156B2EFABCE985C</vt:lpwstr>
  </property>
  <property fmtid="{D5CDD505-2E9C-101B-9397-08002B2CF9AE}" pid="3" name="KSOProductBuildVer">
    <vt:lpwstr>2052-11.1.0.10463</vt:lpwstr>
  </property>
</Properties>
</file>