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7" r:id="rId10"/>
    <p:sldId id="358" r:id="rId11"/>
    <p:sldId id="360" r:id="rId12"/>
    <p:sldId id="361" r:id="rId13"/>
    <p:sldId id="363" r:id="rId14"/>
    <p:sldId id="362" r:id="rId15"/>
    <p:sldId id="365" r:id="rId16"/>
    <p:sldId id="364" r:id="rId17"/>
    <p:sldId id="369" r:id="rId18"/>
    <p:sldId id="366" r:id="rId19"/>
    <p:sldId id="367" r:id="rId20"/>
    <p:sldId id="370" r:id="rId21"/>
    <p:sldId id="371" r:id="rId22"/>
    <p:sldId id="372" r:id="rId23"/>
    <p:sldId id="373" r:id="rId24"/>
    <p:sldId id="374" r:id="rId25"/>
    <p:sldId id="375" r:id="rId26"/>
    <p:sldId id="37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8870" autoAdjust="0"/>
  </p:normalViewPr>
  <p:slideViewPr>
    <p:cSldViewPr>
      <p:cViewPr varScale="1">
        <p:scale>
          <a:sx n="82" d="100"/>
          <a:sy n="82" d="100"/>
        </p:scale>
        <p:origin x="-326" y="-39"/>
      </p:cViewPr>
      <p:guideLst>
        <p:guide orient="horz" pos="3521"/>
        <p:guide pos="210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F899E-12DF-4327-A479-3FB6B3D64C6D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16E4F-D1CF-44AC-8C0D-B2320DFC5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34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的思路</a:t>
            </a:r>
            <a:endParaRPr lang="en-US" altLang="zh-CN" dirty="0" smtClean="0"/>
          </a:p>
          <a:p>
            <a:r>
              <a:rPr lang="zh-CN" altLang="en-US" smtClean="0"/>
              <a:t>大位宽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16E4F-D1CF-44AC-8C0D-B2320DFC55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76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542528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Picture 4" descr="ibmcopper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2987824" y="0"/>
            <a:ext cx="290625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2006_10_5_72588_377258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871" b="3823"/>
          <a:stretch>
            <a:fillRect/>
          </a:stretch>
        </p:blipFill>
        <p:spPr bwMode="auto">
          <a:xfrm>
            <a:off x="0" y="0"/>
            <a:ext cx="3024336" cy="2780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幼圆" pitchFamily="49" charset="-122"/>
                <a:ea typeface="幼圆" pitchFamily="49" charset="-122"/>
              </a:defRPr>
            </a:lvl1pPr>
            <a:lvl2pPr>
              <a:buNone/>
              <a:defRPr>
                <a:latin typeface="幼圆" pitchFamily="49" charset="-122"/>
                <a:ea typeface="幼圆" pitchFamily="49" charset="-122"/>
              </a:defRPr>
            </a:lvl2pPr>
            <a:lvl3pPr>
              <a:buNone/>
              <a:defRPr sz="2000">
                <a:latin typeface="幼圆" pitchFamily="49" charset="-122"/>
                <a:ea typeface="幼圆" pitchFamily="49" charset="-122"/>
              </a:defRPr>
            </a:lvl3pPr>
            <a:lvl4pPr>
              <a:buNone/>
              <a:defRPr sz="2000">
                <a:latin typeface="幼圆" pitchFamily="49" charset="-122"/>
                <a:ea typeface="幼圆" pitchFamily="49" charset="-122"/>
              </a:defRPr>
            </a:lvl4pPr>
            <a:lvl5pPr>
              <a:buNone/>
              <a:defRPr sz="20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未标题-1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612262" y="4293095"/>
            <a:ext cx="3531738" cy="2564905"/>
          </a:xfrm>
          <a:prstGeom prst="rect">
            <a:avLst/>
          </a:prstGeom>
        </p:spPr>
      </p:pic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63272" cy="53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0888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bmcopper1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1211438" y="0"/>
            <a:ext cx="1173818" cy="11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2006_10_5_72588_3772588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</a:blip>
          <a:srcRect t="3871" b="3823"/>
          <a:stretch>
            <a:fillRect/>
          </a:stretch>
        </p:blipFill>
        <p:spPr bwMode="auto">
          <a:xfrm>
            <a:off x="0" y="1"/>
            <a:ext cx="1221510" cy="112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CC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200" b="1">
          <a:solidFill>
            <a:schemeClr val="tx2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第四讲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嵌入式系统设计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流水线方式</a:t>
            </a:r>
          </a:p>
        </p:txBody>
      </p:sp>
      <p:sp>
        <p:nvSpPr>
          <p:cNvPr id="49" name="折角形 48"/>
          <p:cNvSpPr/>
          <p:nvPr/>
        </p:nvSpPr>
        <p:spPr>
          <a:xfrm>
            <a:off x="3802217" y="8620"/>
            <a:ext cx="5341783" cy="1125125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p1 =      ( b[0] == 1 ) ? a    : 0;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4 bit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p2 = p1 + ( b[1]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== 1 ) ?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a&lt;&lt;1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: 0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6 bit</a:t>
            </a:r>
          </a:p>
          <a:p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p3 = p2 + ( b[2]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&lt;&lt;2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: 0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7 bit</a:t>
            </a:r>
            <a:endParaRPr lang="en-US" altLang="zh-CN" sz="1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 = p3 + ( b[3]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&lt;&lt;3 </a:t>
            </a:r>
            <a:r>
              <a:rPr lang="en-US" altLang="zh-CN" sz="1600" dirty="0">
                <a:latin typeface="Consolas" pitchFamily="49" charset="0"/>
                <a:cs typeface="Consolas" pitchFamily="49" charset="0"/>
              </a:rPr>
              <a:t>: 0</a:t>
            </a:r>
            <a:r>
              <a:rPr lang="en-US" altLang="zh-CN" sz="1600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8 bit</a:t>
            </a:r>
            <a:endParaRPr lang="en-US" altLang="zh-CN" sz="1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0" y="1088740"/>
            <a:ext cx="9144000" cy="5769261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module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mult4(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input   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output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[7:0]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output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// pip 1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[3:0] sh_a_1 = 4’d0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sh_b_1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4’d0;</a:t>
            </a:r>
            <a:endParaRPr lang="en-US" altLang="zh-CN" sz="15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p1 =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4’d0;</a:t>
            </a:r>
            <a:endParaRPr lang="en-US" altLang="zh-CN" sz="15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always 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)begin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p1 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[0] ?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: 4’b0;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sh_a_1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sh_b_1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pip 2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wire [5:0] wp2;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assign wp2 = p1 + {sh_a_1, 1’b0};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sh_a_2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4’d0;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4’d0;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[5:0] p2 = 6’d0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always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 begin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wp2 : {2’b0, p1};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sh_a_2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sh_a_1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sh_b_2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sh_b_1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end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pip 3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[6:0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wp3;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assign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p2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+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sh_a_2, 2’b0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sh_a_3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4’d0;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[3:0]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4’d0;	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[6:0] p3 = 7’d0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always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)begin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[2]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{1’b0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p2};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sh_a_3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sh_a_2;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sh_b_2;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pip 4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wire [7:0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wpo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wpo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p3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+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sh_a_3, 3’b0};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always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[3]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wpo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{1’b0,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p3};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5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[4:1]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always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&lt;= {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[3:1],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[4];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endmodule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7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89912" y="2243805"/>
            <a:ext cx="2991961" cy="1776627"/>
            <a:chOff x="2589912" y="2243805"/>
            <a:chExt cx="2991961" cy="1776627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129709" y="3156045"/>
              <a:ext cx="0" cy="864387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任意多边形 69"/>
            <p:cNvSpPr/>
            <p:nvPr/>
          </p:nvSpPr>
          <p:spPr>
            <a:xfrm>
              <a:off x="2589912" y="2243805"/>
              <a:ext cx="2991961" cy="890526"/>
            </a:xfrm>
            <a:custGeom>
              <a:avLst/>
              <a:gdLst>
                <a:gd name="connsiteX0" fmla="*/ 0 w 2224846"/>
                <a:gd name="connsiteY0" fmla="*/ 34945 h 419342"/>
                <a:gd name="connsiteX1" fmla="*/ 0 w 2224846"/>
                <a:gd name="connsiteY1" fmla="*/ 419342 h 419342"/>
                <a:gd name="connsiteX2" fmla="*/ 2224846 w 2224846"/>
                <a:gd name="connsiteY2" fmla="*/ 419342 h 419342"/>
                <a:gd name="connsiteX3" fmla="*/ 2224846 w 2224846"/>
                <a:gd name="connsiteY3" fmla="*/ 0 h 4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846" h="419342">
                  <a:moveTo>
                    <a:pt x="0" y="34945"/>
                  </a:moveTo>
                  <a:lnTo>
                    <a:pt x="0" y="419342"/>
                  </a:lnTo>
                  <a:lnTo>
                    <a:pt x="2224846" y="419342"/>
                  </a:lnTo>
                  <a:lnTo>
                    <a:pt x="2224846" y="0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4002204" y="3022608"/>
              <a:ext cx="237029" cy="2234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838" y="1358770"/>
                <a:ext cx="6177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8" y="1358770"/>
                <a:ext cx="617733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1253978" y="1807329"/>
            <a:ext cx="5663901" cy="0"/>
            <a:chOff x="1253978" y="1807329"/>
            <a:chExt cx="5663901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253978" y="1807329"/>
              <a:ext cx="120566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811945" y="1807329"/>
              <a:ext cx="120566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4257696" y="1807329"/>
              <a:ext cx="120566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712216" y="1807329"/>
              <a:ext cx="120566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1798721" y="1808820"/>
            <a:ext cx="4611329" cy="545683"/>
            <a:chOff x="1798721" y="1805896"/>
            <a:chExt cx="4611329" cy="545683"/>
          </a:xfrm>
        </p:grpSpPr>
        <p:sp>
          <p:nvSpPr>
            <p:cNvPr id="27" name="任意多边形 26"/>
            <p:cNvSpPr/>
            <p:nvPr/>
          </p:nvSpPr>
          <p:spPr>
            <a:xfrm>
              <a:off x="4799170" y="1807329"/>
              <a:ext cx="1610880" cy="450050"/>
            </a:xfrm>
            <a:custGeom>
              <a:avLst/>
              <a:gdLst>
                <a:gd name="connsiteX0" fmla="*/ 0 w 2224846"/>
                <a:gd name="connsiteY0" fmla="*/ 34945 h 419342"/>
                <a:gd name="connsiteX1" fmla="*/ 0 w 2224846"/>
                <a:gd name="connsiteY1" fmla="*/ 419342 h 419342"/>
                <a:gd name="connsiteX2" fmla="*/ 2224846 w 2224846"/>
                <a:gd name="connsiteY2" fmla="*/ 419342 h 419342"/>
                <a:gd name="connsiteX3" fmla="*/ 2224846 w 2224846"/>
                <a:gd name="connsiteY3" fmla="*/ 0 h 4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846" h="419342">
                  <a:moveTo>
                    <a:pt x="0" y="34945"/>
                  </a:moveTo>
                  <a:lnTo>
                    <a:pt x="0" y="419342"/>
                  </a:lnTo>
                  <a:lnTo>
                    <a:pt x="2224846" y="419342"/>
                  </a:lnTo>
                  <a:lnTo>
                    <a:pt x="2224846" y="0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798721" y="1805896"/>
              <a:ext cx="1610880" cy="450050"/>
            </a:xfrm>
            <a:custGeom>
              <a:avLst/>
              <a:gdLst>
                <a:gd name="connsiteX0" fmla="*/ 0 w 2224846"/>
                <a:gd name="connsiteY0" fmla="*/ 34945 h 419342"/>
                <a:gd name="connsiteX1" fmla="*/ 0 w 2224846"/>
                <a:gd name="connsiteY1" fmla="*/ 419342 h 419342"/>
                <a:gd name="connsiteX2" fmla="*/ 2224846 w 2224846"/>
                <a:gd name="connsiteY2" fmla="*/ 419342 h 419342"/>
                <a:gd name="connsiteX3" fmla="*/ 2224846 w 2224846"/>
                <a:gd name="connsiteY3" fmla="*/ 0 h 41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846" h="419342">
                  <a:moveTo>
                    <a:pt x="0" y="34945"/>
                  </a:moveTo>
                  <a:lnTo>
                    <a:pt x="0" y="419342"/>
                  </a:lnTo>
                  <a:lnTo>
                    <a:pt x="2224846" y="419342"/>
                  </a:lnTo>
                  <a:lnTo>
                    <a:pt x="2224846" y="0"/>
                  </a:ln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2471398" y="2128132"/>
              <a:ext cx="237029" cy="2234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  <p:sp>
          <p:nvSpPr>
            <p:cNvPr id="69" name="椭圆 68"/>
            <p:cNvSpPr/>
            <p:nvPr/>
          </p:nvSpPr>
          <p:spPr>
            <a:xfrm>
              <a:off x="5449111" y="2128132"/>
              <a:ext cx="237029" cy="2234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b="1" dirty="0" smtClean="0"/>
                <a:t>+</a:t>
              </a:r>
              <a:endParaRPr lang="zh-CN" altLang="en-US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57239" y="1763815"/>
            <a:ext cx="5250155" cy="2304547"/>
            <a:chOff x="1157239" y="1763815"/>
            <a:chExt cx="5250155" cy="2304547"/>
          </a:xfrm>
        </p:grpSpPr>
        <p:sp>
          <p:nvSpPr>
            <p:cNvPr id="75" name="TextBox 74"/>
            <p:cNvSpPr txBox="1"/>
            <p:nvPr/>
          </p:nvSpPr>
          <p:spPr>
            <a:xfrm>
              <a:off x="4082564" y="36990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8bit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485630" y="310467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6bit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05910" y="30689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8bit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157239" y="1763815"/>
              <a:ext cx="5250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4bit         5bit       6bit        7bit</a:t>
              </a:r>
            </a:p>
          </p:txBody>
        </p:sp>
      </p:grpSp>
      <p:sp>
        <p:nvSpPr>
          <p:cNvPr id="30" name="矩形 29"/>
          <p:cNvSpPr/>
          <p:nvPr/>
        </p:nvSpPr>
        <p:spPr>
          <a:xfrm>
            <a:off x="3900085" y="3412668"/>
            <a:ext cx="441266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Z</a:t>
            </a:r>
            <a:r>
              <a:rPr lang="en-US" altLang="zh-CN" sz="1600" b="1" baseline="30000" dirty="0" smtClean="0"/>
              <a:t>-1</a:t>
            </a:r>
            <a:endParaRPr lang="zh-CN" altLang="en-US" sz="1600" b="1" baseline="30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781690" y="1718810"/>
            <a:ext cx="5192938" cy="2335325"/>
            <a:chOff x="1781690" y="1718810"/>
            <a:chExt cx="5192938" cy="2335325"/>
          </a:xfrm>
        </p:grpSpPr>
        <p:sp>
          <p:nvSpPr>
            <p:cNvPr id="73" name="TextBox 72"/>
            <p:cNvSpPr txBox="1"/>
            <p:nvPr/>
          </p:nvSpPr>
          <p:spPr>
            <a:xfrm>
              <a:off x="3806915" y="3654025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12267" y="231973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06192" y="235450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p11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1690" y="17188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p00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45098" y="17188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p01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98781" y="174378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p02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10050" y="174378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8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26" name="折角形 25"/>
          <p:cNvSpPr/>
          <p:nvPr/>
        </p:nvSpPr>
        <p:spPr>
          <a:xfrm>
            <a:off x="0" y="1088740"/>
            <a:ext cx="9144000" cy="5769261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module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mult4(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input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output  [7:0]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output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level 0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wire [3:0] wp00;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[0] ?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: 4’d0;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[4:0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wp01;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{a_i,1’b0}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5’d0;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[5:0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wp02;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[2]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a_i,2’b0} : 6’d0;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wire [6:0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wp03;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[3]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a_i,3’b0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: 7’d0;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level 1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[5:0] wp10;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wp10 = wp00 + wp01;</a:t>
            </a:r>
          </a:p>
          <a:p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[7:0] wp11;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wp11 = wp02 + wp03;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level 2</a:t>
            </a:r>
            <a:endParaRPr lang="en-US" altLang="zh-CN" sz="15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[7:0]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always @(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&lt;= wp10 + wp11; </a:t>
            </a: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5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always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endmodule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>
            <a:off x="4799170" y="1807329"/>
            <a:ext cx="1610880" cy="450050"/>
          </a:xfrm>
          <a:custGeom>
            <a:avLst/>
            <a:gdLst>
              <a:gd name="connsiteX0" fmla="*/ 0 w 2224846"/>
              <a:gd name="connsiteY0" fmla="*/ 34945 h 419342"/>
              <a:gd name="connsiteX1" fmla="*/ 0 w 2224846"/>
              <a:gd name="connsiteY1" fmla="*/ 419342 h 419342"/>
              <a:gd name="connsiteX2" fmla="*/ 2224846 w 2224846"/>
              <a:gd name="connsiteY2" fmla="*/ 419342 h 419342"/>
              <a:gd name="connsiteX3" fmla="*/ 2224846 w 2224846"/>
              <a:gd name="connsiteY3" fmla="*/ 0 h 41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846" h="419342">
                <a:moveTo>
                  <a:pt x="0" y="34945"/>
                </a:moveTo>
                <a:lnTo>
                  <a:pt x="0" y="419342"/>
                </a:lnTo>
                <a:lnTo>
                  <a:pt x="2224846" y="419342"/>
                </a:lnTo>
                <a:lnTo>
                  <a:pt x="2224846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13838" y="1358770"/>
                <a:ext cx="61773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</a:rPr>
                      <m:t>𝑎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0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+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𝑎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8" y="1358770"/>
                <a:ext cx="617733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86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3806915" y="365402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253978" y="1807329"/>
            <a:ext cx="12056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811945" y="1807329"/>
            <a:ext cx="12056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257696" y="1807329"/>
            <a:ext cx="12056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712216" y="1807329"/>
            <a:ext cx="120566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1798721" y="1805896"/>
            <a:ext cx="1610880" cy="450050"/>
          </a:xfrm>
          <a:custGeom>
            <a:avLst/>
            <a:gdLst>
              <a:gd name="connsiteX0" fmla="*/ 0 w 2224846"/>
              <a:gd name="connsiteY0" fmla="*/ 34945 h 419342"/>
              <a:gd name="connsiteX1" fmla="*/ 0 w 2224846"/>
              <a:gd name="connsiteY1" fmla="*/ 419342 h 419342"/>
              <a:gd name="connsiteX2" fmla="*/ 2224846 w 2224846"/>
              <a:gd name="connsiteY2" fmla="*/ 419342 h 419342"/>
              <a:gd name="connsiteX3" fmla="*/ 2224846 w 2224846"/>
              <a:gd name="connsiteY3" fmla="*/ 0 h 41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846" h="419342">
                <a:moveTo>
                  <a:pt x="0" y="34945"/>
                </a:moveTo>
                <a:lnTo>
                  <a:pt x="0" y="419342"/>
                </a:lnTo>
                <a:lnTo>
                  <a:pt x="2224846" y="419342"/>
                </a:lnTo>
                <a:lnTo>
                  <a:pt x="2224846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129709" y="3156045"/>
            <a:ext cx="0" cy="86438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任意多边形 69"/>
          <p:cNvSpPr/>
          <p:nvPr/>
        </p:nvSpPr>
        <p:spPr>
          <a:xfrm>
            <a:off x="2589912" y="2243805"/>
            <a:ext cx="2991961" cy="890526"/>
          </a:xfrm>
          <a:custGeom>
            <a:avLst/>
            <a:gdLst>
              <a:gd name="connsiteX0" fmla="*/ 0 w 2224846"/>
              <a:gd name="connsiteY0" fmla="*/ 34945 h 419342"/>
              <a:gd name="connsiteX1" fmla="*/ 0 w 2224846"/>
              <a:gd name="connsiteY1" fmla="*/ 419342 h 419342"/>
              <a:gd name="connsiteX2" fmla="*/ 2224846 w 2224846"/>
              <a:gd name="connsiteY2" fmla="*/ 419342 h 419342"/>
              <a:gd name="connsiteX3" fmla="*/ 2224846 w 2224846"/>
              <a:gd name="connsiteY3" fmla="*/ 0 h 41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4846" h="419342">
                <a:moveTo>
                  <a:pt x="0" y="34945"/>
                </a:moveTo>
                <a:lnTo>
                  <a:pt x="0" y="419342"/>
                </a:lnTo>
                <a:lnTo>
                  <a:pt x="2224846" y="419342"/>
                </a:lnTo>
                <a:lnTo>
                  <a:pt x="2224846" y="0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471398" y="2128132"/>
            <a:ext cx="237029" cy="223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/>
              <a:t>+</a:t>
            </a:r>
            <a:endParaRPr lang="zh-CN" altLang="en-US" b="1" dirty="0"/>
          </a:p>
        </p:txBody>
      </p:sp>
      <p:sp>
        <p:nvSpPr>
          <p:cNvPr id="69" name="椭圆 68"/>
          <p:cNvSpPr/>
          <p:nvPr/>
        </p:nvSpPr>
        <p:spPr>
          <a:xfrm>
            <a:off x="5449111" y="2128132"/>
            <a:ext cx="237029" cy="223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/>
              <a:t>+</a:t>
            </a:r>
            <a:endParaRPr lang="zh-CN" altLang="en-US" b="1" dirty="0"/>
          </a:p>
        </p:txBody>
      </p:sp>
      <p:sp>
        <p:nvSpPr>
          <p:cNvPr id="71" name="椭圆 70"/>
          <p:cNvSpPr/>
          <p:nvPr/>
        </p:nvSpPr>
        <p:spPr>
          <a:xfrm>
            <a:off x="4002204" y="3022608"/>
            <a:ext cx="237029" cy="2234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 smtClean="0"/>
              <a:t>+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082564" y="36990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8bit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85630" y="31046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6bit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05910" y="306896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8bit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57239" y="1754523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4bit         5bit       6bit        7bit</a:t>
            </a:r>
          </a:p>
        </p:txBody>
      </p:sp>
      <p:sp>
        <p:nvSpPr>
          <p:cNvPr id="79" name="矩形 78"/>
          <p:cNvSpPr/>
          <p:nvPr/>
        </p:nvSpPr>
        <p:spPr>
          <a:xfrm>
            <a:off x="2372374" y="2542658"/>
            <a:ext cx="441266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Z</a:t>
            </a:r>
            <a:r>
              <a:rPr lang="en-US" altLang="zh-CN" sz="1600" b="1" baseline="30000" dirty="0" smtClean="0"/>
              <a:t>-1</a:t>
            </a:r>
            <a:endParaRPr lang="zh-CN" altLang="en-US" sz="1600" b="1" baseline="30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77419" y="249089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p10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4239090"/>
            <a:ext cx="5642676" cy="261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矩形 28"/>
          <p:cNvSpPr/>
          <p:nvPr/>
        </p:nvSpPr>
        <p:spPr>
          <a:xfrm>
            <a:off x="5388476" y="2490892"/>
            <a:ext cx="441266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Z</a:t>
            </a:r>
            <a:r>
              <a:rPr lang="en-US" altLang="zh-CN" sz="1600" b="1" baseline="30000" dirty="0" smtClean="0"/>
              <a:t>-1</a:t>
            </a:r>
            <a:endParaRPr lang="zh-CN" altLang="en-US" sz="1600" b="1" baseline="30000" dirty="0"/>
          </a:p>
        </p:txBody>
      </p:sp>
      <p:sp>
        <p:nvSpPr>
          <p:cNvPr id="30" name="矩形 29"/>
          <p:cNvSpPr/>
          <p:nvPr/>
        </p:nvSpPr>
        <p:spPr>
          <a:xfrm>
            <a:off x="3900085" y="3412668"/>
            <a:ext cx="441266" cy="331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/>
              <a:t>Z</a:t>
            </a:r>
            <a:r>
              <a:rPr lang="en-US" altLang="zh-CN" sz="1600" b="1" baseline="30000" dirty="0" smtClean="0"/>
              <a:t>-1</a:t>
            </a:r>
            <a:endParaRPr lang="zh-CN" altLang="en-US" sz="1600" b="1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29742" y="25044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81690" y="1718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45098" y="17188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p01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98781" y="17437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p02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10050" y="17437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p03</a:t>
            </a:r>
          </a:p>
        </p:txBody>
      </p:sp>
    </p:spTree>
    <p:extLst>
      <p:ext uri="{BB962C8B-B14F-4D97-AF65-F5344CB8AC3E}">
        <p14:creationId xmlns:p14="http://schemas.microsoft.com/office/powerpoint/2010/main" val="81071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26" name="折角形 25"/>
          <p:cNvSpPr/>
          <p:nvPr/>
        </p:nvSpPr>
        <p:spPr>
          <a:xfrm>
            <a:off x="0" y="1088740"/>
            <a:ext cx="9144000" cy="5769261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module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mult4(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input   [3:0]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input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output  [7:0]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output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level 0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wire [3:0] wp00;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[0] ?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: 4’d0;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[4:0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wp01;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{a_i,1’b0}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5’d0;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wire [5:0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wp02;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[2]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a_i,2’b0} : 6’d0;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wire [6:0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wp03;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assign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wp10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[3]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? {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a_i,3’b0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: 7’d0;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pip 1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[5:0] p10;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always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p10 &lt;= wp00 + wp01;</a:t>
            </a:r>
          </a:p>
          <a:p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[7:0] p11;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always 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p11 = wp02 + wp03;</a:t>
            </a: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pip 2</a:t>
            </a:r>
            <a:endParaRPr lang="en-US" altLang="zh-CN" sz="15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[7:0]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always @(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&lt;= wp10 + wp11; </a:t>
            </a: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altLang="zh-CN" sz="15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val_o</a:t>
            </a:r>
            <a:endParaRPr lang="en-US" altLang="zh-CN" sz="1500" b="1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[2:1]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always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@(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&lt;= {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[1:1],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val_i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pPr marL="180975"/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val_o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sh_val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[2];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pPr marL="180975"/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endmodule</a:t>
            </a:r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幼圆" pitchFamily="49" charset="-122"/>
                <a:ea typeface="幼圆" pitchFamily="49" charset="-122"/>
              </a:rPr>
              <a:t>二</a:t>
            </a:r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维 高斯滤波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0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0" y="773706"/>
            <a:ext cx="9144000" cy="6084296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coe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[5]={1,4,6,4,1};</a:t>
            </a:r>
          </a:p>
          <a:p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y=0; y&lt;H; y++ 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for(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x=0; x&lt;W;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++ 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img_tp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] = 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for(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dx=-2; dx&lt;=2; dx++ 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x+dx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&lt; 0) ? –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: 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&gt;= W ) ? 2*(W-1)-sx :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img_tp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] +=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coe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[dx+2] *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img_in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W+sx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img_tp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/= 16;   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  }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for(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x=0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x&lt;W;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x++ 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for(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y=0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y&lt;H; y++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img_out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= 0;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for(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=-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2;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&lt;=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2;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dy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++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5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y+dy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= 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&lt; 0   ) ? –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(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 &gt;= H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) ? 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2*(H-1)-sy 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img_out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+=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coe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[dy+2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*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imgs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sy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W+x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zh-CN" sz="1500" b="1" dirty="0" err="1" smtClean="0">
                <a:latin typeface="Consolas" pitchFamily="49" charset="0"/>
                <a:cs typeface="Consolas" pitchFamily="49" charset="0"/>
              </a:rPr>
              <a:t>img_out</a:t>
            </a:r>
            <a:r>
              <a:rPr lang="en-US" altLang="zh-CN" sz="1500" b="1" dirty="0" smtClean="0">
                <a:latin typeface="Consolas" pitchFamily="49" charset="0"/>
                <a:cs typeface="Consolas" pitchFamily="49" charset="0"/>
              </a:rPr>
              <a:t>[y*256+x</a:t>
            </a:r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] /= 16;   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zh-CN" sz="15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zh-CN" sz="1500" b="1" dirty="0">
              <a:latin typeface="Consolas" pitchFamily="49" charset="0"/>
              <a:cs typeface="Consolas" pitchFamily="49" charset="0"/>
            </a:endParaRPr>
          </a:p>
          <a:p>
            <a:endParaRPr lang="en-US" altLang="zh-CN" sz="15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5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1763815"/>
            <a:ext cx="4185465" cy="4185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0" y="1783004"/>
            <a:ext cx="4185465" cy="41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3312095" y="1718810"/>
            <a:ext cx="3420145" cy="43204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67347" y="2123855"/>
            <a:ext cx="855095" cy="157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source</a:t>
            </a:r>
          </a:p>
          <a:p>
            <a:pPr algn="ctr"/>
            <a:r>
              <a:rPr lang="en-US" altLang="zh-CN" dirty="0" err="1" smtClean="0"/>
              <a:t>img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buf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32533" y="2108710"/>
            <a:ext cx="900100" cy="495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imgrd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09236"/>
              </p:ext>
            </p:extLst>
          </p:nvPr>
        </p:nvGraphicFramePr>
        <p:xfrm>
          <a:off x="3732532" y="2843936"/>
          <a:ext cx="900100" cy="1989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</a:tblGrid>
              <a:tr h="397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dt_0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dt_1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dt_2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dt_3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n-lt"/>
                        </a:rPr>
                        <a:t>dt_4</a:t>
                      </a:r>
                      <a:endParaRPr lang="zh-CN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62702" y="2123855"/>
            <a:ext cx="990110" cy="35553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filter_op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32530" y="5184196"/>
            <a:ext cx="900101" cy="49505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imgwr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51737" y="4104076"/>
            <a:ext cx="855095" cy="1575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dest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img</a:t>
            </a:r>
            <a:endParaRPr lang="en-US" altLang="zh-CN" dirty="0" smtClean="0"/>
          </a:p>
          <a:p>
            <a:pPr algn="ctr"/>
            <a:r>
              <a:rPr lang="en-US" altLang="zh-CN" dirty="0" err="1" smtClean="0"/>
              <a:t>buf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527287" y="2888940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922442" y="2978950"/>
            <a:ext cx="8100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867547" y="3068961"/>
            <a:ext cx="0" cy="16027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4632632" y="3068961"/>
            <a:ext cx="630070" cy="1530170"/>
            <a:chOff x="4632632" y="3068961"/>
            <a:chExt cx="630070" cy="1530170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4632632" y="3068961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632632" y="3473269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632632" y="3834046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4632632" y="4239091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4632632" y="4599131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箭头连接符 29"/>
          <p:cNvCxnSpPr/>
          <p:nvPr/>
        </p:nvCxnSpPr>
        <p:spPr>
          <a:xfrm flipH="1">
            <a:off x="2922443" y="2303876"/>
            <a:ext cx="81009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任意多边形 30"/>
          <p:cNvSpPr/>
          <p:nvPr/>
        </p:nvSpPr>
        <p:spPr>
          <a:xfrm>
            <a:off x="2922644" y="2438891"/>
            <a:ext cx="804289" cy="1886249"/>
          </a:xfrm>
          <a:custGeom>
            <a:avLst/>
            <a:gdLst>
              <a:gd name="connsiteX0" fmla="*/ 804289 w 804289"/>
              <a:gd name="connsiteY0" fmla="*/ 0 h 1886249"/>
              <a:gd name="connsiteX1" fmla="*/ 277672 w 804289"/>
              <a:gd name="connsiteY1" fmla="*/ 0 h 1886249"/>
              <a:gd name="connsiteX2" fmla="*/ 277672 w 804289"/>
              <a:gd name="connsiteY2" fmla="*/ 1886249 h 1886249"/>
              <a:gd name="connsiteX3" fmla="*/ 0 w 804289"/>
              <a:gd name="connsiteY3" fmla="*/ 1886249 h 18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289" h="1886249">
                <a:moveTo>
                  <a:pt x="804289" y="0"/>
                </a:moveTo>
                <a:lnTo>
                  <a:pt x="277672" y="0"/>
                </a:lnTo>
                <a:lnTo>
                  <a:pt x="277672" y="1886249"/>
                </a:lnTo>
                <a:lnTo>
                  <a:pt x="0" y="1886249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2913070" y="3150456"/>
            <a:ext cx="804289" cy="1493680"/>
          </a:xfrm>
          <a:custGeom>
            <a:avLst/>
            <a:gdLst>
              <a:gd name="connsiteX0" fmla="*/ 0 w 804289"/>
              <a:gd name="connsiteY0" fmla="*/ 1493680 h 1493680"/>
              <a:gd name="connsiteX1" fmla="*/ 555342 w 804289"/>
              <a:gd name="connsiteY1" fmla="*/ 1493680 h 1493680"/>
              <a:gd name="connsiteX2" fmla="*/ 555342 w 804289"/>
              <a:gd name="connsiteY2" fmla="*/ 0 h 1493680"/>
              <a:gd name="connsiteX3" fmla="*/ 804289 w 804289"/>
              <a:gd name="connsiteY3" fmla="*/ 0 h 149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289" h="1493680">
                <a:moveTo>
                  <a:pt x="0" y="1493680"/>
                </a:moveTo>
                <a:lnTo>
                  <a:pt x="555342" y="1493680"/>
                </a:lnTo>
                <a:lnTo>
                  <a:pt x="555342" y="0"/>
                </a:lnTo>
                <a:lnTo>
                  <a:pt x="804289" y="0"/>
                </a:lnTo>
              </a:path>
            </a:pathLst>
          </a:custGeom>
          <a:ln>
            <a:prstDash val="sysDash"/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2906832" y="5406763"/>
            <a:ext cx="2355870" cy="2457"/>
            <a:chOff x="2906832" y="5409221"/>
            <a:chExt cx="2355870" cy="2457"/>
          </a:xfrm>
        </p:grpSpPr>
        <p:cxnSp>
          <p:nvCxnSpPr>
            <p:cNvPr id="33" name="直接箭头连接符 32"/>
            <p:cNvCxnSpPr/>
            <p:nvPr/>
          </p:nvCxnSpPr>
          <p:spPr>
            <a:xfrm flipH="1">
              <a:off x="4632632" y="5409221"/>
              <a:ext cx="6300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flipH="1">
              <a:off x="2906832" y="5411678"/>
              <a:ext cx="8105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 flipH="1">
            <a:off x="1527287" y="4824156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/>
          <p:nvPr/>
        </p:nvCxnSpPr>
        <p:spPr>
          <a:xfrm>
            <a:off x="2096725" y="4389832"/>
            <a:ext cx="27453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43995" y="1919257"/>
            <a:ext cx="900100" cy="43450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BRAM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pa(</a:t>
            </a:r>
            <a:r>
              <a:rPr lang="en-US" altLang="zh-CN" dirty="0" err="1" smtClean="0"/>
              <a:t>wr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rd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096725" y="2675529"/>
            <a:ext cx="27453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086835" y="2325631"/>
            <a:ext cx="450050" cy="692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en-US" altLang="zh-CN" baseline="30000" dirty="0" smtClean="0"/>
              <a:t>-1</a:t>
            </a:r>
            <a:endParaRPr lang="zh-CN" alt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77146" y="2184341"/>
            <a:ext cx="3060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写有效条件：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P1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中仅有一个写使能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、地址在范围内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读有效条件：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P1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、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中仅有一</a:t>
            </a:r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个读使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能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550" y="2213864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wr_p1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wr_p2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梯形 16"/>
          <p:cNvSpPr/>
          <p:nvPr/>
        </p:nvSpPr>
        <p:spPr>
          <a:xfrm rot="5400000">
            <a:off x="1409801" y="4205933"/>
            <a:ext cx="983335" cy="329569"/>
          </a:xfrm>
          <a:prstGeom prst="trapezoid">
            <a:avLst>
              <a:gd name="adj" fmla="val 424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31640" y="4059070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331640" y="4682365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云形 20"/>
          <p:cNvSpPr/>
          <p:nvPr/>
        </p:nvSpPr>
        <p:spPr>
          <a:xfrm>
            <a:off x="3057923" y="4043602"/>
            <a:ext cx="478962" cy="638763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1750" y="4043602"/>
            <a:ext cx="450050" cy="692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en-US" altLang="zh-CN" baseline="30000" dirty="0" smtClean="0"/>
              <a:t>-1</a:t>
            </a:r>
            <a:endParaRPr lang="zh-CN" altLang="en-US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1550" y="390082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rd_p1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rd_p2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26795" y="47341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地址转换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51920" y="4042958"/>
            <a:ext cx="450050" cy="6924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en-US" altLang="zh-CN" baseline="30000" dirty="0" smtClean="0"/>
              <a:t>-1</a:t>
            </a:r>
            <a:endParaRPr lang="zh-CN" altLang="en-US" baseline="30000" dirty="0"/>
          </a:p>
        </p:txBody>
      </p:sp>
      <p:sp>
        <p:nvSpPr>
          <p:cNvPr id="32" name="梯形 31"/>
          <p:cNvSpPr/>
          <p:nvPr/>
        </p:nvSpPr>
        <p:spPr>
          <a:xfrm rot="5400000">
            <a:off x="1375865" y="5514466"/>
            <a:ext cx="1080120" cy="329569"/>
          </a:xfrm>
          <a:prstGeom prst="trapezoid">
            <a:avLst>
              <a:gd name="adj" fmla="val 424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1331640" y="5364215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331640" y="5904275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1550" y="5160965"/>
            <a:ext cx="817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rd_p1</a:t>
            </a:r>
          </a:p>
          <a:p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rd_p2</a:t>
            </a:r>
            <a:endParaRPr lang="en-US" altLang="zh-CN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梯形 35"/>
          <p:cNvSpPr/>
          <p:nvPr/>
        </p:nvSpPr>
        <p:spPr>
          <a:xfrm rot="5400000">
            <a:off x="1469176" y="2531422"/>
            <a:ext cx="925526" cy="329569"/>
          </a:xfrm>
          <a:prstGeom prst="trapezoid">
            <a:avLst>
              <a:gd name="adj" fmla="val 4240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362110" y="2438889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1347653" y="2978949"/>
            <a:ext cx="4195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096725" y="5679250"/>
            <a:ext cx="274530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4960" y="1323113"/>
            <a:ext cx="30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imgbuf</a:t>
            </a:r>
            <a:endParaRPr lang="en-US" altLang="zh-CN" sz="2000" dirty="0" smtClean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051720" y="2996952"/>
            <a:ext cx="4680520" cy="10081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幼圆" pitchFamily="49" charset="-122"/>
                <a:ea typeface="幼圆" pitchFamily="49" charset="-122"/>
              </a:rPr>
              <a:t>无符号整数乘法器</a:t>
            </a:r>
            <a:endParaRPr lang="zh-CN" altLang="en-US" sz="2800" b="1" dirty="0">
              <a:latin typeface="幼圆" pitchFamily="49" charset="-122"/>
              <a:ea typeface="幼圆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7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9" y="0"/>
            <a:ext cx="7832741" cy="68580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4662010" y="2528900"/>
            <a:ext cx="15301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327195" y="2528900"/>
            <a:ext cx="94510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0"/>
            <a:ext cx="7870122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687235" y="3429000"/>
            <a:ext cx="12151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35" y="0"/>
            <a:ext cx="7875875" cy="6865254"/>
          </a:xfrm>
        </p:spPr>
      </p:pic>
      <p:cxnSp>
        <p:nvCxnSpPr>
          <p:cNvPr id="6" name="直接连接符 5"/>
          <p:cNvCxnSpPr/>
          <p:nvPr/>
        </p:nvCxnSpPr>
        <p:spPr>
          <a:xfrm>
            <a:off x="6732240" y="3338990"/>
            <a:ext cx="11251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56965" y="3924055"/>
            <a:ext cx="13501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42130" y="3924055"/>
            <a:ext cx="13501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7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8" y="0"/>
            <a:ext cx="7870122" cy="68580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912260" y="3068960"/>
            <a:ext cx="112512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imgbuf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049680"/>
            <a:ext cx="5591956" cy="232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0" y="4644135"/>
            <a:ext cx="8990409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gauss filter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0" y="2260554"/>
            <a:ext cx="5163271" cy="1438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" y="4329100"/>
            <a:ext cx="8858171" cy="17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65"/>
          <a:stretch/>
        </p:blipFill>
        <p:spPr>
          <a:xfrm>
            <a:off x="89133" y="1493785"/>
            <a:ext cx="8983367" cy="4140460"/>
          </a:xfrm>
        </p:spPr>
      </p:pic>
      <p:cxnSp>
        <p:nvCxnSpPr>
          <p:cNvPr id="6" name="直接连接符 5"/>
          <p:cNvCxnSpPr/>
          <p:nvPr/>
        </p:nvCxnSpPr>
        <p:spPr>
          <a:xfrm>
            <a:off x="2681790" y="4464115"/>
            <a:ext cx="40054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0" y="1673805"/>
            <a:ext cx="3799765" cy="1530170"/>
          </a:xfrm>
        </p:spPr>
        <p:txBody>
          <a:bodyPr/>
          <a:lstStyle/>
          <a:p>
            <a:r>
              <a:rPr lang="en-US" altLang="zh-CN" b="0" dirty="0" smtClean="0">
                <a:latin typeface="+mj-ea"/>
                <a:ea typeface="+mj-ea"/>
              </a:rPr>
              <a:t>a </a:t>
            </a:r>
            <a:r>
              <a:rPr lang="zh-CN" altLang="en-US" b="0" dirty="0" smtClean="0">
                <a:latin typeface="+mj-ea"/>
                <a:ea typeface="+mj-ea"/>
              </a:rPr>
              <a:t>：</a:t>
            </a:r>
            <a:r>
              <a:rPr lang="en-US" altLang="zh-CN" b="0" dirty="0" smtClean="0">
                <a:latin typeface="+mj-ea"/>
                <a:ea typeface="+mj-ea"/>
              </a:rPr>
              <a:t>4 bit </a:t>
            </a:r>
            <a:r>
              <a:rPr lang="zh-CN" altLang="en-US" b="0" dirty="0" smtClean="0">
                <a:latin typeface="+mj-ea"/>
                <a:ea typeface="+mj-ea"/>
              </a:rPr>
              <a:t>无符号整数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b </a:t>
            </a:r>
            <a:r>
              <a:rPr lang="zh-CN" altLang="en-US" b="0" dirty="0" smtClean="0">
                <a:latin typeface="+mj-ea"/>
                <a:ea typeface="+mj-ea"/>
              </a:rPr>
              <a:t>：</a:t>
            </a:r>
            <a:r>
              <a:rPr lang="en-US" altLang="zh-CN" b="0" dirty="0" smtClean="0">
                <a:latin typeface="+mj-ea"/>
                <a:ea typeface="+mj-ea"/>
              </a:rPr>
              <a:t>4 </a:t>
            </a:r>
            <a:r>
              <a:rPr lang="en-US" altLang="zh-CN" b="0" dirty="0">
                <a:latin typeface="+mj-ea"/>
                <a:ea typeface="+mj-ea"/>
              </a:rPr>
              <a:t>bit </a:t>
            </a:r>
            <a:r>
              <a:rPr lang="zh-CN" altLang="en-US" b="0" dirty="0">
                <a:latin typeface="+mj-ea"/>
                <a:ea typeface="+mj-ea"/>
              </a:rPr>
              <a:t>无符号</a:t>
            </a:r>
            <a:r>
              <a:rPr lang="zh-CN" altLang="en-US" b="0" dirty="0" smtClean="0">
                <a:latin typeface="+mj-ea"/>
                <a:ea typeface="+mj-ea"/>
              </a:rPr>
              <a:t>整数</a:t>
            </a:r>
            <a:endParaRPr lang="en-US" altLang="zh-CN" b="0" dirty="0" smtClean="0">
              <a:latin typeface="+mj-ea"/>
              <a:ea typeface="+mj-ea"/>
            </a:endParaRPr>
          </a:p>
          <a:p>
            <a:r>
              <a:rPr lang="en-US" altLang="zh-CN" b="0" dirty="0" smtClean="0">
                <a:latin typeface="+mj-ea"/>
                <a:ea typeface="+mj-ea"/>
              </a:rPr>
              <a:t>p </a:t>
            </a:r>
            <a:r>
              <a:rPr lang="zh-CN" altLang="en-US" b="0" dirty="0" smtClean="0">
                <a:latin typeface="+mj-ea"/>
                <a:ea typeface="+mj-ea"/>
              </a:rPr>
              <a:t>：</a:t>
            </a:r>
            <a:r>
              <a:rPr lang="en-US" altLang="zh-CN" b="0" dirty="0" smtClean="0">
                <a:latin typeface="+mj-ea"/>
                <a:ea typeface="+mj-ea"/>
              </a:rPr>
              <a:t>8 bit </a:t>
            </a:r>
            <a:r>
              <a:rPr lang="zh-CN" altLang="en-US" b="0" dirty="0" smtClean="0">
                <a:latin typeface="+mj-ea"/>
                <a:ea typeface="+mj-ea"/>
              </a:rPr>
              <a:t>无符号整数</a:t>
            </a:r>
            <a:endParaRPr lang="en-US" altLang="zh-CN" b="0" dirty="0">
              <a:latin typeface="+mj-ea"/>
              <a:ea typeface="+mj-ea"/>
            </a:endParaRPr>
          </a:p>
          <a:p>
            <a:endParaRPr lang="zh-CN" altLang="en-US" b="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1540" y="1501264"/>
                <a:ext cx="14332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501264"/>
                <a:ext cx="1433277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893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1540" y="3834045"/>
                <a:ext cx="3016660" cy="549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3834045"/>
                <a:ext cx="3016660" cy="549061"/>
              </a:xfrm>
              <a:prstGeom prst="rect">
                <a:avLst/>
              </a:prstGeom>
              <a:blipFill rotWithShape="1">
                <a:blip r:embed="rId3"/>
                <a:stretch>
                  <a:fillRect l="-4242" t="-7778" b="-2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540" y="4869160"/>
                <a:ext cx="8524321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4869160"/>
                <a:ext cx="8524321" cy="537135"/>
              </a:xfrm>
              <a:prstGeom prst="rect">
                <a:avLst/>
              </a:prstGeom>
              <a:blipFill rotWithShape="1">
                <a:blip r:embed="rId4"/>
                <a:stretch>
                  <a:fillRect l="-1502" t="-11364" b="-2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169" y="1811745"/>
                <a:ext cx="8524321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9" y="1811745"/>
                <a:ext cx="8524321" cy="537135"/>
              </a:xfrm>
              <a:prstGeom prst="rect">
                <a:avLst/>
              </a:prstGeom>
              <a:blipFill rotWithShape="1">
                <a:blip r:embed="rId2"/>
                <a:stretch>
                  <a:fillRect l="-1430" t="-11364" b="-2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1933" y="1356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基本单元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2506" y="3576132"/>
            <a:ext cx="4275475" cy="1811235"/>
            <a:chOff x="1736685" y="2303875"/>
            <a:chExt cx="5025781" cy="2258507"/>
          </a:xfrm>
        </p:grpSpPr>
        <p:sp>
          <p:nvSpPr>
            <p:cNvPr id="7" name="TextBox 6"/>
            <p:cNvSpPr txBox="1"/>
            <p:nvPr/>
          </p:nvSpPr>
          <p:spPr>
            <a:xfrm>
              <a:off x="1736685" y="2528348"/>
              <a:ext cx="409273" cy="2034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0</a:t>
              </a: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梯形 7"/>
            <p:cNvSpPr/>
            <p:nvPr/>
          </p:nvSpPr>
          <p:spPr>
            <a:xfrm rot="5400000">
              <a:off x="2850961" y="2926996"/>
              <a:ext cx="1416854" cy="495055"/>
            </a:xfrm>
            <a:prstGeom prst="trapezoid">
              <a:avLst>
                <a:gd name="adj" fmla="val 608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44203" y="240883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移位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2141730" y="2865061"/>
              <a:ext cx="11701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141730" y="3538485"/>
              <a:ext cx="11701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 14"/>
            <p:cNvSpPr/>
            <p:nvPr/>
          </p:nvSpPr>
          <p:spPr>
            <a:xfrm>
              <a:off x="2204113" y="3723242"/>
              <a:ext cx="1364777" cy="600502"/>
            </a:xfrm>
            <a:custGeom>
              <a:avLst/>
              <a:gdLst>
                <a:gd name="connsiteX0" fmla="*/ 0 w 1364777"/>
                <a:gd name="connsiteY0" fmla="*/ 600502 h 600502"/>
                <a:gd name="connsiteX1" fmla="*/ 1351129 w 1364777"/>
                <a:gd name="connsiteY1" fmla="*/ 600502 h 600502"/>
                <a:gd name="connsiteX2" fmla="*/ 1364777 w 1364777"/>
                <a:gd name="connsiteY2" fmla="*/ 0 h 6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4777" h="600502">
                  <a:moveTo>
                    <a:pt x="0" y="600502"/>
                  </a:moveTo>
                  <a:lnTo>
                    <a:pt x="1351129" y="600502"/>
                  </a:lnTo>
                  <a:lnTo>
                    <a:pt x="1364777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3806916" y="3117866"/>
              <a:ext cx="495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5382090" y="2749085"/>
              <a:ext cx="900100" cy="1646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 smtClean="0"/>
                <a:t>D   Q</a:t>
              </a:r>
            </a:p>
            <a:p>
              <a:pPr algn="just"/>
              <a:endParaRPr lang="en-US" altLang="zh-CN" sz="2000" dirty="0"/>
            </a:p>
            <a:p>
              <a:pPr algn="just"/>
              <a:endParaRPr lang="en-US" altLang="zh-CN" sz="2000" dirty="0" smtClean="0"/>
            </a:p>
            <a:p>
              <a:pPr algn="just"/>
              <a:endParaRPr lang="zh-CN" altLang="en-US" sz="2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04562" y="2801934"/>
              <a:ext cx="598255" cy="598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+</a:t>
              </a:r>
              <a:endParaRPr lang="zh-CN" altLang="en-US" sz="2400" b="1" dirty="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578824" y="2303875"/>
              <a:ext cx="2183642" cy="832513"/>
            </a:xfrm>
            <a:custGeom>
              <a:avLst/>
              <a:gdLst>
                <a:gd name="connsiteX0" fmla="*/ 1719618 w 2183642"/>
                <a:gd name="connsiteY0" fmla="*/ 832513 h 832513"/>
                <a:gd name="connsiteX1" fmla="*/ 2183642 w 2183642"/>
                <a:gd name="connsiteY1" fmla="*/ 832513 h 832513"/>
                <a:gd name="connsiteX2" fmla="*/ 2183642 w 2183642"/>
                <a:gd name="connsiteY2" fmla="*/ 0 h 832513"/>
                <a:gd name="connsiteX3" fmla="*/ 0 w 2183642"/>
                <a:gd name="connsiteY3" fmla="*/ 0 h 832513"/>
                <a:gd name="connsiteX4" fmla="*/ 0 w 2183642"/>
                <a:gd name="connsiteY4" fmla="*/ 491319 h 83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2" h="832513">
                  <a:moveTo>
                    <a:pt x="1719618" y="832513"/>
                  </a:moveTo>
                  <a:lnTo>
                    <a:pt x="2183642" y="832513"/>
                  </a:lnTo>
                  <a:lnTo>
                    <a:pt x="2183642" y="0"/>
                  </a:lnTo>
                  <a:lnTo>
                    <a:pt x="0" y="0"/>
                  </a:lnTo>
                  <a:lnTo>
                    <a:pt x="0" y="491319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4887036" y="3136388"/>
              <a:ext cx="49505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5092510" y="3477649"/>
            <a:ext cx="3558354" cy="1733257"/>
            <a:chOff x="2498811" y="4554125"/>
            <a:chExt cx="3558354" cy="1733257"/>
          </a:xfrm>
        </p:grpSpPr>
        <p:sp>
          <p:nvSpPr>
            <p:cNvPr id="25" name="TextBox 24"/>
            <p:cNvSpPr txBox="1"/>
            <p:nvPr/>
          </p:nvSpPr>
          <p:spPr>
            <a:xfrm>
              <a:off x="2498811" y="4963943"/>
              <a:ext cx="3481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14944" y="4824155"/>
              <a:ext cx="593477" cy="320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</a:rPr>
                <a:t>移位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2946490" y="5184195"/>
              <a:ext cx="995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946490" y="6039290"/>
              <a:ext cx="18913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882867" y="4943943"/>
              <a:ext cx="765723" cy="13203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2000" dirty="0" smtClean="0"/>
                <a:t>D   Q</a:t>
              </a:r>
            </a:p>
            <a:p>
              <a:pPr algn="just"/>
              <a:endParaRPr lang="en-US" altLang="zh-CN" sz="2000" dirty="0"/>
            </a:p>
            <a:p>
              <a:pPr algn="just"/>
              <a:endParaRPr lang="en-US" altLang="zh-CN" sz="2000" dirty="0" smtClean="0"/>
            </a:p>
            <a:p>
              <a:pPr algn="just"/>
              <a:r>
                <a:rPr lang="en-US" altLang="zh-CN" sz="2000" dirty="0" smtClean="0"/>
                <a:t>EN</a:t>
              </a:r>
              <a:endParaRPr lang="zh-CN" altLang="en-US" sz="20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3966205" y="4953549"/>
              <a:ext cx="508941" cy="4797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/>
                <a:t>+</a:t>
              </a:r>
              <a:endParaRPr lang="zh-CN" altLang="en-US" sz="2400" b="1" dirty="0"/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4199522" y="4554125"/>
              <a:ext cx="1857643" cy="667643"/>
            </a:xfrm>
            <a:custGeom>
              <a:avLst/>
              <a:gdLst>
                <a:gd name="connsiteX0" fmla="*/ 1719618 w 2183642"/>
                <a:gd name="connsiteY0" fmla="*/ 832513 h 832513"/>
                <a:gd name="connsiteX1" fmla="*/ 2183642 w 2183642"/>
                <a:gd name="connsiteY1" fmla="*/ 832513 h 832513"/>
                <a:gd name="connsiteX2" fmla="*/ 2183642 w 2183642"/>
                <a:gd name="connsiteY2" fmla="*/ 0 h 832513"/>
                <a:gd name="connsiteX3" fmla="*/ 0 w 2183642"/>
                <a:gd name="connsiteY3" fmla="*/ 0 h 832513"/>
                <a:gd name="connsiteX4" fmla="*/ 0 w 2183642"/>
                <a:gd name="connsiteY4" fmla="*/ 491319 h 83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2" h="832513">
                  <a:moveTo>
                    <a:pt x="1719618" y="832513"/>
                  </a:moveTo>
                  <a:lnTo>
                    <a:pt x="2183642" y="832513"/>
                  </a:lnTo>
                  <a:lnTo>
                    <a:pt x="2183642" y="0"/>
                  </a:lnTo>
                  <a:lnTo>
                    <a:pt x="0" y="0"/>
                  </a:lnTo>
                  <a:lnTo>
                    <a:pt x="0" y="491319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4461721" y="5221768"/>
              <a:ext cx="4211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3110000" y="1856497"/>
            <a:ext cx="1036440" cy="1395155"/>
            <a:chOff x="3041830" y="4869160"/>
            <a:chExt cx="1036440" cy="1395155"/>
          </a:xfrm>
        </p:grpSpPr>
        <p:sp>
          <p:nvSpPr>
            <p:cNvPr id="41" name="内容占位符 2"/>
            <p:cNvSpPr txBox="1">
              <a:spLocks/>
            </p:cNvSpPr>
            <p:nvPr/>
          </p:nvSpPr>
          <p:spPr bwMode="auto">
            <a:xfrm>
              <a:off x="3131840" y="5679250"/>
              <a:ext cx="945105" cy="585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50000"/>
                <a:buFont typeface="Wingdings 2" pitchFamily="18" charset="2"/>
                <a:buNone/>
                <a:defRPr sz="22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 typeface="Wingdings 2" pitchFamily="18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b="0" dirty="0">
                  <a:latin typeface="+mj-ea"/>
                  <a:ea typeface="+mj-ea"/>
                </a:rPr>
                <a:t>移位</a:t>
              </a:r>
            </a:p>
          </p:txBody>
        </p:sp>
        <p:sp>
          <p:nvSpPr>
            <p:cNvPr id="42" name="上箭头 41"/>
            <p:cNvSpPr/>
            <p:nvPr/>
          </p:nvSpPr>
          <p:spPr>
            <a:xfrm>
              <a:off x="3448200" y="5364215"/>
              <a:ext cx="180020" cy="36004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3041830" y="4869160"/>
              <a:ext cx="1036440" cy="450051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996825" y="1764223"/>
            <a:ext cx="2025225" cy="1574767"/>
            <a:chOff x="2951820" y="4779151"/>
            <a:chExt cx="2025225" cy="1574767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 bwMode="auto">
            <a:xfrm>
              <a:off x="3851920" y="5768853"/>
              <a:ext cx="1125125" cy="585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400" b="1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50000"/>
                <a:buFont typeface="Wingdings 2" pitchFamily="18" charset="2"/>
                <a:buNone/>
                <a:defRPr sz="22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SzPct val="60000"/>
                <a:buFont typeface="Wingdings 2" pitchFamily="18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None/>
                <a:defRPr sz="2000" b="1">
                  <a:solidFill>
                    <a:schemeClr val="tx2"/>
                  </a:solidFill>
                  <a:latin typeface="幼圆" pitchFamily="49" charset="-122"/>
                  <a:ea typeface="幼圆" pitchFamily="49" charset="-122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zh-CN" altLang="en-US" b="0" dirty="0" smtClean="0">
                  <a:solidFill>
                    <a:schemeClr val="accent6"/>
                  </a:solidFill>
                  <a:latin typeface="+mj-ea"/>
                  <a:ea typeface="+mj-ea"/>
                </a:rPr>
                <a:t>选择器</a:t>
              </a:r>
              <a:endParaRPr lang="zh-CN" altLang="en-US" b="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上箭头 45"/>
            <p:cNvSpPr/>
            <p:nvPr/>
          </p:nvSpPr>
          <p:spPr>
            <a:xfrm>
              <a:off x="4301970" y="5426008"/>
              <a:ext cx="180020" cy="360040"/>
            </a:xfrm>
            <a:prstGeom prst="up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2951820" y="4779151"/>
              <a:ext cx="1891535" cy="630070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430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循环方式</a:t>
            </a:r>
          </a:p>
        </p:txBody>
      </p:sp>
      <p:sp>
        <p:nvSpPr>
          <p:cNvPr id="4" name="折角形 3"/>
          <p:cNvSpPr/>
          <p:nvPr/>
        </p:nvSpPr>
        <p:spPr>
          <a:xfrm>
            <a:off x="2231740" y="1493785"/>
            <a:ext cx="5040560" cy="1395154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 = 0;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for( i=0; i&lt;4; i++){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 +=  ( b[i]==1 ) ? a&lt;&lt;i : 0;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折角形 5"/>
          <p:cNvSpPr/>
          <p:nvPr/>
        </p:nvSpPr>
        <p:spPr>
          <a:xfrm>
            <a:off x="2231740" y="3383995"/>
            <a:ext cx="5040560" cy="2502896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 = 0;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b;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for( i=0; i&lt;4; i++){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 p +=  (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[0]==1 ) ?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: 0;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&lt;&lt; 1;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&gt;&gt; 1;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570" y="149378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伪代码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634" y="333899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改写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4031940" y="2438890"/>
            <a:ext cx="225025" cy="315035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5697125" y="2438889"/>
            <a:ext cx="225025" cy="315035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4743890"/>
          </a:xfrm>
        </p:spPr>
        <p:txBody>
          <a:bodyPr/>
          <a:lstStyle/>
          <a:p>
            <a:r>
              <a:rPr lang="zh-CN" altLang="en-US" dirty="0" smtClean="0"/>
              <a:t>时序图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折角形 3"/>
          <p:cNvSpPr/>
          <p:nvPr/>
        </p:nvSpPr>
        <p:spPr>
          <a:xfrm>
            <a:off x="4301970" y="1"/>
            <a:ext cx="4842031" cy="1853824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 = 0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 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  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 b;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for( i=0; i&lt;4; i++){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p +=  ( </a:t>
            </a:r>
            <a:r>
              <a:rPr lang="en-US" altLang="zh-CN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[0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]==1 ) ?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: 0;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&lt;&lt; 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dirty="0" err="1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 &gt;&gt; 1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9" y="1853825"/>
            <a:ext cx="8824386" cy="499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63272" cy="4743890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折角形 5"/>
          <p:cNvSpPr/>
          <p:nvPr/>
        </p:nvSpPr>
        <p:spPr>
          <a:xfrm>
            <a:off x="0" y="908721"/>
            <a:ext cx="9144000" cy="5949280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rtlCol="0" anchor="t" anchorCtr="0"/>
          <a:lstStyle/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module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mult4(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input        start,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output       done ,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input  [3:0]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input  [3:0]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,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output [7:0]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p_o</a:t>
            </a:r>
            <a:endParaRPr lang="en-US" altLang="zh-CN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[6:0]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= 7’d0;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[3:0]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= 4’d0;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[2:0]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r_cnt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= 3’d0;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[7:0]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= 8’d0;	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always @(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) begin</a:t>
            </a: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if(start) 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r_cnt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3’d0;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else if(!done)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r_cnt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r_cnt+3’d1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assign done =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r_cnt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[2];  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endParaRPr lang="en-US" altLang="zh-CN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 always @(</a:t>
            </a:r>
            <a:r>
              <a:rPr lang="en-US" altLang="zh-CN" sz="16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if(start) begin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{3’d0,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a_i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b_i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else begin</a:t>
            </a: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{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[5:0], 1’b0 };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{ 1’b0,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[3:1] };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end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end</a:t>
            </a:r>
          </a:p>
          <a:p>
            <a:endParaRPr lang="en-US" altLang="zh-CN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wire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adden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adden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sh_b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[0] &amp; (~done)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always </a:t>
            </a:r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@(</a:t>
            </a:r>
            <a:r>
              <a:rPr lang="en-US" altLang="zh-CN" sz="1600" b="1" dirty="0" err="1">
                <a:latin typeface="Consolas" pitchFamily="49" charset="0"/>
                <a:cs typeface="Consolas" pitchFamily="49" charset="0"/>
              </a:rPr>
              <a:t>posedge</a:t>
            </a:r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err="1">
                <a:latin typeface="Consolas" pitchFamily="49" charset="0"/>
                <a:cs typeface="Consolas" pitchFamily="49" charset="0"/>
              </a:rPr>
              <a:t>clk</a:t>
            </a:r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 if( start )      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8’d0;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 else if(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adden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)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sh_a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end</a:t>
            </a:r>
          </a:p>
          <a:p>
            <a:r>
              <a:rPr lang="en-US" altLang="zh-CN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assign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p_o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r_p</a:t>
            </a:r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smtClean="0">
                <a:latin typeface="Consolas" pitchFamily="49" charset="0"/>
                <a:cs typeface="Consolas" pitchFamily="49" charset="0"/>
              </a:rPr>
              <a:t>  </a:t>
            </a:r>
            <a:endParaRPr lang="en-US" altLang="zh-CN" sz="1600" b="1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600" b="1" dirty="0" err="1" smtClean="0">
                <a:latin typeface="Consolas" pitchFamily="49" charset="0"/>
                <a:cs typeface="Consolas" pitchFamily="49" charset="0"/>
              </a:rPr>
              <a:t>endmodule</a:t>
            </a:r>
            <a:endParaRPr lang="en-US" altLang="zh-CN" sz="16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1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8169" y="1223755"/>
                <a:ext cx="8524321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i="1" dirty="0" smtClean="0"/>
                  <a:t>p=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𝑎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+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altLang="zh-CN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9" y="1223755"/>
                <a:ext cx="8524321" cy="537135"/>
              </a:xfrm>
              <a:prstGeom prst="rect">
                <a:avLst/>
              </a:prstGeom>
              <a:blipFill rotWithShape="1">
                <a:blip r:embed="rId3"/>
                <a:stretch>
                  <a:fillRect l="-1430" t="-11364" b="-2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折角形 96"/>
          <p:cNvSpPr/>
          <p:nvPr/>
        </p:nvSpPr>
        <p:spPr>
          <a:xfrm>
            <a:off x="1331640" y="1853825"/>
            <a:ext cx="4692841" cy="1260140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p1 =      ( b[0] == 1 ) ? a    : 0;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p2 = p1 + ( b[1]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a&lt;&lt;1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0;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p3 = p2 + ( b[2]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&lt;&lt;2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p3 + ( b[3]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&lt;&lt;3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6535" y="1763815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伪代码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143614" y="1835531"/>
            <a:ext cx="27238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4bit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4bit + 5bit = 6bit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6bit + 6bit = 7bit</a:t>
            </a:r>
          </a:p>
          <a:p>
            <a:r>
              <a:rPr lang="en-US" altLang="zh-CN" sz="2000" dirty="0" smtClean="0">
                <a:latin typeface="Consolas" pitchFamily="49" charset="0"/>
                <a:ea typeface="微软雅黑" pitchFamily="34" charset="-122"/>
                <a:cs typeface="Consolas" pitchFamily="49" charset="0"/>
              </a:rPr>
              <a:t>7bit + 7bit = 8bit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443408" y="3596310"/>
            <a:ext cx="8494077" cy="2983040"/>
            <a:chOff x="443408" y="2336170"/>
            <a:chExt cx="8494077" cy="2983040"/>
          </a:xfrm>
        </p:grpSpPr>
        <p:cxnSp>
          <p:nvCxnSpPr>
            <p:cNvPr id="142" name="直接箭头连接符 141"/>
            <p:cNvCxnSpPr/>
            <p:nvPr/>
          </p:nvCxnSpPr>
          <p:spPr>
            <a:xfrm>
              <a:off x="753423" y="5089090"/>
              <a:ext cx="6533130" cy="12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/>
            <p:cNvCxnSpPr/>
            <p:nvPr/>
          </p:nvCxnSpPr>
          <p:spPr>
            <a:xfrm>
              <a:off x="758443" y="2572616"/>
              <a:ext cx="6010552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443408" y="2388790"/>
              <a:ext cx="348172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a</a:t>
              </a:r>
            </a:p>
            <a:p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  <a:p>
              <a:endParaRPr lang="en-US" altLang="zh-CN" sz="2000" dirty="0"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898338" y="2613814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左移</a:t>
              </a:r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位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46" name="直接箭头连接符 145"/>
            <p:cNvCxnSpPr/>
            <p:nvPr/>
          </p:nvCxnSpPr>
          <p:spPr>
            <a:xfrm>
              <a:off x="2975343" y="2572616"/>
              <a:ext cx="0" cy="446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/>
            <p:cNvSpPr/>
            <p:nvPr/>
          </p:nvSpPr>
          <p:spPr>
            <a:xfrm>
              <a:off x="2114236" y="3363673"/>
              <a:ext cx="444407" cy="915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just"/>
              <a:r>
                <a:rPr lang="en-US" altLang="zh-CN" sz="1600" b="1" dirty="0" smtClean="0"/>
                <a:t>D  Q</a:t>
              </a:r>
            </a:p>
            <a:p>
              <a:pPr algn="just"/>
              <a:r>
                <a:rPr lang="en-US" altLang="zh-CN" sz="1600" b="1" dirty="0"/>
                <a:t> </a:t>
              </a:r>
              <a:r>
                <a:rPr lang="en-US" altLang="zh-CN" sz="1600" b="1" dirty="0" smtClean="0"/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p1</a:t>
              </a:r>
            </a:p>
            <a:p>
              <a:pPr algn="just"/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2106324" y="2343785"/>
              <a:ext cx="452320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  <p:sp>
          <p:nvSpPr>
            <p:cNvPr id="149" name="矩形 148"/>
            <p:cNvSpPr/>
            <p:nvPr/>
          </p:nvSpPr>
          <p:spPr>
            <a:xfrm>
              <a:off x="2117766" y="4861547"/>
              <a:ext cx="440877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  <p:sp>
          <p:nvSpPr>
            <p:cNvPr id="150" name="梯形 149"/>
            <p:cNvSpPr/>
            <p:nvPr/>
          </p:nvSpPr>
          <p:spPr>
            <a:xfrm rot="5400000">
              <a:off x="2924770" y="3429472"/>
              <a:ext cx="1136262" cy="315035"/>
            </a:xfrm>
            <a:prstGeom prst="trapezoid">
              <a:avLst>
                <a:gd name="adj" fmla="val 608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952591" y="3693935"/>
              <a:ext cx="3353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en-US" altLang="zh-CN" sz="20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2" name="直接箭头连接符 151"/>
            <p:cNvCxnSpPr/>
            <p:nvPr/>
          </p:nvCxnSpPr>
          <p:spPr>
            <a:xfrm>
              <a:off x="1194366" y="3893990"/>
              <a:ext cx="23915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/>
          </p:nvSpPr>
          <p:spPr>
            <a:xfrm flipV="1">
              <a:off x="1118483" y="2568808"/>
              <a:ext cx="343936" cy="735359"/>
            </a:xfrm>
            <a:custGeom>
              <a:avLst/>
              <a:gdLst>
                <a:gd name="connsiteX0" fmla="*/ 0 w 477672"/>
                <a:gd name="connsiteY0" fmla="*/ 1023583 h 1023583"/>
                <a:gd name="connsiteX1" fmla="*/ 0 w 477672"/>
                <a:gd name="connsiteY1" fmla="*/ 0 h 1023583"/>
                <a:gd name="connsiteX2" fmla="*/ 477672 w 477672"/>
                <a:gd name="connsiteY2" fmla="*/ 0 h 102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72" h="1023583">
                  <a:moveTo>
                    <a:pt x="0" y="1023583"/>
                  </a:moveTo>
                  <a:lnTo>
                    <a:pt x="0" y="0"/>
                  </a:lnTo>
                  <a:lnTo>
                    <a:pt x="477672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箭头连接符 153"/>
            <p:cNvCxnSpPr/>
            <p:nvPr/>
          </p:nvCxnSpPr>
          <p:spPr>
            <a:xfrm>
              <a:off x="1748553" y="3592393"/>
              <a:ext cx="3577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 flipV="1">
              <a:off x="1613538" y="4049337"/>
              <a:ext cx="0" cy="10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1118483" y="4460548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b[0]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008693" y="4460548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b[1]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589313" y="3243884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  <p:sp>
          <p:nvSpPr>
            <p:cNvPr id="159" name="任意多边形 158"/>
            <p:cNvSpPr/>
            <p:nvPr/>
          </p:nvSpPr>
          <p:spPr>
            <a:xfrm flipV="1">
              <a:off x="2735860" y="3548273"/>
              <a:ext cx="599523" cy="415691"/>
            </a:xfrm>
            <a:custGeom>
              <a:avLst/>
              <a:gdLst>
                <a:gd name="connsiteX0" fmla="*/ 0 w 477672"/>
                <a:gd name="connsiteY0" fmla="*/ 1023583 h 1023583"/>
                <a:gd name="connsiteX1" fmla="*/ 0 w 477672"/>
                <a:gd name="connsiteY1" fmla="*/ 0 h 1023583"/>
                <a:gd name="connsiteX2" fmla="*/ 477672 w 477672"/>
                <a:gd name="connsiteY2" fmla="*/ 0 h 102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72" h="1023583">
                  <a:moveTo>
                    <a:pt x="0" y="1023583"/>
                  </a:moveTo>
                  <a:lnTo>
                    <a:pt x="0" y="0"/>
                  </a:lnTo>
                  <a:lnTo>
                    <a:pt x="477672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梯形 159"/>
            <p:cNvSpPr/>
            <p:nvPr/>
          </p:nvSpPr>
          <p:spPr>
            <a:xfrm rot="5400000">
              <a:off x="1022905" y="3429472"/>
              <a:ext cx="1136262" cy="315035"/>
            </a:xfrm>
            <a:prstGeom prst="trapezoid">
              <a:avLst>
                <a:gd name="adj" fmla="val 608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0</a:t>
              </a:r>
            </a:p>
          </p:txBody>
        </p:sp>
        <p:sp>
          <p:nvSpPr>
            <p:cNvPr id="161" name="任意多边形 160"/>
            <p:cNvSpPr/>
            <p:nvPr/>
          </p:nvSpPr>
          <p:spPr>
            <a:xfrm>
              <a:off x="2558643" y="3225218"/>
              <a:ext cx="745498" cy="361101"/>
            </a:xfrm>
            <a:custGeom>
              <a:avLst/>
              <a:gdLst>
                <a:gd name="connsiteX0" fmla="*/ 0 w 745498"/>
                <a:gd name="connsiteY0" fmla="*/ 361101 h 361101"/>
                <a:gd name="connsiteX1" fmla="*/ 174726 w 745498"/>
                <a:gd name="connsiteY1" fmla="*/ 361101 h 361101"/>
                <a:gd name="connsiteX2" fmla="*/ 174726 w 745498"/>
                <a:gd name="connsiteY2" fmla="*/ 0 h 361101"/>
                <a:gd name="connsiteX3" fmla="*/ 745498 w 745498"/>
                <a:gd name="connsiteY3" fmla="*/ 0 h 36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98" h="361101">
                  <a:moveTo>
                    <a:pt x="0" y="361101"/>
                  </a:moveTo>
                  <a:lnTo>
                    <a:pt x="174726" y="361101"/>
                  </a:lnTo>
                  <a:lnTo>
                    <a:pt x="174726" y="0"/>
                  </a:lnTo>
                  <a:lnTo>
                    <a:pt x="745498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>
              <a:off x="2827993" y="3070288"/>
              <a:ext cx="327370" cy="3086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  <p:cxnSp>
          <p:nvCxnSpPr>
            <p:cNvPr id="163" name="直接箭头连接符 162"/>
            <p:cNvCxnSpPr/>
            <p:nvPr/>
          </p:nvCxnSpPr>
          <p:spPr>
            <a:xfrm flipV="1">
              <a:off x="3506046" y="4071374"/>
              <a:ext cx="0" cy="10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4004446" y="3318667"/>
              <a:ext cx="444407" cy="915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just"/>
              <a:r>
                <a:rPr lang="en-US" altLang="zh-CN" sz="1600" b="1" dirty="0" smtClean="0"/>
                <a:t>D  Q</a:t>
              </a:r>
            </a:p>
            <a:p>
              <a:pPr algn="just"/>
              <a:r>
                <a:rPr lang="en-US" altLang="zh-CN" sz="1600" b="1" dirty="0"/>
                <a:t> </a:t>
              </a:r>
              <a:r>
                <a:rPr lang="en-US" altLang="zh-CN" sz="1600" b="1" dirty="0" smtClean="0"/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p2</a:t>
              </a:r>
            </a:p>
            <a:p>
              <a:pPr algn="just"/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3638763" y="3547387"/>
              <a:ext cx="3577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788550" y="2613814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左移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位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7" name="直接箭头连接符 166"/>
            <p:cNvCxnSpPr/>
            <p:nvPr/>
          </p:nvCxnSpPr>
          <p:spPr>
            <a:xfrm>
              <a:off x="4865555" y="2572616"/>
              <a:ext cx="0" cy="446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梯形 167"/>
            <p:cNvSpPr/>
            <p:nvPr/>
          </p:nvSpPr>
          <p:spPr>
            <a:xfrm rot="5400000">
              <a:off x="4814982" y="3429472"/>
              <a:ext cx="1136262" cy="315035"/>
            </a:xfrm>
            <a:prstGeom prst="trapezoid">
              <a:avLst>
                <a:gd name="adj" fmla="val 608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898905" y="4460548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b[2]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任意多边形 169"/>
            <p:cNvSpPr/>
            <p:nvPr/>
          </p:nvSpPr>
          <p:spPr>
            <a:xfrm flipV="1">
              <a:off x="4626072" y="3548273"/>
              <a:ext cx="599523" cy="415691"/>
            </a:xfrm>
            <a:custGeom>
              <a:avLst/>
              <a:gdLst>
                <a:gd name="connsiteX0" fmla="*/ 0 w 477672"/>
                <a:gd name="connsiteY0" fmla="*/ 1023583 h 1023583"/>
                <a:gd name="connsiteX1" fmla="*/ 0 w 477672"/>
                <a:gd name="connsiteY1" fmla="*/ 0 h 1023583"/>
                <a:gd name="connsiteX2" fmla="*/ 477672 w 477672"/>
                <a:gd name="connsiteY2" fmla="*/ 0 h 102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72" h="1023583">
                  <a:moveTo>
                    <a:pt x="0" y="1023583"/>
                  </a:moveTo>
                  <a:lnTo>
                    <a:pt x="0" y="0"/>
                  </a:lnTo>
                  <a:lnTo>
                    <a:pt x="477672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 170"/>
            <p:cNvSpPr/>
            <p:nvPr/>
          </p:nvSpPr>
          <p:spPr>
            <a:xfrm>
              <a:off x="4448855" y="3225218"/>
              <a:ext cx="745498" cy="361101"/>
            </a:xfrm>
            <a:custGeom>
              <a:avLst/>
              <a:gdLst>
                <a:gd name="connsiteX0" fmla="*/ 0 w 745498"/>
                <a:gd name="connsiteY0" fmla="*/ 361101 h 361101"/>
                <a:gd name="connsiteX1" fmla="*/ 174726 w 745498"/>
                <a:gd name="connsiteY1" fmla="*/ 361101 h 361101"/>
                <a:gd name="connsiteX2" fmla="*/ 174726 w 745498"/>
                <a:gd name="connsiteY2" fmla="*/ 0 h 361101"/>
                <a:gd name="connsiteX3" fmla="*/ 745498 w 745498"/>
                <a:gd name="connsiteY3" fmla="*/ 0 h 36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98" h="361101">
                  <a:moveTo>
                    <a:pt x="0" y="361101"/>
                  </a:moveTo>
                  <a:lnTo>
                    <a:pt x="174726" y="361101"/>
                  </a:lnTo>
                  <a:lnTo>
                    <a:pt x="174726" y="0"/>
                  </a:lnTo>
                  <a:lnTo>
                    <a:pt x="745498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4718205" y="3070288"/>
              <a:ext cx="327370" cy="3086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  <p:cxnSp>
          <p:nvCxnSpPr>
            <p:cNvPr id="173" name="直接箭头连接符 172"/>
            <p:cNvCxnSpPr/>
            <p:nvPr/>
          </p:nvCxnSpPr>
          <p:spPr>
            <a:xfrm flipV="1">
              <a:off x="5396258" y="4071374"/>
              <a:ext cx="0" cy="10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/>
            <p:cNvSpPr/>
            <p:nvPr/>
          </p:nvSpPr>
          <p:spPr>
            <a:xfrm>
              <a:off x="5894658" y="3318667"/>
              <a:ext cx="444407" cy="915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just"/>
              <a:r>
                <a:rPr lang="en-US" altLang="zh-CN" sz="1600" b="1" dirty="0" smtClean="0"/>
                <a:t>D  Q</a:t>
              </a:r>
            </a:p>
            <a:p>
              <a:pPr algn="just"/>
              <a:r>
                <a:rPr lang="en-US" altLang="zh-CN" sz="1600" b="1" dirty="0"/>
                <a:t> </a:t>
              </a:r>
              <a:r>
                <a:rPr lang="en-US" altLang="zh-CN" sz="1600" b="1" dirty="0" smtClean="0"/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p3</a:t>
              </a:r>
            </a:p>
            <a:p>
              <a:pPr algn="just"/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5" name="直接箭头连接符 174"/>
            <p:cNvCxnSpPr/>
            <p:nvPr/>
          </p:nvCxnSpPr>
          <p:spPr>
            <a:xfrm>
              <a:off x="5528975" y="3547387"/>
              <a:ext cx="3577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6691990" y="2565002"/>
              <a:ext cx="920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左移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</a:rPr>
                <a:t>位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>
            <a:xfrm>
              <a:off x="6768995" y="2572616"/>
              <a:ext cx="0" cy="446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梯形 177"/>
            <p:cNvSpPr/>
            <p:nvPr/>
          </p:nvSpPr>
          <p:spPr>
            <a:xfrm rot="5400000">
              <a:off x="6718422" y="3380660"/>
              <a:ext cx="1136262" cy="315035"/>
            </a:xfrm>
            <a:prstGeom prst="trapezoid">
              <a:avLst>
                <a:gd name="adj" fmla="val 60839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</a:t>
              </a:r>
              <a:r>
                <a:rPr lang="zh-CN" altLang="en-US" dirty="0" smtClean="0"/>
                <a:t> </a:t>
              </a:r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 smtClean="0"/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02345" y="4411736"/>
              <a:ext cx="5741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微软雅黑" pitchFamily="34" charset="-122"/>
                  <a:ea typeface="微软雅黑" pitchFamily="34" charset="-122"/>
                </a:rPr>
                <a:t>b[3]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任意多边形 179"/>
            <p:cNvSpPr/>
            <p:nvPr/>
          </p:nvSpPr>
          <p:spPr>
            <a:xfrm flipV="1">
              <a:off x="6529512" y="3499461"/>
              <a:ext cx="599523" cy="415691"/>
            </a:xfrm>
            <a:custGeom>
              <a:avLst/>
              <a:gdLst>
                <a:gd name="connsiteX0" fmla="*/ 0 w 477672"/>
                <a:gd name="connsiteY0" fmla="*/ 1023583 h 1023583"/>
                <a:gd name="connsiteX1" fmla="*/ 0 w 477672"/>
                <a:gd name="connsiteY1" fmla="*/ 0 h 1023583"/>
                <a:gd name="connsiteX2" fmla="*/ 477672 w 477672"/>
                <a:gd name="connsiteY2" fmla="*/ 0 h 102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672" h="1023583">
                  <a:moveTo>
                    <a:pt x="0" y="1023583"/>
                  </a:moveTo>
                  <a:lnTo>
                    <a:pt x="0" y="0"/>
                  </a:lnTo>
                  <a:lnTo>
                    <a:pt x="477672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任意多边形 180"/>
            <p:cNvSpPr/>
            <p:nvPr/>
          </p:nvSpPr>
          <p:spPr>
            <a:xfrm>
              <a:off x="6352295" y="3176406"/>
              <a:ext cx="745498" cy="361101"/>
            </a:xfrm>
            <a:custGeom>
              <a:avLst/>
              <a:gdLst>
                <a:gd name="connsiteX0" fmla="*/ 0 w 745498"/>
                <a:gd name="connsiteY0" fmla="*/ 361101 h 361101"/>
                <a:gd name="connsiteX1" fmla="*/ 174726 w 745498"/>
                <a:gd name="connsiteY1" fmla="*/ 361101 h 361101"/>
                <a:gd name="connsiteX2" fmla="*/ 174726 w 745498"/>
                <a:gd name="connsiteY2" fmla="*/ 0 h 361101"/>
                <a:gd name="connsiteX3" fmla="*/ 745498 w 745498"/>
                <a:gd name="connsiteY3" fmla="*/ 0 h 36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98" h="361101">
                  <a:moveTo>
                    <a:pt x="0" y="361101"/>
                  </a:moveTo>
                  <a:lnTo>
                    <a:pt x="174726" y="361101"/>
                  </a:lnTo>
                  <a:lnTo>
                    <a:pt x="174726" y="0"/>
                  </a:lnTo>
                  <a:lnTo>
                    <a:pt x="745498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/>
          </p:nvSpPr>
          <p:spPr>
            <a:xfrm>
              <a:off x="6621645" y="3021476"/>
              <a:ext cx="327370" cy="30861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000" b="1" dirty="0" smtClean="0"/>
                <a:t>+</a:t>
              </a:r>
              <a:endParaRPr lang="zh-CN" altLang="en-US" sz="2000" b="1" dirty="0"/>
            </a:p>
          </p:txBody>
        </p:sp>
        <p:cxnSp>
          <p:nvCxnSpPr>
            <p:cNvPr id="183" name="直接箭头连接符 182"/>
            <p:cNvCxnSpPr/>
            <p:nvPr/>
          </p:nvCxnSpPr>
          <p:spPr>
            <a:xfrm flipV="1">
              <a:off x="7284168" y="4071374"/>
              <a:ext cx="0" cy="10177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 183"/>
            <p:cNvSpPr/>
            <p:nvPr/>
          </p:nvSpPr>
          <p:spPr>
            <a:xfrm>
              <a:off x="7798098" y="3269855"/>
              <a:ext cx="444407" cy="9153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just"/>
              <a:r>
                <a:rPr lang="en-US" altLang="zh-CN" sz="1600" b="1" dirty="0" smtClean="0"/>
                <a:t>D  Q</a:t>
              </a:r>
            </a:p>
            <a:p>
              <a:pPr algn="just"/>
              <a:r>
                <a:rPr lang="en-US" altLang="zh-CN" sz="1600" b="1" dirty="0"/>
                <a:t> </a:t>
              </a:r>
              <a:r>
                <a:rPr lang="en-US" altLang="zh-CN" sz="1600" b="1" dirty="0" smtClean="0"/>
                <a:t> </a:t>
              </a:r>
              <a:r>
                <a:rPr lang="en-US" altLang="zh-CN" sz="1600" b="1" dirty="0" smtClean="0">
                  <a:solidFill>
                    <a:srgbClr val="C00000"/>
                  </a:solidFill>
                </a:rPr>
                <a:t>p</a:t>
              </a:r>
            </a:p>
            <a:p>
              <a:pPr algn="just"/>
              <a:endParaRPr lang="zh-CN" altLang="en-US" sz="16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>
            <a:xfrm>
              <a:off x="7432415" y="3498575"/>
              <a:ext cx="3577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>
              <a:off x="8242505" y="3498575"/>
              <a:ext cx="3577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3993690" y="4838220"/>
              <a:ext cx="440877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  <p:sp>
          <p:nvSpPr>
            <p:cNvPr id="188" name="矩形 187"/>
            <p:cNvSpPr/>
            <p:nvPr/>
          </p:nvSpPr>
          <p:spPr>
            <a:xfrm>
              <a:off x="5878805" y="4838220"/>
              <a:ext cx="440877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  <p:sp>
          <p:nvSpPr>
            <p:cNvPr id="189" name="矩形 188"/>
            <p:cNvSpPr/>
            <p:nvPr/>
          </p:nvSpPr>
          <p:spPr>
            <a:xfrm>
              <a:off x="3993690" y="2343785"/>
              <a:ext cx="452320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  <p:sp>
          <p:nvSpPr>
            <p:cNvPr id="190" name="矩形 189"/>
            <p:cNvSpPr/>
            <p:nvPr/>
          </p:nvSpPr>
          <p:spPr>
            <a:xfrm>
              <a:off x="5867362" y="2336170"/>
              <a:ext cx="452320" cy="457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/>
                <a:t>Z</a:t>
              </a:r>
              <a:r>
                <a:rPr lang="en-US" altLang="zh-CN" sz="1600" b="1" baseline="30000" dirty="0" smtClean="0"/>
                <a:t>-1</a:t>
              </a:r>
              <a:endParaRPr lang="zh-CN" altLang="en-US" sz="1600" b="1" baseline="30000" dirty="0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2877577" y="1921332"/>
            <a:ext cx="1944027" cy="1582899"/>
            <a:chOff x="2877577" y="1921332"/>
            <a:chExt cx="1944027" cy="1582899"/>
          </a:xfrm>
        </p:grpSpPr>
        <p:sp>
          <p:nvSpPr>
            <p:cNvPr id="191" name="圆角矩形 190"/>
            <p:cNvSpPr/>
            <p:nvPr/>
          </p:nvSpPr>
          <p:spPr>
            <a:xfrm>
              <a:off x="4626072" y="1943835"/>
              <a:ext cx="195532" cy="1125125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3086835" y="3165677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需要</a:t>
              </a:r>
              <a:r>
                <a:rPr lang="zh-CN" altLang="en-US" sz="1600" dirty="0" smtClean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加入寄存器</a:t>
              </a:r>
              <a:endParaRPr lang="zh-CN" altLang="en-US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圆角矩形 193"/>
            <p:cNvSpPr/>
            <p:nvPr/>
          </p:nvSpPr>
          <p:spPr>
            <a:xfrm>
              <a:off x="2877577" y="1921332"/>
              <a:ext cx="569298" cy="1125125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7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流水线方式</a:t>
            </a:r>
          </a:p>
        </p:txBody>
      </p:sp>
      <p:sp>
        <p:nvSpPr>
          <p:cNvPr id="49" name="折角形 48"/>
          <p:cNvSpPr/>
          <p:nvPr/>
        </p:nvSpPr>
        <p:spPr>
          <a:xfrm>
            <a:off x="3802217" y="8620"/>
            <a:ext cx="5341783" cy="1260140"/>
          </a:xfrm>
          <a:prstGeom prst="foldedCorner">
            <a:avLst>
              <a:gd name="adj" fmla="val 51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t" anchorCtr="0"/>
          <a:lstStyle/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p1 =      ( b[0] == 1 ) ? a    : 0;</a:t>
            </a: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p2 = p1 + ( b[1]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a&lt;&lt;1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0;</a:t>
            </a:r>
            <a:endParaRPr lang="en-US" altLang="zh-CN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p3 = p2 + ( b[2]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&lt;&lt;2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0;</a:t>
            </a:r>
          </a:p>
          <a:p>
            <a:r>
              <a:rPr lang="en-US" altLang="zh-CN" dirty="0">
                <a:latin typeface="Consolas" pitchFamily="49" charset="0"/>
                <a:cs typeface="Consolas" pitchFamily="49" charset="0"/>
              </a:rPr>
              <a:t>p 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 = p3 + ( b[3]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== 1 ) ? a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&lt;&lt;3 </a:t>
            </a:r>
            <a:r>
              <a:rPr lang="en-US" altLang="zh-CN" dirty="0">
                <a:latin typeface="Consolas" pitchFamily="49" charset="0"/>
                <a:cs typeface="Consolas" pitchFamily="49" charset="0"/>
              </a:rPr>
              <a:t>: 0</a:t>
            </a:r>
            <a:r>
              <a:rPr lang="en-US" altLang="zh-CN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CN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9" y="1313764"/>
            <a:ext cx="8402981" cy="554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聚焦科技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0000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第一讲</Template>
  <TotalTime>3868</TotalTime>
  <Words>1731</Words>
  <Application>Microsoft Office PowerPoint</Application>
  <PresentationFormat>全屏显示(4:3)</PresentationFormat>
  <Paragraphs>405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聚焦科技</vt:lpstr>
      <vt:lpstr>嵌入式系统设计</vt:lpstr>
      <vt:lpstr>PowerPoint 演示文稿</vt:lpstr>
      <vt:lpstr>算法原理</vt:lpstr>
      <vt:lpstr>循环方式</vt:lpstr>
      <vt:lpstr>循环方式</vt:lpstr>
      <vt:lpstr>循环方式</vt:lpstr>
      <vt:lpstr>循环方式</vt:lpstr>
      <vt:lpstr>流水线方式</vt:lpstr>
      <vt:lpstr>流水线方式</vt:lpstr>
      <vt:lpstr>流水线方式</vt:lpstr>
      <vt:lpstr>并行方式</vt:lpstr>
      <vt:lpstr>并行方式</vt:lpstr>
      <vt:lpstr>并行方式</vt:lpstr>
      <vt:lpstr>并行方式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嵌入式系统设计</dc:title>
  <dc:creator>GaoJX</dc:creator>
  <cp:lastModifiedBy>Gao Junxiong</cp:lastModifiedBy>
  <cp:revision>550</cp:revision>
  <dcterms:created xsi:type="dcterms:W3CDTF">2012-02-20T08:58:01Z</dcterms:created>
  <dcterms:modified xsi:type="dcterms:W3CDTF">2021-04-11T15:18:58Z</dcterms:modified>
</cp:coreProperties>
</file>