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8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0" r:id="rId30"/>
    <p:sldId id="291" r:id="rId31"/>
    <p:sldId id="292" r:id="rId32"/>
    <p:sldId id="293" r:id="rId33"/>
    <p:sldId id="289" r:id="rId34"/>
    <p:sldId id="294" r:id="rId35"/>
    <p:sldId id="283" r:id="rId36"/>
    <p:sldId id="284" r:id="rId37"/>
    <p:sldId id="295" r:id="rId38"/>
    <p:sldId id="285" r:id="rId39"/>
    <p:sldId id="296" r:id="rId40"/>
    <p:sldId id="286" r:id="rId41"/>
    <p:sldId id="287" r:id="rId42"/>
    <p:sldId id="298" r:id="rId43"/>
    <p:sldId id="297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777" autoAdjust="0"/>
  </p:normalViewPr>
  <p:slideViewPr>
    <p:cSldViewPr>
      <p:cViewPr>
        <p:scale>
          <a:sx n="75" d="100"/>
          <a:sy n="75" d="100"/>
        </p:scale>
        <p:origin x="-1381" y="4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1CE14A-0E61-4F78-833F-E53FCCB2EAFE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</dgm:pt>
    <dgm:pt modelId="{FAD92C45-E5B4-4EA1-84EB-9240F13D01C0}">
      <dgm:prSet phldrT="[文本]"/>
      <dgm:spPr/>
      <dgm:t>
        <a:bodyPr/>
        <a:lstStyle/>
        <a:p>
          <a:r>
            <a:rPr lang="zh-CN" altLang="en-US" dirty="0" smtClean="0">
              <a:latin typeface="幼圆" pitchFamily="49" charset="-122"/>
              <a:ea typeface="幼圆" pitchFamily="49" charset="-122"/>
            </a:rPr>
            <a:t>管脚约束</a:t>
          </a:r>
          <a:endParaRPr lang="zh-CN" altLang="en-US" dirty="0">
            <a:latin typeface="幼圆" pitchFamily="49" charset="-122"/>
            <a:ea typeface="幼圆" pitchFamily="49" charset="-122"/>
          </a:endParaRPr>
        </a:p>
      </dgm:t>
    </dgm:pt>
    <dgm:pt modelId="{C4ECEF95-B9B6-4D2C-B61C-5FFA9A034266}" type="parTrans" cxnId="{6E5D5965-3FE5-4149-B19B-56F95D9FD576}">
      <dgm:prSet/>
      <dgm:spPr/>
      <dgm:t>
        <a:bodyPr/>
        <a:lstStyle/>
        <a:p>
          <a:endParaRPr lang="zh-CN" altLang="en-US">
            <a:latin typeface="幼圆" pitchFamily="49" charset="-122"/>
            <a:ea typeface="幼圆" pitchFamily="49" charset="-122"/>
          </a:endParaRPr>
        </a:p>
      </dgm:t>
    </dgm:pt>
    <dgm:pt modelId="{846FA2A0-6091-40A3-8AF8-78BFAE68C99A}" type="sibTrans" cxnId="{6E5D5965-3FE5-4149-B19B-56F95D9FD576}">
      <dgm:prSet/>
      <dgm:spPr/>
      <dgm:t>
        <a:bodyPr/>
        <a:lstStyle/>
        <a:p>
          <a:endParaRPr lang="zh-CN" altLang="en-US">
            <a:latin typeface="幼圆" pitchFamily="49" charset="-122"/>
            <a:ea typeface="幼圆" pitchFamily="49" charset="-122"/>
          </a:endParaRPr>
        </a:p>
      </dgm:t>
    </dgm:pt>
    <dgm:pt modelId="{5A727C32-4284-4478-863F-C01DC2EFAF05}">
      <dgm:prSet phldrT="[文本]"/>
      <dgm:spPr/>
      <dgm:t>
        <a:bodyPr/>
        <a:lstStyle/>
        <a:p>
          <a:r>
            <a:rPr lang="zh-CN" altLang="en-US" dirty="0" smtClean="0">
              <a:latin typeface="幼圆" pitchFamily="49" charset="-122"/>
              <a:ea typeface="幼圆" pitchFamily="49" charset="-122"/>
            </a:rPr>
            <a:t>区域约束</a:t>
          </a:r>
          <a:endParaRPr lang="zh-CN" altLang="en-US" dirty="0">
            <a:latin typeface="幼圆" pitchFamily="49" charset="-122"/>
            <a:ea typeface="幼圆" pitchFamily="49" charset="-122"/>
          </a:endParaRPr>
        </a:p>
      </dgm:t>
    </dgm:pt>
    <dgm:pt modelId="{E9939F6F-6906-40F3-843A-06E2C5E93A9D}" type="parTrans" cxnId="{6C2176E4-BB92-47B0-93F7-A68172C4790D}">
      <dgm:prSet/>
      <dgm:spPr/>
      <dgm:t>
        <a:bodyPr/>
        <a:lstStyle/>
        <a:p>
          <a:endParaRPr lang="zh-CN" altLang="en-US">
            <a:latin typeface="幼圆" pitchFamily="49" charset="-122"/>
            <a:ea typeface="幼圆" pitchFamily="49" charset="-122"/>
          </a:endParaRPr>
        </a:p>
      </dgm:t>
    </dgm:pt>
    <dgm:pt modelId="{383F465B-F26C-43C2-BE8C-FA12589CAB8A}" type="sibTrans" cxnId="{6C2176E4-BB92-47B0-93F7-A68172C4790D}">
      <dgm:prSet/>
      <dgm:spPr/>
      <dgm:t>
        <a:bodyPr/>
        <a:lstStyle/>
        <a:p>
          <a:endParaRPr lang="zh-CN" altLang="en-US">
            <a:latin typeface="幼圆" pitchFamily="49" charset="-122"/>
            <a:ea typeface="幼圆" pitchFamily="49" charset="-122"/>
          </a:endParaRPr>
        </a:p>
      </dgm:t>
    </dgm:pt>
    <dgm:pt modelId="{1DE6BE2D-EA81-4E0D-8CB6-0CF0971A605C}">
      <dgm:prSet phldrT="[文本]"/>
      <dgm:spPr/>
      <dgm:t>
        <a:bodyPr/>
        <a:lstStyle/>
        <a:p>
          <a:r>
            <a:rPr lang="zh-CN" altLang="en-US" dirty="0" smtClean="0">
              <a:latin typeface="幼圆" pitchFamily="49" charset="-122"/>
              <a:ea typeface="幼圆" pitchFamily="49" charset="-122"/>
            </a:rPr>
            <a:t>时间约束</a:t>
          </a:r>
          <a:endParaRPr lang="zh-CN" altLang="en-US" dirty="0">
            <a:latin typeface="幼圆" pitchFamily="49" charset="-122"/>
            <a:ea typeface="幼圆" pitchFamily="49" charset="-122"/>
          </a:endParaRPr>
        </a:p>
      </dgm:t>
    </dgm:pt>
    <dgm:pt modelId="{10BC4E91-C69A-4109-AC33-7AA08619C792}" type="parTrans" cxnId="{1DBA5702-BCE9-4DE0-A652-08E3AB82CDC8}">
      <dgm:prSet/>
      <dgm:spPr/>
      <dgm:t>
        <a:bodyPr/>
        <a:lstStyle/>
        <a:p>
          <a:endParaRPr lang="zh-CN" altLang="en-US">
            <a:latin typeface="幼圆" pitchFamily="49" charset="-122"/>
            <a:ea typeface="幼圆" pitchFamily="49" charset="-122"/>
          </a:endParaRPr>
        </a:p>
      </dgm:t>
    </dgm:pt>
    <dgm:pt modelId="{BD31129F-459E-47DC-9335-318EC1FD756F}" type="sibTrans" cxnId="{1DBA5702-BCE9-4DE0-A652-08E3AB82CDC8}">
      <dgm:prSet/>
      <dgm:spPr/>
      <dgm:t>
        <a:bodyPr/>
        <a:lstStyle/>
        <a:p>
          <a:endParaRPr lang="zh-CN" altLang="en-US">
            <a:latin typeface="幼圆" pitchFamily="49" charset="-122"/>
            <a:ea typeface="幼圆" pitchFamily="49" charset="-122"/>
          </a:endParaRPr>
        </a:p>
      </dgm:t>
    </dgm:pt>
    <dgm:pt modelId="{AC45E473-0634-4FCD-A37B-E8D3008FFF66}" type="pres">
      <dgm:prSet presAssocID="{EE1CE14A-0E61-4F78-833F-E53FCCB2EAFE}" presName="linearFlow" presStyleCnt="0">
        <dgm:presLayoutVars>
          <dgm:dir/>
          <dgm:resizeHandles val="exact"/>
        </dgm:presLayoutVars>
      </dgm:prSet>
      <dgm:spPr/>
    </dgm:pt>
    <dgm:pt modelId="{F1F31E4C-31BB-4FF3-9AD8-6FB24F499834}" type="pres">
      <dgm:prSet presAssocID="{FAD92C45-E5B4-4EA1-84EB-9240F13D01C0}" presName="composite" presStyleCnt="0"/>
      <dgm:spPr/>
    </dgm:pt>
    <dgm:pt modelId="{3659D43E-433F-4348-8DF5-A5BE4FAC45D5}" type="pres">
      <dgm:prSet presAssocID="{FAD92C45-E5B4-4EA1-84EB-9240F13D01C0}" presName="imgShp" presStyleLbl="fgImgPlace1" presStyleIdx="0" presStyleCnt="3"/>
      <dgm:spPr/>
    </dgm:pt>
    <dgm:pt modelId="{48478367-C65D-4978-821A-8A5937327706}" type="pres">
      <dgm:prSet presAssocID="{FAD92C45-E5B4-4EA1-84EB-9240F13D01C0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3AB087-B85C-4E91-883E-79288D3BB941}" type="pres">
      <dgm:prSet presAssocID="{846FA2A0-6091-40A3-8AF8-78BFAE68C99A}" presName="spacing" presStyleCnt="0"/>
      <dgm:spPr/>
    </dgm:pt>
    <dgm:pt modelId="{BF23F204-5D7E-470D-9DC8-38BB9775BEFF}" type="pres">
      <dgm:prSet presAssocID="{5A727C32-4284-4478-863F-C01DC2EFAF05}" presName="composite" presStyleCnt="0"/>
      <dgm:spPr/>
    </dgm:pt>
    <dgm:pt modelId="{39DBC355-7F9F-46CD-A991-383BB9065CC9}" type="pres">
      <dgm:prSet presAssocID="{5A727C32-4284-4478-863F-C01DC2EFAF05}" presName="imgShp" presStyleLbl="fgImgPlace1" presStyleIdx="1" presStyleCnt="3"/>
      <dgm:spPr/>
    </dgm:pt>
    <dgm:pt modelId="{E8160BA6-C596-43B3-A840-E51C8B355D6B}" type="pres">
      <dgm:prSet presAssocID="{5A727C32-4284-4478-863F-C01DC2EFAF05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56C59B-A176-406D-9063-E82DF02BDE8F}" type="pres">
      <dgm:prSet presAssocID="{383F465B-F26C-43C2-BE8C-FA12589CAB8A}" presName="spacing" presStyleCnt="0"/>
      <dgm:spPr/>
    </dgm:pt>
    <dgm:pt modelId="{41E5C8AF-5780-4C1D-86D7-26F65F9AFAC9}" type="pres">
      <dgm:prSet presAssocID="{1DE6BE2D-EA81-4E0D-8CB6-0CF0971A605C}" presName="composite" presStyleCnt="0"/>
      <dgm:spPr/>
    </dgm:pt>
    <dgm:pt modelId="{FE50C7A9-9A1F-4C0F-8826-0D5FF332C818}" type="pres">
      <dgm:prSet presAssocID="{1DE6BE2D-EA81-4E0D-8CB6-0CF0971A605C}" presName="imgShp" presStyleLbl="fgImgPlace1" presStyleIdx="2" presStyleCnt="3"/>
      <dgm:spPr/>
    </dgm:pt>
    <dgm:pt modelId="{C892738D-42BB-42DA-A6B6-9A8B5A3BEF45}" type="pres">
      <dgm:prSet presAssocID="{1DE6BE2D-EA81-4E0D-8CB6-0CF0971A605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5D5965-3FE5-4149-B19B-56F95D9FD576}" srcId="{EE1CE14A-0E61-4F78-833F-E53FCCB2EAFE}" destId="{FAD92C45-E5B4-4EA1-84EB-9240F13D01C0}" srcOrd="0" destOrd="0" parTransId="{C4ECEF95-B9B6-4D2C-B61C-5FFA9A034266}" sibTransId="{846FA2A0-6091-40A3-8AF8-78BFAE68C99A}"/>
    <dgm:cxn modelId="{E2F002E6-4083-4838-BB96-D64237EB80B7}" type="presOf" srcId="{1DE6BE2D-EA81-4E0D-8CB6-0CF0971A605C}" destId="{C892738D-42BB-42DA-A6B6-9A8B5A3BEF45}" srcOrd="0" destOrd="0" presId="urn:microsoft.com/office/officeart/2005/8/layout/vList3"/>
    <dgm:cxn modelId="{1DBA5702-BCE9-4DE0-A652-08E3AB82CDC8}" srcId="{EE1CE14A-0E61-4F78-833F-E53FCCB2EAFE}" destId="{1DE6BE2D-EA81-4E0D-8CB6-0CF0971A605C}" srcOrd="2" destOrd="0" parTransId="{10BC4E91-C69A-4109-AC33-7AA08619C792}" sibTransId="{BD31129F-459E-47DC-9335-318EC1FD756F}"/>
    <dgm:cxn modelId="{6C2176E4-BB92-47B0-93F7-A68172C4790D}" srcId="{EE1CE14A-0E61-4F78-833F-E53FCCB2EAFE}" destId="{5A727C32-4284-4478-863F-C01DC2EFAF05}" srcOrd="1" destOrd="0" parTransId="{E9939F6F-6906-40F3-843A-06E2C5E93A9D}" sibTransId="{383F465B-F26C-43C2-BE8C-FA12589CAB8A}"/>
    <dgm:cxn modelId="{68D8D082-A59D-4158-A5D9-98D15B837C0D}" type="presOf" srcId="{EE1CE14A-0E61-4F78-833F-E53FCCB2EAFE}" destId="{AC45E473-0634-4FCD-A37B-E8D3008FFF66}" srcOrd="0" destOrd="0" presId="urn:microsoft.com/office/officeart/2005/8/layout/vList3"/>
    <dgm:cxn modelId="{F1350C4F-BD5F-43E3-8873-A7F44A8BE5E9}" type="presOf" srcId="{FAD92C45-E5B4-4EA1-84EB-9240F13D01C0}" destId="{48478367-C65D-4978-821A-8A5937327706}" srcOrd="0" destOrd="0" presId="urn:microsoft.com/office/officeart/2005/8/layout/vList3"/>
    <dgm:cxn modelId="{2DC9DB76-103A-43F9-9D49-710C6DCB684D}" type="presOf" srcId="{5A727C32-4284-4478-863F-C01DC2EFAF05}" destId="{E8160BA6-C596-43B3-A840-E51C8B355D6B}" srcOrd="0" destOrd="0" presId="urn:microsoft.com/office/officeart/2005/8/layout/vList3"/>
    <dgm:cxn modelId="{E05F7614-DCA3-4C47-8D7E-589AD4629A0B}" type="presParOf" srcId="{AC45E473-0634-4FCD-A37B-E8D3008FFF66}" destId="{F1F31E4C-31BB-4FF3-9AD8-6FB24F499834}" srcOrd="0" destOrd="0" presId="urn:microsoft.com/office/officeart/2005/8/layout/vList3"/>
    <dgm:cxn modelId="{9AC9FB04-0913-4331-B41C-E22A2FA5DA0C}" type="presParOf" srcId="{F1F31E4C-31BB-4FF3-9AD8-6FB24F499834}" destId="{3659D43E-433F-4348-8DF5-A5BE4FAC45D5}" srcOrd="0" destOrd="0" presId="urn:microsoft.com/office/officeart/2005/8/layout/vList3"/>
    <dgm:cxn modelId="{A1CB5575-F5A7-47B1-8FB2-EE4B2012B9EC}" type="presParOf" srcId="{F1F31E4C-31BB-4FF3-9AD8-6FB24F499834}" destId="{48478367-C65D-4978-821A-8A5937327706}" srcOrd="1" destOrd="0" presId="urn:microsoft.com/office/officeart/2005/8/layout/vList3"/>
    <dgm:cxn modelId="{18F6B0D3-4776-4187-A06F-A2D483B535D3}" type="presParOf" srcId="{AC45E473-0634-4FCD-A37B-E8D3008FFF66}" destId="{D93AB087-B85C-4E91-883E-79288D3BB941}" srcOrd="1" destOrd="0" presId="urn:microsoft.com/office/officeart/2005/8/layout/vList3"/>
    <dgm:cxn modelId="{B8BE18DE-FE3C-4C57-B934-BB8F42DF7203}" type="presParOf" srcId="{AC45E473-0634-4FCD-A37B-E8D3008FFF66}" destId="{BF23F204-5D7E-470D-9DC8-38BB9775BEFF}" srcOrd="2" destOrd="0" presId="urn:microsoft.com/office/officeart/2005/8/layout/vList3"/>
    <dgm:cxn modelId="{B9BFB2DC-D515-4B9B-A66A-6752DF78C6AA}" type="presParOf" srcId="{BF23F204-5D7E-470D-9DC8-38BB9775BEFF}" destId="{39DBC355-7F9F-46CD-A991-383BB9065CC9}" srcOrd="0" destOrd="0" presId="urn:microsoft.com/office/officeart/2005/8/layout/vList3"/>
    <dgm:cxn modelId="{FD4B1BBA-B7A5-4913-84FE-AF55EF372298}" type="presParOf" srcId="{BF23F204-5D7E-470D-9DC8-38BB9775BEFF}" destId="{E8160BA6-C596-43B3-A840-E51C8B355D6B}" srcOrd="1" destOrd="0" presId="urn:microsoft.com/office/officeart/2005/8/layout/vList3"/>
    <dgm:cxn modelId="{50A10B8D-1F5F-4770-9CDD-DC4954BB9DDF}" type="presParOf" srcId="{AC45E473-0634-4FCD-A37B-E8D3008FFF66}" destId="{4056C59B-A176-406D-9063-E82DF02BDE8F}" srcOrd="3" destOrd="0" presId="urn:microsoft.com/office/officeart/2005/8/layout/vList3"/>
    <dgm:cxn modelId="{0E1D7554-D963-4F96-BB04-A11A2901DED3}" type="presParOf" srcId="{AC45E473-0634-4FCD-A37B-E8D3008FFF66}" destId="{41E5C8AF-5780-4C1D-86D7-26F65F9AFAC9}" srcOrd="4" destOrd="0" presId="urn:microsoft.com/office/officeart/2005/8/layout/vList3"/>
    <dgm:cxn modelId="{DEB24269-776A-4A1C-8EC3-24A70C436848}" type="presParOf" srcId="{41E5C8AF-5780-4C1D-86D7-26F65F9AFAC9}" destId="{FE50C7A9-9A1F-4C0F-8826-0D5FF332C818}" srcOrd="0" destOrd="0" presId="urn:microsoft.com/office/officeart/2005/8/layout/vList3"/>
    <dgm:cxn modelId="{8C0F041B-5AAA-4AF0-B54B-9AC5EA56B7B9}" type="presParOf" srcId="{41E5C8AF-5780-4C1D-86D7-26F65F9AFAC9}" destId="{C892738D-42BB-42DA-A6B6-9A8B5A3BEF4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DA332A-EF79-4125-B278-7FCA70FA9C3D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4E0A800-8918-4EA1-95A3-93734710C22D}">
      <dgm:prSet phldrT="[文本]"/>
      <dgm:spPr/>
      <dgm:t>
        <a:bodyPr/>
        <a:lstStyle/>
        <a:p>
          <a:r>
            <a:rPr lang="en-US" altLang="zh-CN" dirty="0" smtClean="0">
              <a:ea typeface="宋体" charset="-122"/>
            </a:rPr>
            <a:t>PERIOD </a:t>
          </a:r>
          <a:r>
            <a:rPr lang="en-US" altLang="zh-CN" dirty="0" smtClean="0"/>
            <a:t>Constraint</a:t>
          </a:r>
          <a:endParaRPr lang="zh-CN" altLang="en-US" dirty="0"/>
        </a:p>
      </dgm:t>
    </dgm:pt>
    <dgm:pt modelId="{F613416B-69C8-4AA4-A62C-C08918C6E789}" type="parTrans" cxnId="{6BCADEA0-B176-47D1-85F4-2DB92A34598F}">
      <dgm:prSet/>
      <dgm:spPr/>
      <dgm:t>
        <a:bodyPr/>
        <a:lstStyle/>
        <a:p>
          <a:endParaRPr lang="zh-CN" altLang="en-US"/>
        </a:p>
      </dgm:t>
    </dgm:pt>
    <dgm:pt modelId="{E02930C5-8C53-4CBE-9BCA-0613D13AFA23}" type="sibTrans" cxnId="{6BCADEA0-B176-47D1-85F4-2DB92A34598F}">
      <dgm:prSet/>
      <dgm:spPr/>
      <dgm:t>
        <a:bodyPr/>
        <a:lstStyle/>
        <a:p>
          <a:endParaRPr lang="zh-CN" altLang="en-US"/>
        </a:p>
      </dgm:t>
    </dgm:pt>
    <dgm:pt modelId="{C9DDE321-B5EE-49BB-9E19-DADCD9FD9CA9}">
      <dgm:prSet phldrT="[文本]"/>
      <dgm:spPr/>
      <dgm:t>
        <a:bodyPr/>
        <a:lstStyle/>
        <a:p>
          <a:r>
            <a:rPr lang="en-US" altLang="en-US" dirty="0" smtClean="0"/>
            <a:t>Duty Cycle</a:t>
          </a:r>
          <a:endParaRPr lang="zh-CN" altLang="en-US" dirty="0"/>
        </a:p>
      </dgm:t>
    </dgm:pt>
    <dgm:pt modelId="{FC296A28-CF0E-40C2-BAD1-801F67302827}" type="parTrans" cxnId="{22F1474E-1FA4-4F4B-A022-FF4AB5B3637E}">
      <dgm:prSet/>
      <dgm:spPr/>
      <dgm:t>
        <a:bodyPr/>
        <a:lstStyle/>
        <a:p>
          <a:endParaRPr lang="zh-CN" altLang="en-US"/>
        </a:p>
      </dgm:t>
    </dgm:pt>
    <dgm:pt modelId="{53D946DA-8A92-415E-B5DC-608C684C0266}" type="sibTrans" cxnId="{22F1474E-1FA4-4F4B-A022-FF4AB5B3637E}">
      <dgm:prSet/>
      <dgm:spPr/>
      <dgm:t>
        <a:bodyPr/>
        <a:lstStyle/>
        <a:p>
          <a:endParaRPr lang="zh-CN" altLang="en-US"/>
        </a:p>
      </dgm:t>
    </dgm:pt>
    <dgm:pt modelId="{4901E414-A7AA-4A98-B242-B71E8C26FB58}">
      <dgm:prSet phldrT="[文本]"/>
      <dgm:spPr/>
      <dgm:t>
        <a:bodyPr/>
        <a:lstStyle/>
        <a:p>
          <a:r>
            <a:rPr lang="en-US" altLang="zh-CN" u="none" smtClean="0">
              <a:ea typeface="宋体" charset="-122"/>
            </a:rPr>
            <a:t>Skew</a:t>
          </a:r>
          <a:r>
            <a:rPr lang="en-US" altLang="zh-CN" u="sng" smtClean="0">
              <a:ea typeface="宋体" charset="-122"/>
            </a:rPr>
            <a:t> </a:t>
          </a:r>
          <a:endParaRPr lang="zh-CN" altLang="en-US" dirty="0"/>
        </a:p>
      </dgm:t>
    </dgm:pt>
    <dgm:pt modelId="{BD350D56-484F-4CB3-9A39-9E0CC71F9DB1}" type="parTrans" cxnId="{814E2429-C90F-40E8-88A8-571FA904A967}">
      <dgm:prSet/>
      <dgm:spPr/>
      <dgm:t>
        <a:bodyPr/>
        <a:lstStyle/>
        <a:p>
          <a:endParaRPr lang="zh-CN" altLang="en-US"/>
        </a:p>
      </dgm:t>
    </dgm:pt>
    <dgm:pt modelId="{56175CA6-0F52-492A-B3D3-2083C554414E}" type="sibTrans" cxnId="{814E2429-C90F-40E8-88A8-571FA904A967}">
      <dgm:prSet/>
      <dgm:spPr/>
      <dgm:t>
        <a:bodyPr/>
        <a:lstStyle/>
        <a:p>
          <a:endParaRPr lang="zh-CN" altLang="en-US"/>
        </a:p>
      </dgm:t>
    </dgm:pt>
    <dgm:pt modelId="{1CB35806-5005-4840-B6D5-8C6C85DB2AF5}">
      <dgm:prSet phldrT="[文本]"/>
      <dgm:spPr/>
      <dgm:t>
        <a:bodyPr/>
        <a:lstStyle/>
        <a:p>
          <a:r>
            <a:rPr lang="en-US" altLang="zh-CN" dirty="0" smtClean="0"/>
            <a:t>Jitter</a:t>
          </a:r>
          <a:endParaRPr lang="zh-CN" altLang="en-US" dirty="0"/>
        </a:p>
      </dgm:t>
    </dgm:pt>
    <dgm:pt modelId="{4E7B3DDA-A5A3-4F4F-854F-CA1CE1AE97F8}" type="parTrans" cxnId="{48EAE972-F670-4258-9742-4063B2569126}">
      <dgm:prSet/>
      <dgm:spPr/>
      <dgm:t>
        <a:bodyPr/>
        <a:lstStyle/>
        <a:p>
          <a:endParaRPr lang="zh-CN" altLang="en-US"/>
        </a:p>
      </dgm:t>
    </dgm:pt>
    <dgm:pt modelId="{3A798A98-4F83-423B-A00A-717A413FB810}" type="sibTrans" cxnId="{48EAE972-F670-4258-9742-4063B2569126}">
      <dgm:prSet/>
      <dgm:spPr/>
      <dgm:t>
        <a:bodyPr/>
        <a:lstStyle/>
        <a:p>
          <a:endParaRPr lang="zh-CN" altLang="en-US"/>
        </a:p>
      </dgm:t>
    </dgm:pt>
    <dgm:pt modelId="{A86CF3C7-640E-460A-92B9-D390375CE32D}">
      <dgm:prSet phldrT="[文本]"/>
      <dgm:spPr/>
      <dgm:t>
        <a:bodyPr/>
        <a:lstStyle/>
        <a:p>
          <a:r>
            <a:rPr lang="en-US" altLang="zh-CN" dirty="0" smtClean="0"/>
            <a:t>Period</a:t>
          </a:r>
          <a:endParaRPr lang="zh-CN" altLang="en-US" dirty="0"/>
        </a:p>
      </dgm:t>
    </dgm:pt>
    <dgm:pt modelId="{1A300BD2-0012-41B6-AF50-6C35FCBA10CA}" type="parTrans" cxnId="{BC1FC9A8-8E16-4B6F-BF7E-5FCA4B05B71E}">
      <dgm:prSet/>
      <dgm:spPr/>
      <dgm:t>
        <a:bodyPr/>
        <a:lstStyle/>
        <a:p>
          <a:endParaRPr lang="zh-CN" altLang="en-US"/>
        </a:p>
      </dgm:t>
    </dgm:pt>
    <dgm:pt modelId="{F9F8069F-375A-4BD9-95C8-203427769A33}" type="sibTrans" cxnId="{BC1FC9A8-8E16-4B6F-BF7E-5FCA4B05B71E}">
      <dgm:prSet/>
      <dgm:spPr/>
      <dgm:t>
        <a:bodyPr/>
        <a:lstStyle/>
        <a:p>
          <a:endParaRPr lang="zh-CN" altLang="en-US"/>
        </a:p>
      </dgm:t>
    </dgm:pt>
    <dgm:pt modelId="{455ACD3E-7BBB-40D2-8C90-90C2928AE4D1}" type="pres">
      <dgm:prSet presAssocID="{D6DA332A-EF79-4125-B278-7FCA70FA9C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B4F3C1D-3521-4F1E-838E-F9C2624C4F93}" type="pres">
      <dgm:prSet presAssocID="{84E0A800-8918-4EA1-95A3-93734710C22D}" presName="hierRoot1" presStyleCnt="0">
        <dgm:presLayoutVars>
          <dgm:hierBranch val="init"/>
        </dgm:presLayoutVars>
      </dgm:prSet>
      <dgm:spPr/>
    </dgm:pt>
    <dgm:pt modelId="{A10B009F-B7E6-443C-B276-2DBA8C53C544}" type="pres">
      <dgm:prSet presAssocID="{84E0A800-8918-4EA1-95A3-93734710C22D}" presName="rootComposite1" presStyleCnt="0"/>
      <dgm:spPr/>
    </dgm:pt>
    <dgm:pt modelId="{1E551A06-BBE8-457B-A668-271FA4B64C53}" type="pres">
      <dgm:prSet presAssocID="{84E0A800-8918-4EA1-95A3-93734710C22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248AF5-F391-45A5-9DA6-07292C6F1763}" type="pres">
      <dgm:prSet presAssocID="{84E0A800-8918-4EA1-95A3-93734710C22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A0AEBBF3-DC5D-480E-9F43-DB354DF13AB3}" type="pres">
      <dgm:prSet presAssocID="{84E0A800-8918-4EA1-95A3-93734710C22D}" presName="hierChild2" presStyleCnt="0"/>
      <dgm:spPr/>
    </dgm:pt>
    <dgm:pt modelId="{DBF82DFE-C17E-4396-B6C7-C7EB6C990676}" type="pres">
      <dgm:prSet presAssocID="{1A300BD2-0012-41B6-AF50-6C35FCBA10CA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09DE1EE7-9FEF-45D1-BFF3-7FD3290192DC}" type="pres">
      <dgm:prSet presAssocID="{A86CF3C7-640E-460A-92B9-D390375CE32D}" presName="hierRoot2" presStyleCnt="0">
        <dgm:presLayoutVars>
          <dgm:hierBranch val="init"/>
        </dgm:presLayoutVars>
      </dgm:prSet>
      <dgm:spPr/>
    </dgm:pt>
    <dgm:pt modelId="{AB97B717-A6E0-4DB0-86C0-D7716D8F2FA5}" type="pres">
      <dgm:prSet presAssocID="{A86CF3C7-640E-460A-92B9-D390375CE32D}" presName="rootComposite" presStyleCnt="0"/>
      <dgm:spPr/>
    </dgm:pt>
    <dgm:pt modelId="{89D4CF60-296C-41E5-9073-5C5787E51C44}" type="pres">
      <dgm:prSet presAssocID="{A86CF3C7-640E-460A-92B9-D390375CE32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EA163C-0CA4-4DB1-8C7E-BD7404B82E6A}" type="pres">
      <dgm:prSet presAssocID="{A86CF3C7-640E-460A-92B9-D390375CE32D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65C7ABA0-D6BE-405C-8E3D-2B604B77729C}" type="pres">
      <dgm:prSet presAssocID="{A86CF3C7-640E-460A-92B9-D390375CE32D}" presName="hierChild4" presStyleCnt="0"/>
      <dgm:spPr/>
    </dgm:pt>
    <dgm:pt modelId="{71C94BFA-CD80-49F1-AA8E-19EF85CC1C9D}" type="pres">
      <dgm:prSet presAssocID="{A86CF3C7-640E-460A-92B9-D390375CE32D}" presName="hierChild5" presStyleCnt="0"/>
      <dgm:spPr/>
    </dgm:pt>
    <dgm:pt modelId="{DE3E56A6-CC21-45CE-9858-05AD7A08F5C2}" type="pres">
      <dgm:prSet presAssocID="{FC296A28-CF0E-40C2-BAD1-801F67302827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58F0A199-8F57-4653-B528-E01E6587F9C7}" type="pres">
      <dgm:prSet presAssocID="{C9DDE321-B5EE-49BB-9E19-DADCD9FD9CA9}" presName="hierRoot2" presStyleCnt="0">
        <dgm:presLayoutVars>
          <dgm:hierBranch val="init"/>
        </dgm:presLayoutVars>
      </dgm:prSet>
      <dgm:spPr/>
    </dgm:pt>
    <dgm:pt modelId="{9A937B94-5200-4B6B-AF99-36F060BE4487}" type="pres">
      <dgm:prSet presAssocID="{C9DDE321-B5EE-49BB-9E19-DADCD9FD9CA9}" presName="rootComposite" presStyleCnt="0"/>
      <dgm:spPr/>
    </dgm:pt>
    <dgm:pt modelId="{E3428E64-8596-4E81-9C5B-86338181EAC9}" type="pres">
      <dgm:prSet presAssocID="{C9DDE321-B5EE-49BB-9E19-DADCD9FD9CA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C00359-4A33-4A82-AA31-DD426CC119C9}" type="pres">
      <dgm:prSet presAssocID="{C9DDE321-B5EE-49BB-9E19-DADCD9FD9CA9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71C92787-5DB8-41E1-995B-DF1194D97820}" type="pres">
      <dgm:prSet presAssocID="{C9DDE321-B5EE-49BB-9E19-DADCD9FD9CA9}" presName="hierChild4" presStyleCnt="0"/>
      <dgm:spPr/>
    </dgm:pt>
    <dgm:pt modelId="{8F4820EA-C568-401F-AD27-1E4F0EE03491}" type="pres">
      <dgm:prSet presAssocID="{C9DDE321-B5EE-49BB-9E19-DADCD9FD9CA9}" presName="hierChild5" presStyleCnt="0"/>
      <dgm:spPr/>
    </dgm:pt>
    <dgm:pt modelId="{CE7ACD37-E177-4F7D-89C5-8B307BF3EA95}" type="pres">
      <dgm:prSet presAssocID="{BD350D56-484F-4CB3-9A39-9E0CC71F9DB1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677E3BFC-C256-4A38-A900-13008F7AC0F3}" type="pres">
      <dgm:prSet presAssocID="{4901E414-A7AA-4A98-B242-B71E8C26FB58}" presName="hierRoot2" presStyleCnt="0">
        <dgm:presLayoutVars>
          <dgm:hierBranch val="init"/>
        </dgm:presLayoutVars>
      </dgm:prSet>
      <dgm:spPr/>
    </dgm:pt>
    <dgm:pt modelId="{AA6C9301-C6DB-4F45-BC12-0C9EB6CACAF4}" type="pres">
      <dgm:prSet presAssocID="{4901E414-A7AA-4A98-B242-B71E8C26FB58}" presName="rootComposite" presStyleCnt="0"/>
      <dgm:spPr/>
    </dgm:pt>
    <dgm:pt modelId="{645E65D7-C22C-4303-B220-1831C01F2960}" type="pres">
      <dgm:prSet presAssocID="{4901E414-A7AA-4A98-B242-B71E8C26FB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68DB15-205A-45B1-B10E-99A8D157ABA4}" type="pres">
      <dgm:prSet presAssocID="{4901E414-A7AA-4A98-B242-B71E8C26FB58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E3D95AAA-B73F-47E0-B197-F6E15C914A0B}" type="pres">
      <dgm:prSet presAssocID="{4901E414-A7AA-4A98-B242-B71E8C26FB58}" presName="hierChild4" presStyleCnt="0"/>
      <dgm:spPr/>
    </dgm:pt>
    <dgm:pt modelId="{DF80F033-A1B9-43C0-8E1F-0C7E9E3CC368}" type="pres">
      <dgm:prSet presAssocID="{4901E414-A7AA-4A98-B242-B71E8C26FB58}" presName="hierChild5" presStyleCnt="0"/>
      <dgm:spPr/>
    </dgm:pt>
    <dgm:pt modelId="{C60426AB-37A2-40B8-B991-C6EE4FDAA017}" type="pres">
      <dgm:prSet presAssocID="{4E7B3DDA-A5A3-4F4F-854F-CA1CE1AE97F8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BA083733-DC10-490F-9266-23A5570D942B}" type="pres">
      <dgm:prSet presAssocID="{1CB35806-5005-4840-B6D5-8C6C85DB2AF5}" presName="hierRoot2" presStyleCnt="0">
        <dgm:presLayoutVars>
          <dgm:hierBranch val="init"/>
        </dgm:presLayoutVars>
      </dgm:prSet>
      <dgm:spPr/>
    </dgm:pt>
    <dgm:pt modelId="{CD1CA610-41AD-453C-BD34-C34C6FE62308}" type="pres">
      <dgm:prSet presAssocID="{1CB35806-5005-4840-B6D5-8C6C85DB2AF5}" presName="rootComposite" presStyleCnt="0"/>
      <dgm:spPr/>
    </dgm:pt>
    <dgm:pt modelId="{A6EE6760-C5CD-4151-BAF7-F8B43FBD7295}" type="pres">
      <dgm:prSet presAssocID="{1CB35806-5005-4840-B6D5-8C6C85DB2AF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2B1207-80DB-4049-A5C2-B5158F1CEA4A}" type="pres">
      <dgm:prSet presAssocID="{1CB35806-5005-4840-B6D5-8C6C85DB2AF5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F43775D1-32E1-4096-BFF4-7065BC15DC64}" type="pres">
      <dgm:prSet presAssocID="{1CB35806-5005-4840-B6D5-8C6C85DB2AF5}" presName="hierChild4" presStyleCnt="0"/>
      <dgm:spPr/>
    </dgm:pt>
    <dgm:pt modelId="{70AB9B75-F74D-4103-94D4-850A38E553CD}" type="pres">
      <dgm:prSet presAssocID="{1CB35806-5005-4840-B6D5-8C6C85DB2AF5}" presName="hierChild5" presStyleCnt="0"/>
      <dgm:spPr/>
    </dgm:pt>
    <dgm:pt modelId="{A8F4632D-E799-4B35-A6D6-78EE8E9EE47A}" type="pres">
      <dgm:prSet presAssocID="{84E0A800-8918-4EA1-95A3-93734710C22D}" presName="hierChild3" presStyleCnt="0"/>
      <dgm:spPr/>
    </dgm:pt>
  </dgm:ptLst>
  <dgm:cxnLst>
    <dgm:cxn modelId="{EC299AE5-7CB9-4CBB-8906-425BF6E1F3D7}" type="presOf" srcId="{D6DA332A-EF79-4125-B278-7FCA70FA9C3D}" destId="{455ACD3E-7BBB-40D2-8C90-90C2928AE4D1}" srcOrd="0" destOrd="0" presId="urn:microsoft.com/office/officeart/2005/8/layout/orgChart1"/>
    <dgm:cxn modelId="{C731697F-5743-462F-9B39-59F1CE918480}" type="presOf" srcId="{1CB35806-5005-4840-B6D5-8C6C85DB2AF5}" destId="{CE2B1207-80DB-4049-A5C2-B5158F1CEA4A}" srcOrd="1" destOrd="0" presId="urn:microsoft.com/office/officeart/2005/8/layout/orgChart1"/>
    <dgm:cxn modelId="{814E2429-C90F-40E8-88A8-571FA904A967}" srcId="{84E0A800-8918-4EA1-95A3-93734710C22D}" destId="{4901E414-A7AA-4A98-B242-B71E8C26FB58}" srcOrd="2" destOrd="0" parTransId="{BD350D56-484F-4CB3-9A39-9E0CC71F9DB1}" sibTransId="{56175CA6-0F52-492A-B3D3-2083C554414E}"/>
    <dgm:cxn modelId="{22F1474E-1FA4-4F4B-A022-FF4AB5B3637E}" srcId="{84E0A800-8918-4EA1-95A3-93734710C22D}" destId="{C9DDE321-B5EE-49BB-9E19-DADCD9FD9CA9}" srcOrd="1" destOrd="0" parTransId="{FC296A28-CF0E-40C2-BAD1-801F67302827}" sibTransId="{53D946DA-8A92-415E-B5DC-608C684C0266}"/>
    <dgm:cxn modelId="{02AE9664-56C9-43FA-9E54-B1CB63847A57}" type="presOf" srcId="{84E0A800-8918-4EA1-95A3-93734710C22D}" destId="{1E551A06-BBE8-457B-A668-271FA4B64C53}" srcOrd="0" destOrd="0" presId="urn:microsoft.com/office/officeart/2005/8/layout/orgChart1"/>
    <dgm:cxn modelId="{84DD43FF-86BE-481A-AAF4-E77074D24BB7}" type="presOf" srcId="{C9DDE321-B5EE-49BB-9E19-DADCD9FD9CA9}" destId="{E3428E64-8596-4E81-9C5B-86338181EAC9}" srcOrd="0" destOrd="0" presId="urn:microsoft.com/office/officeart/2005/8/layout/orgChart1"/>
    <dgm:cxn modelId="{FC70A581-E459-4633-A0A3-D715BEC966E4}" type="presOf" srcId="{FC296A28-CF0E-40C2-BAD1-801F67302827}" destId="{DE3E56A6-CC21-45CE-9858-05AD7A08F5C2}" srcOrd="0" destOrd="0" presId="urn:microsoft.com/office/officeart/2005/8/layout/orgChart1"/>
    <dgm:cxn modelId="{6DAF2335-977E-446C-9F05-52AEC0891874}" type="presOf" srcId="{BD350D56-484F-4CB3-9A39-9E0CC71F9DB1}" destId="{CE7ACD37-E177-4F7D-89C5-8B307BF3EA95}" srcOrd="0" destOrd="0" presId="urn:microsoft.com/office/officeart/2005/8/layout/orgChart1"/>
    <dgm:cxn modelId="{5164FE9C-61D6-4EFC-91BC-A22E60AB1B15}" type="presOf" srcId="{A86CF3C7-640E-460A-92B9-D390375CE32D}" destId="{EEEA163C-0CA4-4DB1-8C7E-BD7404B82E6A}" srcOrd="1" destOrd="0" presId="urn:microsoft.com/office/officeart/2005/8/layout/orgChart1"/>
    <dgm:cxn modelId="{48EAE972-F670-4258-9742-4063B2569126}" srcId="{84E0A800-8918-4EA1-95A3-93734710C22D}" destId="{1CB35806-5005-4840-B6D5-8C6C85DB2AF5}" srcOrd="3" destOrd="0" parTransId="{4E7B3DDA-A5A3-4F4F-854F-CA1CE1AE97F8}" sibTransId="{3A798A98-4F83-423B-A00A-717A413FB810}"/>
    <dgm:cxn modelId="{2A701B56-2CFF-4333-BCCE-4B0B7E0182EA}" type="presOf" srcId="{1CB35806-5005-4840-B6D5-8C6C85DB2AF5}" destId="{A6EE6760-C5CD-4151-BAF7-F8B43FBD7295}" srcOrd="0" destOrd="0" presId="urn:microsoft.com/office/officeart/2005/8/layout/orgChart1"/>
    <dgm:cxn modelId="{9FA1C02D-F0DC-41EF-AD22-2989856AFE9F}" type="presOf" srcId="{4901E414-A7AA-4A98-B242-B71E8C26FB58}" destId="{645E65D7-C22C-4303-B220-1831C01F2960}" srcOrd="0" destOrd="0" presId="urn:microsoft.com/office/officeart/2005/8/layout/orgChart1"/>
    <dgm:cxn modelId="{6BCADEA0-B176-47D1-85F4-2DB92A34598F}" srcId="{D6DA332A-EF79-4125-B278-7FCA70FA9C3D}" destId="{84E0A800-8918-4EA1-95A3-93734710C22D}" srcOrd="0" destOrd="0" parTransId="{F613416B-69C8-4AA4-A62C-C08918C6E789}" sibTransId="{E02930C5-8C53-4CBE-9BCA-0613D13AFA23}"/>
    <dgm:cxn modelId="{F828D521-8FFE-46E1-96DB-327434888DA3}" type="presOf" srcId="{84E0A800-8918-4EA1-95A3-93734710C22D}" destId="{64248AF5-F391-45A5-9DA6-07292C6F1763}" srcOrd="1" destOrd="0" presId="urn:microsoft.com/office/officeart/2005/8/layout/orgChart1"/>
    <dgm:cxn modelId="{BB2FFA2B-E6BC-4F98-8BFA-B9DB973FC5CE}" type="presOf" srcId="{1A300BD2-0012-41B6-AF50-6C35FCBA10CA}" destId="{DBF82DFE-C17E-4396-B6C7-C7EB6C990676}" srcOrd="0" destOrd="0" presId="urn:microsoft.com/office/officeart/2005/8/layout/orgChart1"/>
    <dgm:cxn modelId="{E373D2AF-7357-4491-87B9-814C8F0DE3C1}" type="presOf" srcId="{4901E414-A7AA-4A98-B242-B71E8C26FB58}" destId="{0468DB15-205A-45B1-B10E-99A8D157ABA4}" srcOrd="1" destOrd="0" presId="urn:microsoft.com/office/officeart/2005/8/layout/orgChart1"/>
    <dgm:cxn modelId="{E4F08A46-2F03-49A4-9EEB-3EF325D57589}" type="presOf" srcId="{C9DDE321-B5EE-49BB-9E19-DADCD9FD9CA9}" destId="{A6C00359-4A33-4A82-AA31-DD426CC119C9}" srcOrd="1" destOrd="0" presId="urn:microsoft.com/office/officeart/2005/8/layout/orgChart1"/>
    <dgm:cxn modelId="{B819B61C-BD90-466C-919E-559B19EA3F8D}" type="presOf" srcId="{A86CF3C7-640E-460A-92B9-D390375CE32D}" destId="{89D4CF60-296C-41E5-9073-5C5787E51C44}" srcOrd="0" destOrd="0" presId="urn:microsoft.com/office/officeart/2005/8/layout/orgChart1"/>
    <dgm:cxn modelId="{0A755FA6-5A42-4C07-BD95-52771E025062}" type="presOf" srcId="{4E7B3DDA-A5A3-4F4F-854F-CA1CE1AE97F8}" destId="{C60426AB-37A2-40B8-B991-C6EE4FDAA017}" srcOrd="0" destOrd="0" presId="urn:microsoft.com/office/officeart/2005/8/layout/orgChart1"/>
    <dgm:cxn modelId="{BC1FC9A8-8E16-4B6F-BF7E-5FCA4B05B71E}" srcId="{84E0A800-8918-4EA1-95A3-93734710C22D}" destId="{A86CF3C7-640E-460A-92B9-D390375CE32D}" srcOrd="0" destOrd="0" parTransId="{1A300BD2-0012-41B6-AF50-6C35FCBA10CA}" sibTransId="{F9F8069F-375A-4BD9-95C8-203427769A33}"/>
    <dgm:cxn modelId="{236A8C39-17FF-48C4-AA5A-9F742757F4E8}" type="presParOf" srcId="{455ACD3E-7BBB-40D2-8C90-90C2928AE4D1}" destId="{0B4F3C1D-3521-4F1E-838E-F9C2624C4F93}" srcOrd="0" destOrd="0" presId="urn:microsoft.com/office/officeart/2005/8/layout/orgChart1"/>
    <dgm:cxn modelId="{7FEA8AB4-D77C-4435-96A6-9ED66389ED82}" type="presParOf" srcId="{0B4F3C1D-3521-4F1E-838E-F9C2624C4F93}" destId="{A10B009F-B7E6-443C-B276-2DBA8C53C544}" srcOrd="0" destOrd="0" presId="urn:microsoft.com/office/officeart/2005/8/layout/orgChart1"/>
    <dgm:cxn modelId="{3F151653-0B8F-4C86-9832-A3896842121E}" type="presParOf" srcId="{A10B009F-B7E6-443C-B276-2DBA8C53C544}" destId="{1E551A06-BBE8-457B-A668-271FA4B64C53}" srcOrd="0" destOrd="0" presId="urn:microsoft.com/office/officeart/2005/8/layout/orgChart1"/>
    <dgm:cxn modelId="{4BFD019C-5AB2-4889-850E-6B569E14CB29}" type="presParOf" srcId="{A10B009F-B7E6-443C-B276-2DBA8C53C544}" destId="{64248AF5-F391-45A5-9DA6-07292C6F1763}" srcOrd="1" destOrd="0" presId="urn:microsoft.com/office/officeart/2005/8/layout/orgChart1"/>
    <dgm:cxn modelId="{B277920F-4F7C-455A-BD84-678D52BF32D7}" type="presParOf" srcId="{0B4F3C1D-3521-4F1E-838E-F9C2624C4F93}" destId="{A0AEBBF3-DC5D-480E-9F43-DB354DF13AB3}" srcOrd="1" destOrd="0" presId="urn:microsoft.com/office/officeart/2005/8/layout/orgChart1"/>
    <dgm:cxn modelId="{5DFA16F9-5497-41BC-AE09-D02D1A50BCFC}" type="presParOf" srcId="{A0AEBBF3-DC5D-480E-9F43-DB354DF13AB3}" destId="{DBF82DFE-C17E-4396-B6C7-C7EB6C990676}" srcOrd="0" destOrd="0" presId="urn:microsoft.com/office/officeart/2005/8/layout/orgChart1"/>
    <dgm:cxn modelId="{0BD2DD45-6B87-406A-B115-94200979CE74}" type="presParOf" srcId="{A0AEBBF3-DC5D-480E-9F43-DB354DF13AB3}" destId="{09DE1EE7-9FEF-45D1-BFF3-7FD3290192DC}" srcOrd="1" destOrd="0" presId="urn:microsoft.com/office/officeart/2005/8/layout/orgChart1"/>
    <dgm:cxn modelId="{57775420-3A3D-4EEE-A66C-AF1CC0971AAA}" type="presParOf" srcId="{09DE1EE7-9FEF-45D1-BFF3-7FD3290192DC}" destId="{AB97B717-A6E0-4DB0-86C0-D7716D8F2FA5}" srcOrd="0" destOrd="0" presId="urn:microsoft.com/office/officeart/2005/8/layout/orgChart1"/>
    <dgm:cxn modelId="{5AC057FA-33D4-4AE1-B54C-66AFFEA41719}" type="presParOf" srcId="{AB97B717-A6E0-4DB0-86C0-D7716D8F2FA5}" destId="{89D4CF60-296C-41E5-9073-5C5787E51C44}" srcOrd="0" destOrd="0" presId="urn:microsoft.com/office/officeart/2005/8/layout/orgChart1"/>
    <dgm:cxn modelId="{428373A6-8EED-4E52-BEC7-DC3979C620D0}" type="presParOf" srcId="{AB97B717-A6E0-4DB0-86C0-D7716D8F2FA5}" destId="{EEEA163C-0CA4-4DB1-8C7E-BD7404B82E6A}" srcOrd="1" destOrd="0" presId="urn:microsoft.com/office/officeart/2005/8/layout/orgChart1"/>
    <dgm:cxn modelId="{537A168D-BB83-49E8-9B24-7E5D7512FAA0}" type="presParOf" srcId="{09DE1EE7-9FEF-45D1-BFF3-7FD3290192DC}" destId="{65C7ABA0-D6BE-405C-8E3D-2B604B77729C}" srcOrd="1" destOrd="0" presId="urn:microsoft.com/office/officeart/2005/8/layout/orgChart1"/>
    <dgm:cxn modelId="{849DFD34-113D-487F-B9BB-3925B9A929E9}" type="presParOf" srcId="{09DE1EE7-9FEF-45D1-BFF3-7FD3290192DC}" destId="{71C94BFA-CD80-49F1-AA8E-19EF85CC1C9D}" srcOrd="2" destOrd="0" presId="urn:microsoft.com/office/officeart/2005/8/layout/orgChart1"/>
    <dgm:cxn modelId="{589BCD8D-C033-41BE-93E6-24234F63001D}" type="presParOf" srcId="{A0AEBBF3-DC5D-480E-9F43-DB354DF13AB3}" destId="{DE3E56A6-CC21-45CE-9858-05AD7A08F5C2}" srcOrd="2" destOrd="0" presId="urn:microsoft.com/office/officeart/2005/8/layout/orgChart1"/>
    <dgm:cxn modelId="{808E6E8B-C984-4A8E-BB0A-9A70A8798369}" type="presParOf" srcId="{A0AEBBF3-DC5D-480E-9F43-DB354DF13AB3}" destId="{58F0A199-8F57-4653-B528-E01E6587F9C7}" srcOrd="3" destOrd="0" presId="urn:microsoft.com/office/officeart/2005/8/layout/orgChart1"/>
    <dgm:cxn modelId="{D672393D-EB4A-4B17-9EA0-388FDDAEA865}" type="presParOf" srcId="{58F0A199-8F57-4653-B528-E01E6587F9C7}" destId="{9A937B94-5200-4B6B-AF99-36F060BE4487}" srcOrd="0" destOrd="0" presId="urn:microsoft.com/office/officeart/2005/8/layout/orgChart1"/>
    <dgm:cxn modelId="{B735EE5D-741B-4EDB-8390-8C7288069B6B}" type="presParOf" srcId="{9A937B94-5200-4B6B-AF99-36F060BE4487}" destId="{E3428E64-8596-4E81-9C5B-86338181EAC9}" srcOrd="0" destOrd="0" presId="urn:microsoft.com/office/officeart/2005/8/layout/orgChart1"/>
    <dgm:cxn modelId="{29B894CF-6BA2-4897-A329-7E2F6F55CB37}" type="presParOf" srcId="{9A937B94-5200-4B6B-AF99-36F060BE4487}" destId="{A6C00359-4A33-4A82-AA31-DD426CC119C9}" srcOrd="1" destOrd="0" presId="urn:microsoft.com/office/officeart/2005/8/layout/orgChart1"/>
    <dgm:cxn modelId="{F67EB954-AE0B-4FBC-AF75-241CD2F5998E}" type="presParOf" srcId="{58F0A199-8F57-4653-B528-E01E6587F9C7}" destId="{71C92787-5DB8-41E1-995B-DF1194D97820}" srcOrd="1" destOrd="0" presId="urn:microsoft.com/office/officeart/2005/8/layout/orgChart1"/>
    <dgm:cxn modelId="{85D8BC3E-4740-48EE-9858-98624D5940D4}" type="presParOf" srcId="{58F0A199-8F57-4653-B528-E01E6587F9C7}" destId="{8F4820EA-C568-401F-AD27-1E4F0EE03491}" srcOrd="2" destOrd="0" presId="urn:microsoft.com/office/officeart/2005/8/layout/orgChart1"/>
    <dgm:cxn modelId="{84C61BE4-4D22-44BC-98C0-E2D95F03CFC8}" type="presParOf" srcId="{A0AEBBF3-DC5D-480E-9F43-DB354DF13AB3}" destId="{CE7ACD37-E177-4F7D-89C5-8B307BF3EA95}" srcOrd="4" destOrd="0" presId="urn:microsoft.com/office/officeart/2005/8/layout/orgChart1"/>
    <dgm:cxn modelId="{19C643A6-B9CA-42A5-98D6-81A72088EA0C}" type="presParOf" srcId="{A0AEBBF3-DC5D-480E-9F43-DB354DF13AB3}" destId="{677E3BFC-C256-4A38-A900-13008F7AC0F3}" srcOrd="5" destOrd="0" presId="urn:microsoft.com/office/officeart/2005/8/layout/orgChart1"/>
    <dgm:cxn modelId="{3ACCCDC3-EF64-418D-8680-8811E7A9CDB2}" type="presParOf" srcId="{677E3BFC-C256-4A38-A900-13008F7AC0F3}" destId="{AA6C9301-C6DB-4F45-BC12-0C9EB6CACAF4}" srcOrd="0" destOrd="0" presId="urn:microsoft.com/office/officeart/2005/8/layout/orgChart1"/>
    <dgm:cxn modelId="{2908FA2A-604D-419A-9A28-18CC5A24714B}" type="presParOf" srcId="{AA6C9301-C6DB-4F45-BC12-0C9EB6CACAF4}" destId="{645E65D7-C22C-4303-B220-1831C01F2960}" srcOrd="0" destOrd="0" presId="urn:microsoft.com/office/officeart/2005/8/layout/orgChart1"/>
    <dgm:cxn modelId="{6168A414-FC01-4AD3-91E3-722363536254}" type="presParOf" srcId="{AA6C9301-C6DB-4F45-BC12-0C9EB6CACAF4}" destId="{0468DB15-205A-45B1-B10E-99A8D157ABA4}" srcOrd="1" destOrd="0" presId="urn:microsoft.com/office/officeart/2005/8/layout/orgChart1"/>
    <dgm:cxn modelId="{C733B307-8ED3-49FE-8664-C0FC4E9B468A}" type="presParOf" srcId="{677E3BFC-C256-4A38-A900-13008F7AC0F3}" destId="{E3D95AAA-B73F-47E0-B197-F6E15C914A0B}" srcOrd="1" destOrd="0" presId="urn:microsoft.com/office/officeart/2005/8/layout/orgChart1"/>
    <dgm:cxn modelId="{2B243BA1-3735-4169-9926-FD64E8E3C532}" type="presParOf" srcId="{677E3BFC-C256-4A38-A900-13008F7AC0F3}" destId="{DF80F033-A1B9-43C0-8E1F-0C7E9E3CC368}" srcOrd="2" destOrd="0" presId="urn:microsoft.com/office/officeart/2005/8/layout/orgChart1"/>
    <dgm:cxn modelId="{3692D905-5259-4486-9C89-A14F4FCE4B66}" type="presParOf" srcId="{A0AEBBF3-DC5D-480E-9F43-DB354DF13AB3}" destId="{C60426AB-37A2-40B8-B991-C6EE4FDAA017}" srcOrd="6" destOrd="0" presId="urn:microsoft.com/office/officeart/2005/8/layout/orgChart1"/>
    <dgm:cxn modelId="{4B83C333-354C-4CA4-BE00-541B8C1F3CE4}" type="presParOf" srcId="{A0AEBBF3-DC5D-480E-9F43-DB354DF13AB3}" destId="{BA083733-DC10-490F-9266-23A5570D942B}" srcOrd="7" destOrd="0" presId="urn:microsoft.com/office/officeart/2005/8/layout/orgChart1"/>
    <dgm:cxn modelId="{E15DDA1F-C016-4E69-BA12-3ABEA757592D}" type="presParOf" srcId="{BA083733-DC10-490F-9266-23A5570D942B}" destId="{CD1CA610-41AD-453C-BD34-C34C6FE62308}" srcOrd="0" destOrd="0" presId="urn:microsoft.com/office/officeart/2005/8/layout/orgChart1"/>
    <dgm:cxn modelId="{9C1EB779-D038-4289-B8E4-86BAE4334178}" type="presParOf" srcId="{CD1CA610-41AD-453C-BD34-C34C6FE62308}" destId="{A6EE6760-C5CD-4151-BAF7-F8B43FBD7295}" srcOrd="0" destOrd="0" presId="urn:microsoft.com/office/officeart/2005/8/layout/orgChart1"/>
    <dgm:cxn modelId="{D8D5968B-0CBF-4760-882C-92B57972A2C7}" type="presParOf" srcId="{CD1CA610-41AD-453C-BD34-C34C6FE62308}" destId="{CE2B1207-80DB-4049-A5C2-B5158F1CEA4A}" srcOrd="1" destOrd="0" presId="urn:microsoft.com/office/officeart/2005/8/layout/orgChart1"/>
    <dgm:cxn modelId="{A1A270D1-D1E5-4D02-8FD6-41F3158432E3}" type="presParOf" srcId="{BA083733-DC10-490F-9266-23A5570D942B}" destId="{F43775D1-32E1-4096-BFF4-7065BC15DC64}" srcOrd="1" destOrd="0" presId="urn:microsoft.com/office/officeart/2005/8/layout/orgChart1"/>
    <dgm:cxn modelId="{C96C86EC-CDE4-4E4F-90D5-C7DB78B2DC2F}" type="presParOf" srcId="{BA083733-DC10-490F-9266-23A5570D942B}" destId="{70AB9B75-F74D-4103-94D4-850A38E553CD}" srcOrd="2" destOrd="0" presId="urn:microsoft.com/office/officeart/2005/8/layout/orgChart1"/>
    <dgm:cxn modelId="{EBAEAE99-791C-44FE-8786-9777E8F2D8AB}" type="presParOf" srcId="{0B4F3C1D-3521-4F1E-838E-F9C2624C4F93}" destId="{A8F4632D-E799-4B35-A6D6-78EE8E9EE47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78367-C65D-4978-821A-8A5937327706}">
      <dsp:nvSpPr>
        <dsp:cNvPr id="0" name=""/>
        <dsp:cNvSpPr/>
      </dsp:nvSpPr>
      <dsp:spPr>
        <a:xfrm rot="10800000">
          <a:off x="1391772" y="384"/>
          <a:ext cx="4603869" cy="92860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9488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>
              <a:latin typeface="幼圆" pitchFamily="49" charset="-122"/>
              <a:ea typeface="幼圆" pitchFamily="49" charset="-122"/>
            </a:rPr>
            <a:t>管脚约束</a:t>
          </a:r>
          <a:endParaRPr lang="zh-CN" altLang="en-US" sz="4100" kern="1200" dirty="0">
            <a:latin typeface="幼圆" pitchFamily="49" charset="-122"/>
            <a:ea typeface="幼圆" pitchFamily="49" charset="-122"/>
          </a:endParaRPr>
        </a:p>
      </dsp:txBody>
      <dsp:txXfrm rot="10800000">
        <a:off x="1623922" y="384"/>
        <a:ext cx="4371719" cy="928602"/>
      </dsp:txXfrm>
    </dsp:sp>
    <dsp:sp modelId="{3659D43E-433F-4348-8DF5-A5BE4FAC45D5}">
      <dsp:nvSpPr>
        <dsp:cNvPr id="0" name=""/>
        <dsp:cNvSpPr/>
      </dsp:nvSpPr>
      <dsp:spPr>
        <a:xfrm>
          <a:off x="927470" y="384"/>
          <a:ext cx="928602" cy="928602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E8160BA6-C596-43B3-A840-E51C8B355D6B}">
      <dsp:nvSpPr>
        <dsp:cNvPr id="0" name=""/>
        <dsp:cNvSpPr/>
      </dsp:nvSpPr>
      <dsp:spPr>
        <a:xfrm rot="10800000">
          <a:off x="1391772" y="1206182"/>
          <a:ext cx="4603869" cy="92860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9488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>
              <a:latin typeface="幼圆" pitchFamily="49" charset="-122"/>
              <a:ea typeface="幼圆" pitchFamily="49" charset="-122"/>
            </a:rPr>
            <a:t>区域约束</a:t>
          </a:r>
          <a:endParaRPr lang="zh-CN" altLang="en-US" sz="4100" kern="1200" dirty="0">
            <a:latin typeface="幼圆" pitchFamily="49" charset="-122"/>
            <a:ea typeface="幼圆" pitchFamily="49" charset="-122"/>
          </a:endParaRPr>
        </a:p>
      </dsp:txBody>
      <dsp:txXfrm rot="10800000">
        <a:off x="1623922" y="1206182"/>
        <a:ext cx="4371719" cy="928602"/>
      </dsp:txXfrm>
    </dsp:sp>
    <dsp:sp modelId="{39DBC355-7F9F-46CD-A991-383BB9065CC9}">
      <dsp:nvSpPr>
        <dsp:cNvPr id="0" name=""/>
        <dsp:cNvSpPr/>
      </dsp:nvSpPr>
      <dsp:spPr>
        <a:xfrm>
          <a:off x="927470" y="1206182"/>
          <a:ext cx="928602" cy="928602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892738D-42BB-42DA-A6B6-9A8B5A3BEF45}">
      <dsp:nvSpPr>
        <dsp:cNvPr id="0" name=""/>
        <dsp:cNvSpPr/>
      </dsp:nvSpPr>
      <dsp:spPr>
        <a:xfrm rot="10800000">
          <a:off x="1391772" y="2411980"/>
          <a:ext cx="4603869" cy="92860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9488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>
              <a:latin typeface="幼圆" pitchFamily="49" charset="-122"/>
              <a:ea typeface="幼圆" pitchFamily="49" charset="-122"/>
            </a:rPr>
            <a:t>时间约束</a:t>
          </a:r>
          <a:endParaRPr lang="zh-CN" altLang="en-US" sz="4100" kern="1200" dirty="0">
            <a:latin typeface="幼圆" pitchFamily="49" charset="-122"/>
            <a:ea typeface="幼圆" pitchFamily="49" charset="-122"/>
          </a:endParaRPr>
        </a:p>
      </dsp:txBody>
      <dsp:txXfrm rot="10800000">
        <a:off x="1623922" y="2411980"/>
        <a:ext cx="4371719" cy="928602"/>
      </dsp:txXfrm>
    </dsp:sp>
    <dsp:sp modelId="{FE50C7A9-9A1F-4C0F-8826-0D5FF332C818}">
      <dsp:nvSpPr>
        <dsp:cNvPr id="0" name=""/>
        <dsp:cNvSpPr/>
      </dsp:nvSpPr>
      <dsp:spPr>
        <a:xfrm>
          <a:off x="927470" y="2411980"/>
          <a:ext cx="928602" cy="928602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426AB-37A2-40B8-B991-C6EE4FDAA017}">
      <dsp:nvSpPr>
        <dsp:cNvPr id="0" name=""/>
        <dsp:cNvSpPr/>
      </dsp:nvSpPr>
      <dsp:spPr>
        <a:xfrm>
          <a:off x="2988332" y="692692"/>
          <a:ext cx="2340480" cy="27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99"/>
              </a:lnTo>
              <a:lnTo>
                <a:pt x="2340480" y="135399"/>
              </a:lnTo>
              <a:lnTo>
                <a:pt x="2340480" y="2707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ACD37-E177-4F7D-89C5-8B307BF3EA95}">
      <dsp:nvSpPr>
        <dsp:cNvPr id="0" name=""/>
        <dsp:cNvSpPr/>
      </dsp:nvSpPr>
      <dsp:spPr>
        <a:xfrm>
          <a:off x="2988332" y="692692"/>
          <a:ext cx="780160" cy="27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99"/>
              </a:lnTo>
              <a:lnTo>
                <a:pt x="780160" y="135399"/>
              </a:lnTo>
              <a:lnTo>
                <a:pt x="780160" y="2707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E56A6-CC21-45CE-9858-05AD7A08F5C2}">
      <dsp:nvSpPr>
        <dsp:cNvPr id="0" name=""/>
        <dsp:cNvSpPr/>
      </dsp:nvSpPr>
      <dsp:spPr>
        <a:xfrm>
          <a:off x="2208171" y="692692"/>
          <a:ext cx="780160" cy="270799"/>
        </a:xfrm>
        <a:custGeom>
          <a:avLst/>
          <a:gdLst/>
          <a:ahLst/>
          <a:cxnLst/>
          <a:rect l="0" t="0" r="0" b="0"/>
          <a:pathLst>
            <a:path>
              <a:moveTo>
                <a:pt x="780160" y="0"/>
              </a:moveTo>
              <a:lnTo>
                <a:pt x="780160" y="135399"/>
              </a:lnTo>
              <a:lnTo>
                <a:pt x="0" y="135399"/>
              </a:lnTo>
              <a:lnTo>
                <a:pt x="0" y="2707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82DFE-C17E-4396-B6C7-C7EB6C990676}">
      <dsp:nvSpPr>
        <dsp:cNvPr id="0" name=""/>
        <dsp:cNvSpPr/>
      </dsp:nvSpPr>
      <dsp:spPr>
        <a:xfrm>
          <a:off x="647851" y="692692"/>
          <a:ext cx="2340480" cy="270799"/>
        </a:xfrm>
        <a:custGeom>
          <a:avLst/>
          <a:gdLst/>
          <a:ahLst/>
          <a:cxnLst/>
          <a:rect l="0" t="0" r="0" b="0"/>
          <a:pathLst>
            <a:path>
              <a:moveTo>
                <a:pt x="2340480" y="0"/>
              </a:moveTo>
              <a:lnTo>
                <a:pt x="2340480" y="135399"/>
              </a:lnTo>
              <a:lnTo>
                <a:pt x="0" y="135399"/>
              </a:lnTo>
              <a:lnTo>
                <a:pt x="0" y="2707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51A06-BBE8-457B-A668-271FA4B64C53}">
      <dsp:nvSpPr>
        <dsp:cNvPr id="0" name=""/>
        <dsp:cNvSpPr/>
      </dsp:nvSpPr>
      <dsp:spPr>
        <a:xfrm>
          <a:off x="2343571" y="47931"/>
          <a:ext cx="1289520" cy="6447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>
              <a:ea typeface="宋体" charset="-122"/>
            </a:rPr>
            <a:t>PERIOD </a:t>
          </a:r>
          <a:r>
            <a:rPr lang="en-US" altLang="zh-CN" sz="2300" kern="1200" dirty="0" smtClean="0"/>
            <a:t>Constraint</a:t>
          </a:r>
          <a:endParaRPr lang="zh-CN" altLang="en-US" sz="2300" kern="1200" dirty="0"/>
        </a:p>
      </dsp:txBody>
      <dsp:txXfrm>
        <a:off x="2343571" y="47931"/>
        <a:ext cx="1289520" cy="644760"/>
      </dsp:txXfrm>
    </dsp:sp>
    <dsp:sp modelId="{89D4CF60-296C-41E5-9073-5C5787E51C44}">
      <dsp:nvSpPr>
        <dsp:cNvPr id="0" name=""/>
        <dsp:cNvSpPr/>
      </dsp:nvSpPr>
      <dsp:spPr>
        <a:xfrm>
          <a:off x="3091" y="963491"/>
          <a:ext cx="1289520" cy="6447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Period</a:t>
          </a:r>
          <a:endParaRPr lang="zh-CN" altLang="en-US" sz="2300" kern="1200" dirty="0"/>
        </a:p>
      </dsp:txBody>
      <dsp:txXfrm>
        <a:off x="3091" y="963491"/>
        <a:ext cx="1289520" cy="644760"/>
      </dsp:txXfrm>
    </dsp:sp>
    <dsp:sp modelId="{E3428E64-8596-4E81-9C5B-86338181EAC9}">
      <dsp:nvSpPr>
        <dsp:cNvPr id="0" name=""/>
        <dsp:cNvSpPr/>
      </dsp:nvSpPr>
      <dsp:spPr>
        <a:xfrm>
          <a:off x="1563411" y="963491"/>
          <a:ext cx="1289520" cy="6447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300" kern="1200" dirty="0" smtClean="0"/>
            <a:t>Duty Cycle</a:t>
          </a:r>
          <a:endParaRPr lang="zh-CN" altLang="en-US" sz="2300" kern="1200" dirty="0"/>
        </a:p>
      </dsp:txBody>
      <dsp:txXfrm>
        <a:off x="1563411" y="963491"/>
        <a:ext cx="1289520" cy="644760"/>
      </dsp:txXfrm>
    </dsp:sp>
    <dsp:sp modelId="{645E65D7-C22C-4303-B220-1831C01F2960}">
      <dsp:nvSpPr>
        <dsp:cNvPr id="0" name=""/>
        <dsp:cNvSpPr/>
      </dsp:nvSpPr>
      <dsp:spPr>
        <a:xfrm>
          <a:off x="3123731" y="963491"/>
          <a:ext cx="1289520" cy="6447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u="none" kern="1200" smtClean="0">
              <a:ea typeface="宋体" charset="-122"/>
            </a:rPr>
            <a:t>Skew</a:t>
          </a:r>
          <a:r>
            <a:rPr lang="en-US" altLang="zh-CN" sz="2300" u="sng" kern="1200" smtClean="0">
              <a:ea typeface="宋体" charset="-122"/>
            </a:rPr>
            <a:t> </a:t>
          </a:r>
          <a:endParaRPr lang="zh-CN" altLang="en-US" sz="2300" kern="1200" dirty="0"/>
        </a:p>
      </dsp:txBody>
      <dsp:txXfrm>
        <a:off x="3123731" y="963491"/>
        <a:ext cx="1289520" cy="644760"/>
      </dsp:txXfrm>
    </dsp:sp>
    <dsp:sp modelId="{A6EE6760-C5CD-4151-BAF7-F8B43FBD7295}">
      <dsp:nvSpPr>
        <dsp:cNvPr id="0" name=""/>
        <dsp:cNvSpPr/>
      </dsp:nvSpPr>
      <dsp:spPr>
        <a:xfrm>
          <a:off x="4684051" y="963491"/>
          <a:ext cx="1289520" cy="6447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Jitter</a:t>
          </a:r>
          <a:endParaRPr lang="zh-CN" altLang="en-US" sz="2300" kern="1200" dirty="0"/>
        </a:p>
      </dsp:txBody>
      <dsp:txXfrm>
        <a:off x="4684051" y="963491"/>
        <a:ext cx="1289520" cy="644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5172C-9B7E-4D0D-B431-158E8A6624B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109AC-A9F3-4953-8427-8F0674377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3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109AC-A9F3-4953-8427-8F0674377FB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41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Cordic</a:t>
            </a:r>
            <a:r>
              <a:rPr lang="en-US" altLang="zh-CN" dirty="0" smtClean="0"/>
              <a:t> 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  sin   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  tan-1   </a:t>
            </a:r>
            <a:r>
              <a:rPr lang="zh-CN" altLang="en-US" dirty="0" smtClean="0"/>
              <a:t>*    </a:t>
            </a:r>
            <a:r>
              <a:rPr lang="en-US" altLang="zh-CN" dirty="0" smtClean="0"/>
              <a:t>/    </a:t>
            </a:r>
            <a:r>
              <a:rPr lang="en-US" altLang="zh-CN" dirty="0" err="1" smtClean="0"/>
              <a:t>cosh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sinh</a:t>
            </a:r>
            <a:r>
              <a:rPr lang="en-US" altLang="zh-CN" dirty="0" smtClean="0"/>
              <a:t>   tanh-1    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(x^2</a:t>
            </a:r>
            <a:r>
              <a:rPr lang="en-US" altLang="zh-CN" baseline="0" dirty="0" smtClean="0"/>
              <a:t> + y^2)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109AC-A9F3-4953-8427-8F0674377FB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541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5 = B101</a:t>
            </a:r>
          </a:p>
          <a:p>
            <a:endParaRPr lang="en-US" altLang="zh-CN" dirty="0" smtClean="0"/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dirty="0" smtClean="0"/>
              <a:t>  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0.500000 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dirty="0" smtClean="0"/>
              <a:t>  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0.250000 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dirty="0" smtClean="0"/>
              <a:t>  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0.125000 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dirty="0" smtClean="0"/>
              <a:t> 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0.062500 </a:t>
            </a:r>
          </a:p>
          <a:p>
            <a:pPr marL="228600" indent="-228600">
              <a:buAutoNum type="arabicPlain" startAt="5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0.031250 </a:t>
            </a:r>
          </a:p>
          <a:p>
            <a:pPr marL="228600" indent="-228600">
              <a:buAutoNum type="arabicPlain" startAt="6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0.015625 </a:t>
            </a:r>
          </a:p>
          <a:p>
            <a:pPr marL="0" indent="0">
              <a:buNone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0.007813 </a:t>
            </a:r>
          </a:p>
          <a:p>
            <a:pPr marL="0" indent="0">
              <a:buNone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0.003906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109AC-A9F3-4953-8427-8F0674377FB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71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dirty="0" smtClean="0"/>
              <a:t>  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0.500000 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dirty="0" smtClean="0"/>
              <a:t>  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0.250000 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dirty="0" smtClean="0"/>
              <a:t>  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0.125000 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dirty="0" smtClean="0"/>
              <a:t> 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0.062500 </a:t>
            </a:r>
          </a:p>
          <a:p>
            <a:pPr marL="228600" indent="-228600">
              <a:buAutoNum type="arabicPlain" startAt="5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0.031250 </a:t>
            </a:r>
          </a:p>
          <a:p>
            <a:pPr marL="228600" indent="-228600">
              <a:buAutoNum type="arabicPlain" startAt="6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0.015625 </a:t>
            </a:r>
          </a:p>
          <a:p>
            <a:pPr marL="0" indent="0">
              <a:buNone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0.007813 </a:t>
            </a:r>
          </a:p>
          <a:p>
            <a:pPr marL="0" indent="0">
              <a:buNone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0.003906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109AC-A9F3-4953-8427-8F0674377FB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71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dirty="0" smtClean="0"/>
              <a:t>  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0.500000 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dirty="0" smtClean="0"/>
              <a:t>  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0.250000 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dirty="0" smtClean="0"/>
              <a:t>  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0.125000 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dirty="0" smtClean="0"/>
              <a:t> 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0.062500 </a:t>
            </a:r>
          </a:p>
          <a:p>
            <a:pPr marL="228600" indent="-228600">
              <a:buAutoNum type="arabicPlain" startAt="5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0.031250 </a:t>
            </a:r>
          </a:p>
          <a:p>
            <a:pPr marL="228600" indent="-228600">
              <a:buAutoNum type="arabicPlain" startAt="6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0.015625 </a:t>
            </a:r>
          </a:p>
          <a:p>
            <a:pPr marL="0" indent="0">
              <a:buNone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0.007813 </a:t>
            </a:r>
          </a:p>
          <a:p>
            <a:pPr marL="0" indent="0">
              <a:buNone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0.003906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109AC-A9F3-4953-8427-8F0674377FB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7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第四步例：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Y = X + C*(5A + 3</a:t>
            </a:r>
            <a:r>
              <a:rPr lang="zh-CN" altLang="en-US" dirty="0" smtClean="0"/>
              <a:t>*</a:t>
            </a:r>
            <a:r>
              <a:rPr lang="en-US" altLang="zh-CN" dirty="0" smtClean="0"/>
              <a:t>B + |C|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R = </a:t>
            </a:r>
            <a:r>
              <a:rPr lang="en-US" altLang="zh-CN" dirty="0" err="1" smtClean="0"/>
              <a:t>sqrt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x^2 + y^2 )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109AC-A9F3-4953-8427-8F0674377FB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4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gauss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sobel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Z = X*X + 5 X + 2 </a:t>
            </a:r>
            <a:r>
              <a:rPr lang="zh-CN" altLang="en-US" dirty="0" smtClean="0"/>
              <a:t>* </a:t>
            </a:r>
            <a:r>
              <a:rPr lang="en-US" altLang="zh-CN" dirty="0" smtClean="0"/>
              <a:t>Y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理清流程：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理清哪个时钟周期（哪级流水）赋值，哪个时钟周期（哪级流水）被使用</a:t>
            </a:r>
            <a:endParaRPr lang="en-US" altLang="zh-CN" dirty="0" smtClean="0"/>
          </a:p>
          <a:p>
            <a:r>
              <a:rPr lang="zh-CN" altLang="en-US" dirty="0" smtClean="0"/>
              <a:t>    软件中使用的变量值由前面的赋值语句决定；硬件中使用的是上一个时钟周期的值（非阻塞式赋值）</a:t>
            </a:r>
            <a:endParaRPr lang="en-US" altLang="zh-CN" dirty="0" smtClean="0"/>
          </a:p>
          <a:p>
            <a:r>
              <a:rPr lang="en-US" altLang="zh-CN" dirty="0" smtClean="0"/>
              <a:t>   1</a:t>
            </a:r>
            <a:r>
              <a:rPr lang="zh-CN" altLang="en-US" dirty="0" smtClean="0"/>
              <a:t>。“先使用再赋值”更加符合电路特点</a:t>
            </a:r>
            <a:endParaRPr lang="en-US" altLang="zh-CN" dirty="0" smtClean="0"/>
          </a:p>
          <a:p>
            <a:r>
              <a:rPr lang="en-US" altLang="zh-CN" dirty="0" smtClean="0"/>
              <a:t>   2</a:t>
            </a:r>
            <a:r>
              <a:rPr lang="zh-CN" altLang="en-US" dirty="0" smtClean="0"/>
              <a:t>。“先赋值再使用”要在一个时钟周期内完成时，使用组合逻辑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109AC-A9F3-4953-8427-8F0674377FB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4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语句与电路结构</a:t>
            </a:r>
            <a:r>
              <a:rPr lang="en-US" altLang="zh-CN" dirty="0" smtClean="0"/>
              <a:t>     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方法二中条件：方法</a:t>
            </a:r>
            <a:r>
              <a:rPr lang="en-US" altLang="zh-CN" dirty="0" smtClean="0"/>
              <a:t>1 a&gt;=b ?   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2 a-b </a:t>
            </a:r>
            <a:r>
              <a:rPr lang="zh-CN" altLang="en-US" dirty="0" smtClean="0"/>
              <a:t>的符号位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109AC-A9F3-4953-8427-8F0674377FB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41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方法一例 ：直方图找中值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方法二例 ：均值、冒泡法排序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109AC-A9F3-4953-8427-8F0674377FB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4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dirty="0" smtClean="0"/>
              <a:t>  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0.500000 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dirty="0" smtClean="0"/>
              <a:t>  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0.250000 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dirty="0" smtClean="0"/>
              <a:t>  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0.125000 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dirty="0" smtClean="0"/>
              <a:t> 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0.062500 </a:t>
            </a:r>
          </a:p>
          <a:p>
            <a:pPr marL="228600" indent="-228600">
              <a:buAutoNum type="arabicPlain" startAt="5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0.031250 </a:t>
            </a:r>
          </a:p>
          <a:p>
            <a:pPr marL="228600" indent="-228600">
              <a:buAutoNum type="arabicPlain" startAt="6"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0.015625 </a:t>
            </a:r>
          </a:p>
          <a:p>
            <a:pPr marL="0" indent="0">
              <a:buNone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0.007813 </a:t>
            </a:r>
          </a:p>
          <a:p>
            <a:pPr marL="0" indent="0">
              <a:buNone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zh-CN" altLang="en-US" dirty="0" smtClean="0"/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0.003906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109AC-A9F3-4953-8427-8F0674377FB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0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109AC-A9F3-4953-8427-8F0674377FB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654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近似计算：</a:t>
            </a:r>
            <a:endParaRPr lang="en-US" altLang="zh-CN" dirty="0" smtClean="0"/>
          </a:p>
          <a:p>
            <a:r>
              <a:rPr lang="en-US" altLang="zh-CN" dirty="0" smtClean="0"/>
              <a:t>log(x)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 a*x/(</a:t>
            </a:r>
            <a:r>
              <a:rPr lang="en-US" altLang="zh-CN" dirty="0" err="1" smtClean="0"/>
              <a:t>b+x</a:t>
            </a:r>
            <a:r>
              <a:rPr lang="en-US" altLang="zh-CN" dirty="0" smtClean="0"/>
              <a:t>)+c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x^2+y^2)^1/2 = </a:t>
            </a:r>
            <a:r>
              <a:rPr lang="en-US" altLang="zh-CN" baseline="0" dirty="0" smtClean="0"/>
              <a:t> (8*</a:t>
            </a:r>
            <a:r>
              <a:rPr lang="en-US" altLang="zh-CN" dirty="0" smtClean="0"/>
              <a:t>max(|x|,|y|) + 3*min(|x|,|y|))/8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109AC-A9F3-4953-8427-8F0674377FB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541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近似计算：</a:t>
            </a:r>
            <a:endParaRPr lang="en-US" altLang="zh-CN" dirty="0" smtClean="0"/>
          </a:p>
          <a:p>
            <a:r>
              <a:rPr lang="en-US" altLang="zh-CN" dirty="0" smtClean="0"/>
              <a:t>Log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-&gt; x/(</a:t>
            </a:r>
            <a:r>
              <a:rPr lang="en-US" altLang="zh-CN" dirty="0" err="1" smtClean="0"/>
              <a:t>a+x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x^2+y^2)^1/2 = 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max(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+ 3/8*min(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109AC-A9F3-4953-8427-8F0674377FB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54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4038600"/>
            <a:ext cx="6019800" cy="542528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3126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32" name="Rectangle 60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2895600" y="2819400"/>
            <a:ext cx="6248400" cy="685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2819400"/>
            <a:ext cx="5791200" cy="68580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9" name="Picture 4" descr="ibmcopper1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0038" t="16876" r="1773" b="20967"/>
          <a:stretch>
            <a:fillRect/>
          </a:stretch>
        </p:blipFill>
        <p:spPr bwMode="auto">
          <a:xfrm>
            <a:off x="2987824" y="0"/>
            <a:ext cx="2906252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6" descr="2006_10_5_72588_3772588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3871" b="3823"/>
          <a:stretch>
            <a:fillRect/>
          </a:stretch>
        </p:blipFill>
        <p:spPr bwMode="auto">
          <a:xfrm>
            <a:off x="0" y="0"/>
            <a:ext cx="3024336" cy="27809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幼圆" pitchFamily="49" charset="-122"/>
                <a:ea typeface="幼圆" pitchFamily="49" charset="-122"/>
              </a:defRPr>
            </a:lvl1pPr>
            <a:lvl2pPr>
              <a:buNone/>
              <a:defRPr>
                <a:latin typeface="幼圆" pitchFamily="49" charset="-122"/>
                <a:ea typeface="幼圆" pitchFamily="49" charset="-122"/>
              </a:defRPr>
            </a:lvl2pPr>
            <a:lvl3pPr>
              <a:buNone/>
              <a:defRPr sz="2000">
                <a:latin typeface="幼圆" pitchFamily="49" charset="-122"/>
                <a:ea typeface="幼圆" pitchFamily="49" charset="-122"/>
              </a:defRPr>
            </a:lvl3pPr>
            <a:lvl4pPr>
              <a:buNone/>
              <a:defRPr sz="2000">
                <a:latin typeface="幼圆" pitchFamily="49" charset="-122"/>
                <a:ea typeface="幼圆" pitchFamily="49" charset="-122"/>
              </a:defRPr>
            </a:lvl4pPr>
            <a:lvl5pPr>
              <a:buNone/>
              <a:defRPr sz="2000">
                <a:latin typeface="幼圆" pitchFamily="49" charset="-122"/>
                <a:ea typeface="幼圆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未标题-1.png"/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5612262" y="4293095"/>
            <a:ext cx="3531738" cy="2564905"/>
          </a:xfrm>
          <a:prstGeom prst="rect">
            <a:avLst/>
          </a:prstGeom>
        </p:spPr>
      </p:pic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64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58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63272" cy="530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0888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Picture 4" descr="ibmcopper1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0038" t="16876" r="1773" b="20967"/>
          <a:stretch>
            <a:fillRect/>
          </a:stretch>
        </p:blipFill>
        <p:spPr bwMode="auto">
          <a:xfrm>
            <a:off x="1211438" y="0"/>
            <a:ext cx="1173818" cy="112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6" descr="2006_10_5_72588_3772588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tx1">
                <a:lumMod val="25000"/>
                <a:lumOff val="75000"/>
                <a:tint val="45000"/>
                <a:satMod val="400000"/>
              </a:schemeClr>
            </a:duotone>
          </a:blip>
          <a:srcRect t="3871" b="3823"/>
          <a:stretch>
            <a:fillRect/>
          </a:stretch>
        </p:blipFill>
        <p:spPr bwMode="auto">
          <a:xfrm>
            <a:off x="0" y="1"/>
            <a:ext cx="1221510" cy="1123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rgbClr val="FFFF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b="1">
          <a:solidFill>
            <a:srgbClr val="0000CC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200" b="1">
          <a:solidFill>
            <a:schemeClr val="tx2"/>
          </a:solidFill>
          <a:latin typeface="幼圆" pitchFamily="49" charset="-122"/>
          <a:ea typeface="幼圆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幼圆" pitchFamily="49" charset="-122"/>
          <a:ea typeface="幼圆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2000" b="1">
          <a:solidFill>
            <a:schemeClr val="tx2"/>
          </a:solidFill>
          <a:latin typeface="幼圆" pitchFamily="49" charset="-122"/>
          <a:ea typeface="幼圆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幼圆" pitchFamily="49" charset="-122"/>
          <a:ea typeface="幼圆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第五讲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嵌入式系统设计</a:t>
            </a:r>
          </a:p>
        </p:txBody>
      </p:sp>
    </p:spTree>
    <p:extLst>
      <p:ext uri="{BB962C8B-B14F-4D97-AF65-F5344CB8AC3E}">
        <p14:creationId xmlns:p14="http://schemas.microsoft.com/office/powerpoint/2010/main" val="158959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2.Input Timing Constraints</a:t>
            </a:r>
          </a:p>
          <a:p>
            <a:pPr marL="442913" lvl="1" indent="14288"/>
            <a:r>
              <a:rPr lang="en-US" altLang="zh-CN" dirty="0" smtClean="0"/>
              <a:t>The Offset In constraint covers paths </a:t>
            </a:r>
            <a:r>
              <a:rPr lang="en-US" altLang="zh-CN" dirty="0" smtClean="0">
                <a:solidFill>
                  <a:srgbClr val="C00000"/>
                </a:solidFill>
              </a:rPr>
              <a:t>from input pads to synchronous elements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872753" y="3619971"/>
            <a:ext cx="7659687" cy="2905373"/>
            <a:chOff x="872753" y="3619971"/>
            <a:chExt cx="7659687" cy="2905373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1395040" y="5061421"/>
              <a:ext cx="885825" cy="1587"/>
            </a:xfrm>
            <a:custGeom>
              <a:avLst/>
              <a:gdLst>
                <a:gd name="T0" fmla="*/ 2147483647 w 558"/>
                <a:gd name="T1" fmla="*/ 2147483647 h 1"/>
                <a:gd name="T2" fmla="*/ 0 w 558"/>
                <a:gd name="T3" fmla="*/ 0 h 1"/>
                <a:gd name="T4" fmla="*/ 0 60000 65536"/>
                <a:gd name="T5" fmla="*/ 0 60000 65536"/>
                <a:gd name="T6" fmla="*/ 0 w 558"/>
                <a:gd name="T7" fmla="*/ 0 h 1"/>
                <a:gd name="T8" fmla="*/ 558 w 55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8" h="1">
                  <a:moveTo>
                    <a:pt x="558" y="1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155828" y="3854921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155828" y="4864571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898528" y="4883621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898528" y="3854921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609603" y="4324821"/>
              <a:ext cx="1587" cy="1365250"/>
            </a:xfrm>
            <a:custGeom>
              <a:avLst/>
              <a:gdLst>
                <a:gd name="T0" fmla="*/ 2147483647 w 1"/>
                <a:gd name="T1" fmla="*/ 0 h 860"/>
                <a:gd name="T2" fmla="*/ 0 w 1"/>
                <a:gd name="T3" fmla="*/ 2147483647 h 860"/>
                <a:gd name="T4" fmla="*/ 0 60000 65536"/>
                <a:gd name="T5" fmla="*/ 0 60000 65536"/>
                <a:gd name="T6" fmla="*/ 0 w 1"/>
                <a:gd name="T7" fmla="*/ 0 h 860"/>
                <a:gd name="T8" fmla="*/ 1 w 1"/>
                <a:gd name="T9" fmla="*/ 860 h 8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60">
                  <a:moveTo>
                    <a:pt x="1" y="0"/>
                  </a:moveTo>
                  <a:lnTo>
                    <a:pt x="0" y="86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3611190" y="4318471"/>
              <a:ext cx="304800" cy="1587"/>
            </a:xfrm>
            <a:custGeom>
              <a:avLst/>
              <a:gdLst>
                <a:gd name="T0" fmla="*/ 2147483647 w 192"/>
                <a:gd name="T1" fmla="*/ 2147483647 h 1"/>
                <a:gd name="T2" fmla="*/ 0 w 192"/>
                <a:gd name="T3" fmla="*/ 0 h 1"/>
                <a:gd name="T4" fmla="*/ 0 60000 65536"/>
                <a:gd name="T5" fmla="*/ 0 60000 65536"/>
                <a:gd name="T6" fmla="*/ 0 w 192"/>
                <a:gd name="T7" fmla="*/ 0 h 1"/>
                <a:gd name="T8" fmla="*/ 192 w 19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2" h="1">
                  <a:moveTo>
                    <a:pt x="192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1123578" y="6007571"/>
              <a:ext cx="444500" cy="85725"/>
            </a:xfrm>
            <a:prstGeom prst="homePlate">
              <a:avLst>
                <a:gd name="adj" fmla="val 172840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338015" y="4299421"/>
              <a:ext cx="306388" cy="1587"/>
            </a:xfrm>
            <a:custGeom>
              <a:avLst/>
              <a:gdLst>
                <a:gd name="T0" fmla="*/ 2147483647 w 193"/>
                <a:gd name="T1" fmla="*/ 2147483647 h 1"/>
                <a:gd name="T2" fmla="*/ 0 w 193"/>
                <a:gd name="T3" fmla="*/ 0 h 1"/>
                <a:gd name="T4" fmla="*/ 0 60000 65536"/>
                <a:gd name="T5" fmla="*/ 0 60000 65536"/>
                <a:gd name="T6" fmla="*/ 0 w 193"/>
                <a:gd name="T7" fmla="*/ 0 h 1"/>
                <a:gd name="T8" fmla="*/ 193 w 19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3" h="1">
                  <a:moveTo>
                    <a:pt x="193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339603" y="4293071"/>
              <a:ext cx="1587" cy="255587"/>
            </a:xfrm>
            <a:custGeom>
              <a:avLst/>
              <a:gdLst>
                <a:gd name="T0" fmla="*/ 2147483647 w 1"/>
                <a:gd name="T1" fmla="*/ 0 h 161"/>
                <a:gd name="T2" fmla="*/ 0 w 1"/>
                <a:gd name="T3" fmla="*/ 2147483647 h 161"/>
                <a:gd name="T4" fmla="*/ 0 60000 65536"/>
                <a:gd name="T5" fmla="*/ 0 60000 65536"/>
                <a:gd name="T6" fmla="*/ 0 w 1"/>
                <a:gd name="T7" fmla="*/ 0 h 161"/>
                <a:gd name="T8" fmla="*/ 1 w 1"/>
                <a:gd name="T9" fmla="*/ 161 h 1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1">
                  <a:moveTo>
                    <a:pt x="1" y="0"/>
                  </a:moveTo>
                  <a:lnTo>
                    <a:pt x="0" y="161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1145803" y="4993158"/>
              <a:ext cx="444500" cy="139700"/>
            </a:xfrm>
            <a:prstGeom prst="homePlate">
              <a:avLst>
                <a:gd name="adj" fmla="val 106061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3603253" y="5332883"/>
              <a:ext cx="307975" cy="1588"/>
            </a:xfrm>
            <a:custGeom>
              <a:avLst/>
              <a:gdLst>
                <a:gd name="T0" fmla="*/ 2147483647 w 194"/>
                <a:gd name="T1" fmla="*/ 2147483647 h 1"/>
                <a:gd name="T2" fmla="*/ 0 w 194"/>
                <a:gd name="T3" fmla="*/ 0 h 1"/>
                <a:gd name="T4" fmla="*/ 0 60000 65536"/>
                <a:gd name="T5" fmla="*/ 0 60000 65536"/>
                <a:gd name="T6" fmla="*/ 0 w 194"/>
                <a:gd name="T7" fmla="*/ 0 h 1"/>
                <a:gd name="T8" fmla="*/ 194 w 19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4" h="1">
                  <a:moveTo>
                    <a:pt x="194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872753" y="4285133"/>
              <a:ext cx="463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200">
                  <a:latin typeface="Arial Narrow" pitchFamily="34" charset="0"/>
                  <a:ea typeface="宋体" charset="-122"/>
                </a:rPr>
                <a:t> CLK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3033340" y="3985096"/>
              <a:ext cx="885825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4855790" y="4289896"/>
              <a:ext cx="300038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4281115" y="3980333"/>
              <a:ext cx="869950" cy="6350"/>
            </a:xfrm>
            <a:custGeom>
              <a:avLst/>
              <a:gdLst>
                <a:gd name="T0" fmla="*/ 2147483647 w 548"/>
                <a:gd name="T1" fmla="*/ 2147483647 h 4"/>
                <a:gd name="T2" fmla="*/ 0 w 548"/>
                <a:gd name="T3" fmla="*/ 0 h 4"/>
                <a:gd name="T4" fmla="*/ 0 60000 65536"/>
                <a:gd name="T5" fmla="*/ 0 60000 65536"/>
                <a:gd name="T6" fmla="*/ 0 w 548"/>
                <a:gd name="T7" fmla="*/ 0 h 4"/>
                <a:gd name="T8" fmla="*/ 548 w 548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8" h="4">
                  <a:moveTo>
                    <a:pt x="548" y="4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852615" y="4281958"/>
              <a:ext cx="1588" cy="246063"/>
            </a:xfrm>
            <a:custGeom>
              <a:avLst/>
              <a:gdLst>
                <a:gd name="T0" fmla="*/ 0 w 1"/>
                <a:gd name="T1" fmla="*/ 0 h 155"/>
                <a:gd name="T2" fmla="*/ 0 w 1"/>
                <a:gd name="T3" fmla="*/ 2147483647 h 155"/>
                <a:gd name="T4" fmla="*/ 0 60000 65536"/>
                <a:gd name="T5" fmla="*/ 0 60000 65536"/>
                <a:gd name="T6" fmla="*/ 0 w 1"/>
                <a:gd name="T7" fmla="*/ 0 h 155"/>
                <a:gd name="T8" fmla="*/ 1 w 1"/>
                <a:gd name="T9" fmla="*/ 155 h 1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5">
                  <a:moveTo>
                    <a:pt x="0" y="0"/>
                  </a:moveTo>
                  <a:lnTo>
                    <a:pt x="0" y="155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2184028" y="4532783"/>
              <a:ext cx="268605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569665" y="4542308"/>
              <a:ext cx="422275" cy="1588"/>
            </a:xfrm>
            <a:custGeom>
              <a:avLst/>
              <a:gdLst>
                <a:gd name="T0" fmla="*/ 2147483647 w 266"/>
                <a:gd name="T1" fmla="*/ 2147483647 h 1"/>
                <a:gd name="T2" fmla="*/ 0 w 266"/>
                <a:gd name="T3" fmla="*/ 0 h 1"/>
                <a:gd name="T4" fmla="*/ 0 60000 65536"/>
                <a:gd name="T5" fmla="*/ 0 60000 65536"/>
                <a:gd name="T6" fmla="*/ 0 w 266"/>
                <a:gd name="T7" fmla="*/ 0 h 1"/>
                <a:gd name="T8" fmla="*/ 266 w 2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6" h="1">
                  <a:moveTo>
                    <a:pt x="266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531565" y="4018433"/>
              <a:ext cx="1108075" cy="1588"/>
            </a:xfrm>
            <a:custGeom>
              <a:avLst/>
              <a:gdLst>
                <a:gd name="T0" fmla="*/ 2147483647 w 698"/>
                <a:gd name="T1" fmla="*/ 2147483647 h 1"/>
                <a:gd name="T2" fmla="*/ 0 w 698"/>
                <a:gd name="T3" fmla="*/ 0 h 1"/>
                <a:gd name="T4" fmla="*/ 0 60000 65536"/>
                <a:gd name="T5" fmla="*/ 0 60000 65536"/>
                <a:gd name="T6" fmla="*/ 0 w 698"/>
                <a:gd name="T7" fmla="*/ 0 h 1"/>
                <a:gd name="T8" fmla="*/ 698 w 69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8" h="1">
                  <a:moveTo>
                    <a:pt x="698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4273178" y="5010621"/>
              <a:ext cx="881062" cy="1587"/>
            </a:xfrm>
            <a:custGeom>
              <a:avLst/>
              <a:gdLst>
                <a:gd name="T0" fmla="*/ 2147483647 w 555"/>
                <a:gd name="T1" fmla="*/ 0 h 1"/>
                <a:gd name="T2" fmla="*/ 0 w 555"/>
                <a:gd name="T3" fmla="*/ 2147483647 h 1"/>
                <a:gd name="T4" fmla="*/ 0 60000 65536"/>
                <a:gd name="T5" fmla="*/ 0 60000 65536"/>
                <a:gd name="T6" fmla="*/ 0 w 555"/>
                <a:gd name="T7" fmla="*/ 0 h 1"/>
                <a:gd name="T8" fmla="*/ 555 w 55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5" h="1">
                  <a:moveTo>
                    <a:pt x="555" y="0"/>
                  </a:moveTo>
                  <a:lnTo>
                    <a:pt x="0" y="1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608015" y="5675783"/>
              <a:ext cx="1308100" cy="1588"/>
            </a:xfrm>
            <a:custGeom>
              <a:avLst/>
              <a:gdLst>
                <a:gd name="T0" fmla="*/ 2147483647 w 824"/>
                <a:gd name="T1" fmla="*/ 0 h 1"/>
                <a:gd name="T2" fmla="*/ 0 w 824"/>
                <a:gd name="T3" fmla="*/ 0 h 1"/>
                <a:gd name="T4" fmla="*/ 0 60000 65536"/>
                <a:gd name="T5" fmla="*/ 0 60000 65536"/>
                <a:gd name="T6" fmla="*/ 0 w 824"/>
                <a:gd name="T7" fmla="*/ 0 h 1"/>
                <a:gd name="T8" fmla="*/ 824 w 82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24" h="1">
                  <a:moveTo>
                    <a:pt x="824" y="0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911353" y="5297958"/>
              <a:ext cx="1587" cy="388938"/>
            </a:xfrm>
            <a:custGeom>
              <a:avLst/>
              <a:gdLst>
                <a:gd name="T0" fmla="*/ 2147483647 w 1"/>
                <a:gd name="T1" fmla="*/ 0 h 245"/>
                <a:gd name="T2" fmla="*/ 0 w 1"/>
                <a:gd name="T3" fmla="*/ 2147483647 h 245"/>
                <a:gd name="T4" fmla="*/ 0 60000 65536"/>
                <a:gd name="T5" fmla="*/ 0 60000 65536"/>
                <a:gd name="T6" fmla="*/ 0 w 1"/>
                <a:gd name="T7" fmla="*/ 0 h 245"/>
                <a:gd name="T8" fmla="*/ 1 w 1"/>
                <a:gd name="T9" fmla="*/ 245 h 2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5">
                  <a:moveTo>
                    <a:pt x="1" y="0"/>
                  </a:moveTo>
                  <a:lnTo>
                    <a:pt x="0" y="245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919290" y="5304308"/>
              <a:ext cx="258763" cy="1588"/>
            </a:xfrm>
            <a:custGeom>
              <a:avLst/>
              <a:gdLst>
                <a:gd name="T0" fmla="*/ 2147483647 w 163"/>
                <a:gd name="T1" fmla="*/ 2147483647 h 1"/>
                <a:gd name="T2" fmla="*/ 0 w 163"/>
                <a:gd name="T3" fmla="*/ 0 h 1"/>
                <a:gd name="T4" fmla="*/ 0 60000 65536"/>
                <a:gd name="T5" fmla="*/ 0 60000 65536"/>
                <a:gd name="T6" fmla="*/ 0 w 163"/>
                <a:gd name="T7" fmla="*/ 0 h 1"/>
                <a:gd name="T8" fmla="*/ 163 w 16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3" h="1">
                  <a:moveTo>
                    <a:pt x="163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436565" y="4054946"/>
              <a:ext cx="325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zh-CN" altLang="zh-CN" sz="2400">
                <a:latin typeface="Arial Narrow" pitchFamily="34" charset="0"/>
              </a:endParaRPr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2304678" y="5061421"/>
              <a:ext cx="749300" cy="1587"/>
            </a:xfrm>
            <a:custGeom>
              <a:avLst/>
              <a:gdLst>
                <a:gd name="T0" fmla="*/ 2147483647 w 472"/>
                <a:gd name="T1" fmla="*/ 2147483647 h 1"/>
                <a:gd name="T2" fmla="*/ 0 w 472"/>
                <a:gd name="T3" fmla="*/ 0 h 1"/>
                <a:gd name="T4" fmla="*/ 0 60000 65536"/>
                <a:gd name="T5" fmla="*/ 0 60000 65536"/>
                <a:gd name="T6" fmla="*/ 0 w 472"/>
                <a:gd name="T7" fmla="*/ 0 h 1"/>
                <a:gd name="T8" fmla="*/ 472 w 47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2" h="1">
                  <a:moveTo>
                    <a:pt x="472" y="1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 noChangeArrowheads="1"/>
            </p:cNvSpPr>
            <p:nvPr/>
          </p:nvSpPr>
          <p:spPr bwMode="auto">
            <a:xfrm>
              <a:off x="3161928" y="5053483"/>
              <a:ext cx="735012" cy="1588"/>
            </a:xfrm>
            <a:custGeom>
              <a:avLst/>
              <a:gdLst>
                <a:gd name="T0" fmla="*/ 2147483647 w 463"/>
                <a:gd name="T1" fmla="*/ 0 h 1"/>
                <a:gd name="T2" fmla="*/ 0 w 463"/>
                <a:gd name="T3" fmla="*/ 2147483647 h 1"/>
                <a:gd name="T4" fmla="*/ 0 60000 65536"/>
                <a:gd name="T5" fmla="*/ 0 60000 65536"/>
                <a:gd name="T6" fmla="*/ 0 w 463"/>
                <a:gd name="T7" fmla="*/ 0 h 1"/>
                <a:gd name="T8" fmla="*/ 463 w 46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3" h="1">
                  <a:moveTo>
                    <a:pt x="463" y="0"/>
                  </a:moveTo>
                  <a:lnTo>
                    <a:pt x="0" y="1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902915" y="3727921"/>
              <a:ext cx="6683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400">
                  <a:latin typeface="Arial Narrow" pitchFamily="34" charset="0"/>
                  <a:ea typeface="宋体" charset="-122"/>
                </a:rPr>
                <a:t>ADATA</a:t>
              </a:r>
            </a:p>
          </p:txBody>
        </p:sp>
        <p:sp>
          <p:nvSpPr>
            <p:cNvPr id="34" name="Freeform 33"/>
            <p:cNvSpPr>
              <a:spLocks noChangeArrowheads="1"/>
            </p:cNvSpPr>
            <p:nvPr/>
          </p:nvSpPr>
          <p:spPr bwMode="auto">
            <a:xfrm>
              <a:off x="1537915" y="6047258"/>
              <a:ext cx="4983163" cy="1588"/>
            </a:xfrm>
            <a:custGeom>
              <a:avLst/>
              <a:gdLst>
                <a:gd name="T0" fmla="*/ 2147483647 w 3139"/>
                <a:gd name="T1" fmla="*/ 2147483647 h 1"/>
                <a:gd name="T2" fmla="*/ 0 w 3139"/>
                <a:gd name="T3" fmla="*/ 0 h 1"/>
                <a:gd name="T4" fmla="*/ 0 60000 65536"/>
                <a:gd name="T5" fmla="*/ 0 60000 65536"/>
                <a:gd name="T6" fmla="*/ 0 w 3139"/>
                <a:gd name="T7" fmla="*/ 0 h 1"/>
                <a:gd name="T8" fmla="*/ 3139 w 313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39" h="1">
                  <a:moveTo>
                    <a:pt x="3139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6057528" y="4127971"/>
              <a:ext cx="1587" cy="895350"/>
            </a:xfrm>
            <a:custGeom>
              <a:avLst/>
              <a:gdLst>
                <a:gd name="T0" fmla="*/ 0 w 1"/>
                <a:gd name="T1" fmla="*/ 0 h 564"/>
                <a:gd name="T2" fmla="*/ 0 w 1"/>
                <a:gd name="T3" fmla="*/ 2147483647 h 564"/>
                <a:gd name="T4" fmla="*/ 0 60000 65536"/>
                <a:gd name="T5" fmla="*/ 0 60000 65536"/>
                <a:gd name="T6" fmla="*/ 0 w 1"/>
                <a:gd name="T7" fmla="*/ 0 h 564"/>
                <a:gd name="T8" fmla="*/ 1 w 1"/>
                <a:gd name="T9" fmla="*/ 564 h 5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64">
                  <a:moveTo>
                    <a:pt x="0" y="0"/>
                  </a:moveTo>
                  <a:lnTo>
                    <a:pt x="0" y="5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513140" y="5177308"/>
              <a:ext cx="1588" cy="874713"/>
            </a:xfrm>
            <a:custGeom>
              <a:avLst/>
              <a:gdLst>
                <a:gd name="T0" fmla="*/ 0 w 1"/>
                <a:gd name="T1" fmla="*/ 0 h 551"/>
                <a:gd name="T2" fmla="*/ 2147483647 w 1"/>
                <a:gd name="T3" fmla="*/ 2147483647 h 551"/>
                <a:gd name="T4" fmla="*/ 0 60000 65536"/>
                <a:gd name="T5" fmla="*/ 0 60000 65536"/>
                <a:gd name="T6" fmla="*/ 0 w 1"/>
                <a:gd name="T7" fmla="*/ 0 h 551"/>
                <a:gd name="T8" fmla="*/ 1 w 1"/>
                <a:gd name="T9" fmla="*/ 551 h 5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51">
                  <a:moveTo>
                    <a:pt x="0" y="0"/>
                  </a:moveTo>
                  <a:lnTo>
                    <a:pt x="1" y="55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7313240" y="5167783"/>
              <a:ext cx="9271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AutoShape 37"/>
            <p:cNvSpPr>
              <a:spLocks noChangeArrowheads="1"/>
            </p:cNvSpPr>
            <p:nvPr/>
          </p:nvSpPr>
          <p:spPr bwMode="auto">
            <a:xfrm>
              <a:off x="8006978" y="5143971"/>
              <a:ext cx="442912" cy="85725"/>
            </a:xfrm>
            <a:prstGeom prst="homePlate">
              <a:avLst>
                <a:gd name="adj" fmla="val 172222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7926015" y="4921721"/>
              <a:ext cx="606425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3" tIns="44443" rIns="90473" bIns="44443">
              <a:spAutoFit/>
            </a:bodyPr>
            <a:lstStyle/>
            <a:p>
              <a:pPr algn="l"/>
              <a:r>
                <a:rPr lang="en-US" altLang="zh-CN" sz="1200">
                  <a:latin typeface="Arial Narrow" pitchFamily="34" charset="0"/>
                  <a:ea typeface="宋体" charset="-122"/>
                </a:rPr>
                <a:t>OUT2</a:t>
              </a: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6525840" y="5183658"/>
              <a:ext cx="514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 noChangeArrowheads="1"/>
            </p:cNvSpPr>
            <p:nvPr/>
          </p:nvSpPr>
          <p:spPr bwMode="auto">
            <a:xfrm>
              <a:off x="7062415" y="4062883"/>
              <a:ext cx="1174750" cy="1588"/>
            </a:xfrm>
            <a:custGeom>
              <a:avLst/>
              <a:gdLst>
                <a:gd name="T0" fmla="*/ 2147483647 w 740"/>
                <a:gd name="T1" fmla="*/ 2147483647 h 1"/>
                <a:gd name="T2" fmla="*/ 0 w 740"/>
                <a:gd name="T3" fmla="*/ 0 h 1"/>
                <a:gd name="T4" fmla="*/ 0 60000 65536"/>
                <a:gd name="T5" fmla="*/ 0 60000 65536"/>
                <a:gd name="T6" fmla="*/ 0 w 740"/>
                <a:gd name="T7" fmla="*/ 0 h 1"/>
                <a:gd name="T8" fmla="*/ 740 w 74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0" h="1">
                  <a:moveTo>
                    <a:pt x="740" y="1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41"/>
            <p:cNvSpPr>
              <a:spLocks noChangeArrowheads="1"/>
            </p:cNvSpPr>
            <p:nvPr/>
          </p:nvSpPr>
          <p:spPr bwMode="auto">
            <a:xfrm>
              <a:off x="8002215" y="4002558"/>
              <a:ext cx="444500" cy="85725"/>
            </a:xfrm>
            <a:prstGeom prst="homePlate">
              <a:avLst>
                <a:gd name="adj" fmla="val 172840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7911728" y="3778721"/>
              <a:ext cx="51435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3" tIns="44443" rIns="90473" bIns="44443">
              <a:spAutoFit/>
            </a:bodyPr>
            <a:lstStyle/>
            <a:p>
              <a:pPr algn="l"/>
              <a:r>
                <a:rPr lang="en-US" altLang="zh-CN" sz="1200">
                  <a:latin typeface="Arial Narrow" pitchFamily="34" charset="0"/>
                  <a:ea typeface="宋体" charset="-122"/>
                </a:rPr>
                <a:t>OUT1</a:t>
              </a: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6054353" y="4131146"/>
              <a:ext cx="857250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 noChangeArrowheads="1"/>
            </p:cNvSpPr>
            <p:nvPr/>
          </p:nvSpPr>
          <p:spPr bwMode="auto">
            <a:xfrm>
              <a:off x="5535240" y="3977158"/>
              <a:ext cx="1292225" cy="1588"/>
            </a:xfrm>
            <a:custGeom>
              <a:avLst/>
              <a:gdLst>
                <a:gd name="T0" fmla="*/ 0 w 814"/>
                <a:gd name="T1" fmla="*/ 2147483647 h 1"/>
                <a:gd name="T2" fmla="*/ 2147483647 w 814"/>
                <a:gd name="T3" fmla="*/ 0 h 1"/>
                <a:gd name="T4" fmla="*/ 0 60000 65536"/>
                <a:gd name="T5" fmla="*/ 0 60000 65536"/>
                <a:gd name="T6" fmla="*/ 0 w 814"/>
                <a:gd name="T7" fmla="*/ 0 h 1"/>
                <a:gd name="T8" fmla="*/ 814 w 81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4" h="1">
                  <a:moveTo>
                    <a:pt x="0" y="1"/>
                  </a:moveTo>
                  <a:lnTo>
                    <a:pt x="81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 noChangeArrowheads="1"/>
            </p:cNvSpPr>
            <p:nvPr/>
          </p:nvSpPr>
          <p:spPr bwMode="auto">
            <a:xfrm>
              <a:off x="5543178" y="5018558"/>
              <a:ext cx="1552575" cy="3175"/>
            </a:xfrm>
            <a:custGeom>
              <a:avLst/>
              <a:gdLst>
                <a:gd name="T0" fmla="*/ 0 w 978"/>
                <a:gd name="T1" fmla="*/ 2147483647 h 2"/>
                <a:gd name="T2" fmla="*/ 2147483647 w 978"/>
                <a:gd name="T3" fmla="*/ 0 h 2"/>
                <a:gd name="T4" fmla="*/ 0 60000 65536"/>
                <a:gd name="T5" fmla="*/ 0 60000 65536"/>
                <a:gd name="T6" fmla="*/ 0 w 978"/>
                <a:gd name="T7" fmla="*/ 0 h 2"/>
                <a:gd name="T8" fmla="*/ 978 w 978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78" h="2">
                  <a:moveTo>
                    <a:pt x="0" y="2"/>
                  </a:moveTo>
                  <a:lnTo>
                    <a:pt x="97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AutoShape 46"/>
            <p:cNvSpPr>
              <a:spLocks noChangeArrowheads="1"/>
            </p:cNvSpPr>
            <p:nvPr/>
          </p:nvSpPr>
          <p:spPr bwMode="auto">
            <a:xfrm>
              <a:off x="1131515" y="4499446"/>
              <a:ext cx="442913" cy="85725"/>
            </a:xfrm>
            <a:prstGeom prst="homePlate">
              <a:avLst>
                <a:gd name="adj" fmla="val 172222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48" name="AutoShape 47"/>
            <p:cNvSpPr>
              <a:spLocks noChangeArrowheads="1"/>
            </p:cNvSpPr>
            <p:nvPr/>
          </p:nvSpPr>
          <p:spPr bwMode="auto">
            <a:xfrm>
              <a:off x="1109290" y="3975571"/>
              <a:ext cx="444500" cy="85725"/>
            </a:xfrm>
            <a:prstGeom prst="homePlate">
              <a:avLst>
                <a:gd name="adj" fmla="val 172840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49" name="AutoShape 48"/>
            <p:cNvSpPr>
              <a:spLocks noChangeArrowheads="1"/>
            </p:cNvSpPr>
            <p:nvPr/>
          </p:nvSpPr>
          <p:spPr bwMode="auto">
            <a:xfrm>
              <a:off x="1993528" y="4456583"/>
              <a:ext cx="214312" cy="155575"/>
            </a:xfrm>
            <a:prstGeom prst="homePlate">
              <a:avLst>
                <a:gd name="adj" fmla="val 122449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5333628" y="3875558"/>
              <a:ext cx="2651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Q</a:t>
              </a:r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5070103" y="3619971"/>
              <a:ext cx="4556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FLOP</a:t>
              </a: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5087565" y="3875558"/>
              <a:ext cx="2587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D</a:t>
              </a:r>
            </a:p>
          </p:txBody>
        </p:sp>
        <p:sp>
          <p:nvSpPr>
            <p:cNvPr id="53" name="AutoShape 52"/>
            <p:cNvSpPr>
              <a:spLocks noChangeArrowheads="1"/>
            </p:cNvSpPr>
            <p:nvPr/>
          </p:nvSpPr>
          <p:spPr bwMode="auto">
            <a:xfrm rot="5492108">
              <a:off x="5136778" y="4232746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2819028" y="3875558"/>
              <a:ext cx="2651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Q</a:t>
              </a:r>
            </a:p>
          </p:txBody>
        </p:sp>
        <p:grpSp>
          <p:nvGrpSpPr>
            <p:cNvPr id="55" name="Group 54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2555503" y="3619971"/>
              <a:ext cx="471487" cy="873125"/>
              <a:chOff x="2675" y="1462"/>
              <a:chExt cx="297" cy="550"/>
            </a:xfrm>
          </p:grpSpPr>
          <p:sp>
            <p:nvSpPr>
              <p:cNvPr id="56" name="Text Box 55"/>
              <p:cNvSpPr txBox="1">
                <a:spLocks noChangeArrowheads="1"/>
              </p:cNvSpPr>
              <p:nvPr/>
            </p:nvSpPr>
            <p:spPr bwMode="auto">
              <a:xfrm>
                <a:off x="2675" y="1462"/>
                <a:ext cx="28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25" tIns="45713" rIns="91425" bIns="45713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altLang="zh-CN">
                    <a:latin typeface="Arial Narrow" pitchFamily="34" charset="0"/>
                    <a:ea typeface="宋体" charset="-122"/>
                  </a:rPr>
                  <a:t>FLOP</a:t>
                </a:r>
              </a:p>
            </p:txBody>
          </p:sp>
          <p:grpSp>
            <p:nvGrpSpPr>
              <p:cNvPr id="57" name="Group 56"/>
              <p:cNvGrpSpPr>
                <a:grpSpLocks/>
              </p:cNvGrpSpPr>
              <p:nvPr/>
            </p:nvGrpSpPr>
            <p:grpSpPr bwMode="auto">
              <a:xfrm>
                <a:off x="2686" y="1610"/>
                <a:ext cx="286" cy="402"/>
                <a:chOff x="2686" y="1610"/>
                <a:chExt cx="286" cy="402"/>
              </a:xfrm>
            </p:grpSpPr>
            <p:sp>
              <p:nvSpPr>
                <p:cNvPr id="58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686" y="1623"/>
                  <a:ext cx="1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25" tIns="45713" rIns="91425" bIns="45713"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/>
                  <a:r>
                    <a:rPr lang="en-US" altLang="zh-CN">
                      <a:latin typeface="Arial Narrow" pitchFamily="34" charset="0"/>
                      <a:ea typeface="宋体" charset="-122"/>
                    </a:rPr>
                    <a:t>D</a:t>
                  </a:r>
                </a:p>
              </p:txBody>
            </p:sp>
            <p:sp>
              <p:nvSpPr>
                <p:cNvPr id="59" name="Rectangle 58"/>
                <p:cNvSpPr>
                  <a:spLocks noChangeArrowheads="1"/>
                </p:cNvSpPr>
                <p:nvPr/>
              </p:nvSpPr>
              <p:spPr bwMode="auto">
                <a:xfrm>
                  <a:off x="2729" y="1610"/>
                  <a:ext cx="243" cy="40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zh-CN" sz="1800">
                    <a:latin typeface="Arial" charset="0"/>
                  </a:endParaRPr>
                </a:p>
              </p:txBody>
            </p:sp>
            <p:sp>
              <p:nvSpPr>
                <p:cNvPr id="60" name="AutoShape 59"/>
                <p:cNvSpPr>
                  <a:spLocks noChangeArrowheads="1"/>
                </p:cNvSpPr>
                <p:nvPr/>
              </p:nvSpPr>
              <p:spPr bwMode="auto">
                <a:xfrm rot="5492108">
                  <a:off x="2717" y="1848"/>
                  <a:ext cx="96" cy="72"/>
                </a:xfrm>
                <a:prstGeom prst="triangle">
                  <a:avLst>
                    <a:gd name="adj" fmla="val 47616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zh-CN" sz="1800">
                    <a:latin typeface="Arial" charset="0"/>
                  </a:endParaRPr>
                </a:p>
              </p:txBody>
            </p:sp>
          </p:grpSp>
        </p:grp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298453" y="3799358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460503" y="3818408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6759203" y="3894608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013203" y="4999508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Text Box 64"/>
            <p:cNvSpPr txBox="1">
              <a:spLocks noChangeArrowheads="1"/>
            </p:cNvSpPr>
            <p:nvPr/>
          </p:nvSpPr>
          <p:spPr bwMode="auto">
            <a:xfrm>
              <a:off x="5333628" y="4885208"/>
              <a:ext cx="2651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Q</a:t>
              </a: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5070103" y="4629621"/>
              <a:ext cx="4556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FLOP</a:t>
              </a:r>
            </a:p>
          </p:txBody>
        </p:sp>
        <p:sp>
          <p:nvSpPr>
            <p:cNvPr id="67" name="Text Box 66"/>
            <p:cNvSpPr txBox="1">
              <a:spLocks noChangeArrowheads="1"/>
            </p:cNvSpPr>
            <p:nvPr/>
          </p:nvSpPr>
          <p:spPr bwMode="auto">
            <a:xfrm>
              <a:off x="5087565" y="4885208"/>
              <a:ext cx="2587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D</a:t>
              </a:r>
            </a:p>
          </p:txBody>
        </p:sp>
        <p:sp>
          <p:nvSpPr>
            <p:cNvPr id="68" name="AutoShape 67"/>
            <p:cNvSpPr>
              <a:spLocks noChangeArrowheads="1"/>
            </p:cNvSpPr>
            <p:nvPr/>
          </p:nvSpPr>
          <p:spPr bwMode="auto">
            <a:xfrm rot="5492108">
              <a:off x="5136778" y="5242396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69" name="Text Box 68"/>
            <p:cNvSpPr txBox="1">
              <a:spLocks noChangeArrowheads="1"/>
            </p:cNvSpPr>
            <p:nvPr/>
          </p:nvSpPr>
          <p:spPr bwMode="auto">
            <a:xfrm>
              <a:off x="4076328" y="4904258"/>
              <a:ext cx="2651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Q</a:t>
              </a:r>
            </a:p>
          </p:txBody>
        </p:sp>
        <p:sp>
          <p:nvSpPr>
            <p:cNvPr id="70" name="Text Box 69"/>
            <p:cNvSpPr txBox="1">
              <a:spLocks noChangeArrowheads="1"/>
            </p:cNvSpPr>
            <p:nvPr/>
          </p:nvSpPr>
          <p:spPr bwMode="auto">
            <a:xfrm>
              <a:off x="3812803" y="4648671"/>
              <a:ext cx="4556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FLOP</a:t>
              </a:r>
            </a:p>
          </p:txBody>
        </p:sp>
        <p:sp>
          <p:nvSpPr>
            <p:cNvPr id="71" name="Text Box 70"/>
            <p:cNvSpPr txBox="1">
              <a:spLocks noChangeArrowheads="1"/>
            </p:cNvSpPr>
            <p:nvPr/>
          </p:nvSpPr>
          <p:spPr bwMode="auto">
            <a:xfrm>
              <a:off x="3830265" y="4904258"/>
              <a:ext cx="2587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D</a:t>
              </a:r>
            </a:p>
          </p:txBody>
        </p:sp>
        <p:sp>
          <p:nvSpPr>
            <p:cNvPr id="72" name="AutoShape 71"/>
            <p:cNvSpPr>
              <a:spLocks noChangeArrowheads="1"/>
            </p:cNvSpPr>
            <p:nvPr/>
          </p:nvSpPr>
          <p:spPr bwMode="auto">
            <a:xfrm rot="5492108">
              <a:off x="3879478" y="5261446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498603" y="4866158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2060203" y="4904258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2822203" y="4904258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75"/>
            <p:cNvSpPr txBox="1">
              <a:spLocks noChangeArrowheads="1"/>
            </p:cNvSpPr>
            <p:nvPr/>
          </p:nvSpPr>
          <p:spPr bwMode="auto">
            <a:xfrm>
              <a:off x="902915" y="5099521"/>
              <a:ext cx="8509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400">
                  <a:latin typeface="Arial Narrow" pitchFamily="34" charset="0"/>
                  <a:ea typeface="宋体" charset="-122"/>
                </a:rPr>
                <a:t>BUS [7..0]</a:t>
              </a:r>
            </a:p>
          </p:txBody>
        </p:sp>
        <p:sp>
          <p:nvSpPr>
            <p:cNvPr id="77" name="Text Box 76"/>
            <p:cNvSpPr txBox="1">
              <a:spLocks noChangeArrowheads="1"/>
            </p:cNvSpPr>
            <p:nvPr/>
          </p:nvSpPr>
          <p:spPr bwMode="auto">
            <a:xfrm>
              <a:off x="921965" y="6220544"/>
              <a:ext cx="6762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400">
                  <a:latin typeface="Arial Narrow" pitchFamily="34" charset="0"/>
                  <a:ea typeface="宋体" charset="-122"/>
                </a:rPr>
                <a:t>CDATA</a:t>
              </a:r>
            </a:p>
          </p:txBody>
        </p:sp>
        <p:sp>
          <p:nvSpPr>
            <p:cNvPr id="78" name="Text Box 77"/>
            <p:cNvSpPr txBox="1">
              <a:spLocks noChangeArrowheads="1"/>
            </p:cNvSpPr>
            <p:nvPr/>
          </p:nvSpPr>
          <p:spPr bwMode="auto">
            <a:xfrm>
              <a:off x="4076328" y="3875558"/>
              <a:ext cx="2651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Q</a:t>
              </a:r>
            </a:p>
          </p:txBody>
        </p:sp>
        <p:sp>
          <p:nvSpPr>
            <p:cNvPr id="79" name="Text Box 78"/>
            <p:cNvSpPr txBox="1">
              <a:spLocks noChangeArrowheads="1"/>
            </p:cNvSpPr>
            <p:nvPr/>
          </p:nvSpPr>
          <p:spPr bwMode="auto">
            <a:xfrm>
              <a:off x="3812803" y="3619971"/>
              <a:ext cx="4556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FLOP</a:t>
              </a:r>
            </a:p>
          </p:txBody>
        </p: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3830265" y="3875558"/>
              <a:ext cx="2587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D</a:t>
              </a:r>
            </a:p>
          </p:txBody>
        </p:sp>
        <p:sp>
          <p:nvSpPr>
            <p:cNvPr id="81" name="AutoShape 80"/>
            <p:cNvSpPr>
              <a:spLocks noChangeArrowheads="1"/>
            </p:cNvSpPr>
            <p:nvPr/>
          </p:nvSpPr>
          <p:spPr bwMode="auto">
            <a:xfrm rot="5492108">
              <a:off x="3879478" y="4232746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82" name="Text Box 82"/>
            <p:cNvSpPr txBox="1">
              <a:spLocks noChangeArrowheads="1"/>
            </p:cNvSpPr>
            <p:nvPr/>
          </p:nvSpPr>
          <p:spPr bwMode="auto">
            <a:xfrm>
              <a:off x="1768103" y="4588346"/>
              <a:ext cx="53181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200">
                  <a:latin typeface="Arial Narrow" pitchFamily="34" charset="0"/>
                  <a:ea typeface="宋体" charset="-122"/>
                </a:rPr>
                <a:t>BUFG</a:t>
              </a: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204432" y="3260402"/>
            <a:ext cx="2667000" cy="1589088"/>
            <a:chOff x="1204540" y="2265461"/>
            <a:chExt cx="2667000" cy="1589088"/>
          </a:xfrm>
        </p:grpSpPr>
        <p:sp>
          <p:nvSpPr>
            <p:cNvPr id="83" name="Line 83"/>
            <p:cNvSpPr>
              <a:spLocks noChangeShapeType="1"/>
            </p:cNvSpPr>
            <p:nvPr/>
          </p:nvSpPr>
          <p:spPr bwMode="auto">
            <a:xfrm>
              <a:off x="1204540" y="3854549"/>
              <a:ext cx="266700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4" name="Group 84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1223590" y="2265461"/>
              <a:ext cx="1333500" cy="465138"/>
              <a:chOff x="614" y="1842"/>
              <a:chExt cx="840" cy="293"/>
            </a:xfrm>
          </p:grpSpPr>
          <p:sp>
            <p:nvSpPr>
              <p:cNvPr id="85" name="Line 85"/>
              <p:cNvSpPr>
                <a:spLocks noChangeShapeType="1"/>
              </p:cNvSpPr>
              <p:nvPr/>
            </p:nvSpPr>
            <p:spPr bwMode="auto">
              <a:xfrm>
                <a:off x="614" y="2135"/>
                <a:ext cx="840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prstDash val="sysDot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6"/>
              <p:cNvSpPr txBox="1">
                <a:spLocks noChangeArrowheads="1"/>
              </p:cNvSpPr>
              <p:nvPr/>
            </p:nvSpPr>
            <p:spPr bwMode="auto">
              <a:xfrm>
                <a:off x="638" y="1842"/>
                <a:ext cx="80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25" tIns="45713" rIns="91425" bIns="45713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altLang="zh-CN" sz="2000" b="1" dirty="0">
                    <a:solidFill>
                      <a:srgbClr val="0033CC"/>
                    </a:solidFill>
                    <a:latin typeface="Arial Narrow" pitchFamily="34" charset="0"/>
                    <a:ea typeface="宋体" charset="-122"/>
                  </a:rPr>
                  <a:t>OFFSET IN</a:t>
                </a:r>
                <a:endParaRPr lang="en-US" altLang="zh-CN" sz="2000" b="1" dirty="0">
                  <a:solidFill>
                    <a:srgbClr val="FF0000"/>
                  </a:solidFill>
                  <a:latin typeface="Arial Narrow" pitchFamily="34" charset="0"/>
                  <a:ea typeface="宋体" charset="-122"/>
                </a:endParaRPr>
              </a:p>
            </p:txBody>
          </p:sp>
        </p:grpSp>
      </p:grpSp>
      <p:sp>
        <p:nvSpPr>
          <p:cNvPr id="93" name="Rectangle 13"/>
          <p:cNvSpPr>
            <a:spLocks noChangeArrowheads="1"/>
          </p:cNvSpPr>
          <p:nvPr/>
        </p:nvSpPr>
        <p:spPr bwMode="auto">
          <a:xfrm>
            <a:off x="257175" y="5559425"/>
            <a:ext cx="8686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5" rIns="91428" bIns="45715"/>
          <a:lstStyle/>
          <a:p>
            <a:pPr marL="228600" indent="-228600" algn="l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zh-CN" sz="2200" dirty="0">
              <a:latin typeface="Arial Narrow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62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System Synchronous Inputs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588" y="2204864"/>
            <a:ext cx="4163309" cy="185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2190588" y="4221088"/>
            <a:ext cx="4581216" cy="2016224"/>
            <a:chOff x="2190588" y="4507202"/>
            <a:chExt cx="4581216" cy="2016224"/>
          </a:xfrm>
        </p:grpSpPr>
        <p:sp>
          <p:nvSpPr>
            <p:cNvPr id="5" name="任意多边形 4"/>
            <p:cNvSpPr/>
            <p:nvPr/>
          </p:nvSpPr>
          <p:spPr>
            <a:xfrm>
              <a:off x="2195736" y="5153534"/>
              <a:ext cx="4576068" cy="311150"/>
            </a:xfrm>
            <a:custGeom>
              <a:avLst/>
              <a:gdLst>
                <a:gd name="connsiteX0" fmla="*/ 0 w 4864100"/>
                <a:gd name="connsiteY0" fmla="*/ 615950 h 622300"/>
                <a:gd name="connsiteX1" fmla="*/ 641350 w 4864100"/>
                <a:gd name="connsiteY1" fmla="*/ 615950 h 622300"/>
                <a:gd name="connsiteX2" fmla="*/ 641350 w 4864100"/>
                <a:gd name="connsiteY2" fmla="*/ 0 h 622300"/>
                <a:gd name="connsiteX3" fmla="*/ 1866900 w 4864100"/>
                <a:gd name="connsiteY3" fmla="*/ 0 h 622300"/>
                <a:gd name="connsiteX4" fmla="*/ 1866900 w 4864100"/>
                <a:gd name="connsiteY4" fmla="*/ 622300 h 622300"/>
                <a:gd name="connsiteX5" fmla="*/ 3086100 w 4864100"/>
                <a:gd name="connsiteY5" fmla="*/ 622300 h 622300"/>
                <a:gd name="connsiteX6" fmla="*/ 3086100 w 4864100"/>
                <a:gd name="connsiteY6" fmla="*/ 6350 h 622300"/>
                <a:gd name="connsiteX7" fmla="*/ 4318000 w 4864100"/>
                <a:gd name="connsiteY7" fmla="*/ 6350 h 622300"/>
                <a:gd name="connsiteX8" fmla="*/ 4318000 w 4864100"/>
                <a:gd name="connsiteY8" fmla="*/ 622300 h 622300"/>
                <a:gd name="connsiteX9" fmla="*/ 4864100 w 4864100"/>
                <a:gd name="connsiteY9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64100" h="622300">
                  <a:moveTo>
                    <a:pt x="0" y="615950"/>
                  </a:moveTo>
                  <a:lnTo>
                    <a:pt x="641350" y="615950"/>
                  </a:lnTo>
                  <a:lnTo>
                    <a:pt x="641350" y="0"/>
                  </a:lnTo>
                  <a:lnTo>
                    <a:pt x="1866900" y="0"/>
                  </a:lnTo>
                  <a:lnTo>
                    <a:pt x="1866900" y="622300"/>
                  </a:lnTo>
                  <a:lnTo>
                    <a:pt x="3086100" y="622300"/>
                  </a:lnTo>
                  <a:lnTo>
                    <a:pt x="3086100" y="6350"/>
                  </a:lnTo>
                  <a:lnTo>
                    <a:pt x="4318000" y="6350"/>
                  </a:lnTo>
                  <a:lnTo>
                    <a:pt x="4318000" y="622300"/>
                  </a:lnTo>
                  <a:lnTo>
                    <a:pt x="4864100" y="622300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六边形 3"/>
            <p:cNvSpPr/>
            <p:nvPr/>
          </p:nvSpPr>
          <p:spPr>
            <a:xfrm>
              <a:off x="3563888" y="6235394"/>
              <a:ext cx="2376264" cy="288032"/>
            </a:xfrm>
            <a:prstGeom prst="hexagon">
              <a:avLst>
                <a:gd name="adj" fmla="val 48516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DATA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五边形 5"/>
            <p:cNvSpPr/>
            <p:nvPr/>
          </p:nvSpPr>
          <p:spPr>
            <a:xfrm>
              <a:off x="2190588" y="6235394"/>
              <a:ext cx="1373300" cy="28803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7"/>
            <p:cNvSpPr/>
            <p:nvPr/>
          </p:nvSpPr>
          <p:spPr>
            <a:xfrm flipH="1">
              <a:off x="5940152" y="6235394"/>
              <a:ext cx="831652" cy="28803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9752" y="4507203"/>
              <a:ext cx="9943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Transmit</a:t>
              </a:r>
            </a:p>
            <a:p>
              <a:pPr algn="ctr"/>
              <a:r>
                <a:rPr lang="en-US" altLang="zh-CN" dirty="0" smtClean="0"/>
                <a:t>Edge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52792" y="4507202"/>
              <a:ext cx="930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Capture</a:t>
              </a:r>
            </a:p>
            <a:p>
              <a:pPr algn="ctr"/>
              <a:r>
                <a:rPr lang="en-US" altLang="zh-CN" dirty="0" smtClean="0"/>
                <a:t>Edge</a:t>
              </a:r>
              <a:endParaRPr lang="zh-CN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0034" y="5229200"/>
            <a:ext cx="227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数据源输出延时</a:t>
            </a: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</a:rPr>
              <a:t>PCB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布线延时</a:t>
            </a:r>
            <a:endParaRPr lang="zh-CN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48264" y="4578405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002060"/>
                </a:solidFill>
              </a:rPr>
              <a:t>FPGA IO</a:t>
            </a:r>
            <a:r>
              <a:rPr lang="zh-CN" altLang="en-US" b="1" dirty="0" smtClean="0">
                <a:solidFill>
                  <a:srgbClr val="002060"/>
                </a:solidFill>
              </a:rPr>
              <a:t>延时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002060"/>
                </a:solidFill>
              </a:rPr>
              <a:t>逻辑延时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002060"/>
                </a:solidFill>
              </a:rPr>
              <a:t>寄存器采样时间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002060"/>
                </a:solidFill>
              </a:rPr>
              <a:t>时钟偏移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48264" y="586321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C00000"/>
                </a:solidFill>
              </a:rPr>
              <a:t>寄存器保持时间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880114" y="5178570"/>
            <a:ext cx="683773" cy="703456"/>
          </a:xfrm>
          <a:custGeom>
            <a:avLst/>
            <a:gdLst>
              <a:gd name="connsiteX0" fmla="*/ 0 w 571500"/>
              <a:gd name="connsiteY0" fmla="*/ 0 h 842963"/>
              <a:gd name="connsiteX1" fmla="*/ 400050 w 571500"/>
              <a:gd name="connsiteY1" fmla="*/ 328613 h 842963"/>
              <a:gd name="connsiteX2" fmla="*/ 571500 w 571500"/>
              <a:gd name="connsiteY2" fmla="*/ 842963 h 84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842963">
                <a:moveTo>
                  <a:pt x="0" y="0"/>
                </a:moveTo>
                <a:cubicBezTo>
                  <a:pt x="152400" y="94059"/>
                  <a:pt x="304800" y="188119"/>
                  <a:pt x="400050" y="328613"/>
                </a:cubicBezTo>
                <a:cubicBezTo>
                  <a:pt x="495300" y="469107"/>
                  <a:pt x="552450" y="764382"/>
                  <a:pt x="571500" y="84296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16200000">
            <a:off x="4006532" y="4837602"/>
            <a:ext cx="683773" cy="1539582"/>
          </a:xfrm>
          <a:custGeom>
            <a:avLst/>
            <a:gdLst>
              <a:gd name="connsiteX0" fmla="*/ 0 w 571500"/>
              <a:gd name="connsiteY0" fmla="*/ 0 h 842963"/>
              <a:gd name="connsiteX1" fmla="*/ 400050 w 571500"/>
              <a:gd name="connsiteY1" fmla="*/ 328613 h 842963"/>
              <a:gd name="connsiteX2" fmla="*/ 571500 w 571500"/>
              <a:gd name="connsiteY2" fmla="*/ 842963 h 84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842963">
                <a:moveTo>
                  <a:pt x="0" y="0"/>
                </a:moveTo>
                <a:cubicBezTo>
                  <a:pt x="152400" y="94059"/>
                  <a:pt x="304800" y="188119"/>
                  <a:pt x="400050" y="328613"/>
                </a:cubicBezTo>
                <a:cubicBezTo>
                  <a:pt x="495300" y="469107"/>
                  <a:pt x="552450" y="764382"/>
                  <a:pt x="571500" y="84296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5241737" y="5229200"/>
            <a:ext cx="683773" cy="703456"/>
          </a:xfrm>
          <a:custGeom>
            <a:avLst/>
            <a:gdLst>
              <a:gd name="connsiteX0" fmla="*/ 0 w 571500"/>
              <a:gd name="connsiteY0" fmla="*/ 0 h 842963"/>
              <a:gd name="connsiteX1" fmla="*/ 400050 w 571500"/>
              <a:gd name="connsiteY1" fmla="*/ 328613 h 842963"/>
              <a:gd name="connsiteX2" fmla="*/ 571500 w 571500"/>
              <a:gd name="connsiteY2" fmla="*/ 842963 h 84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842963">
                <a:moveTo>
                  <a:pt x="0" y="0"/>
                </a:moveTo>
                <a:cubicBezTo>
                  <a:pt x="152400" y="94059"/>
                  <a:pt x="304800" y="188119"/>
                  <a:pt x="400050" y="328613"/>
                </a:cubicBezTo>
                <a:cubicBezTo>
                  <a:pt x="495300" y="469107"/>
                  <a:pt x="552450" y="764382"/>
                  <a:pt x="571500" y="84296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5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1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时间约束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49610" y="1262120"/>
            <a:ext cx="703881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OFFSET = </a:t>
            </a:r>
            <a:r>
              <a:rPr lang="en-US" altLang="zh-CN" b="1" dirty="0" smtClean="0"/>
              <a:t> IN </a:t>
            </a:r>
            <a:r>
              <a:rPr lang="en-US" altLang="zh-CN" b="1" dirty="0"/>
              <a:t>“</a:t>
            </a:r>
            <a:r>
              <a:rPr lang="en-US" altLang="zh-CN" i="1" dirty="0" err="1"/>
              <a:t>offset_time</a:t>
            </a:r>
            <a:r>
              <a:rPr lang="en-US" altLang="zh-CN" b="1" dirty="0"/>
              <a:t>” </a:t>
            </a:r>
            <a:r>
              <a:rPr lang="en-US" altLang="zh-CN" dirty="0"/>
              <a:t>[</a:t>
            </a:r>
            <a:r>
              <a:rPr lang="en-US" altLang="zh-CN" i="1" dirty="0"/>
              <a:t>units</a:t>
            </a:r>
            <a:r>
              <a:rPr lang="en-US" altLang="zh-CN" dirty="0"/>
              <a:t>]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[</a:t>
            </a:r>
            <a:r>
              <a:rPr lang="en-US" altLang="zh-CN" b="1" dirty="0"/>
              <a:t>VALID </a:t>
            </a:r>
            <a:r>
              <a:rPr lang="en-US" altLang="zh-CN" i="1" dirty="0"/>
              <a:t>&lt;</a:t>
            </a:r>
            <a:r>
              <a:rPr lang="en-US" altLang="zh-CN" i="1" dirty="0" err="1"/>
              <a:t>datavalid_time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[</a:t>
            </a:r>
            <a:r>
              <a:rPr lang="en-US" altLang="zh-CN" i="1" dirty="0"/>
              <a:t>UNITS</a:t>
            </a:r>
            <a:r>
              <a:rPr lang="en-US" altLang="zh-CN" dirty="0"/>
              <a:t>]] </a:t>
            </a:r>
            <a:endParaRPr lang="en-US" altLang="zh-CN" dirty="0" smtClean="0"/>
          </a:p>
          <a:p>
            <a:r>
              <a:rPr lang="en-US" altLang="zh-CN" dirty="0" smtClean="0"/>
              <a:t>                  {</a:t>
            </a:r>
            <a:r>
              <a:rPr lang="en-US" altLang="zh-CN" b="1" dirty="0"/>
              <a:t>BEFORE</a:t>
            </a:r>
            <a:r>
              <a:rPr lang="en-US" altLang="zh-CN" dirty="0"/>
              <a:t>|</a:t>
            </a:r>
            <a:r>
              <a:rPr lang="en-US" altLang="zh-CN" b="1" dirty="0"/>
              <a:t>AFTER</a:t>
            </a:r>
            <a:r>
              <a:rPr lang="en-US" altLang="zh-CN" dirty="0" smtClean="0"/>
              <a:t>} </a:t>
            </a:r>
            <a:r>
              <a:rPr lang="en-US" altLang="zh-CN" b="1" dirty="0" smtClean="0"/>
              <a:t>“</a:t>
            </a:r>
            <a:r>
              <a:rPr lang="en-US" altLang="zh-CN" i="1" dirty="0" err="1"/>
              <a:t>clk_name</a:t>
            </a:r>
            <a:r>
              <a:rPr lang="en-US" altLang="zh-CN" b="1" dirty="0"/>
              <a:t>” </a:t>
            </a:r>
            <a:r>
              <a:rPr lang="en-US" altLang="zh-CN" dirty="0"/>
              <a:t>[{</a:t>
            </a:r>
            <a:r>
              <a:rPr lang="en-US" altLang="zh-CN" b="1" dirty="0"/>
              <a:t>RISING</a:t>
            </a:r>
            <a:r>
              <a:rPr lang="en-US" altLang="zh-CN" dirty="0"/>
              <a:t>|</a:t>
            </a:r>
            <a:r>
              <a:rPr lang="en-US" altLang="zh-CN" b="1" dirty="0"/>
              <a:t>FALLING</a:t>
            </a:r>
            <a:r>
              <a:rPr lang="en-US" altLang="zh-CN" dirty="0"/>
              <a:t>}]</a:t>
            </a:r>
            <a:r>
              <a:rPr lang="en-US" altLang="zh-CN" b="1" dirty="0"/>
              <a:t>;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76528" y="5229200"/>
            <a:ext cx="686788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NET </a:t>
            </a:r>
            <a:r>
              <a:rPr lang="en-US" altLang="zh-CN" dirty="0" smtClean="0"/>
              <a:t>“CLK” </a:t>
            </a:r>
            <a:r>
              <a:rPr lang="en-US" altLang="zh-CN" dirty="0"/>
              <a:t>TNM_NET = </a:t>
            </a:r>
            <a:r>
              <a:rPr lang="en-US" altLang="zh-CN" dirty="0" smtClean="0"/>
              <a:t>“TNM_CLK”;</a:t>
            </a:r>
            <a:endParaRPr lang="en-US" altLang="zh-CN" dirty="0"/>
          </a:p>
          <a:p>
            <a:r>
              <a:rPr lang="en-US" altLang="zh-CN" dirty="0"/>
              <a:t>TIMESPEC </a:t>
            </a:r>
            <a:r>
              <a:rPr lang="en-US" altLang="zh-CN" dirty="0" smtClean="0"/>
              <a:t>“TS_CLK” </a:t>
            </a:r>
            <a:r>
              <a:rPr lang="en-US" altLang="zh-CN" dirty="0"/>
              <a:t>= PERIOD </a:t>
            </a:r>
            <a:r>
              <a:rPr lang="en-US" altLang="zh-CN" dirty="0" smtClean="0"/>
              <a:t>“</a:t>
            </a:r>
            <a:r>
              <a:rPr lang="en-US" altLang="zh-CN" dirty="0"/>
              <a:t>TNM_CLK</a:t>
            </a:r>
            <a:r>
              <a:rPr lang="en-US" altLang="zh-CN" dirty="0" smtClean="0"/>
              <a:t>” 10 </a:t>
            </a:r>
            <a:r>
              <a:rPr lang="en-US" altLang="zh-CN" dirty="0"/>
              <a:t>ns HIGH 50</a:t>
            </a:r>
            <a:r>
              <a:rPr lang="en-US" altLang="zh-CN" dirty="0" smtClean="0"/>
              <a:t>%;</a:t>
            </a:r>
          </a:p>
          <a:p>
            <a:endParaRPr lang="en-US" altLang="zh-CN" dirty="0"/>
          </a:p>
          <a:p>
            <a:r>
              <a:rPr lang="en-US" altLang="zh-CN" dirty="0"/>
              <a:t>OFFSET = IN </a:t>
            </a:r>
            <a:r>
              <a:rPr lang="en-US" altLang="zh-CN" dirty="0" smtClean="0"/>
              <a:t>8 </a:t>
            </a:r>
            <a:r>
              <a:rPr lang="en-US" altLang="zh-CN" dirty="0"/>
              <a:t>ns VALID </a:t>
            </a:r>
            <a:r>
              <a:rPr lang="en-US" altLang="zh-CN" dirty="0" smtClean="0"/>
              <a:t>10 </a:t>
            </a:r>
            <a:r>
              <a:rPr lang="en-US" altLang="zh-CN" dirty="0"/>
              <a:t>ns BEFORE </a:t>
            </a:r>
            <a:r>
              <a:rPr lang="en-US" altLang="zh-CN" dirty="0" smtClean="0"/>
              <a:t>“CLK”;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668497" y="2490871"/>
            <a:ext cx="5207759" cy="1946241"/>
            <a:chOff x="1281161" y="2490871"/>
            <a:chExt cx="5207759" cy="1946241"/>
          </a:xfrm>
        </p:grpSpPr>
        <p:sp>
          <p:nvSpPr>
            <p:cNvPr id="9" name="TextBox 8"/>
            <p:cNvSpPr txBox="1"/>
            <p:nvPr/>
          </p:nvSpPr>
          <p:spPr>
            <a:xfrm>
              <a:off x="3270471" y="2490871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10ns</a:t>
              </a:r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281161" y="2852936"/>
              <a:ext cx="5207759" cy="1584176"/>
              <a:chOff x="1281161" y="2852936"/>
              <a:chExt cx="5207759" cy="1584176"/>
            </a:xfrm>
          </p:grpSpPr>
          <p:sp>
            <p:nvSpPr>
              <p:cNvPr id="5" name="任意多边形 4"/>
              <p:cNvSpPr/>
              <p:nvPr/>
            </p:nvSpPr>
            <p:spPr>
              <a:xfrm>
                <a:off x="1912852" y="3139228"/>
                <a:ext cx="4576068" cy="311150"/>
              </a:xfrm>
              <a:custGeom>
                <a:avLst/>
                <a:gdLst>
                  <a:gd name="connsiteX0" fmla="*/ 0 w 4864100"/>
                  <a:gd name="connsiteY0" fmla="*/ 615950 h 622300"/>
                  <a:gd name="connsiteX1" fmla="*/ 641350 w 4864100"/>
                  <a:gd name="connsiteY1" fmla="*/ 615950 h 622300"/>
                  <a:gd name="connsiteX2" fmla="*/ 641350 w 4864100"/>
                  <a:gd name="connsiteY2" fmla="*/ 0 h 622300"/>
                  <a:gd name="connsiteX3" fmla="*/ 1866900 w 4864100"/>
                  <a:gd name="connsiteY3" fmla="*/ 0 h 622300"/>
                  <a:gd name="connsiteX4" fmla="*/ 1866900 w 4864100"/>
                  <a:gd name="connsiteY4" fmla="*/ 622300 h 622300"/>
                  <a:gd name="connsiteX5" fmla="*/ 3086100 w 4864100"/>
                  <a:gd name="connsiteY5" fmla="*/ 622300 h 622300"/>
                  <a:gd name="connsiteX6" fmla="*/ 3086100 w 4864100"/>
                  <a:gd name="connsiteY6" fmla="*/ 6350 h 622300"/>
                  <a:gd name="connsiteX7" fmla="*/ 4318000 w 4864100"/>
                  <a:gd name="connsiteY7" fmla="*/ 6350 h 622300"/>
                  <a:gd name="connsiteX8" fmla="*/ 4318000 w 4864100"/>
                  <a:gd name="connsiteY8" fmla="*/ 622300 h 622300"/>
                  <a:gd name="connsiteX9" fmla="*/ 4864100 w 4864100"/>
                  <a:gd name="connsiteY9" fmla="*/ 622300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4100" h="622300">
                    <a:moveTo>
                      <a:pt x="0" y="615950"/>
                    </a:moveTo>
                    <a:lnTo>
                      <a:pt x="641350" y="615950"/>
                    </a:lnTo>
                    <a:lnTo>
                      <a:pt x="641350" y="0"/>
                    </a:lnTo>
                    <a:lnTo>
                      <a:pt x="1866900" y="0"/>
                    </a:lnTo>
                    <a:lnTo>
                      <a:pt x="1866900" y="622300"/>
                    </a:lnTo>
                    <a:lnTo>
                      <a:pt x="3086100" y="622300"/>
                    </a:lnTo>
                    <a:lnTo>
                      <a:pt x="3086100" y="6350"/>
                    </a:lnTo>
                    <a:lnTo>
                      <a:pt x="4318000" y="6350"/>
                    </a:lnTo>
                    <a:lnTo>
                      <a:pt x="4318000" y="622300"/>
                    </a:lnTo>
                    <a:lnTo>
                      <a:pt x="4864100" y="622300"/>
                    </a:ln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六边形 3"/>
              <p:cNvSpPr/>
              <p:nvPr/>
            </p:nvSpPr>
            <p:spPr>
              <a:xfrm>
                <a:off x="3281004" y="4149080"/>
                <a:ext cx="2376264" cy="288032"/>
              </a:xfrm>
              <a:prstGeom prst="hexagon">
                <a:avLst>
                  <a:gd name="adj" fmla="val 48516"/>
                  <a:gd name="vf" fmla="val 11547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DATA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五边形 5"/>
              <p:cNvSpPr/>
              <p:nvPr/>
            </p:nvSpPr>
            <p:spPr>
              <a:xfrm>
                <a:off x="1907704" y="4149080"/>
                <a:ext cx="1373300" cy="288032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五边形 7"/>
              <p:cNvSpPr/>
              <p:nvPr/>
            </p:nvSpPr>
            <p:spPr>
              <a:xfrm flipH="1">
                <a:off x="5657268" y="4149080"/>
                <a:ext cx="831652" cy="288032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647851" y="3461664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2ns</a:t>
                </a:r>
                <a:endParaRPr lang="zh-CN" altLang="en-US" dirty="0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2515912" y="3861048"/>
                <a:ext cx="77716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2459060" y="2852936"/>
                <a:ext cx="2376264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281161" y="3110137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CLK</a:t>
                </a:r>
                <a:endParaRPr lang="zh-CN" altLang="en-US" dirty="0"/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>
                <a:off x="3293548" y="3861048"/>
                <a:ext cx="2376264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941911" y="3522348"/>
                <a:ext cx="63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10ns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031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Source Synchronous Inputs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0275"/>
            <a:ext cx="3643312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190588" y="5085184"/>
            <a:ext cx="4581216" cy="867754"/>
            <a:chOff x="2190588" y="5153534"/>
            <a:chExt cx="4581216" cy="867754"/>
          </a:xfrm>
        </p:grpSpPr>
        <p:sp>
          <p:nvSpPr>
            <p:cNvPr id="6" name="任意多边形 5"/>
            <p:cNvSpPr/>
            <p:nvPr/>
          </p:nvSpPr>
          <p:spPr>
            <a:xfrm>
              <a:off x="2195736" y="5153534"/>
              <a:ext cx="4576068" cy="311150"/>
            </a:xfrm>
            <a:custGeom>
              <a:avLst/>
              <a:gdLst>
                <a:gd name="connsiteX0" fmla="*/ 0 w 4864100"/>
                <a:gd name="connsiteY0" fmla="*/ 615950 h 622300"/>
                <a:gd name="connsiteX1" fmla="*/ 641350 w 4864100"/>
                <a:gd name="connsiteY1" fmla="*/ 615950 h 622300"/>
                <a:gd name="connsiteX2" fmla="*/ 641350 w 4864100"/>
                <a:gd name="connsiteY2" fmla="*/ 0 h 622300"/>
                <a:gd name="connsiteX3" fmla="*/ 1866900 w 4864100"/>
                <a:gd name="connsiteY3" fmla="*/ 0 h 622300"/>
                <a:gd name="connsiteX4" fmla="*/ 1866900 w 4864100"/>
                <a:gd name="connsiteY4" fmla="*/ 622300 h 622300"/>
                <a:gd name="connsiteX5" fmla="*/ 3086100 w 4864100"/>
                <a:gd name="connsiteY5" fmla="*/ 622300 h 622300"/>
                <a:gd name="connsiteX6" fmla="*/ 3086100 w 4864100"/>
                <a:gd name="connsiteY6" fmla="*/ 6350 h 622300"/>
                <a:gd name="connsiteX7" fmla="*/ 4318000 w 4864100"/>
                <a:gd name="connsiteY7" fmla="*/ 6350 h 622300"/>
                <a:gd name="connsiteX8" fmla="*/ 4318000 w 4864100"/>
                <a:gd name="connsiteY8" fmla="*/ 622300 h 622300"/>
                <a:gd name="connsiteX9" fmla="*/ 4864100 w 4864100"/>
                <a:gd name="connsiteY9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64100" h="622300">
                  <a:moveTo>
                    <a:pt x="0" y="615950"/>
                  </a:moveTo>
                  <a:lnTo>
                    <a:pt x="641350" y="615950"/>
                  </a:lnTo>
                  <a:lnTo>
                    <a:pt x="641350" y="0"/>
                  </a:lnTo>
                  <a:lnTo>
                    <a:pt x="1866900" y="0"/>
                  </a:lnTo>
                  <a:lnTo>
                    <a:pt x="1866900" y="622300"/>
                  </a:lnTo>
                  <a:lnTo>
                    <a:pt x="3086100" y="622300"/>
                  </a:lnTo>
                  <a:lnTo>
                    <a:pt x="3086100" y="6350"/>
                  </a:lnTo>
                  <a:lnTo>
                    <a:pt x="4318000" y="6350"/>
                  </a:lnTo>
                  <a:lnTo>
                    <a:pt x="4318000" y="622300"/>
                  </a:lnTo>
                  <a:lnTo>
                    <a:pt x="4864100" y="622300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六边形 6"/>
            <p:cNvSpPr/>
            <p:nvPr/>
          </p:nvSpPr>
          <p:spPr>
            <a:xfrm>
              <a:off x="3111671" y="5733256"/>
              <a:ext cx="1229377" cy="288032"/>
            </a:xfrm>
            <a:prstGeom prst="hexagon">
              <a:avLst>
                <a:gd name="adj" fmla="val 48516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DATA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五边形 7"/>
            <p:cNvSpPr/>
            <p:nvPr/>
          </p:nvSpPr>
          <p:spPr>
            <a:xfrm>
              <a:off x="2190588" y="5733256"/>
              <a:ext cx="941252" cy="28803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五边形 8"/>
            <p:cNvSpPr/>
            <p:nvPr/>
          </p:nvSpPr>
          <p:spPr>
            <a:xfrm flipH="1">
              <a:off x="5556441" y="5733256"/>
              <a:ext cx="1215363" cy="28803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/>
            <p:cNvSpPr/>
            <p:nvPr/>
          </p:nvSpPr>
          <p:spPr>
            <a:xfrm>
              <a:off x="4327064" y="5730935"/>
              <a:ext cx="1229377" cy="288032"/>
            </a:xfrm>
            <a:prstGeom prst="hexagon">
              <a:avLst>
                <a:gd name="adj" fmla="val 48516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DATA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99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时间约束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678023" y="1427442"/>
            <a:ext cx="5207759" cy="2289590"/>
            <a:chOff x="1281161" y="2490871"/>
            <a:chExt cx="5207759" cy="2289590"/>
          </a:xfrm>
        </p:grpSpPr>
        <p:sp>
          <p:nvSpPr>
            <p:cNvPr id="16" name="TextBox 15"/>
            <p:cNvSpPr txBox="1"/>
            <p:nvPr/>
          </p:nvSpPr>
          <p:spPr>
            <a:xfrm>
              <a:off x="3270471" y="2490871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10ns</a:t>
              </a:r>
              <a:endParaRPr lang="zh-CN" altLang="en-US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281161" y="2852936"/>
              <a:ext cx="5207759" cy="1927525"/>
              <a:chOff x="1281161" y="2852936"/>
              <a:chExt cx="5207759" cy="192752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1912852" y="3139228"/>
                <a:ext cx="4576068" cy="311150"/>
              </a:xfrm>
              <a:custGeom>
                <a:avLst/>
                <a:gdLst>
                  <a:gd name="connsiteX0" fmla="*/ 0 w 4864100"/>
                  <a:gd name="connsiteY0" fmla="*/ 615950 h 622300"/>
                  <a:gd name="connsiteX1" fmla="*/ 641350 w 4864100"/>
                  <a:gd name="connsiteY1" fmla="*/ 615950 h 622300"/>
                  <a:gd name="connsiteX2" fmla="*/ 641350 w 4864100"/>
                  <a:gd name="connsiteY2" fmla="*/ 0 h 622300"/>
                  <a:gd name="connsiteX3" fmla="*/ 1866900 w 4864100"/>
                  <a:gd name="connsiteY3" fmla="*/ 0 h 622300"/>
                  <a:gd name="connsiteX4" fmla="*/ 1866900 w 4864100"/>
                  <a:gd name="connsiteY4" fmla="*/ 622300 h 622300"/>
                  <a:gd name="connsiteX5" fmla="*/ 3086100 w 4864100"/>
                  <a:gd name="connsiteY5" fmla="*/ 622300 h 622300"/>
                  <a:gd name="connsiteX6" fmla="*/ 3086100 w 4864100"/>
                  <a:gd name="connsiteY6" fmla="*/ 6350 h 622300"/>
                  <a:gd name="connsiteX7" fmla="*/ 4318000 w 4864100"/>
                  <a:gd name="connsiteY7" fmla="*/ 6350 h 622300"/>
                  <a:gd name="connsiteX8" fmla="*/ 4318000 w 4864100"/>
                  <a:gd name="connsiteY8" fmla="*/ 622300 h 622300"/>
                  <a:gd name="connsiteX9" fmla="*/ 4864100 w 4864100"/>
                  <a:gd name="connsiteY9" fmla="*/ 622300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4100" h="622300">
                    <a:moveTo>
                      <a:pt x="0" y="615950"/>
                    </a:moveTo>
                    <a:lnTo>
                      <a:pt x="641350" y="615950"/>
                    </a:lnTo>
                    <a:lnTo>
                      <a:pt x="641350" y="0"/>
                    </a:lnTo>
                    <a:lnTo>
                      <a:pt x="1866900" y="0"/>
                    </a:lnTo>
                    <a:lnTo>
                      <a:pt x="1866900" y="622300"/>
                    </a:lnTo>
                    <a:lnTo>
                      <a:pt x="3086100" y="622300"/>
                    </a:lnTo>
                    <a:lnTo>
                      <a:pt x="3086100" y="6350"/>
                    </a:lnTo>
                    <a:lnTo>
                      <a:pt x="4318000" y="6350"/>
                    </a:lnTo>
                    <a:lnTo>
                      <a:pt x="4318000" y="622300"/>
                    </a:lnTo>
                    <a:lnTo>
                      <a:pt x="4864100" y="622300"/>
                    </a:ln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2904310" y="4076847"/>
                <a:ext cx="1296575" cy="288032"/>
              </a:xfrm>
              <a:prstGeom prst="hexagon">
                <a:avLst>
                  <a:gd name="adj" fmla="val 48516"/>
                  <a:gd name="vf" fmla="val 11547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DATA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五边形 19"/>
              <p:cNvSpPr/>
              <p:nvPr/>
            </p:nvSpPr>
            <p:spPr>
              <a:xfrm>
                <a:off x="1907704" y="4076847"/>
                <a:ext cx="996607" cy="288032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五边形 20"/>
              <p:cNvSpPr/>
              <p:nvPr/>
            </p:nvSpPr>
            <p:spPr>
              <a:xfrm flipH="1">
                <a:off x="5436900" y="4076847"/>
                <a:ext cx="1052020" cy="288032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446946" y="3474457"/>
                <a:ext cx="688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2.2ns</a:t>
                </a:r>
                <a:endParaRPr lang="zh-CN" altLang="en-US" dirty="0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>
                <a:off x="2472311" y="3843019"/>
                <a:ext cx="478691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2459060" y="2852936"/>
                <a:ext cx="2376264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281161" y="3110137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CLK</a:t>
                </a:r>
                <a:endParaRPr lang="zh-CN" altLang="en-US" dirty="0"/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2904310" y="4708228"/>
                <a:ext cx="1296576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3319227" y="4411129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5ns</a:t>
                </a:r>
                <a:endParaRPr lang="zh-CN" altLang="en-US" dirty="0"/>
              </a:p>
            </p:txBody>
          </p:sp>
          <p:sp>
            <p:nvSpPr>
              <p:cNvPr id="28" name="六边形 27"/>
              <p:cNvSpPr/>
              <p:nvPr/>
            </p:nvSpPr>
            <p:spPr>
              <a:xfrm>
                <a:off x="4200886" y="4076847"/>
                <a:ext cx="1236014" cy="288032"/>
              </a:xfrm>
              <a:prstGeom prst="hexagon">
                <a:avLst>
                  <a:gd name="adj" fmla="val 48516"/>
                  <a:gd name="vf" fmla="val 11547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DATA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671082" y="3474457"/>
                <a:ext cx="688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2.2ns</a:t>
                </a:r>
                <a:endParaRPr lang="zh-CN" altLang="en-US" dirty="0"/>
              </a:p>
            </p:txBody>
          </p:sp>
          <p:cxnSp>
            <p:nvCxnSpPr>
              <p:cNvPr id="31" name="直接箭头连接符 30"/>
              <p:cNvCxnSpPr/>
              <p:nvPr/>
            </p:nvCxnSpPr>
            <p:spPr>
              <a:xfrm>
                <a:off x="3647192" y="3843019"/>
                <a:ext cx="553694" cy="93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>
                <a:off x="4200886" y="4708228"/>
                <a:ext cx="1296576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615803" y="4411129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5ns</a:t>
                </a:r>
                <a:endParaRPr lang="zh-CN" altLang="en-US" dirty="0"/>
              </a:p>
            </p:txBody>
          </p:sp>
        </p:grpSp>
      </p:grpSp>
      <p:sp>
        <p:nvSpPr>
          <p:cNvPr id="37" name="矩形 36"/>
          <p:cNvSpPr/>
          <p:nvPr/>
        </p:nvSpPr>
        <p:spPr>
          <a:xfrm>
            <a:off x="1207808" y="4221088"/>
            <a:ext cx="6696744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NET </a:t>
            </a:r>
            <a:r>
              <a:rPr lang="en-US" altLang="zh-CN" dirty="0" smtClean="0"/>
              <a:t>“CLK” </a:t>
            </a:r>
            <a:r>
              <a:rPr lang="en-US" altLang="zh-CN" dirty="0"/>
              <a:t>TNM_NET = </a:t>
            </a:r>
            <a:r>
              <a:rPr lang="en-US" altLang="zh-CN" dirty="0" smtClean="0"/>
              <a:t>“TNM_CLK”;</a:t>
            </a:r>
            <a:endParaRPr lang="en-US" altLang="zh-CN" dirty="0"/>
          </a:p>
          <a:p>
            <a:r>
              <a:rPr lang="en-US" altLang="zh-CN" dirty="0"/>
              <a:t>TIMESPEC “</a:t>
            </a:r>
            <a:r>
              <a:rPr lang="en-US" altLang="zh-CN" dirty="0" smtClean="0"/>
              <a:t>TS_CLK” </a:t>
            </a:r>
            <a:r>
              <a:rPr lang="en-US" altLang="zh-CN" dirty="0"/>
              <a:t>= PERIOD </a:t>
            </a:r>
            <a:r>
              <a:rPr lang="en-US" altLang="zh-CN" dirty="0" smtClean="0"/>
              <a:t>“TNM_CLK” 10 </a:t>
            </a:r>
            <a:r>
              <a:rPr lang="en-US" altLang="zh-CN" dirty="0"/>
              <a:t>ns HIGH 50</a:t>
            </a:r>
            <a:r>
              <a:rPr lang="en-US" altLang="zh-CN" dirty="0" smtClean="0"/>
              <a:t>%;</a:t>
            </a:r>
          </a:p>
          <a:p>
            <a:endParaRPr lang="en-US" altLang="zh-CN" dirty="0"/>
          </a:p>
          <a:p>
            <a:r>
              <a:rPr lang="en-US" altLang="zh-CN" dirty="0"/>
              <a:t>OFFSET = IN </a:t>
            </a:r>
            <a:r>
              <a:rPr lang="en-US" altLang="zh-CN" dirty="0" smtClean="0"/>
              <a:t>2.8 </a:t>
            </a:r>
            <a:r>
              <a:rPr lang="en-US" altLang="zh-CN" dirty="0"/>
              <a:t>ns VALID </a:t>
            </a:r>
            <a:r>
              <a:rPr lang="en-US" altLang="zh-CN" dirty="0" smtClean="0"/>
              <a:t>5 </a:t>
            </a:r>
            <a:r>
              <a:rPr lang="en-US" altLang="zh-CN" dirty="0"/>
              <a:t>ns BEFORE </a:t>
            </a:r>
            <a:r>
              <a:rPr lang="en-US" altLang="zh-CN" dirty="0" smtClean="0"/>
              <a:t>“CLK” </a:t>
            </a:r>
            <a:r>
              <a:rPr lang="en-US" altLang="zh-CN" dirty="0"/>
              <a:t>RISING;</a:t>
            </a:r>
          </a:p>
          <a:p>
            <a:r>
              <a:rPr lang="en-US" altLang="zh-CN" dirty="0"/>
              <a:t>OFFSET = IN </a:t>
            </a:r>
            <a:r>
              <a:rPr lang="en-US" altLang="zh-CN" dirty="0" smtClean="0"/>
              <a:t>2.8 </a:t>
            </a:r>
            <a:r>
              <a:rPr lang="en-US" altLang="zh-CN" dirty="0"/>
              <a:t>ns VALID </a:t>
            </a:r>
            <a:r>
              <a:rPr lang="en-US" altLang="zh-CN" dirty="0" smtClean="0"/>
              <a:t>5 </a:t>
            </a:r>
            <a:r>
              <a:rPr lang="en-US" altLang="zh-CN" dirty="0"/>
              <a:t>ns BEFORE </a:t>
            </a:r>
            <a:r>
              <a:rPr lang="en-US" altLang="zh-CN" dirty="0" smtClean="0"/>
              <a:t>“CLK” </a:t>
            </a:r>
            <a:r>
              <a:rPr lang="en-US" altLang="zh-CN" dirty="0"/>
              <a:t>FALLING;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97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3.Output Timing Constraints</a:t>
            </a:r>
          </a:p>
          <a:p>
            <a:pPr marL="442913" lvl="1" indent="14288"/>
            <a:r>
              <a:rPr lang="en-US" altLang="zh-CN" dirty="0" smtClean="0"/>
              <a:t>The Offset Out constraint covers paths </a:t>
            </a:r>
            <a:r>
              <a:rPr lang="en-US" altLang="zh-CN" dirty="0" smtClean="0">
                <a:solidFill>
                  <a:srgbClr val="C00000"/>
                </a:solidFill>
              </a:rPr>
              <a:t>from synchronous elements to output pads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623888" y="3327946"/>
            <a:ext cx="7659687" cy="2794000"/>
            <a:chOff x="623888" y="3659336"/>
            <a:chExt cx="7659687" cy="2794000"/>
          </a:xfrm>
        </p:grpSpPr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1146175" y="5100786"/>
              <a:ext cx="885825" cy="1587"/>
            </a:xfrm>
            <a:custGeom>
              <a:avLst/>
              <a:gdLst>
                <a:gd name="T0" fmla="*/ 2147483647 w 558"/>
                <a:gd name="T1" fmla="*/ 2147483647 h 1"/>
                <a:gd name="T2" fmla="*/ 0 w 558"/>
                <a:gd name="T3" fmla="*/ 0 h 1"/>
                <a:gd name="T4" fmla="*/ 0 60000 65536"/>
                <a:gd name="T5" fmla="*/ 0 60000 65536"/>
                <a:gd name="T6" fmla="*/ 0 w 558"/>
                <a:gd name="T7" fmla="*/ 0 h 1"/>
                <a:gd name="T8" fmla="*/ 558 w 55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8" h="1">
                  <a:moveTo>
                    <a:pt x="558" y="1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906963" y="3894286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906963" y="4903936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49663" y="4922986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649663" y="3894286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360738" y="4364186"/>
              <a:ext cx="1587" cy="1365250"/>
            </a:xfrm>
            <a:custGeom>
              <a:avLst/>
              <a:gdLst>
                <a:gd name="T0" fmla="*/ 2147483647 w 1"/>
                <a:gd name="T1" fmla="*/ 0 h 860"/>
                <a:gd name="T2" fmla="*/ 0 w 1"/>
                <a:gd name="T3" fmla="*/ 2147483647 h 860"/>
                <a:gd name="T4" fmla="*/ 0 60000 65536"/>
                <a:gd name="T5" fmla="*/ 0 60000 65536"/>
                <a:gd name="T6" fmla="*/ 0 w 1"/>
                <a:gd name="T7" fmla="*/ 0 h 860"/>
                <a:gd name="T8" fmla="*/ 1 w 1"/>
                <a:gd name="T9" fmla="*/ 860 h 8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60">
                  <a:moveTo>
                    <a:pt x="1" y="0"/>
                  </a:moveTo>
                  <a:lnTo>
                    <a:pt x="0" y="86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3362325" y="4357836"/>
              <a:ext cx="304800" cy="1587"/>
            </a:xfrm>
            <a:custGeom>
              <a:avLst/>
              <a:gdLst>
                <a:gd name="T0" fmla="*/ 2147483647 w 192"/>
                <a:gd name="T1" fmla="*/ 2147483647 h 1"/>
                <a:gd name="T2" fmla="*/ 0 w 192"/>
                <a:gd name="T3" fmla="*/ 0 h 1"/>
                <a:gd name="T4" fmla="*/ 0 60000 65536"/>
                <a:gd name="T5" fmla="*/ 0 60000 65536"/>
                <a:gd name="T6" fmla="*/ 0 w 192"/>
                <a:gd name="T7" fmla="*/ 0 h 1"/>
                <a:gd name="T8" fmla="*/ 192 w 19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2" h="1">
                  <a:moveTo>
                    <a:pt x="192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874713" y="6046936"/>
              <a:ext cx="444500" cy="85725"/>
            </a:xfrm>
            <a:prstGeom prst="homePlate">
              <a:avLst>
                <a:gd name="adj" fmla="val 172840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089150" y="4338786"/>
              <a:ext cx="306388" cy="1587"/>
            </a:xfrm>
            <a:custGeom>
              <a:avLst/>
              <a:gdLst>
                <a:gd name="T0" fmla="*/ 2147483647 w 193"/>
                <a:gd name="T1" fmla="*/ 2147483647 h 1"/>
                <a:gd name="T2" fmla="*/ 0 w 193"/>
                <a:gd name="T3" fmla="*/ 0 h 1"/>
                <a:gd name="T4" fmla="*/ 0 60000 65536"/>
                <a:gd name="T5" fmla="*/ 0 60000 65536"/>
                <a:gd name="T6" fmla="*/ 0 w 193"/>
                <a:gd name="T7" fmla="*/ 0 h 1"/>
                <a:gd name="T8" fmla="*/ 193 w 19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3" h="1">
                  <a:moveTo>
                    <a:pt x="193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090738" y="4332436"/>
              <a:ext cx="1587" cy="255587"/>
            </a:xfrm>
            <a:custGeom>
              <a:avLst/>
              <a:gdLst>
                <a:gd name="T0" fmla="*/ 2147483647 w 1"/>
                <a:gd name="T1" fmla="*/ 0 h 161"/>
                <a:gd name="T2" fmla="*/ 0 w 1"/>
                <a:gd name="T3" fmla="*/ 2147483647 h 161"/>
                <a:gd name="T4" fmla="*/ 0 60000 65536"/>
                <a:gd name="T5" fmla="*/ 0 60000 65536"/>
                <a:gd name="T6" fmla="*/ 0 w 1"/>
                <a:gd name="T7" fmla="*/ 0 h 161"/>
                <a:gd name="T8" fmla="*/ 1 w 1"/>
                <a:gd name="T9" fmla="*/ 161 h 1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1">
                  <a:moveTo>
                    <a:pt x="1" y="0"/>
                  </a:moveTo>
                  <a:lnTo>
                    <a:pt x="0" y="161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896938" y="5032523"/>
              <a:ext cx="444500" cy="139700"/>
            </a:xfrm>
            <a:prstGeom prst="homePlate">
              <a:avLst>
                <a:gd name="adj" fmla="val 106061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3354388" y="5372248"/>
              <a:ext cx="307975" cy="1588"/>
            </a:xfrm>
            <a:custGeom>
              <a:avLst/>
              <a:gdLst>
                <a:gd name="T0" fmla="*/ 2147483647 w 194"/>
                <a:gd name="T1" fmla="*/ 2147483647 h 1"/>
                <a:gd name="T2" fmla="*/ 0 w 194"/>
                <a:gd name="T3" fmla="*/ 0 h 1"/>
                <a:gd name="T4" fmla="*/ 0 60000 65536"/>
                <a:gd name="T5" fmla="*/ 0 60000 65536"/>
                <a:gd name="T6" fmla="*/ 0 w 194"/>
                <a:gd name="T7" fmla="*/ 0 h 1"/>
                <a:gd name="T8" fmla="*/ 194 w 19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4" h="1">
                  <a:moveTo>
                    <a:pt x="194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623888" y="4324498"/>
              <a:ext cx="463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200">
                  <a:latin typeface="Arial Narrow" pitchFamily="34" charset="0"/>
                  <a:ea typeface="宋体" charset="-122"/>
                </a:rPr>
                <a:t> CLK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2784475" y="4024461"/>
              <a:ext cx="885825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4606925" y="4329261"/>
              <a:ext cx="300038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4032250" y="4019698"/>
              <a:ext cx="869950" cy="6350"/>
            </a:xfrm>
            <a:custGeom>
              <a:avLst/>
              <a:gdLst>
                <a:gd name="T0" fmla="*/ 2147483647 w 548"/>
                <a:gd name="T1" fmla="*/ 2147483647 h 4"/>
                <a:gd name="T2" fmla="*/ 0 w 548"/>
                <a:gd name="T3" fmla="*/ 0 h 4"/>
                <a:gd name="T4" fmla="*/ 0 60000 65536"/>
                <a:gd name="T5" fmla="*/ 0 60000 65536"/>
                <a:gd name="T6" fmla="*/ 0 w 548"/>
                <a:gd name="T7" fmla="*/ 0 h 4"/>
                <a:gd name="T8" fmla="*/ 548 w 548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8" h="4">
                  <a:moveTo>
                    <a:pt x="548" y="4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603750" y="4321323"/>
              <a:ext cx="1588" cy="246063"/>
            </a:xfrm>
            <a:custGeom>
              <a:avLst/>
              <a:gdLst>
                <a:gd name="T0" fmla="*/ 0 w 1"/>
                <a:gd name="T1" fmla="*/ 0 h 155"/>
                <a:gd name="T2" fmla="*/ 0 w 1"/>
                <a:gd name="T3" fmla="*/ 2147483647 h 155"/>
                <a:gd name="T4" fmla="*/ 0 60000 65536"/>
                <a:gd name="T5" fmla="*/ 0 60000 65536"/>
                <a:gd name="T6" fmla="*/ 0 w 1"/>
                <a:gd name="T7" fmla="*/ 0 h 155"/>
                <a:gd name="T8" fmla="*/ 1 w 1"/>
                <a:gd name="T9" fmla="*/ 155 h 1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5">
                  <a:moveTo>
                    <a:pt x="0" y="0"/>
                  </a:moveTo>
                  <a:lnTo>
                    <a:pt x="0" y="155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1935163" y="4572148"/>
              <a:ext cx="268605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320800" y="4581673"/>
              <a:ext cx="422275" cy="1588"/>
            </a:xfrm>
            <a:custGeom>
              <a:avLst/>
              <a:gdLst>
                <a:gd name="T0" fmla="*/ 2147483647 w 266"/>
                <a:gd name="T1" fmla="*/ 2147483647 h 1"/>
                <a:gd name="T2" fmla="*/ 0 w 266"/>
                <a:gd name="T3" fmla="*/ 0 h 1"/>
                <a:gd name="T4" fmla="*/ 0 60000 65536"/>
                <a:gd name="T5" fmla="*/ 0 60000 65536"/>
                <a:gd name="T6" fmla="*/ 0 w 266"/>
                <a:gd name="T7" fmla="*/ 0 h 1"/>
                <a:gd name="T8" fmla="*/ 266 w 2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6" h="1">
                  <a:moveTo>
                    <a:pt x="266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1282700" y="4057798"/>
              <a:ext cx="1108075" cy="1588"/>
            </a:xfrm>
            <a:custGeom>
              <a:avLst/>
              <a:gdLst>
                <a:gd name="T0" fmla="*/ 2147483647 w 698"/>
                <a:gd name="T1" fmla="*/ 2147483647 h 1"/>
                <a:gd name="T2" fmla="*/ 0 w 698"/>
                <a:gd name="T3" fmla="*/ 0 h 1"/>
                <a:gd name="T4" fmla="*/ 0 60000 65536"/>
                <a:gd name="T5" fmla="*/ 0 60000 65536"/>
                <a:gd name="T6" fmla="*/ 0 w 698"/>
                <a:gd name="T7" fmla="*/ 0 h 1"/>
                <a:gd name="T8" fmla="*/ 698 w 69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8" h="1">
                  <a:moveTo>
                    <a:pt x="698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4024313" y="5049986"/>
              <a:ext cx="881062" cy="1587"/>
            </a:xfrm>
            <a:custGeom>
              <a:avLst/>
              <a:gdLst>
                <a:gd name="T0" fmla="*/ 2147483647 w 555"/>
                <a:gd name="T1" fmla="*/ 0 h 1"/>
                <a:gd name="T2" fmla="*/ 0 w 555"/>
                <a:gd name="T3" fmla="*/ 2147483647 h 1"/>
                <a:gd name="T4" fmla="*/ 0 60000 65536"/>
                <a:gd name="T5" fmla="*/ 0 60000 65536"/>
                <a:gd name="T6" fmla="*/ 0 w 555"/>
                <a:gd name="T7" fmla="*/ 0 h 1"/>
                <a:gd name="T8" fmla="*/ 555 w 55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5" h="1">
                  <a:moveTo>
                    <a:pt x="555" y="0"/>
                  </a:moveTo>
                  <a:lnTo>
                    <a:pt x="0" y="1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359150" y="5715148"/>
              <a:ext cx="1308100" cy="1588"/>
            </a:xfrm>
            <a:custGeom>
              <a:avLst/>
              <a:gdLst>
                <a:gd name="T0" fmla="*/ 2147483647 w 824"/>
                <a:gd name="T1" fmla="*/ 0 h 1"/>
                <a:gd name="T2" fmla="*/ 0 w 824"/>
                <a:gd name="T3" fmla="*/ 0 h 1"/>
                <a:gd name="T4" fmla="*/ 0 60000 65536"/>
                <a:gd name="T5" fmla="*/ 0 60000 65536"/>
                <a:gd name="T6" fmla="*/ 0 w 824"/>
                <a:gd name="T7" fmla="*/ 0 h 1"/>
                <a:gd name="T8" fmla="*/ 824 w 82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24" h="1">
                  <a:moveTo>
                    <a:pt x="824" y="0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662488" y="5337323"/>
              <a:ext cx="1587" cy="388938"/>
            </a:xfrm>
            <a:custGeom>
              <a:avLst/>
              <a:gdLst>
                <a:gd name="T0" fmla="*/ 2147483647 w 1"/>
                <a:gd name="T1" fmla="*/ 0 h 245"/>
                <a:gd name="T2" fmla="*/ 0 w 1"/>
                <a:gd name="T3" fmla="*/ 2147483647 h 245"/>
                <a:gd name="T4" fmla="*/ 0 60000 65536"/>
                <a:gd name="T5" fmla="*/ 0 60000 65536"/>
                <a:gd name="T6" fmla="*/ 0 w 1"/>
                <a:gd name="T7" fmla="*/ 0 h 245"/>
                <a:gd name="T8" fmla="*/ 1 w 1"/>
                <a:gd name="T9" fmla="*/ 245 h 2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5">
                  <a:moveTo>
                    <a:pt x="1" y="0"/>
                  </a:moveTo>
                  <a:lnTo>
                    <a:pt x="0" y="245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670425" y="5343673"/>
              <a:ext cx="258763" cy="1588"/>
            </a:xfrm>
            <a:custGeom>
              <a:avLst/>
              <a:gdLst>
                <a:gd name="T0" fmla="*/ 2147483647 w 163"/>
                <a:gd name="T1" fmla="*/ 2147483647 h 1"/>
                <a:gd name="T2" fmla="*/ 0 w 163"/>
                <a:gd name="T3" fmla="*/ 0 h 1"/>
                <a:gd name="T4" fmla="*/ 0 60000 65536"/>
                <a:gd name="T5" fmla="*/ 0 60000 65536"/>
                <a:gd name="T6" fmla="*/ 0 w 163"/>
                <a:gd name="T7" fmla="*/ 0 h 1"/>
                <a:gd name="T8" fmla="*/ 163 w 16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3" h="1">
                  <a:moveTo>
                    <a:pt x="163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187700" y="4094311"/>
              <a:ext cx="325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zh-CN" altLang="zh-CN" sz="2400">
                <a:latin typeface="Arial Narrow" pitchFamily="34" charset="0"/>
              </a:endParaRPr>
            </a:p>
          </p:txBody>
        </p:sp>
        <p:sp>
          <p:nvSpPr>
            <p:cNvPr id="31" name="Freeform 30"/>
            <p:cNvSpPr>
              <a:spLocks noChangeArrowheads="1"/>
            </p:cNvSpPr>
            <p:nvPr/>
          </p:nvSpPr>
          <p:spPr bwMode="auto">
            <a:xfrm>
              <a:off x="2055813" y="5100786"/>
              <a:ext cx="749300" cy="1587"/>
            </a:xfrm>
            <a:custGeom>
              <a:avLst/>
              <a:gdLst>
                <a:gd name="T0" fmla="*/ 2147483647 w 472"/>
                <a:gd name="T1" fmla="*/ 2147483647 h 1"/>
                <a:gd name="T2" fmla="*/ 0 w 472"/>
                <a:gd name="T3" fmla="*/ 0 h 1"/>
                <a:gd name="T4" fmla="*/ 0 60000 65536"/>
                <a:gd name="T5" fmla="*/ 0 60000 65536"/>
                <a:gd name="T6" fmla="*/ 0 w 472"/>
                <a:gd name="T7" fmla="*/ 0 h 1"/>
                <a:gd name="T8" fmla="*/ 472 w 47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2" h="1">
                  <a:moveTo>
                    <a:pt x="472" y="1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 noChangeArrowheads="1"/>
            </p:cNvSpPr>
            <p:nvPr/>
          </p:nvSpPr>
          <p:spPr bwMode="auto">
            <a:xfrm>
              <a:off x="2913063" y="5092848"/>
              <a:ext cx="735012" cy="1588"/>
            </a:xfrm>
            <a:custGeom>
              <a:avLst/>
              <a:gdLst>
                <a:gd name="T0" fmla="*/ 2147483647 w 463"/>
                <a:gd name="T1" fmla="*/ 0 h 1"/>
                <a:gd name="T2" fmla="*/ 0 w 463"/>
                <a:gd name="T3" fmla="*/ 2147483647 h 1"/>
                <a:gd name="T4" fmla="*/ 0 60000 65536"/>
                <a:gd name="T5" fmla="*/ 0 60000 65536"/>
                <a:gd name="T6" fmla="*/ 0 w 463"/>
                <a:gd name="T7" fmla="*/ 0 h 1"/>
                <a:gd name="T8" fmla="*/ 463 w 46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3" h="1">
                  <a:moveTo>
                    <a:pt x="463" y="0"/>
                  </a:moveTo>
                  <a:lnTo>
                    <a:pt x="0" y="1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654050" y="3767286"/>
              <a:ext cx="6683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400">
                  <a:latin typeface="Arial Narrow" pitchFamily="34" charset="0"/>
                  <a:ea typeface="宋体" charset="-122"/>
                </a:rPr>
                <a:t>ADATA</a:t>
              </a:r>
            </a:p>
          </p:txBody>
        </p:sp>
        <p:sp>
          <p:nvSpPr>
            <p:cNvPr id="34" name="Freeform 33"/>
            <p:cNvSpPr>
              <a:spLocks noChangeArrowheads="1"/>
            </p:cNvSpPr>
            <p:nvPr/>
          </p:nvSpPr>
          <p:spPr bwMode="auto">
            <a:xfrm>
              <a:off x="1289050" y="6086623"/>
              <a:ext cx="4983163" cy="1588"/>
            </a:xfrm>
            <a:custGeom>
              <a:avLst/>
              <a:gdLst>
                <a:gd name="T0" fmla="*/ 2147483647 w 3139"/>
                <a:gd name="T1" fmla="*/ 2147483647 h 1"/>
                <a:gd name="T2" fmla="*/ 0 w 3139"/>
                <a:gd name="T3" fmla="*/ 0 h 1"/>
                <a:gd name="T4" fmla="*/ 0 60000 65536"/>
                <a:gd name="T5" fmla="*/ 0 60000 65536"/>
                <a:gd name="T6" fmla="*/ 0 w 3139"/>
                <a:gd name="T7" fmla="*/ 0 h 1"/>
                <a:gd name="T8" fmla="*/ 3139 w 313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39" h="1">
                  <a:moveTo>
                    <a:pt x="3139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5808663" y="4167336"/>
              <a:ext cx="1587" cy="895350"/>
            </a:xfrm>
            <a:custGeom>
              <a:avLst/>
              <a:gdLst>
                <a:gd name="T0" fmla="*/ 0 w 1"/>
                <a:gd name="T1" fmla="*/ 0 h 564"/>
                <a:gd name="T2" fmla="*/ 0 w 1"/>
                <a:gd name="T3" fmla="*/ 2147483647 h 564"/>
                <a:gd name="T4" fmla="*/ 0 60000 65536"/>
                <a:gd name="T5" fmla="*/ 0 60000 65536"/>
                <a:gd name="T6" fmla="*/ 0 w 1"/>
                <a:gd name="T7" fmla="*/ 0 h 564"/>
                <a:gd name="T8" fmla="*/ 1 w 1"/>
                <a:gd name="T9" fmla="*/ 564 h 5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64">
                  <a:moveTo>
                    <a:pt x="0" y="0"/>
                  </a:moveTo>
                  <a:lnTo>
                    <a:pt x="0" y="5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264275" y="5216673"/>
              <a:ext cx="1588" cy="874713"/>
            </a:xfrm>
            <a:custGeom>
              <a:avLst/>
              <a:gdLst>
                <a:gd name="T0" fmla="*/ 0 w 1"/>
                <a:gd name="T1" fmla="*/ 0 h 551"/>
                <a:gd name="T2" fmla="*/ 2147483647 w 1"/>
                <a:gd name="T3" fmla="*/ 2147483647 h 551"/>
                <a:gd name="T4" fmla="*/ 0 60000 65536"/>
                <a:gd name="T5" fmla="*/ 0 60000 65536"/>
                <a:gd name="T6" fmla="*/ 0 w 1"/>
                <a:gd name="T7" fmla="*/ 0 h 551"/>
                <a:gd name="T8" fmla="*/ 1 w 1"/>
                <a:gd name="T9" fmla="*/ 551 h 5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51">
                  <a:moveTo>
                    <a:pt x="0" y="0"/>
                  </a:moveTo>
                  <a:lnTo>
                    <a:pt x="1" y="55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7064375" y="5207148"/>
              <a:ext cx="9271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AutoShape 37"/>
            <p:cNvSpPr>
              <a:spLocks noChangeArrowheads="1"/>
            </p:cNvSpPr>
            <p:nvPr/>
          </p:nvSpPr>
          <p:spPr bwMode="auto">
            <a:xfrm>
              <a:off x="7758113" y="5183336"/>
              <a:ext cx="442912" cy="85725"/>
            </a:xfrm>
            <a:prstGeom prst="homePlate">
              <a:avLst>
                <a:gd name="adj" fmla="val 172222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7677150" y="4961086"/>
              <a:ext cx="606425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3" tIns="44443" rIns="90473" bIns="44443">
              <a:spAutoFit/>
            </a:bodyPr>
            <a:lstStyle/>
            <a:p>
              <a:pPr algn="l"/>
              <a:r>
                <a:rPr lang="en-US" altLang="zh-CN" sz="1200">
                  <a:latin typeface="Arial Narrow" pitchFamily="34" charset="0"/>
                  <a:ea typeface="宋体" charset="-122"/>
                </a:rPr>
                <a:t>OUT2</a:t>
              </a: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6276975" y="5223023"/>
              <a:ext cx="514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 noChangeArrowheads="1"/>
            </p:cNvSpPr>
            <p:nvPr/>
          </p:nvSpPr>
          <p:spPr bwMode="auto">
            <a:xfrm>
              <a:off x="6813550" y="4102248"/>
              <a:ext cx="1174750" cy="1588"/>
            </a:xfrm>
            <a:custGeom>
              <a:avLst/>
              <a:gdLst>
                <a:gd name="T0" fmla="*/ 2147483647 w 740"/>
                <a:gd name="T1" fmla="*/ 2147483647 h 1"/>
                <a:gd name="T2" fmla="*/ 0 w 740"/>
                <a:gd name="T3" fmla="*/ 0 h 1"/>
                <a:gd name="T4" fmla="*/ 0 60000 65536"/>
                <a:gd name="T5" fmla="*/ 0 60000 65536"/>
                <a:gd name="T6" fmla="*/ 0 w 740"/>
                <a:gd name="T7" fmla="*/ 0 h 1"/>
                <a:gd name="T8" fmla="*/ 740 w 74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0" h="1">
                  <a:moveTo>
                    <a:pt x="740" y="1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AutoShape 41"/>
            <p:cNvSpPr>
              <a:spLocks noChangeArrowheads="1"/>
            </p:cNvSpPr>
            <p:nvPr/>
          </p:nvSpPr>
          <p:spPr bwMode="auto">
            <a:xfrm>
              <a:off x="7753350" y="4041923"/>
              <a:ext cx="444500" cy="85725"/>
            </a:xfrm>
            <a:prstGeom prst="homePlate">
              <a:avLst>
                <a:gd name="adj" fmla="val 172840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7662863" y="3818086"/>
              <a:ext cx="51435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3" tIns="44443" rIns="90473" bIns="44443">
              <a:spAutoFit/>
            </a:bodyPr>
            <a:lstStyle/>
            <a:p>
              <a:pPr algn="l"/>
              <a:r>
                <a:rPr lang="en-US" altLang="zh-CN" sz="1200">
                  <a:latin typeface="Arial Narrow" pitchFamily="34" charset="0"/>
                  <a:ea typeface="宋体" charset="-122"/>
                </a:rPr>
                <a:t>OUT1</a:t>
              </a: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5805488" y="4170511"/>
              <a:ext cx="857250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 noChangeArrowheads="1"/>
            </p:cNvSpPr>
            <p:nvPr/>
          </p:nvSpPr>
          <p:spPr bwMode="auto">
            <a:xfrm>
              <a:off x="5286375" y="4016523"/>
              <a:ext cx="1292225" cy="1588"/>
            </a:xfrm>
            <a:custGeom>
              <a:avLst/>
              <a:gdLst>
                <a:gd name="T0" fmla="*/ 0 w 814"/>
                <a:gd name="T1" fmla="*/ 2147483647 h 1"/>
                <a:gd name="T2" fmla="*/ 2147483647 w 814"/>
                <a:gd name="T3" fmla="*/ 0 h 1"/>
                <a:gd name="T4" fmla="*/ 0 60000 65536"/>
                <a:gd name="T5" fmla="*/ 0 60000 65536"/>
                <a:gd name="T6" fmla="*/ 0 w 814"/>
                <a:gd name="T7" fmla="*/ 0 h 1"/>
                <a:gd name="T8" fmla="*/ 814 w 81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4" h="1">
                  <a:moveTo>
                    <a:pt x="0" y="1"/>
                  </a:moveTo>
                  <a:lnTo>
                    <a:pt x="81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 noChangeArrowheads="1"/>
            </p:cNvSpPr>
            <p:nvPr/>
          </p:nvSpPr>
          <p:spPr bwMode="auto">
            <a:xfrm>
              <a:off x="5294313" y="5057923"/>
              <a:ext cx="1552575" cy="3175"/>
            </a:xfrm>
            <a:custGeom>
              <a:avLst/>
              <a:gdLst>
                <a:gd name="T0" fmla="*/ 0 w 978"/>
                <a:gd name="T1" fmla="*/ 2147483647 h 2"/>
                <a:gd name="T2" fmla="*/ 2147483647 w 978"/>
                <a:gd name="T3" fmla="*/ 0 h 2"/>
                <a:gd name="T4" fmla="*/ 0 60000 65536"/>
                <a:gd name="T5" fmla="*/ 0 60000 65536"/>
                <a:gd name="T6" fmla="*/ 0 w 978"/>
                <a:gd name="T7" fmla="*/ 0 h 2"/>
                <a:gd name="T8" fmla="*/ 978 w 978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78" h="2">
                  <a:moveTo>
                    <a:pt x="0" y="2"/>
                  </a:moveTo>
                  <a:lnTo>
                    <a:pt x="97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AutoShape 46"/>
            <p:cNvSpPr>
              <a:spLocks noChangeArrowheads="1"/>
            </p:cNvSpPr>
            <p:nvPr/>
          </p:nvSpPr>
          <p:spPr bwMode="auto">
            <a:xfrm>
              <a:off x="882650" y="4538811"/>
              <a:ext cx="442913" cy="85725"/>
            </a:xfrm>
            <a:prstGeom prst="homePlate">
              <a:avLst>
                <a:gd name="adj" fmla="val 172222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48" name="AutoShape 47"/>
            <p:cNvSpPr>
              <a:spLocks noChangeArrowheads="1"/>
            </p:cNvSpPr>
            <p:nvPr/>
          </p:nvSpPr>
          <p:spPr bwMode="auto">
            <a:xfrm>
              <a:off x="860425" y="4014936"/>
              <a:ext cx="444500" cy="85725"/>
            </a:xfrm>
            <a:prstGeom prst="homePlate">
              <a:avLst>
                <a:gd name="adj" fmla="val 172840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49" name="AutoShape 48"/>
            <p:cNvSpPr>
              <a:spLocks noChangeArrowheads="1"/>
            </p:cNvSpPr>
            <p:nvPr/>
          </p:nvSpPr>
          <p:spPr bwMode="auto">
            <a:xfrm>
              <a:off x="1744663" y="4495948"/>
              <a:ext cx="214312" cy="155575"/>
            </a:xfrm>
            <a:prstGeom prst="homePlate">
              <a:avLst>
                <a:gd name="adj" fmla="val 122449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5084763" y="3914923"/>
              <a:ext cx="2651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Q</a:t>
              </a:r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4821238" y="3659336"/>
              <a:ext cx="4556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FLOP</a:t>
              </a: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4838700" y="3914923"/>
              <a:ext cx="2587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D</a:t>
              </a:r>
            </a:p>
          </p:txBody>
        </p:sp>
        <p:sp>
          <p:nvSpPr>
            <p:cNvPr id="53" name="AutoShape 52"/>
            <p:cNvSpPr>
              <a:spLocks noChangeArrowheads="1"/>
            </p:cNvSpPr>
            <p:nvPr/>
          </p:nvSpPr>
          <p:spPr bwMode="auto">
            <a:xfrm rot="5492108">
              <a:off x="4887913" y="4272111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2570163" y="3914923"/>
              <a:ext cx="2651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Q</a:t>
              </a:r>
            </a:p>
          </p:txBody>
        </p:sp>
        <p:grpSp>
          <p:nvGrpSpPr>
            <p:cNvPr id="55" name="Group 54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2306638" y="3659336"/>
              <a:ext cx="471487" cy="873125"/>
              <a:chOff x="2675" y="1462"/>
              <a:chExt cx="297" cy="550"/>
            </a:xfrm>
          </p:grpSpPr>
          <p:sp>
            <p:nvSpPr>
              <p:cNvPr id="56" name="Text Box 55"/>
              <p:cNvSpPr txBox="1">
                <a:spLocks noChangeArrowheads="1"/>
              </p:cNvSpPr>
              <p:nvPr/>
            </p:nvSpPr>
            <p:spPr bwMode="auto">
              <a:xfrm>
                <a:off x="2675" y="1462"/>
                <a:ext cx="28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25" tIns="45713" rIns="91425" bIns="45713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altLang="zh-CN">
                    <a:latin typeface="Arial Narrow" pitchFamily="34" charset="0"/>
                    <a:ea typeface="宋体" charset="-122"/>
                  </a:rPr>
                  <a:t>FLOP</a:t>
                </a:r>
              </a:p>
            </p:txBody>
          </p:sp>
          <p:grpSp>
            <p:nvGrpSpPr>
              <p:cNvPr id="57" name="Group 56"/>
              <p:cNvGrpSpPr>
                <a:grpSpLocks/>
              </p:cNvGrpSpPr>
              <p:nvPr/>
            </p:nvGrpSpPr>
            <p:grpSpPr bwMode="auto">
              <a:xfrm>
                <a:off x="2686" y="1610"/>
                <a:ext cx="286" cy="402"/>
                <a:chOff x="2686" y="1610"/>
                <a:chExt cx="286" cy="402"/>
              </a:xfrm>
            </p:grpSpPr>
            <p:sp>
              <p:nvSpPr>
                <p:cNvPr id="58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686" y="1623"/>
                  <a:ext cx="16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25" tIns="45713" rIns="91425" bIns="45713"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/>
                  <a:r>
                    <a:rPr lang="en-US" altLang="zh-CN">
                      <a:latin typeface="Arial Narrow" pitchFamily="34" charset="0"/>
                      <a:ea typeface="宋体" charset="-122"/>
                    </a:rPr>
                    <a:t>D</a:t>
                  </a:r>
                </a:p>
              </p:txBody>
            </p:sp>
            <p:sp>
              <p:nvSpPr>
                <p:cNvPr id="59" name="Rectangle 58"/>
                <p:cNvSpPr>
                  <a:spLocks noChangeArrowheads="1"/>
                </p:cNvSpPr>
                <p:nvPr/>
              </p:nvSpPr>
              <p:spPr bwMode="auto">
                <a:xfrm>
                  <a:off x="2729" y="1610"/>
                  <a:ext cx="243" cy="40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zh-CN" sz="1800">
                    <a:latin typeface="Arial" charset="0"/>
                  </a:endParaRPr>
                </a:p>
              </p:txBody>
            </p:sp>
            <p:sp>
              <p:nvSpPr>
                <p:cNvPr id="60" name="AutoShape 59"/>
                <p:cNvSpPr>
                  <a:spLocks noChangeArrowheads="1"/>
                </p:cNvSpPr>
                <p:nvPr/>
              </p:nvSpPr>
              <p:spPr bwMode="auto">
                <a:xfrm rot="5492108">
                  <a:off x="2717" y="1848"/>
                  <a:ext cx="96" cy="72"/>
                </a:xfrm>
                <a:prstGeom prst="triangle">
                  <a:avLst>
                    <a:gd name="adj" fmla="val 47616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zh-CN" altLang="zh-CN" sz="1800">
                    <a:latin typeface="Arial" charset="0"/>
                  </a:endParaRPr>
                </a:p>
              </p:txBody>
            </p:sp>
          </p:grpSp>
        </p:grp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49588" y="3838723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11638" y="3857773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6510338" y="3933973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6764338" y="5038873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Text Box 64"/>
            <p:cNvSpPr txBox="1">
              <a:spLocks noChangeArrowheads="1"/>
            </p:cNvSpPr>
            <p:nvPr/>
          </p:nvSpPr>
          <p:spPr bwMode="auto">
            <a:xfrm>
              <a:off x="5084763" y="4924573"/>
              <a:ext cx="2651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Q</a:t>
              </a: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4821238" y="4668986"/>
              <a:ext cx="4556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FLOP</a:t>
              </a:r>
            </a:p>
          </p:txBody>
        </p:sp>
        <p:sp>
          <p:nvSpPr>
            <p:cNvPr id="67" name="Text Box 66"/>
            <p:cNvSpPr txBox="1">
              <a:spLocks noChangeArrowheads="1"/>
            </p:cNvSpPr>
            <p:nvPr/>
          </p:nvSpPr>
          <p:spPr bwMode="auto">
            <a:xfrm>
              <a:off x="4838700" y="4924573"/>
              <a:ext cx="2587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D</a:t>
              </a:r>
            </a:p>
          </p:txBody>
        </p:sp>
        <p:sp>
          <p:nvSpPr>
            <p:cNvPr id="68" name="AutoShape 67"/>
            <p:cNvSpPr>
              <a:spLocks noChangeArrowheads="1"/>
            </p:cNvSpPr>
            <p:nvPr/>
          </p:nvSpPr>
          <p:spPr bwMode="auto">
            <a:xfrm rot="5492108">
              <a:off x="4887913" y="5281761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69" name="Text Box 68"/>
            <p:cNvSpPr txBox="1">
              <a:spLocks noChangeArrowheads="1"/>
            </p:cNvSpPr>
            <p:nvPr/>
          </p:nvSpPr>
          <p:spPr bwMode="auto">
            <a:xfrm>
              <a:off x="3827463" y="4943623"/>
              <a:ext cx="2651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Q</a:t>
              </a:r>
            </a:p>
          </p:txBody>
        </p:sp>
        <p:sp>
          <p:nvSpPr>
            <p:cNvPr id="70" name="Text Box 69"/>
            <p:cNvSpPr txBox="1">
              <a:spLocks noChangeArrowheads="1"/>
            </p:cNvSpPr>
            <p:nvPr/>
          </p:nvSpPr>
          <p:spPr bwMode="auto">
            <a:xfrm>
              <a:off x="3563938" y="4688036"/>
              <a:ext cx="4556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FLOP</a:t>
              </a:r>
            </a:p>
          </p:txBody>
        </p:sp>
        <p:sp>
          <p:nvSpPr>
            <p:cNvPr id="71" name="Text Box 70"/>
            <p:cNvSpPr txBox="1">
              <a:spLocks noChangeArrowheads="1"/>
            </p:cNvSpPr>
            <p:nvPr/>
          </p:nvSpPr>
          <p:spPr bwMode="auto">
            <a:xfrm>
              <a:off x="3581400" y="4943623"/>
              <a:ext cx="2587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D</a:t>
              </a:r>
            </a:p>
          </p:txBody>
        </p:sp>
        <p:sp>
          <p:nvSpPr>
            <p:cNvPr id="72" name="AutoShape 71"/>
            <p:cNvSpPr>
              <a:spLocks noChangeArrowheads="1"/>
            </p:cNvSpPr>
            <p:nvPr/>
          </p:nvSpPr>
          <p:spPr bwMode="auto">
            <a:xfrm rot="5492108">
              <a:off x="3630613" y="5300811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249738" y="4905523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1811338" y="4943623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2573338" y="4943623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75"/>
            <p:cNvSpPr txBox="1">
              <a:spLocks noChangeArrowheads="1"/>
            </p:cNvSpPr>
            <p:nvPr/>
          </p:nvSpPr>
          <p:spPr bwMode="auto">
            <a:xfrm>
              <a:off x="654050" y="5138886"/>
              <a:ext cx="8509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400">
                  <a:latin typeface="Arial Narrow" pitchFamily="34" charset="0"/>
                  <a:ea typeface="宋体" charset="-122"/>
                </a:rPr>
                <a:t>BUS [7..0]</a:t>
              </a:r>
            </a:p>
          </p:txBody>
        </p:sp>
        <p:sp>
          <p:nvSpPr>
            <p:cNvPr id="77" name="Text Box 76"/>
            <p:cNvSpPr txBox="1">
              <a:spLocks noChangeArrowheads="1"/>
            </p:cNvSpPr>
            <p:nvPr/>
          </p:nvSpPr>
          <p:spPr bwMode="auto">
            <a:xfrm>
              <a:off x="673100" y="6148536"/>
              <a:ext cx="6762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400">
                  <a:latin typeface="Arial Narrow" pitchFamily="34" charset="0"/>
                  <a:ea typeface="宋体" charset="-122"/>
                </a:rPr>
                <a:t>CDATA</a:t>
              </a:r>
            </a:p>
          </p:txBody>
        </p:sp>
        <p:sp>
          <p:nvSpPr>
            <p:cNvPr id="78" name="Text Box 77"/>
            <p:cNvSpPr txBox="1">
              <a:spLocks noChangeArrowheads="1"/>
            </p:cNvSpPr>
            <p:nvPr/>
          </p:nvSpPr>
          <p:spPr bwMode="auto">
            <a:xfrm>
              <a:off x="3827463" y="3914923"/>
              <a:ext cx="2651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Q</a:t>
              </a:r>
            </a:p>
          </p:txBody>
        </p:sp>
        <p:sp>
          <p:nvSpPr>
            <p:cNvPr id="79" name="Text Box 78"/>
            <p:cNvSpPr txBox="1">
              <a:spLocks noChangeArrowheads="1"/>
            </p:cNvSpPr>
            <p:nvPr/>
          </p:nvSpPr>
          <p:spPr bwMode="auto">
            <a:xfrm>
              <a:off x="3563938" y="3659336"/>
              <a:ext cx="4556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FLOP</a:t>
              </a:r>
            </a:p>
          </p:txBody>
        </p: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3581400" y="3914923"/>
              <a:ext cx="2587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D</a:t>
              </a:r>
            </a:p>
          </p:txBody>
        </p:sp>
        <p:sp>
          <p:nvSpPr>
            <p:cNvPr id="81" name="AutoShape 80"/>
            <p:cNvSpPr>
              <a:spLocks noChangeArrowheads="1"/>
            </p:cNvSpPr>
            <p:nvPr/>
          </p:nvSpPr>
          <p:spPr bwMode="auto">
            <a:xfrm rot="5492108">
              <a:off x="3630613" y="4272111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82" name="Text Box 82"/>
            <p:cNvSpPr txBox="1">
              <a:spLocks noChangeArrowheads="1"/>
            </p:cNvSpPr>
            <p:nvPr/>
          </p:nvSpPr>
          <p:spPr bwMode="auto">
            <a:xfrm>
              <a:off x="1519238" y="4627711"/>
              <a:ext cx="531812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200">
                  <a:latin typeface="Arial Narrow" pitchFamily="34" charset="0"/>
                  <a:ea typeface="宋体" charset="-122"/>
                </a:rPr>
                <a:t>BUFG</a:t>
              </a: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292080" y="2996952"/>
            <a:ext cx="2879775" cy="1620838"/>
            <a:chOff x="5372050" y="3261667"/>
            <a:chExt cx="2879775" cy="1620838"/>
          </a:xfrm>
        </p:grpSpPr>
        <p:grpSp>
          <p:nvGrpSpPr>
            <p:cNvPr id="88" name="Group 88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5372050" y="3261667"/>
              <a:ext cx="2800350" cy="1620838"/>
              <a:chOff x="3410" y="1842"/>
              <a:chExt cx="1764" cy="1021"/>
            </a:xfrm>
          </p:grpSpPr>
          <p:sp>
            <p:nvSpPr>
              <p:cNvPr id="89" name="Line 89"/>
              <p:cNvSpPr>
                <a:spLocks noChangeShapeType="1"/>
              </p:cNvSpPr>
              <p:nvPr/>
            </p:nvSpPr>
            <p:spPr bwMode="auto">
              <a:xfrm flipV="1">
                <a:off x="3446" y="2123"/>
                <a:ext cx="172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prstDash val="sysDot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 flipV="1">
                <a:off x="3410" y="2863"/>
                <a:ext cx="148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prstDash val="sysDot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Text Box 91"/>
              <p:cNvSpPr txBox="1">
                <a:spLocks noChangeArrowheads="1"/>
              </p:cNvSpPr>
              <p:nvPr/>
            </p:nvSpPr>
            <p:spPr bwMode="auto">
              <a:xfrm>
                <a:off x="3819" y="1842"/>
                <a:ext cx="94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25" tIns="45713" rIns="91425" bIns="45713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altLang="zh-CN" sz="2000" b="1" dirty="0">
                    <a:solidFill>
                      <a:srgbClr val="008000"/>
                    </a:solidFill>
                    <a:latin typeface="Arial Narrow" pitchFamily="34" charset="0"/>
                    <a:ea typeface="宋体" charset="-122"/>
                  </a:rPr>
                  <a:t>OFFSET OUT</a:t>
                </a:r>
              </a:p>
            </p:txBody>
          </p:sp>
        </p:grpSp>
        <p:sp>
          <p:nvSpPr>
            <p:cNvPr id="87" name="Line 87"/>
            <p:cNvSpPr>
              <a:spLocks noChangeShapeType="1"/>
            </p:cNvSpPr>
            <p:nvPr/>
          </p:nvSpPr>
          <p:spPr bwMode="auto">
            <a:xfrm flipV="1">
              <a:off x="5680075" y="4272111"/>
              <a:ext cx="2571750" cy="76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92"/>
            <p:cNvSpPr>
              <a:spLocks noChangeShapeType="1"/>
            </p:cNvSpPr>
            <p:nvPr/>
          </p:nvSpPr>
          <p:spPr bwMode="auto">
            <a:xfrm flipV="1">
              <a:off x="5603875" y="4348311"/>
              <a:ext cx="95250" cy="4953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64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System Synchronous Output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1624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2190588" y="4509120"/>
            <a:ext cx="4581216" cy="1872208"/>
            <a:chOff x="2190588" y="4507202"/>
            <a:chExt cx="4581216" cy="1872208"/>
          </a:xfrm>
        </p:grpSpPr>
        <p:sp>
          <p:nvSpPr>
            <p:cNvPr id="16" name="任意多边形 15"/>
            <p:cNvSpPr/>
            <p:nvPr/>
          </p:nvSpPr>
          <p:spPr>
            <a:xfrm>
              <a:off x="2195736" y="5153534"/>
              <a:ext cx="4576068" cy="311150"/>
            </a:xfrm>
            <a:custGeom>
              <a:avLst/>
              <a:gdLst>
                <a:gd name="connsiteX0" fmla="*/ 0 w 4864100"/>
                <a:gd name="connsiteY0" fmla="*/ 615950 h 622300"/>
                <a:gd name="connsiteX1" fmla="*/ 641350 w 4864100"/>
                <a:gd name="connsiteY1" fmla="*/ 615950 h 622300"/>
                <a:gd name="connsiteX2" fmla="*/ 641350 w 4864100"/>
                <a:gd name="connsiteY2" fmla="*/ 0 h 622300"/>
                <a:gd name="connsiteX3" fmla="*/ 1866900 w 4864100"/>
                <a:gd name="connsiteY3" fmla="*/ 0 h 622300"/>
                <a:gd name="connsiteX4" fmla="*/ 1866900 w 4864100"/>
                <a:gd name="connsiteY4" fmla="*/ 622300 h 622300"/>
                <a:gd name="connsiteX5" fmla="*/ 3086100 w 4864100"/>
                <a:gd name="connsiteY5" fmla="*/ 622300 h 622300"/>
                <a:gd name="connsiteX6" fmla="*/ 3086100 w 4864100"/>
                <a:gd name="connsiteY6" fmla="*/ 6350 h 622300"/>
                <a:gd name="connsiteX7" fmla="*/ 4318000 w 4864100"/>
                <a:gd name="connsiteY7" fmla="*/ 6350 h 622300"/>
                <a:gd name="connsiteX8" fmla="*/ 4318000 w 4864100"/>
                <a:gd name="connsiteY8" fmla="*/ 622300 h 622300"/>
                <a:gd name="connsiteX9" fmla="*/ 4864100 w 4864100"/>
                <a:gd name="connsiteY9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64100" h="622300">
                  <a:moveTo>
                    <a:pt x="0" y="615950"/>
                  </a:moveTo>
                  <a:lnTo>
                    <a:pt x="641350" y="615950"/>
                  </a:lnTo>
                  <a:lnTo>
                    <a:pt x="641350" y="0"/>
                  </a:lnTo>
                  <a:lnTo>
                    <a:pt x="1866900" y="0"/>
                  </a:lnTo>
                  <a:lnTo>
                    <a:pt x="1866900" y="622300"/>
                  </a:lnTo>
                  <a:lnTo>
                    <a:pt x="3086100" y="622300"/>
                  </a:lnTo>
                  <a:lnTo>
                    <a:pt x="3086100" y="6350"/>
                  </a:lnTo>
                  <a:lnTo>
                    <a:pt x="4318000" y="6350"/>
                  </a:lnTo>
                  <a:lnTo>
                    <a:pt x="4318000" y="622300"/>
                  </a:lnTo>
                  <a:lnTo>
                    <a:pt x="4864100" y="622300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3563888" y="6091378"/>
              <a:ext cx="2376264" cy="288032"/>
            </a:xfrm>
            <a:prstGeom prst="hexagon">
              <a:avLst>
                <a:gd name="adj" fmla="val 48516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DATA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五边形 17"/>
            <p:cNvSpPr/>
            <p:nvPr/>
          </p:nvSpPr>
          <p:spPr>
            <a:xfrm>
              <a:off x="2190588" y="6091378"/>
              <a:ext cx="1373300" cy="28803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五边形 18"/>
            <p:cNvSpPr/>
            <p:nvPr/>
          </p:nvSpPr>
          <p:spPr>
            <a:xfrm flipH="1">
              <a:off x="5940152" y="6091378"/>
              <a:ext cx="831652" cy="28803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39752" y="4507203"/>
              <a:ext cx="9943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Transmit</a:t>
              </a:r>
            </a:p>
            <a:p>
              <a:pPr algn="ctr"/>
              <a:r>
                <a:rPr lang="en-US" altLang="zh-CN" dirty="0" smtClean="0"/>
                <a:t>Edge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52792" y="4507202"/>
              <a:ext cx="930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Capture</a:t>
              </a:r>
            </a:p>
            <a:p>
              <a:pPr algn="ctr"/>
              <a:r>
                <a:rPr lang="en-US" altLang="zh-CN" dirty="0" smtClean="0"/>
                <a:t>Edge</a:t>
              </a:r>
              <a:endParaRPr lang="zh-CN" alt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51520" y="4931056"/>
            <a:ext cx="2275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寄存器输出延时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时钟偏移</a:t>
            </a: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逻辑延时</a:t>
            </a: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</a:rPr>
              <a:t>FPGA IO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延时</a:t>
            </a: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</a:rPr>
              <a:t>PCB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布线延时</a:t>
            </a: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71804" y="5014917"/>
            <a:ext cx="237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</a:rPr>
              <a:t>目标器件采样时间</a:t>
            </a:r>
            <a:endParaRPr lang="en-US" altLang="zh-CN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</a:rPr>
              <a:t>时钟偏移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71804" y="5805264"/>
            <a:ext cx="237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目标器件保持时间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928938" y="5529263"/>
            <a:ext cx="614362" cy="471487"/>
          </a:xfrm>
          <a:custGeom>
            <a:avLst/>
            <a:gdLst>
              <a:gd name="connsiteX0" fmla="*/ 0 w 614362"/>
              <a:gd name="connsiteY0" fmla="*/ 0 h 471487"/>
              <a:gd name="connsiteX1" fmla="*/ 457200 w 614362"/>
              <a:gd name="connsiteY1" fmla="*/ 128587 h 471487"/>
              <a:gd name="connsiteX2" fmla="*/ 614362 w 614362"/>
              <a:gd name="connsiteY2" fmla="*/ 471487 h 47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362" h="471487">
                <a:moveTo>
                  <a:pt x="0" y="0"/>
                </a:moveTo>
                <a:cubicBezTo>
                  <a:pt x="177403" y="25003"/>
                  <a:pt x="354806" y="50006"/>
                  <a:pt x="457200" y="128587"/>
                </a:cubicBezTo>
                <a:cubicBezTo>
                  <a:pt x="559594" y="207168"/>
                  <a:pt x="586978" y="339327"/>
                  <a:pt x="614362" y="4714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614738" y="5586413"/>
            <a:ext cx="1503470" cy="371475"/>
          </a:xfrm>
          <a:custGeom>
            <a:avLst/>
            <a:gdLst>
              <a:gd name="connsiteX0" fmla="*/ 0 w 742950"/>
              <a:gd name="connsiteY0" fmla="*/ 371475 h 371475"/>
              <a:gd name="connsiteX1" fmla="*/ 328612 w 742950"/>
              <a:gd name="connsiteY1" fmla="*/ 100012 h 371475"/>
              <a:gd name="connsiteX2" fmla="*/ 742950 w 742950"/>
              <a:gd name="connsiteY2" fmla="*/ 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371475">
                <a:moveTo>
                  <a:pt x="0" y="371475"/>
                </a:moveTo>
                <a:cubicBezTo>
                  <a:pt x="102393" y="266699"/>
                  <a:pt x="204787" y="161924"/>
                  <a:pt x="328612" y="100012"/>
                </a:cubicBezTo>
                <a:cubicBezTo>
                  <a:pt x="452437" y="38099"/>
                  <a:pt x="742950" y="0"/>
                  <a:pt x="74295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5118208" y="5529264"/>
            <a:ext cx="821944" cy="511744"/>
          </a:xfrm>
          <a:custGeom>
            <a:avLst/>
            <a:gdLst>
              <a:gd name="connsiteX0" fmla="*/ 0 w 614362"/>
              <a:gd name="connsiteY0" fmla="*/ 0 h 471487"/>
              <a:gd name="connsiteX1" fmla="*/ 457200 w 614362"/>
              <a:gd name="connsiteY1" fmla="*/ 128587 h 471487"/>
              <a:gd name="connsiteX2" fmla="*/ 614362 w 614362"/>
              <a:gd name="connsiteY2" fmla="*/ 471487 h 47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362" h="471487">
                <a:moveTo>
                  <a:pt x="0" y="0"/>
                </a:moveTo>
                <a:cubicBezTo>
                  <a:pt x="177403" y="25003"/>
                  <a:pt x="354806" y="50006"/>
                  <a:pt x="457200" y="128587"/>
                </a:cubicBezTo>
                <a:cubicBezTo>
                  <a:pt x="559594" y="207168"/>
                  <a:pt x="586978" y="339327"/>
                  <a:pt x="614362" y="4714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  <p:bldP spid="4" grpId="0" animBg="1"/>
      <p:bldP spid="5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时间约束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520415"/>
            <a:ext cx="72008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OFFSET = </a:t>
            </a:r>
            <a:r>
              <a:rPr lang="en-US" altLang="zh-CN" b="1" dirty="0" err="1"/>
              <a:t>OUT</a:t>
            </a:r>
            <a:r>
              <a:rPr lang="en-US" altLang="zh-CN" i="1" dirty="0" err="1"/>
              <a:t>value</a:t>
            </a:r>
            <a:r>
              <a:rPr lang="en-US" altLang="zh-CN" i="1" dirty="0"/>
              <a:t> </a:t>
            </a:r>
            <a:r>
              <a:rPr lang="en-US" altLang="zh-CN" b="1" dirty="0"/>
              <a:t>VALID </a:t>
            </a:r>
            <a:r>
              <a:rPr lang="en-US" altLang="zh-CN" i="1" dirty="0"/>
              <a:t>value </a:t>
            </a:r>
            <a:r>
              <a:rPr lang="en-US" altLang="zh-CN" b="1" dirty="0"/>
              <a:t>AFTER </a:t>
            </a:r>
            <a:r>
              <a:rPr lang="en-US" altLang="zh-CN" i="1" dirty="0"/>
              <a:t>clock</a:t>
            </a:r>
            <a:r>
              <a:rPr lang="en-US" altLang="zh-CN" b="1" dirty="0"/>
              <a:t>;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740505" y="2276872"/>
            <a:ext cx="5207759" cy="2088232"/>
            <a:chOff x="1281161" y="2490871"/>
            <a:chExt cx="5207759" cy="2088232"/>
          </a:xfrm>
        </p:grpSpPr>
        <p:sp>
          <p:nvSpPr>
            <p:cNvPr id="6" name="TextBox 5"/>
            <p:cNvSpPr txBox="1"/>
            <p:nvPr/>
          </p:nvSpPr>
          <p:spPr>
            <a:xfrm>
              <a:off x="3270471" y="2490871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10ns</a:t>
              </a:r>
              <a:endParaRPr lang="zh-CN" altLang="en-US" dirty="0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281161" y="2852936"/>
              <a:ext cx="5207759" cy="1726167"/>
              <a:chOff x="1281161" y="2852936"/>
              <a:chExt cx="5207759" cy="1726167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1912852" y="3139228"/>
                <a:ext cx="4576068" cy="311150"/>
              </a:xfrm>
              <a:custGeom>
                <a:avLst/>
                <a:gdLst>
                  <a:gd name="connsiteX0" fmla="*/ 0 w 4864100"/>
                  <a:gd name="connsiteY0" fmla="*/ 615950 h 622300"/>
                  <a:gd name="connsiteX1" fmla="*/ 641350 w 4864100"/>
                  <a:gd name="connsiteY1" fmla="*/ 615950 h 622300"/>
                  <a:gd name="connsiteX2" fmla="*/ 641350 w 4864100"/>
                  <a:gd name="connsiteY2" fmla="*/ 0 h 622300"/>
                  <a:gd name="connsiteX3" fmla="*/ 1866900 w 4864100"/>
                  <a:gd name="connsiteY3" fmla="*/ 0 h 622300"/>
                  <a:gd name="connsiteX4" fmla="*/ 1866900 w 4864100"/>
                  <a:gd name="connsiteY4" fmla="*/ 622300 h 622300"/>
                  <a:gd name="connsiteX5" fmla="*/ 3086100 w 4864100"/>
                  <a:gd name="connsiteY5" fmla="*/ 622300 h 622300"/>
                  <a:gd name="connsiteX6" fmla="*/ 3086100 w 4864100"/>
                  <a:gd name="connsiteY6" fmla="*/ 6350 h 622300"/>
                  <a:gd name="connsiteX7" fmla="*/ 4318000 w 4864100"/>
                  <a:gd name="connsiteY7" fmla="*/ 6350 h 622300"/>
                  <a:gd name="connsiteX8" fmla="*/ 4318000 w 4864100"/>
                  <a:gd name="connsiteY8" fmla="*/ 622300 h 622300"/>
                  <a:gd name="connsiteX9" fmla="*/ 4864100 w 4864100"/>
                  <a:gd name="connsiteY9" fmla="*/ 622300 h 622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64100" h="622300">
                    <a:moveTo>
                      <a:pt x="0" y="615950"/>
                    </a:moveTo>
                    <a:lnTo>
                      <a:pt x="641350" y="615950"/>
                    </a:lnTo>
                    <a:lnTo>
                      <a:pt x="641350" y="0"/>
                    </a:lnTo>
                    <a:lnTo>
                      <a:pt x="1866900" y="0"/>
                    </a:lnTo>
                    <a:lnTo>
                      <a:pt x="1866900" y="622300"/>
                    </a:lnTo>
                    <a:lnTo>
                      <a:pt x="3086100" y="622300"/>
                    </a:lnTo>
                    <a:lnTo>
                      <a:pt x="3086100" y="6350"/>
                    </a:lnTo>
                    <a:lnTo>
                      <a:pt x="4318000" y="6350"/>
                    </a:lnTo>
                    <a:lnTo>
                      <a:pt x="4318000" y="622300"/>
                    </a:lnTo>
                    <a:lnTo>
                      <a:pt x="4864100" y="622300"/>
                    </a:ln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六边形 8"/>
              <p:cNvSpPr/>
              <p:nvPr/>
            </p:nvSpPr>
            <p:spPr>
              <a:xfrm>
                <a:off x="3392576" y="3933056"/>
                <a:ext cx="1827496" cy="288032"/>
              </a:xfrm>
              <a:prstGeom prst="hexagon">
                <a:avLst>
                  <a:gd name="adj" fmla="val 48516"/>
                  <a:gd name="vf" fmla="val 11547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DATA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五边形 9"/>
              <p:cNvSpPr/>
              <p:nvPr/>
            </p:nvSpPr>
            <p:spPr>
              <a:xfrm>
                <a:off x="1907704" y="3933056"/>
                <a:ext cx="1484872" cy="288032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五边形 10"/>
              <p:cNvSpPr/>
              <p:nvPr/>
            </p:nvSpPr>
            <p:spPr>
              <a:xfrm flipH="1">
                <a:off x="5220072" y="3933056"/>
                <a:ext cx="1268848" cy="288032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967922" y="4192716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7ns</a:t>
                </a:r>
                <a:endParaRPr lang="zh-CN" altLang="en-US" dirty="0"/>
              </a:p>
            </p:txBody>
          </p:sp>
          <p:cxnSp>
            <p:nvCxnSpPr>
              <p:cNvPr id="13" name="直接箭头连接符 12"/>
              <p:cNvCxnSpPr/>
              <p:nvPr/>
            </p:nvCxnSpPr>
            <p:spPr>
              <a:xfrm>
                <a:off x="3392576" y="4562048"/>
                <a:ext cx="1401096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2459060" y="2852936"/>
                <a:ext cx="2376264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281161" y="3110137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CLK</a:t>
                </a:r>
                <a:endParaRPr lang="zh-CN" altLang="en-US" dirty="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4793672" y="4562048"/>
                <a:ext cx="426400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4706790" y="4209771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1ns</a:t>
                </a:r>
                <a:endParaRPr lang="zh-CN" altLang="en-US" dirty="0"/>
              </a:p>
            </p:txBody>
          </p:sp>
        </p:grpSp>
      </p:grpSp>
      <p:sp>
        <p:nvSpPr>
          <p:cNvPr id="22" name="矩形 21"/>
          <p:cNvSpPr/>
          <p:nvPr/>
        </p:nvSpPr>
        <p:spPr>
          <a:xfrm>
            <a:off x="1105725" y="4941168"/>
            <a:ext cx="6788534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NET </a:t>
            </a:r>
            <a:r>
              <a:rPr lang="en-US" altLang="zh-CN" dirty="0" smtClean="0"/>
              <a:t>“CLK” </a:t>
            </a:r>
            <a:r>
              <a:rPr lang="en-US" altLang="zh-CN" dirty="0"/>
              <a:t>TNM_NET = </a:t>
            </a:r>
            <a:r>
              <a:rPr lang="en-US" altLang="zh-CN" dirty="0" smtClean="0"/>
              <a:t>“TNM_CLK”;</a:t>
            </a:r>
            <a:endParaRPr lang="en-US" altLang="zh-CN" dirty="0"/>
          </a:p>
          <a:p>
            <a:r>
              <a:rPr lang="en-US" altLang="zh-CN" dirty="0"/>
              <a:t>TIMESPEC </a:t>
            </a:r>
            <a:r>
              <a:rPr lang="en-US" altLang="zh-CN" dirty="0" smtClean="0"/>
              <a:t>“TS_CLK” </a:t>
            </a:r>
            <a:r>
              <a:rPr lang="en-US" altLang="zh-CN" dirty="0"/>
              <a:t>= PERIOD </a:t>
            </a:r>
            <a:r>
              <a:rPr lang="en-US" altLang="zh-CN" dirty="0" smtClean="0"/>
              <a:t>“</a:t>
            </a:r>
            <a:r>
              <a:rPr lang="en-US" altLang="zh-CN" dirty="0"/>
              <a:t>TNM_CLK</a:t>
            </a:r>
            <a:r>
              <a:rPr lang="en-US" altLang="zh-CN" dirty="0" smtClean="0"/>
              <a:t>” 10 </a:t>
            </a:r>
            <a:r>
              <a:rPr lang="en-US" altLang="zh-CN" dirty="0"/>
              <a:t>ns HIGH 50</a:t>
            </a:r>
            <a:r>
              <a:rPr lang="en-US" altLang="zh-CN" dirty="0" smtClean="0"/>
              <a:t>%;</a:t>
            </a:r>
          </a:p>
          <a:p>
            <a:endParaRPr lang="en-US" altLang="zh-CN" dirty="0"/>
          </a:p>
          <a:p>
            <a:r>
              <a:rPr lang="en-US" altLang="zh-CN" dirty="0"/>
              <a:t>OFFSET = </a:t>
            </a:r>
            <a:r>
              <a:rPr lang="en-US" altLang="zh-CN" dirty="0" smtClean="0"/>
              <a:t>OUT 3 </a:t>
            </a:r>
            <a:r>
              <a:rPr lang="en-US" altLang="zh-CN" dirty="0"/>
              <a:t>ns VALID </a:t>
            </a:r>
            <a:r>
              <a:rPr lang="en-US" altLang="zh-CN" dirty="0" smtClean="0"/>
              <a:t>8 </a:t>
            </a:r>
            <a:r>
              <a:rPr lang="en-US" altLang="zh-CN" dirty="0"/>
              <a:t>ns </a:t>
            </a:r>
            <a:r>
              <a:rPr lang="en-US" altLang="zh-CN" dirty="0" smtClean="0"/>
              <a:t>AFTER “CLK”;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46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时间约束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27584" y="1844824"/>
            <a:ext cx="7457427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NET </a:t>
            </a:r>
            <a:r>
              <a:rPr lang="en-US" altLang="zh-CN" dirty="0" smtClean="0"/>
              <a:t>“CLK” </a:t>
            </a:r>
            <a:r>
              <a:rPr lang="en-US" altLang="zh-CN" dirty="0"/>
              <a:t>TNM_NET = </a:t>
            </a:r>
            <a:r>
              <a:rPr lang="en-US" altLang="zh-CN" dirty="0" smtClean="0"/>
              <a:t>“TNM_CLK”;</a:t>
            </a:r>
            <a:endParaRPr lang="en-US" altLang="zh-CN" dirty="0"/>
          </a:p>
          <a:p>
            <a:r>
              <a:rPr lang="en-US" altLang="zh-CN" dirty="0"/>
              <a:t>TIMESPEC </a:t>
            </a:r>
            <a:r>
              <a:rPr lang="en-US" altLang="zh-CN" dirty="0" smtClean="0"/>
              <a:t>“TS_CLK” </a:t>
            </a:r>
            <a:r>
              <a:rPr lang="en-US" altLang="zh-CN" dirty="0"/>
              <a:t>= PERIOD </a:t>
            </a:r>
            <a:r>
              <a:rPr lang="en-US" altLang="zh-CN" dirty="0" smtClean="0"/>
              <a:t>“</a:t>
            </a:r>
            <a:r>
              <a:rPr lang="en-US" altLang="zh-CN" dirty="0"/>
              <a:t>TNM_CLK</a:t>
            </a:r>
            <a:r>
              <a:rPr lang="en-US" altLang="zh-CN" dirty="0" smtClean="0"/>
              <a:t>” 10 </a:t>
            </a:r>
            <a:r>
              <a:rPr lang="en-US" altLang="zh-CN" dirty="0"/>
              <a:t>ns HIGH 50</a:t>
            </a:r>
            <a:r>
              <a:rPr lang="en-US" altLang="zh-CN" dirty="0" smtClean="0"/>
              <a:t>%;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TIMEGRP  TG_DATA = PADS(“DATA&lt;?&gt;”)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TIMEGRP  TG_DATA OFFSET = </a:t>
            </a:r>
            <a:r>
              <a:rPr lang="en-US" altLang="zh-CN" dirty="0" smtClean="0"/>
              <a:t>OUT 3 </a:t>
            </a:r>
            <a:r>
              <a:rPr lang="en-US" altLang="zh-CN" dirty="0"/>
              <a:t>ns VALID </a:t>
            </a:r>
            <a:r>
              <a:rPr lang="en-US" altLang="zh-CN" dirty="0" smtClean="0"/>
              <a:t>8 </a:t>
            </a:r>
            <a:r>
              <a:rPr lang="en-US" altLang="zh-CN" dirty="0"/>
              <a:t>ns </a:t>
            </a:r>
            <a:r>
              <a:rPr lang="en-US" altLang="zh-CN" dirty="0" smtClean="0"/>
              <a:t>AFTER “CLK”;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65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Source Synchronous Outputs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2714125" cy="269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组合 23"/>
          <p:cNvGrpSpPr/>
          <p:nvPr/>
        </p:nvGrpSpPr>
        <p:grpSpPr>
          <a:xfrm>
            <a:off x="3101858" y="2756082"/>
            <a:ext cx="5876109" cy="1969062"/>
            <a:chOff x="3101858" y="2756082"/>
            <a:chExt cx="5876109" cy="1969062"/>
          </a:xfrm>
        </p:grpSpPr>
        <p:sp>
          <p:nvSpPr>
            <p:cNvPr id="7" name="任意多边形 6"/>
            <p:cNvSpPr/>
            <p:nvPr/>
          </p:nvSpPr>
          <p:spPr>
            <a:xfrm>
              <a:off x="3929076" y="2825756"/>
              <a:ext cx="4576068" cy="311150"/>
            </a:xfrm>
            <a:custGeom>
              <a:avLst/>
              <a:gdLst>
                <a:gd name="connsiteX0" fmla="*/ 0 w 4864100"/>
                <a:gd name="connsiteY0" fmla="*/ 615950 h 622300"/>
                <a:gd name="connsiteX1" fmla="*/ 641350 w 4864100"/>
                <a:gd name="connsiteY1" fmla="*/ 615950 h 622300"/>
                <a:gd name="connsiteX2" fmla="*/ 641350 w 4864100"/>
                <a:gd name="connsiteY2" fmla="*/ 0 h 622300"/>
                <a:gd name="connsiteX3" fmla="*/ 1866900 w 4864100"/>
                <a:gd name="connsiteY3" fmla="*/ 0 h 622300"/>
                <a:gd name="connsiteX4" fmla="*/ 1866900 w 4864100"/>
                <a:gd name="connsiteY4" fmla="*/ 622300 h 622300"/>
                <a:gd name="connsiteX5" fmla="*/ 3086100 w 4864100"/>
                <a:gd name="connsiteY5" fmla="*/ 622300 h 622300"/>
                <a:gd name="connsiteX6" fmla="*/ 3086100 w 4864100"/>
                <a:gd name="connsiteY6" fmla="*/ 6350 h 622300"/>
                <a:gd name="connsiteX7" fmla="*/ 4318000 w 4864100"/>
                <a:gd name="connsiteY7" fmla="*/ 6350 h 622300"/>
                <a:gd name="connsiteX8" fmla="*/ 4318000 w 4864100"/>
                <a:gd name="connsiteY8" fmla="*/ 622300 h 622300"/>
                <a:gd name="connsiteX9" fmla="*/ 4864100 w 4864100"/>
                <a:gd name="connsiteY9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64100" h="622300">
                  <a:moveTo>
                    <a:pt x="0" y="615950"/>
                  </a:moveTo>
                  <a:lnTo>
                    <a:pt x="641350" y="615950"/>
                  </a:lnTo>
                  <a:lnTo>
                    <a:pt x="641350" y="0"/>
                  </a:lnTo>
                  <a:lnTo>
                    <a:pt x="1866900" y="0"/>
                  </a:lnTo>
                  <a:lnTo>
                    <a:pt x="1866900" y="622300"/>
                  </a:lnTo>
                  <a:lnTo>
                    <a:pt x="3086100" y="622300"/>
                  </a:lnTo>
                  <a:lnTo>
                    <a:pt x="3086100" y="6350"/>
                  </a:lnTo>
                  <a:lnTo>
                    <a:pt x="4318000" y="6350"/>
                  </a:lnTo>
                  <a:lnTo>
                    <a:pt x="4318000" y="622300"/>
                  </a:lnTo>
                  <a:lnTo>
                    <a:pt x="4864100" y="622300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>
              <a:off x="5317834" y="4437112"/>
              <a:ext cx="1229377" cy="288032"/>
            </a:xfrm>
            <a:prstGeom prst="hexagon">
              <a:avLst>
                <a:gd name="adj" fmla="val 48516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DATA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4396751" y="4437112"/>
              <a:ext cx="941252" cy="28803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五边形 9"/>
            <p:cNvSpPr/>
            <p:nvPr/>
          </p:nvSpPr>
          <p:spPr>
            <a:xfrm flipH="1">
              <a:off x="7762604" y="4437112"/>
              <a:ext cx="1215363" cy="28803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>
              <a:off x="6533227" y="4434791"/>
              <a:ext cx="1229377" cy="288032"/>
            </a:xfrm>
            <a:prstGeom prst="hexagon">
              <a:avLst>
                <a:gd name="adj" fmla="val 48516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DATA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7619" y="2756082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 smtClean="0"/>
                <a:t>ClkIn</a:t>
              </a:r>
              <a:endParaRPr lang="zh-CN" altLang="en-US" dirty="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394554" y="3604769"/>
              <a:ext cx="4576068" cy="311150"/>
            </a:xfrm>
            <a:custGeom>
              <a:avLst/>
              <a:gdLst>
                <a:gd name="connsiteX0" fmla="*/ 0 w 4864100"/>
                <a:gd name="connsiteY0" fmla="*/ 615950 h 622300"/>
                <a:gd name="connsiteX1" fmla="*/ 641350 w 4864100"/>
                <a:gd name="connsiteY1" fmla="*/ 615950 h 622300"/>
                <a:gd name="connsiteX2" fmla="*/ 641350 w 4864100"/>
                <a:gd name="connsiteY2" fmla="*/ 0 h 622300"/>
                <a:gd name="connsiteX3" fmla="*/ 1866900 w 4864100"/>
                <a:gd name="connsiteY3" fmla="*/ 0 h 622300"/>
                <a:gd name="connsiteX4" fmla="*/ 1866900 w 4864100"/>
                <a:gd name="connsiteY4" fmla="*/ 622300 h 622300"/>
                <a:gd name="connsiteX5" fmla="*/ 3086100 w 4864100"/>
                <a:gd name="connsiteY5" fmla="*/ 622300 h 622300"/>
                <a:gd name="connsiteX6" fmla="*/ 3086100 w 4864100"/>
                <a:gd name="connsiteY6" fmla="*/ 6350 h 622300"/>
                <a:gd name="connsiteX7" fmla="*/ 4318000 w 4864100"/>
                <a:gd name="connsiteY7" fmla="*/ 6350 h 622300"/>
                <a:gd name="connsiteX8" fmla="*/ 4318000 w 4864100"/>
                <a:gd name="connsiteY8" fmla="*/ 622300 h 622300"/>
                <a:gd name="connsiteX9" fmla="*/ 4864100 w 4864100"/>
                <a:gd name="connsiteY9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64100" h="622300">
                  <a:moveTo>
                    <a:pt x="0" y="615950"/>
                  </a:moveTo>
                  <a:lnTo>
                    <a:pt x="641350" y="615950"/>
                  </a:lnTo>
                  <a:lnTo>
                    <a:pt x="641350" y="0"/>
                  </a:lnTo>
                  <a:lnTo>
                    <a:pt x="1866900" y="0"/>
                  </a:lnTo>
                  <a:lnTo>
                    <a:pt x="1866900" y="622300"/>
                  </a:lnTo>
                  <a:lnTo>
                    <a:pt x="3086100" y="622300"/>
                  </a:lnTo>
                  <a:lnTo>
                    <a:pt x="3086100" y="6350"/>
                  </a:lnTo>
                  <a:lnTo>
                    <a:pt x="4318000" y="6350"/>
                  </a:lnTo>
                  <a:lnTo>
                    <a:pt x="4318000" y="622300"/>
                  </a:lnTo>
                  <a:lnTo>
                    <a:pt x="4864100" y="622300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1858" y="3546587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 smtClean="0"/>
                <a:t>ClkOut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30781" y="4355812"/>
              <a:ext cx="73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Data1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525746" y="3140968"/>
            <a:ext cx="1849062" cy="369332"/>
            <a:chOff x="4525746" y="3140968"/>
            <a:chExt cx="1849062" cy="369332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4525746" y="3356992"/>
              <a:ext cx="478302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04048" y="3140968"/>
              <a:ext cx="1370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accent6">
                      <a:lumMod val="75000"/>
                    </a:schemeClr>
                  </a:solidFill>
                </a:rPr>
                <a:t>unimportant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683568" y="5426863"/>
            <a:ext cx="7992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The </a:t>
            </a:r>
            <a:r>
              <a:rPr lang="en-US" altLang="zh-CN" sz="2000" dirty="0"/>
              <a:t>time from the input clock edge to the </a:t>
            </a:r>
            <a:r>
              <a:rPr lang="en-US" altLang="zh-CN" sz="2000" dirty="0" smtClean="0"/>
              <a:t>output data </a:t>
            </a:r>
            <a:r>
              <a:rPr lang="en-US" altLang="zh-CN" sz="2000" dirty="0"/>
              <a:t>becoming valid is not as important as the skew between the output data bits </a:t>
            </a:r>
            <a:r>
              <a:rPr lang="en-US" altLang="zh-CN" sz="2000" dirty="0" smtClean="0"/>
              <a:t>and in </a:t>
            </a:r>
            <a:r>
              <a:rPr lang="en-US" altLang="zh-CN" sz="2000" dirty="0"/>
              <a:t>most cases can be left unconstrained.</a:t>
            </a:r>
            <a:endParaRPr lang="zh-CN" altLang="en-US" sz="20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5004048" y="3986480"/>
            <a:ext cx="2758556" cy="369332"/>
            <a:chOff x="5004048" y="3986480"/>
            <a:chExt cx="2758556" cy="369332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5004048" y="4221088"/>
              <a:ext cx="33395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6144887" y="4221088"/>
              <a:ext cx="38834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635501" y="3986480"/>
              <a:ext cx="1127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C00000"/>
                  </a:solidFill>
                </a:rPr>
                <a:t>important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345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283864"/>
              </p:ext>
            </p:extLst>
          </p:nvPr>
        </p:nvGraphicFramePr>
        <p:xfrm>
          <a:off x="971600" y="2060848"/>
          <a:ext cx="6923112" cy="334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05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时间约束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599" y="1484784"/>
            <a:ext cx="776951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OFFSET = OUT </a:t>
            </a:r>
            <a:r>
              <a:rPr lang="en-US" altLang="zh-CN" b="1" dirty="0" err="1"/>
              <a:t>AFTER</a:t>
            </a:r>
            <a:r>
              <a:rPr lang="en-US" altLang="zh-CN" i="1" dirty="0" err="1"/>
              <a:t>clock</a:t>
            </a:r>
            <a:r>
              <a:rPr lang="en-US" altLang="zh-CN" i="1" dirty="0"/>
              <a:t> </a:t>
            </a:r>
            <a:r>
              <a:rPr lang="en-US" altLang="zh-CN" b="1" dirty="0"/>
              <a:t>REFERENCE_PIN "REF_CLK" </a:t>
            </a:r>
            <a:r>
              <a:rPr lang="en-US" altLang="zh-CN" b="1" dirty="0" smtClean="0"/>
              <a:t>RISING   ;</a:t>
            </a:r>
            <a:endParaRPr lang="en-US" altLang="zh-CN" b="1" dirty="0"/>
          </a:p>
          <a:p>
            <a:r>
              <a:rPr lang="en-US" altLang="zh-CN" b="1" dirty="0"/>
              <a:t>OFFSET = OUT </a:t>
            </a:r>
            <a:r>
              <a:rPr lang="en-US" altLang="zh-CN" b="1" dirty="0" err="1"/>
              <a:t>AFTER</a:t>
            </a:r>
            <a:r>
              <a:rPr lang="en-US" altLang="zh-CN" i="1" dirty="0" err="1"/>
              <a:t>clock</a:t>
            </a:r>
            <a:r>
              <a:rPr lang="en-US" altLang="zh-CN" i="1" dirty="0"/>
              <a:t> </a:t>
            </a:r>
            <a:r>
              <a:rPr lang="en-US" altLang="zh-CN" b="1" dirty="0"/>
              <a:t>REFERENCE_PIN "REF_CLK" FALLING;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96876" y="5118632"/>
            <a:ext cx="7607572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NET "</a:t>
            </a:r>
            <a:r>
              <a:rPr lang="en-US" altLang="zh-CN" dirty="0" err="1"/>
              <a:t>ClkIn</a:t>
            </a:r>
            <a:r>
              <a:rPr lang="en-US" altLang="zh-CN" dirty="0"/>
              <a:t>" TNM_NET = "</a:t>
            </a:r>
            <a:r>
              <a:rPr lang="en-US" altLang="zh-CN" dirty="0" err="1"/>
              <a:t>ClkIn</a:t>
            </a:r>
            <a:r>
              <a:rPr lang="en-US" altLang="zh-CN" dirty="0" smtClean="0"/>
              <a:t>";</a:t>
            </a:r>
          </a:p>
          <a:p>
            <a:r>
              <a:rPr lang="en-US" altLang="zh-CN" dirty="0"/>
              <a:t>TIMESPEC “TS_CLK” = PERIOD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ClkIn</a:t>
            </a:r>
            <a:r>
              <a:rPr lang="en-US" altLang="zh-CN" dirty="0" smtClean="0"/>
              <a:t>” </a:t>
            </a:r>
            <a:r>
              <a:rPr lang="en-US" altLang="zh-CN" dirty="0"/>
              <a:t>10 ns HIGH 50%;</a:t>
            </a:r>
          </a:p>
          <a:p>
            <a:endParaRPr lang="en-US" altLang="zh-CN" dirty="0"/>
          </a:p>
          <a:p>
            <a:r>
              <a:rPr lang="en-US" altLang="zh-CN" dirty="0"/>
              <a:t>OFFSET = OUT AFTER "</a:t>
            </a:r>
            <a:r>
              <a:rPr lang="en-US" altLang="zh-CN" dirty="0" err="1"/>
              <a:t>ClkIn</a:t>
            </a:r>
            <a:r>
              <a:rPr lang="en-US" altLang="zh-CN" dirty="0"/>
              <a:t>" REFERENCE_PIN "</a:t>
            </a:r>
            <a:r>
              <a:rPr lang="en-US" altLang="zh-CN" dirty="0" err="1"/>
              <a:t>ClkOut</a:t>
            </a:r>
            <a:r>
              <a:rPr lang="en-US" altLang="zh-CN" dirty="0"/>
              <a:t>" RISING;</a:t>
            </a:r>
          </a:p>
          <a:p>
            <a:r>
              <a:rPr lang="en-US" altLang="zh-CN" dirty="0"/>
              <a:t>OFFSET = OUT AFTER "</a:t>
            </a:r>
            <a:r>
              <a:rPr lang="en-US" altLang="zh-CN" dirty="0" err="1"/>
              <a:t>ClkIn</a:t>
            </a:r>
            <a:r>
              <a:rPr lang="en-US" altLang="zh-CN" dirty="0"/>
              <a:t>" REFERENCE_PIN "</a:t>
            </a:r>
            <a:r>
              <a:rPr lang="en-US" altLang="zh-CN" dirty="0" err="1"/>
              <a:t>ClkOut</a:t>
            </a:r>
            <a:r>
              <a:rPr lang="en-US" altLang="zh-CN" dirty="0"/>
              <a:t>" FALLING;</a:t>
            </a:r>
            <a:endParaRPr lang="zh-CN" altLang="en-US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2232248" cy="2214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组合 26"/>
          <p:cNvGrpSpPr/>
          <p:nvPr/>
        </p:nvGrpSpPr>
        <p:grpSpPr>
          <a:xfrm>
            <a:off x="2872355" y="2879813"/>
            <a:ext cx="5876109" cy="1690322"/>
            <a:chOff x="3101858" y="2756082"/>
            <a:chExt cx="5876109" cy="1690322"/>
          </a:xfrm>
        </p:grpSpPr>
        <p:sp>
          <p:nvSpPr>
            <p:cNvPr id="28" name="任意多边形 27"/>
            <p:cNvSpPr/>
            <p:nvPr/>
          </p:nvSpPr>
          <p:spPr>
            <a:xfrm>
              <a:off x="3929076" y="2825756"/>
              <a:ext cx="4576068" cy="311150"/>
            </a:xfrm>
            <a:custGeom>
              <a:avLst/>
              <a:gdLst>
                <a:gd name="connsiteX0" fmla="*/ 0 w 4864100"/>
                <a:gd name="connsiteY0" fmla="*/ 615950 h 622300"/>
                <a:gd name="connsiteX1" fmla="*/ 641350 w 4864100"/>
                <a:gd name="connsiteY1" fmla="*/ 615950 h 622300"/>
                <a:gd name="connsiteX2" fmla="*/ 641350 w 4864100"/>
                <a:gd name="connsiteY2" fmla="*/ 0 h 622300"/>
                <a:gd name="connsiteX3" fmla="*/ 1866900 w 4864100"/>
                <a:gd name="connsiteY3" fmla="*/ 0 h 622300"/>
                <a:gd name="connsiteX4" fmla="*/ 1866900 w 4864100"/>
                <a:gd name="connsiteY4" fmla="*/ 622300 h 622300"/>
                <a:gd name="connsiteX5" fmla="*/ 3086100 w 4864100"/>
                <a:gd name="connsiteY5" fmla="*/ 622300 h 622300"/>
                <a:gd name="connsiteX6" fmla="*/ 3086100 w 4864100"/>
                <a:gd name="connsiteY6" fmla="*/ 6350 h 622300"/>
                <a:gd name="connsiteX7" fmla="*/ 4318000 w 4864100"/>
                <a:gd name="connsiteY7" fmla="*/ 6350 h 622300"/>
                <a:gd name="connsiteX8" fmla="*/ 4318000 w 4864100"/>
                <a:gd name="connsiteY8" fmla="*/ 622300 h 622300"/>
                <a:gd name="connsiteX9" fmla="*/ 4864100 w 4864100"/>
                <a:gd name="connsiteY9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64100" h="622300">
                  <a:moveTo>
                    <a:pt x="0" y="615950"/>
                  </a:moveTo>
                  <a:lnTo>
                    <a:pt x="641350" y="615950"/>
                  </a:lnTo>
                  <a:lnTo>
                    <a:pt x="641350" y="0"/>
                  </a:lnTo>
                  <a:lnTo>
                    <a:pt x="1866900" y="0"/>
                  </a:lnTo>
                  <a:lnTo>
                    <a:pt x="1866900" y="622300"/>
                  </a:lnTo>
                  <a:lnTo>
                    <a:pt x="3086100" y="622300"/>
                  </a:lnTo>
                  <a:lnTo>
                    <a:pt x="3086100" y="6350"/>
                  </a:lnTo>
                  <a:lnTo>
                    <a:pt x="4318000" y="6350"/>
                  </a:lnTo>
                  <a:lnTo>
                    <a:pt x="4318000" y="622300"/>
                  </a:lnTo>
                  <a:lnTo>
                    <a:pt x="4864100" y="622300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六边形 28"/>
            <p:cNvSpPr/>
            <p:nvPr/>
          </p:nvSpPr>
          <p:spPr>
            <a:xfrm>
              <a:off x="5317834" y="4151401"/>
              <a:ext cx="1229377" cy="288032"/>
            </a:xfrm>
            <a:prstGeom prst="hexagon">
              <a:avLst>
                <a:gd name="adj" fmla="val 48516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DATA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五边形 29"/>
            <p:cNvSpPr/>
            <p:nvPr/>
          </p:nvSpPr>
          <p:spPr>
            <a:xfrm>
              <a:off x="4396751" y="4151401"/>
              <a:ext cx="941252" cy="28803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五边形 30"/>
            <p:cNvSpPr/>
            <p:nvPr/>
          </p:nvSpPr>
          <p:spPr>
            <a:xfrm flipH="1">
              <a:off x="7762604" y="4151401"/>
              <a:ext cx="1215363" cy="28803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六边形 31"/>
            <p:cNvSpPr/>
            <p:nvPr/>
          </p:nvSpPr>
          <p:spPr>
            <a:xfrm>
              <a:off x="6533227" y="4149080"/>
              <a:ext cx="1229377" cy="288032"/>
            </a:xfrm>
            <a:prstGeom prst="hexagon">
              <a:avLst>
                <a:gd name="adj" fmla="val 48516"/>
                <a:gd name="vf" fmla="val 1154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DATA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87619" y="2756082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 smtClean="0"/>
                <a:t>ClkIn</a:t>
              </a:r>
              <a:endParaRPr lang="zh-CN" altLang="en-US" dirty="0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4394554" y="3405882"/>
              <a:ext cx="4576068" cy="311150"/>
            </a:xfrm>
            <a:custGeom>
              <a:avLst/>
              <a:gdLst>
                <a:gd name="connsiteX0" fmla="*/ 0 w 4864100"/>
                <a:gd name="connsiteY0" fmla="*/ 615950 h 622300"/>
                <a:gd name="connsiteX1" fmla="*/ 641350 w 4864100"/>
                <a:gd name="connsiteY1" fmla="*/ 615950 h 622300"/>
                <a:gd name="connsiteX2" fmla="*/ 641350 w 4864100"/>
                <a:gd name="connsiteY2" fmla="*/ 0 h 622300"/>
                <a:gd name="connsiteX3" fmla="*/ 1866900 w 4864100"/>
                <a:gd name="connsiteY3" fmla="*/ 0 h 622300"/>
                <a:gd name="connsiteX4" fmla="*/ 1866900 w 4864100"/>
                <a:gd name="connsiteY4" fmla="*/ 622300 h 622300"/>
                <a:gd name="connsiteX5" fmla="*/ 3086100 w 4864100"/>
                <a:gd name="connsiteY5" fmla="*/ 622300 h 622300"/>
                <a:gd name="connsiteX6" fmla="*/ 3086100 w 4864100"/>
                <a:gd name="connsiteY6" fmla="*/ 6350 h 622300"/>
                <a:gd name="connsiteX7" fmla="*/ 4318000 w 4864100"/>
                <a:gd name="connsiteY7" fmla="*/ 6350 h 622300"/>
                <a:gd name="connsiteX8" fmla="*/ 4318000 w 4864100"/>
                <a:gd name="connsiteY8" fmla="*/ 622300 h 622300"/>
                <a:gd name="connsiteX9" fmla="*/ 4864100 w 4864100"/>
                <a:gd name="connsiteY9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64100" h="622300">
                  <a:moveTo>
                    <a:pt x="0" y="615950"/>
                  </a:moveTo>
                  <a:lnTo>
                    <a:pt x="641350" y="615950"/>
                  </a:lnTo>
                  <a:lnTo>
                    <a:pt x="641350" y="0"/>
                  </a:lnTo>
                  <a:lnTo>
                    <a:pt x="1866900" y="0"/>
                  </a:lnTo>
                  <a:lnTo>
                    <a:pt x="1866900" y="622300"/>
                  </a:lnTo>
                  <a:lnTo>
                    <a:pt x="3086100" y="622300"/>
                  </a:lnTo>
                  <a:lnTo>
                    <a:pt x="3086100" y="6350"/>
                  </a:lnTo>
                  <a:lnTo>
                    <a:pt x="4318000" y="6350"/>
                  </a:lnTo>
                  <a:lnTo>
                    <a:pt x="4318000" y="622300"/>
                  </a:lnTo>
                  <a:lnTo>
                    <a:pt x="4864100" y="622300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01858" y="3356992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 smtClean="0"/>
                <a:t>ClkOut</a:t>
              </a:r>
              <a:endParaRPr lang="zh-CN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30781" y="4077072"/>
              <a:ext cx="73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Data1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79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4.Asynchronous Clock Domains</a:t>
            </a:r>
          </a:p>
          <a:p>
            <a:pPr marL="442913" lvl="1" indent="14288"/>
            <a:r>
              <a:rPr lang="en-US" altLang="zh-CN" dirty="0" smtClean="0"/>
              <a:t>Constrain the maximum data path delay</a:t>
            </a:r>
          </a:p>
          <a:p>
            <a:pPr marL="442913" lvl="1" indent="14288"/>
            <a:r>
              <a:rPr lang="en-US" altLang="zh-CN" dirty="0" smtClean="0"/>
              <a:t>Without regard to clock path frequency or phase relationship.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87" y="3284984"/>
            <a:ext cx="5387702" cy="281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4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544" y="4437112"/>
            <a:ext cx="8424936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NET “CLKA” TNM_NET = </a:t>
            </a:r>
            <a:r>
              <a:rPr lang="en-US" altLang="zh-CN" dirty="0" smtClean="0"/>
              <a:t>“TNM_A”;</a:t>
            </a:r>
          </a:p>
          <a:p>
            <a:r>
              <a:rPr lang="en-US" altLang="zh-CN" dirty="0" smtClean="0"/>
              <a:t>…….</a:t>
            </a:r>
            <a:endParaRPr lang="en-US" altLang="zh-CN" dirty="0"/>
          </a:p>
          <a:p>
            <a:r>
              <a:rPr lang="en-US" altLang="zh-CN" dirty="0"/>
              <a:t>NET “CLKB” TNM_NET = </a:t>
            </a:r>
            <a:r>
              <a:rPr lang="en-US" altLang="zh-CN" dirty="0" smtClean="0"/>
              <a:t>“TNM_B”;</a:t>
            </a:r>
          </a:p>
          <a:p>
            <a:r>
              <a:rPr lang="en-US" altLang="zh-CN" dirty="0" smtClean="0"/>
              <a:t>…….</a:t>
            </a:r>
          </a:p>
          <a:p>
            <a:endParaRPr lang="en-US" altLang="zh-CN" dirty="0"/>
          </a:p>
          <a:p>
            <a:r>
              <a:rPr lang="en-US" altLang="zh-CN" dirty="0"/>
              <a:t>TIMESPEC </a:t>
            </a:r>
            <a:r>
              <a:rPr lang="en-US" altLang="zh-CN" dirty="0" err="1"/>
              <a:t>TS_Example</a:t>
            </a:r>
            <a:r>
              <a:rPr lang="en-US" altLang="zh-CN" dirty="0"/>
              <a:t> = FROM </a:t>
            </a:r>
            <a:r>
              <a:rPr lang="en-US" altLang="zh-CN" dirty="0" smtClean="0"/>
              <a:t>“TNM_A</a:t>
            </a:r>
            <a:r>
              <a:rPr lang="en-US" altLang="zh-CN" dirty="0"/>
              <a:t>” TO </a:t>
            </a:r>
            <a:r>
              <a:rPr lang="en-US" altLang="zh-CN" dirty="0" smtClean="0"/>
              <a:t>“TNM_B</a:t>
            </a:r>
            <a:r>
              <a:rPr lang="en-US" altLang="zh-CN" dirty="0"/>
              <a:t>” 5 ns </a:t>
            </a:r>
            <a:r>
              <a:rPr lang="en-US" altLang="zh-CN" b="1" dirty="0">
                <a:solidFill>
                  <a:srgbClr val="C00000"/>
                </a:solidFill>
              </a:rPr>
              <a:t>DATAPATHONLY</a:t>
            </a:r>
            <a:r>
              <a:rPr lang="en-US" altLang="zh-CN" dirty="0"/>
              <a:t>;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5387702" cy="281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25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en-US" altLang="zh-CN" dirty="0" smtClean="0"/>
              <a:t>5.Exception Timing Constraints</a:t>
            </a:r>
          </a:p>
          <a:p>
            <a:pPr marL="442913" lvl="1" indent="14288"/>
            <a:r>
              <a:rPr lang="en-US" altLang="zh-CN" dirty="0" smtClean="0"/>
              <a:t>Remove a set of paths from analysis if these paths do not affect timing performance.</a:t>
            </a:r>
            <a:endParaRPr lang="zh-CN" altLang="en-US" dirty="0"/>
          </a:p>
        </p:txBody>
      </p:sp>
      <p:grpSp>
        <p:nvGrpSpPr>
          <p:cNvPr id="124" name="组合 123"/>
          <p:cNvGrpSpPr/>
          <p:nvPr/>
        </p:nvGrpSpPr>
        <p:grpSpPr>
          <a:xfrm>
            <a:off x="1780349" y="3043315"/>
            <a:ext cx="5311931" cy="3446149"/>
            <a:chOff x="2105541" y="3659336"/>
            <a:chExt cx="3897411" cy="2222516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649663" y="4922986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latin typeface="Arial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649663" y="3894286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latin typeface="Arial" charset="0"/>
              </a:endParaRP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2135822" y="3913326"/>
              <a:ext cx="563254" cy="238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800" dirty="0" smtClean="0">
                  <a:latin typeface="Arial Narrow" pitchFamily="34" charset="0"/>
                  <a:ea typeface="宋体" charset="-122"/>
                </a:rPr>
                <a:t>DATA1</a:t>
              </a:r>
              <a:endParaRPr lang="en-US" altLang="zh-CN" sz="1800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auto">
            <a:xfrm>
              <a:off x="4362574" y="4406965"/>
              <a:ext cx="569466" cy="431715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68"/>
            <p:cNvSpPr txBox="1">
              <a:spLocks noChangeArrowheads="1"/>
            </p:cNvSpPr>
            <p:nvPr/>
          </p:nvSpPr>
          <p:spPr bwMode="auto">
            <a:xfrm>
              <a:off x="3827463" y="4943623"/>
              <a:ext cx="243674" cy="238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800">
                  <a:latin typeface="Arial Narrow" pitchFamily="34" charset="0"/>
                  <a:ea typeface="宋体" charset="-122"/>
                </a:rPr>
                <a:t>Q</a:t>
              </a:r>
            </a:p>
          </p:txBody>
        </p:sp>
        <p:sp>
          <p:nvSpPr>
            <p:cNvPr id="65" name="Text Box 69"/>
            <p:cNvSpPr txBox="1">
              <a:spLocks noChangeArrowheads="1"/>
            </p:cNvSpPr>
            <p:nvPr/>
          </p:nvSpPr>
          <p:spPr bwMode="auto">
            <a:xfrm>
              <a:off x="3563938" y="4688036"/>
              <a:ext cx="468316" cy="238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800" dirty="0" smtClean="0">
                  <a:latin typeface="Arial Narrow" pitchFamily="34" charset="0"/>
                  <a:ea typeface="宋体" charset="-122"/>
                </a:rPr>
                <a:t>Reg2</a:t>
              </a:r>
              <a:endParaRPr lang="en-US" altLang="zh-CN" sz="1800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66" name="Text Box 70"/>
            <p:cNvSpPr txBox="1">
              <a:spLocks noChangeArrowheads="1"/>
            </p:cNvSpPr>
            <p:nvPr/>
          </p:nvSpPr>
          <p:spPr bwMode="auto">
            <a:xfrm>
              <a:off x="3581400" y="4943623"/>
              <a:ext cx="235441" cy="238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800">
                  <a:latin typeface="Arial Narrow" pitchFamily="34" charset="0"/>
                  <a:ea typeface="宋体" charset="-122"/>
                </a:rPr>
                <a:t>D</a:t>
              </a:r>
            </a:p>
          </p:txBody>
        </p:sp>
        <p:sp>
          <p:nvSpPr>
            <p:cNvPr id="67" name="AutoShape 71"/>
            <p:cNvSpPr>
              <a:spLocks noChangeArrowheads="1"/>
            </p:cNvSpPr>
            <p:nvPr/>
          </p:nvSpPr>
          <p:spPr bwMode="auto">
            <a:xfrm rot="5492108">
              <a:off x="3630613" y="5300811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zh-CN">
                <a:latin typeface="Arial" charset="0"/>
              </a:endParaRPr>
            </a:p>
          </p:txBody>
        </p:sp>
        <p:sp>
          <p:nvSpPr>
            <p:cNvPr id="73" name="Text Box 77"/>
            <p:cNvSpPr txBox="1">
              <a:spLocks noChangeArrowheads="1"/>
            </p:cNvSpPr>
            <p:nvPr/>
          </p:nvSpPr>
          <p:spPr bwMode="auto">
            <a:xfrm>
              <a:off x="3827463" y="3914923"/>
              <a:ext cx="243674" cy="238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800">
                  <a:latin typeface="Arial Narrow" pitchFamily="34" charset="0"/>
                  <a:ea typeface="宋体" charset="-122"/>
                </a:rPr>
                <a:t>Q</a:t>
              </a:r>
            </a:p>
          </p:txBody>
        </p:sp>
        <p:sp>
          <p:nvSpPr>
            <p:cNvPr id="74" name="Text Box 78"/>
            <p:cNvSpPr txBox="1">
              <a:spLocks noChangeArrowheads="1"/>
            </p:cNvSpPr>
            <p:nvPr/>
          </p:nvSpPr>
          <p:spPr bwMode="auto">
            <a:xfrm>
              <a:off x="3563938" y="3659336"/>
              <a:ext cx="468316" cy="238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800" dirty="0" smtClean="0">
                  <a:latin typeface="Arial Narrow" pitchFamily="34" charset="0"/>
                  <a:ea typeface="宋体" charset="-122"/>
                </a:rPr>
                <a:t>Reg1</a:t>
              </a:r>
              <a:endParaRPr lang="en-US" altLang="zh-CN" sz="1800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75" name="Text Box 79"/>
            <p:cNvSpPr txBox="1">
              <a:spLocks noChangeArrowheads="1"/>
            </p:cNvSpPr>
            <p:nvPr/>
          </p:nvSpPr>
          <p:spPr bwMode="auto">
            <a:xfrm>
              <a:off x="3581400" y="3914923"/>
              <a:ext cx="235441" cy="238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800">
                  <a:latin typeface="Arial Narrow" pitchFamily="34" charset="0"/>
                  <a:ea typeface="宋体" charset="-122"/>
                </a:rPr>
                <a:t>D</a:t>
              </a:r>
            </a:p>
          </p:txBody>
        </p:sp>
        <p:sp>
          <p:nvSpPr>
            <p:cNvPr id="76" name="AutoShape 80"/>
            <p:cNvSpPr>
              <a:spLocks noChangeArrowheads="1"/>
            </p:cNvSpPr>
            <p:nvPr/>
          </p:nvSpPr>
          <p:spPr bwMode="auto">
            <a:xfrm rot="5492108">
              <a:off x="3630613" y="4272111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latin typeface="Arial" charset="0"/>
              </a:endParaRPr>
            </a:p>
          </p:txBody>
        </p:sp>
        <p:sp>
          <p:nvSpPr>
            <p:cNvPr id="84" name="Text Box 32"/>
            <p:cNvSpPr txBox="1">
              <a:spLocks noChangeArrowheads="1"/>
            </p:cNvSpPr>
            <p:nvPr/>
          </p:nvSpPr>
          <p:spPr bwMode="auto">
            <a:xfrm>
              <a:off x="2135822" y="4921438"/>
              <a:ext cx="563254" cy="238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800" dirty="0" smtClean="0">
                  <a:latin typeface="Arial Narrow" pitchFamily="34" charset="0"/>
                  <a:ea typeface="宋体" charset="-122"/>
                </a:rPr>
                <a:t>DATA2</a:t>
              </a:r>
              <a:endParaRPr lang="en-US" altLang="zh-CN" sz="1800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87" name="Rectangle 6"/>
            <p:cNvSpPr>
              <a:spLocks noChangeArrowheads="1"/>
            </p:cNvSpPr>
            <p:nvPr/>
          </p:nvSpPr>
          <p:spPr bwMode="auto">
            <a:xfrm>
              <a:off x="5264269" y="4447009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zh-CN">
                <a:latin typeface="Arial" charset="0"/>
              </a:endParaRPr>
            </a:p>
          </p:txBody>
        </p:sp>
        <p:sp>
          <p:nvSpPr>
            <p:cNvPr id="88" name="Text Box 68"/>
            <p:cNvSpPr txBox="1">
              <a:spLocks noChangeArrowheads="1"/>
            </p:cNvSpPr>
            <p:nvPr/>
          </p:nvSpPr>
          <p:spPr bwMode="auto">
            <a:xfrm>
              <a:off x="5442069" y="4467646"/>
              <a:ext cx="243674" cy="238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800">
                  <a:latin typeface="Arial Narrow" pitchFamily="34" charset="0"/>
                  <a:ea typeface="宋体" charset="-122"/>
                </a:rPr>
                <a:t>Q</a:t>
              </a:r>
            </a:p>
          </p:txBody>
        </p:sp>
        <p:sp>
          <p:nvSpPr>
            <p:cNvPr id="89" name="Text Box 69"/>
            <p:cNvSpPr txBox="1">
              <a:spLocks noChangeArrowheads="1"/>
            </p:cNvSpPr>
            <p:nvPr/>
          </p:nvSpPr>
          <p:spPr bwMode="auto">
            <a:xfrm>
              <a:off x="5178544" y="4212059"/>
              <a:ext cx="468316" cy="238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800" dirty="0" smtClean="0">
                  <a:latin typeface="Arial Narrow" pitchFamily="34" charset="0"/>
                  <a:ea typeface="宋体" charset="-122"/>
                </a:rPr>
                <a:t>Reg3</a:t>
              </a:r>
              <a:endParaRPr lang="en-US" altLang="zh-CN" sz="1800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90" name="Text Box 70"/>
            <p:cNvSpPr txBox="1">
              <a:spLocks noChangeArrowheads="1"/>
            </p:cNvSpPr>
            <p:nvPr/>
          </p:nvSpPr>
          <p:spPr bwMode="auto">
            <a:xfrm>
              <a:off x="5196006" y="4467646"/>
              <a:ext cx="235441" cy="238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800">
                  <a:latin typeface="Arial Narrow" pitchFamily="34" charset="0"/>
                  <a:ea typeface="宋体" charset="-122"/>
                </a:rPr>
                <a:t>D</a:t>
              </a:r>
            </a:p>
          </p:txBody>
        </p:sp>
        <p:sp>
          <p:nvSpPr>
            <p:cNvPr id="91" name="AutoShape 71"/>
            <p:cNvSpPr>
              <a:spLocks noChangeArrowheads="1"/>
            </p:cNvSpPr>
            <p:nvPr/>
          </p:nvSpPr>
          <p:spPr bwMode="auto">
            <a:xfrm rot="5492108">
              <a:off x="5245219" y="4824834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zh-CN">
                <a:latin typeface="Arial" charset="0"/>
              </a:endParaRPr>
            </a:p>
          </p:txBody>
        </p:sp>
        <p:sp>
          <p:nvSpPr>
            <p:cNvPr id="92" name="Text Box 32"/>
            <p:cNvSpPr txBox="1">
              <a:spLocks noChangeArrowheads="1"/>
            </p:cNvSpPr>
            <p:nvPr/>
          </p:nvSpPr>
          <p:spPr bwMode="auto">
            <a:xfrm>
              <a:off x="2105541" y="5643669"/>
              <a:ext cx="405980" cy="238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800" dirty="0" smtClean="0">
                  <a:solidFill>
                    <a:srgbClr val="0000FF"/>
                  </a:solidFill>
                  <a:latin typeface="Arial Narrow" pitchFamily="34" charset="0"/>
                  <a:ea typeface="宋体" charset="-122"/>
                </a:rPr>
                <a:t>CLK</a:t>
              </a:r>
              <a:endParaRPr lang="en-US" altLang="zh-CN" sz="1800" dirty="0">
                <a:solidFill>
                  <a:srgbClr val="0000FF"/>
                </a:solidFill>
                <a:latin typeface="Arial Narrow" pitchFamily="34" charset="0"/>
                <a:ea typeface="宋体" charset="-122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 flipH="1" flipV="1">
              <a:off x="2713011" y="4037160"/>
              <a:ext cx="92288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 flipV="1">
              <a:off x="2713011" y="5065860"/>
              <a:ext cx="92288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任意多边形 102"/>
            <p:cNvSpPr/>
            <p:nvPr/>
          </p:nvSpPr>
          <p:spPr>
            <a:xfrm>
              <a:off x="4038600" y="4048125"/>
              <a:ext cx="333375" cy="431053"/>
            </a:xfrm>
            <a:custGeom>
              <a:avLst/>
              <a:gdLst>
                <a:gd name="connsiteX0" fmla="*/ 0 w 333375"/>
                <a:gd name="connsiteY0" fmla="*/ 0 h 571500"/>
                <a:gd name="connsiteX1" fmla="*/ 171450 w 333375"/>
                <a:gd name="connsiteY1" fmla="*/ 0 h 571500"/>
                <a:gd name="connsiteX2" fmla="*/ 171450 w 333375"/>
                <a:gd name="connsiteY2" fmla="*/ 571500 h 571500"/>
                <a:gd name="connsiteX3" fmla="*/ 333375 w 333375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71500">
                  <a:moveTo>
                    <a:pt x="0" y="0"/>
                  </a:moveTo>
                  <a:lnTo>
                    <a:pt x="171450" y="0"/>
                  </a:lnTo>
                  <a:lnTo>
                    <a:pt x="171450" y="571500"/>
                  </a:lnTo>
                  <a:lnTo>
                    <a:pt x="333375" y="571500"/>
                  </a:lnTo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任意多边形 103"/>
            <p:cNvSpPr/>
            <p:nvPr/>
          </p:nvSpPr>
          <p:spPr>
            <a:xfrm flipV="1">
              <a:off x="4026416" y="4719140"/>
              <a:ext cx="333375" cy="346719"/>
            </a:xfrm>
            <a:custGeom>
              <a:avLst/>
              <a:gdLst>
                <a:gd name="connsiteX0" fmla="*/ 0 w 333375"/>
                <a:gd name="connsiteY0" fmla="*/ 0 h 571500"/>
                <a:gd name="connsiteX1" fmla="*/ 171450 w 333375"/>
                <a:gd name="connsiteY1" fmla="*/ 0 h 571500"/>
                <a:gd name="connsiteX2" fmla="*/ 171450 w 333375"/>
                <a:gd name="connsiteY2" fmla="*/ 571500 h 571500"/>
                <a:gd name="connsiteX3" fmla="*/ 333375 w 333375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71500">
                  <a:moveTo>
                    <a:pt x="0" y="0"/>
                  </a:moveTo>
                  <a:lnTo>
                    <a:pt x="171450" y="0"/>
                  </a:lnTo>
                  <a:lnTo>
                    <a:pt x="171450" y="571500"/>
                  </a:lnTo>
                  <a:lnTo>
                    <a:pt x="333375" y="571500"/>
                  </a:lnTo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直接连接符 105"/>
            <p:cNvCxnSpPr/>
            <p:nvPr/>
          </p:nvCxnSpPr>
          <p:spPr>
            <a:xfrm>
              <a:off x="4914578" y="4589883"/>
              <a:ext cx="35292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5650031" y="4589883"/>
              <a:ext cx="3529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任意多边形 108"/>
            <p:cNvSpPr/>
            <p:nvPr/>
          </p:nvSpPr>
          <p:spPr>
            <a:xfrm>
              <a:off x="3413760" y="4312920"/>
              <a:ext cx="228600" cy="1493520"/>
            </a:xfrm>
            <a:custGeom>
              <a:avLst/>
              <a:gdLst>
                <a:gd name="connsiteX0" fmla="*/ 228600 w 228600"/>
                <a:gd name="connsiteY0" fmla="*/ 0 h 1493520"/>
                <a:gd name="connsiteX1" fmla="*/ 0 w 228600"/>
                <a:gd name="connsiteY1" fmla="*/ 0 h 1493520"/>
                <a:gd name="connsiteX2" fmla="*/ 0 w 228600"/>
                <a:gd name="connsiteY2" fmla="*/ 1493520 h 149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93520">
                  <a:moveTo>
                    <a:pt x="228600" y="0"/>
                  </a:moveTo>
                  <a:lnTo>
                    <a:pt x="0" y="0"/>
                  </a:lnTo>
                  <a:lnTo>
                    <a:pt x="0" y="1493520"/>
                  </a:lnTo>
                </a:path>
              </a:pathLst>
            </a:cu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3410153" y="5357961"/>
              <a:ext cx="225743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任意多边形 122"/>
            <p:cNvSpPr/>
            <p:nvPr/>
          </p:nvSpPr>
          <p:spPr>
            <a:xfrm>
              <a:off x="2717800" y="4889500"/>
              <a:ext cx="2546350" cy="908050"/>
            </a:xfrm>
            <a:custGeom>
              <a:avLst/>
              <a:gdLst>
                <a:gd name="connsiteX0" fmla="*/ 2546350 w 2546350"/>
                <a:gd name="connsiteY0" fmla="*/ 0 h 908050"/>
                <a:gd name="connsiteX1" fmla="*/ 2362200 w 2546350"/>
                <a:gd name="connsiteY1" fmla="*/ 0 h 908050"/>
                <a:gd name="connsiteX2" fmla="*/ 2362200 w 2546350"/>
                <a:gd name="connsiteY2" fmla="*/ 908050 h 908050"/>
                <a:gd name="connsiteX3" fmla="*/ 0 w 2546350"/>
                <a:gd name="connsiteY3" fmla="*/ 90805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50" h="908050">
                  <a:moveTo>
                    <a:pt x="2546350" y="0"/>
                  </a:moveTo>
                  <a:lnTo>
                    <a:pt x="2362200" y="0"/>
                  </a:lnTo>
                  <a:lnTo>
                    <a:pt x="2362200" y="908050"/>
                  </a:lnTo>
                  <a:lnTo>
                    <a:pt x="0" y="908050"/>
                  </a:lnTo>
                </a:path>
              </a:pathLst>
            </a:cu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752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时间约束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254499" y="1308139"/>
            <a:ext cx="3897411" cy="2292095"/>
            <a:chOff x="2105541" y="3659336"/>
            <a:chExt cx="3897411" cy="2292095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649663" y="4922986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649663" y="3894286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7" name="Text Box 32"/>
            <p:cNvSpPr txBox="1">
              <a:spLocks noChangeArrowheads="1"/>
            </p:cNvSpPr>
            <p:nvPr/>
          </p:nvSpPr>
          <p:spPr bwMode="auto">
            <a:xfrm>
              <a:off x="2135822" y="3913326"/>
              <a:ext cx="635978" cy="307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400" dirty="0" smtClean="0">
                  <a:latin typeface="Arial Narrow" pitchFamily="34" charset="0"/>
                  <a:ea typeface="宋体" charset="-122"/>
                </a:rPr>
                <a:t>DATA1</a:t>
              </a:r>
              <a:endParaRPr lang="en-US" altLang="zh-CN" sz="1400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8" name="Freeform 61"/>
            <p:cNvSpPr>
              <a:spLocks/>
            </p:cNvSpPr>
            <p:nvPr/>
          </p:nvSpPr>
          <p:spPr bwMode="auto">
            <a:xfrm>
              <a:off x="4362574" y="4406965"/>
              <a:ext cx="569466" cy="431715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68"/>
            <p:cNvSpPr txBox="1">
              <a:spLocks noChangeArrowheads="1"/>
            </p:cNvSpPr>
            <p:nvPr/>
          </p:nvSpPr>
          <p:spPr bwMode="auto">
            <a:xfrm>
              <a:off x="3827463" y="4943623"/>
              <a:ext cx="2651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Q</a:t>
              </a:r>
            </a:p>
          </p:txBody>
        </p:sp>
        <p:sp>
          <p:nvSpPr>
            <p:cNvPr id="10" name="Text Box 69"/>
            <p:cNvSpPr txBox="1">
              <a:spLocks noChangeArrowheads="1"/>
            </p:cNvSpPr>
            <p:nvPr/>
          </p:nvSpPr>
          <p:spPr bwMode="auto">
            <a:xfrm>
              <a:off x="3563938" y="4688036"/>
              <a:ext cx="433102" cy="246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dirty="0" smtClean="0">
                  <a:latin typeface="Arial Narrow" pitchFamily="34" charset="0"/>
                  <a:ea typeface="宋体" charset="-122"/>
                </a:rPr>
                <a:t>Reg2</a:t>
              </a:r>
              <a:endParaRPr lang="en-US" altLang="zh-CN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11" name="Text Box 70"/>
            <p:cNvSpPr txBox="1">
              <a:spLocks noChangeArrowheads="1"/>
            </p:cNvSpPr>
            <p:nvPr/>
          </p:nvSpPr>
          <p:spPr bwMode="auto">
            <a:xfrm>
              <a:off x="3581400" y="4943623"/>
              <a:ext cx="2587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D</a:t>
              </a:r>
            </a:p>
          </p:txBody>
        </p:sp>
        <p:sp>
          <p:nvSpPr>
            <p:cNvPr id="12" name="AutoShape 71"/>
            <p:cNvSpPr>
              <a:spLocks noChangeArrowheads="1"/>
            </p:cNvSpPr>
            <p:nvPr/>
          </p:nvSpPr>
          <p:spPr bwMode="auto">
            <a:xfrm rot="5492108">
              <a:off x="3630613" y="5300811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13" name="Text Box 77"/>
            <p:cNvSpPr txBox="1">
              <a:spLocks noChangeArrowheads="1"/>
            </p:cNvSpPr>
            <p:nvPr/>
          </p:nvSpPr>
          <p:spPr bwMode="auto">
            <a:xfrm>
              <a:off x="3827463" y="3914923"/>
              <a:ext cx="2651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Q</a:t>
              </a:r>
            </a:p>
          </p:txBody>
        </p:sp>
        <p:sp>
          <p:nvSpPr>
            <p:cNvPr id="14" name="Text Box 78"/>
            <p:cNvSpPr txBox="1">
              <a:spLocks noChangeArrowheads="1"/>
            </p:cNvSpPr>
            <p:nvPr/>
          </p:nvSpPr>
          <p:spPr bwMode="auto">
            <a:xfrm>
              <a:off x="3563938" y="3659336"/>
              <a:ext cx="433102" cy="246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dirty="0" smtClean="0">
                  <a:latin typeface="Arial Narrow" pitchFamily="34" charset="0"/>
                  <a:ea typeface="宋体" charset="-122"/>
                </a:rPr>
                <a:t>Reg1</a:t>
              </a:r>
              <a:endParaRPr lang="en-US" altLang="zh-CN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15" name="Text Box 79"/>
            <p:cNvSpPr txBox="1">
              <a:spLocks noChangeArrowheads="1"/>
            </p:cNvSpPr>
            <p:nvPr/>
          </p:nvSpPr>
          <p:spPr bwMode="auto">
            <a:xfrm>
              <a:off x="3581400" y="3914923"/>
              <a:ext cx="2587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D</a:t>
              </a:r>
            </a:p>
          </p:txBody>
        </p:sp>
        <p:sp>
          <p:nvSpPr>
            <p:cNvPr id="16" name="AutoShape 80"/>
            <p:cNvSpPr>
              <a:spLocks noChangeArrowheads="1"/>
            </p:cNvSpPr>
            <p:nvPr/>
          </p:nvSpPr>
          <p:spPr bwMode="auto">
            <a:xfrm rot="5492108">
              <a:off x="3630613" y="4272111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2135822" y="4921438"/>
              <a:ext cx="635978" cy="307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400" dirty="0" smtClean="0">
                  <a:latin typeface="Arial Narrow" pitchFamily="34" charset="0"/>
                  <a:ea typeface="宋体" charset="-122"/>
                </a:rPr>
                <a:t>DATA2</a:t>
              </a:r>
              <a:endParaRPr lang="en-US" altLang="zh-CN" sz="1400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5264269" y="4447009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19" name="Text Box 68"/>
            <p:cNvSpPr txBox="1">
              <a:spLocks noChangeArrowheads="1"/>
            </p:cNvSpPr>
            <p:nvPr/>
          </p:nvSpPr>
          <p:spPr bwMode="auto">
            <a:xfrm>
              <a:off x="5442069" y="4467646"/>
              <a:ext cx="2651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Q</a:t>
              </a:r>
            </a:p>
          </p:txBody>
        </p:sp>
        <p:sp>
          <p:nvSpPr>
            <p:cNvPr id="20" name="Text Box 69"/>
            <p:cNvSpPr txBox="1">
              <a:spLocks noChangeArrowheads="1"/>
            </p:cNvSpPr>
            <p:nvPr/>
          </p:nvSpPr>
          <p:spPr bwMode="auto">
            <a:xfrm>
              <a:off x="5178544" y="4212059"/>
              <a:ext cx="433102" cy="246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dirty="0" smtClean="0">
                  <a:latin typeface="Arial Narrow" pitchFamily="34" charset="0"/>
                  <a:ea typeface="宋体" charset="-122"/>
                </a:rPr>
                <a:t>Reg3</a:t>
              </a:r>
              <a:endParaRPr lang="en-US" altLang="zh-CN" dirty="0">
                <a:latin typeface="Arial Narrow" pitchFamily="34" charset="0"/>
                <a:ea typeface="宋体" charset="-122"/>
              </a:endParaRPr>
            </a:p>
          </p:txBody>
        </p:sp>
        <p:sp>
          <p:nvSpPr>
            <p:cNvPr id="21" name="Text Box 70"/>
            <p:cNvSpPr txBox="1">
              <a:spLocks noChangeArrowheads="1"/>
            </p:cNvSpPr>
            <p:nvPr/>
          </p:nvSpPr>
          <p:spPr bwMode="auto">
            <a:xfrm>
              <a:off x="5196006" y="4467646"/>
              <a:ext cx="2587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>
                  <a:latin typeface="Arial Narrow" pitchFamily="34" charset="0"/>
                  <a:ea typeface="宋体" charset="-122"/>
                </a:rPr>
                <a:t>D</a:t>
              </a:r>
            </a:p>
          </p:txBody>
        </p:sp>
        <p:sp>
          <p:nvSpPr>
            <p:cNvPr id="22" name="AutoShape 71"/>
            <p:cNvSpPr>
              <a:spLocks noChangeArrowheads="1"/>
            </p:cNvSpPr>
            <p:nvPr/>
          </p:nvSpPr>
          <p:spPr bwMode="auto">
            <a:xfrm rot="5492108">
              <a:off x="5245219" y="4824834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zh-CN" sz="1800">
                <a:latin typeface="Arial" charset="0"/>
              </a:endParaRPr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2105541" y="5643669"/>
              <a:ext cx="469970" cy="307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25" tIns="45713" rIns="91425" bIns="45713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zh-CN" sz="1400" dirty="0" smtClean="0">
                  <a:solidFill>
                    <a:srgbClr val="0000FF"/>
                  </a:solidFill>
                  <a:latin typeface="Arial Narrow" pitchFamily="34" charset="0"/>
                  <a:ea typeface="宋体" charset="-122"/>
                </a:rPr>
                <a:t>CLK</a:t>
              </a:r>
              <a:endParaRPr lang="en-US" altLang="zh-CN" sz="1400" dirty="0">
                <a:solidFill>
                  <a:srgbClr val="0000FF"/>
                </a:solidFill>
                <a:latin typeface="Arial Narrow" pitchFamily="34" charset="0"/>
                <a:ea typeface="宋体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 flipV="1">
              <a:off x="2713011" y="4037160"/>
              <a:ext cx="92288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2713011" y="5065860"/>
              <a:ext cx="92288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任意多边形 25"/>
            <p:cNvSpPr/>
            <p:nvPr/>
          </p:nvSpPr>
          <p:spPr>
            <a:xfrm>
              <a:off x="4038600" y="4048125"/>
              <a:ext cx="333375" cy="431053"/>
            </a:xfrm>
            <a:custGeom>
              <a:avLst/>
              <a:gdLst>
                <a:gd name="connsiteX0" fmla="*/ 0 w 333375"/>
                <a:gd name="connsiteY0" fmla="*/ 0 h 571500"/>
                <a:gd name="connsiteX1" fmla="*/ 171450 w 333375"/>
                <a:gd name="connsiteY1" fmla="*/ 0 h 571500"/>
                <a:gd name="connsiteX2" fmla="*/ 171450 w 333375"/>
                <a:gd name="connsiteY2" fmla="*/ 571500 h 571500"/>
                <a:gd name="connsiteX3" fmla="*/ 333375 w 333375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71500">
                  <a:moveTo>
                    <a:pt x="0" y="0"/>
                  </a:moveTo>
                  <a:lnTo>
                    <a:pt x="171450" y="0"/>
                  </a:lnTo>
                  <a:lnTo>
                    <a:pt x="171450" y="571500"/>
                  </a:lnTo>
                  <a:lnTo>
                    <a:pt x="333375" y="571500"/>
                  </a:lnTo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flipV="1">
              <a:off x="4026416" y="4719140"/>
              <a:ext cx="333375" cy="346719"/>
            </a:xfrm>
            <a:custGeom>
              <a:avLst/>
              <a:gdLst>
                <a:gd name="connsiteX0" fmla="*/ 0 w 333375"/>
                <a:gd name="connsiteY0" fmla="*/ 0 h 571500"/>
                <a:gd name="connsiteX1" fmla="*/ 171450 w 333375"/>
                <a:gd name="connsiteY1" fmla="*/ 0 h 571500"/>
                <a:gd name="connsiteX2" fmla="*/ 171450 w 333375"/>
                <a:gd name="connsiteY2" fmla="*/ 571500 h 571500"/>
                <a:gd name="connsiteX3" fmla="*/ 333375 w 333375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71500">
                  <a:moveTo>
                    <a:pt x="0" y="0"/>
                  </a:moveTo>
                  <a:lnTo>
                    <a:pt x="171450" y="0"/>
                  </a:lnTo>
                  <a:lnTo>
                    <a:pt x="171450" y="571500"/>
                  </a:lnTo>
                  <a:lnTo>
                    <a:pt x="333375" y="571500"/>
                  </a:lnTo>
                </a:path>
              </a:pathLst>
            </a:cu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4914578" y="4589883"/>
              <a:ext cx="35292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650031" y="4589883"/>
              <a:ext cx="3529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任意多边形 29"/>
            <p:cNvSpPr/>
            <p:nvPr/>
          </p:nvSpPr>
          <p:spPr>
            <a:xfrm>
              <a:off x="3413760" y="4312920"/>
              <a:ext cx="228600" cy="1493520"/>
            </a:xfrm>
            <a:custGeom>
              <a:avLst/>
              <a:gdLst>
                <a:gd name="connsiteX0" fmla="*/ 228600 w 228600"/>
                <a:gd name="connsiteY0" fmla="*/ 0 h 1493520"/>
                <a:gd name="connsiteX1" fmla="*/ 0 w 228600"/>
                <a:gd name="connsiteY1" fmla="*/ 0 h 1493520"/>
                <a:gd name="connsiteX2" fmla="*/ 0 w 228600"/>
                <a:gd name="connsiteY2" fmla="*/ 1493520 h 149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93520">
                  <a:moveTo>
                    <a:pt x="228600" y="0"/>
                  </a:moveTo>
                  <a:lnTo>
                    <a:pt x="0" y="0"/>
                  </a:lnTo>
                  <a:lnTo>
                    <a:pt x="0" y="1493520"/>
                  </a:lnTo>
                </a:path>
              </a:pathLst>
            </a:cu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410153" y="5357961"/>
              <a:ext cx="225743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 31"/>
            <p:cNvSpPr/>
            <p:nvPr/>
          </p:nvSpPr>
          <p:spPr>
            <a:xfrm>
              <a:off x="2717800" y="4889500"/>
              <a:ext cx="2546350" cy="908050"/>
            </a:xfrm>
            <a:custGeom>
              <a:avLst/>
              <a:gdLst>
                <a:gd name="connsiteX0" fmla="*/ 2546350 w 2546350"/>
                <a:gd name="connsiteY0" fmla="*/ 0 h 908050"/>
                <a:gd name="connsiteX1" fmla="*/ 2362200 w 2546350"/>
                <a:gd name="connsiteY1" fmla="*/ 0 h 908050"/>
                <a:gd name="connsiteX2" fmla="*/ 2362200 w 2546350"/>
                <a:gd name="connsiteY2" fmla="*/ 908050 h 908050"/>
                <a:gd name="connsiteX3" fmla="*/ 0 w 2546350"/>
                <a:gd name="connsiteY3" fmla="*/ 90805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350" h="908050">
                  <a:moveTo>
                    <a:pt x="2546350" y="0"/>
                  </a:moveTo>
                  <a:lnTo>
                    <a:pt x="2362200" y="0"/>
                  </a:lnTo>
                  <a:lnTo>
                    <a:pt x="2362200" y="908050"/>
                  </a:lnTo>
                  <a:lnTo>
                    <a:pt x="0" y="908050"/>
                  </a:lnTo>
                </a:path>
              </a:pathLst>
            </a:cu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614768" y="4077072"/>
            <a:ext cx="6485624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INST</a:t>
            </a:r>
            <a:r>
              <a:rPr lang="en-US" altLang="zh-CN" dirty="0"/>
              <a:t> </a:t>
            </a:r>
            <a:r>
              <a:rPr lang="en-US" altLang="zh-CN" dirty="0" smtClean="0"/>
              <a:t>“Reg1" </a:t>
            </a:r>
            <a:r>
              <a:rPr lang="en-US" altLang="zh-CN" b="1" dirty="0"/>
              <a:t>TNM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</a:t>
            </a:r>
            <a:r>
              <a:rPr lang="en-US" altLang="zh-CN" dirty="0" smtClean="0"/>
              <a:t>“TNM_A”;</a:t>
            </a:r>
            <a:endParaRPr lang="en-US" altLang="zh-CN" dirty="0"/>
          </a:p>
          <a:p>
            <a:r>
              <a:rPr lang="en-US" altLang="zh-CN" b="1" dirty="0"/>
              <a:t>INST</a:t>
            </a:r>
            <a:r>
              <a:rPr lang="en-US" altLang="zh-CN" dirty="0"/>
              <a:t> "</a:t>
            </a:r>
            <a:r>
              <a:rPr lang="en-US" altLang="zh-CN" dirty="0" smtClean="0"/>
              <a:t>Reg2" </a:t>
            </a:r>
            <a:r>
              <a:rPr lang="en-US" altLang="zh-CN" b="1" dirty="0"/>
              <a:t>TNM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“</a:t>
            </a:r>
            <a:r>
              <a:rPr lang="en-US" altLang="zh-CN" dirty="0" smtClean="0"/>
              <a:t>TNM_A”;</a:t>
            </a:r>
          </a:p>
          <a:p>
            <a:endParaRPr lang="en-US" altLang="zh-CN" dirty="0"/>
          </a:p>
          <a:p>
            <a:r>
              <a:rPr lang="en-US" altLang="zh-CN" b="1" dirty="0"/>
              <a:t>INST</a:t>
            </a:r>
            <a:r>
              <a:rPr lang="en-US" altLang="zh-CN" dirty="0"/>
              <a:t> </a:t>
            </a:r>
            <a:r>
              <a:rPr lang="en-US" altLang="zh-CN" dirty="0" smtClean="0"/>
              <a:t>“Reg3" </a:t>
            </a:r>
            <a:r>
              <a:rPr lang="en-US" altLang="zh-CN" b="1" dirty="0"/>
              <a:t>TNM</a:t>
            </a:r>
            <a:r>
              <a:rPr lang="en-US" altLang="zh-CN" dirty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</a:t>
            </a:r>
            <a:r>
              <a:rPr lang="en-US" altLang="zh-CN" dirty="0" smtClean="0"/>
              <a:t>“TNM_B”;</a:t>
            </a:r>
          </a:p>
          <a:p>
            <a:endParaRPr lang="en-US" altLang="zh-CN" dirty="0"/>
          </a:p>
          <a:p>
            <a:r>
              <a:rPr lang="en-US" altLang="zh-CN" b="1" dirty="0"/>
              <a:t>TIMESPEC</a:t>
            </a:r>
            <a:r>
              <a:rPr lang="en-US" altLang="zh-CN" dirty="0"/>
              <a:t> </a:t>
            </a:r>
            <a:r>
              <a:rPr lang="en-US" altLang="zh-CN" dirty="0" err="1" smtClean="0"/>
              <a:t>TS_Ignored</a:t>
            </a:r>
            <a:r>
              <a:rPr lang="en-US" altLang="zh-CN" dirty="0" smtClean="0"/>
              <a:t> </a:t>
            </a:r>
            <a:r>
              <a:rPr lang="en-US" altLang="zh-CN" b="1" dirty="0"/>
              <a:t>=</a:t>
            </a:r>
            <a:r>
              <a:rPr lang="en-US" altLang="zh-CN" dirty="0"/>
              <a:t> </a:t>
            </a:r>
            <a:r>
              <a:rPr lang="en-US" altLang="zh-CN" b="1" dirty="0"/>
              <a:t>FROM</a:t>
            </a:r>
            <a:r>
              <a:rPr lang="en-US" altLang="zh-CN" dirty="0"/>
              <a:t> </a:t>
            </a:r>
            <a:r>
              <a:rPr lang="en-US" altLang="zh-CN" dirty="0" smtClean="0"/>
              <a:t>“TNM_A" </a:t>
            </a:r>
            <a:r>
              <a:rPr lang="en-US" altLang="zh-CN" b="1" dirty="0"/>
              <a:t>TO</a:t>
            </a:r>
            <a:r>
              <a:rPr lang="en-US" altLang="zh-CN" dirty="0"/>
              <a:t> </a:t>
            </a:r>
            <a:r>
              <a:rPr lang="en-US" altLang="zh-CN" dirty="0" smtClean="0"/>
              <a:t>“TNM_B" </a:t>
            </a:r>
            <a:r>
              <a:rPr lang="en-US" altLang="zh-CN" b="1" dirty="0" smtClean="0">
                <a:solidFill>
                  <a:srgbClr val="C00000"/>
                </a:solidFill>
              </a:rPr>
              <a:t>TIG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71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29162"/>
            <a:ext cx="8080201" cy="4474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89" y="2372695"/>
            <a:ext cx="2905125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5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1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周期约束的主要目的是什么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/>
              <a:t>什么</a:t>
            </a:r>
            <a:r>
              <a:rPr lang="zh-CN" altLang="en-US" dirty="0" smtClean="0"/>
              <a:t>是输入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输出时间约束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跨时钟域信号如何约束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smtClean="0"/>
              <a:t>松约束的作用是什么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1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95736" y="2924944"/>
            <a:ext cx="5184576" cy="13681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+mj-ea"/>
                <a:ea typeface="+mj-ea"/>
              </a:rPr>
              <a:t>算法</a:t>
            </a:r>
            <a:r>
              <a:rPr lang="zh-CN" altLang="en-US" sz="4000" dirty="0" smtClean="0">
                <a:latin typeface="+mj-ea"/>
                <a:ea typeface="+mj-ea"/>
              </a:rPr>
              <a:t>实现</a:t>
            </a:r>
            <a:endParaRPr lang="zh-CN" altLang="en-US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390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zh-CN" altLang="en-US" dirty="0" smtClean="0"/>
              <a:t>转换步骤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第一步：调整算法</a:t>
            </a:r>
            <a:endParaRPr lang="en-US" altLang="zh-CN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2400" dirty="0" smtClean="0"/>
              <a:t>降低浮点数的“依赖”</a:t>
            </a:r>
            <a:endParaRPr lang="en-US" altLang="zh-CN" sz="2400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2400" dirty="0" smtClean="0"/>
              <a:t>减少缓存</a:t>
            </a:r>
            <a:endParaRPr lang="en-US" altLang="zh-CN" sz="2400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2400" dirty="0" smtClean="0"/>
              <a:t>避免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减少复杂函数</a:t>
            </a:r>
            <a:endParaRPr lang="en-US" altLang="zh-CN" sz="2400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2400" dirty="0" smtClean="0"/>
              <a:t>避免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减少迭代</a:t>
            </a:r>
            <a:endParaRPr lang="en-US" altLang="zh-CN" sz="2400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2400" dirty="0" smtClean="0"/>
              <a:t>分析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增加“并行性”（各计算部分间的关联）</a:t>
            </a:r>
            <a:endParaRPr lang="en-US" altLang="zh-CN" sz="2400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2400" dirty="0"/>
              <a:t>充分利用条件判断</a:t>
            </a:r>
            <a:endParaRPr lang="en-US" altLang="zh-CN" sz="2400" dirty="0" smtClean="0"/>
          </a:p>
          <a:p>
            <a:r>
              <a:rPr lang="zh-CN" altLang="en-US" dirty="0" smtClean="0"/>
              <a:t>第二步：模块结构划分</a:t>
            </a:r>
            <a:endParaRPr lang="en-US" altLang="zh-CN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2400" dirty="0" smtClean="0"/>
              <a:t>重新改写软件代码，尽量使软件中的函数与硬件中的模块对应</a:t>
            </a:r>
            <a:endParaRPr lang="en-US" altLang="zh-CN" sz="2400" dirty="0" smtClean="0"/>
          </a:p>
          <a:p>
            <a:pPr lvl="3">
              <a:buFont typeface="Arial" pitchFamily="34" charset="0"/>
              <a:buChar char="•"/>
            </a:pPr>
            <a:r>
              <a:rPr lang="zh-CN" altLang="en-US" sz="2400" dirty="0"/>
              <a:t>插入中间计算结果的输出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用于仿真</a:t>
            </a:r>
            <a:r>
              <a:rPr lang="zh-CN" altLang="en-US" sz="2400" dirty="0" smtClean="0"/>
              <a:t>验证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68847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管脚约束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68" y="1664804"/>
            <a:ext cx="5022001" cy="3960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915816" y="3284984"/>
            <a:ext cx="1872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347864" y="3789040"/>
            <a:ext cx="33123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56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zh-CN" altLang="en-US" dirty="0" smtClean="0"/>
              <a:t>转换步骤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第三步：定点数转换</a:t>
            </a:r>
            <a:endParaRPr lang="en-US" altLang="zh-CN" dirty="0" smtClean="0"/>
          </a:p>
          <a:p>
            <a:pPr lvl="2">
              <a:buFont typeface="Arial" pitchFamily="34" charset="0"/>
              <a:buChar char="•"/>
            </a:pPr>
            <a:r>
              <a:rPr lang="zh-CN" altLang="en-US" sz="2400" dirty="0" smtClean="0"/>
              <a:t>分析计算精度，根据精度要求将浮点数转换为定点数</a:t>
            </a:r>
            <a:endParaRPr lang="en-US" altLang="zh-CN" sz="2400" dirty="0"/>
          </a:p>
          <a:p>
            <a:pPr marL="0" indent="0"/>
            <a:r>
              <a:rPr lang="zh-CN" altLang="en-US" dirty="0" smtClean="0"/>
              <a:t>第四步：分解复杂算式，确定位宽</a:t>
            </a:r>
            <a:endParaRPr lang="en-US" altLang="zh-CN" dirty="0" smtClean="0"/>
          </a:p>
          <a:p>
            <a:pPr lvl="2" indent="-342900">
              <a:buFont typeface="Arial" pitchFamily="34" charset="0"/>
              <a:buChar char="•"/>
            </a:pPr>
            <a:r>
              <a:rPr lang="zh-CN" altLang="en-US" sz="2400" dirty="0" smtClean="0"/>
              <a:t>将复杂计算分解为多步基本运算</a:t>
            </a:r>
            <a:r>
              <a:rPr lang="en-US" altLang="zh-CN" sz="2400" dirty="0" smtClean="0"/>
              <a:t>(+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、*、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LUT)</a:t>
            </a:r>
          </a:p>
          <a:p>
            <a:pPr lvl="2" indent="-342900">
              <a:buFont typeface="Arial" pitchFamily="34" charset="0"/>
              <a:buChar char="•"/>
            </a:pPr>
            <a:r>
              <a:rPr lang="zh-CN" altLang="en-US" sz="2400" dirty="0" smtClean="0"/>
              <a:t>根据数据取值范围确定位宽</a:t>
            </a:r>
            <a:r>
              <a:rPr lang="en-US" altLang="zh-CN" dirty="0"/>
              <a:t>	</a:t>
            </a:r>
          </a:p>
          <a:p>
            <a:pPr marL="0" indent="0"/>
            <a:r>
              <a:rPr lang="zh-CN" altLang="en-US" dirty="0" smtClean="0"/>
              <a:t>第五步：组合逻辑分割、对齐时序</a:t>
            </a:r>
            <a:endParaRPr lang="en-US" altLang="zh-CN" dirty="0" smtClean="0"/>
          </a:p>
          <a:p>
            <a:pPr lvl="2" indent="-342900">
              <a:buFont typeface="Arial" pitchFamily="34" charset="0"/>
              <a:buChar char="•"/>
            </a:pPr>
            <a:r>
              <a:rPr lang="zh-CN" altLang="en-US" sz="2400" dirty="0"/>
              <a:t>根据速度指标分割组合逻辑确定</a:t>
            </a:r>
            <a:r>
              <a:rPr lang="zh-CN" altLang="en-US" sz="2400" dirty="0" smtClean="0"/>
              <a:t>插入</a:t>
            </a:r>
            <a:r>
              <a:rPr lang="zh-CN" altLang="en-US" sz="2400" dirty="0"/>
              <a:t>寄存器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位置</a:t>
            </a:r>
            <a:endParaRPr lang="en-US" altLang="zh-CN" sz="2400" dirty="0" smtClean="0"/>
          </a:p>
          <a:p>
            <a:pPr lvl="2" indent="-342900">
              <a:buFont typeface="Arial" pitchFamily="34" charset="0"/>
              <a:buChar char="•"/>
            </a:pPr>
            <a:r>
              <a:rPr lang="zh-CN" altLang="en-US" sz="2400" dirty="0" smtClean="0"/>
              <a:t>画出时序图</a:t>
            </a:r>
            <a:endParaRPr lang="en-US" altLang="zh-CN" sz="2400" dirty="0" smtClean="0"/>
          </a:p>
          <a:p>
            <a:pPr marL="0" lvl="1" indent="0"/>
            <a:r>
              <a:rPr lang="zh-CN" altLang="en-US" sz="2400" dirty="0" smtClean="0">
                <a:solidFill>
                  <a:srgbClr val="0000CC"/>
                </a:solidFill>
                <a:cs typeface="+mn-cs"/>
              </a:rPr>
              <a:t>第六</a:t>
            </a:r>
            <a:r>
              <a:rPr lang="zh-CN" altLang="en-US" sz="2400" dirty="0">
                <a:solidFill>
                  <a:srgbClr val="0000CC"/>
                </a:solidFill>
                <a:cs typeface="+mn-cs"/>
              </a:rPr>
              <a:t>步</a:t>
            </a:r>
            <a:r>
              <a:rPr lang="zh-CN" altLang="en-US" sz="2400" dirty="0" smtClean="0">
                <a:solidFill>
                  <a:srgbClr val="0000CC"/>
                </a:solidFill>
                <a:cs typeface="+mn-cs"/>
              </a:rPr>
              <a:t>：编写代码、仿真测试</a:t>
            </a:r>
            <a:endParaRPr lang="en-US" altLang="zh-CN" sz="2400" dirty="0">
              <a:solidFill>
                <a:srgbClr val="0000CC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21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  <a:r>
              <a:rPr lang="zh-CN" altLang="en-US" dirty="0" smtClean="0"/>
              <a:t>流程与电路结构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顺序结构</a:t>
            </a:r>
            <a:endParaRPr lang="en-US" altLang="zh-CN" dirty="0" smtClean="0"/>
          </a:p>
          <a:p>
            <a:pPr marL="457200" lvl="1" indent="0"/>
            <a:r>
              <a:rPr lang="zh-CN" altLang="en-US" sz="2400" dirty="0" smtClean="0"/>
              <a:t>顺序结构  </a:t>
            </a:r>
            <a:r>
              <a:rPr lang="en-US" altLang="zh-CN" sz="2400" dirty="0" smtClean="0">
                <a:sym typeface="Wingdings" pitchFamily="2" charset="2"/>
              </a:rPr>
              <a:t> </a:t>
            </a:r>
            <a:r>
              <a:rPr lang="zh-CN" altLang="en-US" sz="2400" dirty="0" smtClean="0">
                <a:sym typeface="Wingdings" pitchFamily="2" charset="2"/>
              </a:rPr>
              <a:t>流水线结构</a:t>
            </a:r>
            <a:endParaRPr lang="en-US" altLang="zh-CN" sz="2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分解复杂算式</a:t>
            </a:r>
            <a:endParaRPr lang="en-US" altLang="zh-CN" sz="2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时序对齐</a:t>
            </a:r>
            <a:endParaRPr lang="en-US" altLang="zh-CN" sz="2400" dirty="0" smtClean="0"/>
          </a:p>
          <a:p>
            <a:pPr marL="1343025" lvl="1" indent="-539750"/>
            <a:r>
              <a:rPr lang="en-US" altLang="zh-CN" sz="2400" dirty="0" smtClean="0"/>
              <a:t>(1)</a:t>
            </a:r>
            <a:r>
              <a:rPr lang="zh-CN" altLang="en-US" sz="2400" dirty="0" smtClean="0"/>
              <a:t>理</a:t>
            </a:r>
            <a:r>
              <a:rPr lang="zh-CN" altLang="en-US" sz="2400" dirty="0"/>
              <a:t>清哪个时钟周期（哪级流水）赋值，哪个时钟周期（哪级流水）被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;</a:t>
            </a:r>
          </a:p>
          <a:p>
            <a:pPr marL="1252538" lvl="1" indent="-449263"/>
            <a:r>
              <a:rPr lang="en-US" altLang="zh-CN" sz="2400" dirty="0" smtClean="0"/>
              <a:t>(2)</a:t>
            </a:r>
            <a:r>
              <a:rPr lang="zh-CN" altLang="en-US" sz="2400" dirty="0" smtClean="0"/>
              <a:t>软件</a:t>
            </a:r>
            <a:r>
              <a:rPr lang="zh-CN" altLang="en-US" sz="2400" dirty="0"/>
              <a:t>中使用的变量值由前面的赋值语句决定</a:t>
            </a:r>
            <a:r>
              <a:rPr lang="zh-CN" altLang="en-US" sz="2400" dirty="0" smtClean="0"/>
              <a:t>；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 smtClean="0"/>
              <a:t>硬件</a:t>
            </a:r>
            <a:r>
              <a:rPr lang="zh-CN" altLang="en-US" sz="2400" dirty="0"/>
              <a:t>中使用的是上一个时钟周期的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  <a:p>
            <a:pPr marL="803275" lvl="1" indent="0"/>
            <a:endParaRPr lang="en-US" altLang="zh-CN" sz="2400" dirty="0" smtClean="0"/>
          </a:p>
          <a:p>
            <a:pPr marL="457200" lvl="1" indent="0"/>
            <a:endParaRPr lang="en-US" altLang="zh-CN" dirty="0"/>
          </a:p>
          <a:p>
            <a:pPr marL="457200" lvl="1" indent="0"/>
            <a:r>
              <a:rPr lang="zh-CN" altLang="en-US" dirty="0" smtClean="0"/>
              <a:t>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Z = X*X </a:t>
            </a:r>
            <a:r>
              <a:rPr lang="en-US" altLang="zh-CN" dirty="0"/>
              <a:t>+ </a:t>
            </a:r>
            <a:r>
              <a:rPr lang="en-US" altLang="zh-CN" dirty="0" smtClean="0"/>
              <a:t>5*X </a:t>
            </a:r>
            <a:r>
              <a:rPr lang="en-US" altLang="zh-CN" dirty="0"/>
              <a:t>+ </a:t>
            </a:r>
            <a:r>
              <a:rPr lang="en-US" altLang="zh-CN" dirty="0" smtClean="0"/>
              <a:t>2</a:t>
            </a:r>
            <a:r>
              <a:rPr lang="zh-CN" altLang="en-US" dirty="0" smtClean="0"/>
              <a:t>*</a:t>
            </a:r>
            <a:r>
              <a:rPr lang="en-US" altLang="zh-CN" dirty="0" smtClean="0"/>
              <a:t>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339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软件流程与电路结构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分支结构</a:t>
                </a:r>
                <a:endParaRPr lang="en-US" altLang="zh-CN" dirty="0" smtClean="0"/>
              </a:p>
              <a:p>
                <a:pPr marL="457200" lvl="1" indent="0"/>
                <a:r>
                  <a:rPr lang="zh-CN" altLang="en-US" dirty="0" smtClean="0"/>
                  <a:t>分支结构  </a:t>
                </a:r>
                <a:r>
                  <a:rPr lang="en-US" altLang="zh-CN" dirty="0" smtClean="0">
                    <a:sym typeface="Wingdings" pitchFamily="2" charset="2"/>
                  </a:rPr>
                  <a:t>  </a:t>
                </a:r>
                <a:r>
                  <a:rPr lang="en-US" altLang="zh-CN" dirty="0" smtClean="0">
                    <a:sym typeface="Wingdings" pitchFamily="2" charset="2"/>
                  </a:rPr>
                  <a:t>MUX</a:t>
                </a:r>
                <a:endParaRPr lang="en-US" altLang="zh-CN" dirty="0" smtClean="0">
                  <a:sym typeface="Wingdings" pitchFamily="2" charset="2"/>
                </a:endParaRPr>
              </a:p>
              <a:p>
                <a:pPr marL="457200" lvl="1" indent="0"/>
                <a:r>
                  <a:rPr lang="zh-CN" altLang="en-US" dirty="0" smtClean="0">
                    <a:solidFill>
                      <a:srgbClr val="0000FF"/>
                    </a:solidFill>
                    <a:sym typeface="Wingdings" pitchFamily="2" charset="2"/>
                  </a:rPr>
                  <a:t>方法一：</a:t>
                </a:r>
                <a:r>
                  <a:rPr lang="zh-CN" altLang="en-US" dirty="0">
                    <a:solidFill>
                      <a:srgbClr val="0000FF"/>
                    </a:solidFill>
                    <a:sym typeface="Wingdings" pitchFamily="2" charset="2"/>
                  </a:rPr>
                  <a:t>条件优先（功耗低）</a:t>
                </a:r>
                <a:endParaRPr lang="en-US" altLang="zh-CN" dirty="0">
                  <a:solidFill>
                    <a:srgbClr val="0000FF"/>
                  </a:solidFill>
                  <a:sym typeface="Wingdings" pitchFamily="2" charset="2"/>
                </a:endParaRPr>
              </a:p>
              <a:p>
                <a:pPr marL="457200" lvl="1" indent="0"/>
                <a:r>
                  <a:rPr lang="en-US" altLang="zh-CN" dirty="0" smtClean="0">
                    <a:sym typeface="Wingdings" pitchFamily="2" charset="2"/>
                  </a:rPr>
                  <a:t>        </a:t>
                </a:r>
                <a:r>
                  <a:rPr lang="zh-CN" altLang="en-US" dirty="0" smtClean="0">
                    <a:sym typeface="Wingdings" pitchFamily="2" charset="2"/>
                  </a:rPr>
                  <a:t>条件</a:t>
                </a:r>
                <a:r>
                  <a:rPr lang="en-US" altLang="zh-CN" dirty="0" smtClean="0">
                    <a:sym typeface="Wingdings" pitchFamily="2" charset="2"/>
                  </a:rPr>
                  <a:t>           -&gt; </a:t>
                </a:r>
                <a:r>
                  <a:rPr lang="zh-CN" altLang="en-US" dirty="0">
                    <a:sym typeface="Wingdings" pitchFamily="2" charset="2"/>
                  </a:rPr>
                  <a:t>使能分支计算</a:t>
                </a:r>
                <a:endParaRPr lang="en-US" altLang="zh-CN" dirty="0">
                  <a:sym typeface="Wingdings" pitchFamily="2" charset="2"/>
                </a:endParaRPr>
              </a:p>
              <a:p>
                <a:pPr marL="457200" lvl="1" indent="0"/>
                <a:r>
                  <a:rPr lang="en-US" altLang="zh-CN" dirty="0" smtClean="0">
                    <a:sym typeface="Wingdings" pitchFamily="2" charset="2"/>
                  </a:rPr>
                  <a:t>        </a:t>
                </a:r>
                <a:r>
                  <a:rPr lang="zh-CN" altLang="en-US" dirty="0" smtClean="0">
                    <a:sym typeface="Wingdings" pitchFamily="2" charset="2"/>
                  </a:rPr>
                  <a:t>分支</a:t>
                </a:r>
                <a:r>
                  <a:rPr lang="en-US" altLang="zh-CN" dirty="0" smtClean="0">
                    <a:sym typeface="Wingdings" pitchFamily="2" charset="2"/>
                  </a:rPr>
                  <a:t>valid</a:t>
                </a:r>
                <a:r>
                  <a:rPr lang="zh-CN" altLang="en-US" dirty="0" smtClean="0">
                    <a:sym typeface="Wingdings" pitchFamily="2" charset="2"/>
                  </a:rPr>
                  <a:t>输出</a:t>
                </a:r>
                <a:r>
                  <a:rPr lang="en-US" altLang="zh-CN" dirty="0" smtClean="0">
                    <a:sym typeface="Wingdings" pitchFamily="2" charset="2"/>
                  </a:rPr>
                  <a:t>  </a:t>
                </a:r>
                <a:r>
                  <a:rPr lang="en-US" altLang="zh-CN" dirty="0">
                    <a:sym typeface="Wingdings" pitchFamily="2" charset="2"/>
                  </a:rPr>
                  <a:t>-&gt; </a:t>
                </a:r>
                <a:r>
                  <a:rPr lang="zh-CN" altLang="en-US" dirty="0">
                    <a:sym typeface="Wingdings" pitchFamily="2" charset="2"/>
                  </a:rPr>
                  <a:t>锁存输出</a:t>
                </a:r>
                <a:endParaRPr lang="en-US" altLang="zh-CN" dirty="0">
                  <a:sym typeface="Wingdings" pitchFamily="2" charset="2"/>
                </a:endParaRPr>
              </a:p>
              <a:p>
                <a:pPr marL="457200" lvl="1" indent="0"/>
                <a:r>
                  <a:rPr lang="zh-CN" altLang="en-US" dirty="0" smtClean="0">
                    <a:solidFill>
                      <a:srgbClr val="0000FF"/>
                    </a:solidFill>
                    <a:sym typeface="Wingdings" pitchFamily="2" charset="2"/>
                  </a:rPr>
                  <a:t>方法二：计算优先（速度快）</a:t>
                </a:r>
                <a:endParaRPr lang="en-US" altLang="zh-CN" dirty="0" smtClean="0">
                  <a:solidFill>
                    <a:srgbClr val="0000FF"/>
                  </a:solidFill>
                  <a:sym typeface="Wingdings" pitchFamily="2" charset="2"/>
                </a:endParaRPr>
              </a:p>
              <a:p>
                <a:pPr marL="457200" lvl="1" indent="0"/>
                <a:r>
                  <a:rPr lang="en-US" altLang="zh-CN" dirty="0">
                    <a:sym typeface="Wingdings" pitchFamily="2" charset="2"/>
                  </a:rPr>
                  <a:t> </a:t>
                </a:r>
                <a:r>
                  <a:rPr lang="en-US" altLang="zh-CN" dirty="0" smtClean="0">
                    <a:sym typeface="Wingdings" pitchFamily="2" charset="2"/>
                  </a:rPr>
                  <a:t>       </a:t>
                </a:r>
                <a:r>
                  <a:rPr lang="zh-CN" altLang="en-US" dirty="0" smtClean="0">
                    <a:sym typeface="Wingdings" pitchFamily="2" charset="2"/>
                  </a:rPr>
                  <a:t>计算所有分支</a:t>
                </a:r>
                <a:endParaRPr lang="en-US" altLang="zh-CN" dirty="0">
                  <a:sym typeface="Wingdings" pitchFamily="2" charset="2"/>
                </a:endParaRPr>
              </a:p>
              <a:p>
                <a:pPr marL="457200" lvl="1" indent="0"/>
                <a:r>
                  <a:rPr lang="en-US" altLang="zh-CN" dirty="0" smtClean="0">
                    <a:sym typeface="Wingdings" pitchFamily="2" charset="2"/>
                  </a:rPr>
                  <a:t>        </a:t>
                </a:r>
                <a:r>
                  <a:rPr lang="zh-CN" altLang="en-US" dirty="0" smtClean="0">
                    <a:sym typeface="Wingdings" pitchFamily="2" charset="2"/>
                  </a:rPr>
                  <a:t>条件 </a:t>
                </a:r>
                <a:r>
                  <a:rPr lang="en-US" altLang="zh-CN" dirty="0" smtClean="0">
                    <a:sym typeface="Wingdings" pitchFamily="2" charset="2"/>
                  </a:rPr>
                  <a:t>-&gt; </a:t>
                </a:r>
                <a:r>
                  <a:rPr lang="zh-CN" altLang="en-US" dirty="0" smtClean="0">
                    <a:sym typeface="Wingdings" pitchFamily="2" charset="2"/>
                  </a:rPr>
                  <a:t>锁存输出</a:t>
                </a:r>
                <a:endParaRPr lang="en-US" altLang="zh-CN" dirty="0" smtClean="0">
                  <a:sym typeface="Wingdings" pitchFamily="2" charset="2"/>
                </a:endParaRPr>
              </a:p>
              <a:p>
                <a:pPr marL="457200" lvl="1" indent="0"/>
                <a:r>
                  <a:rPr lang="zh-CN" altLang="en-US" dirty="0" smtClean="0">
                    <a:sym typeface="Wingdings" pitchFamily="2" charset="2"/>
                  </a:rPr>
                  <a:t>注意时序：</a:t>
                </a:r>
                <a:r>
                  <a:rPr lang="zh-CN" altLang="en-US" sz="2000" dirty="0" smtClean="0"/>
                  <a:t>“</a:t>
                </a:r>
                <a:r>
                  <a:rPr lang="zh-CN" altLang="en-US" sz="2000" dirty="0"/>
                  <a:t>先使用再赋值”</a:t>
                </a:r>
                <a:r>
                  <a:rPr lang="zh-CN" altLang="en-US" sz="2000" dirty="0" smtClean="0"/>
                  <a:t>更加符合电路特点</a:t>
                </a:r>
                <a:endParaRPr lang="en-US" altLang="zh-CN" sz="2000" dirty="0" smtClean="0"/>
              </a:p>
              <a:p>
                <a:pPr marL="1879600" lvl="1" indent="-447675"/>
                <a:r>
                  <a:rPr lang="en-US" altLang="zh-CN" sz="2000" dirty="0" smtClean="0"/>
                  <a:t>	</a:t>
                </a:r>
                <a:r>
                  <a:rPr lang="zh-CN" altLang="en-US" sz="2000" dirty="0" smtClean="0"/>
                  <a:t>“</a:t>
                </a:r>
                <a:r>
                  <a:rPr lang="zh-CN" altLang="en-US" sz="2000" dirty="0"/>
                  <a:t>先赋值再使用”要在一个时钟周期内完成时</a:t>
                </a:r>
                <a:r>
                  <a:rPr lang="zh-CN" altLang="en-US" sz="2000" dirty="0" smtClean="0"/>
                  <a:t>，因此需要用组合逻辑</a:t>
                </a:r>
                <a:endParaRPr lang="en-US" altLang="zh-CN" dirty="0">
                  <a:sym typeface="Wingdings" pitchFamily="2" charset="2"/>
                </a:endParaRPr>
              </a:p>
              <a:p>
                <a:pPr marL="457200" lvl="1" indent="0"/>
                <a:r>
                  <a:rPr lang="zh-CN" altLang="en-US" dirty="0" smtClean="0">
                    <a:sym typeface="Wingdings" pitchFamily="2" charset="2"/>
                  </a:rPr>
                  <a:t>例：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sym typeface="Wingdings" pitchFamily="2" charset="2"/>
                      </a:rPr>
                      <m:t>𝒚</m:t>
                    </m:r>
                    <m:r>
                      <a:rPr lang="en-US" altLang="zh-CN" b="1" i="1" smtClean="0">
                        <a:latin typeface="Cambria Math"/>
                        <a:sym typeface="Wingdings" pitchFamily="2" charset="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sym typeface="Wingdings" pitchFamily="2" charset="2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/>
                            <a:sym typeface="Wingdings" pitchFamily="2" charset="2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  <a:sym typeface="Wingdings" pitchFamily="2" charset="2"/>
                          </a:rPr>
                          <m:t>𝒃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sym typeface="Wingdings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1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/>
                                <a:sym typeface="Wingdings" pitchFamily="2" charset="2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/>
                                <a:sym typeface="Wingdings" pitchFamily="2" charset="2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  <a:sym typeface="Wingdings" pitchFamily="2" charset="2"/>
                              </a:rPr>
                              <m:t>𝒃</m:t>
                            </m:r>
                            <m:r>
                              <a:rPr lang="en-US" altLang="zh-CN" b="1" i="1" smtClean="0">
                                <a:latin typeface="Cambria Math"/>
                                <a:sym typeface="Wingdings" pitchFamily="2" charset="2"/>
                              </a:rPr>
                              <m:t>,  </m:t>
                            </m:r>
                            <m:r>
                              <a:rPr lang="en-US" altLang="zh-CN" b="1" i="1" smtClean="0">
                                <a:latin typeface="Cambria Math"/>
                                <a:sym typeface="Wingdings" pitchFamily="2" charset="2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/>
                                <a:sym typeface="Wingdings" pitchFamily="2" charset="2"/>
                              </a:rPr>
                              <m:t>≥</m:t>
                            </m:r>
                            <m:r>
                              <a:rPr lang="en-US" altLang="zh-CN" b="1" i="1" smtClean="0">
                                <a:latin typeface="Cambria Math"/>
                                <a:sym typeface="Wingdings" pitchFamily="2" charset="2"/>
                              </a:rPr>
                              <m:t>𝒃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/>
                                <a:sym typeface="Wingdings" pitchFamily="2" charset="2"/>
                              </a:rPr>
                              <m:t>𝒃</m:t>
                            </m:r>
                            <m:r>
                              <a:rPr lang="en-US" altLang="zh-CN" b="1" i="1" smtClean="0">
                                <a:latin typeface="Cambria Math"/>
                                <a:sym typeface="Wingdings" pitchFamily="2" charset="2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/>
                                <a:sym typeface="Wingdings" pitchFamily="2" charset="2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/>
                                <a:sym typeface="Wingdings" pitchFamily="2" charset="2"/>
                              </a:rPr>
                              <m:t>,  </m:t>
                            </m:r>
                            <m:r>
                              <a:rPr lang="en-US" altLang="zh-CN" b="1" i="1" smtClean="0">
                                <a:latin typeface="Cambria Math"/>
                                <a:sym typeface="Wingdings" pitchFamily="2" charset="2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/>
                                <a:sym typeface="Wingdings" pitchFamily="2" charset="2"/>
                              </a:rPr>
                              <m:t>&lt;</m:t>
                            </m:r>
                            <m:r>
                              <a:rPr lang="en-US" altLang="zh-CN" b="1" i="1" smtClean="0">
                                <a:latin typeface="Cambria Math"/>
                                <a:sym typeface="Wingdings" pitchFamily="2" charset="2"/>
                              </a:rPr>
                              <m:t>𝒃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93" t="-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49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软件流程与电路结构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循环结构</a:t>
            </a:r>
            <a:endParaRPr lang="en-US" altLang="zh-CN" dirty="0" smtClean="0"/>
          </a:p>
          <a:p>
            <a:pPr marL="457200" lvl="1" indent="0"/>
            <a:endParaRPr lang="en-US" altLang="zh-CN" sz="2400" dirty="0" smtClean="0">
              <a:solidFill>
                <a:srgbClr val="0000FF"/>
              </a:solidFill>
            </a:endParaRPr>
          </a:p>
          <a:p>
            <a:pPr marL="457200" lvl="1" indent="0"/>
            <a:r>
              <a:rPr lang="zh-CN" altLang="en-US" sz="2400" dirty="0" smtClean="0">
                <a:solidFill>
                  <a:srgbClr val="0000FF"/>
                </a:solidFill>
              </a:rPr>
              <a:t>方法</a:t>
            </a:r>
            <a:r>
              <a:rPr lang="zh-CN" altLang="en-US" sz="2400" dirty="0">
                <a:solidFill>
                  <a:srgbClr val="0000FF"/>
                </a:solidFill>
              </a:rPr>
              <a:t>一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循环结构  </a:t>
            </a:r>
            <a:r>
              <a:rPr lang="en-US" altLang="zh-CN" sz="2400" dirty="0">
                <a:sym typeface="Wingdings" pitchFamily="2" charset="2"/>
              </a:rPr>
              <a:t>  </a:t>
            </a:r>
            <a:r>
              <a:rPr lang="zh-CN" altLang="en-US" sz="2400" dirty="0">
                <a:sym typeface="Wingdings" pitchFamily="2" charset="2"/>
              </a:rPr>
              <a:t>反馈 </a:t>
            </a:r>
            <a:r>
              <a:rPr lang="en-US" altLang="zh-CN" sz="2400" dirty="0">
                <a:sym typeface="Wingdings" pitchFamily="2" charset="2"/>
              </a:rPr>
              <a:t>+ </a:t>
            </a:r>
            <a:r>
              <a:rPr lang="zh-CN" altLang="en-US" sz="2400" dirty="0">
                <a:sym typeface="Wingdings" pitchFamily="2" charset="2"/>
              </a:rPr>
              <a:t>输入</a:t>
            </a:r>
            <a:r>
              <a:rPr lang="en-US" altLang="zh-CN" sz="2400" dirty="0">
                <a:sym typeface="Wingdings" pitchFamily="2" charset="2"/>
              </a:rPr>
              <a:t>MUX</a:t>
            </a:r>
            <a:endParaRPr lang="en-US" altLang="zh-CN" sz="2400" dirty="0"/>
          </a:p>
          <a:p>
            <a:pPr marL="1200150" lvl="2" indent="-342900">
              <a:buFont typeface="Arial" pitchFamily="34" charset="0"/>
              <a:buChar char="•"/>
            </a:pPr>
            <a:r>
              <a:rPr lang="zh-CN" altLang="en-US" sz="2400" dirty="0"/>
              <a:t>循环控制</a:t>
            </a:r>
            <a:endParaRPr lang="en-US" altLang="zh-CN" sz="2400" dirty="0"/>
          </a:p>
          <a:p>
            <a:pPr marL="1200150" lvl="2" indent="-342900">
              <a:buFont typeface="Arial" pitchFamily="34" charset="0"/>
              <a:buChar char="•"/>
            </a:pPr>
            <a:r>
              <a:rPr lang="zh-CN" altLang="en-US" sz="2400" dirty="0"/>
              <a:t>输出 </a:t>
            </a:r>
            <a:r>
              <a:rPr lang="en-US" altLang="zh-CN" sz="2400" dirty="0"/>
              <a:t>valid</a:t>
            </a:r>
            <a:r>
              <a:rPr lang="zh-CN" altLang="en-US" sz="2400" dirty="0"/>
              <a:t>、</a:t>
            </a:r>
            <a:r>
              <a:rPr lang="en-US" altLang="zh-CN" sz="2400" dirty="0"/>
              <a:t>busy </a:t>
            </a:r>
            <a:r>
              <a:rPr lang="zh-CN" altLang="en-US" sz="2400" dirty="0"/>
              <a:t>等状态信号</a:t>
            </a:r>
            <a:endParaRPr lang="en-US" altLang="zh-CN" sz="2400" dirty="0"/>
          </a:p>
          <a:p>
            <a:pPr marL="457200" lvl="1" indent="0"/>
            <a:endParaRPr lang="en-US" altLang="zh-CN" dirty="0" smtClean="0"/>
          </a:p>
          <a:p>
            <a:pPr marL="457200" lvl="1" indent="0"/>
            <a:r>
              <a:rPr lang="zh-CN" altLang="en-US" sz="2400" dirty="0" smtClean="0">
                <a:solidFill>
                  <a:srgbClr val="0000FF"/>
                </a:solidFill>
              </a:rPr>
              <a:t>方法二</a:t>
            </a:r>
            <a:r>
              <a:rPr lang="zh-CN" altLang="en-US" sz="2400" dirty="0" smtClean="0"/>
              <a:t>：展开为顺序结构（流水线结构）</a:t>
            </a:r>
            <a:endParaRPr lang="en-US" altLang="zh-CN" sz="2400" dirty="0" smtClean="0"/>
          </a:p>
          <a:p>
            <a:pPr marL="457200" lvl="1" indent="0"/>
            <a:endParaRPr lang="en-US" altLang="zh-CN" sz="2400" dirty="0"/>
          </a:p>
          <a:p>
            <a:pPr marL="457200" lvl="1" indent="0"/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0" lvl="1" indent="0"/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64825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软件流程与电路结构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例：冒泡法排序</a:t>
            </a:r>
            <a:endParaRPr lang="en-US" altLang="zh-CN" dirty="0" smtClean="0"/>
          </a:p>
          <a:p>
            <a:pPr marL="987425"/>
            <a:endParaRPr lang="en-US" altLang="zh-CN" sz="2000" dirty="0" smtClean="0">
              <a:latin typeface="Century" pitchFamily="18" charset="0"/>
            </a:endParaRPr>
          </a:p>
          <a:p>
            <a:pPr marL="987425"/>
            <a:r>
              <a:rPr lang="en-US" altLang="zh-CN" sz="2000" dirty="0" smtClean="0">
                <a:latin typeface="Century" pitchFamily="18" charset="0"/>
              </a:rPr>
              <a:t>#define </a:t>
            </a:r>
            <a:r>
              <a:rPr lang="en-US" altLang="zh-CN" sz="2000" dirty="0" smtClean="0">
                <a:solidFill>
                  <a:schemeClr val="tx2"/>
                </a:solidFill>
                <a:latin typeface="Century" pitchFamily="18" charset="0"/>
              </a:rPr>
              <a:t>SIZE 9</a:t>
            </a:r>
          </a:p>
          <a:p>
            <a:pPr marL="987425"/>
            <a:r>
              <a:rPr lang="en-US" altLang="zh-CN" sz="2000" dirty="0" err="1" smtClean="0">
                <a:latin typeface="Century" pitchFamily="18" charset="0"/>
              </a:rPr>
              <a:t>int</a:t>
            </a:r>
            <a:r>
              <a:rPr lang="en-US" altLang="zh-CN" sz="2000" dirty="0" smtClean="0">
                <a:latin typeface="Century" pitchFamily="18" charset="0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Century" pitchFamily="18" charset="0"/>
              </a:rPr>
              <a:t>data[SIZE]={…};</a:t>
            </a:r>
            <a:endParaRPr lang="en-US" altLang="zh-CN" sz="2000" dirty="0">
              <a:solidFill>
                <a:schemeClr val="tx2"/>
              </a:solidFill>
              <a:latin typeface="Century" pitchFamily="18" charset="0"/>
            </a:endParaRPr>
          </a:p>
          <a:p>
            <a:pPr marL="987425"/>
            <a:endParaRPr lang="en-US" altLang="zh-CN" sz="2000" dirty="0" smtClean="0">
              <a:latin typeface="Century" pitchFamily="18" charset="0"/>
            </a:endParaRPr>
          </a:p>
          <a:p>
            <a:pPr marL="987425"/>
            <a:r>
              <a:rPr lang="en-US" altLang="zh-CN" sz="2000" dirty="0" smtClean="0">
                <a:latin typeface="Century" pitchFamily="18" charset="0"/>
              </a:rPr>
              <a:t>for</a:t>
            </a:r>
            <a:r>
              <a:rPr lang="en-US" altLang="zh-CN" sz="2000" dirty="0" smtClean="0">
                <a:solidFill>
                  <a:schemeClr val="tx2"/>
                </a:solidFill>
                <a:latin typeface="Century" pitchFamily="18" charset="0"/>
              </a:rPr>
              <a:t>( </a:t>
            </a:r>
            <a:r>
              <a:rPr lang="en-US" altLang="zh-CN" sz="2000" dirty="0" err="1" smtClean="0">
                <a:latin typeface="Century" pitchFamily="18" charset="0"/>
              </a:rPr>
              <a:t>int</a:t>
            </a:r>
            <a:r>
              <a:rPr lang="en-US" altLang="zh-CN" sz="2000" dirty="0" smtClean="0">
                <a:latin typeface="Century" pitchFamily="18" charset="0"/>
              </a:rPr>
              <a:t>  </a:t>
            </a:r>
            <a:r>
              <a:rPr lang="en-US" altLang="zh-CN" sz="2000" dirty="0" smtClean="0">
                <a:solidFill>
                  <a:schemeClr val="tx2"/>
                </a:solidFill>
                <a:latin typeface="Century" pitchFamily="18" charset="0"/>
              </a:rPr>
              <a:t>i=0;  i&lt;SIZE-1;  i++ ){</a:t>
            </a:r>
          </a:p>
          <a:p>
            <a:pPr marL="987425"/>
            <a:r>
              <a:rPr lang="en-US" altLang="zh-CN" sz="2000" dirty="0" smtClean="0">
                <a:latin typeface="Century" pitchFamily="18" charset="0"/>
              </a:rPr>
              <a:t>    for</a:t>
            </a:r>
            <a:r>
              <a:rPr lang="en-US" altLang="zh-CN" sz="2000" dirty="0" smtClean="0">
                <a:solidFill>
                  <a:schemeClr val="tx2"/>
                </a:solidFill>
                <a:latin typeface="Century" pitchFamily="18" charset="0"/>
              </a:rPr>
              <a:t>( </a:t>
            </a:r>
            <a:r>
              <a:rPr lang="en-US" altLang="zh-CN" sz="2000" dirty="0" err="1" smtClean="0">
                <a:latin typeface="Century" pitchFamily="18" charset="0"/>
              </a:rPr>
              <a:t>int</a:t>
            </a:r>
            <a:r>
              <a:rPr lang="en-US" altLang="zh-CN" sz="2000" dirty="0" smtClean="0">
                <a:latin typeface="Century" pitchFamily="18" charset="0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Century" pitchFamily="18" charset="0"/>
              </a:rPr>
              <a:t>j=0; j&lt;SIZE-i-1; j++){</a:t>
            </a:r>
          </a:p>
          <a:p>
            <a:pPr marL="987425"/>
            <a:r>
              <a:rPr lang="en-US" altLang="zh-CN" sz="2000" dirty="0">
                <a:latin typeface="Century" pitchFamily="18" charset="0"/>
              </a:rPr>
              <a:t> </a:t>
            </a:r>
            <a:r>
              <a:rPr lang="en-US" altLang="zh-CN" sz="2000" dirty="0" smtClean="0">
                <a:latin typeface="Century" pitchFamily="18" charset="0"/>
              </a:rPr>
              <a:t>       if </a:t>
            </a:r>
            <a:r>
              <a:rPr lang="en-US" altLang="zh-CN" sz="2000" dirty="0" smtClean="0">
                <a:solidFill>
                  <a:schemeClr val="tx2"/>
                </a:solidFill>
                <a:latin typeface="Century" pitchFamily="18" charset="0"/>
              </a:rPr>
              <a:t>( data[j] &gt; data[j+1] ){</a:t>
            </a:r>
          </a:p>
          <a:p>
            <a:pPr marL="987425"/>
            <a:r>
              <a:rPr lang="en-US" altLang="zh-CN" sz="2000" dirty="0">
                <a:solidFill>
                  <a:schemeClr val="tx2"/>
                </a:solidFill>
                <a:latin typeface="Century" pitchFamily="18" charset="0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Century" pitchFamily="18" charset="0"/>
              </a:rPr>
              <a:t>           temp = data[j+1];</a:t>
            </a:r>
          </a:p>
          <a:p>
            <a:pPr marL="987425"/>
            <a:r>
              <a:rPr lang="en-US" altLang="zh-CN" sz="2000" dirty="0">
                <a:solidFill>
                  <a:schemeClr val="tx2"/>
                </a:solidFill>
                <a:latin typeface="Century" pitchFamily="18" charset="0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Century" pitchFamily="18" charset="0"/>
              </a:rPr>
              <a:t>           data[j+1] = data[j];</a:t>
            </a:r>
          </a:p>
          <a:p>
            <a:pPr marL="987425"/>
            <a:r>
              <a:rPr lang="en-US" altLang="zh-CN" sz="2000" dirty="0">
                <a:solidFill>
                  <a:schemeClr val="tx2"/>
                </a:solidFill>
                <a:latin typeface="Century" pitchFamily="18" charset="0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Century" pitchFamily="18" charset="0"/>
              </a:rPr>
              <a:t>           data[j] = temp; </a:t>
            </a:r>
          </a:p>
          <a:p>
            <a:pPr marL="987425"/>
            <a:r>
              <a:rPr lang="en-US" altLang="zh-CN" sz="2000" dirty="0">
                <a:solidFill>
                  <a:schemeClr val="tx2"/>
                </a:solidFill>
                <a:latin typeface="Century" pitchFamily="18" charset="0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Century" pitchFamily="18" charset="0"/>
              </a:rPr>
              <a:t>       }</a:t>
            </a:r>
          </a:p>
          <a:p>
            <a:pPr marL="987425"/>
            <a:r>
              <a:rPr lang="en-US" altLang="zh-CN" sz="2000" dirty="0">
                <a:solidFill>
                  <a:schemeClr val="tx2"/>
                </a:solidFill>
                <a:latin typeface="Century" pitchFamily="18" charset="0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Century" pitchFamily="18" charset="0"/>
              </a:rPr>
              <a:t>   } </a:t>
            </a:r>
            <a:r>
              <a:rPr lang="en-US" altLang="zh-CN" sz="2000" dirty="0" smtClean="0">
                <a:solidFill>
                  <a:srgbClr val="006600"/>
                </a:solidFill>
                <a:latin typeface="Century" pitchFamily="18" charset="0"/>
              </a:rPr>
              <a:t>// for j</a:t>
            </a:r>
          </a:p>
          <a:p>
            <a:pPr marL="987425"/>
            <a:r>
              <a:rPr lang="en-US" altLang="zh-CN" sz="2000" dirty="0" smtClean="0">
                <a:solidFill>
                  <a:schemeClr val="tx2"/>
                </a:solidFill>
                <a:latin typeface="Century" pitchFamily="18" charset="0"/>
              </a:rPr>
              <a:t>} </a:t>
            </a:r>
            <a:r>
              <a:rPr lang="en-US" altLang="zh-CN" sz="2000" dirty="0" smtClean="0">
                <a:solidFill>
                  <a:srgbClr val="006600"/>
                </a:solidFill>
                <a:latin typeface="Century" pitchFamily="18" charset="0"/>
              </a:rPr>
              <a:t>// for i</a:t>
            </a:r>
            <a:endParaRPr lang="en-US" altLang="zh-CN" sz="2000" dirty="0">
              <a:solidFill>
                <a:srgbClr val="006600"/>
              </a:solidFill>
              <a:latin typeface="Century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99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定点数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定点数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2066770"/>
            <a:ext cx="3159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1 1 1 0 0 0 1 0 1 1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7735" y="3407221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unsigned_2.8 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33999" y="3407220"/>
            <a:ext cx="3159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1 1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CN" sz="3200" dirty="0" smtClean="0"/>
              <a:t>1 0 0 0 1 0 1 1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796136" y="3407234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3.542969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5496" y="3943510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unsigned_0.10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919" y="3943509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CN" sz="3200" dirty="0" smtClean="0"/>
              <a:t>1 1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200" dirty="0" smtClean="0"/>
              <a:t>1 0 0 0 1 0 1 1</a:t>
            </a:r>
            <a:endParaRPr lang="zh-CN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943523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0.885742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402551" y="3411578"/>
            <a:ext cx="154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itchFamily="34" charset="0"/>
                <a:ea typeface="+mj-ea"/>
                <a:cs typeface="Arial" pitchFamily="34" charset="0"/>
              </a:rPr>
              <a:t>精度 </a:t>
            </a:r>
            <a:r>
              <a:rPr lang="en-US" altLang="zh-CN" sz="2800" dirty="0" smtClean="0">
                <a:latin typeface="Arial" pitchFamily="34" charset="0"/>
                <a:ea typeface="+mj-ea"/>
                <a:cs typeface="Arial" pitchFamily="34" charset="0"/>
              </a:rPr>
              <a:t>2</a:t>
            </a:r>
            <a:r>
              <a:rPr lang="en-US" altLang="zh-CN" sz="2800" baseline="30000" dirty="0" smtClean="0">
                <a:latin typeface="Arial" pitchFamily="34" charset="0"/>
                <a:ea typeface="+mj-ea"/>
                <a:cs typeface="Arial" pitchFamily="34" charset="0"/>
              </a:rPr>
              <a:t>-8</a:t>
            </a:r>
            <a:endParaRPr lang="zh-CN" altLang="en-US" sz="2800" baseline="300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2551" y="3924345"/>
            <a:ext cx="154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itchFamily="34" charset="0"/>
                <a:ea typeface="+mj-ea"/>
                <a:cs typeface="Arial" pitchFamily="34" charset="0"/>
              </a:rPr>
              <a:t>精度 </a:t>
            </a:r>
            <a:r>
              <a:rPr lang="en-US" altLang="zh-CN" sz="2800" dirty="0" smtClean="0">
                <a:latin typeface="Arial" pitchFamily="34" charset="0"/>
                <a:ea typeface="+mj-ea"/>
                <a:cs typeface="Arial" pitchFamily="34" charset="0"/>
              </a:rPr>
              <a:t>2</a:t>
            </a:r>
            <a:r>
              <a:rPr lang="en-US" altLang="zh-CN" sz="2800" baseline="30000" dirty="0" smtClean="0">
                <a:latin typeface="Arial" pitchFamily="34" charset="0"/>
                <a:ea typeface="+mj-ea"/>
                <a:cs typeface="Arial" pitchFamily="34" charset="0"/>
              </a:rPr>
              <a:t>-10</a:t>
            </a:r>
            <a:endParaRPr lang="zh-CN" altLang="en-US" sz="2800" baseline="300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86" y="4860450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    signed_1.8 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492281" y="4860449"/>
            <a:ext cx="3159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3200" dirty="0" smtClean="0"/>
              <a:t> 1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CN" sz="3200" dirty="0" smtClean="0"/>
              <a:t>1 0 0 0 1 0 1 1</a:t>
            </a:r>
            <a:endParaRPr lang="zh-CN" alt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5708818" y="4860463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-0.457031</a:t>
            </a:r>
            <a:endParaRPr lang="zh-CN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365002" y="4864807"/>
            <a:ext cx="154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itchFamily="34" charset="0"/>
                <a:ea typeface="+mj-ea"/>
                <a:cs typeface="Arial" pitchFamily="34" charset="0"/>
              </a:rPr>
              <a:t>精度 </a:t>
            </a:r>
            <a:r>
              <a:rPr lang="en-US" altLang="zh-CN" sz="2800" dirty="0" smtClean="0">
                <a:latin typeface="Arial" pitchFamily="34" charset="0"/>
                <a:ea typeface="+mj-ea"/>
                <a:cs typeface="Arial" pitchFamily="34" charset="0"/>
              </a:rPr>
              <a:t>2</a:t>
            </a:r>
            <a:r>
              <a:rPr lang="en-US" altLang="zh-CN" sz="2800" baseline="30000" dirty="0" smtClean="0">
                <a:latin typeface="Arial" pitchFamily="34" charset="0"/>
                <a:ea typeface="+mj-ea"/>
                <a:cs typeface="Arial" pitchFamily="34" charset="0"/>
              </a:rPr>
              <a:t>-8</a:t>
            </a:r>
            <a:endParaRPr lang="zh-CN" altLang="en-US" sz="2800" baseline="3000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46869" y="1992202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unsigned   907   </a:t>
            </a:r>
            <a:endParaRPr lang="zh-CN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724128" y="2379944"/>
            <a:ext cx="26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    signed  -117    </a:t>
            </a:r>
            <a:endParaRPr lang="zh-CN" alt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96" y="5436514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    signed_0.9 </a:t>
            </a:r>
            <a:endParaRPr lang="zh-CN" alt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2507591" y="5436513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CN" sz="3200" dirty="0" smtClean="0"/>
              <a:t>1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200" dirty="0" smtClean="0"/>
              <a:t>1 0 0 0 1 0 1 1</a:t>
            </a:r>
            <a:endParaRPr lang="zh-CN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5724128" y="543652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-0.22852</a:t>
            </a:r>
            <a:endParaRPr lang="zh-CN" alt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7380312" y="5440871"/>
            <a:ext cx="154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rial" pitchFamily="34" charset="0"/>
                <a:ea typeface="+mj-ea"/>
                <a:cs typeface="Arial" pitchFamily="34" charset="0"/>
              </a:rPr>
              <a:t>精度 </a:t>
            </a:r>
            <a:r>
              <a:rPr lang="en-US" altLang="zh-CN" sz="2800" dirty="0" smtClean="0">
                <a:latin typeface="Arial" pitchFamily="34" charset="0"/>
                <a:ea typeface="+mj-ea"/>
                <a:cs typeface="Arial" pitchFamily="34" charset="0"/>
              </a:rPr>
              <a:t>2</a:t>
            </a:r>
            <a:r>
              <a:rPr lang="en-US" altLang="zh-CN" sz="2800" baseline="30000" dirty="0" smtClean="0">
                <a:latin typeface="Arial" pitchFamily="34" charset="0"/>
                <a:ea typeface="+mj-ea"/>
                <a:cs typeface="Arial" pitchFamily="34" charset="0"/>
              </a:rPr>
              <a:t>-9</a:t>
            </a:r>
            <a:endParaRPr lang="zh-CN" altLang="en-US" sz="2800" baseline="30000" dirty="0"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9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定点数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定点数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dirty="0" smtClean="0"/>
              <a:t>对齐小数位</a:t>
            </a:r>
            <a:endParaRPr lang="en-US" altLang="zh-CN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dirty="0" smtClean="0"/>
              <a:t>扩展符号位</a:t>
            </a:r>
            <a:endParaRPr lang="en-US" altLang="zh-CN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dirty="0"/>
              <a:t>小心</a:t>
            </a:r>
            <a:r>
              <a:rPr lang="zh-CN" altLang="en-US" dirty="0" smtClean="0"/>
              <a:t>溢出</a:t>
            </a:r>
            <a:endParaRPr lang="en-US" altLang="zh-CN" dirty="0"/>
          </a:p>
          <a:p>
            <a:pPr marL="57150" indent="0"/>
            <a:endParaRPr lang="en-US" altLang="zh-CN" dirty="0" smtClean="0"/>
          </a:p>
          <a:p>
            <a:pPr marL="57150" indent="0"/>
            <a:endParaRPr lang="en-US" altLang="zh-CN" dirty="0"/>
          </a:p>
          <a:p>
            <a:pPr marL="57150" indent="0"/>
            <a:endParaRPr lang="en-US" altLang="zh-CN" dirty="0" smtClean="0"/>
          </a:p>
          <a:p>
            <a:pPr marL="57150" indent="0"/>
            <a:endParaRPr lang="en-US" altLang="zh-CN" dirty="0" smtClean="0"/>
          </a:p>
          <a:p>
            <a:pPr marL="57150" indent="0"/>
            <a:r>
              <a:rPr lang="zh-CN" altLang="en-US" dirty="0" smtClean="0"/>
              <a:t>“*、</a:t>
            </a:r>
            <a:r>
              <a:rPr lang="en-US" altLang="zh-CN" dirty="0" smtClean="0"/>
              <a:t>/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dirty="0"/>
              <a:t>乘法器与</a:t>
            </a:r>
            <a:r>
              <a:rPr lang="zh-CN" altLang="en-US" dirty="0" smtClean="0"/>
              <a:t>除法器是否支持有符号数运算</a:t>
            </a:r>
            <a:endParaRPr lang="en-US" altLang="zh-CN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dirty="0" err="1" smtClean="0"/>
              <a:t>n.k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m.h</a:t>
            </a:r>
            <a:r>
              <a:rPr lang="en-US" altLang="zh-CN" dirty="0" smtClean="0"/>
              <a:t>  -&gt;  (</a:t>
            </a:r>
            <a:r>
              <a:rPr lang="en-US" altLang="zh-CN" dirty="0" err="1" smtClean="0"/>
              <a:t>n+m</a:t>
            </a:r>
            <a:r>
              <a:rPr lang="en-US" altLang="zh-CN" dirty="0" smtClean="0"/>
              <a:t>).(</a:t>
            </a:r>
            <a:r>
              <a:rPr lang="en-US" altLang="zh-CN" dirty="0" err="1" smtClean="0"/>
              <a:t>k+h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57150" indent="0"/>
            <a:r>
              <a:rPr lang="en-US" altLang="zh-CN" dirty="0" smtClean="0"/>
              <a:t>  </a:t>
            </a:r>
          </a:p>
          <a:p>
            <a:pPr marL="457200" lvl="1" indent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4257" y="3252183"/>
            <a:ext cx="2866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signed_1.2 :  -1.25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72905" y="3823702"/>
            <a:ext cx="274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signed_3.1 :   7.5 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50601" y="3252183"/>
            <a:ext cx="979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800" dirty="0" smtClean="0"/>
              <a:t>0.11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857287" y="3823702"/>
            <a:ext cx="1145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800" dirty="0" smtClean="0"/>
              <a:t>111.1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34777" y="3823702"/>
            <a:ext cx="1324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sz="2800" dirty="0" smtClean="0"/>
              <a:t>111.1</a:t>
            </a:r>
            <a:r>
              <a:rPr lang="en-US" altLang="zh-CN" sz="2800" dirty="0" smtClean="0">
                <a:solidFill>
                  <a:schemeClr val="accent6"/>
                </a:solidFill>
              </a:rPr>
              <a:t>0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4777" y="3252183"/>
            <a:ext cx="1324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800" dirty="0" smtClean="0"/>
              <a:t>0.11</a:t>
            </a:r>
            <a:endParaRPr lang="zh-CN" altLang="en-US" sz="28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434777" y="4417948"/>
            <a:ext cx="1338315" cy="576064"/>
            <a:chOff x="6228184" y="4417948"/>
            <a:chExt cx="1338315" cy="576064"/>
          </a:xfrm>
        </p:grpSpPr>
        <p:sp>
          <p:nvSpPr>
            <p:cNvPr id="10" name="TextBox 9"/>
            <p:cNvSpPr txBox="1"/>
            <p:nvPr/>
          </p:nvSpPr>
          <p:spPr>
            <a:xfrm>
              <a:off x="6228184" y="4470792"/>
              <a:ext cx="13383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en-US" altLang="zh-CN" sz="2800" dirty="0" smtClean="0"/>
                <a:t>110.01</a:t>
              </a:r>
              <a:endParaRPr lang="zh-CN" altLang="en-US" sz="2800" dirty="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290603" y="4417948"/>
              <a:ext cx="12241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7649324" y="4489956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6.25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433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复杂函数计算</a:t>
            </a:r>
            <a:endParaRPr lang="en-US" altLang="zh-CN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400" dirty="0"/>
              <a:t>近似</a:t>
            </a:r>
            <a:r>
              <a:rPr lang="zh-CN" altLang="en-US" dirty="0" smtClean="0"/>
              <a:t>计算</a:t>
            </a:r>
            <a:endParaRPr lang="en-US" altLang="zh-CN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1784753" y="2455561"/>
            <a:ext cx="5065713" cy="3438525"/>
            <a:chOff x="1784753" y="2455561"/>
            <a:chExt cx="5065713" cy="34385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753" y="2455561"/>
              <a:ext cx="5065713" cy="34385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283968" y="3717032"/>
                  <a:ext cx="1245307" cy="40011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zh-CN" sz="2000" b="0" dirty="0" smtClean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968" y="3717032"/>
                  <a:ext cx="1245307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39752" y="2708920"/>
                  <a:ext cx="3096344" cy="675698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4.4131</m:t>
                            </m:r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5+</m:t>
                            </m:r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−0.5984</m:t>
                        </m:r>
                      </m:oMath>
                    </m:oMathPara>
                  </a14:m>
                  <a:endParaRPr lang="en-US" altLang="zh-CN" sz="2000" b="0" dirty="0" smtClean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752" y="2708920"/>
                  <a:ext cx="3096344" cy="6756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195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复杂函数计算</a:t>
                </a:r>
                <a:endParaRPr lang="en-US" altLang="zh-CN" dirty="0" smtClean="0"/>
              </a:p>
              <a:p>
                <a:pPr marL="800100" lvl="1" indent="-342900">
                  <a:buFont typeface="Arial" pitchFamily="34" charset="0"/>
                  <a:buChar char="•"/>
                </a:pPr>
                <a:r>
                  <a:rPr lang="zh-CN" altLang="en-US" sz="2400" dirty="0" smtClean="0"/>
                  <a:t>利用</a:t>
                </a:r>
                <a:r>
                  <a:rPr lang="zh-CN" altLang="en-US" dirty="0" smtClean="0"/>
                  <a:t>展开式</a:t>
                </a:r>
                <a:endParaRPr lang="en-US" altLang="zh-CN" dirty="0" smtClean="0"/>
              </a:p>
              <a:p>
                <a:pPr marL="457200" lvl="1" indent="0"/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+⋯+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𝒏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+⋯</m:t>
                    </m:r>
                  </m:oMath>
                </a14:m>
                <a:endParaRPr lang="en-US" altLang="zh-CN" dirty="0" smtClean="0"/>
              </a:p>
              <a:p>
                <a:pPr marL="457200" lvl="1" indent="0"/>
                <a:endParaRPr lang="en-US" altLang="zh-CN" i="1" dirty="0" smtClean="0">
                  <a:latin typeface="Cambria Math"/>
                </a:endParaRPr>
              </a:p>
              <a:p>
                <a:pPr marL="457200" lvl="1" indent="0"/>
                <a:endParaRPr lang="en-US" altLang="zh-CN" i="1" dirty="0" smtClean="0">
                  <a:latin typeface="Cambria Math"/>
                </a:endParaRPr>
              </a:p>
              <a:p>
                <a:pPr marL="45720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altLang="zh-CN" i="1" smtClean="0">
                          <a:latin typeface="Cambria Math"/>
                        </a:rPr>
                        <m:t>=1+</m:t>
                      </m:r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altLang="zh-CN" i="1" smtClean="0">
                              <a:latin typeface="Cambria Math"/>
                            </a:rPr>
                            <m:t>1!</m:t>
                          </m:r>
                        </m:den>
                      </m:f>
                      <m:r>
                        <a:rPr lang="en-US" altLang="zh-CN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 smtClean="0">
                              <a:latin typeface="Cambria Math"/>
                            </a:rPr>
                            <m:t>2!</m:t>
                          </m:r>
                        </m:den>
                      </m:f>
                      <m:r>
                        <a:rPr lang="en-US" altLang="zh-CN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 smtClean="0">
                              <a:latin typeface="Cambria Math"/>
                            </a:rPr>
                            <m:t>3!</m:t>
                          </m:r>
                        </m:den>
                      </m:f>
                      <m:r>
                        <a:rPr lang="en-US" altLang="zh-CN" i="1" smtClean="0">
                          <a:latin typeface="Cambria Math"/>
                        </a:rPr>
                        <m:t>+…,  −∞&lt;</m:t>
                      </m:r>
                      <m:r>
                        <a:rPr lang="en-US" altLang="zh-CN" i="1" smtClean="0">
                          <a:latin typeface="Cambria Math"/>
                        </a:rPr>
                        <m:t>𝑥</m:t>
                      </m:r>
                      <m:r>
                        <a:rPr lang="en-US" altLang="zh-CN" i="1" smtClean="0">
                          <a:latin typeface="Cambria Math"/>
                        </a:rPr>
                        <m:t>&lt;∞</m:t>
                      </m:r>
                    </m:oMath>
                  </m:oMathPara>
                </a14:m>
                <a:endParaRPr lang="en-US" altLang="zh-CN" dirty="0" smtClean="0"/>
              </a:p>
              <a:p>
                <a:pPr marL="457200" lvl="1" indent="0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93" t="-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70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复杂函数计算</a:t>
            </a:r>
            <a:endParaRPr lang="en-US" altLang="zh-CN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zh-CN" altLang="en-US" sz="2400" dirty="0" smtClean="0"/>
              <a:t>查找</a:t>
            </a:r>
            <a:r>
              <a:rPr lang="zh-CN" altLang="en-US" dirty="0" smtClean="0"/>
              <a:t>表 </a:t>
            </a:r>
            <a:r>
              <a:rPr lang="en-US" altLang="zh-CN" dirty="0" smtClean="0"/>
              <a:t>+ </a:t>
            </a:r>
            <a:r>
              <a:rPr lang="zh-CN" altLang="en-US" dirty="0" smtClean="0"/>
              <a:t>线性插值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47541"/>
              </p:ext>
            </p:extLst>
          </p:nvPr>
        </p:nvGraphicFramePr>
        <p:xfrm>
          <a:off x="1259632" y="2348880"/>
          <a:ext cx="3600399" cy="4076017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{775DCB02-9BB8-47FD-8907-85C794F793BA}</a:tableStyleId>
              </a:tblPr>
              <a:tblGrid>
                <a:gridCol w="1200133"/>
                <a:gridCol w="1200133"/>
                <a:gridCol w="1200133"/>
              </a:tblGrid>
              <a:tr h="3011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sin(x)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inc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4787" marR="4787" marT="4787" marB="0" anchor="ctr"/>
                </a:tc>
              </a:tr>
              <a:tr h="301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0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</a:rPr>
                        <a:t>44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</a:tr>
              <a:tr h="301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44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43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</a:tr>
              <a:tr h="301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20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88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40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</a:tr>
              <a:tr h="301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128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37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</a:tr>
              <a:tr h="301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40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165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32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</a:tr>
              <a:tr h="301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50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196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26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</a:tr>
              <a:tr h="301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222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19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</a:tr>
              <a:tr h="301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70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241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12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</a:tr>
              <a:tr h="301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80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252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4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</a:tr>
              <a:tr h="301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90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256 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</a:rPr>
                        <a:t>0 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787" marR="4787" marT="4787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72152" y="2276872"/>
            <a:ext cx="1547920" cy="42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2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管脚约束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59"/>
            <a:ext cx="6840760" cy="5489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4427984" y="2564904"/>
            <a:ext cx="360040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732240" y="1988840"/>
            <a:ext cx="360040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39952" y="4013621"/>
            <a:ext cx="360040" cy="999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92080" y="4043792"/>
            <a:ext cx="360040" cy="999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67465" y="4043792"/>
            <a:ext cx="684076" cy="999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850726" y="4043792"/>
            <a:ext cx="342038" cy="999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192764" y="4043792"/>
            <a:ext cx="547588" cy="999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7544" y="5157192"/>
            <a:ext cx="8352928" cy="33855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</a:rPr>
              <a:t>NET </a:t>
            </a:r>
            <a:r>
              <a:rPr lang="en-US" altLang="zh-CN" sz="1600" b="1" dirty="0"/>
              <a:t>"CLKIN"  </a:t>
            </a:r>
            <a:r>
              <a:rPr lang="en-US" altLang="zh-CN" sz="1600" b="1" dirty="0">
                <a:solidFill>
                  <a:srgbClr val="0000FF"/>
                </a:solidFill>
              </a:rPr>
              <a:t>LOC</a:t>
            </a:r>
            <a:r>
              <a:rPr lang="en-US" altLang="zh-CN" sz="1600" b="1" dirty="0"/>
              <a:t> = "J14"  </a:t>
            </a:r>
            <a:r>
              <a:rPr lang="en-US" altLang="zh-CN" sz="1600" b="1" dirty="0">
                <a:solidFill>
                  <a:srgbClr val="C00000"/>
                </a:solidFill>
              </a:rPr>
              <a:t>|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rgbClr val="0000FF"/>
                </a:solidFill>
              </a:rPr>
              <a:t>IOSTANDARDNET</a:t>
            </a:r>
            <a:r>
              <a:rPr lang="en-US" altLang="zh-CN" sz="1600" b="1" dirty="0"/>
              <a:t> = LVCMOS33 </a:t>
            </a:r>
            <a:r>
              <a:rPr lang="en-US" altLang="zh-CN" sz="1600" b="1" dirty="0">
                <a:solidFill>
                  <a:srgbClr val="C00000"/>
                </a:solidFill>
              </a:rPr>
              <a:t>|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rgbClr val="0000FF"/>
                </a:solidFill>
              </a:rPr>
              <a:t>DRIVE</a:t>
            </a:r>
            <a:r>
              <a:rPr lang="en-US" altLang="zh-CN" sz="1600" b="1" dirty="0"/>
              <a:t> = 12 </a:t>
            </a:r>
            <a:r>
              <a:rPr lang="en-US" altLang="zh-CN" sz="1600" b="1" dirty="0">
                <a:solidFill>
                  <a:srgbClr val="C00000"/>
                </a:solidFill>
              </a:rPr>
              <a:t>|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rgbClr val="0000FF"/>
                </a:solidFill>
              </a:rPr>
              <a:t>PULLUP</a:t>
            </a:r>
            <a:r>
              <a:rPr lang="en-US" altLang="zh-CN" sz="16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4860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7" grpId="0" animBg="1"/>
      <p:bldP spid="12" grpId="0" animBg="1"/>
      <p:bldP spid="13" grpId="0" animBg="1"/>
      <p:bldP spid="14" grpId="0" animBg="1"/>
      <p:bldP spid="15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与常数相乘</a:t>
            </a:r>
            <a:endParaRPr lang="en-US" altLang="zh-CN" dirty="0" smtClean="0"/>
          </a:p>
          <a:p>
            <a:pPr marL="457200" lvl="1" indent="0"/>
            <a:r>
              <a:rPr lang="zh-CN" altLang="en-US" dirty="0"/>
              <a:t>转换</a:t>
            </a:r>
            <a:r>
              <a:rPr lang="zh-CN" altLang="en-US" dirty="0" smtClean="0"/>
              <a:t>为左移位相加</a:t>
            </a:r>
            <a:endParaRPr lang="en-US" altLang="zh-CN" dirty="0" smtClean="0"/>
          </a:p>
          <a:p>
            <a:pPr marL="457200" lvl="1" indent="0"/>
            <a:endParaRPr lang="en-US" altLang="zh-CN" dirty="0" smtClean="0"/>
          </a:p>
          <a:p>
            <a:pPr marL="457200" lvl="1" indent="0"/>
            <a:r>
              <a:rPr lang="zh-CN" altLang="en-US" dirty="0" smtClean="0"/>
              <a:t>例：</a:t>
            </a:r>
            <a:r>
              <a:rPr lang="en-US" altLang="zh-CN" dirty="0" smtClean="0"/>
              <a:t>A </a:t>
            </a:r>
            <a:r>
              <a:rPr lang="zh-CN" altLang="en-US" dirty="0" smtClean="0"/>
              <a:t>* </a:t>
            </a:r>
            <a:r>
              <a:rPr lang="en-US" altLang="zh-CN" dirty="0" smtClean="0"/>
              <a:t>5,   A</a:t>
            </a:r>
            <a:r>
              <a:rPr lang="zh-CN" altLang="en-US" dirty="0" smtClean="0"/>
              <a:t>为</a:t>
            </a:r>
            <a:r>
              <a:rPr lang="en-US" altLang="zh-CN" dirty="0" smtClean="0"/>
              <a:t>8bit</a:t>
            </a:r>
            <a:endParaRPr lang="en-US" altLang="zh-CN" dirty="0"/>
          </a:p>
          <a:p>
            <a:pPr marL="457200" lvl="1" indent="0"/>
            <a:r>
              <a:rPr lang="en-US" altLang="zh-CN" dirty="0" smtClean="0"/>
              <a:t>	   </a:t>
            </a:r>
          </a:p>
          <a:p>
            <a:pPr marL="457200" lvl="1" indent="0"/>
            <a:r>
              <a:rPr lang="en-US" altLang="zh-CN" dirty="0"/>
              <a:t> </a:t>
            </a:r>
            <a:r>
              <a:rPr lang="en-US" altLang="zh-CN" dirty="0" smtClean="0"/>
              <a:t>     5 : B  1	0  1</a:t>
            </a:r>
          </a:p>
          <a:p>
            <a:pPr marL="457200" lvl="1" indent="0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bit    </a:t>
            </a:r>
            <a:r>
              <a:rPr lang="en-US" altLang="zh-CN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 1  </a:t>
            </a:r>
            <a:r>
              <a:rPr lang="en-US" altLang="zh-CN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  <a:p>
            <a:pPr marL="457200" lvl="1" indent="0"/>
            <a:r>
              <a:rPr lang="en-US" altLang="zh-CN" dirty="0" smtClean="0"/>
              <a:t>       </a:t>
            </a:r>
          </a:p>
          <a:p>
            <a:pPr marL="457200" lvl="1" indent="0"/>
            <a:r>
              <a:rPr lang="en-US" altLang="zh-CN" dirty="0" smtClean="0"/>
              <a:t>       A * 5 = { A,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zh-CN" dirty="0" smtClean="0"/>
              <a:t>d0 } + { A, </a:t>
            </a:r>
            <a:r>
              <a:rPr lang="en-US" altLang="zh-CN" i="1" strike="sngStrike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i="1" strike="sngStrike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zh-CN" i="1" strike="sngStrike" dirty="0" smtClean="0"/>
              <a:t>d0</a:t>
            </a:r>
            <a:r>
              <a:rPr lang="en-US" altLang="zh-CN" dirty="0" smtClean="0"/>
              <a:t> }</a:t>
            </a:r>
          </a:p>
          <a:p>
            <a:pPr marL="457200" lvl="1" indent="0"/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  <a:p>
            <a:pPr marL="457200" lvl="1" indent="0"/>
            <a:r>
              <a:rPr lang="en-US" altLang="zh-CN" dirty="0"/>
              <a:t> </a:t>
            </a:r>
            <a:r>
              <a:rPr lang="en-US" altLang="zh-CN" dirty="0" smtClean="0"/>
              <a:t>            = </a:t>
            </a:r>
            <a:r>
              <a:rPr lang="en-US" altLang="zh-CN" dirty="0"/>
              <a:t>A </a:t>
            </a:r>
            <a:r>
              <a:rPr lang="zh-CN" altLang="en-US" dirty="0"/>
              <a:t>*（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524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除以常数</a:t>
            </a:r>
            <a:endParaRPr lang="en-US" altLang="zh-CN" dirty="0" smtClean="0"/>
          </a:p>
          <a:p>
            <a:pPr marL="457200" lvl="1" indent="0"/>
            <a:r>
              <a:rPr lang="zh-CN" altLang="en-US" dirty="0" smtClean="0"/>
              <a:t>转换为右移加</a:t>
            </a:r>
            <a:endParaRPr lang="en-US" altLang="zh-CN" dirty="0" smtClean="0"/>
          </a:p>
          <a:p>
            <a:pPr marL="457200" lvl="1" indent="0"/>
            <a:endParaRPr lang="en-US" altLang="zh-CN" dirty="0" smtClean="0"/>
          </a:p>
          <a:p>
            <a:pPr marL="457200" lvl="1" indent="0"/>
            <a:r>
              <a:rPr lang="zh-CN" altLang="en-US" dirty="0" smtClean="0"/>
              <a:t>例</a:t>
            </a:r>
            <a:r>
              <a:rPr lang="en-US" altLang="zh-CN" dirty="0" smtClean="0"/>
              <a:t>: A/3,  A</a:t>
            </a:r>
            <a:r>
              <a:rPr lang="zh-CN" altLang="en-US" dirty="0" smtClean="0"/>
              <a:t>为</a:t>
            </a:r>
            <a:r>
              <a:rPr lang="en-US" altLang="zh-CN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altLang="zh-CN" dirty="0" smtClean="0"/>
              <a:t>bit</a:t>
            </a:r>
          </a:p>
          <a:p>
            <a:pPr marL="457200" lvl="1" indent="0"/>
            <a:r>
              <a:rPr lang="en-US" altLang="zh-CN" dirty="0"/>
              <a:t>	</a:t>
            </a:r>
            <a:r>
              <a:rPr lang="en-US" altLang="zh-CN" dirty="0" smtClean="0"/>
              <a:t>   </a:t>
            </a:r>
          </a:p>
          <a:p>
            <a:pPr marL="457200" lvl="1" indent="0"/>
            <a:r>
              <a:rPr lang="en-US" altLang="zh-CN" dirty="0" smtClean="0"/>
              <a:t>      2</a:t>
            </a:r>
            <a:r>
              <a:rPr lang="en-US" altLang="zh-CN" u="sng" baseline="30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altLang="zh-CN" dirty="0" smtClean="0"/>
              <a:t> / 3 = 85      </a:t>
            </a:r>
          </a:p>
          <a:p>
            <a:pPr marL="457200" lvl="1" indent="0"/>
            <a:r>
              <a:rPr lang="en-US" altLang="zh-CN" dirty="0"/>
              <a:t> </a:t>
            </a:r>
            <a:r>
              <a:rPr lang="en-US" altLang="zh-CN" dirty="0" smtClean="0"/>
              <a:t>     85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 0 1 0 1 0 1 0 1</a:t>
            </a:r>
          </a:p>
          <a:p>
            <a:pPr marL="457200" lvl="1" indent="0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bit    1 </a:t>
            </a:r>
            <a:r>
              <a:rPr lang="en-US" altLang="zh-CN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3 </a:t>
            </a:r>
            <a:r>
              <a:rPr lang="en-US" altLang="zh-CN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5 </a:t>
            </a:r>
            <a:r>
              <a:rPr lang="en-US" altLang="zh-CN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7 </a:t>
            </a:r>
            <a:r>
              <a:rPr lang="en-US" altLang="zh-CN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457200" lvl="1" indent="0"/>
            <a:r>
              <a:rPr lang="en-US" altLang="zh-CN" dirty="0" smtClean="0"/>
              <a:t>	</a:t>
            </a:r>
          </a:p>
          <a:p>
            <a:pPr marL="457200" lvl="1" indent="0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altLang="zh-CN" dirty="0" smtClean="0"/>
              <a:t>A/3 = A[8:</a:t>
            </a:r>
            <a:r>
              <a:rPr lang="en-US" altLang="zh-CN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dirty="0" smtClean="0"/>
              <a:t>] + A[8:</a:t>
            </a:r>
            <a:r>
              <a:rPr lang="en-US" altLang="zh-CN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CN" dirty="0" smtClean="0"/>
              <a:t>] + A[8:</a:t>
            </a:r>
            <a:r>
              <a:rPr lang="en-US" altLang="zh-CN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altLang="zh-CN" dirty="0" smtClean="0"/>
              <a:t>] + A[8:</a:t>
            </a:r>
            <a:r>
              <a:rPr lang="en-US" altLang="zh-CN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altLang="zh-CN" dirty="0" smtClean="0"/>
              <a:t>]</a:t>
            </a:r>
          </a:p>
          <a:p>
            <a:pPr marL="457200" lvl="1" indent="0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altLang="zh-CN" dirty="0" smtClean="0"/>
              <a:t>A/3 = A*(2</a:t>
            </a:r>
            <a:r>
              <a:rPr lang="en-US" altLang="zh-CN" baseline="30000" dirty="0" smtClean="0"/>
              <a:t>-2</a:t>
            </a:r>
            <a:r>
              <a:rPr lang="en-US" altLang="zh-CN" dirty="0" smtClean="0"/>
              <a:t> + 2</a:t>
            </a:r>
            <a:r>
              <a:rPr lang="en-US" altLang="zh-CN" baseline="30000" dirty="0" smtClean="0"/>
              <a:t>-4</a:t>
            </a:r>
            <a:r>
              <a:rPr lang="en-US" altLang="zh-CN" dirty="0" smtClean="0"/>
              <a:t> + 2</a:t>
            </a:r>
            <a:r>
              <a:rPr lang="en-US" altLang="zh-CN" baseline="30000" dirty="0" smtClean="0"/>
              <a:t>-6</a:t>
            </a:r>
            <a:r>
              <a:rPr lang="en-US" altLang="zh-CN" dirty="0" smtClean="0"/>
              <a:t> + 2</a:t>
            </a:r>
            <a:r>
              <a:rPr lang="en-US" altLang="zh-CN" baseline="30000" dirty="0" smtClean="0"/>
              <a:t>-8</a:t>
            </a:r>
            <a:r>
              <a:rPr lang="en-US" altLang="zh-CN" dirty="0" smtClean="0"/>
              <a:t>)</a:t>
            </a:r>
          </a:p>
          <a:p>
            <a:pPr marL="457200" lvl="1" indent="0"/>
            <a:r>
              <a:rPr lang="en-US" altLang="zh-CN" dirty="0"/>
              <a:t> </a:t>
            </a:r>
            <a:r>
              <a:rPr lang="en-US" altLang="zh-CN" dirty="0" smtClean="0"/>
              <a:t>         = A*0.332031</a:t>
            </a:r>
          </a:p>
        </p:txBody>
      </p:sp>
    </p:spTree>
    <p:extLst>
      <p:ext uri="{BB962C8B-B14F-4D97-AF65-F5344CB8AC3E}">
        <p14:creationId xmlns:p14="http://schemas.microsoft.com/office/powerpoint/2010/main" val="201625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7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乘法器</a:t>
            </a:r>
            <a:endParaRPr lang="en-US" altLang="zh-CN" dirty="0" smtClean="0"/>
          </a:p>
          <a:p>
            <a:r>
              <a:rPr lang="zh-CN" altLang="en-US" dirty="0" smtClean="0"/>
              <a:t>除法器</a:t>
            </a:r>
            <a:endParaRPr lang="en-US" altLang="zh-CN" dirty="0" smtClean="0"/>
          </a:p>
          <a:p>
            <a:r>
              <a:rPr lang="zh-CN" altLang="en-US"/>
              <a:t>平方根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3919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区域约束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1547664" y="1556792"/>
            <a:ext cx="6607552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(* LOC="&lt;value&gt;" *)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6607552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84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862264" y="1889821"/>
            <a:ext cx="3886200" cy="3771427"/>
            <a:chOff x="4790256" y="1437745"/>
            <a:chExt cx="3886200" cy="3771427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4790256" y="4734807"/>
              <a:ext cx="3886200" cy="474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3" rIns="91425" bIns="45713"/>
            <a:lstStyle/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latin typeface="Arial Narrow" pitchFamily="34" charset="0"/>
                  <a:ea typeface="宋体" charset="-122"/>
                </a:rPr>
                <a:t>添加时间约束后的布局布线结果</a:t>
              </a:r>
              <a:endParaRPr lang="en-US" altLang="zh-CN" sz="2000" b="1" dirty="0">
                <a:latin typeface="Arial Narrow" pitchFamily="34" charset="0"/>
                <a:ea typeface="宋体" charset="-122"/>
              </a:endParaRPr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t="23532" r="16074" b="9413"/>
            <a:stretch>
              <a:fillRect/>
            </a:stretch>
          </p:blipFill>
          <p:spPr bwMode="auto">
            <a:xfrm>
              <a:off x="4932040" y="1437745"/>
              <a:ext cx="3611563" cy="32607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691132" y="1889821"/>
            <a:ext cx="3675063" cy="3719447"/>
            <a:chOff x="619124" y="1437745"/>
            <a:chExt cx="3675063" cy="3719447"/>
          </a:xfrm>
        </p:grpSpPr>
        <p:pic>
          <p:nvPicPr>
            <p:cNvPr id="6" name="Picture 5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69" t="23532" r="14362" b="9413"/>
            <a:stretch>
              <a:fillRect/>
            </a:stretch>
          </p:blipFill>
          <p:spPr bwMode="auto">
            <a:xfrm>
              <a:off x="619124" y="1437745"/>
              <a:ext cx="3675063" cy="32464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19124" y="4734807"/>
              <a:ext cx="3415035" cy="422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13" rIns="91425" bIns="45713"/>
            <a:lstStyle/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en-US" sz="2000" b="1" dirty="0" smtClean="0">
                  <a:latin typeface="Arial Narrow" pitchFamily="34" charset="0"/>
                  <a:ea typeface="宋体" charset="-122"/>
                </a:rPr>
                <a:t>无约束时的布局布线结果</a:t>
              </a:r>
              <a:endParaRPr lang="en-US" altLang="zh-CN" sz="2000" b="1" dirty="0">
                <a:latin typeface="Arial Narrow" pitchFamily="34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8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1.PERIOD Constraint</a:t>
            </a:r>
          </a:p>
          <a:p>
            <a:pPr marL="442913" lvl="1" indent="14288"/>
            <a:r>
              <a:rPr lang="en-US" altLang="zh-CN" dirty="0" smtClean="0"/>
              <a:t>The PERIOD constraint covers paths </a:t>
            </a:r>
            <a:r>
              <a:rPr lang="en-US" altLang="zh-CN" dirty="0" smtClean="0">
                <a:solidFill>
                  <a:srgbClr val="C00000"/>
                </a:solidFill>
              </a:rPr>
              <a:t>between synchronous elements</a:t>
            </a:r>
            <a:r>
              <a:rPr lang="en-US" altLang="zh-CN" dirty="0" smtClean="0"/>
              <a:t> on a single clock domain</a:t>
            </a:r>
          </a:p>
        </p:txBody>
      </p:sp>
      <p:grpSp>
        <p:nvGrpSpPr>
          <p:cNvPr id="4" name="Group 3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836613" y="3723159"/>
            <a:ext cx="7594600" cy="2370137"/>
            <a:chOff x="520" y="2376"/>
            <a:chExt cx="4784" cy="1493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520" y="2376"/>
              <a:ext cx="4784" cy="1493"/>
              <a:chOff x="520" y="2376"/>
              <a:chExt cx="4784" cy="1493"/>
            </a:xfrm>
          </p:grpSpPr>
          <p:grpSp>
            <p:nvGrpSpPr>
              <p:cNvPr id="14" name="Group 5"/>
              <p:cNvGrpSpPr>
                <a:grpSpLocks/>
              </p:cNvGrpSpPr>
              <p:nvPr/>
            </p:nvGrpSpPr>
            <p:grpSpPr bwMode="auto">
              <a:xfrm>
                <a:off x="1511" y="2376"/>
                <a:ext cx="325" cy="524"/>
                <a:chOff x="1579" y="1883"/>
                <a:chExt cx="325" cy="524"/>
              </a:xfrm>
            </p:grpSpPr>
            <p:sp>
              <p:nvSpPr>
                <p:cNvPr id="9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37" y="2036"/>
                  <a:ext cx="167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25" tIns="45713" rIns="91425" bIns="45713"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/>
                  <a:r>
                    <a:rPr lang="en-US" altLang="zh-CN">
                      <a:latin typeface="Arial Narrow" pitchFamily="34" charset="0"/>
                      <a:ea typeface="宋体" charset="-122"/>
                    </a:rPr>
                    <a:t>Q</a:t>
                  </a:r>
                </a:p>
              </p:txBody>
            </p:sp>
            <p:grpSp>
              <p:nvGrpSpPr>
                <p:cNvPr id="92" name="Group 7"/>
                <p:cNvGrpSpPr>
                  <a:grpSpLocks/>
                </p:cNvGrpSpPr>
                <p:nvPr/>
              </p:nvGrpSpPr>
              <p:grpSpPr bwMode="auto">
                <a:xfrm>
                  <a:off x="1579" y="1883"/>
                  <a:ext cx="323" cy="524"/>
                  <a:chOff x="1579" y="1883"/>
                  <a:chExt cx="323" cy="524"/>
                </a:xfrm>
              </p:grpSpPr>
              <p:sp>
                <p:nvSpPr>
                  <p:cNvPr id="93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79" y="1883"/>
                    <a:ext cx="32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25" tIns="45713" rIns="91425" bIns="45713">
                    <a:spAutoFit/>
                  </a:bodyPr>
                  <a:lstStyle>
                    <a:lvl1pPr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/>
                    <a:r>
                      <a:rPr lang="en-US" altLang="zh-CN">
                        <a:latin typeface="Arial Narrow" pitchFamily="34" charset="0"/>
                        <a:ea typeface="宋体" charset="-122"/>
                      </a:rPr>
                      <a:t>FLOP1</a:t>
                    </a:r>
                  </a:p>
                </p:txBody>
              </p:sp>
              <p:grpSp>
                <p:nvGrpSpPr>
                  <p:cNvPr id="94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589" y="2024"/>
                    <a:ext cx="272" cy="383"/>
                    <a:chOff x="1589" y="2024"/>
                    <a:chExt cx="272" cy="383"/>
                  </a:xfrm>
                </p:grpSpPr>
                <p:sp>
                  <p:nvSpPr>
                    <p:cNvPr id="95" name="Text Box 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89" y="2036"/>
                      <a:ext cx="163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 wrap="none" lIns="91425" tIns="45713" rIns="91425" bIns="45713">
                      <a:spAutoFit/>
                    </a:bodyPr>
                    <a:lstStyle>
                      <a:lvl1pPr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l"/>
                      <a:r>
                        <a:rPr lang="en-US" altLang="zh-CN">
                          <a:latin typeface="Arial Narrow" pitchFamily="34" charset="0"/>
                          <a:ea typeface="宋体" charset="-122"/>
                        </a:rPr>
                        <a:t>D</a:t>
                      </a:r>
                    </a:p>
                  </p:txBody>
                </p:sp>
                <p:sp>
                  <p:nvSpPr>
                    <p:cNvPr id="96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0" y="2024"/>
                      <a:ext cx="231" cy="383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1" hangingPunct="1"/>
                      <a:endParaRPr lang="zh-CN" altLang="zh-CN" sz="1800">
                        <a:latin typeface="Arial" charset="0"/>
                      </a:endParaRPr>
                    </a:p>
                  </p:txBody>
                </p:sp>
                <p:sp>
                  <p:nvSpPr>
                    <p:cNvPr id="97" name="AutoShape 12"/>
                    <p:cNvSpPr>
                      <a:spLocks noChangeArrowheads="1"/>
                    </p:cNvSpPr>
                    <p:nvPr/>
                  </p:nvSpPr>
                  <p:spPr bwMode="auto">
                    <a:xfrm rot="5492108">
                      <a:off x="1618" y="2251"/>
                      <a:ext cx="92" cy="68"/>
                    </a:xfrm>
                    <a:prstGeom prst="triangle">
                      <a:avLst>
                        <a:gd name="adj" fmla="val 47616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rot="10800000" vert="eaVert" wrap="none" anchor="ctr"/>
                    <a:lstStyle/>
                    <a:p>
                      <a:pPr eaLnBrk="1" hangingPunct="1"/>
                      <a:endParaRPr lang="zh-CN" altLang="zh-CN" sz="1800">
                        <a:latin typeface="Arial" charset="0"/>
                      </a:endParaRPr>
                    </a:p>
                  </p:txBody>
                </p:sp>
              </p:grpSp>
            </p:grpSp>
          </p:grpSp>
          <p:grpSp>
            <p:nvGrpSpPr>
              <p:cNvPr id="15" name="Group 13"/>
              <p:cNvGrpSpPr>
                <a:grpSpLocks/>
              </p:cNvGrpSpPr>
              <p:nvPr/>
            </p:nvGrpSpPr>
            <p:grpSpPr bwMode="auto">
              <a:xfrm>
                <a:off x="520" y="2376"/>
                <a:ext cx="4784" cy="1493"/>
                <a:chOff x="520" y="2376"/>
                <a:chExt cx="4784" cy="1493"/>
              </a:xfrm>
            </p:grpSpPr>
            <p:grpSp>
              <p:nvGrpSpPr>
                <p:cNvPr id="16" name="Group 14"/>
                <p:cNvGrpSpPr>
                  <a:grpSpLocks/>
                </p:cNvGrpSpPr>
                <p:nvPr/>
              </p:nvGrpSpPr>
              <p:grpSpPr bwMode="auto">
                <a:xfrm>
                  <a:off x="3018" y="2376"/>
                  <a:ext cx="325" cy="524"/>
                  <a:chOff x="3086" y="1883"/>
                  <a:chExt cx="325" cy="524"/>
                </a:xfrm>
              </p:grpSpPr>
              <p:sp>
                <p:nvSpPr>
                  <p:cNvPr id="84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4" y="2036"/>
                    <a:ext cx="167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25" tIns="45713" rIns="91425" bIns="45713">
                    <a:spAutoFit/>
                  </a:bodyPr>
                  <a:lstStyle>
                    <a:lvl1pPr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/>
                    <a:r>
                      <a:rPr lang="en-US" altLang="zh-CN">
                        <a:latin typeface="Arial Narrow" pitchFamily="34" charset="0"/>
                        <a:ea typeface="宋体" charset="-122"/>
                      </a:rPr>
                      <a:t>Q</a:t>
                    </a:r>
                  </a:p>
                </p:txBody>
              </p:sp>
              <p:grpSp>
                <p:nvGrpSpPr>
                  <p:cNvPr id="85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3086" y="1883"/>
                    <a:ext cx="323" cy="524"/>
                    <a:chOff x="3086" y="1883"/>
                    <a:chExt cx="323" cy="524"/>
                  </a:xfrm>
                </p:grpSpPr>
                <p:sp>
                  <p:nvSpPr>
                    <p:cNvPr id="86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86" y="1883"/>
                      <a:ext cx="323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 wrap="none" lIns="91425" tIns="45713" rIns="91425" bIns="45713">
                      <a:spAutoFit/>
                    </a:bodyPr>
                    <a:lstStyle>
                      <a:lvl1pPr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l"/>
                      <a:r>
                        <a:rPr lang="en-US" altLang="zh-CN">
                          <a:latin typeface="Arial Narrow" pitchFamily="34" charset="0"/>
                          <a:ea typeface="宋体" charset="-122"/>
                        </a:rPr>
                        <a:t>FLOP3</a:t>
                      </a:r>
                    </a:p>
                  </p:txBody>
                </p:sp>
                <p:grpSp>
                  <p:nvGrpSpPr>
                    <p:cNvPr id="87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96" y="2024"/>
                      <a:ext cx="273" cy="383"/>
                      <a:chOff x="3096" y="2024"/>
                      <a:chExt cx="273" cy="383"/>
                    </a:xfrm>
                  </p:grpSpPr>
                  <p:sp>
                    <p:nvSpPr>
                      <p:cNvPr id="88" name="Text Box 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096" y="2036"/>
                        <a:ext cx="16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  <p:txBody>
                      <a:bodyPr wrap="none" lIns="91425" tIns="45713" rIns="91425" bIns="45713">
                        <a:spAutoFit/>
                      </a:bodyPr>
                      <a:lstStyle>
                        <a:lvl1pPr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l"/>
                        <a:r>
                          <a:rPr lang="en-US" altLang="zh-CN">
                            <a:latin typeface="Arial Narrow" pitchFamily="34" charset="0"/>
                            <a:ea typeface="宋体" charset="-122"/>
                          </a:rPr>
                          <a:t>D</a:t>
                        </a:r>
                      </a:p>
                    </p:txBody>
                  </p:sp>
                  <p:sp>
                    <p:nvSpPr>
                      <p:cNvPr id="89" name="Rectangle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37" y="2024"/>
                        <a:ext cx="232" cy="38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eaLnBrk="1" hangingPunct="1"/>
                        <a:endParaRPr lang="zh-CN" altLang="zh-CN" sz="1800">
                          <a:latin typeface="Arial" charset="0"/>
                        </a:endParaRPr>
                      </a:p>
                    </p:txBody>
                  </p:sp>
                  <p:sp>
                    <p:nvSpPr>
                      <p:cNvPr id="90" name="AutoShape 21"/>
                      <p:cNvSpPr>
                        <a:spLocks noChangeArrowheads="1"/>
                      </p:cNvSpPr>
                      <p:nvPr/>
                    </p:nvSpPr>
                    <p:spPr bwMode="auto">
                      <a:xfrm rot="5492108">
                        <a:off x="3126" y="2250"/>
                        <a:ext cx="92" cy="69"/>
                      </a:xfrm>
                      <a:prstGeom prst="triangle">
                        <a:avLst>
                          <a:gd name="adj" fmla="val 47616"/>
                        </a:avLst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:ln>
                    </p:spPr>
                    <p:txBody>
                      <a:bodyPr rot="10800000" vert="eaVert" wrap="none" anchor="ctr"/>
                      <a:lstStyle/>
                      <a:p>
                        <a:pPr eaLnBrk="1" hangingPunct="1"/>
                        <a:endParaRPr lang="zh-CN" altLang="zh-CN" sz="1800">
                          <a:latin typeface="Arial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7" name="Group 22"/>
                <p:cNvGrpSpPr>
                  <a:grpSpLocks/>
                </p:cNvGrpSpPr>
                <p:nvPr/>
              </p:nvGrpSpPr>
              <p:grpSpPr bwMode="auto">
                <a:xfrm>
                  <a:off x="520" y="2441"/>
                  <a:ext cx="4784" cy="1428"/>
                  <a:chOff x="520" y="2441"/>
                  <a:chExt cx="4784" cy="1428"/>
                </a:xfrm>
              </p:grpSpPr>
              <p:grpSp>
                <p:nvGrpSpPr>
                  <p:cNvPr id="18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520" y="2441"/>
                    <a:ext cx="4784" cy="1272"/>
                    <a:chOff x="520" y="2441"/>
                    <a:chExt cx="4784" cy="1272"/>
                  </a:xfrm>
                </p:grpSpPr>
                <p:sp>
                  <p:nvSpPr>
                    <p:cNvPr id="20" name="Line 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40" y="3210"/>
                      <a:ext cx="551" cy="1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2142" y="2790"/>
                      <a:ext cx="1" cy="797"/>
                    </a:xfrm>
                    <a:custGeom>
                      <a:avLst/>
                      <a:gdLst>
                        <a:gd name="T0" fmla="*/ 0 w 1"/>
                        <a:gd name="T1" fmla="*/ 0 h 797"/>
                        <a:gd name="T2" fmla="*/ 0 w 1"/>
                        <a:gd name="T3" fmla="*/ 797 h 797"/>
                        <a:gd name="T4" fmla="*/ 0 60000 65536"/>
                        <a:gd name="T5" fmla="*/ 0 60000 65536"/>
                        <a:gd name="T6" fmla="*/ 0 w 1"/>
                        <a:gd name="T7" fmla="*/ 0 h 797"/>
                        <a:gd name="T8" fmla="*/ 1 w 1"/>
                        <a:gd name="T9" fmla="*/ 797 h 797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797">
                          <a:moveTo>
                            <a:pt x="0" y="0"/>
                          </a:moveTo>
                          <a:lnTo>
                            <a:pt x="0" y="797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" name="Freeform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44" y="2795"/>
                      <a:ext cx="186" cy="1"/>
                    </a:xfrm>
                    <a:custGeom>
                      <a:avLst/>
                      <a:gdLst>
                        <a:gd name="T0" fmla="*/ 186 w 186"/>
                        <a:gd name="T1" fmla="*/ 0 h 1"/>
                        <a:gd name="T2" fmla="*/ 0 w 186"/>
                        <a:gd name="T3" fmla="*/ 0 h 1"/>
                        <a:gd name="T4" fmla="*/ 0 60000 65536"/>
                        <a:gd name="T5" fmla="*/ 0 60000 65536"/>
                        <a:gd name="T6" fmla="*/ 0 w 186"/>
                        <a:gd name="T7" fmla="*/ 0 h 1"/>
                        <a:gd name="T8" fmla="*/ 186 w 186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86" h="1">
                          <a:moveTo>
                            <a:pt x="186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" name="AutoShap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2" y="3662"/>
                      <a:ext cx="267" cy="51"/>
                    </a:xfrm>
                    <a:prstGeom prst="homePlate">
                      <a:avLst>
                        <a:gd name="adj" fmla="val 174510"/>
                      </a:avLst>
                    </a:prstGeom>
                    <a:solidFill>
                      <a:srgbClr val="CFDBF3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/>
                      <a:endParaRPr lang="zh-CN" altLang="zh-CN" sz="1800">
                        <a:latin typeface="Arial" charset="0"/>
                      </a:endParaRPr>
                    </a:p>
                  </p:txBody>
                </p:sp>
                <p:sp>
                  <p:nvSpPr>
                    <p:cNvPr id="24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38" y="2957"/>
                      <a:ext cx="335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 wrap="none" lIns="91425" tIns="45713" rIns="91425" bIns="45713">
                      <a:spAutoFit/>
                    </a:bodyPr>
                    <a:lstStyle>
                      <a:lvl1pPr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l"/>
                      <a:r>
                        <a:rPr lang="en-US" altLang="zh-CN" sz="1200">
                          <a:latin typeface="Arial Narrow" pitchFamily="34" charset="0"/>
                          <a:ea typeface="宋体" charset="-122"/>
                        </a:rPr>
                        <a:t>BUFG</a:t>
                      </a:r>
                    </a:p>
                  </p:txBody>
                </p:sp>
                <p:sp>
                  <p:nvSpPr>
                    <p:cNvPr id="25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382" y="2781"/>
                      <a:ext cx="186" cy="1"/>
                    </a:xfrm>
                    <a:custGeom>
                      <a:avLst/>
                      <a:gdLst>
                        <a:gd name="T0" fmla="*/ 186 w 186"/>
                        <a:gd name="T1" fmla="*/ 0 h 1"/>
                        <a:gd name="T2" fmla="*/ 0 w 186"/>
                        <a:gd name="T3" fmla="*/ 0 h 1"/>
                        <a:gd name="T4" fmla="*/ 0 60000 65536"/>
                        <a:gd name="T5" fmla="*/ 0 60000 65536"/>
                        <a:gd name="T6" fmla="*/ 0 w 186"/>
                        <a:gd name="T7" fmla="*/ 0 h 1"/>
                        <a:gd name="T8" fmla="*/ 186 w 186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86" h="1">
                          <a:moveTo>
                            <a:pt x="186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388" y="2780"/>
                      <a:ext cx="1" cy="159"/>
                    </a:xfrm>
                    <a:custGeom>
                      <a:avLst/>
                      <a:gdLst>
                        <a:gd name="T0" fmla="*/ 0 w 1"/>
                        <a:gd name="T1" fmla="*/ 0 h 159"/>
                        <a:gd name="T2" fmla="*/ 0 w 1"/>
                        <a:gd name="T3" fmla="*/ 159 h 159"/>
                        <a:gd name="T4" fmla="*/ 0 60000 65536"/>
                        <a:gd name="T5" fmla="*/ 0 60000 65536"/>
                        <a:gd name="T6" fmla="*/ 0 w 1"/>
                        <a:gd name="T7" fmla="*/ 0 h 159"/>
                        <a:gd name="T8" fmla="*/ 1 w 1"/>
                        <a:gd name="T9" fmla="*/ 159 h 159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159">
                          <a:moveTo>
                            <a:pt x="0" y="0"/>
                          </a:moveTo>
                          <a:lnTo>
                            <a:pt x="0" y="159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" name="AutoShap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6" y="3191"/>
                      <a:ext cx="266" cy="84"/>
                    </a:xfrm>
                    <a:prstGeom prst="homePlate">
                      <a:avLst>
                        <a:gd name="adj" fmla="val 105556"/>
                      </a:avLst>
                    </a:prstGeom>
                    <a:solidFill>
                      <a:srgbClr val="CFDBF3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/>
                      <a:endParaRPr lang="zh-CN" altLang="zh-CN" sz="1800">
                        <a:latin typeface="Arial" charset="0"/>
                      </a:endParaRPr>
                    </a:p>
                  </p:txBody>
                </p:sp>
                <p:sp>
                  <p:nvSpPr>
                    <p:cNvPr id="28" name="Freeform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44" y="3403"/>
                      <a:ext cx="180" cy="1"/>
                    </a:xfrm>
                    <a:custGeom>
                      <a:avLst/>
                      <a:gdLst>
                        <a:gd name="T0" fmla="*/ 180 w 180"/>
                        <a:gd name="T1" fmla="*/ 1 h 1"/>
                        <a:gd name="T2" fmla="*/ 0 w 180"/>
                        <a:gd name="T3" fmla="*/ 0 h 1"/>
                        <a:gd name="T4" fmla="*/ 0 60000 65536"/>
                        <a:gd name="T5" fmla="*/ 0 60000 65536"/>
                        <a:gd name="T6" fmla="*/ 0 w 180"/>
                        <a:gd name="T7" fmla="*/ 0 h 1"/>
                        <a:gd name="T8" fmla="*/ 180 w 180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80" h="1">
                          <a:moveTo>
                            <a:pt x="180" y="1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" name="Freeform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91" y="3230"/>
                      <a:ext cx="447" cy="1"/>
                    </a:xfrm>
                    <a:custGeom>
                      <a:avLst/>
                      <a:gdLst>
                        <a:gd name="T0" fmla="*/ 447 w 447"/>
                        <a:gd name="T1" fmla="*/ 0 h 1"/>
                        <a:gd name="T2" fmla="*/ 0 w 447"/>
                        <a:gd name="T3" fmla="*/ 0 h 1"/>
                        <a:gd name="T4" fmla="*/ 0 60000 65536"/>
                        <a:gd name="T5" fmla="*/ 0 60000 65536"/>
                        <a:gd name="T6" fmla="*/ 0 w 447"/>
                        <a:gd name="T7" fmla="*/ 0 h 1"/>
                        <a:gd name="T8" fmla="*/ 447 w 447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47" h="1">
                          <a:moveTo>
                            <a:pt x="447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508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4" y="2720"/>
                      <a:ext cx="292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 wrap="none" lIns="91425" tIns="45713" rIns="91425" bIns="45713">
                      <a:spAutoFit/>
                    </a:bodyPr>
                    <a:lstStyle>
                      <a:lvl1pPr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l"/>
                      <a:r>
                        <a:rPr lang="en-US" altLang="zh-CN" sz="1200">
                          <a:latin typeface="Arial Narrow" pitchFamily="34" charset="0"/>
                          <a:ea typeface="宋体" charset="-122"/>
                        </a:rPr>
                        <a:t> CLK</a:t>
                      </a:r>
                    </a:p>
                  </p:txBody>
                </p:sp>
                <p:sp>
                  <p:nvSpPr>
                    <p:cNvPr id="31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97" y="2595"/>
                      <a:ext cx="531" cy="1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2896" y="2776"/>
                      <a:ext cx="182" cy="1"/>
                    </a:xfrm>
                    <a:custGeom>
                      <a:avLst/>
                      <a:gdLst>
                        <a:gd name="T0" fmla="*/ 182 w 182"/>
                        <a:gd name="T1" fmla="*/ 1 h 1"/>
                        <a:gd name="T2" fmla="*/ 0 w 182"/>
                        <a:gd name="T3" fmla="*/ 0 h 1"/>
                        <a:gd name="T4" fmla="*/ 0 60000 65536"/>
                        <a:gd name="T5" fmla="*/ 0 60000 65536"/>
                        <a:gd name="T6" fmla="*/ 0 w 182"/>
                        <a:gd name="T7" fmla="*/ 0 h 1"/>
                        <a:gd name="T8" fmla="*/ 182 w 182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82" h="1">
                          <a:moveTo>
                            <a:pt x="182" y="1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" name="Line 3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40" y="2590"/>
                      <a:ext cx="551" cy="1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2899" y="2770"/>
                      <a:ext cx="1" cy="166"/>
                    </a:xfrm>
                    <a:custGeom>
                      <a:avLst/>
                      <a:gdLst>
                        <a:gd name="T0" fmla="*/ 0 w 1"/>
                        <a:gd name="T1" fmla="*/ 0 h 166"/>
                        <a:gd name="T2" fmla="*/ 1 w 1"/>
                        <a:gd name="T3" fmla="*/ 166 h 166"/>
                        <a:gd name="T4" fmla="*/ 0 60000 65536"/>
                        <a:gd name="T5" fmla="*/ 0 60000 65536"/>
                        <a:gd name="T6" fmla="*/ 0 w 1"/>
                        <a:gd name="T7" fmla="*/ 0 h 166"/>
                        <a:gd name="T8" fmla="*/ 1 w 1"/>
                        <a:gd name="T9" fmla="*/ 166 h 16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166">
                          <a:moveTo>
                            <a:pt x="0" y="0"/>
                          </a:moveTo>
                          <a:lnTo>
                            <a:pt x="1" y="166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" name="Line 3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97" y="2933"/>
                      <a:ext cx="1610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921" y="2935"/>
                      <a:ext cx="255" cy="1"/>
                    </a:xfrm>
                    <a:custGeom>
                      <a:avLst/>
                      <a:gdLst>
                        <a:gd name="T0" fmla="*/ 255 w 255"/>
                        <a:gd name="T1" fmla="*/ 1 h 1"/>
                        <a:gd name="T2" fmla="*/ 0 w 255"/>
                        <a:gd name="T3" fmla="*/ 0 h 1"/>
                        <a:gd name="T4" fmla="*/ 0 60000 65536"/>
                        <a:gd name="T5" fmla="*/ 0 60000 65536"/>
                        <a:gd name="T6" fmla="*/ 0 w 255"/>
                        <a:gd name="T7" fmla="*/ 0 h 1"/>
                        <a:gd name="T8" fmla="*/ 255 w 255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55" h="1">
                          <a:moveTo>
                            <a:pt x="255" y="1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897" y="2615"/>
                      <a:ext cx="668" cy="1"/>
                    </a:xfrm>
                    <a:custGeom>
                      <a:avLst/>
                      <a:gdLst>
                        <a:gd name="T0" fmla="*/ 668 w 668"/>
                        <a:gd name="T1" fmla="*/ 0 h 1"/>
                        <a:gd name="T2" fmla="*/ 0 w 668"/>
                        <a:gd name="T3" fmla="*/ 0 h 1"/>
                        <a:gd name="T4" fmla="*/ 0 60000 65536"/>
                        <a:gd name="T5" fmla="*/ 0 60000 65536"/>
                        <a:gd name="T6" fmla="*/ 0 w 668"/>
                        <a:gd name="T7" fmla="*/ 0 h 1"/>
                        <a:gd name="T8" fmla="*/ 668 w 668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668" h="1">
                          <a:moveTo>
                            <a:pt x="668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2137" y="3582"/>
                      <a:ext cx="785" cy="1"/>
                    </a:xfrm>
                    <a:custGeom>
                      <a:avLst/>
                      <a:gdLst>
                        <a:gd name="T0" fmla="*/ 785 w 785"/>
                        <a:gd name="T1" fmla="*/ 0 h 1"/>
                        <a:gd name="T2" fmla="*/ 0 w 785"/>
                        <a:gd name="T3" fmla="*/ 1 h 1"/>
                        <a:gd name="T4" fmla="*/ 0 60000 65536"/>
                        <a:gd name="T5" fmla="*/ 0 60000 65536"/>
                        <a:gd name="T6" fmla="*/ 0 w 785"/>
                        <a:gd name="T7" fmla="*/ 0 h 1"/>
                        <a:gd name="T8" fmla="*/ 785 w 785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785" h="1">
                          <a:moveTo>
                            <a:pt x="785" y="0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2918" y="3385"/>
                      <a:ext cx="1" cy="205"/>
                    </a:xfrm>
                    <a:custGeom>
                      <a:avLst/>
                      <a:gdLst>
                        <a:gd name="T0" fmla="*/ 0 w 1"/>
                        <a:gd name="T1" fmla="*/ 0 h 205"/>
                        <a:gd name="T2" fmla="*/ 0 w 1"/>
                        <a:gd name="T3" fmla="*/ 205 h 205"/>
                        <a:gd name="T4" fmla="*/ 0 60000 65536"/>
                        <a:gd name="T5" fmla="*/ 0 60000 65536"/>
                        <a:gd name="T6" fmla="*/ 0 w 1"/>
                        <a:gd name="T7" fmla="*/ 0 h 205"/>
                        <a:gd name="T8" fmla="*/ 1 w 1"/>
                        <a:gd name="T9" fmla="*/ 205 h 205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205">
                          <a:moveTo>
                            <a:pt x="0" y="0"/>
                          </a:moveTo>
                          <a:lnTo>
                            <a:pt x="0" y="205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0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2923" y="3391"/>
                      <a:ext cx="159" cy="1"/>
                    </a:xfrm>
                    <a:custGeom>
                      <a:avLst/>
                      <a:gdLst>
                        <a:gd name="T0" fmla="*/ 159 w 159"/>
                        <a:gd name="T1" fmla="*/ 0 h 1"/>
                        <a:gd name="T2" fmla="*/ 0 w 159"/>
                        <a:gd name="T3" fmla="*/ 0 h 1"/>
                        <a:gd name="T4" fmla="*/ 0 60000 65536"/>
                        <a:gd name="T5" fmla="*/ 0 60000 65536"/>
                        <a:gd name="T6" fmla="*/ 0 w 159"/>
                        <a:gd name="T7" fmla="*/ 0 h 1"/>
                        <a:gd name="T8" fmla="*/ 159 w 159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59" h="1">
                          <a:moveTo>
                            <a:pt x="159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" name="Freeform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9" y="3242"/>
                      <a:ext cx="453" cy="1"/>
                    </a:xfrm>
                    <a:custGeom>
                      <a:avLst/>
                      <a:gdLst>
                        <a:gd name="T0" fmla="*/ 453 w 453"/>
                        <a:gd name="T1" fmla="*/ 0 h 1"/>
                        <a:gd name="T2" fmla="*/ 0 w 453"/>
                        <a:gd name="T3" fmla="*/ 0 h 1"/>
                        <a:gd name="T4" fmla="*/ 0 60000 65536"/>
                        <a:gd name="T5" fmla="*/ 0 60000 65536"/>
                        <a:gd name="T6" fmla="*/ 0 w 453"/>
                        <a:gd name="T7" fmla="*/ 0 h 1"/>
                        <a:gd name="T8" fmla="*/ 453 w 453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53" h="1">
                          <a:moveTo>
                            <a:pt x="453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508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" name="Freeform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3" y="3237"/>
                      <a:ext cx="446" cy="1"/>
                    </a:xfrm>
                    <a:custGeom>
                      <a:avLst/>
                      <a:gdLst>
                        <a:gd name="T0" fmla="*/ 446 w 446"/>
                        <a:gd name="T1" fmla="*/ 0 h 1"/>
                        <a:gd name="T2" fmla="*/ 0 w 446"/>
                        <a:gd name="T3" fmla="*/ 0 h 1"/>
                        <a:gd name="T4" fmla="*/ 0 60000 65536"/>
                        <a:gd name="T5" fmla="*/ 0 60000 65536"/>
                        <a:gd name="T6" fmla="*/ 0 w 446"/>
                        <a:gd name="T7" fmla="*/ 0 h 1"/>
                        <a:gd name="T8" fmla="*/ 446 w 446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46" h="1">
                          <a:moveTo>
                            <a:pt x="446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" name="Text 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20" y="2441"/>
                      <a:ext cx="421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 wrap="none" lIns="91425" tIns="45713" rIns="91425" bIns="45713">
                      <a:spAutoFit/>
                    </a:bodyPr>
                    <a:lstStyle>
                      <a:lvl1pPr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l"/>
                      <a:r>
                        <a:rPr lang="en-US" altLang="zh-CN" sz="1400">
                          <a:latin typeface="Arial Narrow" pitchFamily="34" charset="0"/>
                          <a:ea typeface="宋体" charset="-122"/>
                        </a:rPr>
                        <a:t>ADATA</a:t>
                      </a:r>
                    </a:p>
                  </p:txBody>
                </p:sp>
                <p:sp>
                  <p:nvSpPr>
                    <p:cNvPr id="44" name="Freeform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4" y="3686"/>
                      <a:ext cx="2984" cy="1"/>
                    </a:xfrm>
                    <a:custGeom>
                      <a:avLst/>
                      <a:gdLst>
                        <a:gd name="T0" fmla="*/ 2984 w 2984"/>
                        <a:gd name="T1" fmla="*/ 0 h 1"/>
                        <a:gd name="T2" fmla="*/ 0 w 2984"/>
                        <a:gd name="T3" fmla="*/ 0 h 1"/>
                        <a:gd name="T4" fmla="*/ 0 60000 65536"/>
                        <a:gd name="T5" fmla="*/ 0 60000 65536"/>
                        <a:gd name="T6" fmla="*/ 0 w 2984"/>
                        <a:gd name="T7" fmla="*/ 0 h 1"/>
                        <a:gd name="T8" fmla="*/ 2984 w 2984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984" h="1">
                          <a:moveTo>
                            <a:pt x="2984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222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3613" y="2672"/>
                      <a:ext cx="1" cy="549"/>
                    </a:xfrm>
                    <a:custGeom>
                      <a:avLst/>
                      <a:gdLst>
                        <a:gd name="T0" fmla="*/ 0 w 1"/>
                        <a:gd name="T1" fmla="*/ 0 h 549"/>
                        <a:gd name="T2" fmla="*/ 1 w 1"/>
                        <a:gd name="T3" fmla="*/ 549 h 549"/>
                        <a:gd name="T4" fmla="*/ 0 60000 65536"/>
                        <a:gd name="T5" fmla="*/ 0 60000 65536"/>
                        <a:gd name="T6" fmla="*/ 0 w 1"/>
                        <a:gd name="T7" fmla="*/ 0 h 549"/>
                        <a:gd name="T8" fmla="*/ 1 w 1"/>
                        <a:gd name="T9" fmla="*/ 549 h 549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549">
                          <a:moveTo>
                            <a:pt x="0" y="0"/>
                          </a:moveTo>
                          <a:lnTo>
                            <a:pt x="1" y="549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3882" y="3315"/>
                      <a:ext cx="1" cy="374"/>
                    </a:xfrm>
                    <a:custGeom>
                      <a:avLst/>
                      <a:gdLst>
                        <a:gd name="T0" fmla="*/ 1 w 1"/>
                        <a:gd name="T1" fmla="*/ 0 h 374"/>
                        <a:gd name="T2" fmla="*/ 0 w 1"/>
                        <a:gd name="T3" fmla="*/ 374 h 374"/>
                        <a:gd name="T4" fmla="*/ 0 60000 65536"/>
                        <a:gd name="T5" fmla="*/ 0 60000 65536"/>
                        <a:gd name="T6" fmla="*/ 0 w 1"/>
                        <a:gd name="T7" fmla="*/ 0 h 374"/>
                        <a:gd name="T8" fmla="*/ 1 w 1"/>
                        <a:gd name="T9" fmla="*/ 374 h 374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374">
                          <a:moveTo>
                            <a:pt x="1" y="0"/>
                          </a:moveTo>
                          <a:lnTo>
                            <a:pt x="0" y="374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" name="Line 5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363" y="3304"/>
                      <a:ext cx="556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" name="AutoShap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19" y="3290"/>
                      <a:ext cx="265" cy="51"/>
                    </a:xfrm>
                    <a:prstGeom prst="homePlate">
                      <a:avLst>
                        <a:gd name="adj" fmla="val 173203"/>
                      </a:avLst>
                    </a:prstGeom>
                    <a:solidFill>
                      <a:srgbClr val="CFDBF3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/>
                      <a:endParaRPr lang="zh-CN" altLang="zh-CN" sz="1800">
                        <a:latin typeface="Arial" charset="0"/>
                      </a:endParaRPr>
                    </a:p>
                  </p:txBody>
                </p:sp>
                <p:sp>
                  <p:nvSpPr>
                    <p:cNvPr id="49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8" y="3156"/>
                      <a:ext cx="436" cy="17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90473" tIns="44443" rIns="90473" bIns="44443">
                      <a:spAutoFit/>
                    </a:bodyPr>
                    <a:lstStyle/>
                    <a:p>
                      <a:pPr algn="l"/>
                      <a:r>
                        <a:rPr lang="en-US" altLang="zh-CN" sz="1200">
                          <a:latin typeface="Arial Narrow" pitchFamily="34" charset="0"/>
                          <a:ea typeface="宋体" charset="-122"/>
                        </a:rPr>
                        <a:t>OUT2</a:t>
                      </a:r>
                    </a:p>
                  </p:txBody>
                </p:sp>
                <p:sp>
                  <p:nvSpPr>
                    <p:cNvPr id="50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76" y="3314"/>
                      <a:ext cx="308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" name="Freeform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4" y="2643"/>
                      <a:ext cx="590" cy="1"/>
                    </a:xfrm>
                    <a:custGeom>
                      <a:avLst/>
                      <a:gdLst>
                        <a:gd name="T0" fmla="*/ 590 w 590"/>
                        <a:gd name="T1" fmla="*/ 0 h 1"/>
                        <a:gd name="T2" fmla="*/ 0 w 590"/>
                        <a:gd name="T3" fmla="*/ 1 h 1"/>
                        <a:gd name="T4" fmla="*/ 0 60000 65536"/>
                        <a:gd name="T5" fmla="*/ 0 60000 65536"/>
                        <a:gd name="T6" fmla="*/ 0 w 590"/>
                        <a:gd name="T7" fmla="*/ 0 h 1"/>
                        <a:gd name="T8" fmla="*/ 590 w 590"/>
                        <a:gd name="T9" fmla="*/ 1 h 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590" h="1">
                          <a:moveTo>
                            <a:pt x="590" y="0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" name="AutoShap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16" y="2606"/>
                      <a:ext cx="267" cy="51"/>
                    </a:xfrm>
                    <a:prstGeom prst="homePlate">
                      <a:avLst>
                        <a:gd name="adj" fmla="val 174510"/>
                      </a:avLst>
                    </a:prstGeom>
                    <a:solidFill>
                      <a:srgbClr val="CFDBF3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/>
                      <a:endParaRPr lang="zh-CN" altLang="zh-CN" sz="1800">
                        <a:latin typeface="Arial" charset="0"/>
                      </a:endParaRPr>
                    </a:p>
                  </p:txBody>
                </p:sp>
                <p:sp>
                  <p:nvSpPr>
                    <p:cNvPr id="53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2471"/>
                      <a:ext cx="324" cy="17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90473" tIns="44443" rIns="90473" bIns="44443">
                      <a:spAutoFit/>
                    </a:bodyPr>
                    <a:lstStyle/>
                    <a:p>
                      <a:pPr algn="l"/>
                      <a:r>
                        <a:rPr lang="en-US" altLang="zh-CN" sz="1200">
                          <a:latin typeface="Arial Narrow" pitchFamily="34" charset="0"/>
                          <a:ea typeface="宋体" charset="-122"/>
                        </a:rPr>
                        <a:t>OUT1</a:t>
                      </a:r>
                    </a:p>
                  </p:txBody>
                </p:sp>
                <p:sp>
                  <p:nvSpPr>
                    <p:cNvPr id="54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8" y="2677"/>
                      <a:ext cx="514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" name="Freeform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0" y="2595"/>
                      <a:ext cx="834" cy="2"/>
                    </a:xfrm>
                    <a:custGeom>
                      <a:avLst/>
                      <a:gdLst>
                        <a:gd name="T0" fmla="*/ 0 w 834"/>
                        <a:gd name="T1" fmla="*/ 2 h 2"/>
                        <a:gd name="T2" fmla="*/ 834 w 834"/>
                        <a:gd name="T3" fmla="*/ 0 h 2"/>
                        <a:gd name="T4" fmla="*/ 0 60000 65536"/>
                        <a:gd name="T5" fmla="*/ 0 60000 65536"/>
                        <a:gd name="T6" fmla="*/ 0 w 834"/>
                        <a:gd name="T7" fmla="*/ 0 h 2"/>
                        <a:gd name="T8" fmla="*/ 834 w 834"/>
                        <a:gd name="T9" fmla="*/ 2 h 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834" h="2">
                          <a:moveTo>
                            <a:pt x="0" y="2"/>
                          </a:moveTo>
                          <a:lnTo>
                            <a:pt x="834" y="0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" name="Line 6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02" y="3213"/>
                      <a:ext cx="932" cy="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" name="AutoShap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0" y="2908"/>
                      <a:ext cx="266" cy="51"/>
                    </a:xfrm>
                    <a:prstGeom prst="homePlate">
                      <a:avLst>
                        <a:gd name="adj" fmla="val 173856"/>
                      </a:avLst>
                    </a:prstGeom>
                    <a:solidFill>
                      <a:srgbClr val="CFDBF3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/>
                      <a:endParaRPr lang="zh-CN" altLang="zh-CN" sz="1800">
                        <a:latin typeface="Arial" charset="0"/>
                      </a:endParaRPr>
                    </a:p>
                  </p:txBody>
                </p:sp>
                <p:sp>
                  <p:nvSpPr>
                    <p:cNvPr id="58" name="AutoShap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4" y="2595"/>
                      <a:ext cx="266" cy="51"/>
                    </a:xfrm>
                    <a:prstGeom prst="homePlate">
                      <a:avLst>
                        <a:gd name="adj" fmla="val 173856"/>
                      </a:avLst>
                    </a:prstGeom>
                    <a:solidFill>
                      <a:srgbClr val="CFDBF3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/>
                      <a:endParaRPr lang="zh-CN" altLang="zh-CN" sz="1800">
                        <a:latin typeface="Arial" charset="0"/>
                      </a:endParaRPr>
                    </a:p>
                  </p:txBody>
                </p:sp>
                <p:sp>
                  <p:nvSpPr>
                    <p:cNvPr id="59" name="AutoShap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4" y="2885"/>
                      <a:ext cx="128" cy="94"/>
                    </a:xfrm>
                    <a:prstGeom prst="homePlate">
                      <a:avLst>
                        <a:gd name="adj" fmla="val 121040"/>
                      </a:avLst>
                    </a:prstGeom>
                    <a:solidFill>
                      <a:srgbClr val="CFDBF3"/>
                    </a:solidFill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hangingPunct="1"/>
                      <a:endParaRPr lang="zh-CN" altLang="zh-CN" sz="1800">
                        <a:latin typeface="Arial" charset="0"/>
                      </a:endParaRPr>
                    </a:p>
                  </p:txBody>
                </p:sp>
                <p:sp>
                  <p:nvSpPr>
                    <p:cNvPr id="60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1956" y="2484"/>
                      <a:ext cx="255" cy="180"/>
                    </a:xfrm>
                    <a:custGeom>
                      <a:avLst/>
                      <a:gdLst>
                        <a:gd name="T0" fmla="*/ 17 w 268"/>
                        <a:gd name="T1" fmla="*/ 17 h 217"/>
                        <a:gd name="T2" fmla="*/ 40 w 268"/>
                        <a:gd name="T3" fmla="*/ 6 h 217"/>
                        <a:gd name="T4" fmla="*/ 63 w 268"/>
                        <a:gd name="T5" fmla="*/ 2 h 217"/>
                        <a:gd name="T6" fmla="*/ 79 w 268"/>
                        <a:gd name="T7" fmla="*/ 2 h 217"/>
                        <a:gd name="T8" fmla="*/ 101 w 268"/>
                        <a:gd name="T9" fmla="*/ 6 h 217"/>
                        <a:gd name="T10" fmla="*/ 118 w 268"/>
                        <a:gd name="T11" fmla="*/ 2 h 217"/>
                        <a:gd name="T12" fmla="*/ 138 w 268"/>
                        <a:gd name="T13" fmla="*/ 0 h 217"/>
                        <a:gd name="T14" fmla="*/ 160 w 268"/>
                        <a:gd name="T15" fmla="*/ 0 h 217"/>
                        <a:gd name="T16" fmla="*/ 179 w 268"/>
                        <a:gd name="T17" fmla="*/ 6 h 217"/>
                        <a:gd name="T18" fmla="*/ 190 w 268"/>
                        <a:gd name="T19" fmla="*/ 15 h 217"/>
                        <a:gd name="T20" fmla="*/ 196 w 268"/>
                        <a:gd name="T21" fmla="*/ 25 h 217"/>
                        <a:gd name="T22" fmla="*/ 199 w 268"/>
                        <a:gd name="T23" fmla="*/ 34 h 217"/>
                        <a:gd name="T24" fmla="*/ 219 w 268"/>
                        <a:gd name="T25" fmla="*/ 41 h 217"/>
                        <a:gd name="T26" fmla="*/ 224 w 268"/>
                        <a:gd name="T27" fmla="*/ 51 h 217"/>
                        <a:gd name="T28" fmla="*/ 230 w 268"/>
                        <a:gd name="T29" fmla="*/ 61 h 217"/>
                        <a:gd name="T30" fmla="*/ 230 w 268"/>
                        <a:gd name="T31" fmla="*/ 72 h 217"/>
                        <a:gd name="T32" fmla="*/ 230 w 268"/>
                        <a:gd name="T33" fmla="*/ 81 h 217"/>
                        <a:gd name="T34" fmla="*/ 224 w 268"/>
                        <a:gd name="T35" fmla="*/ 92 h 217"/>
                        <a:gd name="T36" fmla="*/ 210 w 268"/>
                        <a:gd name="T37" fmla="*/ 100 h 217"/>
                        <a:gd name="T38" fmla="*/ 194 w 268"/>
                        <a:gd name="T39" fmla="*/ 105 h 217"/>
                        <a:gd name="T40" fmla="*/ 171 w 268"/>
                        <a:gd name="T41" fmla="*/ 112 h 217"/>
                        <a:gd name="T42" fmla="*/ 151 w 268"/>
                        <a:gd name="T43" fmla="*/ 119 h 217"/>
                        <a:gd name="T44" fmla="*/ 132 w 268"/>
                        <a:gd name="T45" fmla="*/ 122 h 217"/>
                        <a:gd name="T46" fmla="*/ 109 w 268"/>
                        <a:gd name="T47" fmla="*/ 123 h 217"/>
                        <a:gd name="T48" fmla="*/ 87 w 268"/>
                        <a:gd name="T49" fmla="*/ 117 h 217"/>
                        <a:gd name="T50" fmla="*/ 73 w 268"/>
                        <a:gd name="T51" fmla="*/ 108 h 217"/>
                        <a:gd name="T52" fmla="*/ 53 w 268"/>
                        <a:gd name="T53" fmla="*/ 108 h 217"/>
                        <a:gd name="T54" fmla="*/ 36 w 268"/>
                        <a:gd name="T55" fmla="*/ 108 h 217"/>
                        <a:gd name="T56" fmla="*/ 17 w 268"/>
                        <a:gd name="T57" fmla="*/ 99 h 217"/>
                        <a:gd name="T58" fmla="*/ 3 w 268"/>
                        <a:gd name="T59" fmla="*/ 89 h 217"/>
                        <a:gd name="T60" fmla="*/ 0 w 268"/>
                        <a:gd name="T61" fmla="*/ 79 h 217"/>
                        <a:gd name="T62" fmla="*/ 0 w 268"/>
                        <a:gd name="T63" fmla="*/ 66 h 217"/>
                        <a:gd name="T64" fmla="*/ 10 w 268"/>
                        <a:gd name="T65" fmla="*/ 58 h 217"/>
                        <a:gd name="T66" fmla="*/ 10 w 268"/>
                        <a:gd name="T67" fmla="*/ 46 h 217"/>
                        <a:gd name="T68" fmla="*/ 10 w 268"/>
                        <a:gd name="T69" fmla="*/ 32 h 217"/>
                        <a:gd name="T70" fmla="*/ 10 w 268"/>
                        <a:gd name="T71" fmla="*/ 23 h 217"/>
                        <a:gd name="T72" fmla="*/ 13 w 268"/>
                        <a:gd name="T73" fmla="*/ 22 h 217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268"/>
                        <a:gd name="T112" fmla="*/ 0 h 217"/>
                        <a:gd name="T113" fmla="*/ 268 w 268"/>
                        <a:gd name="T114" fmla="*/ 217 h 217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268" h="217">
                          <a:moveTo>
                            <a:pt x="16" y="38"/>
                          </a:moveTo>
                          <a:lnTo>
                            <a:pt x="20" y="30"/>
                          </a:lnTo>
                          <a:lnTo>
                            <a:pt x="33" y="19"/>
                          </a:lnTo>
                          <a:lnTo>
                            <a:pt x="46" y="11"/>
                          </a:lnTo>
                          <a:lnTo>
                            <a:pt x="59" y="8"/>
                          </a:lnTo>
                          <a:lnTo>
                            <a:pt x="72" y="5"/>
                          </a:lnTo>
                          <a:lnTo>
                            <a:pt x="81" y="5"/>
                          </a:lnTo>
                          <a:lnTo>
                            <a:pt x="91" y="5"/>
                          </a:lnTo>
                          <a:lnTo>
                            <a:pt x="107" y="5"/>
                          </a:lnTo>
                          <a:lnTo>
                            <a:pt x="117" y="11"/>
                          </a:lnTo>
                          <a:lnTo>
                            <a:pt x="127" y="8"/>
                          </a:lnTo>
                          <a:lnTo>
                            <a:pt x="137" y="3"/>
                          </a:lnTo>
                          <a:lnTo>
                            <a:pt x="147" y="0"/>
                          </a:lnTo>
                          <a:lnTo>
                            <a:pt x="160" y="0"/>
                          </a:lnTo>
                          <a:lnTo>
                            <a:pt x="169" y="0"/>
                          </a:lnTo>
                          <a:lnTo>
                            <a:pt x="186" y="0"/>
                          </a:lnTo>
                          <a:lnTo>
                            <a:pt x="199" y="5"/>
                          </a:lnTo>
                          <a:lnTo>
                            <a:pt x="208" y="11"/>
                          </a:lnTo>
                          <a:lnTo>
                            <a:pt x="215" y="19"/>
                          </a:lnTo>
                          <a:lnTo>
                            <a:pt x="221" y="27"/>
                          </a:lnTo>
                          <a:lnTo>
                            <a:pt x="225" y="36"/>
                          </a:lnTo>
                          <a:lnTo>
                            <a:pt x="228" y="44"/>
                          </a:lnTo>
                          <a:lnTo>
                            <a:pt x="231" y="52"/>
                          </a:lnTo>
                          <a:lnTo>
                            <a:pt x="231" y="60"/>
                          </a:lnTo>
                          <a:lnTo>
                            <a:pt x="241" y="63"/>
                          </a:lnTo>
                          <a:lnTo>
                            <a:pt x="254" y="71"/>
                          </a:lnTo>
                          <a:lnTo>
                            <a:pt x="254" y="79"/>
                          </a:lnTo>
                          <a:lnTo>
                            <a:pt x="260" y="90"/>
                          </a:lnTo>
                          <a:lnTo>
                            <a:pt x="264" y="98"/>
                          </a:lnTo>
                          <a:lnTo>
                            <a:pt x="267" y="107"/>
                          </a:lnTo>
                          <a:lnTo>
                            <a:pt x="267" y="115"/>
                          </a:lnTo>
                          <a:lnTo>
                            <a:pt x="267" y="126"/>
                          </a:lnTo>
                          <a:lnTo>
                            <a:pt x="267" y="134"/>
                          </a:lnTo>
                          <a:lnTo>
                            <a:pt x="267" y="142"/>
                          </a:lnTo>
                          <a:lnTo>
                            <a:pt x="264" y="153"/>
                          </a:lnTo>
                          <a:lnTo>
                            <a:pt x="260" y="161"/>
                          </a:lnTo>
                          <a:lnTo>
                            <a:pt x="254" y="170"/>
                          </a:lnTo>
                          <a:lnTo>
                            <a:pt x="244" y="175"/>
                          </a:lnTo>
                          <a:lnTo>
                            <a:pt x="234" y="180"/>
                          </a:lnTo>
                          <a:lnTo>
                            <a:pt x="225" y="183"/>
                          </a:lnTo>
                          <a:lnTo>
                            <a:pt x="212" y="191"/>
                          </a:lnTo>
                          <a:lnTo>
                            <a:pt x="199" y="197"/>
                          </a:lnTo>
                          <a:lnTo>
                            <a:pt x="189" y="202"/>
                          </a:lnTo>
                          <a:lnTo>
                            <a:pt x="176" y="208"/>
                          </a:lnTo>
                          <a:lnTo>
                            <a:pt x="166" y="211"/>
                          </a:lnTo>
                          <a:lnTo>
                            <a:pt x="153" y="213"/>
                          </a:lnTo>
                          <a:lnTo>
                            <a:pt x="140" y="216"/>
                          </a:lnTo>
                          <a:lnTo>
                            <a:pt x="127" y="216"/>
                          </a:lnTo>
                          <a:lnTo>
                            <a:pt x="111" y="211"/>
                          </a:lnTo>
                          <a:lnTo>
                            <a:pt x="101" y="205"/>
                          </a:lnTo>
                          <a:lnTo>
                            <a:pt x="94" y="194"/>
                          </a:lnTo>
                          <a:lnTo>
                            <a:pt x="85" y="189"/>
                          </a:lnTo>
                          <a:lnTo>
                            <a:pt x="75" y="189"/>
                          </a:lnTo>
                          <a:lnTo>
                            <a:pt x="62" y="189"/>
                          </a:lnTo>
                          <a:lnTo>
                            <a:pt x="52" y="189"/>
                          </a:lnTo>
                          <a:lnTo>
                            <a:pt x="42" y="189"/>
                          </a:lnTo>
                          <a:lnTo>
                            <a:pt x="36" y="180"/>
                          </a:lnTo>
                          <a:lnTo>
                            <a:pt x="20" y="172"/>
                          </a:lnTo>
                          <a:lnTo>
                            <a:pt x="10" y="164"/>
                          </a:lnTo>
                          <a:lnTo>
                            <a:pt x="3" y="156"/>
                          </a:lnTo>
                          <a:lnTo>
                            <a:pt x="3" y="148"/>
                          </a:lnTo>
                          <a:lnTo>
                            <a:pt x="0" y="137"/>
                          </a:lnTo>
                          <a:lnTo>
                            <a:pt x="0" y="123"/>
                          </a:lnTo>
                          <a:lnTo>
                            <a:pt x="0" y="115"/>
                          </a:lnTo>
                          <a:lnTo>
                            <a:pt x="0" y="107"/>
                          </a:lnTo>
                          <a:lnTo>
                            <a:pt x="10" y="101"/>
                          </a:lnTo>
                          <a:lnTo>
                            <a:pt x="13" y="93"/>
                          </a:lnTo>
                          <a:lnTo>
                            <a:pt x="13" y="79"/>
                          </a:lnTo>
                          <a:lnTo>
                            <a:pt x="13" y="66"/>
                          </a:lnTo>
                          <a:lnTo>
                            <a:pt x="13" y="57"/>
                          </a:lnTo>
                          <a:lnTo>
                            <a:pt x="13" y="49"/>
                          </a:lnTo>
                          <a:lnTo>
                            <a:pt x="13" y="41"/>
                          </a:lnTo>
                          <a:lnTo>
                            <a:pt x="23" y="36"/>
                          </a:lnTo>
                          <a:lnTo>
                            <a:pt x="16" y="38"/>
                          </a:lnTo>
                        </a:path>
                      </a:pathLst>
                    </a:custGeom>
                    <a:solidFill>
                      <a:srgbClr val="CFDBF3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2653" y="2495"/>
                      <a:ext cx="255" cy="180"/>
                    </a:xfrm>
                    <a:custGeom>
                      <a:avLst/>
                      <a:gdLst>
                        <a:gd name="T0" fmla="*/ 17 w 268"/>
                        <a:gd name="T1" fmla="*/ 17 h 217"/>
                        <a:gd name="T2" fmla="*/ 40 w 268"/>
                        <a:gd name="T3" fmla="*/ 6 h 217"/>
                        <a:gd name="T4" fmla="*/ 63 w 268"/>
                        <a:gd name="T5" fmla="*/ 2 h 217"/>
                        <a:gd name="T6" fmla="*/ 79 w 268"/>
                        <a:gd name="T7" fmla="*/ 2 h 217"/>
                        <a:gd name="T8" fmla="*/ 101 w 268"/>
                        <a:gd name="T9" fmla="*/ 6 h 217"/>
                        <a:gd name="T10" fmla="*/ 118 w 268"/>
                        <a:gd name="T11" fmla="*/ 2 h 217"/>
                        <a:gd name="T12" fmla="*/ 138 w 268"/>
                        <a:gd name="T13" fmla="*/ 0 h 217"/>
                        <a:gd name="T14" fmla="*/ 160 w 268"/>
                        <a:gd name="T15" fmla="*/ 0 h 217"/>
                        <a:gd name="T16" fmla="*/ 179 w 268"/>
                        <a:gd name="T17" fmla="*/ 6 h 217"/>
                        <a:gd name="T18" fmla="*/ 190 w 268"/>
                        <a:gd name="T19" fmla="*/ 15 h 217"/>
                        <a:gd name="T20" fmla="*/ 196 w 268"/>
                        <a:gd name="T21" fmla="*/ 25 h 217"/>
                        <a:gd name="T22" fmla="*/ 199 w 268"/>
                        <a:gd name="T23" fmla="*/ 34 h 217"/>
                        <a:gd name="T24" fmla="*/ 219 w 268"/>
                        <a:gd name="T25" fmla="*/ 41 h 217"/>
                        <a:gd name="T26" fmla="*/ 224 w 268"/>
                        <a:gd name="T27" fmla="*/ 51 h 217"/>
                        <a:gd name="T28" fmla="*/ 230 w 268"/>
                        <a:gd name="T29" fmla="*/ 61 h 217"/>
                        <a:gd name="T30" fmla="*/ 230 w 268"/>
                        <a:gd name="T31" fmla="*/ 72 h 217"/>
                        <a:gd name="T32" fmla="*/ 230 w 268"/>
                        <a:gd name="T33" fmla="*/ 81 h 217"/>
                        <a:gd name="T34" fmla="*/ 224 w 268"/>
                        <a:gd name="T35" fmla="*/ 92 h 217"/>
                        <a:gd name="T36" fmla="*/ 210 w 268"/>
                        <a:gd name="T37" fmla="*/ 100 h 217"/>
                        <a:gd name="T38" fmla="*/ 194 w 268"/>
                        <a:gd name="T39" fmla="*/ 105 h 217"/>
                        <a:gd name="T40" fmla="*/ 171 w 268"/>
                        <a:gd name="T41" fmla="*/ 112 h 217"/>
                        <a:gd name="T42" fmla="*/ 151 w 268"/>
                        <a:gd name="T43" fmla="*/ 119 h 217"/>
                        <a:gd name="T44" fmla="*/ 132 w 268"/>
                        <a:gd name="T45" fmla="*/ 122 h 217"/>
                        <a:gd name="T46" fmla="*/ 109 w 268"/>
                        <a:gd name="T47" fmla="*/ 123 h 217"/>
                        <a:gd name="T48" fmla="*/ 87 w 268"/>
                        <a:gd name="T49" fmla="*/ 117 h 217"/>
                        <a:gd name="T50" fmla="*/ 73 w 268"/>
                        <a:gd name="T51" fmla="*/ 108 h 217"/>
                        <a:gd name="T52" fmla="*/ 53 w 268"/>
                        <a:gd name="T53" fmla="*/ 108 h 217"/>
                        <a:gd name="T54" fmla="*/ 36 w 268"/>
                        <a:gd name="T55" fmla="*/ 108 h 217"/>
                        <a:gd name="T56" fmla="*/ 17 w 268"/>
                        <a:gd name="T57" fmla="*/ 99 h 217"/>
                        <a:gd name="T58" fmla="*/ 3 w 268"/>
                        <a:gd name="T59" fmla="*/ 89 h 217"/>
                        <a:gd name="T60" fmla="*/ 0 w 268"/>
                        <a:gd name="T61" fmla="*/ 79 h 217"/>
                        <a:gd name="T62" fmla="*/ 0 w 268"/>
                        <a:gd name="T63" fmla="*/ 66 h 217"/>
                        <a:gd name="T64" fmla="*/ 10 w 268"/>
                        <a:gd name="T65" fmla="*/ 58 h 217"/>
                        <a:gd name="T66" fmla="*/ 10 w 268"/>
                        <a:gd name="T67" fmla="*/ 46 h 217"/>
                        <a:gd name="T68" fmla="*/ 10 w 268"/>
                        <a:gd name="T69" fmla="*/ 32 h 217"/>
                        <a:gd name="T70" fmla="*/ 10 w 268"/>
                        <a:gd name="T71" fmla="*/ 23 h 217"/>
                        <a:gd name="T72" fmla="*/ 13 w 268"/>
                        <a:gd name="T73" fmla="*/ 22 h 217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268"/>
                        <a:gd name="T112" fmla="*/ 0 h 217"/>
                        <a:gd name="T113" fmla="*/ 268 w 268"/>
                        <a:gd name="T114" fmla="*/ 217 h 217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268" h="217">
                          <a:moveTo>
                            <a:pt x="16" y="38"/>
                          </a:moveTo>
                          <a:lnTo>
                            <a:pt x="20" y="30"/>
                          </a:lnTo>
                          <a:lnTo>
                            <a:pt x="33" y="19"/>
                          </a:lnTo>
                          <a:lnTo>
                            <a:pt x="46" y="11"/>
                          </a:lnTo>
                          <a:lnTo>
                            <a:pt x="59" y="8"/>
                          </a:lnTo>
                          <a:lnTo>
                            <a:pt x="72" y="5"/>
                          </a:lnTo>
                          <a:lnTo>
                            <a:pt x="81" y="5"/>
                          </a:lnTo>
                          <a:lnTo>
                            <a:pt x="91" y="5"/>
                          </a:lnTo>
                          <a:lnTo>
                            <a:pt x="107" y="5"/>
                          </a:lnTo>
                          <a:lnTo>
                            <a:pt x="117" y="11"/>
                          </a:lnTo>
                          <a:lnTo>
                            <a:pt x="127" y="8"/>
                          </a:lnTo>
                          <a:lnTo>
                            <a:pt x="137" y="3"/>
                          </a:lnTo>
                          <a:lnTo>
                            <a:pt x="147" y="0"/>
                          </a:lnTo>
                          <a:lnTo>
                            <a:pt x="160" y="0"/>
                          </a:lnTo>
                          <a:lnTo>
                            <a:pt x="169" y="0"/>
                          </a:lnTo>
                          <a:lnTo>
                            <a:pt x="186" y="0"/>
                          </a:lnTo>
                          <a:lnTo>
                            <a:pt x="199" y="5"/>
                          </a:lnTo>
                          <a:lnTo>
                            <a:pt x="208" y="11"/>
                          </a:lnTo>
                          <a:lnTo>
                            <a:pt x="215" y="19"/>
                          </a:lnTo>
                          <a:lnTo>
                            <a:pt x="221" y="27"/>
                          </a:lnTo>
                          <a:lnTo>
                            <a:pt x="225" y="36"/>
                          </a:lnTo>
                          <a:lnTo>
                            <a:pt x="228" y="44"/>
                          </a:lnTo>
                          <a:lnTo>
                            <a:pt x="231" y="52"/>
                          </a:lnTo>
                          <a:lnTo>
                            <a:pt x="231" y="60"/>
                          </a:lnTo>
                          <a:lnTo>
                            <a:pt x="241" y="63"/>
                          </a:lnTo>
                          <a:lnTo>
                            <a:pt x="254" y="71"/>
                          </a:lnTo>
                          <a:lnTo>
                            <a:pt x="254" y="79"/>
                          </a:lnTo>
                          <a:lnTo>
                            <a:pt x="260" y="90"/>
                          </a:lnTo>
                          <a:lnTo>
                            <a:pt x="264" y="98"/>
                          </a:lnTo>
                          <a:lnTo>
                            <a:pt x="267" y="107"/>
                          </a:lnTo>
                          <a:lnTo>
                            <a:pt x="267" y="115"/>
                          </a:lnTo>
                          <a:lnTo>
                            <a:pt x="267" y="126"/>
                          </a:lnTo>
                          <a:lnTo>
                            <a:pt x="267" y="134"/>
                          </a:lnTo>
                          <a:lnTo>
                            <a:pt x="267" y="142"/>
                          </a:lnTo>
                          <a:lnTo>
                            <a:pt x="264" y="153"/>
                          </a:lnTo>
                          <a:lnTo>
                            <a:pt x="260" y="161"/>
                          </a:lnTo>
                          <a:lnTo>
                            <a:pt x="254" y="170"/>
                          </a:lnTo>
                          <a:lnTo>
                            <a:pt x="244" y="175"/>
                          </a:lnTo>
                          <a:lnTo>
                            <a:pt x="234" y="180"/>
                          </a:lnTo>
                          <a:lnTo>
                            <a:pt x="225" y="183"/>
                          </a:lnTo>
                          <a:lnTo>
                            <a:pt x="212" y="191"/>
                          </a:lnTo>
                          <a:lnTo>
                            <a:pt x="199" y="197"/>
                          </a:lnTo>
                          <a:lnTo>
                            <a:pt x="189" y="202"/>
                          </a:lnTo>
                          <a:lnTo>
                            <a:pt x="176" y="208"/>
                          </a:lnTo>
                          <a:lnTo>
                            <a:pt x="166" y="211"/>
                          </a:lnTo>
                          <a:lnTo>
                            <a:pt x="153" y="213"/>
                          </a:lnTo>
                          <a:lnTo>
                            <a:pt x="140" y="216"/>
                          </a:lnTo>
                          <a:lnTo>
                            <a:pt x="127" y="216"/>
                          </a:lnTo>
                          <a:lnTo>
                            <a:pt x="111" y="211"/>
                          </a:lnTo>
                          <a:lnTo>
                            <a:pt x="101" y="205"/>
                          </a:lnTo>
                          <a:lnTo>
                            <a:pt x="94" y="194"/>
                          </a:lnTo>
                          <a:lnTo>
                            <a:pt x="85" y="189"/>
                          </a:lnTo>
                          <a:lnTo>
                            <a:pt x="75" y="189"/>
                          </a:lnTo>
                          <a:lnTo>
                            <a:pt x="62" y="189"/>
                          </a:lnTo>
                          <a:lnTo>
                            <a:pt x="52" y="189"/>
                          </a:lnTo>
                          <a:lnTo>
                            <a:pt x="42" y="189"/>
                          </a:lnTo>
                          <a:lnTo>
                            <a:pt x="36" y="180"/>
                          </a:lnTo>
                          <a:lnTo>
                            <a:pt x="20" y="172"/>
                          </a:lnTo>
                          <a:lnTo>
                            <a:pt x="10" y="164"/>
                          </a:lnTo>
                          <a:lnTo>
                            <a:pt x="3" y="156"/>
                          </a:lnTo>
                          <a:lnTo>
                            <a:pt x="3" y="148"/>
                          </a:lnTo>
                          <a:lnTo>
                            <a:pt x="0" y="137"/>
                          </a:lnTo>
                          <a:lnTo>
                            <a:pt x="0" y="123"/>
                          </a:lnTo>
                          <a:lnTo>
                            <a:pt x="0" y="115"/>
                          </a:lnTo>
                          <a:lnTo>
                            <a:pt x="0" y="107"/>
                          </a:lnTo>
                          <a:lnTo>
                            <a:pt x="10" y="101"/>
                          </a:lnTo>
                          <a:lnTo>
                            <a:pt x="13" y="93"/>
                          </a:lnTo>
                          <a:lnTo>
                            <a:pt x="13" y="79"/>
                          </a:lnTo>
                          <a:lnTo>
                            <a:pt x="13" y="66"/>
                          </a:lnTo>
                          <a:lnTo>
                            <a:pt x="13" y="57"/>
                          </a:lnTo>
                          <a:lnTo>
                            <a:pt x="13" y="49"/>
                          </a:lnTo>
                          <a:lnTo>
                            <a:pt x="13" y="41"/>
                          </a:lnTo>
                          <a:lnTo>
                            <a:pt x="23" y="36"/>
                          </a:lnTo>
                          <a:lnTo>
                            <a:pt x="16" y="38"/>
                          </a:lnTo>
                        </a:path>
                      </a:pathLst>
                    </a:custGeom>
                    <a:solidFill>
                      <a:srgbClr val="CFDBF3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4092" y="2541"/>
                      <a:ext cx="255" cy="180"/>
                    </a:xfrm>
                    <a:custGeom>
                      <a:avLst/>
                      <a:gdLst>
                        <a:gd name="T0" fmla="*/ 17 w 268"/>
                        <a:gd name="T1" fmla="*/ 17 h 217"/>
                        <a:gd name="T2" fmla="*/ 40 w 268"/>
                        <a:gd name="T3" fmla="*/ 6 h 217"/>
                        <a:gd name="T4" fmla="*/ 63 w 268"/>
                        <a:gd name="T5" fmla="*/ 2 h 217"/>
                        <a:gd name="T6" fmla="*/ 79 w 268"/>
                        <a:gd name="T7" fmla="*/ 2 h 217"/>
                        <a:gd name="T8" fmla="*/ 101 w 268"/>
                        <a:gd name="T9" fmla="*/ 6 h 217"/>
                        <a:gd name="T10" fmla="*/ 118 w 268"/>
                        <a:gd name="T11" fmla="*/ 2 h 217"/>
                        <a:gd name="T12" fmla="*/ 138 w 268"/>
                        <a:gd name="T13" fmla="*/ 0 h 217"/>
                        <a:gd name="T14" fmla="*/ 160 w 268"/>
                        <a:gd name="T15" fmla="*/ 0 h 217"/>
                        <a:gd name="T16" fmla="*/ 179 w 268"/>
                        <a:gd name="T17" fmla="*/ 6 h 217"/>
                        <a:gd name="T18" fmla="*/ 190 w 268"/>
                        <a:gd name="T19" fmla="*/ 15 h 217"/>
                        <a:gd name="T20" fmla="*/ 196 w 268"/>
                        <a:gd name="T21" fmla="*/ 25 h 217"/>
                        <a:gd name="T22" fmla="*/ 199 w 268"/>
                        <a:gd name="T23" fmla="*/ 34 h 217"/>
                        <a:gd name="T24" fmla="*/ 219 w 268"/>
                        <a:gd name="T25" fmla="*/ 41 h 217"/>
                        <a:gd name="T26" fmla="*/ 224 w 268"/>
                        <a:gd name="T27" fmla="*/ 51 h 217"/>
                        <a:gd name="T28" fmla="*/ 230 w 268"/>
                        <a:gd name="T29" fmla="*/ 61 h 217"/>
                        <a:gd name="T30" fmla="*/ 230 w 268"/>
                        <a:gd name="T31" fmla="*/ 72 h 217"/>
                        <a:gd name="T32" fmla="*/ 230 w 268"/>
                        <a:gd name="T33" fmla="*/ 81 h 217"/>
                        <a:gd name="T34" fmla="*/ 224 w 268"/>
                        <a:gd name="T35" fmla="*/ 92 h 217"/>
                        <a:gd name="T36" fmla="*/ 210 w 268"/>
                        <a:gd name="T37" fmla="*/ 100 h 217"/>
                        <a:gd name="T38" fmla="*/ 194 w 268"/>
                        <a:gd name="T39" fmla="*/ 105 h 217"/>
                        <a:gd name="T40" fmla="*/ 171 w 268"/>
                        <a:gd name="T41" fmla="*/ 112 h 217"/>
                        <a:gd name="T42" fmla="*/ 151 w 268"/>
                        <a:gd name="T43" fmla="*/ 119 h 217"/>
                        <a:gd name="T44" fmla="*/ 132 w 268"/>
                        <a:gd name="T45" fmla="*/ 122 h 217"/>
                        <a:gd name="T46" fmla="*/ 109 w 268"/>
                        <a:gd name="T47" fmla="*/ 123 h 217"/>
                        <a:gd name="T48" fmla="*/ 87 w 268"/>
                        <a:gd name="T49" fmla="*/ 117 h 217"/>
                        <a:gd name="T50" fmla="*/ 73 w 268"/>
                        <a:gd name="T51" fmla="*/ 108 h 217"/>
                        <a:gd name="T52" fmla="*/ 53 w 268"/>
                        <a:gd name="T53" fmla="*/ 108 h 217"/>
                        <a:gd name="T54" fmla="*/ 36 w 268"/>
                        <a:gd name="T55" fmla="*/ 108 h 217"/>
                        <a:gd name="T56" fmla="*/ 17 w 268"/>
                        <a:gd name="T57" fmla="*/ 99 h 217"/>
                        <a:gd name="T58" fmla="*/ 3 w 268"/>
                        <a:gd name="T59" fmla="*/ 89 h 217"/>
                        <a:gd name="T60" fmla="*/ 0 w 268"/>
                        <a:gd name="T61" fmla="*/ 79 h 217"/>
                        <a:gd name="T62" fmla="*/ 0 w 268"/>
                        <a:gd name="T63" fmla="*/ 66 h 217"/>
                        <a:gd name="T64" fmla="*/ 10 w 268"/>
                        <a:gd name="T65" fmla="*/ 58 h 217"/>
                        <a:gd name="T66" fmla="*/ 10 w 268"/>
                        <a:gd name="T67" fmla="*/ 46 h 217"/>
                        <a:gd name="T68" fmla="*/ 10 w 268"/>
                        <a:gd name="T69" fmla="*/ 32 h 217"/>
                        <a:gd name="T70" fmla="*/ 10 w 268"/>
                        <a:gd name="T71" fmla="*/ 23 h 217"/>
                        <a:gd name="T72" fmla="*/ 13 w 268"/>
                        <a:gd name="T73" fmla="*/ 22 h 217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268"/>
                        <a:gd name="T112" fmla="*/ 0 h 217"/>
                        <a:gd name="T113" fmla="*/ 268 w 268"/>
                        <a:gd name="T114" fmla="*/ 217 h 217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268" h="217">
                          <a:moveTo>
                            <a:pt x="16" y="38"/>
                          </a:moveTo>
                          <a:lnTo>
                            <a:pt x="20" y="30"/>
                          </a:lnTo>
                          <a:lnTo>
                            <a:pt x="33" y="19"/>
                          </a:lnTo>
                          <a:lnTo>
                            <a:pt x="46" y="11"/>
                          </a:lnTo>
                          <a:lnTo>
                            <a:pt x="59" y="8"/>
                          </a:lnTo>
                          <a:lnTo>
                            <a:pt x="72" y="5"/>
                          </a:lnTo>
                          <a:lnTo>
                            <a:pt x="81" y="5"/>
                          </a:lnTo>
                          <a:lnTo>
                            <a:pt x="91" y="5"/>
                          </a:lnTo>
                          <a:lnTo>
                            <a:pt x="107" y="5"/>
                          </a:lnTo>
                          <a:lnTo>
                            <a:pt x="117" y="11"/>
                          </a:lnTo>
                          <a:lnTo>
                            <a:pt x="127" y="8"/>
                          </a:lnTo>
                          <a:lnTo>
                            <a:pt x="137" y="3"/>
                          </a:lnTo>
                          <a:lnTo>
                            <a:pt x="147" y="0"/>
                          </a:lnTo>
                          <a:lnTo>
                            <a:pt x="160" y="0"/>
                          </a:lnTo>
                          <a:lnTo>
                            <a:pt x="169" y="0"/>
                          </a:lnTo>
                          <a:lnTo>
                            <a:pt x="186" y="0"/>
                          </a:lnTo>
                          <a:lnTo>
                            <a:pt x="199" y="5"/>
                          </a:lnTo>
                          <a:lnTo>
                            <a:pt x="208" y="11"/>
                          </a:lnTo>
                          <a:lnTo>
                            <a:pt x="215" y="19"/>
                          </a:lnTo>
                          <a:lnTo>
                            <a:pt x="221" y="27"/>
                          </a:lnTo>
                          <a:lnTo>
                            <a:pt x="225" y="36"/>
                          </a:lnTo>
                          <a:lnTo>
                            <a:pt x="228" y="44"/>
                          </a:lnTo>
                          <a:lnTo>
                            <a:pt x="231" y="52"/>
                          </a:lnTo>
                          <a:lnTo>
                            <a:pt x="231" y="60"/>
                          </a:lnTo>
                          <a:lnTo>
                            <a:pt x="241" y="63"/>
                          </a:lnTo>
                          <a:lnTo>
                            <a:pt x="254" y="71"/>
                          </a:lnTo>
                          <a:lnTo>
                            <a:pt x="254" y="79"/>
                          </a:lnTo>
                          <a:lnTo>
                            <a:pt x="260" y="90"/>
                          </a:lnTo>
                          <a:lnTo>
                            <a:pt x="264" y="98"/>
                          </a:lnTo>
                          <a:lnTo>
                            <a:pt x="267" y="107"/>
                          </a:lnTo>
                          <a:lnTo>
                            <a:pt x="267" y="115"/>
                          </a:lnTo>
                          <a:lnTo>
                            <a:pt x="267" y="126"/>
                          </a:lnTo>
                          <a:lnTo>
                            <a:pt x="267" y="134"/>
                          </a:lnTo>
                          <a:lnTo>
                            <a:pt x="267" y="142"/>
                          </a:lnTo>
                          <a:lnTo>
                            <a:pt x="264" y="153"/>
                          </a:lnTo>
                          <a:lnTo>
                            <a:pt x="260" y="161"/>
                          </a:lnTo>
                          <a:lnTo>
                            <a:pt x="254" y="170"/>
                          </a:lnTo>
                          <a:lnTo>
                            <a:pt x="244" y="175"/>
                          </a:lnTo>
                          <a:lnTo>
                            <a:pt x="234" y="180"/>
                          </a:lnTo>
                          <a:lnTo>
                            <a:pt x="225" y="183"/>
                          </a:lnTo>
                          <a:lnTo>
                            <a:pt x="212" y="191"/>
                          </a:lnTo>
                          <a:lnTo>
                            <a:pt x="199" y="197"/>
                          </a:lnTo>
                          <a:lnTo>
                            <a:pt x="189" y="202"/>
                          </a:lnTo>
                          <a:lnTo>
                            <a:pt x="176" y="208"/>
                          </a:lnTo>
                          <a:lnTo>
                            <a:pt x="166" y="211"/>
                          </a:lnTo>
                          <a:lnTo>
                            <a:pt x="153" y="213"/>
                          </a:lnTo>
                          <a:lnTo>
                            <a:pt x="140" y="216"/>
                          </a:lnTo>
                          <a:lnTo>
                            <a:pt x="127" y="216"/>
                          </a:lnTo>
                          <a:lnTo>
                            <a:pt x="111" y="211"/>
                          </a:lnTo>
                          <a:lnTo>
                            <a:pt x="101" y="205"/>
                          </a:lnTo>
                          <a:lnTo>
                            <a:pt x="94" y="194"/>
                          </a:lnTo>
                          <a:lnTo>
                            <a:pt x="85" y="189"/>
                          </a:lnTo>
                          <a:lnTo>
                            <a:pt x="75" y="189"/>
                          </a:lnTo>
                          <a:lnTo>
                            <a:pt x="62" y="189"/>
                          </a:lnTo>
                          <a:lnTo>
                            <a:pt x="52" y="189"/>
                          </a:lnTo>
                          <a:lnTo>
                            <a:pt x="42" y="189"/>
                          </a:lnTo>
                          <a:lnTo>
                            <a:pt x="36" y="180"/>
                          </a:lnTo>
                          <a:lnTo>
                            <a:pt x="20" y="172"/>
                          </a:lnTo>
                          <a:lnTo>
                            <a:pt x="10" y="164"/>
                          </a:lnTo>
                          <a:lnTo>
                            <a:pt x="3" y="156"/>
                          </a:lnTo>
                          <a:lnTo>
                            <a:pt x="3" y="148"/>
                          </a:lnTo>
                          <a:lnTo>
                            <a:pt x="0" y="137"/>
                          </a:lnTo>
                          <a:lnTo>
                            <a:pt x="0" y="123"/>
                          </a:lnTo>
                          <a:lnTo>
                            <a:pt x="0" y="115"/>
                          </a:lnTo>
                          <a:lnTo>
                            <a:pt x="0" y="107"/>
                          </a:lnTo>
                          <a:lnTo>
                            <a:pt x="10" y="101"/>
                          </a:lnTo>
                          <a:lnTo>
                            <a:pt x="13" y="93"/>
                          </a:lnTo>
                          <a:lnTo>
                            <a:pt x="13" y="79"/>
                          </a:lnTo>
                          <a:lnTo>
                            <a:pt x="13" y="66"/>
                          </a:lnTo>
                          <a:lnTo>
                            <a:pt x="13" y="57"/>
                          </a:lnTo>
                          <a:lnTo>
                            <a:pt x="13" y="49"/>
                          </a:lnTo>
                          <a:lnTo>
                            <a:pt x="13" y="41"/>
                          </a:lnTo>
                          <a:lnTo>
                            <a:pt x="23" y="36"/>
                          </a:lnTo>
                          <a:lnTo>
                            <a:pt x="16" y="38"/>
                          </a:lnTo>
                        </a:path>
                      </a:pathLst>
                    </a:custGeom>
                    <a:solidFill>
                      <a:srgbClr val="CFDBF3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4183" y="3203"/>
                      <a:ext cx="255" cy="180"/>
                    </a:xfrm>
                    <a:custGeom>
                      <a:avLst/>
                      <a:gdLst>
                        <a:gd name="T0" fmla="*/ 17 w 268"/>
                        <a:gd name="T1" fmla="*/ 17 h 217"/>
                        <a:gd name="T2" fmla="*/ 40 w 268"/>
                        <a:gd name="T3" fmla="*/ 6 h 217"/>
                        <a:gd name="T4" fmla="*/ 63 w 268"/>
                        <a:gd name="T5" fmla="*/ 2 h 217"/>
                        <a:gd name="T6" fmla="*/ 79 w 268"/>
                        <a:gd name="T7" fmla="*/ 2 h 217"/>
                        <a:gd name="T8" fmla="*/ 101 w 268"/>
                        <a:gd name="T9" fmla="*/ 6 h 217"/>
                        <a:gd name="T10" fmla="*/ 118 w 268"/>
                        <a:gd name="T11" fmla="*/ 2 h 217"/>
                        <a:gd name="T12" fmla="*/ 138 w 268"/>
                        <a:gd name="T13" fmla="*/ 0 h 217"/>
                        <a:gd name="T14" fmla="*/ 160 w 268"/>
                        <a:gd name="T15" fmla="*/ 0 h 217"/>
                        <a:gd name="T16" fmla="*/ 179 w 268"/>
                        <a:gd name="T17" fmla="*/ 6 h 217"/>
                        <a:gd name="T18" fmla="*/ 190 w 268"/>
                        <a:gd name="T19" fmla="*/ 15 h 217"/>
                        <a:gd name="T20" fmla="*/ 196 w 268"/>
                        <a:gd name="T21" fmla="*/ 25 h 217"/>
                        <a:gd name="T22" fmla="*/ 199 w 268"/>
                        <a:gd name="T23" fmla="*/ 34 h 217"/>
                        <a:gd name="T24" fmla="*/ 219 w 268"/>
                        <a:gd name="T25" fmla="*/ 41 h 217"/>
                        <a:gd name="T26" fmla="*/ 224 w 268"/>
                        <a:gd name="T27" fmla="*/ 51 h 217"/>
                        <a:gd name="T28" fmla="*/ 230 w 268"/>
                        <a:gd name="T29" fmla="*/ 61 h 217"/>
                        <a:gd name="T30" fmla="*/ 230 w 268"/>
                        <a:gd name="T31" fmla="*/ 72 h 217"/>
                        <a:gd name="T32" fmla="*/ 230 w 268"/>
                        <a:gd name="T33" fmla="*/ 81 h 217"/>
                        <a:gd name="T34" fmla="*/ 224 w 268"/>
                        <a:gd name="T35" fmla="*/ 92 h 217"/>
                        <a:gd name="T36" fmla="*/ 210 w 268"/>
                        <a:gd name="T37" fmla="*/ 100 h 217"/>
                        <a:gd name="T38" fmla="*/ 194 w 268"/>
                        <a:gd name="T39" fmla="*/ 105 h 217"/>
                        <a:gd name="T40" fmla="*/ 171 w 268"/>
                        <a:gd name="T41" fmla="*/ 112 h 217"/>
                        <a:gd name="T42" fmla="*/ 151 w 268"/>
                        <a:gd name="T43" fmla="*/ 119 h 217"/>
                        <a:gd name="T44" fmla="*/ 132 w 268"/>
                        <a:gd name="T45" fmla="*/ 122 h 217"/>
                        <a:gd name="T46" fmla="*/ 109 w 268"/>
                        <a:gd name="T47" fmla="*/ 123 h 217"/>
                        <a:gd name="T48" fmla="*/ 87 w 268"/>
                        <a:gd name="T49" fmla="*/ 117 h 217"/>
                        <a:gd name="T50" fmla="*/ 73 w 268"/>
                        <a:gd name="T51" fmla="*/ 108 h 217"/>
                        <a:gd name="T52" fmla="*/ 53 w 268"/>
                        <a:gd name="T53" fmla="*/ 108 h 217"/>
                        <a:gd name="T54" fmla="*/ 36 w 268"/>
                        <a:gd name="T55" fmla="*/ 108 h 217"/>
                        <a:gd name="T56" fmla="*/ 17 w 268"/>
                        <a:gd name="T57" fmla="*/ 99 h 217"/>
                        <a:gd name="T58" fmla="*/ 3 w 268"/>
                        <a:gd name="T59" fmla="*/ 89 h 217"/>
                        <a:gd name="T60" fmla="*/ 0 w 268"/>
                        <a:gd name="T61" fmla="*/ 79 h 217"/>
                        <a:gd name="T62" fmla="*/ 0 w 268"/>
                        <a:gd name="T63" fmla="*/ 66 h 217"/>
                        <a:gd name="T64" fmla="*/ 10 w 268"/>
                        <a:gd name="T65" fmla="*/ 58 h 217"/>
                        <a:gd name="T66" fmla="*/ 10 w 268"/>
                        <a:gd name="T67" fmla="*/ 46 h 217"/>
                        <a:gd name="T68" fmla="*/ 10 w 268"/>
                        <a:gd name="T69" fmla="*/ 32 h 217"/>
                        <a:gd name="T70" fmla="*/ 10 w 268"/>
                        <a:gd name="T71" fmla="*/ 23 h 217"/>
                        <a:gd name="T72" fmla="*/ 13 w 268"/>
                        <a:gd name="T73" fmla="*/ 22 h 217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268"/>
                        <a:gd name="T112" fmla="*/ 0 h 217"/>
                        <a:gd name="T113" fmla="*/ 268 w 268"/>
                        <a:gd name="T114" fmla="*/ 217 h 217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268" h="217">
                          <a:moveTo>
                            <a:pt x="16" y="38"/>
                          </a:moveTo>
                          <a:lnTo>
                            <a:pt x="20" y="30"/>
                          </a:lnTo>
                          <a:lnTo>
                            <a:pt x="33" y="19"/>
                          </a:lnTo>
                          <a:lnTo>
                            <a:pt x="46" y="11"/>
                          </a:lnTo>
                          <a:lnTo>
                            <a:pt x="59" y="8"/>
                          </a:lnTo>
                          <a:lnTo>
                            <a:pt x="72" y="5"/>
                          </a:lnTo>
                          <a:lnTo>
                            <a:pt x="81" y="5"/>
                          </a:lnTo>
                          <a:lnTo>
                            <a:pt x="91" y="5"/>
                          </a:lnTo>
                          <a:lnTo>
                            <a:pt x="107" y="5"/>
                          </a:lnTo>
                          <a:lnTo>
                            <a:pt x="117" y="11"/>
                          </a:lnTo>
                          <a:lnTo>
                            <a:pt x="127" y="8"/>
                          </a:lnTo>
                          <a:lnTo>
                            <a:pt x="137" y="3"/>
                          </a:lnTo>
                          <a:lnTo>
                            <a:pt x="147" y="0"/>
                          </a:lnTo>
                          <a:lnTo>
                            <a:pt x="160" y="0"/>
                          </a:lnTo>
                          <a:lnTo>
                            <a:pt x="169" y="0"/>
                          </a:lnTo>
                          <a:lnTo>
                            <a:pt x="186" y="0"/>
                          </a:lnTo>
                          <a:lnTo>
                            <a:pt x="199" y="5"/>
                          </a:lnTo>
                          <a:lnTo>
                            <a:pt x="208" y="11"/>
                          </a:lnTo>
                          <a:lnTo>
                            <a:pt x="215" y="19"/>
                          </a:lnTo>
                          <a:lnTo>
                            <a:pt x="221" y="27"/>
                          </a:lnTo>
                          <a:lnTo>
                            <a:pt x="225" y="36"/>
                          </a:lnTo>
                          <a:lnTo>
                            <a:pt x="228" y="44"/>
                          </a:lnTo>
                          <a:lnTo>
                            <a:pt x="231" y="52"/>
                          </a:lnTo>
                          <a:lnTo>
                            <a:pt x="231" y="60"/>
                          </a:lnTo>
                          <a:lnTo>
                            <a:pt x="241" y="63"/>
                          </a:lnTo>
                          <a:lnTo>
                            <a:pt x="254" y="71"/>
                          </a:lnTo>
                          <a:lnTo>
                            <a:pt x="254" y="79"/>
                          </a:lnTo>
                          <a:lnTo>
                            <a:pt x="260" y="90"/>
                          </a:lnTo>
                          <a:lnTo>
                            <a:pt x="264" y="98"/>
                          </a:lnTo>
                          <a:lnTo>
                            <a:pt x="267" y="107"/>
                          </a:lnTo>
                          <a:lnTo>
                            <a:pt x="267" y="115"/>
                          </a:lnTo>
                          <a:lnTo>
                            <a:pt x="267" y="126"/>
                          </a:lnTo>
                          <a:lnTo>
                            <a:pt x="267" y="134"/>
                          </a:lnTo>
                          <a:lnTo>
                            <a:pt x="267" y="142"/>
                          </a:lnTo>
                          <a:lnTo>
                            <a:pt x="264" y="153"/>
                          </a:lnTo>
                          <a:lnTo>
                            <a:pt x="260" y="161"/>
                          </a:lnTo>
                          <a:lnTo>
                            <a:pt x="254" y="170"/>
                          </a:lnTo>
                          <a:lnTo>
                            <a:pt x="244" y="175"/>
                          </a:lnTo>
                          <a:lnTo>
                            <a:pt x="234" y="180"/>
                          </a:lnTo>
                          <a:lnTo>
                            <a:pt x="225" y="183"/>
                          </a:lnTo>
                          <a:lnTo>
                            <a:pt x="212" y="191"/>
                          </a:lnTo>
                          <a:lnTo>
                            <a:pt x="199" y="197"/>
                          </a:lnTo>
                          <a:lnTo>
                            <a:pt x="189" y="202"/>
                          </a:lnTo>
                          <a:lnTo>
                            <a:pt x="176" y="208"/>
                          </a:lnTo>
                          <a:lnTo>
                            <a:pt x="166" y="211"/>
                          </a:lnTo>
                          <a:lnTo>
                            <a:pt x="153" y="213"/>
                          </a:lnTo>
                          <a:lnTo>
                            <a:pt x="140" y="216"/>
                          </a:lnTo>
                          <a:lnTo>
                            <a:pt x="127" y="216"/>
                          </a:lnTo>
                          <a:lnTo>
                            <a:pt x="111" y="211"/>
                          </a:lnTo>
                          <a:lnTo>
                            <a:pt x="101" y="205"/>
                          </a:lnTo>
                          <a:lnTo>
                            <a:pt x="94" y="194"/>
                          </a:lnTo>
                          <a:lnTo>
                            <a:pt x="85" y="189"/>
                          </a:lnTo>
                          <a:lnTo>
                            <a:pt x="75" y="189"/>
                          </a:lnTo>
                          <a:lnTo>
                            <a:pt x="62" y="189"/>
                          </a:lnTo>
                          <a:lnTo>
                            <a:pt x="52" y="189"/>
                          </a:lnTo>
                          <a:lnTo>
                            <a:pt x="42" y="189"/>
                          </a:lnTo>
                          <a:lnTo>
                            <a:pt x="36" y="180"/>
                          </a:lnTo>
                          <a:lnTo>
                            <a:pt x="20" y="172"/>
                          </a:lnTo>
                          <a:lnTo>
                            <a:pt x="10" y="164"/>
                          </a:lnTo>
                          <a:lnTo>
                            <a:pt x="3" y="156"/>
                          </a:lnTo>
                          <a:lnTo>
                            <a:pt x="3" y="148"/>
                          </a:lnTo>
                          <a:lnTo>
                            <a:pt x="0" y="137"/>
                          </a:lnTo>
                          <a:lnTo>
                            <a:pt x="0" y="123"/>
                          </a:lnTo>
                          <a:lnTo>
                            <a:pt x="0" y="115"/>
                          </a:lnTo>
                          <a:lnTo>
                            <a:pt x="0" y="107"/>
                          </a:lnTo>
                          <a:lnTo>
                            <a:pt x="10" y="101"/>
                          </a:lnTo>
                          <a:lnTo>
                            <a:pt x="13" y="93"/>
                          </a:lnTo>
                          <a:lnTo>
                            <a:pt x="13" y="79"/>
                          </a:lnTo>
                          <a:lnTo>
                            <a:pt x="13" y="66"/>
                          </a:lnTo>
                          <a:lnTo>
                            <a:pt x="13" y="57"/>
                          </a:lnTo>
                          <a:lnTo>
                            <a:pt x="13" y="49"/>
                          </a:lnTo>
                          <a:lnTo>
                            <a:pt x="13" y="41"/>
                          </a:lnTo>
                          <a:lnTo>
                            <a:pt x="23" y="36"/>
                          </a:lnTo>
                          <a:lnTo>
                            <a:pt x="16" y="38"/>
                          </a:lnTo>
                        </a:path>
                      </a:pathLst>
                    </a:custGeom>
                    <a:solidFill>
                      <a:srgbClr val="CFDBF3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4" name="Group 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18" y="2981"/>
                      <a:ext cx="325" cy="524"/>
                      <a:chOff x="3086" y="2488"/>
                      <a:chExt cx="325" cy="524"/>
                    </a:xfrm>
                  </p:grpSpPr>
                  <p:sp>
                    <p:nvSpPr>
                      <p:cNvPr id="77" name="Text Box 6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44" y="2638"/>
                        <a:ext cx="167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  <p:txBody>
                      <a:bodyPr wrap="none" lIns="91425" tIns="45713" rIns="91425" bIns="45713">
                        <a:spAutoFit/>
                      </a:bodyPr>
                      <a:lstStyle>
                        <a:lvl1pPr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l"/>
                        <a:r>
                          <a:rPr lang="en-US" altLang="zh-CN">
                            <a:latin typeface="Arial Narrow" pitchFamily="34" charset="0"/>
                            <a:ea typeface="宋体" charset="-122"/>
                          </a:rPr>
                          <a:t>Q</a:t>
                        </a:r>
                      </a:p>
                    </p:txBody>
                  </p:sp>
                  <p:grpSp>
                    <p:nvGrpSpPr>
                      <p:cNvPr id="78" name="Group 7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86" y="2488"/>
                        <a:ext cx="323" cy="524"/>
                        <a:chOff x="3086" y="2488"/>
                        <a:chExt cx="323" cy="524"/>
                      </a:xfrm>
                    </p:grpSpPr>
                    <p:sp>
                      <p:nvSpPr>
                        <p:cNvPr id="79" name="Text Box 7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86" y="2488"/>
                          <a:ext cx="323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</a:extLst>
                      </p:spPr>
                      <p:txBody>
                        <a:bodyPr wrap="none" lIns="91425" tIns="45713" rIns="91425" bIns="45713">
                          <a:spAutoFit/>
                        </a:bodyPr>
                        <a:lstStyle>
                          <a:lvl1pPr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>
                              <a:latin typeface="Arial Narrow" pitchFamily="34" charset="0"/>
                              <a:ea typeface="宋体" charset="-122"/>
                            </a:rPr>
                            <a:t>FLOP5</a:t>
                          </a:r>
                        </a:p>
                      </p:txBody>
                    </p:sp>
                    <p:grpSp>
                      <p:nvGrpSpPr>
                        <p:cNvPr id="80" name="Group 7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096" y="2629"/>
                          <a:ext cx="273" cy="383"/>
                          <a:chOff x="3096" y="2629"/>
                          <a:chExt cx="273" cy="383"/>
                        </a:xfrm>
                      </p:grpSpPr>
                      <p:sp>
                        <p:nvSpPr>
                          <p:cNvPr id="81" name="Text Box 73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96" y="2636"/>
                            <a:ext cx="163" cy="1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</a:extLst>
                        </p:spPr>
                        <p:txBody>
                          <a:bodyPr wrap="none" lIns="91425" tIns="45713" rIns="91425" bIns="45713">
                            <a:spAutoFit/>
                          </a:bodyPr>
                          <a:lstStyle>
                            <a:lvl1pPr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1pPr>
                            <a:lvl2pPr marL="742950" indent="-285750"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2pPr>
                            <a:lvl3pPr marL="1143000" indent="-228600"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3pPr>
                            <a:lvl4pPr marL="1600200" indent="-228600"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4pPr>
                            <a:lvl5pPr marL="2057400" indent="-228600"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9pPr>
                          </a:lstStyle>
                          <a:p>
                            <a:pPr algn="l"/>
                            <a:r>
                              <a:rPr lang="en-US" altLang="zh-CN">
                                <a:latin typeface="Arial Narrow" pitchFamily="34" charset="0"/>
                                <a:ea typeface="宋体" charset="-122"/>
                              </a:rPr>
                              <a:t>D</a:t>
                            </a:r>
                          </a:p>
                        </p:txBody>
                      </p:sp>
                      <p:sp>
                        <p:nvSpPr>
                          <p:cNvPr id="82" name="Rectangle 7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138" y="2629"/>
                            <a:ext cx="231" cy="383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1" hangingPunct="1"/>
                            <a:endParaRPr lang="zh-CN" altLang="zh-CN" sz="1800">
                              <a:latin typeface="Arial" charset="0"/>
                            </a:endParaRPr>
                          </a:p>
                        </p:txBody>
                      </p:sp>
                      <p:sp>
                        <p:nvSpPr>
                          <p:cNvPr id="83" name="AutoShape 7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5492108">
                            <a:off x="3126" y="2856"/>
                            <a:ext cx="92" cy="68"/>
                          </a:xfrm>
                          <a:prstGeom prst="triangle">
                            <a:avLst>
                              <a:gd name="adj" fmla="val 47616"/>
                            </a:avLst>
                          </a:prstGeom>
                          <a:solidFill>
                            <a:schemeClr val="bg1"/>
                          </a:solidFill>
                          <a:ln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rot="10800000" vert="eaVert" wrap="none" anchor="ctr"/>
                          <a:lstStyle/>
                          <a:p>
                            <a:pPr eaLnBrk="1" hangingPunct="1"/>
                            <a:endParaRPr lang="zh-CN" altLang="zh-CN" sz="1800">
                              <a:latin typeface="Arial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65" name="Group 7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65" y="2993"/>
                      <a:ext cx="323" cy="524"/>
                      <a:chOff x="2333" y="2500"/>
                      <a:chExt cx="323" cy="524"/>
                    </a:xfrm>
                  </p:grpSpPr>
                  <p:sp>
                    <p:nvSpPr>
                      <p:cNvPr id="70" name="Text Box 7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486" y="2653"/>
                        <a:ext cx="167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  <p:txBody>
                      <a:bodyPr wrap="none" lIns="91425" tIns="45713" rIns="91425" bIns="45713">
                        <a:spAutoFit/>
                      </a:bodyPr>
                      <a:lstStyle>
                        <a:lvl1pPr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1pPr>
                        <a:lvl2pPr marL="742950" indent="-28575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2pPr>
                        <a:lvl3pPr marL="1143000" indent="-22860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3pPr>
                        <a:lvl4pPr marL="1600200" indent="-22860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4pPr>
                        <a:lvl5pPr marL="2057400" indent="-228600"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5pPr>
                        <a:lvl6pPr marL="25146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6pPr>
                        <a:lvl7pPr marL="29718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7pPr>
                        <a:lvl8pPr marL="34290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8pPr>
                        <a:lvl9pPr marL="3886200" indent="-228600" algn="ctr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1000">
                            <a:solidFill>
                              <a:schemeClr val="tx1"/>
                            </a:solidFill>
                            <a:latin typeface="Times New Roman" pitchFamily="18" charset="0"/>
                          </a:defRPr>
                        </a:lvl9pPr>
                      </a:lstStyle>
                      <a:p>
                        <a:pPr algn="l"/>
                        <a:r>
                          <a:rPr lang="en-US" altLang="zh-CN">
                            <a:latin typeface="Arial Narrow" pitchFamily="34" charset="0"/>
                            <a:ea typeface="宋体" charset="-122"/>
                          </a:rPr>
                          <a:t>Q</a:t>
                        </a:r>
                      </a:p>
                    </p:txBody>
                  </p:sp>
                  <p:grpSp>
                    <p:nvGrpSpPr>
                      <p:cNvPr id="71" name="Group 7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33" y="2500"/>
                        <a:ext cx="323" cy="524"/>
                        <a:chOff x="2333" y="2500"/>
                        <a:chExt cx="323" cy="524"/>
                      </a:xfrm>
                    </p:grpSpPr>
                    <p:sp>
                      <p:nvSpPr>
                        <p:cNvPr id="72" name="Text Box 7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33" y="2500"/>
                          <a:ext cx="323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</a:extLst>
                      </p:spPr>
                      <p:txBody>
                        <a:bodyPr wrap="none" lIns="91425" tIns="45713" rIns="91425" bIns="45713">
                          <a:spAutoFit/>
                        </a:bodyPr>
                        <a:lstStyle>
                          <a:lvl1pPr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1pPr>
                          <a:lvl2pPr marL="742950" indent="-285750"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2pPr>
                          <a:lvl3pPr marL="1143000" indent="-228600"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3pPr>
                          <a:lvl4pPr marL="1600200" indent="-228600"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4pPr>
                          <a:lvl5pPr marL="2057400" indent="-228600"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5pPr>
                          <a:lvl6pPr marL="25146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6pPr>
                          <a:lvl7pPr marL="29718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7pPr>
                          <a:lvl8pPr marL="34290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8pPr>
                          <a:lvl9pPr marL="3886200" indent="-228600" algn="ctr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1000">
                              <a:solidFill>
                                <a:schemeClr val="tx1"/>
                              </a:solidFill>
                              <a:latin typeface="Times New Roman" pitchFamily="18" charset="0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>
                              <a:latin typeface="Arial Narrow" pitchFamily="34" charset="0"/>
                              <a:ea typeface="宋体" charset="-122"/>
                            </a:rPr>
                            <a:t>FLOP4</a:t>
                          </a:r>
                        </a:p>
                      </p:txBody>
                    </p:sp>
                    <p:grpSp>
                      <p:nvGrpSpPr>
                        <p:cNvPr id="73" name="Group 8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43" y="2641"/>
                          <a:ext cx="272" cy="383"/>
                          <a:chOff x="2343" y="2641"/>
                          <a:chExt cx="272" cy="383"/>
                        </a:xfrm>
                      </p:grpSpPr>
                      <p:sp>
                        <p:nvSpPr>
                          <p:cNvPr id="74" name="Text Box 81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343" y="2653"/>
                            <a:ext cx="163" cy="1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</a:extLst>
                        </p:spPr>
                        <p:txBody>
                          <a:bodyPr wrap="none" lIns="91425" tIns="45713" rIns="91425" bIns="45713">
                            <a:spAutoFit/>
                          </a:bodyPr>
                          <a:lstStyle>
                            <a:lvl1pPr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1pPr>
                            <a:lvl2pPr marL="742950" indent="-285750"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2pPr>
                            <a:lvl3pPr marL="1143000" indent="-228600"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3pPr>
                            <a:lvl4pPr marL="1600200" indent="-228600"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4pPr>
                            <a:lvl5pPr marL="2057400" indent="-228600"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5pPr>
                            <a:lvl6pPr marL="25146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6pPr>
                            <a:lvl7pPr marL="29718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7pPr>
                            <a:lvl8pPr marL="34290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8pPr>
                            <a:lvl9pPr marL="3886200" indent="-228600" algn="ctr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1000">
                                <a:solidFill>
                                  <a:schemeClr val="tx1"/>
                                </a:solidFill>
                                <a:latin typeface="Times New Roman" pitchFamily="18" charset="0"/>
                              </a:defRPr>
                            </a:lvl9pPr>
                          </a:lstStyle>
                          <a:p>
                            <a:pPr algn="l"/>
                            <a:r>
                              <a:rPr lang="en-US" altLang="zh-CN">
                                <a:latin typeface="Arial Narrow" pitchFamily="34" charset="0"/>
                                <a:ea typeface="宋体" charset="-122"/>
                              </a:rPr>
                              <a:t>D</a:t>
                            </a:r>
                          </a:p>
                        </p:txBody>
                      </p:sp>
                      <p:sp>
                        <p:nvSpPr>
                          <p:cNvPr id="75" name="Rectangle 8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383" y="2641"/>
                            <a:ext cx="232" cy="383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eaLnBrk="1" hangingPunct="1"/>
                            <a:endParaRPr lang="zh-CN" altLang="zh-CN" sz="1800">
                              <a:latin typeface="Arial" charset="0"/>
                            </a:endParaRPr>
                          </a:p>
                        </p:txBody>
                      </p:sp>
                      <p:sp>
                        <p:nvSpPr>
                          <p:cNvPr id="76" name="AutoShape 8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 rot="5492108">
                            <a:off x="2372" y="2867"/>
                            <a:ext cx="92" cy="69"/>
                          </a:xfrm>
                          <a:prstGeom prst="triangle">
                            <a:avLst>
                              <a:gd name="adj" fmla="val 47616"/>
                            </a:avLst>
                          </a:prstGeom>
                          <a:solidFill>
                            <a:schemeClr val="bg1"/>
                          </a:solidFill>
                          <a:ln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rot="10800000" vert="eaVert" wrap="none" anchor="ctr"/>
                          <a:lstStyle/>
                          <a:p>
                            <a:pPr eaLnBrk="1" hangingPunct="1"/>
                            <a:endParaRPr lang="zh-CN" altLang="zh-CN" sz="1800">
                              <a:latin typeface="Arial" charset="0"/>
                            </a:endParaRPr>
                          </a:p>
                        </p:txBody>
                      </p:sp>
                    </p:grpSp>
                  </p:grpSp>
                </p:grpSp>
                <p:sp>
                  <p:nvSpPr>
                    <p:cNvPr id="66" name="Freeform 84"/>
                    <p:cNvSpPr>
                      <a:spLocks/>
                    </p:cNvSpPr>
                    <p:nvPr/>
                  </p:nvSpPr>
                  <p:spPr bwMode="auto">
                    <a:xfrm>
                      <a:off x="2676" y="3123"/>
                      <a:ext cx="255" cy="180"/>
                    </a:xfrm>
                    <a:custGeom>
                      <a:avLst/>
                      <a:gdLst>
                        <a:gd name="T0" fmla="*/ 17 w 268"/>
                        <a:gd name="T1" fmla="*/ 17 h 217"/>
                        <a:gd name="T2" fmla="*/ 40 w 268"/>
                        <a:gd name="T3" fmla="*/ 6 h 217"/>
                        <a:gd name="T4" fmla="*/ 63 w 268"/>
                        <a:gd name="T5" fmla="*/ 2 h 217"/>
                        <a:gd name="T6" fmla="*/ 79 w 268"/>
                        <a:gd name="T7" fmla="*/ 2 h 217"/>
                        <a:gd name="T8" fmla="*/ 101 w 268"/>
                        <a:gd name="T9" fmla="*/ 6 h 217"/>
                        <a:gd name="T10" fmla="*/ 118 w 268"/>
                        <a:gd name="T11" fmla="*/ 2 h 217"/>
                        <a:gd name="T12" fmla="*/ 138 w 268"/>
                        <a:gd name="T13" fmla="*/ 0 h 217"/>
                        <a:gd name="T14" fmla="*/ 160 w 268"/>
                        <a:gd name="T15" fmla="*/ 0 h 217"/>
                        <a:gd name="T16" fmla="*/ 179 w 268"/>
                        <a:gd name="T17" fmla="*/ 6 h 217"/>
                        <a:gd name="T18" fmla="*/ 190 w 268"/>
                        <a:gd name="T19" fmla="*/ 15 h 217"/>
                        <a:gd name="T20" fmla="*/ 196 w 268"/>
                        <a:gd name="T21" fmla="*/ 25 h 217"/>
                        <a:gd name="T22" fmla="*/ 199 w 268"/>
                        <a:gd name="T23" fmla="*/ 34 h 217"/>
                        <a:gd name="T24" fmla="*/ 219 w 268"/>
                        <a:gd name="T25" fmla="*/ 41 h 217"/>
                        <a:gd name="T26" fmla="*/ 224 w 268"/>
                        <a:gd name="T27" fmla="*/ 51 h 217"/>
                        <a:gd name="T28" fmla="*/ 230 w 268"/>
                        <a:gd name="T29" fmla="*/ 61 h 217"/>
                        <a:gd name="T30" fmla="*/ 230 w 268"/>
                        <a:gd name="T31" fmla="*/ 72 h 217"/>
                        <a:gd name="T32" fmla="*/ 230 w 268"/>
                        <a:gd name="T33" fmla="*/ 81 h 217"/>
                        <a:gd name="T34" fmla="*/ 224 w 268"/>
                        <a:gd name="T35" fmla="*/ 92 h 217"/>
                        <a:gd name="T36" fmla="*/ 210 w 268"/>
                        <a:gd name="T37" fmla="*/ 100 h 217"/>
                        <a:gd name="T38" fmla="*/ 194 w 268"/>
                        <a:gd name="T39" fmla="*/ 105 h 217"/>
                        <a:gd name="T40" fmla="*/ 171 w 268"/>
                        <a:gd name="T41" fmla="*/ 112 h 217"/>
                        <a:gd name="T42" fmla="*/ 151 w 268"/>
                        <a:gd name="T43" fmla="*/ 119 h 217"/>
                        <a:gd name="T44" fmla="*/ 132 w 268"/>
                        <a:gd name="T45" fmla="*/ 122 h 217"/>
                        <a:gd name="T46" fmla="*/ 109 w 268"/>
                        <a:gd name="T47" fmla="*/ 123 h 217"/>
                        <a:gd name="T48" fmla="*/ 87 w 268"/>
                        <a:gd name="T49" fmla="*/ 117 h 217"/>
                        <a:gd name="T50" fmla="*/ 73 w 268"/>
                        <a:gd name="T51" fmla="*/ 108 h 217"/>
                        <a:gd name="T52" fmla="*/ 53 w 268"/>
                        <a:gd name="T53" fmla="*/ 108 h 217"/>
                        <a:gd name="T54" fmla="*/ 36 w 268"/>
                        <a:gd name="T55" fmla="*/ 108 h 217"/>
                        <a:gd name="T56" fmla="*/ 17 w 268"/>
                        <a:gd name="T57" fmla="*/ 99 h 217"/>
                        <a:gd name="T58" fmla="*/ 3 w 268"/>
                        <a:gd name="T59" fmla="*/ 89 h 217"/>
                        <a:gd name="T60" fmla="*/ 0 w 268"/>
                        <a:gd name="T61" fmla="*/ 79 h 217"/>
                        <a:gd name="T62" fmla="*/ 0 w 268"/>
                        <a:gd name="T63" fmla="*/ 66 h 217"/>
                        <a:gd name="T64" fmla="*/ 10 w 268"/>
                        <a:gd name="T65" fmla="*/ 58 h 217"/>
                        <a:gd name="T66" fmla="*/ 10 w 268"/>
                        <a:gd name="T67" fmla="*/ 46 h 217"/>
                        <a:gd name="T68" fmla="*/ 10 w 268"/>
                        <a:gd name="T69" fmla="*/ 32 h 217"/>
                        <a:gd name="T70" fmla="*/ 10 w 268"/>
                        <a:gd name="T71" fmla="*/ 23 h 217"/>
                        <a:gd name="T72" fmla="*/ 13 w 268"/>
                        <a:gd name="T73" fmla="*/ 22 h 217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268"/>
                        <a:gd name="T112" fmla="*/ 0 h 217"/>
                        <a:gd name="T113" fmla="*/ 268 w 268"/>
                        <a:gd name="T114" fmla="*/ 217 h 217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268" h="217">
                          <a:moveTo>
                            <a:pt x="16" y="38"/>
                          </a:moveTo>
                          <a:lnTo>
                            <a:pt x="20" y="30"/>
                          </a:lnTo>
                          <a:lnTo>
                            <a:pt x="33" y="19"/>
                          </a:lnTo>
                          <a:lnTo>
                            <a:pt x="46" y="11"/>
                          </a:lnTo>
                          <a:lnTo>
                            <a:pt x="59" y="8"/>
                          </a:lnTo>
                          <a:lnTo>
                            <a:pt x="72" y="5"/>
                          </a:lnTo>
                          <a:lnTo>
                            <a:pt x="81" y="5"/>
                          </a:lnTo>
                          <a:lnTo>
                            <a:pt x="91" y="5"/>
                          </a:lnTo>
                          <a:lnTo>
                            <a:pt x="107" y="5"/>
                          </a:lnTo>
                          <a:lnTo>
                            <a:pt x="117" y="11"/>
                          </a:lnTo>
                          <a:lnTo>
                            <a:pt x="127" y="8"/>
                          </a:lnTo>
                          <a:lnTo>
                            <a:pt x="137" y="3"/>
                          </a:lnTo>
                          <a:lnTo>
                            <a:pt x="147" y="0"/>
                          </a:lnTo>
                          <a:lnTo>
                            <a:pt x="160" y="0"/>
                          </a:lnTo>
                          <a:lnTo>
                            <a:pt x="169" y="0"/>
                          </a:lnTo>
                          <a:lnTo>
                            <a:pt x="186" y="0"/>
                          </a:lnTo>
                          <a:lnTo>
                            <a:pt x="199" y="5"/>
                          </a:lnTo>
                          <a:lnTo>
                            <a:pt x="208" y="11"/>
                          </a:lnTo>
                          <a:lnTo>
                            <a:pt x="215" y="19"/>
                          </a:lnTo>
                          <a:lnTo>
                            <a:pt x="221" y="27"/>
                          </a:lnTo>
                          <a:lnTo>
                            <a:pt x="225" y="36"/>
                          </a:lnTo>
                          <a:lnTo>
                            <a:pt x="228" y="44"/>
                          </a:lnTo>
                          <a:lnTo>
                            <a:pt x="231" y="52"/>
                          </a:lnTo>
                          <a:lnTo>
                            <a:pt x="231" y="60"/>
                          </a:lnTo>
                          <a:lnTo>
                            <a:pt x="241" y="63"/>
                          </a:lnTo>
                          <a:lnTo>
                            <a:pt x="254" y="71"/>
                          </a:lnTo>
                          <a:lnTo>
                            <a:pt x="254" y="79"/>
                          </a:lnTo>
                          <a:lnTo>
                            <a:pt x="260" y="90"/>
                          </a:lnTo>
                          <a:lnTo>
                            <a:pt x="264" y="98"/>
                          </a:lnTo>
                          <a:lnTo>
                            <a:pt x="267" y="107"/>
                          </a:lnTo>
                          <a:lnTo>
                            <a:pt x="267" y="115"/>
                          </a:lnTo>
                          <a:lnTo>
                            <a:pt x="267" y="126"/>
                          </a:lnTo>
                          <a:lnTo>
                            <a:pt x="267" y="134"/>
                          </a:lnTo>
                          <a:lnTo>
                            <a:pt x="267" y="142"/>
                          </a:lnTo>
                          <a:lnTo>
                            <a:pt x="264" y="153"/>
                          </a:lnTo>
                          <a:lnTo>
                            <a:pt x="260" y="161"/>
                          </a:lnTo>
                          <a:lnTo>
                            <a:pt x="254" y="170"/>
                          </a:lnTo>
                          <a:lnTo>
                            <a:pt x="244" y="175"/>
                          </a:lnTo>
                          <a:lnTo>
                            <a:pt x="234" y="180"/>
                          </a:lnTo>
                          <a:lnTo>
                            <a:pt x="225" y="183"/>
                          </a:lnTo>
                          <a:lnTo>
                            <a:pt x="212" y="191"/>
                          </a:lnTo>
                          <a:lnTo>
                            <a:pt x="199" y="197"/>
                          </a:lnTo>
                          <a:lnTo>
                            <a:pt x="189" y="202"/>
                          </a:lnTo>
                          <a:lnTo>
                            <a:pt x="176" y="208"/>
                          </a:lnTo>
                          <a:lnTo>
                            <a:pt x="166" y="211"/>
                          </a:lnTo>
                          <a:lnTo>
                            <a:pt x="153" y="213"/>
                          </a:lnTo>
                          <a:lnTo>
                            <a:pt x="140" y="216"/>
                          </a:lnTo>
                          <a:lnTo>
                            <a:pt x="127" y="216"/>
                          </a:lnTo>
                          <a:lnTo>
                            <a:pt x="111" y="211"/>
                          </a:lnTo>
                          <a:lnTo>
                            <a:pt x="101" y="205"/>
                          </a:lnTo>
                          <a:lnTo>
                            <a:pt x="94" y="194"/>
                          </a:lnTo>
                          <a:lnTo>
                            <a:pt x="85" y="189"/>
                          </a:lnTo>
                          <a:lnTo>
                            <a:pt x="75" y="189"/>
                          </a:lnTo>
                          <a:lnTo>
                            <a:pt x="62" y="189"/>
                          </a:lnTo>
                          <a:lnTo>
                            <a:pt x="52" y="189"/>
                          </a:lnTo>
                          <a:lnTo>
                            <a:pt x="42" y="189"/>
                          </a:lnTo>
                          <a:lnTo>
                            <a:pt x="36" y="180"/>
                          </a:lnTo>
                          <a:lnTo>
                            <a:pt x="20" y="172"/>
                          </a:lnTo>
                          <a:lnTo>
                            <a:pt x="10" y="164"/>
                          </a:lnTo>
                          <a:lnTo>
                            <a:pt x="3" y="156"/>
                          </a:lnTo>
                          <a:lnTo>
                            <a:pt x="3" y="148"/>
                          </a:lnTo>
                          <a:lnTo>
                            <a:pt x="0" y="137"/>
                          </a:lnTo>
                          <a:lnTo>
                            <a:pt x="0" y="123"/>
                          </a:lnTo>
                          <a:lnTo>
                            <a:pt x="0" y="115"/>
                          </a:lnTo>
                          <a:lnTo>
                            <a:pt x="0" y="107"/>
                          </a:lnTo>
                          <a:lnTo>
                            <a:pt x="10" y="101"/>
                          </a:lnTo>
                          <a:lnTo>
                            <a:pt x="13" y="93"/>
                          </a:lnTo>
                          <a:lnTo>
                            <a:pt x="13" y="79"/>
                          </a:lnTo>
                          <a:lnTo>
                            <a:pt x="13" y="66"/>
                          </a:lnTo>
                          <a:lnTo>
                            <a:pt x="13" y="57"/>
                          </a:lnTo>
                          <a:lnTo>
                            <a:pt x="13" y="49"/>
                          </a:lnTo>
                          <a:lnTo>
                            <a:pt x="13" y="41"/>
                          </a:lnTo>
                          <a:lnTo>
                            <a:pt x="23" y="36"/>
                          </a:lnTo>
                          <a:lnTo>
                            <a:pt x="16" y="38"/>
                          </a:lnTo>
                        </a:path>
                      </a:pathLst>
                    </a:custGeom>
                    <a:solidFill>
                      <a:srgbClr val="CFDBF3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7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1214" y="3146"/>
                      <a:ext cx="255" cy="180"/>
                    </a:xfrm>
                    <a:custGeom>
                      <a:avLst/>
                      <a:gdLst>
                        <a:gd name="T0" fmla="*/ 17 w 268"/>
                        <a:gd name="T1" fmla="*/ 17 h 217"/>
                        <a:gd name="T2" fmla="*/ 40 w 268"/>
                        <a:gd name="T3" fmla="*/ 6 h 217"/>
                        <a:gd name="T4" fmla="*/ 63 w 268"/>
                        <a:gd name="T5" fmla="*/ 2 h 217"/>
                        <a:gd name="T6" fmla="*/ 79 w 268"/>
                        <a:gd name="T7" fmla="*/ 2 h 217"/>
                        <a:gd name="T8" fmla="*/ 101 w 268"/>
                        <a:gd name="T9" fmla="*/ 6 h 217"/>
                        <a:gd name="T10" fmla="*/ 118 w 268"/>
                        <a:gd name="T11" fmla="*/ 2 h 217"/>
                        <a:gd name="T12" fmla="*/ 138 w 268"/>
                        <a:gd name="T13" fmla="*/ 0 h 217"/>
                        <a:gd name="T14" fmla="*/ 160 w 268"/>
                        <a:gd name="T15" fmla="*/ 0 h 217"/>
                        <a:gd name="T16" fmla="*/ 179 w 268"/>
                        <a:gd name="T17" fmla="*/ 6 h 217"/>
                        <a:gd name="T18" fmla="*/ 190 w 268"/>
                        <a:gd name="T19" fmla="*/ 15 h 217"/>
                        <a:gd name="T20" fmla="*/ 196 w 268"/>
                        <a:gd name="T21" fmla="*/ 25 h 217"/>
                        <a:gd name="T22" fmla="*/ 199 w 268"/>
                        <a:gd name="T23" fmla="*/ 34 h 217"/>
                        <a:gd name="T24" fmla="*/ 219 w 268"/>
                        <a:gd name="T25" fmla="*/ 41 h 217"/>
                        <a:gd name="T26" fmla="*/ 224 w 268"/>
                        <a:gd name="T27" fmla="*/ 51 h 217"/>
                        <a:gd name="T28" fmla="*/ 230 w 268"/>
                        <a:gd name="T29" fmla="*/ 61 h 217"/>
                        <a:gd name="T30" fmla="*/ 230 w 268"/>
                        <a:gd name="T31" fmla="*/ 72 h 217"/>
                        <a:gd name="T32" fmla="*/ 230 w 268"/>
                        <a:gd name="T33" fmla="*/ 81 h 217"/>
                        <a:gd name="T34" fmla="*/ 224 w 268"/>
                        <a:gd name="T35" fmla="*/ 92 h 217"/>
                        <a:gd name="T36" fmla="*/ 210 w 268"/>
                        <a:gd name="T37" fmla="*/ 100 h 217"/>
                        <a:gd name="T38" fmla="*/ 194 w 268"/>
                        <a:gd name="T39" fmla="*/ 105 h 217"/>
                        <a:gd name="T40" fmla="*/ 171 w 268"/>
                        <a:gd name="T41" fmla="*/ 112 h 217"/>
                        <a:gd name="T42" fmla="*/ 151 w 268"/>
                        <a:gd name="T43" fmla="*/ 119 h 217"/>
                        <a:gd name="T44" fmla="*/ 132 w 268"/>
                        <a:gd name="T45" fmla="*/ 122 h 217"/>
                        <a:gd name="T46" fmla="*/ 109 w 268"/>
                        <a:gd name="T47" fmla="*/ 123 h 217"/>
                        <a:gd name="T48" fmla="*/ 87 w 268"/>
                        <a:gd name="T49" fmla="*/ 117 h 217"/>
                        <a:gd name="T50" fmla="*/ 73 w 268"/>
                        <a:gd name="T51" fmla="*/ 108 h 217"/>
                        <a:gd name="T52" fmla="*/ 53 w 268"/>
                        <a:gd name="T53" fmla="*/ 108 h 217"/>
                        <a:gd name="T54" fmla="*/ 36 w 268"/>
                        <a:gd name="T55" fmla="*/ 108 h 217"/>
                        <a:gd name="T56" fmla="*/ 17 w 268"/>
                        <a:gd name="T57" fmla="*/ 99 h 217"/>
                        <a:gd name="T58" fmla="*/ 3 w 268"/>
                        <a:gd name="T59" fmla="*/ 89 h 217"/>
                        <a:gd name="T60" fmla="*/ 0 w 268"/>
                        <a:gd name="T61" fmla="*/ 79 h 217"/>
                        <a:gd name="T62" fmla="*/ 0 w 268"/>
                        <a:gd name="T63" fmla="*/ 66 h 217"/>
                        <a:gd name="T64" fmla="*/ 10 w 268"/>
                        <a:gd name="T65" fmla="*/ 58 h 217"/>
                        <a:gd name="T66" fmla="*/ 10 w 268"/>
                        <a:gd name="T67" fmla="*/ 46 h 217"/>
                        <a:gd name="T68" fmla="*/ 10 w 268"/>
                        <a:gd name="T69" fmla="*/ 32 h 217"/>
                        <a:gd name="T70" fmla="*/ 10 w 268"/>
                        <a:gd name="T71" fmla="*/ 23 h 217"/>
                        <a:gd name="T72" fmla="*/ 13 w 268"/>
                        <a:gd name="T73" fmla="*/ 22 h 217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268"/>
                        <a:gd name="T112" fmla="*/ 0 h 217"/>
                        <a:gd name="T113" fmla="*/ 268 w 268"/>
                        <a:gd name="T114" fmla="*/ 217 h 217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268" h="217">
                          <a:moveTo>
                            <a:pt x="16" y="38"/>
                          </a:moveTo>
                          <a:lnTo>
                            <a:pt x="20" y="30"/>
                          </a:lnTo>
                          <a:lnTo>
                            <a:pt x="33" y="19"/>
                          </a:lnTo>
                          <a:lnTo>
                            <a:pt x="46" y="11"/>
                          </a:lnTo>
                          <a:lnTo>
                            <a:pt x="59" y="8"/>
                          </a:lnTo>
                          <a:lnTo>
                            <a:pt x="72" y="5"/>
                          </a:lnTo>
                          <a:lnTo>
                            <a:pt x="81" y="5"/>
                          </a:lnTo>
                          <a:lnTo>
                            <a:pt x="91" y="5"/>
                          </a:lnTo>
                          <a:lnTo>
                            <a:pt x="107" y="5"/>
                          </a:lnTo>
                          <a:lnTo>
                            <a:pt x="117" y="11"/>
                          </a:lnTo>
                          <a:lnTo>
                            <a:pt x="127" y="8"/>
                          </a:lnTo>
                          <a:lnTo>
                            <a:pt x="137" y="3"/>
                          </a:lnTo>
                          <a:lnTo>
                            <a:pt x="147" y="0"/>
                          </a:lnTo>
                          <a:lnTo>
                            <a:pt x="160" y="0"/>
                          </a:lnTo>
                          <a:lnTo>
                            <a:pt x="169" y="0"/>
                          </a:lnTo>
                          <a:lnTo>
                            <a:pt x="186" y="0"/>
                          </a:lnTo>
                          <a:lnTo>
                            <a:pt x="199" y="5"/>
                          </a:lnTo>
                          <a:lnTo>
                            <a:pt x="208" y="11"/>
                          </a:lnTo>
                          <a:lnTo>
                            <a:pt x="215" y="19"/>
                          </a:lnTo>
                          <a:lnTo>
                            <a:pt x="221" y="27"/>
                          </a:lnTo>
                          <a:lnTo>
                            <a:pt x="225" y="36"/>
                          </a:lnTo>
                          <a:lnTo>
                            <a:pt x="228" y="44"/>
                          </a:lnTo>
                          <a:lnTo>
                            <a:pt x="231" y="52"/>
                          </a:lnTo>
                          <a:lnTo>
                            <a:pt x="231" y="60"/>
                          </a:lnTo>
                          <a:lnTo>
                            <a:pt x="241" y="63"/>
                          </a:lnTo>
                          <a:lnTo>
                            <a:pt x="254" y="71"/>
                          </a:lnTo>
                          <a:lnTo>
                            <a:pt x="254" y="79"/>
                          </a:lnTo>
                          <a:lnTo>
                            <a:pt x="260" y="90"/>
                          </a:lnTo>
                          <a:lnTo>
                            <a:pt x="264" y="98"/>
                          </a:lnTo>
                          <a:lnTo>
                            <a:pt x="267" y="107"/>
                          </a:lnTo>
                          <a:lnTo>
                            <a:pt x="267" y="115"/>
                          </a:lnTo>
                          <a:lnTo>
                            <a:pt x="267" y="126"/>
                          </a:lnTo>
                          <a:lnTo>
                            <a:pt x="267" y="134"/>
                          </a:lnTo>
                          <a:lnTo>
                            <a:pt x="267" y="142"/>
                          </a:lnTo>
                          <a:lnTo>
                            <a:pt x="264" y="153"/>
                          </a:lnTo>
                          <a:lnTo>
                            <a:pt x="260" y="161"/>
                          </a:lnTo>
                          <a:lnTo>
                            <a:pt x="254" y="170"/>
                          </a:lnTo>
                          <a:lnTo>
                            <a:pt x="244" y="175"/>
                          </a:lnTo>
                          <a:lnTo>
                            <a:pt x="234" y="180"/>
                          </a:lnTo>
                          <a:lnTo>
                            <a:pt x="225" y="183"/>
                          </a:lnTo>
                          <a:lnTo>
                            <a:pt x="212" y="191"/>
                          </a:lnTo>
                          <a:lnTo>
                            <a:pt x="199" y="197"/>
                          </a:lnTo>
                          <a:lnTo>
                            <a:pt x="189" y="202"/>
                          </a:lnTo>
                          <a:lnTo>
                            <a:pt x="176" y="208"/>
                          </a:lnTo>
                          <a:lnTo>
                            <a:pt x="166" y="211"/>
                          </a:lnTo>
                          <a:lnTo>
                            <a:pt x="153" y="213"/>
                          </a:lnTo>
                          <a:lnTo>
                            <a:pt x="140" y="216"/>
                          </a:lnTo>
                          <a:lnTo>
                            <a:pt x="127" y="216"/>
                          </a:lnTo>
                          <a:lnTo>
                            <a:pt x="111" y="211"/>
                          </a:lnTo>
                          <a:lnTo>
                            <a:pt x="101" y="205"/>
                          </a:lnTo>
                          <a:lnTo>
                            <a:pt x="94" y="194"/>
                          </a:lnTo>
                          <a:lnTo>
                            <a:pt x="85" y="189"/>
                          </a:lnTo>
                          <a:lnTo>
                            <a:pt x="75" y="189"/>
                          </a:lnTo>
                          <a:lnTo>
                            <a:pt x="62" y="189"/>
                          </a:lnTo>
                          <a:lnTo>
                            <a:pt x="52" y="189"/>
                          </a:lnTo>
                          <a:lnTo>
                            <a:pt x="42" y="189"/>
                          </a:lnTo>
                          <a:lnTo>
                            <a:pt x="36" y="180"/>
                          </a:lnTo>
                          <a:lnTo>
                            <a:pt x="20" y="172"/>
                          </a:lnTo>
                          <a:lnTo>
                            <a:pt x="10" y="164"/>
                          </a:lnTo>
                          <a:lnTo>
                            <a:pt x="3" y="156"/>
                          </a:lnTo>
                          <a:lnTo>
                            <a:pt x="3" y="148"/>
                          </a:lnTo>
                          <a:lnTo>
                            <a:pt x="0" y="137"/>
                          </a:lnTo>
                          <a:lnTo>
                            <a:pt x="0" y="123"/>
                          </a:lnTo>
                          <a:lnTo>
                            <a:pt x="0" y="115"/>
                          </a:lnTo>
                          <a:lnTo>
                            <a:pt x="0" y="107"/>
                          </a:lnTo>
                          <a:lnTo>
                            <a:pt x="10" y="101"/>
                          </a:lnTo>
                          <a:lnTo>
                            <a:pt x="13" y="93"/>
                          </a:lnTo>
                          <a:lnTo>
                            <a:pt x="13" y="79"/>
                          </a:lnTo>
                          <a:lnTo>
                            <a:pt x="13" y="66"/>
                          </a:lnTo>
                          <a:lnTo>
                            <a:pt x="13" y="57"/>
                          </a:lnTo>
                          <a:lnTo>
                            <a:pt x="13" y="49"/>
                          </a:lnTo>
                          <a:lnTo>
                            <a:pt x="13" y="41"/>
                          </a:lnTo>
                          <a:lnTo>
                            <a:pt x="23" y="36"/>
                          </a:lnTo>
                          <a:lnTo>
                            <a:pt x="16" y="38"/>
                          </a:lnTo>
                        </a:path>
                      </a:pathLst>
                    </a:custGeom>
                    <a:solidFill>
                      <a:srgbClr val="CFDBF3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8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1671" y="3146"/>
                      <a:ext cx="255" cy="180"/>
                    </a:xfrm>
                    <a:custGeom>
                      <a:avLst/>
                      <a:gdLst>
                        <a:gd name="T0" fmla="*/ 17 w 268"/>
                        <a:gd name="T1" fmla="*/ 17 h 217"/>
                        <a:gd name="T2" fmla="*/ 40 w 268"/>
                        <a:gd name="T3" fmla="*/ 6 h 217"/>
                        <a:gd name="T4" fmla="*/ 63 w 268"/>
                        <a:gd name="T5" fmla="*/ 2 h 217"/>
                        <a:gd name="T6" fmla="*/ 79 w 268"/>
                        <a:gd name="T7" fmla="*/ 2 h 217"/>
                        <a:gd name="T8" fmla="*/ 101 w 268"/>
                        <a:gd name="T9" fmla="*/ 6 h 217"/>
                        <a:gd name="T10" fmla="*/ 118 w 268"/>
                        <a:gd name="T11" fmla="*/ 2 h 217"/>
                        <a:gd name="T12" fmla="*/ 138 w 268"/>
                        <a:gd name="T13" fmla="*/ 0 h 217"/>
                        <a:gd name="T14" fmla="*/ 160 w 268"/>
                        <a:gd name="T15" fmla="*/ 0 h 217"/>
                        <a:gd name="T16" fmla="*/ 179 w 268"/>
                        <a:gd name="T17" fmla="*/ 6 h 217"/>
                        <a:gd name="T18" fmla="*/ 190 w 268"/>
                        <a:gd name="T19" fmla="*/ 15 h 217"/>
                        <a:gd name="T20" fmla="*/ 196 w 268"/>
                        <a:gd name="T21" fmla="*/ 25 h 217"/>
                        <a:gd name="T22" fmla="*/ 199 w 268"/>
                        <a:gd name="T23" fmla="*/ 34 h 217"/>
                        <a:gd name="T24" fmla="*/ 219 w 268"/>
                        <a:gd name="T25" fmla="*/ 41 h 217"/>
                        <a:gd name="T26" fmla="*/ 224 w 268"/>
                        <a:gd name="T27" fmla="*/ 51 h 217"/>
                        <a:gd name="T28" fmla="*/ 230 w 268"/>
                        <a:gd name="T29" fmla="*/ 61 h 217"/>
                        <a:gd name="T30" fmla="*/ 230 w 268"/>
                        <a:gd name="T31" fmla="*/ 72 h 217"/>
                        <a:gd name="T32" fmla="*/ 230 w 268"/>
                        <a:gd name="T33" fmla="*/ 81 h 217"/>
                        <a:gd name="T34" fmla="*/ 224 w 268"/>
                        <a:gd name="T35" fmla="*/ 92 h 217"/>
                        <a:gd name="T36" fmla="*/ 210 w 268"/>
                        <a:gd name="T37" fmla="*/ 100 h 217"/>
                        <a:gd name="T38" fmla="*/ 194 w 268"/>
                        <a:gd name="T39" fmla="*/ 105 h 217"/>
                        <a:gd name="T40" fmla="*/ 171 w 268"/>
                        <a:gd name="T41" fmla="*/ 112 h 217"/>
                        <a:gd name="T42" fmla="*/ 151 w 268"/>
                        <a:gd name="T43" fmla="*/ 119 h 217"/>
                        <a:gd name="T44" fmla="*/ 132 w 268"/>
                        <a:gd name="T45" fmla="*/ 122 h 217"/>
                        <a:gd name="T46" fmla="*/ 109 w 268"/>
                        <a:gd name="T47" fmla="*/ 123 h 217"/>
                        <a:gd name="T48" fmla="*/ 87 w 268"/>
                        <a:gd name="T49" fmla="*/ 117 h 217"/>
                        <a:gd name="T50" fmla="*/ 73 w 268"/>
                        <a:gd name="T51" fmla="*/ 108 h 217"/>
                        <a:gd name="T52" fmla="*/ 53 w 268"/>
                        <a:gd name="T53" fmla="*/ 108 h 217"/>
                        <a:gd name="T54" fmla="*/ 36 w 268"/>
                        <a:gd name="T55" fmla="*/ 108 h 217"/>
                        <a:gd name="T56" fmla="*/ 17 w 268"/>
                        <a:gd name="T57" fmla="*/ 99 h 217"/>
                        <a:gd name="T58" fmla="*/ 3 w 268"/>
                        <a:gd name="T59" fmla="*/ 89 h 217"/>
                        <a:gd name="T60" fmla="*/ 0 w 268"/>
                        <a:gd name="T61" fmla="*/ 79 h 217"/>
                        <a:gd name="T62" fmla="*/ 0 w 268"/>
                        <a:gd name="T63" fmla="*/ 66 h 217"/>
                        <a:gd name="T64" fmla="*/ 10 w 268"/>
                        <a:gd name="T65" fmla="*/ 58 h 217"/>
                        <a:gd name="T66" fmla="*/ 10 w 268"/>
                        <a:gd name="T67" fmla="*/ 46 h 217"/>
                        <a:gd name="T68" fmla="*/ 10 w 268"/>
                        <a:gd name="T69" fmla="*/ 32 h 217"/>
                        <a:gd name="T70" fmla="*/ 10 w 268"/>
                        <a:gd name="T71" fmla="*/ 23 h 217"/>
                        <a:gd name="T72" fmla="*/ 13 w 268"/>
                        <a:gd name="T73" fmla="*/ 22 h 217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268"/>
                        <a:gd name="T112" fmla="*/ 0 h 217"/>
                        <a:gd name="T113" fmla="*/ 268 w 268"/>
                        <a:gd name="T114" fmla="*/ 217 h 217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268" h="217">
                          <a:moveTo>
                            <a:pt x="16" y="38"/>
                          </a:moveTo>
                          <a:lnTo>
                            <a:pt x="20" y="30"/>
                          </a:lnTo>
                          <a:lnTo>
                            <a:pt x="33" y="19"/>
                          </a:lnTo>
                          <a:lnTo>
                            <a:pt x="46" y="11"/>
                          </a:lnTo>
                          <a:lnTo>
                            <a:pt x="59" y="8"/>
                          </a:lnTo>
                          <a:lnTo>
                            <a:pt x="72" y="5"/>
                          </a:lnTo>
                          <a:lnTo>
                            <a:pt x="81" y="5"/>
                          </a:lnTo>
                          <a:lnTo>
                            <a:pt x="91" y="5"/>
                          </a:lnTo>
                          <a:lnTo>
                            <a:pt x="107" y="5"/>
                          </a:lnTo>
                          <a:lnTo>
                            <a:pt x="117" y="11"/>
                          </a:lnTo>
                          <a:lnTo>
                            <a:pt x="127" y="8"/>
                          </a:lnTo>
                          <a:lnTo>
                            <a:pt x="137" y="3"/>
                          </a:lnTo>
                          <a:lnTo>
                            <a:pt x="147" y="0"/>
                          </a:lnTo>
                          <a:lnTo>
                            <a:pt x="160" y="0"/>
                          </a:lnTo>
                          <a:lnTo>
                            <a:pt x="169" y="0"/>
                          </a:lnTo>
                          <a:lnTo>
                            <a:pt x="186" y="0"/>
                          </a:lnTo>
                          <a:lnTo>
                            <a:pt x="199" y="5"/>
                          </a:lnTo>
                          <a:lnTo>
                            <a:pt x="208" y="11"/>
                          </a:lnTo>
                          <a:lnTo>
                            <a:pt x="215" y="19"/>
                          </a:lnTo>
                          <a:lnTo>
                            <a:pt x="221" y="27"/>
                          </a:lnTo>
                          <a:lnTo>
                            <a:pt x="225" y="36"/>
                          </a:lnTo>
                          <a:lnTo>
                            <a:pt x="228" y="44"/>
                          </a:lnTo>
                          <a:lnTo>
                            <a:pt x="231" y="52"/>
                          </a:lnTo>
                          <a:lnTo>
                            <a:pt x="231" y="60"/>
                          </a:lnTo>
                          <a:lnTo>
                            <a:pt x="241" y="63"/>
                          </a:lnTo>
                          <a:lnTo>
                            <a:pt x="254" y="71"/>
                          </a:lnTo>
                          <a:lnTo>
                            <a:pt x="254" y="79"/>
                          </a:lnTo>
                          <a:lnTo>
                            <a:pt x="260" y="90"/>
                          </a:lnTo>
                          <a:lnTo>
                            <a:pt x="264" y="98"/>
                          </a:lnTo>
                          <a:lnTo>
                            <a:pt x="267" y="107"/>
                          </a:lnTo>
                          <a:lnTo>
                            <a:pt x="267" y="115"/>
                          </a:lnTo>
                          <a:lnTo>
                            <a:pt x="267" y="126"/>
                          </a:lnTo>
                          <a:lnTo>
                            <a:pt x="267" y="134"/>
                          </a:lnTo>
                          <a:lnTo>
                            <a:pt x="267" y="142"/>
                          </a:lnTo>
                          <a:lnTo>
                            <a:pt x="264" y="153"/>
                          </a:lnTo>
                          <a:lnTo>
                            <a:pt x="260" y="161"/>
                          </a:lnTo>
                          <a:lnTo>
                            <a:pt x="254" y="170"/>
                          </a:lnTo>
                          <a:lnTo>
                            <a:pt x="244" y="175"/>
                          </a:lnTo>
                          <a:lnTo>
                            <a:pt x="234" y="180"/>
                          </a:lnTo>
                          <a:lnTo>
                            <a:pt x="225" y="183"/>
                          </a:lnTo>
                          <a:lnTo>
                            <a:pt x="212" y="191"/>
                          </a:lnTo>
                          <a:lnTo>
                            <a:pt x="199" y="197"/>
                          </a:lnTo>
                          <a:lnTo>
                            <a:pt x="189" y="202"/>
                          </a:lnTo>
                          <a:lnTo>
                            <a:pt x="176" y="208"/>
                          </a:lnTo>
                          <a:lnTo>
                            <a:pt x="166" y="211"/>
                          </a:lnTo>
                          <a:lnTo>
                            <a:pt x="153" y="213"/>
                          </a:lnTo>
                          <a:lnTo>
                            <a:pt x="140" y="216"/>
                          </a:lnTo>
                          <a:lnTo>
                            <a:pt x="127" y="216"/>
                          </a:lnTo>
                          <a:lnTo>
                            <a:pt x="111" y="211"/>
                          </a:lnTo>
                          <a:lnTo>
                            <a:pt x="101" y="205"/>
                          </a:lnTo>
                          <a:lnTo>
                            <a:pt x="94" y="194"/>
                          </a:lnTo>
                          <a:lnTo>
                            <a:pt x="85" y="189"/>
                          </a:lnTo>
                          <a:lnTo>
                            <a:pt x="75" y="189"/>
                          </a:lnTo>
                          <a:lnTo>
                            <a:pt x="62" y="189"/>
                          </a:lnTo>
                          <a:lnTo>
                            <a:pt x="52" y="189"/>
                          </a:lnTo>
                          <a:lnTo>
                            <a:pt x="42" y="189"/>
                          </a:lnTo>
                          <a:lnTo>
                            <a:pt x="36" y="180"/>
                          </a:lnTo>
                          <a:lnTo>
                            <a:pt x="20" y="172"/>
                          </a:lnTo>
                          <a:lnTo>
                            <a:pt x="10" y="164"/>
                          </a:lnTo>
                          <a:lnTo>
                            <a:pt x="3" y="156"/>
                          </a:lnTo>
                          <a:lnTo>
                            <a:pt x="3" y="148"/>
                          </a:lnTo>
                          <a:lnTo>
                            <a:pt x="0" y="137"/>
                          </a:lnTo>
                          <a:lnTo>
                            <a:pt x="0" y="123"/>
                          </a:lnTo>
                          <a:lnTo>
                            <a:pt x="0" y="115"/>
                          </a:lnTo>
                          <a:lnTo>
                            <a:pt x="0" y="107"/>
                          </a:lnTo>
                          <a:lnTo>
                            <a:pt x="10" y="101"/>
                          </a:lnTo>
                          <a:lnTo>
                            <a:pt x="13" y="93"/>
                          </a:lnTo>
                          <a:lnTo>
                            <a:pt x="13" y="79"/>
                          </a:lnTo>
                          <a:lnTo>
                            <a:pt x="13" y="66"/>
                          </a:lnTo>
                          <a:lnTo>
                            <a:pt x="13" y="57"/>
                          </a:lnTo>
                          <a:lnTo>
                            <a:pt x="13" y="49"/>
                          </a:lnTo>
                          <a:lnTo>
                            <a:pt x="13" y="41"/>
                          </a:lnTo>
                          <a:lnTo>
                            <a:pt x="23" y="36"/>
                          </a:lnTo>
                          <a:lnTo>
                            <a:pt x="16" y="38"/>
                          </a:lnTo>
                        </a:path>
                      </a:pathLst>
                    </a:custGeom>
                    <a:solidFill>
                      <a:srgbClr val="CFDBF3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" name="Text Box 8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20" y="3263"/>
                      <a:ext cx="536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</a:extLst>
                  </p:spPr>
                  <p:txBody>
                    <a:bodyPr wrap="none" lIns="91425" tIns="45713" rIns="91425" bIns="45713">
                      <a:spAutoFit/>
                    </a:bodyPr>
                    <a:lstStyle>
                      <a:lvl1pPr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l"/>
                      <a:r>
                        <a:rPr lang="en-US" altLang="zh-CN" sz="1400">
                          <a:latin typeface="Arial Narrow" pitchFamily="34" charset="0"/>
                          <a:ea typeface="宋体" charset="-122"/>
                        </a:rPr>
                        <a:t>BUS [7..0]</a:t>
                      </a:r>
                    </a:p>
                  </p:txBody>
                </p:sp>
              </p:grpSp>
              <p:sp>
                <p:nvSpPr>
                  <p:cNvPr id="19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0" y="3677"/>
                    <a:ext cx="426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25" tIns="45713" rIns="91425" bIns="45713">
                    <a:spAutoFit/>
                  </a:bodyPr>
                  <a:lstStyle>
                    <a:lvl1pPr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/>
                    <a:r>
                      <a:rPr lang="en-US" altLang="zh-CN" sz="1400">
                        <a:latin typeface="Arial Narrow" pitchFamily="34" charset="0"/>
                        <a:ea typeface="宋体" charset="-122"/>
                      </a:rPr>
                      <a:t>CDATA</a:t>
                    </a:r>
                  </a:p>
                </p:txBody>
              </p:sp>
            </p:grpSp>
          </p:grpSp>
        </p:grpSp>
        <p:grpSp>
          <p:nvGrpSpPr>
            <p:cNvPr id="6" name="Group 89"/>
            <p:cNvGrpSpPr>
              <a:grpSpLocks/>
            </p:cNvGrpSpPr>
            <p:nvPr/>
          </p:nvGrpSpPr>
          <p:grpSpPr bwMode="auto">
            <a:xfrm>
              <a:off x="2265" y="2376"/>
              <a:ext cx="323" cy="524"/>
              <a:chOff x="2333" y="1883"/>
              <a:chExt cx="323" cy="524"/>
            </a:xfrm>
          </p:grpSpPr>
          <p:sp>
            <p:nvSpPr>
              <p:cNvPr id="7" name="Text Box 90"/>
              <p:cNvSpPr txBox="1">
                <a:spLocks noChangeArrowheads="1"/>
              </p:cNvSpPr>
              <p:nvPr/>
            </p:nvSpPr>
            <p:spPr bwMode="auto">
              <a:xfrm>
                <a:off x="2486" y="2036"/>
                <a:ext cx="16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25" tIns="45713" rIns="91425" bIns="45713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altLang="zh-CN">
                    <a:latin typeface="Arial Narrow" pitchFamily="34" charset="0"/>
                    <a:ea typeface="宋体" charset="-122"/>
                  </a:rPr>
                  <a:t>Q</a:t>
                </a:r>
              </a:p>
            </p:txBody>
          </p:sp>
          <p:grpSp>
            <p:nvGrpSpPr>
              <p:cNvPr id="8" name="Group 91"/>
              <p:cNvGrpSpPr>
                <a:grpSpLocks/>
              </p:cNvGrpSpPr>
              <p:nvPr/>
            </p:nvGrpSpPr>
            <p:grpSpPr bwMode="auto">
              <a:xfrm>
                <a:off x="2333" y="1883"/>
                <a:ext cx="323" cy="524"/>
                <a:chOff x="2333" y="1883"/>
                <a:chExt cx="323" cy="524"/>
              </a:xfrm>
            </p:grpSpPr>
            <p:sp>
              <p:nvSpPr>
                <p:cNvPr id="9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333" y="1883"/>
                  <a:ext cx="32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25" tIns="45713" rIns="91425" bIns="45713"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/>
                  <a:r>
                    <a:rPr lang="en-US" altLang="zh-CN">
                      <a:latin typeface="Arial Narrow" pitchFamily="34" charset="0"/>
                      <a:ea typeface="宋体" charset="-122"/>
                    </a:rPr>
                    <a:t>FLOP2</a:t>
                  </a:r>
                </a:p>
              </p:txBody>
            </p:sp>
            <p:grpSp>
              <p:nvGrpSpPr>
                <p:cNvPr id="10" name="Group 93"/>
                <p:cNvGrpSpPr>
                  <a:grpSpLocks/>
                </p:cNvGrpSpPr>
                <p:nvPr/>
              </p:nvGrpSpPr>
              <p:grpSpPr bwMode="auto">
                <a:xfrm>
                  <a:off x="2343" y="2024"/>
                  <a:ext cx="272" cy="383"/>
                  <a:chOff x="2343" y="2024"/>
                  <a:chExt cx="272" cy="383"/>
                </a:xfrm>
              </p:grpSpPr>
              <p:sp>
                <p:nvSpPr>
                  <p:cNvPr id="11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3" y="2036"/>
                    <a:ext cx="16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25" tIns="45713" rIns="91425" bIns="45713">
                    <a:spAutoFit/>
                  </a:bodyPr>
                  <a:lstStyle>
                    <a:lvl1pPr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/>
                    <a:r>
                      <a:rPr lang="en-US" altLang="zh-CN">
                        <a:latin typeface="Arial Narrow" pitchFamily="34" charset="0"/>
                        <a:ea typeface="宋体" charset="-122"/>
                      </a:rPr>
                      <a:t>D</a:t>
                    </a:r>
                  </a:p>
                </p:txBody>
              </p:sp>
              <p:sp>
                <p:nvSpPr>
                  <p:cNvPr id="12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2383" y="2024"/>
                    <a:ext cx="232" cy="383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1" hangingPunct="1"/>
                    <a:endParaRPr lang="zh-CN" altLang="zh-CN" sz="1800">
                      <a:latin typeface="Arial" charset="0"/>
                    </a:endParaRPr>
                  </a:p>
                </p:txBody>
              </p:sp>
              <p:sp>
                <p:nvSpPr>
                  <p:cNvPr id="13" name="AutoShape 96"/>
                  <p:cNvSpPr>
                    <a:spLocks noChangeArrowheads="1"/>
                  </p:cNvSpPr>
                  <p:nvPr/>
                </p:nvSpPr>
                <p:spPr bwMode="auto">
                  <a:xfrm rot="5492108">
                    <a:off x="2372" y="2250"/>
                    <a:ext cx="92" cy="69"/>
                  </a:xfrm>
                  <a:prstGeom prst="triangle">
                    <a:avLst>
                      <a:gd name="adj" fmla="val 47616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rot="10800000" vert="eaVert" wrap="none" anchor="ctr"/>
                  <a:lstStyle/>
                  <a:p>
                    <a:pPr eaLnBrk="1" hangingPunct="1"/>
                    <a:endParaRPr lang="zh-CN" altLang="zh-CN" sz="1800">
                      <a:latin typeface="Arial" charset="0"/>
                    </a:endParaRPr>
                  </a:p>
                </p:txBody>
              </p:sp>
            </p:grpSp>
          </p:grpSp>
        </p:grpSp>
      </p:grpSp>
      <p:grpSp>
        <p:nvGrpSpPr>
          <p:cNvPr id="98" name="Group 9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962276" y="3785071"/>
            <a:ext cx="1835150" cy="1009650"/>
            <a:chOff x="1886" y="2416"/>
            <a:chExt cx="1156" cy="636"/>
          </a:xfrm>
        </p:grpSpPr>
        <p:sp>
          <p:nvSpPr>
            <p:cNvPr id="99" name="Line 98"/>
            <p:cNvSpPr>
              <a:spLocks noChangeShapeType="1"/>
            </p:cNvSpPr>
            <p:nvPr/>
          </p:nvSpPr>
          <p:spPr bwMode="auto">
            <a:xfrm>
              <a:off x="1886" y="2416"/>
              <a:ext cx="402" cy="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99"/>
            <p:cNvSpPr>
              <a:spLocks noChangeShapeType="1"/>
            </p:cNvSpPr>
            <p:nvPr/>
          </p:nvSpPr>
          <p:spPr bwMode="auto">
            <a:xfrm>
              <a:off x="2619" y="2435"/>
              <a:ext cx="423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>
              <a:off x="2631" y="3045"/>
              <a:ext cx="377" cy="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30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时间约束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7287"/>
              </p:ext>
            </p:extLst>
          </p:nvPr>
        </p:nvGraphicFramePr>
        <p:xfrm>
          <a:off x="1619672" y="4249998"/>
          <a:ext cx="5976664" cy="165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3" descr="clock-jitte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49935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17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551A06-BBE8-457B-A668-271FA4B64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E551A06-BBE8-457B-A668-271FA4B64C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F82DFE-C17E-4396-B6C7-C7EB6C9906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DBF82DFE-C17E-4396-B6C7-C7EB6C9906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D4CF60-296C-41E5-9073-5C5787E51C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89D4CF60-296C-41E5-9073-5C5787E51C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3E56A6-CC21-45CE-9858-05AD7A08F5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DE3E56A6-CC21-45CE-9858-05AD7A08F5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428E64-8596-4E81-9C5B-86338181EA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E3428E64-8596-4E81-9C5B-86338181EA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7ACD37-E177-4F7D-89C5-8B307BF3EA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CE7ACD37-E177-4F7D-89C5-8B307BF3EA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5E65D7-C22C-4303-B220-1831C01F29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645E65D7-C22C-4303-B220-1831C01F29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0426AB-37A2-40B8-B991-C6EE4FDAA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C60426AB-37A2-40B8-B991-C6EE4FDAA0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EE6760-C5CD-4151-BAF7-F8B43FBD72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A6EE6760-C5CD-4151-BAF7-F8B43FBD72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652018" y="3386386"/>
            <a:ext cx="3816424" cy="1179100"/>
            <a:chOff x="2652018" y="3386386"/>
            <a:chExt cx="3816424" cy="1179100"/>
          </a:xfrm>
        </p:grpSpPr>
        <p:sp>
          <p:nvSpPr>
            <p:cNvPr id="18" name="矩形 17"/>
            <p:cNvSpPr/>
            <p:nvPr/>
          </p:nvSpPr>
          <p:spPr>
            <a:xfrm>
              <a:off x="2652018" y="3953190"/>
              <a:ext cx="144016" cy="6122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876154" y="3953190"/>
              <a:ext cx="144016" cy="6122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100290" y="3953190"/>
              <a:ext cx="144016" cy="6122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324426" y="3953190"/>
              <a:ext cx="144016" cy="6122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02037" y="3386386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10ps</a:t>
              </a:r>
              <a:endParaRPr lang="zh-CN" altLang="en-US" dirty="0"/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5028282" y="3779748"/>
              <a:ext cx="32403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时间约束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484784"/>
            <a:ext cx="813690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NET </a:t>
            </a:r>
            <a:r>
              <a:rPr lang="en-US" altLang="zh-CN" b="1" dirty="0" smtClean="0"/>
              <a:t>“</a:t>
            </a:r>
            <a:r>
              <a:rPr lang="en-US" altLang="zh-CN" dirty="0" smtClean="0"/>
              <a:t>net name</a:t>
            </a:r>
            <a:r>
              <a:rPr lang="en-US" altLang="zh-CN" b="1" dirty="0" smtClean="0"/>
              <a:t>”</a:t>
            </a:r>
            <a:r>
              <a:rPr lang="en-US" altLang="zh-CN" dirty="0" smtClean="0"/>
              <a:t> </a:t>
            </a:r>
            <a:r>
              <a:rPr lang="en-US" altLang="zh-CN" b="1" dirty="0"/>
              <a:t>TNM_NET = </a:t>
            </a:r>
            <a:r>
              <a:rPr lang="en-US" altLang="zh-CN" b="1" dirty="0" smtClean="0"/>
              <a:t>“</a:t>
            </a:r>
            <a:r>
              <a:rPr lang="en-US" altLang="zh-CN" dirty="0" smtClean="0"/>
              <a:t>timing </a:t>
            </a:r>
            <a:r>
              <a:rPr lang="en-US" altLang="zh-CN" dirty="0"/>
              <a:t>name for </a:t>
            </a:r>
            <a:r>
              <a:rPr lang="en-US" altLang="zh-CN" dirty="0" smtClean="0"/>
              <a:t>nets</a:t>
            </a:r>
            <a:r>
              <a:rPr lang="en-US" altLang="zh-CN" b="1" dirty="0" smtClean="0"/>
              <a:t>” ;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39552" y="1929606"/>
            <a:ext cx="8136904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smtClean="0"/>
              <a:t>TIMESPEC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“</a:t>
            </a:r>
            <a:r>
              <a:rPr lang="en-US" altLang="zh-CN" dirty="0" smtClean="0"/>
              <a:t>TS identifier</a:t>
            </a:r>
            <a:r>
              <a:rPr lang="en-US" altLang="zh-CN" b="1" dirty="0" smtClean="0"/>
              <a:t>”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= PERIOD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“</a:t>
            </a:r>
            <a:r>
              <a:rPr lang="en-US" altLang="zh-CN" dirty="0" err="1" smtClean="0"/>
              <a:t>TNM_reference</a:t>
            </a:r>
            <a:r>
              <a:rPr lang="en-US" altLang="zh-CN" dirty="0" smtClean="0"/>
              <a:t>” period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{</a:t>
            </a:r>
            <a:r>
              <a:rPr lang="en-US" altLang="zh-CN" b="1" dirty="0" smtClean="0"/>
              <a:t>HIGH</a:t>
            </a:r>
            <a:r>
              <a:rPr lang="en-US" altLang="zh-CN" dirty="0" smtClean="0"/>
              <a:t> | </a:t>
            </a:r>
            <a:r>
              <a:rPr lang="en-US" altLang="zh-CN" b="1" dirty="0" smtClean="0"/>
              <a:t>LOW</a:t>
            </a:r>
            <a:r>
              <a:rPr lang="en-US" altLang="zh-CN" dirty="0" smtClean="0"/>
              <a:t>} [</a:t>
            </a:r>
            <a:r>
              <a:rPr lang="en-US" altLang="zh-CN" dirty="0" err="1" smtClean="0"/>
              <a:t>high_or_low_time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	                                   </a:t>
            </a:r>
            <a:r>
              <a:rPr lang="en-US" altLang="zh-CN" b="1" dirty="0" smtClean="0"/>
              <a:t>INPUT_JITTER</a:t>
            </a:r>
            <a:r>
              <a:rPr lang="en-US" altLang="zh-CN" dirty="0" smtClean="0"/>
              <a:t> value;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4016" y="5302949"/>
            <a:ext cx="889248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NET "CLKIN" TNM_NET = </a:t>
            </a:r>
            <a:r>
              <a:rPr lang="en-US" altLang="zh-CN" dirty="0" smtClean="0"/>
              <a:t>“TNM_CLKIN”;</a:t>
            </a:r>
            <a:endParaRPr lang="en-US" altLang="zh-CN" dirty="0"/>
          </a:p>
          <a:p>
            <a:r>
              <a:rPr lang="en-US" altLang="zh-CN" dirty="0"/>
              <a:t>TIMESPEC TS_CLKIN = PERIOD </a:t>
            </a:r>
            <a:r>
              <a:rPr lang="en-US" altLang="zh-CN" dirty="0" smtClean="0"/>
              <a:t>“TNM_CLKIN</a:t>
            </a:r>
            <a:r>
              <a:rPr lang="en-US" altLang="zh-CN" dirty="0"/>
              <a:t>" 10 ns HIGH 50% INPUT_JITTER 10 </a:t>
            </a:r>
            <a:r>
              <a:rPr lang="en-US" altLang="zh-CN" dirty="0" err="1"/>
              <a:t>ps</a:t>
            </a:r>
            <a:r>
              <a:rPr lang="en-US" altLang="zh-CN" dirty="0"/>
              <a:t>;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115616" y="3941916"/>
            <a:ext cx="5832648" cy="1143268"/>
            <a:chOff x="1115616" y="3941916"/>
            <a:chExt cx="5832648" cy="1143268"/>
          </a:xfrm>
        </p:grpSpPr>
        <p:sp>
          <p:nvSpPr>
            <p:cNvPr id="22" name="任意多边形 21"/>
            <p:cNvSpPr/>
            <p:nvPr/>
          </p:nvSpPr>
          <p:spPr>
            <a:xfrm>
              <a:off x="2084164" y="3941916"/>
              <a:ext cx="4864100" cy="622300"/>
            </a:xfrm>
            <a:custGeom>
              <a:avLst/>
              <a:gdLst>
                <a:gd name="connsiteX0" fmla="*/ 0 w 4864100"/>
                <a:gd name="connsiteY0" fmla="*/ 615950 h 622300"/>
                <a:gd name="connsiteX1" fmla="*/ 641350 w 4864100"/>
                <a:gd name="connsiteY1" fmla="*/ 615950 h 622300"/>
                <a:gd name="connsiteX2" fmla="*/ 641350 w 4864100"/>
                <a:gd name="connsiteY2" fmla="*/ 0 h 622300"/>
                <a:gd name="connsiteX3" fmla="*/ 1866900 w 4864100"/>
                <a:gd name="connsiteY3" fmla="*/ 0 h 622300"/>
                <a:gd name="connsiteX4" fmla="*/ 1866900 w 4864100"/>
                <a:gd name="connsiteY4" fmla="*/ 622300 h 622300"/>
                <a:gd name="connsiteX5" fmla="*/ 3086100 w 4864100"/>
                <a:gd name="connsiteY5" fmla="*/ 622300 h 622300"/>
                <a:gd name="connsiteX6" fmla="*/ 3086100 w 4864100"/>
                <a:gd name="connsiteY6" fmla="*/ 6350 h 622300"/>
                <a:gd name="connsiteX7" fmla="*/ 4318000 w 4864100"/>
                <a:gd name="connsiteY7" fmla="*/ 6350 h 622300"/>
                <a:gd name="connsiteX8" fmla="*/ 4318000 w 4864100"/>
                <a:gd name="connsiteY8" fmla="*/ 622300 h 622300"/>
                <a:gd name="connsiteX9" fmla="*/ 4864100 w 4864100"/>
                <a:gd name="connsiteY9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64100" h="622300">
                  <a:moveTo>
                    <a:pt x="0" y="615950"/>
                  </a:moveTo>
                  <a:lnTo>
                    <a:pt x="641350" y="615950"/>
                  </a:lnTo>
                  <a:lnTo>
                    <a:pt x="641350" y="0"/>
                  </a:lnTo>
                  <a:lnTo>
                    <a:pt x="1866900" y="0"/>
                  </a:lnTo>
                  <a:lnTo>
                    <a:pt x="1866900" y="622300"/>
                  </a:lnTo>
                  <a:lnTo>
                    <a:pt x="3086100" y="622300"/>
                  </a:lnTo>
                  <a:lnTo>
                    <a:pt x="3086100" y="6350"/>
                  </a:lnTo>
                  <a:lnTo>
                    <a:pt x="4318000" y="6350"/>
                  </a:lnTo>
                  <a:lnTo>
                    <a:pt x="4318000" y="622300"/>
                  </a:lnTo>
                  <a:lnTo>
                    <a:pt x="4864100" y="622300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2724026" y="4725144"/>
              <a:ext cx="2448272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561003" y="4715852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10ns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15616" y="4214558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CLKIN</a:t>
              </a:r>
              <a:endParaRPr lang="zh-CN" altLang="en-US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724026" y="3410416"/>
            <a:ext cx="1296144" cy="369332"/>
            <a:chOff x="2724026" y="3410416"/>
            <a:chExt cx="1296144" cy="369332"/>
          </a:xfrm>
        </p:grpSpPr>
        <p:cxnSp>
          <p:nvCxnSpPr>
            <p:cNvPr id="29" name="直接箭头连接符 28"/>
            <p:cNvCxnSpPr/>
            <p:nvPr/>
          </p:nvCxnSpPr>
          <p:spPr>
            <a:xfrm>
              <a:off x="2724026" y="3779748"/>
              <a:ext cx="129614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56947" y="3410416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5ns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674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Temp\articulate\presenter\imgtemp\ah5EbwmA_files\slide0001_image001.jp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theme1.xml><?xml version="1.0" encoding="utf-8"?>
<a:theme xmlns:a="http://schemas.openxmlformats.org/drawingml/2006/main" name="聚焦科技">
  <a:themeElements>
    <a:clrScheme name="自定义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0000CC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第二讲</Template>
  <TotalTime>2044</TotalTime>
  <Words>1824</Words>
  <Application>Microsoft Office PowerPoint</Application>
  <PresentationFormat>全屏显示(4:3)</PresentationFormat>
  <Paragraphs>528</Paragraphs>
  <Slides>43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聚焦科技</vt:lpstr>
      <vt:lpstr>嵌入式系统设计</vt:lpstr>
      <vt:lpstr>PowerPoint 演示文稿</vt:lpstr>
      <vt:lpstr>管脚约束</vt:lpstr>
      <vt:lpstr>管脚约束</vt:lpstr>
      <vt:lpstr>区域约束</vt:lpstr>
      <vt:lpstr>时间约束</vt:lpstr>
      <vt:lpstr>时间约束</vt:lpstr>
      <vt:lpstr>时间约束</vt:lpstr>
      <vt:lpstr>时间约束</vt:lpstr>
      <vt:lpstr>时间约束</vt:lpstr>
      <vt:lpstr>时间约束</vt:lpstr>
      <vt:lpstr>时间约束</vt:lpstr>
      <vt:lpstr>时间约束</vt:lpstr>
      <vt:lpstr>时间约束</vt:lpstr>
      <vt:lpstr>时间约束</vt:lpstr>
      <vt:lpstr>时间约束</vt:lpstr>
      <vt:lpstr>时间约束</vt:lpstr>
      <vt:lpstr>时间约束</vt:lpstr>
      <vt:lpstr>时间约束</vt:lpstr>
      <vt:lpstr>时间约束</vt:lpstr>
      <vt:lpstr>时间约束</vt:lpstr>
      <vt:lpstr>时间约束</vt:lpstr>
      <vt:lpstr>时间约束</vt:lpstr>
      <vt:lpstr>时间约束</vt:lpstr>
      <vt:lpstr>时间约束</vt:lpstr>
      <vt:lpstr>PowerPoint 演示文稿</vt:lpstr>
      <vt:lpstr>PowerPoint 演示文稿</vt:lpstr>
      <vt:lpstr>PowerPoint 演示文稿</vt:lpstr>
      <vt:lpstr>算法转换步骤</vt:lpstr>
      <vt:lpstr>算法转换步骤</vt:lpstr>
      <vt:lpstr>软件流程与电路结构</vt:lpstr>
      <vt:lpstr>软件流程与电路结构</vt:lpstr>
      <vt:lpstr>软件流程与电路结构</vt:lpstr>
      <vt:lpstr>软件流程与电路结构</vt:lpstr>
      <vt:lpstr>定点数</vt:lpstr>
      <vt:lpstr>定点数</vt:lpstr>
      <vt:lpstr>常用算法</vt:lpstr>
      <vt:lpstr>常用算法</vt:lpstr>
      <vt:lpstr>常用算法</vt:lpstr>
      <vt:lpstr>常用算法</vt:lpstr>
      <vt:lpstr>常用算法</vt:lpstr>
      <vt:lpstr>PowerPoint 演示文稿</vt:lpstr>
      <vt:lpstr>常用算法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Gao Junxiong</cp:lastModifiedBy>
  <cp:revision>199</cp:revision>
  <dcterms:created xsi:type="dcterms:W3CDTF">2013-04-17T11:37:16Z</dcterms:created>
  <dcterms:modified xsi:type="dcterms:W3CDTF">2020-04-08T07:49:37Z</dcterms:modified>
</cp:coreProperties>
</file>