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348" r:id="rId3"/>
    <p:sldId id="349" r:id="rId4"/>
    <p:sldId id="350" r:id="rId5"/>
    <p:sldId id="351" r:id="rId6"/>
    <p:sldId id="352" r:id="rId7"/>
    <p:sldId id="353" r:id="rId8"/>
    <p:sldId id="354" r:id="rId9"/>
    <p:sldId id="356" r:id="rId10"/>
    <p:sldId id="355" r:id="rId11"/>
    <p:sldId id="357" r:id="rId12"/>
    <p:sldId id="358" r:id="rId13"/>
    <p:sldId id="359" r:id="rId14"/>
    <p:sldId id="360" r:id="rId15"/>
    <p:sldId id="361" r:id="rId16"/>
    <p:sldId id="362" r:id="rId17"/>
    <p:sldId id="364" r:id="rId18"/>
    <p:sldId id="363" r:id="rId19"/>
    <p:sldId id="366" r:id="rId20"/>
    <p:sldId id="365" r:id="rId21"/>
    <p:sldId id="367" r:id="rId22"/>
    <p:sldId id="368" r:id="rId23"/>
    <p:sldId id="369" r:id="rId24"/>
    <p:sldId id="370" r:id="rId25"/>
    <p:sldId id="371" r:id="rId26"/>
    <p:sldId id="372" r:id="rId27"/>
    <p:sldId id="374" r:id="rId28"/>
    <p:sldId id="373" r:id="rId29"/>
    <p:sldId id="376" r:id="rId30"/>
    <p:sldId id="378" r:id="rId31"/>
    <p:sldId id="379" r:id="rId32"/>
    <p:sldId id="375" r:id="rId33"/>
    <p:sldId id="377" r:id="rId34"/>
    <p:sldId id="380" r:id="rId35"/>
    <p:sldId id="381" r:id="rId36"/>
    <p:sldId id="382" r:id="rId37"/>
    <p:sldId id="383" r:id="rId38"/>
    <p:sldId id="384" r:id="rId39"/>
    <p:sldId id="385" r:id="rId40"/>
    <p:sldId id="386" r:id="rId41"/>
    <p:sldId id="387" r:id="rId42"/>
    <p:sldId id="388" r:id="rId43"/>
    <p:sldId id="389"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70" autoAdjust="0"/>
  </p:normalViewPr>
  <p:slideViewPr>
    <p:cSldViewPr>
      <p:cViewPr>
        <p:scale>
          <a:sx n="70" d="100"/>
          <a:sy n="70" d="100"/>
        </p:scale>
        <p:origin x="-1028" y="-365"/>
      </p:cViewPr>
      <p:guideLst>
        <p:guide orient="horz" pos="3521"/>
        <p:guide pos="2109"/>
      </p:guideLst>
    </p:cSldViewPr>
  </p:slideViewPr>
  <p:notesTextViewPr>
    <p:cViewPr>
      <p:scale>
        <a:sx n="150" d="100"/>
        <a:sy n="15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53681F-D70E-4277-A0B8-1D66A408F05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8D58DDF9-172F-4A8A-96BE-3EC168A699AF}">
      <dgm:prSet phldrT="[文本]"/>
      <dgm:spPr/>
      <dgm:t>
        <a:bodyPr/>
        <a:lstStyle/>
        <a:p>
          <a:r>
            <a:rPr lang="zh-CN" altLang="en-US" dirty="0" smtClean="0">
              <a:latin typeface="幼圆" pitchFamily="49" charset="-122"/>
              <a:ea typeface="幼圆" pitchFamily="49" charset="-122"/>
            </a:rPr>
            <a:t>减小面积的设计技巧</a:t>
          </a:r>
          <a:endParaRPr lang="zh-CN" altLang="en-US" dirty="0">
            <a:latin typeface="幼圆" pitchFamily="49" charset="-122"/>
            <a:ea typeface="幼圆" pitchFamily="49" charset="-122"/>
          </a:endParaRPr>
        </a:p>
      </dgm:t>
    </dgm:pt>
    <dgm:pt modelId="{3399E94E-F7D4-4C9F-B32C-37594015E772}" type="parTrans" cxnId="{CD429EDF-9FD5-4750-99E6-C6C8C6B702CF}">
      <dgm:prSet/>
      <dgm:spPr/>
      <dgm:t>
        <a:bodyPr/>
        <a:lstStyle/>
        <a:p>
          <a:endParaRPr lang="zh-CN" altLang="en-US">
            <a:latin typeface="幼圆" pitchFamily="49" charset="-122"/>
            <a:ea typeface="幼圆" pitchFamily="49" charset="-122"/>
          </a:endParaRPr>
        </a:p>
      </dgm:t>
    </dgm:pt>
    <dgm:pt modelId="{0519C821-53AB-4E8E-80EA-45B040A0B135}" type="sibTrans" cxnId="{CD429EDF-9FD5-4750-99E6-C6C8C6B702CF}">
      <dgm:prSet/>
      <dgm:spPr/>
      <dgm:t>
        <a:bodyPr/>
        <a:lstStyle/>
        <a:p>
          <a:endParaRPr lang="zh-CN" altLang="en-US">
            <a:latin typeface="幼圆" pitchFamily="49" charset="-122"/>
            <a:ea typeface="幼圆" pitchFamily="49" charset="-122"/>
          </a:endParaRPr>
        </a:p>
      </dgm:t>
    </dgm:pt>
    <dgm:pt modelId="{3ED17D43-4961-4BB3-820A-E68E521D9479}">
      <dgm:prSet phldrT="[文本]"/>
      <dgm:spPr/>
      <dgm:t>
        <a:bodyPr/>
        <a:lstStyle/>
        <a:p>
          <a:r>
            <a:rPr lang="zh-CN" altLang="en-US" dirty="0" smtClean="0">
              <a:latin typeface="幼圆" pitchFamily="49" charset="-122"/>
              <a:ea typeface="幼圆" pitchFamily="49" charset="-122"/>
            </a:rPr>
            <a:t>利用环路折叠流水线</a:t>
          </a:r>
          <a:endParaRPr lang="zh-CN" altLang="en-US" dirty="0">
            <a:latin typeface="幼圆" pitchFamily="49" charset="-122"/>
            <a:ea typeface="幼圆" pitchFamily="49" charset="-122"/>
          </a:endParaRPr>
        </a:p>
      </dgm:t>
    </dgm:pt>
    <dgm:pt modelId="{F35386CF-986C-455F-A35D-9F3068B73D04}" type="parTrans" cxnId="{09D0FA58-703A-4F4F-874C-91AD1BDE8F8B}">
      <dgm:prSet/>
      <dgm:spPr/>
      <dgm:t>
        <a:bodyPr/>
        <a:lstStyle/>
        <a:p>
          <a:endParaRPr lang="zh-CN" altLang="en-US">
            <a:latin typeface="幼圆" pitchFamily="49" charset="-122"/>
            <a:ea typeface="幼圆" pitchFamily="49" charset="-122"/>
          </a:endParaRPr>
        </a:p>
      </dgm:t>
    </dgm:pt>
    <dgm:pt modelId="{A2B5AF31-97CF-43A0-879C-F1AE4AAC1F6B}" type="sibTrans" cxnId="{09D0FA58-703A-4F4F-874C-91AD1BDE8F8B}">
      <dgm:prSet/>
      <dgm:spPr/>
      <dgm:t>
        <a:bodyPr/>
        <a:lstStyle/>
        <a:p>
          <a:endParaRPr lang="zh-CN" altLang="en-US">
            <a:latin typeface="幼圆" pitchFamily="49" charset="-122"/>
            <a:ea typeface="幼圆" pitchFamily="49" charset="-122"/>
          </a:endParaRPr>
        </a:p>
      </dgm:t>
    </dgm:pt>
    <dgm:pt modelId="{BE4B3BA3-5549-4760-A014-E953FD0B58C1}">
      <dgm:prSet phldrT="[文本]"/>
      <dgm:spPr/>
      <dgm:t>
        <a:bodyPr/>
        <a:lstStyle/>
        <a:p>
          <a:r>
            <a:rPr lang="zh-CN" altLang="en-US" dirty="0" smtClean="0">
              <a:latin typeface="幼圆" pitchFamily="49" charset="-122"/>
              <a:ea typeface="幼圆" pitchFamily="49" charset="-122"/>
            </a:rPr>
            <a:t>复用资源</a:t>
          </a:r>
          <a:endParaRPr lang="zh-CN" altLang="en-US" dirty="0">
            <a:latin typeface="幼圆" pitchFamily="49" charset="-122"/>
            <a:ea typeface="幼圆" pitchFamily="49" charset="-122"/>
          </a:endParaRPr>
        </a:p>
      </dgm:t>
    </dgm:pt>
    <dgm:pt modelId="{6252C9A8-5527-4D29-A3B0-BB3CBE85A08B}" type="parTrans" cxnId="{14A65CE2-0440-4280-B545-DD8CC120B525}">
      <dgm:prSet/>
      <dgm:spPr/>
      <dgm:t>
        <a:bodyPr/>
        <a:lstStyle/>
        <a:p>
          <a:endParaRPr lang="zh-CN" altLang="en-US"/>
        </a:p>
      </dgm:t>
    </dgm:pt>
    <dgm:pt modelId="{AE8C2628-0E0B-479D-9743-75DA616AB302}" type="sibTrans" cxnId="{14A65CE2-0440-4280-B545-DD8CC120B525}">
      <dgm:prSet/>
      <dgm:spPr/>
      <dgm:t>
        <a:bodyPr/>
        <a:lstStyle/>
        <a:p>
          <a:endParaRPr lang="zh-CN" altLang="en-US"/>
        </a:p>
      </dgm:t>
    </dgm:pt>
    <dgm:pt modelId="{9238EFAB-AF9F-4178-8590-83B76C766843}">
      <dgm:prSet phldrT="[文本]"/>
      <dgm:spPr/>
      <dgm:t>
        <a:bodyPr/>
        <a:lstStyle/>
        <a:p>
          <a:r>
            <a:rPr lang="zh-CN" altLang="en-US" dirty="0" smtClean="0">
              <a:latin typeface="幼圆" pitchFamily="49" charset="-122"/>
              <a:ea typeface="幼圆" pitchFamily="49" charset="-122"/>
            </a:rPr>
            <a:t>根据资源特点正确使用复位</a:t>
          </a:r>
          <a:r>
            <a:rPr lang="en-US" altLang="zh-CN" dirty="0" smtClean="0">
              <a:latin typeface="幼圆" pitchFamily="49" charset="-122"/>
              <a:ea typeface="幼圆" pitchFamily="49" charset="-122"/>
            </a:rPr>
            <a:t>/</a:t>
          </a:r>
          <a:r>
            <a:rPr lang="zh-CN" altLang="en-US" dirty="0" smtClean="0">
              <a:latin typeface="幼圆" pitchFamily="49" charset="-122"/>
              <a:ea typeface="幼圆" pitchFamily="49" charset="-122"/>
            </a:rPr>
            <a:t>置位</a:t>
          </a:r>
          <a:endParaRPr lang="zh-CN" altLang="en-US" dirty="0">
            <a:latin typeface="幼圆" pitchFamily="49" charset="-122"/>
            <a:ea typeface="幼圆" pitchFamily="49" charset="-122"/>
          </a:endParaRPr>
        </a:p>
      </dgm:t>
    </dgm:pt>
    <dgm:pt modelId="{31FC31DB-49A7-46B7-AC25-21D639A8A07A}" type="parTrans" cxnId="{BC83A82A-963A-4F2B-AA36-105809585C80}">
      <dgm:prSet/>
      <dgm:spPr/>
      <dgm:t>
        <a:bodyPr/>
        <a:lstStyle/>
        <a:p>
          <a:endParaRPr lang="zh-CN" altLang="en-US"/>
        </a:p>
      </dgm:t>
    </dgm:pt>
    <dgm:pt modelId="{77EEF3D2-92A7-45D3-BD9A-9445274A70A4}" type="sibTrans" cxnId="{BC83A82A-963A-4F2B-AA36-105809585C80}">
      <dgm:prSet/>
      <dgm:spPr/>
      <dgm:t>
        <a:bodyPr/>
        <a:lstStyle/>
        <a:p>
          <a:endParaRPr lang="zh-CN" altLang="en-US"/>
        </a:p>
      </dgm:t>
    </dgm:pt>
    <dgm:pt modelId="{FE2CFB5A-D8BB-4D48-A8DE-30EDC7594078}">
      <dgm:prSet phldrT="[文本]"/>
      <dgm:spPr/>
      <dgm:t>
        <a:bodyPr/>
        <a:lstStyle/>
        <a:p>
          <a:r>
            <a:rPr lang="zh-CN" altLang="en-US" dirty="0" smtClean="0">
              <a:latin typeface="幼圆" pitchFamily="49" charset="-122"/>
              <a:ea typeface="幼圆" pitchFamily="49" charset="-122"/>
            </a:rPr>
            <a:t>根据资源特点正确使用同步</a:t>
          </a:r>
          <a:r>
            <a:rPr lang="en-US" altLang="zh-CN" dirty="0" smtClean="0">
              <a:latin typeface="幼圆" pitchFamily="49" charset="-122"/>
              <a:ea typeface="幼圆" pitchFamily="49" charset="-122"/>
            </a:rPr>
            <a:t>/</a:t>
          </a:r>
          <a:r>
            <a:rPr lang="zh-CN" altLang="en-US" dirty="0" smtClean="0">
              <a:latin typeface="幼圆" pitchFamily="49" charset="-122"/>
              <a:ea typeface="幼圆" pitchFamily="49" charset="-122"/>
            </a:rPr>
            <a:t>异步复位</a:t>
          </a:r>
          <a:endParaRPr lang="zh-CN" altLang="en-US" dirty="0">
            <a:latin typeface="幼圆" pitchFamily="49" charset="-122"/>
            <a:ea typeface="幼圆" pitchFamily="49" charset="-122"/>
          </a:endParaRPr>
        </a:p>
      </dgm:t>
    </dgm:pt>
    <dgm:pt modelId="{BC89E457-9B5E-42CC-B766-4A4843C77D5C}" type="parTrans" cxnId="{367C572E-E39F-444D-9611-E434CDB72638}">
      <dgm:prSet/>
      <dgm:spPr/>
      <dgm:t>
        <a:bodyPr/>
        <a:lstStyle/>
        <a:p>
          <a:endParaRPr lang="zh-CN" altLang="en-US"/>
        </a:p>
      </dgm:t>
    </dgm:pt>
    <dgm:pt modelId="{389148BE-81ED-4805-9B49-079A0CC1C56C}" type="sibTrans" cxnId="{367C572E-E39F-444D-9611-E434CDB72638}">
      <dgm:prSet/>
      <dgm:spPr/>
      <dgm:t>
        <a:bodyPr/>
        <a:lstStyle/>
        <a:p>
          <a:endParaRPr lang="zh-CN" altLang="en-US"/>
        </a:p>
      </dgm:t>
    </dgm:pt>
    <dgm:pt modelId="{D3AB79F4-0248-4372-8943-EDD118462D9B}">
      <dgm:prSet phldrT="[文本]"/>
      <dgm:spPr/>
      <dgm:t>
        <a:bodyPr/>
        <a:lstStyle/>
        <a:p>
          <a:r>
            <a:rPr lang="zh-CN" altLang="en-US" dirty="0" smtClean="0">
              <a:latin typeface="幼圆" pitchFamily="49" charset="-122"/>
              <a:ea typeface="幼圆" pitchFamily="49" charset="-122"/>
            </a:rPr>
            <a:t>利用触发器的复位</a:t>
          </a:r>
          <a:r>
            <a:rPr lang="en-US" altLang="zh-CN" dirty="0" smtClean="0">
              <a:latin typeface="幼圆" pitchFamily="49" charset="-122"/>
              <a:ea typeface="幼圆" pitchFamily="49" charset="-122"/>
            </a:rPr>
            <a:t>/</a:t>
          </a:r>
          <a:r>
            <a:rPr lang="zh-CN" altLang="en-US" dirty="0" smtClean="0">
              <a:latin typeface="幼圆" pitchFamily="49" charset="-122"/>
              <a:ea typeface="幼圆" pitchFamily="49" charset="-122"/>
            </a:rPr>
            <a:t>置位资源实现逻辑功能</a:t>
          </a:r>
          <a:endParaRPr lang="zh-CN" altLang="en-US" dirty="0">
            <a:latin typeface="幼圆" pitchFamily="49" charset="-122"/>
            <a:ea typeface="幼圆" pitchFamily="49" charset="-122"/>
          </a:endParaRPr>
        </a:p>
      </dgm:t>
    </dgm:pt>
    <dgm:pt modelId="{C336DBD6-1403-4D48-A377-D79D88F21FA7}" type="parTrans" cxnId="{69A6135C-ADE1-4863-82BE-3923589FB19C}">
      <dgm:prSet/>
      <dgm:spPr/>
      <dgm:t>
        <a:bodyPr/>
        <a:lstStyle/>
        <a:p>
          <a:endParaRPr lang="zh-CN" altLang="en-US"/>
        </a:p>
      </dgm:t>
    </dgm:pt>
    <dgm:pt modelId="{2327A397-40F8-4F0F-AB58-4AF5A96B73F5}" type="sibTrans" cxnId="{69A6135C-ADE1-4863-82BE-3923589FB19C}">
      <dgm:prSet/>
      <dgm:spPr/>
      <dgm:t>
        <a:bodyPr/>
        <a:lstStyle/>
        <a:p>
          <a:endParaRPr lang="zh-CN" altLang="en-US"/>
        </a:p>
      </dgm:t>
    </dgm:pt>
    <dgm:pt modelId="{396547E1-8562-40E7-8886-96F7CBC1616C}" type="pres">
      <dgm:prSet presAssocID="{4C53681F-D70E-4277-A0B8-1D66A408F058}" presName="linear" presStyleCnt="0">
        <dgm:presLayoutVars>
          <dgm:animLvl val="lvl"/>
          <dgm:resizeHandles val="exact"/>
        </dgm:presLayoutVars>
      </dgm:prSet>
      <dgm:spPr/>
      <dgm:t>
        <a:bodyPr/>
        <a:lstStyle/>
        <a:p>
          <a:endParaRPr lang="zh-CN" altLang="en-US"/>
        </a:p>
      </dgm:t>
    </dgm:pt>
    <dgm:pt modelId="{DBD8D241-9F01-477E-A009-367D81759F90}" type="pres">
      <dgm:prSet presAssocID="{8D58DDF9-172F-4A8A-96BE-3EC168A699AF}" presName="parentText" presStyleLbl="node1" presStyleIdx="0" presStyleCnt="1">
        <dgm:presLayoutVars>
          <dgm:chMax val="0"/>
          <dgm:bulletEnabled val="1"/>
        </dgm:presLayoutVars>
      </dgm:prSet>
      <dgm:spPr/>
      <dgm:t>
        <a:bodyPr/>
        <a:lstStyle/>
        <a:p>
          <a:endParaRPr lang="zh-CN" altLang="en-US"/>
        </a:p>
      </dgm:t>
    </dgm:pt>
    <dgm:pt modelId="{AE6F581A-364E-4BF3-9354-C0B75FB77A81}" type="pres">
      <dgm:prSet presAssocID="{8D58DDF9-172F-4A8A-96BE-3EC168A699AF}" presName="childText" presStyleLbl="revTx" presStyleIdx="0" presStyleCnt="1">
        <dgm:presLayoutVars>
          <dgm:bulletEnabled val="1"/>
        </dgm:presLayoutVars>
      </dgm:prSet>
      <dgm:spPr/>
      <dgm:t>
        <a:bodyPr/>
        <a:lstStyle/>
        <a:p>
          <a:endParaRPr lang="zh-CN" altLang="en-US"/>
        </a:p>
      </dgm:t>
    </dgm:pt>
  </dgm:ptLst>
  <dgm:cxnLst>
    <dgm:cxn modelId="{630669CF-403E-48E0-96BB-BD38B99EFFD0}" type="presOf" srcId="{BE4B3BA3-5549-4760-A014-E953FD0B58C1}" destId="{AE6F581A-364E-4BF3-9354-C0B75FB77A81}" srcOrd="0" destOrd="1" presId="urn:microsoft.com/office/officeart/2005/8/layout/vList2"/>
    <dgm:cxn modelId="{09D0FA58-703A-4F4F-874C-91AD1BDE8F8B}" srcId="{8D58DDF9-172F-4A8A-96BE-3EC168A699AF}" destId="{3ED17D43-4961-4BB3-820A-E68E521D9479}" srcOrd="0" destOrd="0" parTransId="{F35386CF-986C-455F-A35D-9F3068B73D04}" sibTransId="{A2B5AF31-97CF-43A0-879C-F1AE4AAC1F6B}"/>
    <dgm:cxn modelId="{EF9C9E12-0FCA-4944-91FC-94C1A205D286}" type="presOf" srcId="{D3AB79F4-0248-4372-8943-EDD118462D9B}" destId="{AE6F581A-364E-4BF3-9354-C0B75FB77A81}" srcOrd="0" destOrd="4" presId="urn:microsoft.com/office/officeart/2005/8/layout/vList2"/>
    <dgm:cxn modelId="{679E8A82-7C84-4E6B-BEF0-27EE10FE4794}" type="presOf" srcId="{8D58DDF9-172F-4A8A-96BE-3EC168A699AF}" destId="{DBD8D241-9F01-477E-A009-367D81759F90}" srcOrd="0" destOrd="0" presId="urn:microsoft.com/office/officeart/2005/8/layout/vList2"/>
    <dgm:cxn modelId="{69A6135C-ADE1-4863-82BE-3923589FB19C}" srcId="{8D58DDF9-172F-4A8A-96BE-3EC168A699AF}" destId="{D3AB79F4-0248-4372-8943-EDD118462D9B}" srcOrd="4" destOrd="0" parTransId="{C336DBD6-1403-4D48-A377-D79D88F21FA7}" sibTransId="{2327A397-40F8-4F0F-AB58-4AF5A96B73F5}"/>
    <dgm:cxn modelId="{C1AE5701-67FE-4369-B31F-9B369E1DF546}" type="presOf" srcId="{9238EFAB-AF9F-4178-8590-83B76C766843}" destId="{AE6F581A-364E-4BF3-9354-C0B75FB77A81}" srcOrd="0" destOrd="2" presId="urn:microsoft.com/office/officeart/2005/8/layout/vList2"/>
    <dgm:cxn modelId="{BC83A82A-963A-4F2B-AA36-105809585C80}" srcId="{8D58DDF9-172F-4A8A-96BE-3EC168A699AF}" destId="{9238EFAB-AF9F-4178-8590-83B76C766843}" srcOrd="2" destOrd="0" parTransId="{31FC31DB-49A7-46B7-AC25-21D639A8A07A}" sibTransId="{77EEF3D2-92A7-45D3-BD9A-9445274A70A4}"/>
    <dgm:cxn modelId="{9C945213-6920-4424-B1C7-B8C4016A6E30}" type="presOf" srcId="{4C53681F-D70E-4277-A0B8-1D66A408F058}" destId="{396547E1-8562-40E7-8886-96F7CBC1616C}" srcOrd="0" destOrd="0" presId="urn:microsoft.com/office/officeart/2005/8/layout/vList2"/>
    <dgm:cxn modelId="{30DCED53-33CF-4C3B-A140-7A4B23C528D4}" type="presOf" srcId="{FE2CFB5A-D8BB-4D48-A8DE-30EDC7594078}" destId="{AE6F581A-364E-4BF3-9354-C0B75FB77A81}" srcOrd="0" destOrd="3" presId="urn:microsoft.com/office/officeart/2005/8/layout/vList2"/>
    <dgm:cxn modelId="{367C572E-E39F-444D-9611-E434CDB72638}" srcId="{8D58DDF9-172F-4A8A-96BE-3EC168A699AF}" destId="{FE2CFB5A-D8BB-4D48-A8DE-30EDC7594078}" srcOrd="3" destOrd="0" parTransId="{BC89E457-9B5E-42CC-B766-4A4843C77D5C}" sibTransId="{389148BE-81ED-4805-9B49-079A0CC1C56C}"/>
    <dgm:cxn modelId="{32BFCECE-25BB-4291-A7D1-CC4C4ED3B956}" type="presOf" srcId="{3ED17D43-4961-4BB3-820A-E68E521D9479}" destId="{AE6F581A-364E-4BF3-9354-C0B75FB77A81}" srcOrd="0" destOrd="0" presId="urn:microsoft.com/office/officeart/2005/8/layout/vList2"/>
    <dgm:cxn modelId="{14A65CE2-0440-4280-B545-DD8CC120B525}" srcId="{8D58DDF9-172F-4A8A-96BE-3EC168A699AF}" destId="{BE4B3BA3-5549-4760-A014-E953FD0B58C1}" srcOrd="1" destOrd="0" parTransId="{6252C9A8-5527-4D29-A3B0-BB3CBE85A08B}" sibTransId="{AE8C2628-0E0B-479D-9743-75DA616AB302}"/>
    <dgm:cxn modelId="{CD429EDF-9FD5-4750-99E6-C6C8C6B702CF}" srcId="{4C53681F-D70E-4277-A0B8-1D66A408F058}" destId="{8D58DDF9-172F-4A8A-96BE-3EC168A699AF}" srcOrd="0" destOrd="0" parTransId="{3399E94E-F7D4-4C9F-B32C-37594015E772}" sibTransId="{0519C821-53AB-4E8E-80EA-45B040A0B135}"/>
    <dgm:cxn modelId="{50F31400-7116-49B6-BAB8-EEF43D1F5D7C}" type="presParOf" srcId="{396547E1-8562-40E7-8886-96F7CBC1616C}" destId="{DBD8D241-9F01-477E-A009-367D81759F90}" srcOrd="0" destOrd="0" presId="urn:microsoft.com/office/officeart/2005/8/layout/vList2"/>
    <dgm:cxn modelId="{C1E30795-DF1C-48CA-BD04-9991FCAE5E60}" type="presParOf" srcId="{396547E1-8562-40E7-8886-96F7CBC1616C}" destId="{AE6F581A-364E-4BF3-9354-C0B75FB77A8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53681F-D70E-4277-A0B8-1D66A408F05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8D58DDF9-172F-4A8A-96BE-3EC168A699AF}">
      <dgm:prSet phldrT="[文本]"/>
      <dgm:spPr/>
      <dgm:t>
        <a:bodyPr/>
        <a:lstStyle/>
        <a:p>
          <a:r>
            <a:rPr lang="zh-CN" altLang="en-US" dirty="0" smtClean="0">
              <a:latin typeface="幼圆" pitchFamily="49" charset="-122"/>
              <a:ea typeface="幼圆" pitchFamily="49" charset="-122"/>
            </a:rPr>
            <a:t>降低功耗的设计技巧</a:t>
          </a:r>
          <a:endParaRPr lang="zh-CN" altLang="en-US" dirty="0">
            <a:latin typeface="幼圆" pitchFamily="49" charset="-122"/>
            <a:ea typeface="幼圆" pitchFamily="49" charset="-122"/>
          </a:endParaRPr>
        </a:p>
      </dgm:t>
    </dgm:pt>
    <dgm:pt modelId="{3399E94E-F7D4-4C9F-B32C-37594015E772}" type="parTrans" cxnId="{CD429EDF-9FD5-4750-99E6-C6C8C6B702CF}">
      <dgm:prSet/>
      <dgm:spPr/>
      <dgm:t>
        <a:bodyPr/>
        <a:lstStyle/>
        <a:p>
          <a:endParaRPr lang="zh-CN" altLang="en-US">
            <a:latin typeface="幼圆" pitchFamily="49" charset="-122"/>
            <a:ea typeface="幼圆" pitchFamily="49" charset="-122"/>
          </a:endParaRPr>
        </a:p>
      </dgm:t>
    </dgm:pt>
    <dgm:pt modelId="{0519C821-53AB-4E8E-80EA-45B040A0B135}" type="sibTrans" cxnId="{CD429EDF-9FD5-4750-99E6-C6C8C6B702CF}">
      <dgm:prSet/>
      <dgm:spPr/>
      <dgm:t>
        <a:bodyPr/>
        <a:lstStyle/>
        <a:p>
          <a:endParaRPr lang="zh-CN" altLang="en-US">
            <a:latin typeface="幼圆" pitchFamily="49" charset="-122"/>
            <a:ea typeface="幼圆" pitchFamily="49" charset="-122"/>
          </a:endParaRPr>
        </a:p>
      </dgm:t>
    </dgm:pt>
    <dgm:pt modelId="{3ED17D43-4961-4BB3-820A-E68E521D9479}">
      <dgm:prSet phldrT="[文本]"/>
      <dgm:spPr/>
      <dgm:t>
        <a:bodyPr/>
        <a:lstStyle/>
        <a:p>
          <a:r>
            <a:rPr lang="zh-CN" altLang="en-US" dirty="0" smtClean="0">
              <a:latin typeface="幼圆" pitchFamily="49" charset="-122"/>
              <a:ea typeface="幼圆" pitchFamily="49" charset="-122"/>
            </a:rPr>
            <a:t>利用时钟使能和时钟多路选择器合理控制局部电路的时钟信号</a:t>
          </a:r>
          <a:endParaRPr lang="zh-CN" altLang="en-US" dirty="0">
            <a:latin typeface="幼圆" pitchFamily="49" charset="-122"/>
            <a:ea typeface="幼圆" pitchFamily="49" charset="-122"/>
          </a:endParaRPr>
        </a:p>
      </dgm:t>
    </dgm:pt>
    <dgm:pt modelId="{F35386CF-986C-455F-A35D-9F3068B73D04}" type="parTrans" cxnId="{09D0FA58-703A-4F4F-874C-91AD1BDE8F8B}">
      <dgm:prSet/>
      <dgm:spPr/>
      <dgm:t>
        <a:bodyPr/>
        <a:lstStyle/>
        <a:p>
          <a:endParaRPr lang="zh-CN" altLang="en-US">
            <a:latin typeface="幼圆" pitchFamily="49" charset="-122"/>
            <a:ea typeface="幼圆" pitchFamily="49" charset="-122"/>
          </a:endParaRPr>
        </a:p>
      </dgm:t>
    </dgm:pt>
    <dgm:pt modelId="{A2B5AF31-97CF-43A0-879C-F1AE4AAC1F6B}" type="sibTrans" cxnId="{09D0FA58-703A-4F4F-874C-91AD1BDE8F8B}">
      <dgm:prSet/>
      <dgm:spPr/>
      <dgm:t>
        <a:bodyPr/>
        <a:lstStyle/>
        <a:p>
          <a:endParaRPr lang="zh-CN" altLang="en-US">
            <a:latin typeface="幼圆" pitchFamily="49" charset="-122"/>
            <a:ea typeface="幼圆" pitchFamily="49" charset="-122"/>
          </a:endParaRPr>
        </a:p>
      </dgm:t>
    </dgm:pt>
    <dgm:pt modelId="{BE4B3BA3-5549-4760-A014-E953FD0B58C1}">
      <dgm:prSet phldrT="[文本]"/>
      <dgm:spPr/>
      <dgm:t>
        <a:bodyPr/>
        <a:lstStyle/>
        <a:p>
          <a:r>
            <a:rPr lang="zh-CN" altLang="en-US" dirty="0" smtClean="0">
              <a:latin typeface="幼圆" pitchFamily="49" charset="-122"/>
              <a:ea typeface="幼圆" pitchFamily="49" charset="-122"/>
            </a:rPr>
            <a:t>利用双沿触发技术可降低时钟频率</a:t>
          </a:r>
          <a:endParaRPr lang="zh-CN" altLang="en-US" dirty="0">
            <a:latin typeface="幼圆" pitchFamily="49" charset="-122"/>
            <a:ea typeface="幼圆" pitchFamily="49" charset="-122"/>
          </a:endParaRPr>
        </a:p>
      </dgm:t>
    </dgm:pt>
    <dgm:pt modelId="{6252C9A8-5527-4D29-A3B0-BB3CBE85A08B}" type="parTrans" cxnId="{14A65CE2-0440-4280-B545-DD8CC120B525}">
      <dgm:prSet/>
      <dgm:spPr/>
      <dgm:t>
        <a:bodyPr/>
        <a:lstStyle/>
        <a:p>
          <a:endParaRPr lang="zh-CN" altLang="en-US"/>
        </a:p>
      </dgm:t>
    </dgm:pt>
    <dgm:pt modelId="{AE8C2628-0E0B-479D-9743-75DA616AB302}" type="sibTrans" cxnId="{14A65CE2-0440-4280-B545-DD8CC120B525}">
      <dgm:prSet/>
      <dgm:spPr/>
      <dgm:t>
        <a:bodyPr/>
        <a:lstStyle/>
        <a:p>
          <a:endParaRPr lang="zh-CN" altLang="en-US"/>
        </a:p>
      </dgm:t>
    </dgm:pt>
    <dgm:pt modelId="{9238EFAB-AF9F-4178-8590-83B76C766843}">
      <dgm:prSet phldrT="[文本]"/>
      <dgm:spPr/>
      <dgm:t>
        <a:bodyPr/>
        <a:lstStyle/>
        <a:p>
          <a:r>
            <a:rPr lang="zh-CN" altLang="en-US" smtClean="0">
              <a:latin typeface="幼圆" pitchFamily="49" charset="-122"/>
              <a:ea typeface="幼圆" pitchFamily="49" charset="-122"/>
            </a:rPr>
            <a:t>尽量减小输入信号的上升时间和下降时间</a:t>
          </a:r>
          <a:endParaRPr lang="zh-CN" altLang="en-US" dirty="0">
            <a:latin typeface="幼圆" pitchFamily="49" charset="-122"/>
            <a:ea typeface="幼圆" pitchFamily="49" charset="-122"/>
          </a:endParaRPr>
        </a:p>
      </dgm:t>
    </dgm:pt>
    <dgm:pt modelId="{31FC31DB-49A7-46B7-AC25-21D639A8A07A}" type="parTrans" cxnId="{BC83A82A-963A-4F2B-AA36-105809585C80}">
      <dgm:prSet/>
      <dgm:spPr/>
      <dgm:t>
        <a:bodyPr/>
        <a:lstStyle/>
        <a:p>
          <a:endParaRPr lang="zh-CN" altLang="en-US"/>
        </a:p>
      </dgm:t>
    </dgm:pt>
    <dgm:pt modelId="{77EEF3D2-92A7-45D3-BD9A-9445274A70A4}" type="sibTrans" cxnId="{BC83A82A-963A-4F2B-AA36-105809585C80}">
      <dgm:prSet/>
      <dgm:spPr/>
      <dgm:t>
        <a:bodyPr/>
        <a:lstStyle/>
        <a:p>
          <a:endParaRPr lang="zh-CN" altLang="en-US"/>
        </a:p>
      </dgm:t>
    </dgm:pt>
    <dgm:pt modelId="{5CD7DB88-6FC3-4B1A-9FFB-F990EAE98A1C}">
      <dgm:prSet/>
      <dgm:spPr/>
      <dgm:t>
        <a:bodyPr/>
        <a:lstStyle/>
        <a:p>
          <a:r>
            <a:rPr lang="zh-CN" altLang="en-US" dirty="0" smtClean="0">
              <a:latin typeface="幼圆" pitchFamily="49" charset="-122"/>
              <a:ea typeface="幼圆" pitchFamily="49" charset="-122"/>
            </a:rPr>
            <a:t>利用内部或外部的上拉</a:t>
          </a:r>
          <a:r>
            <a:rPr lang="en-US" altLang="en-US" dirty="0" smtClean="0">
              <a:latin typeface="幼圆" pitchFamily="49" charset="-122"/>
              <a:ea typeface="幼圆" pitchFamily="49" charset="-122"/>
            </a:rPr>
            <a:t>/</a:t>
          </a:r>
          <a:r>
            <a:rPr lang="zh-CN" altLang="en-US" dirty="0" smtClean="0">
              <a:latin typeface="幼圆" pitchFamily="49" charset="-122"/>
              <a:ea typeface="幼圆" pitchFamily="49" charset="-122"/>
            </a:rPr>
            <a:t>下拉电阻端接不用的引脚</a:t>
          </a:r>
        </a:p>
      </dgm:t>
    </dgm:pt>
    <dgm:pt modelId="{0878BB42-0D91-451D-A2B4-8E59E8925147}" type="parTrans" cxnId="{EA2D0D66-EE24-4A01-9F36-1EAE7DC8367A}">
      <dgm:prSet/>
      <dgm:spPr/>
      <dgm:t>
        <a:bodyPr/>
        <a:lstStyle/>
        <a:p>
          <a:endParaRPr lang="zh-CN" altLang="en-US"/>
        </a:p>
      </dgm:t>
    </dgm:pt>
    <dgm:pt modelId="{B99D0095-169A-43DA-815A-D866D66BA67D}" type="sibTrans" cxnId="{EA2D0D66-EE24-4A01-9F36-1EAE7DC8367A}">
      <dgm:prSet/>
      <dgm:spPr/>
      <dgm:t>
        <a:bodyPr/>
        <a:lstStyle/>
        <a:p>
          <a:endParaRPr lang="zh-CN" altLang="en-US"/>
        </a:p>
      </dgm:t>
    </dgm:pt>
    <dgm:pt modelId="{02E206A3-4E94-4C1B-8E73-A49BA3EC2EC0}">
      <dgm:prSet/>
      <dgm:spPr/>
      <dgm:t>
        <a:bodyPr/>
        <a:lstStyle/>
        <a:p>
          <a:r>
            <a:rPr lang="zh-CN" altLang="en-US" dirty="0" smtClean="0">
              <a:latin typeface="幼圆" pitchFamily="49" charset="-122"/>
              <a:ea typeface="幼圆" pitchFamily="49" charset="-122"/>
            </a:rPr>
            <a:t>采用串行端接降低静态功耗输出</a:t>
          </a:r>
        </a:p>
      </dgm:t>
    </dgm:pt>
    <dgm:pt modelId="{52521DA1-E3AD-4D87-A18D-378E78E9DCBB}" type="parTrans" cxnId="{86285871-5526-4974-A98B-053D913B7F30}">
      <dgm:prSet/>
      <dgm:spPr/>
      <dgm:t>
        <a:bodyPr/>
        <a:lstStyle/>
        <a:p>
          <a:endParaRPr lang="zh-CN" altLang="en-US"/>
        </a:p>
      </dgm:t>
    </dgm:pt>
    <dgm:pt modelId="{511D98E4-DE23-44D9-8227-011E33BA1CBB}" type="sibTrans" cxnId="{86285871-5526-4974-A98B-053D913B7F30}">
      <dgm:prSet/>
      <dgm:spPr/>
      <dgm:t>
        <a:bodyPr/>
        <a:lstStyle/>
        <a:p>
          <a:endParaRPr lang="zh-CN" altLang="en-US"/>
        </a:p>
      </dgm:t>
    </dgm:pt>
    <dgm:pt modelId="{396547E1-8562-40E7-8886-96F7CBC1616C}" type="pres">
      <dgm:prSet presAssocID="{4C53681F-D70E-4277-A0B8-1D66A408F058}" presName="linear" presStyleCnt="0">
        <dgm:presLayoutVars>
          <dgm:animLvl val="lvl"/>
          <dgm:resizeHandles val="exact"/>
        </dgm:presLayoutVars>
      </dgm:prSet>
      <dgm:spPr/>
      <dgm:t>
        <a:bodyPr/>
        <a:lstStyle/>
        <a:p>
          <a:endParaRPr lang="zh-CN" altLang="en-US"/>
        </a:p>
      </dgm:t>
    </dgm:pt>
    <dgm:pt modelId="{DBD8D241-9F01-477E-A009-367D81759F90}" type="pres">
      <dgm:prSet presAssocID="{8D58DDF9-172F-4A8A-96BE-3EC168A699AF}" presName="parentText" presStyleLbl="node1" presStyleIdx="0" presStyleCnt="1">
        <dgm:presLayoutVars>
          <dgm:chMax val="0"/>
          <dgm:bulletEnabled val="1"/>
        </dgm:presLayoutVars>
      </dgm:prSet>
      <dgm:spPr/>
      <dgm:t>
        <a:bodyPr/>
        <a:lstStyle/>
        <a:p>
          <a:endParaRPr lang="zh-CN" altLang="en-US"/>
        </a:p>
      </dgm:t>
    </dgm:pt>
    <dgm:pt modelId="{AE6F581A-364E-4BF3-9354-C0B75FB77A81}" type="pres">
      <dgm:prSet presAssocID="{8D58DDF9-172F-4A8A-96BE-3EC168A699AF}" presName="childText" presStyleLbl="revTx" presStyleIdx="0" presStyleCnt="1">
        <dgm:presLayoutVars>
          <dgm:bulletEnabled val="1"/>
        </dgm:presLayoutVars>
      </dgm:prSet>
      <dgm:spPr/>
      <dgm:t>
        <a:bodyPr/>
        <a:lstStyle/>
        <a:p>
          <a:endParaRPr lang="zh-CN" altLang="en-US"/>
        </a:p>
      </dgm:t>
    </dgm:pt>
  </dgm:ptLst>
  <dgm:cxnLst>
    <dgm:cxn modelId="{247D148D-28D8-4753-BF12-83BCD8010ACA}" type="presOf" srcId="{4C53681F-D70E-4277-A0B8-1D66A408F058}" destId="{396547E1-8562-40E7-8886-96F7CBC1616C}" srcOrd="0" destOrd="0" presId="urn:microsoft.com/office/officeart/2005/8/layout/vList2"/>
    <dgm:cxn modelId="{BC83A82A-963A-4F2B-AA36-105809585C80}" srcId="{8D58DDF9-172F-4A8A-96BE-3EC168A699AF}" destId="{9238EFAB-AF9F-4178-8590-83B76C766843}" srcOrd="2" destOrd="0" parTransId="{31FC31DB-49A7-46B7-AC25-21D639A8A07A}" sibTransId="{77EEF3D2-92A7-45D3-BD9A-9445274A70A4}"/>
    <dgm:cxn modelId="{09D0FA58-703A-4F4F-874C-91AD1BDE8F8B}" srcId="{8D58DDF9-172F-4A8A-96BE-3EC168A699AF}" destId="{3ED17D43-4961-4BB3-820A-E68E521D9479}" srcOrd="0" destOrd="0" parTransId="{F35386CF-986C-455F-A35D-9F3068B73D04}" sibTransId="{A2B5AF31-97CF-43A0-879C-F1AE4AAC1F6B}"/>
    <dgm:cxn modelId="{EA2D0D66-EE24-4A01-9F36-1EAE7DC8367A}" srcId="{8D58DDF9-172F-4A8A-96BE-3EC168A699AF}" destId="{5CD7DB88-6FC3-4B1A-9FFB-F990EAE98A1C}" srcOrd="3" destOrd="0" parTransId="{0878BB42-0D91-451D-A2B4-8E59E8925147}" sibTransId="{B99D0095-169A-43DA-815A-D866D66BA67D}"/>
    <dgm:cxn modelId="{B71DDBE9-AB0C-4D25-A6AD-C5313BF6F0C7}" type="presOf" srcId="{5CD7DB88-6FC3-4B1A-9FFB-F990EAE98A1C}" destId="{AE6F581A-364E-4BF3-9354-C0B75FB77A81}" srcOrd="0" destOrd="3" presId="urn:microsoft.com/office/officeart/2005/8/layout/vList2"/>
    <dgm:cxn modelId="{524C0F58-13FD-46C8-95BD-E539FC86D8F5}" type="presOf" srcId="{02E206A3-4E94-4C1B-8E73-A49BA3EC2EC0}" destId="{AE6F581A-364E-4BF3-9354-C0B75FB77A81}" srcOrd="0" destOrd="4" presId="urn:microsoft.com/office/officeart/2005/8/layout/vList2"/>
    <dgm:cxn modelId="{86285871-5526-4974-A98B-053D913B7F30}" srcId="{8D58DDF9-172F-4A8A-96BE-3EC168A699AF}" destId="{02E206A3-4E94-4C1B-8E73-A49BA3EC2EC0}" srcOrd="4" destOrd="0" parTransId="{52521DA1-E3AD-4D87-A18D-378E78E9DCBB}" sibTransId="{511D98E4-DE23-44D9-8227-011E33BA1CBB}"/>
    <dgm:cxn modelId="{E47F4EF4-B44A-4B50-9902-B4F3287FC96A}" type="presOf" srcId="{3ED17D43-4961-4BB3-820A-E68E521D9479}" destId="{AE6F581A-364E-4BF3-9354-C0B75FB77A81}" srcOrd="0" destOrd="0" presId="urn:microsoft.com/office/officeart/2005/8/layout/vList2"/>
    <dgm:cxn modelId="{CD429EDF-9FD5-4750-99E6-C6C8C6B702CF}" srcId="{4C53681F-D70E-4277-A0B8-1D66A408F058}" destId="{8D58DDF9-172F-4A8A-96BE-3EC168A699AF}" srcOrd="0" destOrd="0" parTransId="{3399E94E-F7D4-4C9F-B32C-37594015E772}" sibTransId="{0519C821-53AB-4E8E-80EA-45B040A0B135}"/>
    <dgm:cxn modelId="{14A65CE2-0440-4280-B545-DD8CC120B525}" srcId="{8D58DDF9-172F-4A8A-96BE-3EC168A699AF}" destId="{BE4B3BA3-5549-4760-A014-E953FD0B58C1}" srcOrd="1" destOrd="0" parTransId="{6252C9A8-5527-4D29-A3B0-BB3CBE85A08B}" sibTransId="{AE8C2628-0E0B-479D-9743-75DA616AB302}"/>
    <dgm:cxn modelId="{17F9F9B7-50BE-49A2-A01E-7CCF32C1825C}" type="presOf" srcId="{BE4B3BA3-5549-4760-A014-E953FD0B58C1}" destId="{AE6F581A-364E-4BF3-9354-C0B75FB77A81}" srcOrd="0" destOrd="1" presId="urn:microsoft.com/office/officeart/2005/8/layout/vList2"/>
    <dgm:cxn modelId="{8D9EDE8A-40E4-40C4-BE42-CF641DF52E42}" type="presOf" srcId="{9238EFAB-AF9F-4178-8590-83B76C766843}" destId="{AE6F581A-364E-4BF3-9354-C0B75FB77A81}" srcOrd="0" destOrd="2" presId="urn:microsoft.com/office/officeart/2005/8/layout/vList2"/>
    <dgm:cxn modelId="{BD5F4C35-F3CB-4453-9EB3-82D6817285AD}" type="presOf" srcId="{8D58DDF9-172F-4A8A-96BE-3EC168A699AF}" destId="{DBD8D241-9F01-477E-A009-367D81759F90}" srcOrd="0" destOrd="0" presId="urn:microsoft.com/office/officeart/2005/8/layout/vList2"/>
    <dgm:cxn modelId="{7F412196-1701-483E-84D2-1762F91C945B}" type="presParOf" srcId="{396547E1-8562-40E7-8886-96F7CBC1616C}" destId="{DBD8D241-9F01-477E-A009-367D81759F90}" srcOrd="0" destOrd="0" presId="urn:microsoft.com/office/officeart/2005/8/layout/vList2"/>
    <dgm:cxn modelId="{F7F36300-3110-4760-ADAE-D48AAB932A02}" type="presParOf" srcId="{396547E1-8562-40E7-8886-96F7CBC1616C}" destId="{AE6F581A-364E-4BF3-9354-C0B75FB77A8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53681F-D70E-4277-A0B8-1D66A408F05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8D58DDF9-172F-4A8A-96BE-3EC168A699AF}">
      <dgm:prSet phldrT="[文本]"/>
      <dgm:spPr/>
      <dgm:t>
        <a:bodyPr/>
        <a:lstStyle/>
        <a:p>
          <a:r>
            <a:rPr lang="zh-CN" altLang="en-US" dirty="0" smtClean="0">
              <a:latin typeface="幼圆" pitchFamily="49" charset="-122"/>
              <a:ea typeface="幼圆" pitchFamily="49" charset="-122"/>
            </a:rPr>
            <a:t>多时钟域的设计技巧</a:t>
          </a:r>
          <a:endParaRPr lang="zh-CN" altLang="en-US" dirty="0">
            <a:latin typeface="幼圆" pitchFamily="49" charset="-122"/>
            <a:ea typeface="幼圆" pitchFamily="49" charset="-122"/>
          </a:endParaRPr>
        </a:p>
      </dgm:t>
    </dgm:pt>
    <dgm:pt modelId="{3399E94E-F7D4-4C9F-B32C-37594015E772}" type="parTrans" cxnId="{CD429EDF-9FD5-4750-99E6-C6C8C6B702CF}">
      <dgm:prSet/>
      <dgm:spPr/>
      <dgm:t>
        <a:bodyPr/>
        <a:lstStyle/>
        <a:p>
          <a:endParaRPr lang="zh-CN" altLang="en-US">
            <a:latin typeface="幼圆" pitchFamily="49" charset="-122"/>
            <a:ea typeface="幼圆" pitchFamily="49" charset="-122"/>
          </a:endParaRPr>
        </a:p>
      </dgm:t>
    </dgm:pt>
    <dgm:pt modelId="{0519C821-53AB-4E8E-80EA-45B040A0B135}" type="sibTrans" cxnId="{CD429EDF-9FD5-4750-99E6-C6C8C6B702CF}">
      <dgm:prSet/>
      <dgm:spPr/>
      <dgm:t>
        <a:bodyPr/>
        <a:lstStyle/>
        <a:p>
          <a:endParaRPr lang="zh-CN" altLang="en-US">
            <a:latin typeface="幼圆" pitchFamily="49" charset="-122"/>
            <a:ea typeface="幼圆" pitchFamily="49" charset="-122"/>
          </a:endParaRPr>
        </a:p>
      </dgm:t>
    </dgm:pt>
    <dgm:pt modelId="{3ED17D43-4961-4BB3-820A-E68E521D9479}">
      <dgm:prSet phldrT="[文本]"/>
      <dgm:spPr/>
      <dgm:t>
        <a:bodyPr/>
        <a:lstStyle/>
        <a:p>
          <a:r>
            <a:rPr lang="zh-CN" altLang="en-US" dirty="0" smtClean="0">
              <a:latin typeface="幼圆" pitchFamily="49" charset="-122"/>
              <a:ea typeface="幼圆" pitchFamily="49" charset="-122"/>
            </a:rPr>
            <a:t>跨时钟域传递数据一定要认证处理</a:t>
          </a:r>
          <a:endParaRPr lang="zh-CN" altLang="en-US" dirty="0">
            <a:latin typeface="幼圆" pitchFamily="49" charset="-122"/>
            <a:ea typeface="幼圆" pitchFamily="49" charset="-122"/>
          </a:endParaRPr>
        </a:p>
      </dgm:t>
    </dgm:pt>
    <dgm:pt modelId="{F35386CF-986C-455F-A35D-9F3068B73D04}" type="parTrans" cxnId="{09D0FA58-703A-4F4F-874C-91AD1BDE8F8B}">
      <dgm:prSet/>
      <dgm:spPr/>
      <dgm:t>
        <a:bodyPr/>
        <a:lstStyle/>
        <a:p>
          <a:endParaRPr lang="zh-CN" altLang="en-US">
            <a:latin typeface="幼圆" pitchFamily="49" charset="-122"/>
            <a:ea typeface="幼圆" pitchFamily="49" charset="-122"/>
          </a:endParaRPr>
        </a:p>
      </dgm:t>
    </dgm:pt>
    <dgm:pt modelId="{A2B5AF31-97CF-43A0-879C-F1AE4AAC1F6B}" type="sibTrans" cxnId="{09D0FA58-703A-4F4F-874C-91AD1BDE8F8B}">
      <dgm:prSet/>
      <dgm:spPr/>
      <dgm:t>
        <a:bodyPr/>
        <a:lstStyle/>
        <a:p>
          <a:endParaRPr lang="zh-CN" altLang="en-US">
            <a:latin typeface="幼圆" pitchFamily="49" charset="-122"/>
            <a:ea typeface="幼圆" pitchFamily="49" charset="-122"/>
          </a:endParaRPr>
        </a:p>
      </dgm:t>
    </dgm:pt>
    <dgm:pt modelId="{BE4B3BA3-5549-4760-A014-E953FD0B58C1}">
      <dgm:prSet phldrT="[文本]"/>
      <dgm:spPr/>
      <dgm:t>
        <a:bodyPr/>
        <a:lstStyle/>
        <a:p>
          <a:r>
            <a:rPr lang="zh-CN" altLang="en-US" dirty="0" smtClean="0">
              <a:latin typeface="幼圆" pitchFamily="49" charset="-122"/>
              <a:ea typeface="幼圆" pitchFamily="49" charset="-122"/>
            </a:rPr>
            <a:t>利用相位控制技术</a:t>
          </a:r>
          <a:endParaRPr lang="zh-CN" altLang="en-US" dirty="0">
            <a:latin typeface="幼圆" pitchFamily="49" charset="-122"/>
            <a:ea typeface="幼圆" pitchFamily="49" charset="-122"/>
          </a:endParaRPr>
        </a:p>
      </dgm:t>
    </dgm:pt>
    <dgm:pt modelId="{6252C9A8-5527-4D29-A3B0-BB3CBE85A08B}" type="parTrans" cxnId="{14A65CE2-0440-4280-B545-DD8CC120B525}">
      <dgm:prSet/>
      <dgm:spPr/>
      <dgm:t>
        <a:bodyPr/>
        <a:lstStyle/>
        <a:p>
          <a:endParaRPr lang="zh-CN" altLang="en-US"/>
        </a:p>
      </dgm:t>
    </dgm:pt>
    <dgm:pt modelId="{AE8C2628-0E0B-479D-9743-75DA616AB302}" type="sibTrans" cxnId="{14A65CE2-0440-4280-B545-DD8CC120B525}">
      <dgm:prSet/>
      <dgm:spPr/>
      <dgm:t>
        <a:bodyPr/>
        <a:lstStyle/>
        <a:p>
          <a:endParaRPr lang="zh-CN" altLang="en-US"/>
        </a:p>
      </dgm:t>
    </dgm:pt>
    <dgm:pt modelId="{5CD7DB88-6FC3-4B1A-9FFB-F990EAE98A1C}">
      <dgm:prSet/>
      <dgm:spPr/>
      <dgm:t>
        <a:bodyPr/>
        <a:lstStyle/>
        <a:p>
          <a:r>
            <a:rPr lang="zh-CN" altLang="en-US" dirty="0" smtClean="0">
              <a:latin typeface="幼圆" pitchFamily="49" charset="-122"/>
              <a:ea typeface="幼圆" pitchFamily="49" charset="-122"/>
            </a:rPr>
            <a:t>利用双触发器防止亚稳态的传递</a:t>
          </a:r>
        </a:p>
      </dgm:t>
    </dgm:pt>
    <dgm:pt modelId="{0878BB42-0D91-451D-A2B4-8E59E8925147}" type="parTrans" cxnId="{EA2D0D66-EE24-4A01-9F36-1EAE7DC8367A}">
      <dgm:prSet/>
      <dgm:spPr/>
      <dgm:t>
        <a:bodyPr/>
        <a:lstStyle/>
        <a:p>
          <a:endParaRPr lang="zh-CN" altLang="en-US"/>
        </a:p>
      </dgm:t>
    </dgm:pt>
    <dgm:pt modelId="{B99D0095-169A-43DA-815A-D866D66BA67D}" type="sibTrans" cxnId="{EA2D0D66-EE24-4A01-9F36-1EAE7DC8367A}">
      <dgm:prSet/>
      <dgm:spPr/>
      <dgm:t>
        <a:bodyPr/>
        <a:lstStyle/>
        <a:p>
          <a:endParaRPr lang="zh-CN" altLang="en-US"/>
        </a:p>
      </dgm:t>
    </dgm:pt>
    <dgm:pt modelId="{91A59DD9-9275-423E-B52C-B8306F71DED7}">
      <dgm:prSet/>
      <dgm:spPr/>
      <dgm:t>
        <a:bodyPr/>
        <a:lstStyle/>
        <a:p>
          <a:r>
            <a:rPr lang="zh-CN" altLang="en-US" dirty="0" smtClean="0">
              <a:latin typeface="幼圆" pitchFamily="49" charset="-122"/>
              <a:ea typeface="幼圆" pitchFamily="49" charset="-122"/>
            </a:rPr>
            <a:t>利用异步</a:t>
          </a:r>
          <a:r>
            <a:rPr lang="en-US" altLang="zh-CN" dirty="0" smtClean="0">
              <a:latin typeface="幼圆" pitchFamily="49" charset="-122"/>
              <a:ea typeface="幼圆" pitchFamily="49" charset="-122"/>
            </a:rPr>
            <a:t>FIFO</a:t>
          </a:r>
          <a:r>
            <a:rPr lang="zh-CN" altLang="en-US" dirty="0" smtClean="0">
              <a:latin typeface="幼圆" pitchFamily="49" charset="-122"/>
              <a:ea typeface="幼圆" pitchFamily="49" charset="-122"/>
            </a:rPr>
            <a:t>在不同时域间传递数据</a:t>
          </a:r>
        </a:p>
      </dgm:t>
    </dgm:pt>
    <dgm:pt modelId="{98E30784-B8C8-4ADF-8D24-5588439CA16A}" type="parTrans" cxnId="{743E0BC3-56B4-456B-8EF4-AA03F0EFBB6A}">
      <dgm:prSet/>
      <dgm:spPr/>
      <dgm:t>
        <a:bodyPr/>
        <a:lstStyle/>
        <a:p>
          <a:endParaRPr lang="zh-CN" altLang="en-US"/>
        </a:p>
      </dgm:t>
    </dgm:pt>
    <dgm:pt modelId="{3D755D06-00D0-440D-9514-44F5F51C6D0C}" type="sibTrans" cxnId="{743E0BC3-56B4-456B-8EF4-AA03F0EFBB6A}">
      <dgm:prSet/>
      <dgm:spPr/>
      <dgm:t>
        <a:bodyPr/>
        <a:lstStyle/>
        <a:p>
          <a:endParaRPr lang="zh-CN" altLang="en-US"/>
        </a:p>
      </dgm:t>
    </dgm:pt>
    <dgm:pt modelId="{2C106018-57CD-43C8-A17A-58F4F3DA5566}">
      <dgm:prSet/>
      <dgm:spPr/>
      <dgm:t>
        <a:bodyPr/>
        <a:lstStyle/>
        <a:p>
          <a:r>
            <a:rPr lang="zh-CN" altLang="en-US" dirty="0" smtClean="0">
              <a:latin typeface="幼圆" pitchFamily="49" charset="-122"/>
              <a:ea typeface="幼圆" pitchFamily="49" charset="-122"/>
            </a:rPr>
            <a:t>注意将用于同步的电路划分在单独的模块中</a:t>
          </a:r>
        </a:p>
      </dgm:t>
    </dgm:pt>
    <dgm:pt modelId="{6A2835E7-E509-47F0-B81C-5A49B0C7A0BF}" type="parTrans" cxnId="{718138DB-4C02-4753-829B-9DD3DA276B71}">
      <dgm:prSet/>
      <dgm:spPr/>
      <dgm:t>
        <a:bodyPr/>
        <a:lstStyle/>
        <a:p>
          <a:endParaRPr lang="zh-CN" altLang="en-US"/>
        </a:p>
      </dgm:t>
    </dgm:pt>
    <dgm:pt modelId="{5D1E79E3-F1CC-47DA-AAE7-B20221EF85AE}" type="sibTrans" cxnId="{718138DB-4C02-4753-829B-9DD3DA276B71}">
      <dgm:prSet/>
      <dgm:spPr/>
      <dgm:t>
        <a:bodyPr/>
        <a:lstStyle/>
        <a:p>
          <a:endParaRPr lang="zh-CN" altLang="en-US"/>
        </a:p>
      </dgm:t>
    </dgm:pt>
    <dgm:pt modelId="{396547E1-8562-40E7-8886-96F7CBC1616C}" type="pres">
      <dgm:prSet presAssocID="{4C53681F-D70E-4277-A0B8-1D66A408F058}" presName="linear" presStyleCnt="0">
        <dgm:presLayoutVars>
          <dgm:animLvl val="lvl"/>
          <dgm:resizeHandles val="exact"/>
        </dgm:presLayoutVars>
      </dgm:prSet>
      <dgm:spPr/>
      <dgm:t>
        <a:bodyPr/>
        <a:lstStyle/>
        <a:p>
          <a:endParaRPr lang="zh-CN" altLang="en-US"/>
        </a:p>
      </dgm:t>
    </dgm:pt>
    <dgm:pt modelId="{DBD8D241-9F01-477E-A009-367D81759F90}" type="pres">
      <dgm:prSet presAssocID="{8D58DDF9-172F-4A8A-96BE-3EC168A699AF}" presName="parentText" presStyleLbl="node1" presStyleIdx="0" presStyleCnt="1">
        <dgm:presLayoutVars>
          <dgm:chMax val="0"/>
          <dgm:bulletEnabled val="1"/>
        </dgm:presLayoutVars>
      </dgm:prSet>
      <dgm:spPr/>
      <dgm:t>
        <a:bodyPr/>
        <a:lstStyle/>
        <a:p>
          <a:endParaRPr lang="zh-CN" altLang="en-US"/>
        </a:p>
      </dgm:t>
    </dgm:pt>
    <dgm:pt modelId="{AE6F581A-364E-4BF3-9354-C0B75FB77A81}" type="pres">
      <dgm:prSet presAssocID="{8D58DDF9-172F-4A8A-96BE-3EC168A699AF}" presName="childText" presStyleLbl="revTx" presStyleIdx="0" presStyleCnt="1">
        <dgm:presLayoutVars>
          <dgm:bulletEnabled val="1"/>
        </dgm:presLayoutVars>
      </dgm:prSet>
      <dgm:spPr/>
      <dgm:t>
        <a:bodyPr/>
        <a:lstStyle/>
        <a:p>
          <a:endParaRPr lang="zh-CN" altLang="en-US"/>
        </a:p>
      </dgm:t>
    </dgm:pt>
  </dgm:ptLst>
  <dgm:cxnLst>
    <dgm:cxn modelId="{718138DB-4C02-4753-829B-9DD3DA276B71}" srcId="{8D58DDF9-172F-4A8A-96BE-3EC168A699AF}" destId="{2C106018-57CD-43C8-A17A-58F4F3DA5566}" srcOrd="4" destOrd="0" parTransId="{6A2835E7-E509-47F0-B81C-5A49B0C7A0BF}" sibTransId="{5D1E79E3-F1CC-47DA-AAE7-B20221EF85AE}"/>
    <dgm:cxn modelId="{931B7297-973F-4D7C-AAA0-502EBABB9525}" type="presOf" srcId="{8D58DDF9-172F-4A8A-96BE-3EC168A699AF}" destId="{DBD8D241-9F01-477E-A009-367D81759F90}" srcOrd="0" destOrd="0" presId="urn:microsoft.com/office/officeart/2005/8/layout/vList2"/>
    <dgm:cxn modelId="{45F77D25-0BBC-40D3-9CBE-3B6961715FAB}" type="presOf" srcId="{3ED17D43-4961-4BB3-820A-E68E521D9479}" destId="{AE6F581A-364E-4BF3-9354-C0B75FB77A81}" srcOrd="0" destOrd="0" presId="urn:microsoft.com/office/officeart/2005/8/layout/vList2"/>
    <dgm:cxn modelId="{6AA5D033-B749-4383-8DA8-957D336F3F30}" type="presOf" srcId="{91A59DD9-9275-423E-B52C-B8306F71DED7}" destId="{AE6F581A-364E-4BF3-9354-C0B75FB77A81}" srcOrd="0" destOrd="3" presId="urn:microsoft.com/office/officeart/2005/8/layout/vList2"/>
    <dgm:cxn modelId="{743E0BC3-56B4-456B-8EF4-AA03F0EFBB6A}" srcId="{8D58DDF9-172F-4A8A-96BE-3EC168A699AF}" destId="{91A59DD9-9275-423E-B52C-B8306F71DED7}" srcOrd="3" destOrd="0" parTransId="{98E30784-B8C8-4ADF-8D24-5588439CA16A}" sibTransId="{3D755D06-00D0-440D-9514-44F5F51C6D0C}"/>
    <dgm:cxn modelId="{4C6E28CD-F6DC-48C3-A250-73D8AFB84EA9}" type="presOf" srcId="{4C53681F-D70E-4277-A0B8-1D66A408F058}" destId="{396547E1-8562-40E7-8886-96F7CBC1616C}" srcOrd="0" destOrd="0" presId="urn:microsoft.com/office/officeart/2005/8/layout/vList2"/>
    <dgm:cxn modelId="{09D0FA58-703A-4F4F-874C-91AD1BDE8F8B}" srcId="{8D58DDF9-172F-4A8A-96BE-3EC168A699AF}" destId="{3ED17D43-4961-4BB3-820A-E68E521D9479}" srcOrd="0" destOrd="0" parTransId="{F35386CF-986C-455F-A35D-9F3068B73D04}" sibTransId="{A2B5AF31-97CF-43A0-879C-F1AE4AAC1F6B}"/>
    <dgm:cxn modelId="{EA2D0D66-EE24-4A01-9F36-1EAE7DC8367A}" srcId="{8D58DDF9-172F-4A8A-96BE-3EC168A699AF}" destId="{5CD7DB88-6FC3-4B1A-9FFB-F990EAE98A1C}" srcOrd="2" destOrd="0" parTransId="{0878BB42-0D91-451D-A2B4-8E59E8925147}" sibTransId="{B99D0095-169A-43DA-815A-D866D66BA67D}"/>
    <dgm:cxn modelId="{0501D7B6-1249-4179-9310-EB7A50A358F2}" type="presOf" srcId="{BE4B3BA3-5549-4760-A014-E953FD0B58C1}" destId="{AE6F581A-364E-4BF3-9354-C0B75FB77A81}" srcOrd="0" destOrd="1" presId="urn:microsoft.com/office/officeart/2005/8/layout/vList2"/>
    <dgm:cxn modelId="{CD429EDF-9FD5-4750-99E6-C6C8C6B702CF}" srcId="{4C53681F-D70E-4277-A0B8-1D66A408F058}" destId="{8D58DDF9-172F-4A8A-96BE-3EC168A699AF}" srcOrd="0" destOrd="0" parTransId="{3399E94E-F7D4-4C9F-B32C-37594015E772}" sibTransId="{0519C821-53AB-4E8E-80EA-45B040A0B135}"/>
    <dgm:cxn modelId="{806E30AC-7C88-4FF0-AAEB-0D8DFD8933D0}" type="presOf" srcId="{5CD7DB88-6FC3-4B1A-9FFB-F990EAE98A1C}" destId="{AE6F581A-364E-4BF3-9354-C0B75FB77A81}" srcOrd="0" destOrd="2" presId="urn:microsoft.com/office/officeart/2005/8/layout/vList2"/>
    <dgm:cxn modelId="{14A65CE2-0440-4280-B545-DD8CC120B525}" srcId="{8D58DDF9-172F-4A8A-96BE-3EC168A699AF}" destId="{BE4B3BA3-5549-4760-A014-E953FD0B58C1}" srcOrd="1" destOrd="0" parTransId="{6252C9A8-5527-4D29-A3B0-BB3CBE85A08B}" sibTransId="{AE8C2628-0E0B-479D-9743-75DA616AB302}"/>
    <dgm:cxn modelId="{67DCD1B6-DD9F-418A-B38A-A3BB23193ADA}" type="presOf" srcId="{2C106018-57CD-43C8-A17A-58F4F3DA5566}" destId="{AE6F581A-364E-4BF3-9354-C0B75FB77A81}" srcOrd="0" destOrd="4" presId="urn:microsoft.com/office/officeart/2005/8/layout/vList2"/>
    <dgm:cxn modelId="{8D6C8AF9-4990-476B-A2B1-1120FE0B4B55}" type="presParOf" srcId="{396547E1-8562-40E7-8886-96F7CBC1616C}" destId="{DBD8D241-9F01-477E-A009-367D81759F90}" srcOrd="0" destOrd="0" presId="urn:microsoft.com/office/officeart/2005/8/layout/vList2"/>
    <dgm:cxn modelId="{F6C4D918-7FE6-4E0E-B728-C32257CD43AE}" type="presParOf" srcId="{396547E1-8562-40E7-8886-96F7CBC1616C}" destId="{AE6F581A-364E-4BF3-9354-C0B75FB77A8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53681F-D70E-4277-A0B8-1D66A408F05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8D58DDF9-172F-4A8A-96BE-3EC168A699AF}">
      <dgm:prSet phldrT="[文本]"/>
      <dgm:spPr/>
      <dgm:t>
        <a:bodyPr/>
        <a:lstStyle/>
        <a:p>
          <a:r>
            <a:rPr lang="zh-CN" altLang="en-US" dirty="0" smtClean="0">
              <a:latin typeface="幼圆" pitchFamily="49" charset="-122"/>
              <a:ea typeface="幼圆" pitchFamily="49" charset="-122"/>
            </a:rPr>
            <a:t>复位电路设计</a:t>
          </a:r>
          <a:endParaRPr lang="zh-CN" altLang="en-US" dirty="0">
            <a:latin typeface="幼圆" pitchFamily="49" charset="-122"/>
            <a:ea typeface="幼圆" pitchFamily="49" charset="-122"/>
          </a:endParaRPr>
        </a:p>
      </dgm:t>
    </dgm:pt>
    <dgm:pt modelId="{3399E94E-F7D4-4C9F-B32C-37594015E772}" type="parTrans" cxnId="{CD429EDF-9FD5-4750-99E6-C6C8C6B702CF}">
      <dgm:prSet/>
      <dgm:spPr/>
      <dgm:t>
        <a:bodyPr/>
        <a:lstStyle/>
        <a:p>
          <a:endParaRPr lang="zh-CN" altLang="en-US">
            <a:latin typeface="幼圆" pitchFamily="49" charset="-122"/>
            <a:ea typeface="幼圆" pitchFamily="49" charset="-122"/>
          </a:endParaRPr>
        </a:p>
      </dgm:t>
    </dgm:pt>
    <dgm:pt modelId="{0519C821-53AB-4E8E-80EA-45B040A0B135}" type="sibTrans" cxnId="{CD429EDF-9FD5-4750-99E6-C6C8C6B702CF}">
      <dgm:prSet/>
      <dgm:spPr/>
      <dgm:t>
        <a:bodyPr/>
        <a:lstStyle/>
        <a:p>
          <a:endParaRPr lang="zh-CN" altLang="en-US">
            <a:latin typeface="幼圆" pitchFamily="49" charset="-122"/>
            <a:ea typeface="幼圆" pitchFamily="49" charset="-122"/>
          </a:endParaRPr>
        </a:p>
      </dgm:t>
    </dgm:pt>
    <dgm:pt modelId="{3ED17D43-4961-4BB3-820A-E68E521D9479}">
      <dgm:prSet phldrT="[文本]"/>
      <dgm:spPr/>
      <dgm:t>
        <a:bodyPr/>
        <a:lstStyle/>
        <a:p>
          <a:r>
            <a:rPr lang="zh-CN" altLang="en-US" dirty="0" smtClean="0">
              <a:latin typeface="幼圆" pitchFamily="49" charset="-122"/>
              <a:ea typeface="幼圆" pitchFamily="49" charset="-122"/>
            </a:rPr>
            <a:t>对外部接入的复位信号建议采用异步建立，同步撤销的复位同步设计</a:t>
          </a:r>
          <a:endParaRPr lang="zh-CN" altLang="en-US" dirty="0">
            <a:latin typeface="幼圆" pitchFamily="49" charset="-122"/>
            <a:ea typeface="幼圆" pitchFamily="49" charset="-122"/>
          </a:endParaRPr>
        </a:p>
      </dgm:t>
    </dgm:pt>
    <dgm:pt modelId="{F35386CF-986C-455F-A35D-9F3068B73D04}" type="parTrans" cxnId="{09D0FA58-703A-4F4F-874C-91AD1BDE8F8B}">
      <dgm:prSet/>
      <dgm:spPr/>
      <dgm:t>
        <a:bodyPr/>
        <a:lstStyle/>
        <a:p>
          <a:endParaRPr lang="zh-CN" altLang="en-US">
            <a:latin typeface="幼圆" pitchFamily="49" charset="-122"/>
            <a:ea typeface="幼圆" pitchFamily="49" charset="-122"/>
          </a:endParaRPr>
        </a:p>
      </dgm:t>
    </dgm:pt>
    <dgm:pt modelId="{A2B5AF31-97CF-43A0-879C-F1AE4AAC1F6B}" type="sibTrans" cxnId="{09D0FA58-703A-4F4F-874C-91AD1BDE8F8B}">
      <dgm:prSet/>
      <dgm:spPr/>
      <dgm:t>
        <a:bodyPr/>
        <a:lstStyle/>
        <a:p>
          <a:endParaRPr lang="zh-CN" altLang="en-US">
            <a:latin typeface="幼圆" pitchFamily="49" charset="-122"/>
            <a:ea typeface="幼圆" pitchFamily="49" charset="-122"/>
          </a:endParaRPr>
        </a:p>
      </dgm:t>
    </dgm:pt>
    <dgm:pt modelId="{BE4B3BA3-5549-4760-A014-E953FD0B58C1}">
      <dgm:prSet phldrT="[文本]"/>
      <dgm:spPr/>
      <dgm:t>
        <a:bodyPr/>
        <a:lstStyle/>
        <a:p>
          <a:r>
            <a:rPr lang="zh-CN" altLang="en-US" dirty="0" smtClean="0">
              <a:latin typeface="幼圆" pitchFamily="49" charset="-122"/>
              <a:ea typeface="幼圆" pitchFamily="49" charset="-122"/>
            </a:rPr>
            <a:t>内部产生的复位信号建议采用全同步复位的设计</a:t>
          </a:r>
          <a:endParaRPr lang="zh-CN" altLang="en-US" dirty="0">
            <a:latin typeface="幼圆" pitchFamily="49" charset="-122"/>
            <a:ea typeface="幼圆" pitchFamily="49" charset="-122"/>
          </a:endParaRPr>
        </a:p>
      </dgm:t>
    </dgm:pt>
    <dgm:pt modelId="{6252C9A8-5527-4D29-A3B0-BB3CBE85A08B}" type="parTrans" cxnId="{14A65CE2-0440-4280-B545-DD8CC120B525}">
      <dgm:prSet/>
      <dgm:spPr/>
      <dgm:t>
        <a:bodyPr/>
        <a:lstStyle/>
        <a:p>
          <a:endParaRPr lang="zh-CN" altLang="en-US"/>
        </a:p>
      </dgm:t>
    </dgm:pt>
    <dgm:pt modelId="{AE8C2628-0E0B-479D-9743-75DA616AB302}" type="sibTrans" cxnId="{14A65CE2-0440-4280-B545-DD8CC120B525}">
      <dgm:prSet/>
      <dgm:spPr/>
      <dgm:t>
        <a:bodyPr/>
        <a:lstStyle/>
        <a:p>
          <a:endParaRPr lang="zh-CN" altLang="en-US"/>
        </a:p>
      </dgm:t>
    </dgm:pt>
    <dgm:pt modelId="{B3176F33-97F1-4542-8E51-CFB0059FB689}">
      <dgm:prSet phldrT="[文本]"/>
      <dgm:spPr/>
      <dgm:t>
        <a:bodyPr/>
        <a:lstStyle/>
        <a:p>
          <a:r>
            <a:rPr lang="zh-CN" altLang="en-US" dirty="0" smtClean="0">
              <a:latin typeface="幼圆" pitchFamily="49" charset="-122"/>
              <a:ea typeface="幼圆" pitchFamily="49" charset="-122"/>
            </a:rPr>
            <a:t>存在多时钟域时，每个时钟域需要设置独立的复位同步模块</a:t>
          </a:r>
          <a:endParaRPr lang="zh-CN" altLang="en-US" dirty="0">
            <a:latin typeface="幼圆" pitchFamily="49" charset="-122"/>
            <a:ea typeface="幼圆" pitchFamily="49" charset="-122"/>
          </a:endParaRPr>
        </a:p>
      </dgm:t>
    </dgm:pt>
    <dgm:pt modelId="{F34ACFF6-AE32-4085-A761-8225D3E7F9E1}" type="parTrans" cxnId="{8DB06E21-1A74-485C-A99F-31F0FE824C77}">
      <dgm:prSet/>
      <dgm:spPr/>
      <dgm:t>
        <a:bodyPr/>
        <a:lstStyle/>
        <a:p>
          <a:endParaRPr lang="zh-CN" altLang="en-US"/>
        </a:p>
      </dgm:t>
    </dgm:pt>
    <dgm:pt modelId="{B508C734-25A8-4E24-B224-E96EB479D07B}" type="sibTrans" cxnId="{8DB06E21-1A74-485C-A99F-31F0FE824C77}">
      <dgm:prSet/>
      <dgm:spPr/>
      <dgm:t>
        <a:bodyPr/>
        <a:lstStyle/>
        <a:p>
          <a:endParaRPr lang="zh-CN" altLang="en-US"/>
        </a:p>
      </dgm:t>
    </dgm:pt>
    <dgm:pt modelId="{396547E1-8562-40E7-8886-96F7CBC1616C}" type="pres">
      <dgm:prSet presAssocID="{4C53681F-D70E-4277-A0B8-1D66A408F058}" presName="linear" presStyleCnt="0">
        <dgm:presLayoutVars>
          <dgm:animLvl val="lvl"/>
          <dgm:resizeHandles val="exact"/>
        </dgm:presLayoutVars>
      </dgm:prSet>
      <dgm:spPr/>
      <dgm:t>
        <a:bodyPr/>
        <a:lstStyle/>
        <a:p>
          <a:endParaRPr lang="zh-CN" altLang="en-US"/>
        </a:p>
      </dgm:t>
    </dgm:pt>
    <dgm:pt modelId="{DBD8D241-9F01-477E-A009-367D81759F90}" type="pres">
      <dgm:prSet presAssocID="{8D58DDF9-172F-4A8A-96BE-3EC168A699AF}" presName="parentText" presStyleLbl="node1" presStyleIdx="0" presStyleCnt="1">
        <dgm:presLayoutVars>
          <dgm:chMax val="0"/>
          <dgm:bulletEnabled val="1"/>
        </dgm:presLayoutVars>
      </dgm:prSet>
      <dgm:spPr/>
      <dgm:t>
        <a:bodyPr/>
        <a:lstStyle/>
        <a:p>
          <a:endParaRPr lang="zh-CN" altLang="en-US"/>
        </a:p>
      </dgm:t>
    </dgm:pt>
    <dgm:pt modelId="{AE6F581A-364E-4BF3-9354-C0B75FB77A81}" type="pres">
      <dgm:prSet presAssocID="{8D58DDF9-172F-4A8A-96BE-3EC168A699AF}" presName="childText" presStyleLbl="revTx" presStyleIdx="0" presStyleCnt="1">
        <dgm:presLayoutVars>
          <dgm:bulletEnabled val="1"/>
        </dgm:presLayoutVars>
      </dgm:prSet>
      <dgm:spPr/>
      <dgm:t>
        <a:bodyPr/>
        <a:lstStyle/>
        <a:p>
          <a:endParaRPr lang="zh-CN" altLang="en-US"/>
        </a:p>
      </dgm:t>
    </dgm:pt>
  </dgm:ptLst>
  <dgm:cxnLst>
    <dgm:cxn modelId="{9824369E-32D8-4266-BD54-3FD42242B7D6}" type="presOf" srcId="{3ED17D43-4961-4BB3-820A-E68E521D9479}" destId="{AE6F581A-364E-4BF3-9354-C0B75FB77A81}" srcOrd="0" destOrd="0" presId="urn:microsoft.com/office/officeart/2005/8/layout/vList2"/>
    <dgm:cxn modelId="{8DB06E21-1A74-485C-A99F-31F0FE824C77}" srcId="{8D58DDF9-172F-4A8A-96BE-3EC168A699AF}" destId="{B3176F33-97F1-4542-8E51-CFB0059FB689}" srcOrd="2" destOrd="0" parTransId="{F34ACFF6-AE32-4085-A761-8225D3E7F9E1}" sibTransId="{B508C734-25A8-4E24-B224-E96EB479D07B}"/>
    <dgm:cxn modelId="{E80482CE-4CB2-484C-83ED-13A14461EC74}" type="presOf" srcId="{BE4B3BA3-5549-4760-A014-E953FD0B58C1}" destId="{AE6F581A-364E-4BF3-9354-C0B75FB77A81}" srcOrd="0" destOrd="1" presId="urn:microsoft.com/office/officeart/2005/8/layout/vList2"/>
    <dgm:cxn modelId="{55669F24-8D74-42B9-9BFD-CFA2BD04B29B}" type="presOf" srcId="{8D58DDF9-172F-4A8A-96BE-3EC168A699AF}" destId="{DBD8D241-9F01-477E-A009-367D81759F90}" srcOrd="0" destOrd="0" presId="urn:microsoft.com/office/officeart/2005/8/layout/vList2"/>
    <dgm:cxn modelId="{09D0FA58-703A-4F4F-874C-91AD1BDE8F8B}" srcId="{8D58DDF9-172F-4A8A-96BE-3EC168A699AF}" destId="{3ED17D43-4961-4BB3-820A-E68E521D9479}" srcOrd="0" destOrd="0" parTransId="{F35386CF-986C-455F-A35D-9F3068B73D04}" sibTransId="{A2B5AF31-97CF-43A0-879C-F1AE4AAC1F6B}"/>
    <dgm:cxn modelId="{D99C4CA3-A7F9-4903-B3B2-A6CD1A297665}" type="presOf" srcId="{B3176F33-97F1-4542-8E51-CFB0059FB689}" destId="{AE6F581A-364E-4BF3-9354-C0B75FB77A81}" srcOrd="0" destOrd="2" presId="urn:microsoft.com/office/officeart/2005/8/layout/vList2"/>
    <dgm:cxn modelId="{CD429EDF-9FD5-4750-99E6-C6C8C6B702CF}" srcId="{4C53681F-D70E-4277-A0B8-1D66A408F058}" destId="{8D58DDF9-172F-4A8A-96BE-3EC168A699AF}" srcOrd="0" destOrd="0" parTransId="{3399E94E-F7D4-4C9F-B32C-37594015E772}" sibTransId="{0519C821-53AB-4E8E-80EA-45B040A0B135}"/>
    <dgm:cxn modelId="{14A65CE2-0440-4280-B545-DD8CC120B525}" srcId="{8D58DDF9-172F-4A8A-96BE-3EC168A699AF}" destId="{BE4B3BA3-5549-4760-A014-E953FD0B58C1}" srcOrd="1" destOrd="0" parTransId="{6252C9A8-5527-4D29-A3B0-BB3CBE85A08B}" sibTransId="{AE8C2628-0E0B-479D-9743-75DA616AB302}"/>
    <dgm:cxn modelId="{B0935DE2-AEAA-4E2B-A76B-4A1BCC4CD6B2}" type="presOf" srcId="{4C53681F-D70E-4277-A0B8-1D66A408F058}" destId="{396547E1-8562-40E7-8886-96F7CBC1616C}" srcOrd="0" destOrd="0" presId="urn:microsoft.com/office/officeart/2005/8/layout/vList2"/>
    <dgm:cxn modelId="{0D23791C-41CF-4176-8FE2-A9CB343D20A3}" type="presParOf" srcId="{396547E1-8562-40E7-8886-96F7CBC1616C}" destId="{DBD8D241-9F01-477E-A009-367D81759F90}" srcOrd="0" destOrd="0" presId="urn:microsoft.com/office/officeart/2005/8/layout/vList2"/>
    <dgm:cxn modelId="{A88D7755-6A92-4106-AF8A-5C6797E3E596}" type="presParOf" srcId="{396547E1-8562-40E7-8886-96F7CBC1616C}" destId="{AE6F581A-364E-4BF3-9354-C0B75FB77A8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8D241-9F01-477E-A009-367D81759F90}">
      <dsp:nvSpPr>
        <dsp:cNvPr id="0" name=""/>
        <dsp:cNvSpPr/>
      </dsp:nvSpPr>
      <dsp:spPr>
        <a:xfrm>
          <a:off x="0" y="26875"/>
          <a:ext cx="7083465" cy="77980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zh-CN" altLang="en-US" sz="3100" kern="1200" dirty="0" smtClean="0">
              <a:latin typeface="幼圆" pitchFamily="49" charset="-122"/>
              <a:ea typeface="幼圆" pitchFamily="49" charset="-122"/>
            </a:rPr>
            <a:t>减小面积的设计技巧</a:t>
          </a:r>
          <a:endParaRPr lang="zh-CN" altLang="en-US" sz="3100" kern="1200" dirty="0">
            <a:latin typeface="幼圆" pitchFamily="49" charset="-122"/>
            <a:ea typeface="幼圆" pitchFamily="49" charset="-122"/>
          </a:endParaRPr>
        </a:p>
      </dsp:txBody>
      <dsp:txXfrm>
        <a:off x="38067" y="64942"/>
        <a:ext cx="7007331" cy="703671"/>
      </dsp:txXfrm>
    </dsp:sp>
    <dsp:sp modelId="{AE6F581A-364E-4BF3-9354-C0B75FB77A81}">
      <dsp:nvSpPr>
        <dsp:cNvPr id="0" name=""/>
        <dsp:cNvSpPr/>
      </dsp:nvSpPr>
      <dsp:spPr>
        <a:xfrm>
          <a:off x="0" y="806680"/>
          <a:ext cx="7083465" cy="2181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90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zh-CN" altLang="en-US" sz="2400" kern="1200" dirty="0" smtClean="0">
              <a:latin typeface="幼圆" pitchFamily="49" charset="-122"/>
              <a:ea typeface="幼圆" pitchFamily="49" charset="-122"/>
            </a:rPr>
            <a:t>利用环路折叠流水线</a:t>
          </a:r>
          <a:endParaRPr lang="zh-CN" altLang="en-US" sz="2400" kern="1200" dirty="0">
            <a:latin typeface="幼圆" pitchFamily="49" charset="-122"/>
            <a:ea typeface="幼圆" pitchFamily="49" charset="-122"/>
          </a:endParaRPr>
        </a:p>
        <a:p>
          <a:pPr marL="228600" lvl="1" indent="-228600" algn="l" defTabSz="1066800">
            <a:lnSpc>
              <a:spcPct val="90000"/>
            </a:lnSpc>
            <a:spcBef>
              <a:spcPct val="0"/>
            </a:spcBef>
            <a:spcAft>
              <a:spcPct val="20000"/>
            </a:spcAft>
            <a:buChar char="••"/>
          </a:pPr>
          <a:r>
            <a:rPr lang="zh-CN" altLang="en-US" sz="2400" kern="1200" dirty="0" smtClean="0">
              <a:latin typeface="幼圆" pitchFamily="49" charset="-122"/>
              <a:ea typeface="幼圆" pitchFamily="49" charset="-122"/>
            </a:rPr>
            <a:t>复用资源</a:t>
          </a:r>
          <a:endParaRPr lang="zh-CN" altLang="en-US" sz="2400" kern="1200" dirty="0">
            <a:latin typeface="幼圆" pitchFamily="49" charset="-122"/>
            <a:ea typeface="幼圆" pitchFamily="49" charset="-122"/>
          </a:endParaRPr>
        </a:p>
        <a:p>
          <a:pPr marL="228600" lvl="1" indent="-228600" algn="l" defTabSz="1066800">
            <a:lnSpc>
              <a:spcPct val="90000"/>
            </a:lnSpc>
            <a:spcBef>
              <a:spcPct val="0"/>
            </a:spcBef>
            <a:spcAft>
              <a:spcPct val="20000"/>
            </a:spcAft>
            <a:buChar char="••"/>
          </a:pPr>
          <a:r>
            <a:rPr lang="zh-CN" altLang="en-US" sz="2400" kern="1200" dirty="0" smtClean="0">
              <a:latin typeface="幼圆" pitchFamily="49" charset="-122"/>
              <a:ea typeface="幼圆" pitchFamily="49" charset="-122"/>
            </a:rPr>
            <a:t>根据资源特点正确使用复位</a:t>
          </a:r>
          <a:r>
            <a:rPr lang="en-US" altLang="zh-CN" sz="2400" kern="1200" dirty="0" smtClean="0">
              <a:latin typeface="幼圆" pitchFamily="49" charset="-122"/>
              <a:ea typeface="幼圆" pitchFamily="49" charset="-122"/>
            </a:rPr>
            <a:t>/</a:t>
          </a:r>
          <a:r>
            <a:rPr lang="zh-CN" altLang="en-US" sz="2400" kern="1200" dirty="0" smtClean="0">
              <a:latin typeface="幼圆" pitchFamily="49" charset="-122"/>
              <a:ea typeface="幼圆" pitchFamily="49" charset="-122"/>
            </a:rPr>
            <a:t>置位</a:t>
          </a:r>
          <a:endParaRPr lang="zh-CN" altLang="en-US" sz="2400" kern="1200" dirty="0">
            <a:latin typeface="幼圆" pitchFamily="49" charset="-122"/>
            <a:ea typeface="幼圆" pitchFamily="49" charset="-122"/>
          </a:endParaRPr>
        </a:p>
        <a:p>
          <a:pPr marL="228600" lvl="1" indent="-228600" algn="l" defTabSz="1066800">
            <a:lnSpc>
              <a:spcPct val="90000"/>
            </a:lnSpc>
            <a:spcBef>
              <a:spcPct val="0"/>
            </a:spcBef>
            <a:spcAft>
              <a:spcPct val="20000"/>
            </a:spcAft>
            <a:buChar char="••"/>
          </a:pPr>
          <a:r>
            <a:rPr lang="zh-CN" altLang="en-US" sz="2400" kern="1200" dirty="0" smtClean="0">
              <a:latin typeface="幼圆" pitchFamily="49" charset="-122"/>
              <a:ea typeface="幼圆" pitchFamily="49" charset="-122"/>
            </a:rPr>
            <a:t>根据资源特点正确使用同步</a:t>
          </a:r>
          <a:r>
            <a:rPr lang="en-US" altLang="zh-CN" sz="2400" kern="1200" dirty="0" smtClean="0">
              <a:latin typeface="幼圆" pitchFamily="49" charset="-122"/>
              <a:ea typeface="幼圆" pitchFamily="49" charset="-122"/>
            </a:rPr>
            <a:t>/</a:t>
          </a:r>
          <a:r>
            <a:rPr lang="zh-CN" altLang="en-US" sz="2400" kern="1200" dirty="0" smtClean="0">
              <a:latin typeface="幼圆" pitchFamily="49" charset="-122"/>
              <a:ea typeface="幼圆" pitchFamily="49" charset="-122"/>
            </a:rPr>
            <a:t>异步复位</a:t>
          </a:r>
          <a:endParaRPr lang="zh-CN" altLang="en-US" sz="2400" kern="1200" dirty="0">
            <a:latin typeface="幼圆" pitchFamily="49" charset="-122"/>
            <a:ea typeface="幼圆" pitchFamily="49" charset="-122"/>
          </a:endParaRPr>
        </a:p>
        <a:p>
          <a:pPr marL="228600" lvl="1" indent="-228600" algn="l" defTabSz="1066800">
            <a:lnSpc>
              <a:spcPct val="90000"/>
            </a:lnSpc>
            <a:spcBef>
              <a:spcPct val="0"/>
            </a:spcBef>
            <a:spcAft>
              <a:spcPct val="20000"/>
            </a:spcAft>
            <a:buChar char="••"/>
          </a:pPr>
          <a:r>
            <a:rPr lang="zh-CN" altLang="en-US" sz="2400" kern="1200" dirty="0" smtClean="0">
              <a:latin typeface="幼圆" pitchFamily="49" charset="-122"/>
              <a:ea typeface="幼圆" pitchFamily="49" charset="-122"/>
            </a:rPr>
            <a:t>利用触发器的复位</a:t>
          </a:r>
          <a:r>
            <a:rPr lang="en-US" altLang="zh-CN" sz="2400" kern="1200" dirty="0" smtClean="0">
              <a:latin typeface="幼圆" pitchFamily="49" charset="-122"/>
              <a:ea typeface="幼圆" pitchFamily="49" charset="-122"/>
            </a:rPr>
            <a:t>/</a:t>
          </a:r>
          <a:r>
            <a:rPr lang="zh-CN" altLang="en-US" sz="2400" kern="1200" dirty="0" smtClean="0">
              <a:latin typeface="幼圆" pitchFamily="49" charset="-122"/>
              <a:ea typeface="幼圆" pitchFamily="49" charset="-122"/>
            </a:rPr>
            <a:t>置位资源实现逻辑功能</a:t>
          </a:r>
          <a:endParaRPr lang="zh-CN" altLang="en-US" sz="2400" kern="1200" dirty="0">
            <a:latin typeface="幼圆" pitchFamily="49" charset="-122"/>
            <a:ea typeface="幼圆" pitchFamily="49" charset="-122"/>
          </a:endParaRPr>
        </a:p>
      </dsp:txBody>
      <dsp:txXfrm>
        <a:off x="0" y="806680"/>
        <a:ext cx="7083465" cy="2181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8D241-9F01-477E-A009-367D81759F90}">
      <dsp:nvSpPr>
        <dsp:cNvPr id="0" name=""/>
        <dsp:cNvSpPr/>
      </dsp:nvSpPr>
      <dsp:spPr>
        <a:xfrm>
          <a:off x="0" y="50275"/>
          <a:ext cx="7083465" cy="6791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altLang="en-US" sz="2700" kern="1200" dirty="0" smtClean="0">
              <a:latin typeface="幼圆" pitchFamily="49" charset="-122"/>
              <a:ea typeface="幼圆" pitchFamily="49" charset="-122"/>
            </a:rPr>
            <a:t>降低功耗的设计技巧</a:t>
          </a:r>
          <a:endParaRPr lang="zh-CN" altLang="en-US" sz="2700" kern="1200" dirty="0">
            <a:latin typeface="幼圆" pitchFamily="49" charset="-122"/>
            <a:ea typeface="幼圆" pitchFamily="49" charset="-122"/>
          </a:endParaRPr>
        </a:p>
      </dsp:txBody>
      <dsp:txXfrm>
        <a:off x="33155" y="83430"/>
        <a:ext cx="7017155" cy="612874"/>
      </dsp:txXfrm>
    </dsp:sp>
    <dsp:sp modelId="{AE6F581A-364E-4BF3-9354-C0B75FB77A81}">
      <dsp:nvSpPr>
        <dsp:cNvPr id="0" name=""/>
        <dsp:cNvSpPr/>
      </dsp:nvSpPr>
      <dsp:spPr>
        <a:xfrm>
          <a:off x="0" y="729460"/>
          <a:ext cx="7083465" cy="223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9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altLang="en-US" sz="2100" kern="1200" dirty="0" smtClean="0">
              <a:latin typeface="幼圆" pitchFamily="49" charset="-122"/>
              <a:ea typeface="幼圆" pitchFamily="49" charset="-122"/>
            </a:rPr>
            <a:t>利用时钟使能和时钟多路选择器合理控制局部电路的时钟信号</a:t>
          </a:r>
          <a:endParaRPr lang="zh-CN" altLang="en-US" sz="2100" kern="1200" dirty="0">
            <a:latin typeface="幼圆" pitchFamily="49" charset="-122"/>
            <a:ea typeface="幼圆" pitchFamily="49" charset="-122"/>
          </a:endParaRPr>
        </a:p>
        <a:p>
          <a:pPr marL="228600" lvl="1" indent="-228600" algn="l" defTabSz="933450">
            <a:lnSpc>
              <a:spcPct val="90000"/>
            </a:lnSpc>
            <a:spcBef>
              <a:spcPct val="0"/>
            </a:spcBef>
            <a:spcAft>
              <a:spcPct val="20000"/>
            </a:spcAft>
            <a:buChar char="••"/>
          </a:pPr>
          <a:r>
            <a:rPr lang="zh-CN" altLang="en-US" sz="2100" kern="1200" dirty="0" smtClean="0">
              <a:latin typeface="幼圆" pitchFamily="49" charset="-122"/>
              <a:ea typeface="幼圆" pitchFamily="49" charset="-122"/>
            </a:rPr>
            <a:t>利用双沿触发技术可降低时钟频率</a:t>
          </a:r>
          <a:endParaRPr lang="zh-CN" altLang="en-US" sz="2100" kern="1200" dirty="0">
            <a:latin typeface="幼圆" pitchFamily="49" charset="-122"/>
            <a:ea typeface="幼圆" pitchFamily="49" charset="-122"/>
          </a:endParaRPr>
        </a:p>
        <a:p>
          <a:pPr marL="228600" lvl="1" indent="-228600" algn="l" defTabSz="933450">
            <a:lnSpc>
              <a:spcPct val="90000"/>
            </a:lnSpc>
            <a:spcBef>
              <a:spcPct val="0"/>
            </a:spcBef>
            <a:spcAft>
              <a:spcPct val="20000"/>
            </a:spcAft>
            <a:buChar char="••"/>
          </a:pPr>
          <a:r>
            <a:rPr lang="zh-CN" altLang="en-US" sz="2100" kern="1200" smtClean="0">
              <a:latin typeface="幼圆" pitchFamily="49" charset="-122"/>
              <a:ea typeface="幼圆" pitchFamily="49" charset="-122"/>
            </a:rPr>
            <a:t>尽量减小输入信号的上升时间和下降时间</a:t>
          </a:r>
          <a:endParaRPr lang="zh-CN" altLang="en-US" sz="2100" kern="1200" dirty="0">
            <a:latin typeface="幼圆" pitchFamily="49" charset="-122"/>
            <a:ea typeface="幼圆" pitchFamily="49" charset="-122"/>
          </a:endParaRPr>
        </a:p>
        <a:p>
          <a:pPr marL="228600" lvl="1" indent="-228600" algn="l" defTabSz="933450">
            <a:lnSpc>
              <a:spcPct val="90000"/>
            </a:lnSpc>
            <a:spcBef>
              <a:spcPct val="0"/>
            </a:spcBef>
            <a:spcAft>
              <a:spcPct val="20000"/>
            </a:spcAft>
            <a:buChar char="••"/>
          </a:pPr>
          <a:r>
            <a:rPr lang="zh-CN" altLang="en-US" sz="2100" kern="1200" dirty="0" smtClean="0">
              <a:latin typeface="幼圆" pitchFamily="49" charset="-122"/>
              <a:ea typeface="幼圆" pitchFamily="49" charset="-122"/>
            </a:rPr>
            <a:t>利用内部或外部的上拉</a:t>
          </a:r>
          <a:r>
            <a:rPr lang="en-US" altLang="en-US" sz="2100" kern="1200" dirty="0" smtClean="0">
              <a:latin typeface="幼圆" pitchFamily="49" charset="-122"/>
              <a:ea typeface="幼圆" pitchFamily="49" charset="-122"/>
            </a:rPr>
            <a:t>/</a:t>
          </a:r>
          <a:r>
            <a:rPr lang="zh-CN" altLang="en-US" sz="2100" kern="1200" dirty="0" smtClean="0">
              <a:latin typeface="幼圆" pitchFamily="49" charset="-122"/>
              <a:ea typeface="幼圆" pitchFamily="49" charset="-122"/>
            </a:rPr>
            <a:t>下拉电阻端接不用的引脚</a:t>
          </a:r>
        </a:p>
        <a:p>
          <a:pPr marL="228600" lvl="1" indent="-228600" algn="l" defTabSz="933450">
            <a:lnSpc>
              <a:spcPct val="90000"/>
            </a:lnSpc>
            <a:spcBef>
              <a:spcPct val="0"/>
            </a:spcBef>
            <a:spcAft>
              <a:spcPct val="20000"/>
            </a:spcAft>
            <a:buChar char="••"/>
          </a:pPr>
          <a:r>
            <a:rPr lang="zh-CN" altLang="en-US" sz="2100" kern="1200" dirty="0" smtClean="0">
              <a:latin typeface="幼圆" pitchFamily="49" charset="-122"/>
              <a:ea typeface="幼圆" pitchFamily="49" charset="-122"/>
            </a:rPr>
            <a:t>采用串行端接降低静态功耗输出</a:t>
          </a:r>
        </a:p>
      </dsp:txBody>
      <dsp:txXfrm>
        <a:off x="0" y="729460"/>
        <a:ext cx="7083465" cy="22355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8D241-9F01-477E-A009-367D81759F90}">
      <dsp:nvSpPr>
        <dsp:cNvPr id="0" name=""/>
        <dsp:cNvSpPr/>
      </dsp:nvSpPr>
      <dsp:spPr>
        <a:xfrm>
          <a:off x="0" y="9697"/>
          <a:ext cx="7083465" cy="83011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altLang="en-US" sz="3300" kern="1200" dirty="0" smtClean="0">
              <a:latin typeface="幼圆" pitchFamily="49" charset="-122"/>
              <a:ea typeface="幼圆" pitchFamily="49" charset="-122"/>
            </a:rPr>
            <a:t>多时钟域的设计技巧</a:t>
          </a:r>
          <a:endParaRPr lang="zh-CN" altLang="en-US" sz="3300" kern="1200" dirty="0">
            <a:latin typeface="幼圆" pitchFamily="49" charset="-122"/>
            <a:ea typeface="幼圆" pitchFamily="49" charset="-122"/>
          </a:endParaRPr>
        </a:p>
      </dsp:txBody>
      <dsp:txXfrm>
        <a:off x="40523" y="50220"/>
        <a:ext cx="7002419" cy="749069"/>
      </dsp:txXfrm>
    </dsp:sp>
    <dsp:sp modelId="{AE6F581A-364E-4BF3-9354-C0B75FB77A81}">
      <dsp:nvSpPr>
        <dsp:cNvPr id="0" name=""/>
        <dsp:cNvSpPr/>
      </dsp:nvSpPr>
      <dsp:spPr>
        <a:xfrm>
          <a:off x="0" y="839812"/>
          <a:ext cx="7083465" cy="2390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9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altLang="en-US" sz="2600" kern="1200" dirty="0" smtClean="0">
              <a:latin typeface="幼圆" pitchFamily="49" charset="-122"/>
              <a:ea typeface="幼圆" pitchFamily="49" charset="-122"/>
            </a:rPr>
            <a:t>跨时钟域传递数据一定要认证处理</a:t>
          </a:r>
          <a:endParaRPr lang="zh-CN" altLang="en-US" sz="2600" kern="1200" dirty="0">
            <a:latin typeface="幼圆" pitchFamily="49" charset="-122"/>
            <a:ea typeface="幼圆" pitchFamily="49" charset="-122"/>
          </a:endParaRPr>
        </a:p>
        <a:p>
          <a:pPr marL="228600" lvl="1" indent="-228600" algn="l" defTabSz="1155700">
            <a:lnSpc>
              <a:spcPct val="90000"/>
            </a:lnSpc>
            <a:spcBef>
              <a:spcPct val="0"/>
            </a:spcBef>
            <a:spcAft>
              <a:spcPct val="20000"/>
            </a:spcAft>
            <a:buChar char="••"/>
          </a:pPr>
          <a:r>
            <a:rPr lang="zh-CN" altLang="en-US" sz="2600" kern="1200" dirty="0" smtClean="0">
              <a:latin typeface="幼圆" pitchFamily="49" charset="-122"/>
              <a:ea typeface="幼圆" pitchFamily="49" charset="-122"/>
            </a:rPr>
            <a:t>利用相位控制技术</a:t>
          </a:r>
          <a:endParaRPr lang="zh-CN" altLang="en-US" sz="2600" kern="1200" dirty="0">
            <a:latin typeface="幼圆" pitchFamily="49" charset="-122"/>
            <a:ea typeface="幼圆" pitchFamily="49" charset="-122"/>
          </a:endParaRPr>
        </a:p>
        <a:p>
          <a:pPr marL="228600" lvl="1" indent="-228600" algn="l" defTabSz="1155700">
            <a:lnSpc>
              <a:spcPct val="90000"/>
            </a:lnSpc>
            <a:spcBef>
              <a:spcPct val="0"/>
            </a:spcBef>
            <a:spcAft>
              <a:spcPct val="20000"/>
            </a:spcAft>
            <a:buChar char="••"/>
          </a:pPr>
          <a:r>
            <a:rPr lang="zh-CN" altLang="en-US" sz="2600" kern="1200" dirty="0" smtClean="0">
              <a:latin typeface="幼圆" pitchFamily="49" charset="-122"/>
              <a:ea typeface="幼圆" pitchFamily="49" charset="-122"/>
            </a:rPr>
            <a:t>利用双触发器防止亚稳态的传递</a:t>
          </a:r>
        </a:p>
        <a:p>
          <a:pPr marL="228600" lvl="1" indent="-228600" algn="l" defTabSz="1155700">
            <a:lnSpc>
              <a:spcPct val="90000"/>
            </a:lnSpc>
            <a:spcBef>
              <a:spcPct val="0"/>
            </a:spcBef>
            <a:spcAft>
              <a:spcPct val="20000"/>
            </a:spcAft>
            <a:buChar char="••"/>
          </a:pPr>
          <a:r>
            <a:rPr lang="zh-CN" altLang="en-US" sz="2600" kern="1200" dirty="0" smtClean="0">
              <a:latin typeface="幼圆" pitchFamily="49" charset="-122"/>
              <a:ea typeface="幼圆" pitchFamily="49" charset="-122"/>
            </a:rPr>
            <a:t>利用异步</a:t>
          </a:r>
          <a:r>
            <a:rPr lang="en-US" altLang="zh-CN" sz="2600" kern="1200" dirty="0" smtClean="0">
              <a:latin typeface="幼圆" pitchFamily="49" charset="-122"/>
              <a:ea typeface="幼圆" pitchFamily="49" charset="-122"/>
            </a:rPr>
            <a:t>FIFO</a:t>
          </a:r>
          <a:r>
            <a:rPr lang="zh-CN" altLang="en-US" sz="2600" kern="1200" dirty="0" smtClean="0">
              <a:latin typeface="幼圆" pitchFamily="49" charset="-122"/>
              <a:ea typeface="幼圆" pitchFamily="49" charset="-122"/>
            </a:rPr>
            <a:t>在不同时域间传递数据</a:t>
          </a:r>
        </a:p>
        <a:p>
          <a:pPr marL="228600" lvl="1" indent="-228600" algn="l" defTabSz="1155700">
            <a:lnSpc>
              <a:spcPct val="90000"/>
            </a:lnSpc>
            <a:spcBef>
              <a:spcPct val="0"/>
            </a:spcBef>
            <a:spcAft>
              <a:spcPct val="20000"/>
            </a:spcAft>
            <a:buChar char="••"/>
          </a:pPr>
          <a:r>
            <a:rPr lang="zh-CN" altLang="en-US" sz="2600" kern="1200" dirty="0" smtClean="0">
              <a:latin typeface="幼圆" pitchFamily="49" charset="-122"/>
              <a:ea typeface="幼圆" pitchFamily="49" charset="-122"/>
            </a:rPr>
            <a:t>注意将用于同步的电路划分在单独的模块中</a:t>
          </a:r>
        </a:p>
      </dsp:txBody>
      <dsp:txXfrm>
        <a:off x="0" y="839812"/>
        <a:ext cx="7083465" cy="23908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8D241-9F01-477E-A009-367D81759F90}">
      <dsp:nvSpPr>
        <dsp:cNvPr id="0" name=""/>
        <dsp:cNvSpPr/>
      </dsp:nvSpPr>
      <dsp:spPr>
        <a:xfrm>
          <a:off x="0" y="219600"/>
          <a:ext cx="7083465" cy="77980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zh-CN" altLang="en-US" sz="3100" kern="1200" dirty="0" smtClean="0">
              <a:latin typeface="幼圆" pitchFamily="49" charset="-122"/>
              <a:ea typeface="幼圆" pitchFamily="49" charset="-122"/>
            </a:rPr>
            <a:t>复位电路设计</a:t>
          </a:r>
          <a:endParaRPr lang="zh-CN" altLang="en-US" sz="3100" kern="1200" dirty="0">
            <a:latin typeface="幼圆" pitchFamily="49" charset="-122"/>
            <a:ea typeface="幼圆" pitchFamily="49" charset="-122"/>
          </a:endParaRPr>
        </a:p>
      </dsp:txBody>
      <dsp:txXfrm>
        <a:off x="38067" y="257667"/>
        <a:ext cx="7007331" cy="703671"/>
      </dsp:txXfrm>
    </dsp:sp>
    <dsp:sp modelId="{AE6F581A-364E-4BF3-9354-C0B75FB77A81}">
      <dsp:nvSpPr>
        <dsp:cNvPr id="0" name=""/>
        <dsp:cNvSpPr/>
      </dsp:nvSpPr>
      <dsp:spPr>
        <a:xfrm>
          <a:off x="0" y="999405"/>
          <a:ext cx="7083465" cy="2021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90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zh-CN" altLang="en-US" sz="2400" kern="1200" dirty="0" smtClean="0">
              <a:latin typeface="幼圆" pitchFamily="49" charset="-122"/>
              <a:ea typeface="幼圆" pitchFamily="49" charset="-122"/>
            </a:rPr>
            <a:t>对外部接入的复位信号建议采用异步建立，同步撤销的复位同步设计</a:t>
          </a:r>
          <a:endParaRPr lang="zh-CN" altLang="en-US" sz="2400" kern="1200" dirty="0">
            <a:latin typeface="幼圆" pitchFamily="49" charset="-122"/>
            <a:ea typeface="幼圆" pitchFamily="49" charset="-122"/>
          </a:endParaRPr>
        </a:p>
        <a:p>
          <a:pPr marL="228600" lvl="1" indent="-228600" algn="l" defTabSz="1066800">
            <a:lnSpc>
              <a:spcPct val="90000"/>
            </a:lnSpc>
            <a:spcBef>
              <a:spcPct val="0"/>
            </a:spcBef>
            <a:spcAft>
              <a:spcPct val="20000"/>
            </a:spcAft>
            <a:buChar char="••"/>
          </a:pPr>
          <a:r>
            <a:rPr lang="zh-CN" altLang="en-US" sz="2400" kern="1200" dirty="0" smtClean="0">
              <a:latin typeface="幼圆" pitchFamily="49" charset="-122"/>
              <a:ea typeface="幼圆" pitchFamily="49" charset="-122"/>
            </a:rPr>
            <a:t>内部产生的复位信号建议采用全同步复位的设计</a:t>
          </a:r>
          <a:endParaRPr lang="zh-CN" altLang="en-US" sz="2400" kern="1200" dirty="0">
            <a:latin typeface="幼圆" pitchFamily="49" charset="-122"/>
            <a:ea typeface="幼圆" pitchFamily="49" charset="-122"/>
          </a:endParaRPr>
        </a:p>
        <a:p>
          <a:pPr marL="228600" lvl="1" indent="-228600" algn="l" defTabSz="1066800">
            <a:lnSpc>
              <a:spcPct val="90000"/>
            </a:lnSpc>
            <a:spcBef>
              <a:spcPct val="0"/>
            </a:spcBef>
            <a:spcAft>
              <a:spcPct val="20000"/>
            </a:spcAft>
            <a:buChar char="••"/>
          </a:pPr>
          <a:r>
            <a:rPr lang="zh-CN" altLang="en-US" sz="2400" kern="1200" dirty="0" smtClean="0">
              <a:latin typeface="幼圆" pitchFamily="49" charset="-122"/>
              <a:ea typeface="幼圆" pitchFamily="49" charset="-122"/>
            </a:rPr>
            <a:t>存在多时钟域时，每个时钟域需要设置独立的复位同步模块</a:t>
          </a:r>
          <a:endParaRPr lang="zh-CN" altLang="en-US" sz="2400" kern="1200" dirty="0">
            <a:latin typeface="幼圆" pitchFamily="49" charset="-122"/>
            <a:ea typeface="幼圆" pitchFamily="49" charset="-122"/>
          </a:endParaRPr>
        </a:p>
      </dsp:txBody>
      <dsp:txXfrm>
        <a:off x="0" y="999405"/>
        <a:ext cx="7083465" cy="20213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6F899E-12DF-4327-A479-3FB6B3D64C6D}" type="datetimeFigureOut">
              <a:rPr lang="zh-CN" altLang="en-US" smtClean="0"/>
              <a:t>2020/3/18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E16E4F-D1CF-44AC-8C0D-B2320DFC5571}" type="slidenum">
              <a:rPr lang="zh-CN" altLang="en-US" smtClean="0"/>
              <a:t>‹#›</a:t>
            </a:fld>
            <a:endParaRPr lang="zh-CN" altLang="en-US"/>
          </a:p>
        </p:txBody>
      </p:sp>
    </p:spTree>
    <p:extLst>
      <p:ext uri="{BB962C8B-B14F-4D97-AF65-F5344CB8AC3E}">
        <p14:creationId xmlns:p14="http://schemas.microsoft.com/office/powerpoint/2010/main" val="4129641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乘法本身具有流水结构</a:t>
            </a:r>
            <a:endParaRPr lang="en-US" altLang="zh-CN" dirty="0" smtClean="0"/>
          </a:p>
          <a:p>
            <a:pPr marL="0" indent="0">
              <a:buNone/>
            </a:pPr>
            <a:r>
              <a:rPr lang="en-US" altLang="zh-CN" dirty="0" smtClean="0"/>
              <a:t>6</a:t>
            </a:r>
            <a:r>
              <a:rPr lang="zh-CN" altLang="en-US" dirty="0" smtClean="0"/>
              <a:t>（</a:t>
            </a:r>
            <a:r>
              <a:rPr lang="en-US" altLang="zh-CN" dirty="0" smtClean="0"/>
              <a:t>0110</a:t>
            </a:r>
            <a:r>
              <a:rPr lang="zh-CN" altLang="en-US" dirty="0" smtClean="0"/>
              <a:t>）</a:t>
            </a:r>
            <a:r>
              <a:rPr lang="zh-CN" altLang="en-US" baseline="0" dirty="0" smtClean="0"/>
              <a:t>* </a:t>
            </a:r>
            <a:r>
              <a:rPr lang="en-US" altLang="zh-CN" baseline="0" dirty="0" smtClean="0"/>
              <a:t>0.75</a:t>
            </a:r>
            <a:r>
              <a:rPr lang="zh-CN" altLang="en-US" baseline="0" dirty="0" smtClean="0"/>
              <a:t>（</a:t>
            </a:r>
            <a:r>
              <a:rPr lang="en-US" altLang="zh-CN" baseline="0" dirty="0" smtClean="0"/>
              <a:t>.1100</a:t>
            </a:r>
            <a:r>
              <a:rPr lang="zh-CN" altLang="en-US" baseline="0" dirty="0" smtClean="0"/>
              <a:t>）</a:t>
            </a:r>
            <a:r>
              <a:rPr lang="en-US" altLang="zh-CN" baseline="0" dirty="0" smtClean="0"/>
              <a:t>= 4.5 </a:t>
            </a:r>
            <a:r>
              <a:rPr lang="zh-CN" altLang="en-US" baseline="0" dirty="0" smtClean="0"/>
              <a:t>（</a:t>
            </a:r>
            <a:r>
              <a:rPr lang="en-US" altLang="zh-CN" baseline="0" dirty="0" smtClean="0"/>
              <a:t>0100.1000</a:t>
            </a:r>
            <a:r>
              <a:rPr lang="zh-CN" altLang="en-US" baseline="0" dirty="0" smtClean="0"/>
              <a:t>）</a:t>
            </a:r>
            <a:endParaRPr lang="en-US" altLang="zh-CN" dirty="0" smtClean="0"/>
          </a:p>
          <a:p>
            <a:pPr marL="0" indent="0">
              <a:buNone/>
            </a:pPr>
            <a:r>
              <a:rPr lang="en-US" altLang="zh-CN" dirty="0" smtClean="0"/>
              <a:t>0011.000 + 0001.1000 = 0100.1000</a:t>
            </a:r>
            <a:endParaRPr lang="zh-CN" altLang="en-US" dirty="0"/>
          </a:p>
        </p:txBody>
      </p:sp>
      <p:sp>
        <p:nvSpPr>
          <p:cNvPr id="4" name="灯片编号占位符 3"/>
          <p:cNvSpPr>
            <a:spLocks noGrp="1"/>
          </p:cNvSpPr>
          <p:nvPr>
            <p:ph type="sldNum" sz="quarter" idx="10"/>
          </p:nvPr>
        </p:nvSpPr>
        <p:spPr/>
        <p:txBody>
          <a:bodyPr/>
          <a:lstStyle/>
          <a:p>
            <a:fld id="{FCE16E4F-D1CF-44AC-8C0D-B2320DFC5571}" type="slidenum">
              <a:rPr lang="zh-CN" altLang="en-US" smtClean="0"/>
              <a:t>3</a:t>
            </a:fld>
            <a:endParaRPr lang="zh-CN" altLang="en-US"/>
          </a:p>
        </p:txBody>
      </p:sp>
    </p:spTree>
    <p:extLst>
      <p:ext uri="{BB962C8B-B14F-4D97-AF65-F5344CB8AC3E}">
        <p14:creationId xmlns:p14="http://schemas.microsoft.com/office/powerpoint/2010/main" val="2345424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P </a:t>
            </a:r>
            <a:r>
              <a:rPr lang="en-US" altLang="zh-CN" smtClean="0">
                <a:latin typeface="Cambria Math"/>
                <a:ea typeface="Cambria Math"/>
              </a:rPr>
              <a:t>∝ C </a:t>
            </a:r>
            <a:r>
              <a:rPr lang="en-US" altLang="zh-CN" baseline="0" smtClean="0">
                <a:latin typeface="Cambria Math"/>
                <a:ea typeface="Cambria Math"/>
              </a:rPr>
              <a:t>* F * V</a:t>
            </a:r>
            <a:r>
              <a:rPr lang="en-US" altLang="zh-CN" baseline="30000" smtClean="0">
                <a:latin typeface="Cambria Math"/>
                <a:ea typeface="Cambria Math"/>
              </a:rPr>
              <a:t>2</a:t>
            </a:r>
            <a:r>
              <a:rPr lang="en-US" altLang="zh-CN" baseline="0" smtClean="0">
                <a:latin typeface="Cambria Math"/>
                <a:ea typeface="Cambria Math"/>
              </a:rPr>
              <a:t>  </a:t>
            </a:r>
            <a:endParaRPr lang="zh-CN" altLang="en-US" dirty="0"/>
          </a:p>
        </p:txBody>
      </p:sp>
      <p:sp>
        <p:nvSpPr>
          <p:cNvPr id="4" name="灯片编号占位符 3"/>
          <p:cNvSpPr>
            <a:spLocks noGrp="1"/>
          </p:cNvSpPr>
          <p:nvPr>
            <p:ph type="sldNum" sz="quarter" idx="10"/>
          </p:nvPr>
        </p:nvSpPr>
        <p:spPr/>
        <p:txBody>
          <a:bodyPr/>
          <a:lstStyle/>
          <a:p>
            <a:fld id="{FCE16E4F-D1CF-44AC-8C0D-B2320DFC5571}" type="slidenum">
              <a:rPr lang="zh-CN" altLang="en-US" smtClean="0"/>
              <a:t>15</a:t>
            </a:fld>
            <a:endParaRPr lang="zh-CN" altLang="en-US"/>
          </a:p>
        </p:txBody>
      </p:sp>
    </p:spTree>
    <p:extLst>
      <p:ext uri="{BB962C8B-B14F-4D97-AF65-F5344CB8AC3E}">
        <p14:creationId xmlns:p14="http://schemas.microsoft.com/office/powerpoint/2010/main" val="2610462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门控时钟</a:t>
            </a:r>
            <a:endParaRPr lang="zh-CN" altLang="en-US" dirty="0"/>
          </a:p>
        </p:txBody>
      </p:sp>
      <p:sp>
        <p:nvSpPr>
          <p:cNvPr id="4" name="灯片编号占位符 3"/>
          <p:cNvSpPr>
            <a:spLocks noGrp="1"/>
          </p:cNvSpPr>
          <p:nvPr>
            <p:ph type="sldNum" sz="quarter" idx="10"/>
          </p:nvPr>
        </p:nvSpPr>
        <p:spPr/>
        <p:txBody>
          <a:bodyPr/>
          <a:lstStyle/>
          <a:p>
            <a:fld id="{FCE16E4F-D1CF-44AC-8C0D-B2320DFC5571}" type="slidenum">
              <a:rPr lang="zh-CN" altLang="en-US" smtClean="0"/>
              <a:t>16</a:t>
            </a:fld>
            <a:endParaRPr lang="zh-CN" altLang="en-US"/>
          </a:p>
        </p:txBody>
      </p:sp>
    </p:spTree>
    <p:extLst>
      <p:ext uri="{BB962C8B-B14F-4D97-AF65-F5344CB8AC3E}">
        <p14:creationId xmlns:p14="http://schemas.microsoft.com/office/powerpoint/2010/main" val="1424534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寄存器锁住的应该是上一个时钟沿前级寄存器输出</a:t>
            </a:r>
            <a:r>
              <a:rPr lang="en-US" altLang="zh-CN" dirty="0" smtClean="0"/>
              <a:t>+</a:t>
            </a:r>
            <a:r>
              <a:rPr lang="zh-CN" altLang="en-US" dirty="0" smtClean="0"/>
              <a:t>组合逻辑变换后的值</a:t>
            </a:r>
            <a:endParaRPr lang="en-US" altLang="zh-CN" dirty="0" smtClean="0"/>
          </a:p>
          <a:p>
            <a:endParaRPr lang="en-US" altLang="zh-CN" dirty="0" smtClean="0"/>
          </a:p>
          <a:p>
            <a:r>
              <a:rPr lang="zh-CN" altLang="en-US" dirty="0" smtClean="0"/>
              <a:t>如果</a:t>
            </a:r>
            <a:r>
              <a:rPr lang="en-US" altLang="zh-CN" dirty="0" err="1" smtClean="0"/>
              <a:t>dL</a:t>
            </a:r>
            <a:r>
              <a:rPr lang="en-US" altLang="zh-CN" baseline="0" dirty="0" smtClean="0"/>
              <a:t>&lt;</a:t>
            </a:r>
            <a:r>
              <a:rPr lang="en-US" altLang="zh-CN" baseline="0" dirty="0" err="1" smtClean="0"/>
              <a:t>dC</a:t>
            </a:r>
            <a:r>
              <a:rPr lang="en-US" altLang="zh-CN" baseline="0" dirty="0" smtClean="0"/>
              <a:t>: </a:t>
            </a:r>
            <a:r>
              <a:rPr lang="zh-CN" altLang="en-US" baseline="0" dirty="0" smtClean="0"/>
              <a:t>第三个寄存器锁存的可能是当前时钟沿前级寄存器的输出</a:t>
            </a:r>
            <a:endParaRPr lang="en-US" altLang="zh-CN" baseline="0" dirty="0" smtClean="0"/>
          </a:p>
        </p:txBody>
      </p:sp>
      <p:sp>
        <p:nvSpPr>
          <p:cNvPr id="4" name="灯片编号占位符 3"/>
          <p:cNvSpPr>
            <a:spLocks noGrp="1"/>
          </p:cNvSpPr>
          <p:nvPr>
            <p:ph type="sldNum" sz="quarter" idx="10"/>
          </p:nvPr>
        </p:nvSpPr>
        <p:spPr/>
        <p:txBody>
          <a:bodyPr/>
          <a:lstStyle/>
          <a:p>
            <a:fld id="{FCE16E4F-D1CF-44AC-8C0D-B2320DFC5571}" type="slidenum">
              <a:rPr lang="zh-CN" altLang="en-US" smtClean="0"/>
              <a:t>18</a:t>
            </a:fld>
            <a:endParaRPr lang="zh-CN" altLang="en-US"/>
          </a:p>
        </p:txBody>
      </p:sp>
    </p:spTree>
    <p:extLst>
      <p:ext uri="{BB962C8B-B14F-4D97-AF65-F5344CB8AC3E}">
        <p14:creationId xmlns:p14="http://schemas.microsoft.com/office/powerpoint/2010/main" val="507324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注意原则上准稳态的持续时间是不确定的，但是由于热、辐射的随即的扰动会使器件达到稳定状态，不过最终的输出（</a:t>
            </a:r>
            <a:r>
              <a:rPr lang="en-US" altLang="zh-CN" dirty="0" smtClean="0"/>
              <a:t>0or1</a:t>
            </a:r>
            <a:r>
              <a:rPr lang="zh-CN" altLang="en-US" dirty="0" smtClean="0"/>
              <a:t>）是不确定的。</a:t>
            </a:r>
            <a:endParaRPr lang="zh-CN" altLang="en-US" dirty="0"/>
          </a:p>
        </p:txBody>
      </p:sp>
      <p:sp>
        <p:nvSpPr>
          <p:cNvPr id="4" name="灯片编号占位符 3"/>
          <p:cNvSpPr>
            <a:spLocks noGrp="1"/>
          </p:cNvSpPr>
          <p:nvPr>
            <p:ph type="sldNum" sz="quarter" idx="10"/>
          </p:nvPr>
        </p:nvSpPr>
        <p:spPr/>
        <p:txBody>
          <a:bodyPr/>
          <a:lstStyle/>
          <a:p>
            <a:fld id="{FCE16E4F-D1CF-44AC-8C0D-B2320DFC5571}" type="slidenum">
              <a:rPr lang="zh-CN" altLang="en-US" smtClean="0"/>
              <a:t>27</a:t>
            </a:fld>
            <a:endParaRPr lang="zh-CN" altLang="en-US"/>
          </a:p>
        </p:txBody>
      </p:sp>
    </p:spTree>
    <p:extLst>
      <p:ext uri="{BB962C8B-B14F-4D97-AF65-F5344CB8AC3E}">
        <p14:creationId xmlns:p14="http://schemas.microsoft.com/office/powerpoint/2010/main" val="2595594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 gray code is a special counter where adjacent addresses differ by only one bit.</a:t>
            </a:r>
          </a:p>
          <a:p>
            <a:r>
              <a:rPr lang="zh-CN" altLang="en-US" sz="1200" b="0" i="0" u="none" strike="noStrike" kern="1200" baseline="0" dirty="0" smtClean="0">
                <a:solidFill>
                  <a:schemeClr val="tx1"/>
                </a:solidFill>
                <a:latin typeface="+mn-lt"/>
                <a:ea typeface="+mn-ea"/>
                <a:cs typeface="+mn-cs"/>
              </a:rPr>
              <a:t>构建方法：</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dirty="0" smtClean="0"/>
              <a:t>0	0000</a:t>
            </a:r>
          </a:p>
          <a:p>
            <a:r>
              <a:rPr lang="en-US" altLang="zh-CN" dirty="0" smtClean="0"/>
              <a:t>1	0001</a:t>
            </a:r>
          </a:p>
          <a:p>
            <a:r>
              <a:rPr lang="en-US" altLang="zh-CN" dirty="0" smtClean="0"/>
              <a:t>2	0011</a:t>
            </a:r>
          </a:p>
          <a:p>
            <a:r>
              <a:rPr lang="en-US" altLang="zh-CN" dirty="0" smtClean="0"/>
              <a:t>3	0010</a:t>
            </a:r>
          </a:p>
          <a:p>
            <a:r>
              <a:rPr lang="en-US" altLang="zh-CN" dirty="0" smtClean="0"/>
              <a:t>4	0110</a:t>
            </a:r>
          </a:p>
          <a:p>
            <a:r>
              <a:rPr lang="en-US" altLang="zh-CN" dirty="0" smtClean="0"/>
              <a:t>5	0111</a:t>
            </a:r>
          </a:p>
          <a:p>
            <a:r>
              <a:rPr lang="en-US" altLang="zh-CN" dirty="0" smtClean="0"/>
              <a:t>6	0101</a:t>
            </a:r>
          </a:p>
          <a:p>
            <a:r>
              <a:rPr lang="en-US" altLang="zh-CN" dirty="0" smtClean="0"/>
              <a:t>7	0100</a:t>
            </a:r>
          </a:p>
          <a:p>
            <a:r>
              <a:rPr lang="en-US" altLang="zh-CN" dirty="0" smtClean="0"/>
              <a:t>8	1100</a:t>
            </a:r>
          </a:p>
          <a:p>
            <a:r>
              <a:rPr lang="en-US" altLang="zh-CN" dirty="0" smtClean="0"/>
              <a:t>9	1101</a:t>
            </a:r>
          </a:p>
          <a:p>
            <a:r>
              <a:rPr lang="en-US" altLang="zh-CN" dirty="0" smtClean="0"/>
              <a:t>10	1111</a:t>
            </a:r>
          </a:p>
          <a:p>
            <a:r>
              <a:rPr lang="en-US" altLang="zh-CN" dirty="0" smtClean="0"/>
              <a:t>11	1110</a:t>
            </a:r>
          </a:p>
          <a:p>
            <a:r>
              <a:rPr lang="en-US" altLang="zh-CN" dirty="0" smtClean="0"/>
              <a:t>12	1010</a:t>
            </a:r>
          </a:p>
          <a:p>
            <a:r>
              <a:rPr lang="en-US" altLang="zh-CN" dirty="0" smtClean="0"/>
              <a:t>13	1011</a:t>
            </a:r>
          </a:p>
          <a:p>
            <a:r>
              <a:rPr lang="en-US" altLang="zh-CN" dirty="0" smtClean="0"/>
              <a:t>14	1001</a:t>
            </a:r>
          </a:p>
          <a:p>
            <a:pPr marL="228600" indent="-228600">
              <a:buAutoNum type="arabicPlain" startAt="15"/>
            </a:pPr>
            <a:r>
              <a:rPr lang="en-US" altLang="zh-CN" dirty="0" smtClean="0"/>
              <a:t>         1000</a:t>
            </a:r>
          </a:p>
          <a:p>
            <a:pPr marL="0" indent="0">
              <a:buNone/>
            </a:pPr>
            <a:r>
              <a:rPr lang="zh-CN" altLang="en-US" dirty="0" smtClean="0"/>
              <a:t>构建方法：</a:t>
            </a:r>
            <a:endParaRPr lang="zh-CN" altLang="en-US" dirty="0"/>
          </a:p>
        </p:txBody>
      </p:sp>
      <p:sp>
        <p:nvSpPr>
          <p:cNvPr id="4" name="灯片编号占位符 3"/>
          <p:cNvSpPr>
            <a:spLocks noGrp="1"/>
          </p:cNvSpPr>
          <p:nvPr>
            <p:ph type="sldNum" sz="quarter" idx="10"/>
          </p:nvPr>
        </p:nvSpPr>
        <p:spPr/>
        <p:txBody>
          <a:bodyPr/>
          <a:lstStyle/>
          <a:p>
            <a:fld id="{FCE16E4F-D1CF-44AC-8C0D-B2320DFC5571}" type="slidenum">
              <a:rPr lang="zh-CN" altLang="en-US" smtClean="0"/>
              <a:t>29</a:t>
            </a:fld>
            <a:endParaRPr lang="zh-CN" altLang="en-US"/>
          </a:p>
        </p:txBody>
      </p:sp>
    </p:spTree>
    <p:extLst>
      <p:ext uri="{BB962C8B-B14F-4D97-AF65-F5344CB8AC3E}">
        <p14:creationId xmlns:p14="http://schemas.microsoft.com/office/powerpoint/2010/main" val="1321923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格雷码</a:t>
            </a:r>
            <a:r>
              <a:rPr lang="zh-CN" altLang="en-US" baseline="0" dirty="0" smtClean="0"/>
              <a:t> </a:t>
            </a:r>
            <a:r>
              <a:rPr lang="en-US" altLang="zh-CN" baseline="0" dirty="0" smtClean="0"/>
              <a:t>TO </a:t>
            </a:r>
            <a:r>
              <a:rPr lang="zh-CN" altLang="en-US" baseline="0" dirty="0" smtClean="0"/>
              <a:t>二进制码</a:t>
            </a:r>
            <a:r>
              <a:rPr lang="en-US" altLang="zh-CN" baseline="0" dirty="0" smtClean="0"/>
              <a:t> </a:t>
            </a:r>
            <a:r>
              <a:rPr lang="zh-CN" altLang="en-US" baseline="0" dirty="0" smtClean="0"/>
              <a:t>时 </a:t>
            </a:r>
            <a:r>
              <a:rPr lang="en-US" altLang="zh-CN" baseline="0" dirty="0" smtClean="0"/>
              <a:t>1+1 = 0</a:t>
            </a:r>
            <a:endParaRPr lang="zh-CN" altLang="en-US" dirty="0"/>
          </a:p>
        </p:txBody>
      </p:sp>
      <p:sp>
        <p:nvSpPr>
          <p:cNvPr id="4" name="灯片编号占位符 3"/>
          <p:cNvSpPr>
            <a:spLocks noGrp="1"/>
          </p:cNvSpPr>
          <p:nvPr>
            <p:ph type="sldNum" sz="quarter" idx="10"/>
          </p:nvPr>
        </p:nvSpPr>
        <p:spPr/>
        <p:txBody>
          <a:bodyPr/>
          <a:lstStyle/>
          <a:p>
            <a:fld id="{FCE16E4F-D1CF-44AC-8C0D-B2320DFC5571}" type="slidenum">
              <a:rPr lang="zh-CN" altLang="en-US" smtClean="0"/>
              <a:t>31</a:t>
            </a:fld>
            <a:endParaRPr lang="zh-CN" altLang="en-US"/>
          </a:p>
        </p:txBody>
      </p:sp>
    </p:spTree>
    <p:extLst>
      <p:ext uri="{BB962C8B-B14F-4D97-AF65-F5344CB8AC3E}">
        <p14:creationId xmlns:p14="http://schemas.microsoft.com/office/powerpoint/2010/main" val="4188423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E16E4F-D1CF-44AC-8C0D-B2320DFC5571}" type="slidenum">
              <a:rPr lang="zh-CN" altLang="en-US" smtClean="0"/>
              <a:t>35</a:t>
            </a:fld>
            <a:endParaRPr lang="zh-CN" altLang="en-US"/>
          </a:p>
        </p:txBody>
      </p:sp>
    </p:spTree>
    <p:extLst>
      <p:ext uri="{BB962C8B-B14F-4D97-AF65-F5344CB8AC3E}">
        <p14:creationId xmlns:p14="http://schemas.microsoft.com/office/powerpoint/2010/main" val="2513169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Reset recover time</a:t>
            </a:r>
            <a:r>
              <a:rPr lang="en-US" altLang="zh-CN" baseline="0" dirty="0" smtClean="0"/>
              <a:t> : the minimum amount of time between the </a:t>
            </a:r>
            <a:r>
              <a:rPr lang="en-US" altLang="zh-CN" baseline="0" dirty="0" err="1" smtClean="0"/>
              <a:t>deassert</a:t>
            </a:r>
            <a:r>
              <a:rPr lang="en-US" altLang="zh-CN" baseline="0" dirty="0" smtClean="0"/>
              <a:t> of reset and the next rising</a:t>
            </a:r>
          </a:p>
          <a:p>
            <a:r>
              <a:rPr lang="en-US" altLang="zh-CN" baseline="0" dirty="0" smtClean="0"/>
              <a:t>clock edge</a:t>
            </a:r>
            <a:endParaRPr lang="zh-CN" altLang="en-US" dirty="0"/>
          </a:p>
        </p:txBody>
      </p:sp>
      <p:sp>
        <p:nvSpPr>
          <p:cNvPr id="4" name="灯片编号占位符 3"/>
          <p:cNvSpPr>
            <a:spLocks noGrp="1"/>
          </p:cNvSpPr>
          <p:nvPr>
            <p:ph type="sldNum" sz="quarter" idx="10"/>
          </p:nvPr>
        </p:nvSpPr>
        <p:spPr/>
        <p:txBody>
          <a:bodyPr/>
          <a:lstStyle/>
          <a:p>
            <a:fld id="{FCE16E4F-D1CF-44AC-8C0D-B2320DFC5571}" type="slidenum">
              <a:rPr lang="zh-CN" altLang="en-US" smtClean="0"/>
              <a:t>36</a:t>
            </a:fld>
            <a:endParaRPr lang="zh-CN" altLang="en-US"/>
          </a:p>
        </p:txBody>
      </p:sp>
    </p:spTree>
    <p:extLst>
      <p:ext uri="{BB962C8B-B14F-4D97-AF65-F5344CB8AC3E}">
        <p14:creationId xmlns:p14="http://schemas.microsoft.com/office/powerpoint/2010/main" val="3187240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复位</a:t>
            </a:r>
            <a:endParaRPr lang="zh-CN" altLang="en-US" dirty="0"/>
          </a:p>
        </p:txBody>
      </p:sp>
      <p:sp>
        <p:nvSpPr>
          <p:cNvPr id="4" name="灯片编号占位符 3"/>
          <p:cNvSpPr>
            <a:spLocks noGrp="1"/>
          </p:cNvSpPr>
          <p:nvPr>
            <p:ph type="sldNum" sz="quarter" idx="10"/>
          </p:nvPr>
        </p:nvSpPr>
        <p:spPr/>
        <p:txBody>
          <a:bodyPr/>
          <a:lstStyle/>
          <a:p>
            <a:fld id="{FCE16E4F-D1CF-44AC-8C0D-B2320DFC5571}" type="slidenum">
              <a:rPr lang="zh-CN" altLang="en-US" smtClean="0"/>
              <a:t>6</a:t>
            </a:fld>
            <a:endParaRPr lang="zh-CN" altLang="en-US"/>
          </a:p>
        </p:txBody>
      </p:sp>
    </p:spTree>
    <p:extLst>
      <p:ext uri="{BB962C8B-B14F-4D97-AF65-F5344CB8AC3E}">
        <p14:creationId xmlns:p14="http://schemas.microsoft.com/office/powerpoint/2010/main" val="3145784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置位</a:t>
            </a:r>
            <a:endParaRPr lang="zh-CN" altLang="en-US" dirty="0"/>
          </a:p>
        </p:txBody>
      </p:sp>
      <p:sp>
        <p:nvSpPr>
          <p:cNvPr id="4" name="灯片编号占位符 3"/>
          <p:cNvSpPr>
            <a:spLocks noGrp="1"/>
          </p:cNvSpPr>
          <p:nvPr>
            <p:ph type="sldNum" sz="quarter" idx="10"/>
          </p:nvPr>
        </p:nvSpPr>
        <p:spPr/>
        <p:txBody>
          <a:bodyPr/>
          <a:lstStyle/>
          <a:p>
            <a:fld id="{FCE16E4F-D1CF-44AC-8C0D-B2320DFC5571}" type="slidenum">
              <a:rPr lang="zh-CN" altLang="en-US" smtClean="0"/>
              <a:t>7</a:t>
            </a:fld>
            <a:endParaRPr lang="zh-CN" altLang="en-US"/>
          </a:p>
        </p:txBody>
      </p:sp>
    </p:spTree>
    <p:extLst>
      <p:ext uri="{BB962C8B-B14F-4D97-AF65-F5344CB8AC3E}">
        <p14:creationId xmlns:p14="http://schemas.microsoft.com/office/powerpoint/2010/main" val="1638460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异步复位</a:t>
            </a:r>
            <a:endParaRPr lang="zh-CN" altLang="en-US" dirty="0"/>
          </a:p>
        </p:txBody>
      </p:sp>
      <p:sp>
        <p:nvSpPr>
          <p:cNvPr id="4" name="灯片编号占位符 3"/>
          <p:cNvSpPr>
            <a:spLocks noGrp="1"/>
          </p:cNvSpPr>
          <p:nvPr>
            <p:ph type="sldNum" sz="quarter" idx="10"/>
          </p:nvPr>
        </p:nvSpPr>
        <p:spPr/>
        <p:txBody>
          <a:bodyPr/>
          <a:lstStyle/>
          <a:p>
            <a:fld id="{FCE16E4F-D1CF-44AC-8C0D-B2320DFC5571}" type="slidenum">
              <a:rPr lang="zh-CN" altLang="en-US" smtClean="0"/>
              <a:t>8</a:t>
            </a:fld>
            <a:endParaRPr lang="zh-CN" altLang="en-US"/>
          </a:p>
        </p:txBody>
      </p:sp>
    </p:spTree>
    <p:extLst>
      <p:ext uri="{BB962C8B-B14F-4D97-AF65-F5344CB8AC3E}">
        <p14:creationId xmlns:p14="http://schemas.microsoft.com/office/powerpoint/2010/main" val="3199483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异步复位</a:t>
            </a:r>
            <a:endParaRPr lang="zh-CN" altLang="en-US" dirty="0"/>
          </a:p>
        </p:txBody>
      </p:sp>
      <p:sp>
        <p:nvSpPr>
          <p:cNvPr id="4" name="灯片编号占位符 3"/>
          <p:cNvSpPr>
            <a:spLocks noGrp="1"/>
          </p:cNvSpPr>
          <p:nvPr>
            <p:ph type="sldNum" sz="quarter" idx="10"/>
          </p:nvPr>
        </p:nvSpPr>
        <p:spPr/>
        <p:txBody>
          <a:bodyPr/>
          <a:lstStyle/>
          <a:p>
            <a:fld id="{FCE16E4F-D1CF-44AC-8C0D-B2320DFC5571}" type="slidenum">
              <a:rPr lang="zh-CN" altLang="en-US" smtClean="0"/>
              <a:t>9</a:t>
            </a:fld>
            <a:endParaRPr lang="zh-CN" altLang="en-US"/>
          </a:p>
        </p:txBody>
      </p:sp>
    </p:spTree>
    <p:extLst>
      <p:ext uri="{BB962C8B-B14F-4D97-AF65-F5344CB8AC3E}">
        <p14:creationId xmlns:p14="http://schemas.microsoft.com/office/powerpoint/2010/main" val="3199483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RAM</a:t>
            </a:r>
            <a:r>
              <a:rPr lang="zh-CN" altLang="en-US" dirty="0" smtClean="0"/>
              <a:t>的异步复位</a:t>
            </a:r>
            <a:endParaRPr lang="zh-CN" altLang="en-US" dirty="0"/>
          </a:p>
        </p:txBody>
      </p:sp>
      <p:sp>
        <p:nvSpPr>
          <p:cNvPr id="4" name="灯片编号占位符 3"/>
          <p:cNvSpPr>
            <a:spLocks noGrp="1"/>
          </p:cNvSpPr>
          <p:nvPr>
            <p:ph type="sldNum" sz="quarter" idx="10"/>
          </p:nvPr>
        </p:nvSpPr>
        <p:spPr/>
        <p:txBody>
          <a:bodyPr/>
          <a:lstStyle/>
          <a:p>
            <a:fld id="{FCE16E4F-D1CF-44AC-8C0D-B2320DFC5571}" type="slidenum">
              <a:rPr lang="zh-CN" altLang="en-US" smtClean="0"/>
              <a:t>10</a:t>
            </a:fld>
            <a:endParaRPr lang="zh-CN" altLang="en-US"/>
          </a:p>
        </p:txBody>
      </p:sp>
    </p:spTree>
    <p:extLst>
      <p:ext uri="{BB962C8B-B14F-4D97-AF65-F5344CB8AC3E}">
        <p14:creationId xmlns:p14="http://schemas.microsoft.com/office/powerpoint/2010/main" val="665434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RAM</a:t>
            </a:r>
            <a:r>
              <a:rPr lang="zh-CN" altLang="en-US" dirty="0" smtClean="0"/>
              <a:t>的异步复位</a:t>
            </a:r>
            <a:endParaRPr lang="zh-CN" altLang="en-US" dirty="0"/>
          </a:p>
        </p:txBody>
      </p:sp>
      <p:sp>
        <p:nvSpPr>
          <p:cNvPr id="4" name="灯片编号占位符 3"/>
          <p:cNvSpPr>
            <a:spLocks noGrp="1"/>
          </p:cNvSpPr>
          <p:nvPr>
            <p:ph type="sldNum" sz="quarter" idx="10"/>
          </p:nvPr>
        </p:nvSpPr>
        <p:spPr/>
        <p:txBody>
          <a:bodyPr/>
          <a:lstStyle/>
          <a:p>
            <a:fld id="{FCE16E4F-D1CF-44AC-8C0D-B2320DFC5571}" type="slidenum">
              <a:rPr lang="zh-CN" altLang="en-US" smtClean="0"/>
              <a:t>11</a:t>
            </a:fld>
            <a:endParaRPr lang="zh-CN" altLang="en-US"/>
          </a:p>
        </p:txBody>
      </p:sp>
    </p:spTree>
    <p:extLst>
      <p:ext uri="{BB962C8B-B14F-4D97-AF65-F5344CB8AC3E}">
        <p14:creationId xmlns:p14="http://schemas.microsoft.com/office/powerpoint/2010/main" val="66543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RAM</a:t>
            </a:r>
            <a:r>
              <a:rPr lang="zh-CN" altLang="en-US" dirty="0" smtClean="0"/>
              <a:t>的异步复位</a:t>
            </a:r>
            <a:endParaRPr lang="zh-CN" altLang="en-US" dirty="0"/>
          </a:p>
        </p:txBody>
      </p:sp>
      <p:sp>
        <p:nvSpPr>
          <p:cNvPr id="4" name="灯片编号占位符 3"/>
          <p:cNvSpPr>
            <a:spLocks noGrp="1"/>
          </p:cNvSpPr>
          <p:nvPr>
            <p:ph type="sldNum" sz="quarter" idx="10"/>
          </p:nvPr>
        </p:nvSpPr>
        <p:spPr/>
        <p:txBody>
          <a:bodyPr/>
          <a:lstStyle/>
          <a:p>
            <a:fld id="{FCE16E4F-D1CF-44AC-8C0D-B2320DFC5571}" type="slidenum">
              <a:rPr lang="zh-CN" altLang="en-US" smtClean="0"/>
              <a:t>12</a:t>
            </a:fld>
            <a:endParaRPr lang="zh-CN" altLang="en-US"/>
          </a:p>
        </p:txBody>
      </p:sp>
    </p:spTree>
    <p:extLst>
      <p:ext uri="{BB962C8B-B14F-4D97-AF65-F5344CB8AC3E}">
        <p14:creationId xmlns:p14="http://schemas.microsoft.com/office/powerpoint/2010/main" val="665434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RAM</a:t>
            </a:r>
            <a:r>
              <a:rPr lang="zh-CN" altLang="en-US" dirty="0" smtClean="0"/>
              <a:t>的异步复位</a:t>
            </a:r>
            <a:endParaRPr lang="en-US" altLang="zh-CN" dirty="0" smtClean="0"/>
          </a:p>
          <a:p>
            <a:r>
              <a:rPr lang="en-US" altLang="zh-CN" smtClean="0"/>
              <a:t>2014/3/4</a:t>
            </a:r>
            <a:endParaRPr lang="zh-CN" altLang="en-US" dirty="0"/>
          </a:p>
        </p:txBody>
      </p:sp>
      <p:sp>
        <p:nvSpPr>
          <p:cNvPr id="4" name="灯片编号占位符 3"/>
          <p:cNvSpPr>
            <a:spLocks noGrp="1"/>
          </p:cNvSpPr>
          <p:nvPr>
            <p:ph type="sldNum" sz="quarter" idx="10"/>
          </p:nvPr>
        </p:nvSpPr>
        <p:spPr/>
        <p:txBody>
          <a:bodyPr/>
          <a:lstStyle/>
          <a:p>
            <a:fld id="{FCE16E4F-D1CF-44AC-8C0D-B2320DFC5571}" type="slidenum">
              <a:rPr lang="zh-CN" altLang="en-US" smtClean="0"/>
              <a:t>13</a:t>
            </a:fld>
            <a:endParaRPr lang="zh-CN" altLang="en-US"/>
          </a:p>
        </p:txBody>
      </p:sp>
    </p:spTree>
    <p:extLst>
      <p:ext uri="{BB962C8B-B14F-4D97-AF65-F5344CB8AC3E}">
        <p14:creationId xmlns:p14="http://schemas.microsoft.com/office/powerpoint/2010/main" val="665434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109" name="Rectangle 37"/>
          <p:cNvSpPr>
            <a:spLocks noChangeArrowheads="1"/>
          </p:cNvSpPr>
          <p:nvPr/>
        </p:nvSpPr>
        <p:spPr bwMode="auto">
          <a:xfrm>
            <a:off x="1600200" y="0"/>
            <a:ext cx="7162800" cy="1143000"/>
          </a:xfrm>
          <a:prstGeom prst="rect">
            <a:avLst/>
          </a:prstGeom>
          <a:noFill/>
          <a:ln w="9525">
            <a:noFill/>
            <a:miter lim="800000"/>
            <a:headEnd/>
            <a:tailEnd/>
          </a:ln>
          <a:effectLst/>
        </p:spPr>
        <p:txBody>
          <a:bodyPr wrap="none" anchor="ctr"/>
          <a:lstStyle/>
          <a:p>
            <a:endParaRPr lang="zh-CN" altLang="en-US"/>
          </a:p>
        </p:txBody>
      </p:sp>
      <p:sp>
        <p:nvSpPr>
          <p:cNvPr id="3075" name="Rectangle 3"/>
          <p:cNvSpPr>
            <a:spLocks noGrp="1" noChangeArrowheads="1"/>
          </p:cNvSpPr>
          <p:nvPr>
            <p:ph type="subTitle" idx="1"/>
          </p:nvPr>
        </p:nvSpPr>
        <p:spPr bwMode="grayWhite">
          <a:xfrm>
            <a:off x="2895600" y="4038600"/>
            <a:ext cx="6019800" cy="542528"/>
          </a:xfrm>
          <a:solidFill>
            <a:schemeClr val="tx1"/>
          </a:solidFill>
        </p:spPr>
        <p:txBody>
          <a:bodyPr/>
          <a:lstStyle>
            <a:lvl1pPr marL="0" indent="0">
              <a:buFont typeface="Wingdings" pitchFamily="2" charset="2"/>
              <a:buNone/>
              <a:defRPr sz="2800">
                <a:solidFill>
                  <a:schemeClr val="bg1"/>
                </a:solidFill>
              </a:defRPr>
            </a:lvl1pPr>
          </a:lstStyle>
          <a:p>
            <a:r>
              <a:rPr lang="zh-CN" altLang="en-US" smtClean="0"/>
              <a:t>单击此处编辑母版副标题样式</a:t>
            </a:r>
            <a:endParaRPr lang="zh-CN" altLang="en-US"/>
          </a:p>
        </p:txBody>
      </p:sp>
      <p:sp>
        <p:nvSpPr>
          <p:cNvPr id="3124" name="Rectangle 52"/>
          <p:cNvSpPr>
            <a:spLocks noChangeArrowheads="1"/>
          </p:cNvSpPr>
          <p:nvPr/>
        </p:nvSpPr>
        <p:spPr bwMode="ltGray">
          <a:xfrm>
            <a:off x="5895975" y="0"/>
            <a:ext cx="3248025" cy="2781300"/>
          </a:xfrm>
          <a:prstGeom prst="rect">
            <a:avLst/>
          </a:prstGeom>
          <a:solidFill>
            <a:schemeClr val="tx1">
              <a:lumMod val="75000"/>
            </a:schemeClr>
          </a:solidFill>
          <a:ln w="9525">
            <a:noFill/>
            <a:miter lim="800000"/>
            <a:headEnd/>
            <a:tailEnd/>
          </a:ln>
          <a:effectLst/>
        </p:spPr>
        <p:txBody>
          <a:bodyPr wrap="none" anchor="ctr"/>
          <a:lstStyle/>
          <a:p>
            <a:endParaRPr lang="zh-CN" altLang="en-US"/>
          </a:p>
        </p:txBody>
      </p:sp>
      <p:grpSp>
        <p:nvGrpSpPr>
          <p:cNvPr id="2" name="Group 53"/>
          <p:cNvGrpSpPr>
            <a:grpSpLocks/>
          </p:cNvGrpSpPr>
          <p:nvPr/>
        </p:nvGrpSpPr>
        <p:grpSpPr bwMode="auto">
          <a:xfrm>
            <a:off x="19050" y="2330450"/>
            <a:ext cx="9115425" cy="358775"/>
            <a:chOff x="3827" y="1468"/>
            <a:chExt cx="1927" cy="226"/>
          </a:xfrm>
        </p:grpSpPr>
        <p:sp>
          <p:nvSpPr>
            <p:cNvPr id="3126"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p:spPr>
          <p:txBody>
            <a:bodyPr/>
            <a:lstStyle/>
            <a:p>
              <a:endParaRPr lang="zh-CN" altLang="en-US"/>
            </a:p>
          </p:txBody>
        </p:sp>
        <p:sp>
          <p:nvSpPr>
            <p:cNvPr id="3127"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p:spPr>
          <p:txBody>
            <a:bodyPr/>
            <a:lstStyle/>
            <a:p>
              <a:endParaRPr lang="zh-CN" altLang="en-US"/>
            </a:p>
          </p:txBody>
        </p:sp>
        <p:sp>
          <p:nvSpPr>
            <p:cNvPr id="3128"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p:spPr>
          <p:txBody>
            <a:bodyPr/>
            <a:lstStyle/>
            <a:p>
              <a:endParaRPr lang="zh-CN" altLang="en-US"/>
            </a:p>
          </p:txBody>
        </p:sp>
        <p:sp>
          <p:nvSpPr>
            <p:cNvPr id="3129"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p:spPr>
          <p:txBody>
            <a:bodyPr/>
            <a:lstStyle/>
            <a:p>
              <a:endParaRPr lang="zh-CN" altLang="en-US"/>
            </a:p>
          </p:txBody>
        </p:sp>
      </p:grpSp>
      <p:sp>
        <p:nvSpPr>
          <p:cNvPr id="3132" name="Rectangle 60"/>
          <p:cNvSpPr>
            <a:spLocks noChangeArrowheads="1"/>
          </p:cNvSpPr>
          <p:nvPr/>
        </p:nvSpPr>
        <p:spPr bwMode="black">
          <a:xfrm>
            <a:off x="0" y="2787650"/>
            <a:ext cx="9144000" cy="71438"/>
          </a:xfrm>
          <a:prstGeom prst="rect">
            <a:avLst/>
          </a:prstGeom>
          <a:solidFill>
            <a:schemeClr val="tx2"/>
          </a:solidFill>
          <a:ln w="9525">
            <a:noFill/>
            <a:miter lim="800000"/>
            <a:headEnd/>
            <a:tailEnd/>
          </a:ln>
          <a:effectLst/>
        </p:spPr>
        <p:txBody>
          <a:bodyPr wrap="none" anchor="ctr"/>
          <a:lstStyle/>
          <a:p>
            <a:endParaRPr lang="zh-CN" altLang="en-US"/>
          </a:p>
        </p:txBody>
      </p:sp>
      <p:sp>
        <p:nvSpPr>
          <p:cNvPr id="3135" name="Rectangle 63"/>
          <p:cNvSpPr>
            <a:spLocks noChangeArrowheads="1"/>
          </p:cNvSpPr>
          <p:nvPr/>
        </p:nvSpPr>
        <p:spPr bwMode="gray">
          <a:xfrm>
            <a:off x="2895600" y="2819400"/>
            <a:ext cx="6248400" cy="685800"/>
          </a:xfrm>
          <a:prstGeom prst="rect">
            <a:avLst/>
          </a:prstGeom>
          <a:solidFill>
            <a:schemeClr val="tx2"/>
          </a:solidFill>
          <a:ln w="9525">
            <a:noFill/>
            <a:miter lim="800000"/>
            <a:headEnd/>
            <a:tailEnd/>
          </a:ln>
          <a:effectLst/>
        </p:spPr>
        <p:txBody>
          <a:bodyPr wrap="none" anchor="ctr"/>
          <a:lstStyle/>
          <a:p>
            <a:endParaRPr lang="zh-CN" altLang="en-US"/>
          </a:p>
        </p:txBody>
      </p:sp>
      <p:sp>
        <p:nvSpPr>
          <p:cNvPr id="3074" name="Rectangle 2"/>
          <p:cNvSpPr>
            <a:spLocks noGrp="1" noChangeArrowheads="1"/>
          </p:cNvSpPr>
          <p:nvPr>
            <p:ph type="ctrTitle"/>
          </p:nvPr>
        </p:nvSpPr>
        <p:spPr bwMode="ltGray">
          <a:xfrm>
            <a:off x="3124200" y="2819400"/>
            <a:ext cx="5791200" cy="685800"/>
          </a:xfrm>
        </p:spPr>
        <p:txBody>
          <a:bodyPr/>
          <a:lstStyle>
            <a:lvl1pPr algn="l">
              <a:defRPr sz="3600" b="1">
                <a:solidFill>
                  <a:schemeClr val="bg1"/>
                </a:solidFill>
              </a:defRPr>
            </a:lvl1pPr>
          </a:lstStyle>
          <a:p>
            <a:r>
              <a:rPr lang="zh-CN" altLang="en-US" smtClean="0"/>
              <a:t>单击此处编辑母版标题样式</a:t>
            </a:r>
            <a:endParaRPr lang="zh-CN" altLang="en-US" dirty="0"/>
          </a:p>
        </p:txBody>
      </p:sp>
      <p:pic>
        <p:nvPicPr>
          <p:cNvPr id="19" name="Picture 4" descr="ibmcopper1"/>
          <p:cNvPicPr>
            <a:picLocks noChangeAspect="1" noChangeArrowheads="1"/>
          </p:cNvPicPr>
          <p:nvPr/>
        </p:nvPicPr>
        <p:blipFill>
          <a:blip r:embed="rId2" cstate="print">
            <a:duotone>
              <a:prstClr val="black"/>
              <a:schemeClr val="accent5">
                <a:tint val="45000"/>
                <a:satMod val="400000"/>
              </a:schemeClr>
            </a:duotone>
          </a:blip>
          <a:srcRect l="10038" t="16876" r="1773" b="20967"/>
          <a:stretch>
            <a:fillRect/>
          </a:stretch>
        </p:blipFill>
        <p:spPr bwMode="auto">
          <a:xfrm>
            <a:off x="2987824" y="0"/>
            <a:ext cx="2906252" cy="2780928"/>
          </a:xfrm>
          <a:prstGeom prst="rect">
            <a:avLst/>
          </a:prstGeom>
          <a:noFill/>
          <a:ln w="9525">
            <a:noFill/>
            <a:miter lim="800000"/>
            <a:headEnd/>
            <a:tailEnd/>
          </a:ln>
        </p:spPr>
      </p:pic>
      <p:pic>
        <p:nvPicPr>
          <p:cNvPr id="20" name="Picture 6" descr="2006_10_5_72588_3772588"/>
          <p:cNvPicPr>
            <a:picLocks noChangeAspect="1" noChangeArrowheads="1"/>
          </p:cNvPicPr>
          <p:nvPr/>
        </p:nvPicPr>
        <p:blipFill>
          <a:blip r:embed="rId3" cstate="print">
            <a:duotone>
              <a:prstClr val="black"/>
              <a:srgbClr val="D9C3A5">
                <a:tint val="50000"/>
                <a:satMod val="180000"/>
              </a:srgbClr>
            </a:duotone>
          </a:blip>
          <a:srcRect t="3871" b="3823"/>
          <a:stretch>
            <a:fillRect/>
          </a:stretch>
        </p:blipFill>
        <p:spPr bwMode="auto">
          <a:xfrm>
            <a:off x="0" y="0"/>
            <a:ext cx="3024336" cy="2780928"/>
          </a:xfrm>
          <a:prstGeom prst="rect">
            <a:avLst/>
          </a:prstGeom>
          <a:noFill/>
          <a:ln w="38100">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None/>
              <a:defRPr>
                <a:latin typeface="幼圆" pitchFamily="49" charset="-122"/>
                <a:ea typeface="幼圆" pitchFamily="49" charset="-122"/>
              </a:defRPr>
            </a:lvl1pPr>
            <a:lvl2pPr>
              <a:buNone/>
              <a:defRPr>
                <a:latin typeface="幼圆" pitchFamily="49" charset="-122"/>
                <a:ea typeface="幼圆" pitchFamily="49" charset="-122"/>
              </a:defRPr>
            </a:lvl2pPr>
            <a:lvl3pPr>
              <a:buNone/>
              <a:defRPr sz="2000">
                <a:latin typeface="幼圆" pitchFamily="49" charset="-122"/>
                <a:ea typeface="幼圆" pitchFamily="49" charset="-122"/>
              </a:defRPr>
            </a:lvl3pPr>
            <a:lvl4pPr>
              <a:buNone/>
              <a:defRPr sz="2000">
                <a:latin typeface="幼圆" pitchFamily="49" charset="-122"/>
                <a:ea typeface="幼圆" pitchFamily="49" charset="-122"/>
              </a:defRPr>
            </a:lvl4pPr>
            <a:lvl5pPr>
              <a:buNone/>
              <a:defRPr sz="2000">
                <a:latin typeface="幼圆" pitchFamily="49" charset="-122"/>
                <a:ea typeface="幼圆"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图片 21" descr="未标题-1.png"/>
          <p:cNvPicPr>
            <a:picLocks noChangeAspect="1"/>
          </p:cNvPicPr>
          <p:nvPr/>
        </p:nvPicPr>
        <p:blipFill>
          <a:blip r:embed="rId5" cstate="print">
            <a:lum bright="70000" contrast="-70000"/>
          </a:blip>
          <a:stretch>
            <a:fillRect/>
          </a:stretch>
        </p:blipFill>
        <p:spPr>
          <a:xfrm>
            <a:off x="5612262" y="4293095"/>
            <a:ext cx="3531738" cy="2564905"/>
          </a:xfrm>
          <a:prstGeom prst="rect">
            <a:avLst/>
          </a:prstGeom>
        </p:spPr>
      </p:pic>
      <p:grpSp>
        <p:nvGrpSpPr>
          <p:cNvPr id="4" name="Group 44"/>
          <p:cNvGrpSpPr>
            <a:grpSpLocks/>
          </p:cNvGrpSpPr>
          <p:nvPr/>
        </p:nvGrpSpPr>
        <p:grpSpPr bwMode="auto">
          <a:xfrm>
            <a:off x="0" y="1109663"/>
            <a:ext cx="9144000" cy="169862"/>
            <a:chOff x="0" y="699"/>
            <a:chExt cx="5760" cy="107"/>
          </a:xfrm>
        </p:grpSpPr>
        <p:sp>
          <p:nvSpPr>
            <p:cNvPr id="1064" name="Rectangle 40"/>
            <p:cNvSpPr>
              <a:spLocks noChangeArrowheads="1"/>
            </p:cNvSpPr>
            <p:nvPr userDrawn="1"/>
          </p:nvSpPr>
          <p:spPr bwMode="gray">
            <a:xfrm>
              <a:off x="0" y="699"/>
              <a:ext cx="5760" cy="45"/>
            </a:xfrm>
            <a:prstGeom prst="rect">
              <a:avLst/>
            </a:prstGeom>
            <a:solidFill>
              <a:schemeClr val="tx2"/>
            </a:solidFill>
            <a:ln w="9525">
              <a:noFill/>
              <a:miter lim="800000"/>
              <a:headEnd/>
              <a:tailEnd/>
            </a:ln>
            <a:effectLst/>
          </p:spPr>
          <p:txBody>
            <a:bodyPr wrap="none" anchor="ctr"/>
            <a:lstStyle/>
            <a:p>
              <a:endParaRPr lang="zh-CN" altLang="en-US"/>
            </a:p>
          </p:txBody>
        </p:sp>
        <p:sp>
          <p:nvSpPr>
            <p:cNvPr id="1066" name="Rectangle 42"/>
            <p:cNvSpPr>
              <a:spLocks noChangeArrowheads="1"/>
            </p:cNvSpPr>
            <p:nvPr userDrawn="1"/>
          </p:nvSpPr>
          <p:spPr bwMode="gray">
            <a:xfrm>
              <a:off x="1476" y="713"/>
              <a:ext cx="4284" cy="93"/>
            </a:xfrm>
            <a:prstGeom prst="rect">
              <a:avLst/>
            </a:prstGeom>
            <a:solidFill>
              <a:schemeClr val="tx2"/>
            </a:solidFill>
            <a:ln w="9525">
              <a:noFill/>
              <a:miter lim="800000"/>
              <a:headEnd/>
              <a:tailEnd/>
            </a:ln>
            <a:effectLst/>
          </p:spPr>
          <p:txBody>
            <a:bodyPr wrap="none" anchor="ctr"/>
            <a:lstStyle/>
            <a:p>
              <a:endParaRPr lang="zh-CN" altLang="en-US"/>
            </a:p>
          </p:txBody>
        </p:sp>
      </p:grpSp>
      <p:sp>
        <p:nvSpPr>
          <p:cNvPr id="1056" name="Rectangle 32"/>
          <p:cNvSpPr>
            <a:spLocks noChangeArrowheads="1"/>
          </p:cNvSpPr>
          <p:nvPr/>
        </p:nvSpPr>
        <p:spPr bwMode="ltGray">
          <a:xfrm>
            <a:off x="11113" y="0"/>
            <a:ext cx="9132887" cy="1125538"/>
          </a:xfrm>
          <a:prstGeom prst="rect">
            <a:avLst/>
          </a:prstGeom>
          <a:solidFill>
            <a:schemeClr val="accent1">
              <a:lumMod val="50000"/>
            </a:schemeClr>
          </a:solidFill>
          <a:ln w="9525">
            <a:noFill/>
            <a:miter lim="800000"/>
            <a:headEnd/>
            <a:tailEnd/>
          </a:ln>
          <a:effectLst/>
        </p:spPr>
        <p:txBody>
          <a:bodyPr wrap="none" anchor="ctr"/>
          <a:lstStyle/>
          <a:p>
            <a:endParaRPr lang="zh-CN" altLang="en-US"/>
          </a:p>
        </p:txBody>
      </p:sp>
      <p:grpSp>
        <p:nvGrpSpPr>
          <p:cNvPr id="2" name="Group 33"/>
          <p:cNvGrpSpPr>
            <a:grpSpLocks/>
          </p:cNvGrpSpPr>
          <p:nvPr/>
        </p:nvGrpSpPr>
        <p:grpSpPr bwMode="auto">
          <a:xfrm>
            <a:off x="0" y="879475"/>
            <a:ext cx="9144000" cy="144463"/>
            <a:chOff x="1519" y="554"/>
            <a:chExt cx="4241" cy="91"/>
          </a:xfrm>
        </p:grpSpPr>
        <p:sp>
          <p:nvSpPr>
            <p:cNvPr id="1058" name="Line 34"/>
            <p:cNvSpPr>
              <a:spLocks noChangeShapeType="1"/>
            </p:cNvSpPr>
            <p:nvPr userDrawn="1"/>
          </p:nvSpPr>
          <p:spPr bwMode="white">
            <a:xfrm>
              <a:off x="1519" y="554"/>
              <a:ext cx="4241" cy="0"/>
            </a:xfrm>
            <a:prstGeom prst="line">
              <a:avLst/>
            </a:prstGeom>
            <a:noFill/>
            <a:ln w="12700" cap="rnd">
              <a:solidFill>
                <a:schemeClr val="bg1"/>
              </a:solidFill>
              <a:prstDash val="sysDot"/>
              <a:round/>
              <a:headEnd/>
              <a:tailEnd/>
            </a:ln>
            <a:effectLst/>
          </p:spPr>
          <p:txBody>
            <a:bodyPr/>
            <a:lstStyle/>
            <a:p>
              <a:endParaRPr lang="zh-CN" altLang="en-US"/>
            </a:p>
          </p:txBody>
        </p:sp>
        <p:sp>
          <p:nvSpPr>
            <p:cNvPr id="1059" name="Line 35"/>
            <p:cNvSpPr>
              <a:spLocks noChangeShapeType="1"/>
            </p:cNvSpPr>
            <p:nvPr userDrawn="1"/>
          </p:nvSpPr>
          <p:spPr bwMode="white">
            <a:xfrm>
              <a:off x="1519" y="599"/>
              <a:ext cx="4241" cy="0"/>
            </a:xfrm>
            <a:prstGeom prst="line">
              <a:avLst/>
            </a:prstGeom>
            <a:noFill/>
            <a:ln w="12700" cap="rnd">
              <a:solidFill>
                <a:schemeClr val="bg1"/>
              </a:solidFill>
              <a:prstDash val="sysDot"/>
              <a:round/>
              <a:headEnd/>
              <a:tailEnd/>
            </a:ln>
            <a:effectLst/>
          </p:spPr>
          <p:txBody>
            <a:bodyPr/>
            <a:lstStyle/>
            <a:p>
              <a:endParaRPr lang="zh-CN" altLang="en-US"/>
            </a:p>
          </p:txBody>
        </p:sp>
        <p:sp>
          <p:nvSpPr>
            <p:cNvPr id="1060" name="Line 36"/>
            <p:cNvSpPr>
              <a:spLocks noChangeShapeType="1"/>
            </p:cNvSpPr>
            <p:nvPr userDrawn="1"/>
          </p:nvSpPr>
          <p:spPr bwMode="white">
            <a:xfrm>
              <a:off x="1519" y="645"/>
              <a:ext cx="4241" cy="0"/>
            </a:xfrm>
            <a:prstGeom prst="line">
              <a:avLst/>
            </a:prstGeom>
            <a:noFill/>
            <a:ln w="12700" cap="rnd">
              <a:solidFill>
                <a:schemeClr val="bg1"/>
              </a:solidFill>
              <a:prstDash val="sysDot"/>
              <a:round/>
              <a:headEnd/>
              <a:tailEnd/>
            </a:ln>
            <a:effectLst/>
          </p:spPr>
          <p:txBody>
            <a:bodyPr/>
            <a:lstStyle/>
            <a:p>
              <a:endParaRPr lang="zh-CN" altLang="en-US"/>
            </a:p>
          </p:txBody>
        </p:sp>
      </p:grpSp>
      <p:sp>
        <p:nvSpPr>
          <p:cNvPr id="1026" name="Rectangle 2"/>
          <p:cNvSpPr>
            <a:spLocks noGrp="1" noChangeArrowheads="1"/>
          </p:cNvSpPr>
          <p:nvPr>
            <p:ph type="title"/>
          </p:nvPr>
        </p:nvSpPr>
        <p:spPr bwMode="auto">
          <a:xfrm>
            <a:off x="2514600" y="228600"/>
            <a:ext cx="63246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95400"/>
            <a:ext cx="8363272" cy="53019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0" name="Rectangle 6"/>
          <p:cNvSpPr>
            <a:spLocks noGrp="1" noChangeArrowheads="1"/>
          </p:cNvSpPr>
          <p:nvPr>
            <p:ph type="sldNum" sz="quarter" idx="4"/>
          </p:nvPr>
        </p:nvSpPr>
        <p:spPr bwMode="auto">
          <a:xfrm>
            <a:off x="6830888" y="65214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1"/>
                </a:solidFill>
                <a:ea typeface="宋体" charset="-122"/>
              </a:defRPr>
            </a:lvl1pPr>
          </a:lstStyle>
          <a:p>
            <a:fld id="{0C913308-F349-4B6D-A68A-DD1791B4A57B}" type="slidenum">
              <a:rPr lang="zh-CN" altLang="en-US" smtClean="0"/>
              <a:t>‹#›</a:t>
            </a:fld>
            <a:endParaRPr lang="zh-CN" altLang="en-US"/>
          </a:p>
        </p:txBody>
      </p:sp>
      <p:pic>
        <p:nvPicPr>
          <p:cNvPr id="18" name="Picture 4" descr="ibmcopper1"/>
          <p:cNvPicPr>
            <a:picLocks noChangeAspect="1" noChangeArrowheads="1"/>
          </p:cNvPicPr>
          <p:nvPr/>
        </p:nvPicPr>
        <p:blipFill>
          <a:blip r:embed="rId6" cstate="print">
            <a:duotone>
              <a:prstClr val="black"/>
              <a:schemeClr val="accent1">
                <a:tint val="45000"/>
                <a:satMod val="400000"/>
              </a:schemeClr>
            </a:duotone>
          </a:blip>
          <a:srcRect l="10038" t="16876" r="1773" b="20967"/>
          <a:stretch>
            <a:fillRect/>
          </a:stretch>
        </p:blipFill>
        <p:spPr bwMode="auto">
          <a:xfrm>
            <a:off x="1211438" y="0"/>
            <a:ext cx="1173818" cy="1123200"/>
          </a:xfrm>
          <a:prstGeom prst="rect">
            <a:avLst/>
          </a:prstGeom>
          <a:noFill/>
          <a:ln w="9525">
            <a:noFill/>
            <a:miter lim="800000"/>
            <a:headEnd/>
            <a:tailEnd/>
          </a:ln>
        </p:spPr>
      </p:pic>
      <p:pic>
        <p:nvPicPr>
          <p:cNvPr id="19" name="Picture 6" descr="2006_10_5_72588_3772588"/>
          <p:cNvPicPr>
            <a:picLocks noChangeAspect="1" noChangeArrowheads="1"/>
          </p:cNvPicPr>
          <p:nvPr/>
        </p:nvPicPr>
        <p:blipFill>
          <a:blip r:embed="rId7" cstate="print">
            <a:duotone>
              <a:prstClr val="black"/>
              <a:schemeClr val="tx1">
                <a:lumMod val="25000"/>
                <a:lumOff val="75000"/>
                <a:tint val="45000"/>
                <a:satMod val="400000"/>
              </a:schemeClr>
            </a:duotone>
          </a:blip>
          <a:srcRect t="3871" b="3823"/>
          <a:stretch>
            <a:fillRect/>
          </a:stretch>
        </p:blipFill>
        <p:spPr bwMode="auto">
          <a:xfrm>
            <a:off x="0" y="1"/>
            <a:ext cx="1221510" cy="1123200"/>
          </a:xfrm>
          <a:prstGeom prst="rect">
            <a:avLst/>
          </a:prstGeom>
          <a:noFill/>
          <a:ln w="38100">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l" rtl="0" eaLnBrk="1" fontAlgn="base" hangingPunct="1">
        <a:spcBef>
          <a:spcPct val="0"/>
        </a:spcBef>
        <a:spcAft>
          <a:spcPct val="0"/>
        </a:spcAft>
        <a:defRPr sz="2800" b="0">
          <a:solidFill>
            <a:srgbClr val="FFFF00"/>
          </a:solidFill>
          <a:latin typeface="+mj-lt"/>
          <a:ea typeface="+mj-ea"/>
          <a:cs typeface="+mj-cs"/>
        </a:defRPr>
      </a:lvl1pPr>
      <a:lvl2pPr algn="r" rtl="0" eaLnBrk="1" fontAlgn="base" hangingPunct="1">
        <a:spcBef>
          <a:spcPct val="0"/>
        </a:spcBef>
        <a:spcAft>
          <a:spcPct val="0"/>
        </a:spcAft>
        <a:defRPr sz="4000">
          <a:solidFill>
            <a:schemeClr val="bg1"/>
          </a:solidFill>
          <a:latin typeface="Arial" charset="0"/>
        </a:defRPr>
      </a:lvl2pPr>
      <a:lvl3pPr algn="r" rtl="0" eaLnBrk="1" fontAlgn="base" hangingPunct="1">
        <a:spcBef>
          <a:spcPct val="0"/>
        </a:spcBef>
        <a:spcAft>
          <a:spcPct val="0"/>
        </a:spcAft>
        <a:defRPr sz="4000">
          <a:solidFill>
            <a:schemeClr val="bg1"/>
          </a:solidFill>
          <a:latin typeface="Arial" charset="0"/>
        </a:defRPr>
      </a:lvl3pPr>
      <a:lvl4pPr algn="r" rtl="0" eaLnBrk="1" fontAlgn="base" hangingPunct="1">
        <a:spcBef>
          <a:spcPct val="0"/>
        </a:spcBef>
        <a:spcAft>
          <a:spcPct val="0"/>
        </a:spcAft>
        <a:defRPr sz="4000">
          <a:solidFill>
            <a:schemeClr val="bg1"/>
          </a:solidFill>
          <a:latin typeface="Arial" charset="0"/>
        </a:defRPr>
      </a:lvl4pPr>
      <a:lvl5pPr algn="r" rtl="0" eaLnBrk="1" fontAlgn="base" hangingPunct="1">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Char char=""/>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Char char="§"/>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Char char=""/>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Char char="§"/>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t>第四讲</a:t>
            </a:r>
            <a:endParaRPr lang="zh-CN" altLang="en-US" dirty="0"/>
          </a:p>
        </p:txBody>
      </p:sp>
      <p:sp>
        <p:nvSpPr>
          <p:cNvPr id="2" name="标题 1"/>
          <p:cNvSpPr>
            <a:spLocks noGrp="1"/>
          </p:cNvSpPr>
          <p:nvPr>
            <p:ph type="ctrTitle"/>
          </p:nvPr>
        </p:nvSpPr>
        <p:spPr/>
        <p:txBody>
          <a:bodyPr/>
          <a:lstStyle/>
          <a:p>
            <a:r>
              <a:rPr lang="zh-CN" altLang="en-US" dirty="0" smtClean="0"/>
              <a:t>嵌入式系统设计</a:t>
            </a:r>
            <a:endParaRPr lang="zh-CN" altLang="en-US" dirty="0"/>
          </a:p>
        </p:txBody>
      </p:sp>
    </p:spTree>
    <p:extLst>
      <p:ext uri="{BB962C8B-B14F-4D97-AF65-F5344CB8AC3E}">
        <p14:creationId xmlns:p14="http://schemas.microsoft.com/office/powerpoint/2010/main" val="8554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Area</a:t>
            </a:r>
            <a:endParaRPr lang="zh-CN" altLang="en-US" dirty="0"/>
          </a:p>
        </p:txBody>
      </p:sp>
      <p:sp>
        <p:nvSpPr>
          <p:cNvPr id="3" name="内容占位符 2"/>
          <p:cNvSpPr>
            <a:spLocks noGrp="1"/>
          </p:cNvSpPr>
          <p:nvPr>
            <p:ph idx="1"/>
          </p:nvPr>
        </p:nvSpPr>
        <p:spPr/>
        <p:txBody>
          <a:bodyPr/>
          <a:lstStyle/>
          <a:p>
            <a:r>
              <a:rPr lang="zh-CN" altLang="en-US" dirty="0" smtClean="0"/>
              <a:t>充分利用触发器的复位</a:t>
            </a:r>
            <a:r>
              <a:rPr lang="en-US" altLang="zh-CN" dirty="0" smtClean="0"/>
              <a:t>/</a:t>
            </a:r>
            <a:r>
              <a:rPr lang="zh-CN" altLang="en-US" dirty="0" smtClean="0"/>
              <a:t>置位引脚</a:t>
            </a:r>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71" y="2123855"/>
            <a:ext cx="3780420" cy="121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738" y="4472859"/>
            <a:ext cx="3790253" cy="125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a:spLocks/>
          </p:cNvSpPr>
          <p:nvPr/>
        </p:nvSpPr>
        <p:spPr bwMode="auto">
          <a:xfrm>
            <a:off x="3311860" y="3519010"/>
            <a:ext cx="3836770" cy="45275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444500"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利用置位实现或门</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nvGrpSpPr>
          <p:cNvPr id="5" name="组合 4"/>
          <p:cNvGrpSpPr/>
          <p:nvPr/>
        </p:nvGrpSpPr>
        <p:grpSpPr>
          <a:xfrm>
            <a:off x="4572000" y="2118305"/>
            <a:ext cx="3870430" cy="1264287"/>
            <a:chOff x="4572000" y="2118305"/>
            <a:chExt cx="3870430" cy="1264287"/>
          </a:xfrm>
        </p:grpSpPr>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27226" y="2118305"/>
              <a:ext cx="3115204" cy="126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虚尾箭头 3"/>
            <p:cNvSpPr/>
            <p:nvPr/>
          </p:nvSpPr>
          <p:spPr>
            <a:xfrm>
              <a:off x="4572000" y="2732136"/>
              <a:ext cx="658245" cy="318512"/>
            </a:xfrm>
            <a:prstGeom prst="stripedRightArrow">
              <a:avLst>
                <a:gd name="adj1" fmla="val 56977"/>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grpSp>
        <p:nvGrpSpPr>
          <p:cNvPr id="6" name="组合 5"/>
          <p:cNvGrpSpPr/>
          <p:nvPr/>
        </p:nvGrpSpPr>
        <p:grpSpPr>
          <a:xfrm>
            <a:off x="4572000" y="4644135"/>
            <a:ext cx="3470367" cy="1408306"/>
            <a:chOff x="4572000" y="4644135"/>
            <a:chExt cx="3470367" cy="1408306"/>
          </a:xfrm>
        </p:grpSpPr>
        <p:pic>
          <p:nvPicPr>
            <p:cNvPr id="205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27226" y="4644135"/>
              <a:ext cx="2715141" cy="1408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虚尾箭头 10"/>
            <p:cNvSpPr/>
            <p:nvPr/>
          </p:nvSpPr>
          <p:spPr>
            <a:xfrm>
              <a:off x="4572000" y="5098557"/>
              <a:ext cx="658245" cy="318512"/>
            </a:xfrm>
            <a:prstGeom prst="stripedRightArrow">
              <a:avLst>
                <a:gd name="adj1" fmla="val 56977"/>
                <a:gd name="adj2"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sp>
        <p:nvSpPr>
          <p:cNvPr id="9" name="内容占位符 2"/>
          <p:cNvSpPr txBox="1">
            <a:spLocks/>
          </p:cNvSpPr>
          <p:nvPr/>
        </p:nvSpPr>
        <p:spPr bwMode="auto">
          <a:xfrm>
            <a:off x="3311860" y="5859270"/>
            <a:ext cx="3836770" cy="45275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444500"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利用复位实现与门</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62768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Area</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折角形 3"/>
          <p:cNvSpPr/>
          <p:nvPr/>
        </p:nvSpPr>
        <p:spPr>
          <a:xfrm>
            <a:off x="341530" y="1583794"/>
            <a:ext cx="3564558" cy="4905545"/>
          </a:xfrm>
          <a:prstGeom prst="foldedCorner">
            <a:avLst>
              <a:gd name="adj" fmla="val 6219"/>
            </a:avLst>
          </a:prstGeom>
        </p:spPr>
        <p:style>
          <a:lnRef idx="1">
            <a:schemeClr val="dk1"/>
          </a:lnRef>
          <a:fillRef idx="2">
            <a:schemeClr val="dk1"/>
          </a:fillRef>
          <a:effectRef idx="1">
            <a:schemeClr val="dk1"/>
          </a:effectRef>
          <a:fontRef idx="minor">
            <a:schemeClr val="dk1"/>
          </a:fontRef>
        </p:style>
        <p:txBody>
          <a:bodyPr numCol="1" rtlCol="0" anchor="t" anchorCtr="0"/>
          <a:lstStyle/>
          <a:p>
            <a:endParaRPr lang="en-US" altLang="zh-CN" sz="1600" dirty="0" smtClean="0">
              <a:latin typeface="Consolas" pitchFamily="49" charset="0"/>
              <a:cs typeface="Consolas" pitchFamily="49" charset="0"/>
            </a:endParaRPr>
          </a:p>
          <a:p>
            <a:r>
              <a:rPr lang="en-US" altLang="zh-CN" sz="1600" dirty="0">
                <a:latin typeface="Consolas" pitchFamily="49" charset="0"/>
                <a:cs typeface="Consolas" pitchFamily="49" charset="0"/>
              </a:rPr>
              <a:t>module </a:t>
            </a:r>
            <a:r>
              <a:rPr lang="en-US" altLang="zh-CN" sz="1600" dirty="0" err="1">
                <a:latin typeface="Consolas" pitchFamily="49" charset="0"/>
                <a:cs typeface="Consolas" pitchFamily="49" charset="0"/>
              </a:rPr>
              <a:t>setreset</a:t>
            </a:r>
            <a:r>
              <a:rPr lang="en-US" altLang="zh-CN" sz="1600" dirty="0">
                <a:latin typeface="Consolas" pitchFamily="49" charset="0"/>
                <a:cs typeface="Consolas" pitchFamily="49" charset="0"/>
              </a:rPr>
              <a:t>(</a:t>
            </a:r>
          </a:p>
          <a:p>
            <a:r>
              <a:rPr lang="en-US" altLang="zh-CN" sz="1600" dirty="0" smtClean="0">
                <a:latin typeface="Consolas" pitchFamily="49" charset="0"/>
                <a:cs typeface="Consolas" pitchFamily="49" charset="0"/>
              </a:rPr>
              <a:t>    output </a:t>
            </a:r>
            <a:r>
              <a:rPr lang="en-US" altLang="zh-CN" sz="1600" dirty="0" err="1">
                <a:latin typeface="Consolas" pitchFamily="49" charset="0"/>
                <a:cs typeface="Consolas" pitchFamily="49" charset="0"/>
              </a:rPr>
              <a:t>reg</a:t>
            </a:r>
            <a:r>
              <a:rPr lang="en-US" altLang="zh-CN" sz="1600" dirty="0">
                <a:latin typeface="Consolas" pitchFamily="49" charset="0"/>
                <a:cs typeface="Consolas" pitchFamily="49" charset="0"/>
              </a:rPr>
              <a:t> </a:t>
            </a:r>
            <a:r>
              <a:rPr lang="en-US" altLang="zh-CN" sz="1600" dirty="0" err="1" smtClean="0">
                <a:latin typeface="Consolas" pitchFamily="49" charset="0"/>
                <a:cs typeface="Consolas" pitchFamily="49" charset="0"/>
              </a:rPr>
              <a:t>oDat</a:t>
            </a:r>
            <a:r>
              <a:rPr lang="en-US" altLang="zh-CN" sz="1600" dirty="0" smtClean="0">
                <a:latin typeface="Consolas" pitchFamily="49" charset="0"/>
                <a:cs typeface="Consolas" pitchFamily="49" charset="0"/>
              </a:rPr>
              <a:t>  ,</a:t>
            </a:r>
            <a:endParaRPr lang="en-US" altLang="zh-CN" sz="1600" dirty="0">
              <a:latin typeface="Consolas" pitchFamily="49" charset="0"/>
              <a:cs typeface="Consolas" pitchFamily="49" charset="0"/>
            </a:endParaRPr>
          </a:p>
          <a:p>
            <a:r>
              <a:rPr lang="en-US" altLang="zh-CN" sz="1600" dirty="0" smtClean="0">
                <a:latin typeface="Consolas" pitchFamily="49" charset="0"/>
                <a:cs typeface="Consolas" pitchFamily="49" charset="0"/>
              </a:rPr>
              <a:t>    input      </a:t>
            </a:r>
            <a:r>
              <a:rPr lang="en-US" altLang="zh-CN" sz="1600" dirty="0" err="1" smtClean="0">
                <a:latin typeface="Consolas" pitchFamily="49" charset="0"/>
                <a:cs typeface="Consolas" pitchFamily="49" charset="0"/>
              </a:rPr>
              <a:t>iReset</a:t>
            </a:r>
            <a:r>
              <a:rPr lang="en-US" altLang="zh-CN" sz="1600" dirty="0">
                <a:latin typeface="Consolas" pitchFamily="49" charset="0"/>
                <a:cs typeface="Consolas" pitchFamily="49" charset="0"/>
              </a:rPr>
              <a:t>, </a:t>
            </a:r>
            <a:endParaRPr lang="en-US" altLang="zh-CN" sz="1600" dirty="0" smtClean="0">
              <a:latin typeface="Consolas" pitchFamily="49" charset="0"/>
              <a:cs typeface="Consolas" pitchFamily="49" charset="0"/>
            </a:endParaRPr>
          </a:p>
          <a:p>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   input      </a:t>
            </a:r>
            <a:r>
              <a:rPr lang="en-US" altLang="zh-CN" sz="1600" dirty="0" err="1" smtClean="0">
                <a:latin typeface="Consolas" pitchFamily="49" charset="0"/>
                <a:cs typeface="Consolas" pitchFamily="49" charset="0"/>
              </a:rPr>
              <a:t>iClk</a:t>
            </a:r>
            <a:r>
              <a:rPr lang="en-US" altLang="zh-CN" sz="1600" dirty="0" smtClean="0">
                <a:latin typeface="Consolas" pitchFamily="49" charset="0"/>
                <a:cs typeface="Consolas" pitchFamily="49" charset="0"/>
              </a:rPr>
              <a:t>  ,</a:t>
            </a:r>
            <a:endParaRPr lang="en-US" altLang="zh-CN" sz="1600" dirty="0">
              <a:latin typeface="Consolas" pitchFamily="49" charset="0"/>
              <a:cs typeface="Consolas" pitchFamily="49" charset="0"/>
            </a:endParaRPr>
          </a:p>
          <a:p>
            <a:r>
              <a:rPr lang="en-US" altLang="zh-CN" sz="1600" dirty="0" smtClean="0">
                <a:latin typeface="Consolas" pitchFamily="49" charset="0"/>
                <a:cs typeface="Consolas" pitchFamily="49" charset="0"/>
              </a:rPr>
              <a:t>    input      iDat1 , </a:t>
            </a:r>
          </a:p>
          <a:p>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   input      iDat2   );</a:t>
            </a:r>
            <a:endParaRPr lang="en-US" altLang="zh-CN" sz="1600" dirty="0">
              <a:latin typeface="Consolas" pitchFamily="49" charset="0"/>
              <a:cs typeface="Consolas" pitchFamily="49" charset="0"/>
            </a:endParaRPr>
          </a:p>
          <a:p>
            <a:endParaRPr lang="en-US" altLang="zh-CN" sz="1600" dirty="0" smtClean="0">
              <a:latin typeface="Consolas" pitchFamily="49" charset="0"/>
              <a:cs typeface="Consolas" pitchFamily="49" charset="0"/>
            </a:endParaRPr>
          </a:p>
          <a:p>
            <a:r>
              <a:rPr lang="en-US" altLang="zh-CN" sz="1600" dirty="0" smtClean="0">
                <a:latin typeface="Consolas" pitchFamily="49" charset="0"/>
                <a:cs typeface="Consolas" pitchFamily="49" charset="0"/>
              </a:rPr>
              <a:t>  always @(   </a:t>
            </a:r>
            <a:r>
              <a:rPr lang="en-US" altLang="zh-CN" sz="1600" dirty="0" err="1" smtClean="0">
                <a:latin typeface="Consolas" pitchFamily="49" charset="0"/>
                <a:cs typeface="Consolas" pitchFamily="49" charset="0"/>
              </a:rPr>
              <a:t>posedge</a:t>
            </a:r>
            <a:r>
              <a:rPr lang="en-US" altLang="zh-CN" sz="1600" dirty="0" smtClean="0">
                <a:latin typeface="Consolas" pitchFamily="49" charset="0"/>
                <a:cs typeface="Consolas" pitchFamily="49" charset="0"/>
              </a:rPr>
              <a:t> </a:t>
            </a:r>
            <a:r>
              <a:rPr lang="en-US" altLang="zh-CN" sz="1600" dirty="0" err="1">
                <a:latin typeface="Consolas" pitchFamily="49" charset="0"/>
                <a:cs typeface="Consolas" pitchFamily="49" charset="0"/>
              </a:rPr>
              <a:t>iClk</a:t>
            </a:r>
            <a:r>
              <a:rPr lang="en-US" altLang="zh-CN" sz="1600" dirty="0">
                <a:latin typeface="Consolas" pitchFamily="49" charset="0"/>
                <a:cs typeface="Consolas" pitchFamily="49" charset="0"/>
              </a:rPr>
              <a:t> </a:t>
            </a:r>
            <a:endParaRPr lang="en-US" altLang="zh-CN" sz="1600" dirty="0" smtClean="0">
              <a:latin typeface="Consolas" pitchFamily="49" charset="0"/>
              <a:cs typeface="Consolas" pitchFamily="49" charset="0"/>
            </a:endParaRPr>
          </a:p>
          <a:p>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          or </a:t>
            </a:r>
            <a:r>
              <a:rPr lang="en-US" altLang="zh-CN" sz="1600" dirty="0" err="1">
                <a:latin typeface="Consolas" pitchFamily="49" charset="0"/>
                <a:cs typeface="Consolas" pitchFamily="49" charset="0"/>
              </a:rPr>
              <a:t>negedge</a:t>
            </a:r>
            <a:r>
              <a:rPr lang="en-US" altLang="zh-CN" sz="1600" dirty="0">
                <a:latin typeface="Consolas" pitchFamily="49" charset="0"/>
                <a:cs typeface="Consolas" pitchFamily="49" charset="0"/>
              </a:rPr>
              <a:t> </a:t>
            </a:r>
            <a:r>
              <a:rPr lang="en-US" altLang="zh-CN" sz="1600" dirty="0" err="1" smtClean="0">
                <a:latin typeface="Consolas" pitchFamily="49" charset="0"/>
                <a:cs typeface="Consolas" pitchFamily="49" charset="0"/>
              </a:rPr>
              <a:t>iReset</a:t>
            </a:r>
            <a:r>
              <a:rPr lang="en-US" altLang="zh-CN" sz="1600" dirty="0" smtClean="0">
                <a:latin typeface="Consolas" pitchFamily="49" charset="0"/>
                <a:cs typeface="Consolas" pitchFamily="49" charset="0"/>
              </a:rPr>
              <a:t> </a:t>
            </a:r>
          </a:p>
          <a:p>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         )</a:t>
            </a:r>
            <a:endParaRPr lang="en-US" altLang="zh-CN" sz="1600" dirty="0">
              <a:latin typeface="Consolas" pitchFamily="49" charset="0"/>
              <a:cs typeface="Consolas" pitchFamily="49" charset="0"/>
            </a:endParaRPr>
          </a:p>
          <a:p>
            <a:endParaRPr lang="en-US" altLang="zh-CN" sz="1600" dirty="0" smtClean="0">
              <a:latin typeface="Consolas" pitchFamily="49" charset="0"/>
              <a:cs typeface="Consolas" pitchFamily="49" charset="0"/>
            </a:endParaRPr>
          </a:p>
          <a:p>
            <a:r>
              <a:rPr lang="en-US" altLang="zh-CN" sz="1600" dirty="0" smtClean="0">
                <a:latin typeface="Consolas" pitchFamily="49" charset="0"/>
                <a:cs typeface="Consolas" pitchFamily="49" charset="0"/>
              </a:rPr>
              <a:t>      if</a:t>
            </a:r>
            <a:r>
              <a:rPr lang="en-US" altLang="zh-CN" sz="1600" dirty="0">
                <a:latin typeface="Consolas" pitchFamily="49" charset="0"/>
                <a:cs typeface="Consolas" pitchFamily="49" charset="0"/>
              </a:rPr>
              <a:t>(!</a:t>
            </a:r>
            <a:r>
              <a:rPr lang="en-US" altLang="zh-CN" sz="1600" dirty="0" err="1">
                <a:latin typeface="Consolas" pitchFamily="49" charset="0"/>
                <a:cs typeface="Consolas" pitchFamily="49" charset="0"/>
              </a:rPr>
              <a:t>iReset</a:t>
            </a:r>
            <a:r>
              <a:rPr lang="en-US" altLang="zh-CN" sz="1600" dirty="0">
                <a:latin typeface="Consolas" pitchFamily="49" charset="0"/>
                <a:cs typeface="Consolas" pitchFamily="49" charset="0"/>
              </a:rPr>
              <a:t>)</a:t>
            </a:r>
          </a:p>
          <a:p>
            <a:r>
              <a:rPr lang="en-US" altLang="zh-CN" sz="1600" dirty="0" smtClean="0">
                <a:latin typeface="Consolas" pitchFamily="49" charset="0"/>
                <a:cs typeface="Consolas" pitchFamily="49" charset="0"/>
              </a:rPr>
              <a:t>          </a:t>
            </a:r>
            <a:r>
              <a:rPr lang="en-US" altLang="zh-CN" sz="1600" dirty="0" err="1" smtClean="0">
                <a:latin typeface="Consolas" pitchFamily="49" charset="0"/>
                <a:cs typeface="Consolas" pitchFamily="49" charset="0"/>
              </a:rPr>
              <a:t>oDat</a:t>
            </a:r>
            <a:r>
              <a:rPr lang="en-US" altLang="zh-CN" sz="1600" dirty="0" smtClean="0">
                <a:latin typeface="Consolas" pitchFamily="49" charset="0"/>
                <a:cs typeface="Consolas" pitchFamily="49" charset="0"/>
              </a:rPr>
              <a:t> </a:t>
            </a:r>
            <a:r>
              <a:rPr lang="en-US" altLang="zh-CN" sz="1600" dirty="0">
                <a:latin typeface="Consolas" pitchFamily="49" charset="0"/>
                <a:cs typeface="Consolas" pitchFamily="49" charset="0"/>
              </a:rPr>
              <a:t>&lt;= 0;</a:t>
            </a:r>
          </a:p>
          <a:p>
            <a:r>
              <a:rPr lang="en-US" altLang="zh-CN" sz="1600" dirty="0" smtClean="0">
                <a:latin typeface="Consolas" pitchFamily="49" charset="0"/>
                <a:cs typeface="Consolas" pitchFamily="49" charset="0"/>
              </a:rPr>
              <a:t>      else</a:t>
            </a:r>
            <a:endParaRPr lang="en-US" altLang="zh-CN" sz="1600" dirty="0">
              <a:latin typeface="Consolas" pitchFamily="49" charset="0"/>
              <a:cs typeface="Consolas" pitchFamily="49" charset="0"/>
            </a:endParaRPr>
          </a:p>
          <a:p>
            <a:r>
              <a:rPr lang="en-US" altLang="zh-CN" sz="1600" dirty="0" smtClean="0">
                <a:latin typeface="Consolas" pitchFamily="49" charset="0"/>
                <a:cs typeface="Consolas" pitchFamily="49" charset="0"/>
              </a:rPr>
              <a:t>          </a:t>
            </a:r>
            <a:r>
              <a:rPr lang="en-US" altLang="zh-CN" sz="1600" dirty="0" err="1" smtClean="0">
                <a:latin typeface="Consolas" pitchFamily="49" charset="0"/>
                <a:cs typeface="Consolas" pitchFamily="49" charset="0"/>
              </a:rPr>
              <a:t>oDat</a:t>
            </a:r>
            <a:r>
              <a:rPr lang="en-US" altLang="zh-CN" sz="1600" dirty="0" smtClean="0">
                <a:latin typeface="Consolas" pitchFamily="49" charset="0"/>
                <a:cs typeface="Consolas" pitchFamily="49" charset="0"/>
              </a:rPr>
              <a:t> </a:t>
            </a:r>
            <a:r>
              <a:rPr lang="en-US" altLang="zh-CN" sz="1600" dirty="0">
                <a:latin typeface="Consolas" pitchFamily="49" charset="0"/>
                <a:cs typeface="Consolas" pitchFamily="49" charset="0"/>
              </a:rPr>
              <a:t>&lt;= </a:t>
            </a:r>
            <a:r>
              <a:rPr lang="en-US" altLang="zh-CN" sz="1600" dirty="0" smtClean="0">
                <a:latin typeface="Consolas" pitchFamily="49" charset="0"/>
                <a:cs typeface="Consolas" pitchFamily="49" charset="0"/>
              </a:rPr>
              <a:t>iDat1|iDat2;</a:t>
            </a:r>
          </a:p>
          <a:p>
            <a:endParaRPr lang="en-US" altLang="zh-CN" sz="1600" dirty="0">
              <a:latin typeface="Consolas" pitchFamily="49" charset="0"/>
              <a:cs typeface="Consolas" pitchFamily="49" charset="0"/>
            </a:endParaRPr>
          </a:p>
          <a:p>
            <a:r>
              <a:rPr lang="en-US" altLang="zh-CN" sz="1600" dirty="0" err="1">
                <a:latin typeface="Consolas" pitchFamily="49" charset="0"/>
                <a:cs typeface="Consolas" pitchFamily="49" charset="0"/>
              </a:rPr>
              <a:t>endmodule</a:t>
            </a:r>
            <a:endParaRPr lang="en-US" altLang="zh-CN" sz="1600" dirty="0" smtClean="0">
              <a:latin typeface="Consolas" pitchFamily="49" charset="0"/>
              <a:cs typeface="Consolas" pitchFamily="49" charset="0"/>
            </a:endParaRPr>
          </a:p>
        </p:txBody>
      </p:sp>
      <p:sp>
        <p:nvSpPr>
          <p:cNvPr id="5" name="圆角矩形 4"/>
          <p:cNvSpPr/>
          <p:nvPr/>
        </p:nvSpPr>
        <p:spPr>
          <a:xfrm>
            <a:off x="251520" y="1359166"/>
            <a:ext cx="2970330" cy="4492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a:latin typeface="幼圆" pitchFamily="49" charset="-122"/>
                <a:ea typeface="幼圆" pitchFamily="49" charset="-122"/>
              </a:rPr>
              <a:t>oDat</a:t>
            </a:r>
            <a:r>
              <a:rPr lang="en-US" altLang="zh-CN" dirty="0">
                <a:latin typeface="幼圆" pitchFamily="49" charset="-122"/>
                <a:ea typeface="幼圆" pitchFamily="49" charset="-122"/>
              </a:rPr>
              <a:t> &lt;= iDat1 | iDat2</a:t>
            </a:r>
          </a:p>
        </p:txBody>
      </p:sp>
      <p:pic>
        <p:nvPicPr>
          <p:cNvPr id="3074" name="Picture 2"/>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7179"/>
          <a:stretch/>
        </p:blipFill>
        <p:spPr bwMode="auto">
          <a:xfrm>
            <a:off x="3906088" y="1471613"/>
            <a:ext cx="5187573" cy="204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06088" y="4734145"/>
            <a:ext cx="5094942" cy="1755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4187540" y="3512572"/>
            <a:ext cx="3669825" cy="1147985"/>
            <a:chOff x="4187540" y="3512572"/>
            <a:chExt cx="3669825" cy="1147985"/>
          </a:xfrm>
        </p:grpSpPr>
        <p:sp>
          <p:nvSpPr>
            <p:cNvPr id="6" name="虚尾箭头 5"/>
            <p:cNvSpPr/>
            <p:nvPr/>
          </p:nvSpPr>
          <p:spPr>
            <a:xfrm rot="5400000">
              <a:off x="6832643" y="3862217"/>
              <a:ext cx="1147985" cy="448695"/>
            </a:xfrm>
            <a:prstGeom prst="stripedRightArrow">
              <a:avLst>
                <a:gd name="adj1" fmla="val 61311"/>
                <a:gd name="adj2"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 name="内容占位符 2"/>
            <p:cNvSpPr txBox="1">
              <a:spLocks/>
            </p:cNvSpPr>
            <p:nvPr/>
          </p:nvSpPr>
          <p:spPr bwMode="auto">
            <a:xfrm>
              <a:off x="4187540" y="3786330"/>
              <a:ext cx="3669825" cy="4527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444500"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如果去除复位信号</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spTree>
    <p:extLst>
      <p:ext uri="{BB962C8B-B14F-4D97-AF65-F5344CB8AC3E}">
        <p14:creationId xmlns:p14="http://schemas.microsoft.com/office/powerpoint/2010/main" val="333995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wipe(left)">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3075"/>
                                        </p:tgtEl>
                                        <p:attrNameLst>
                                          <p:attrName>style.visibility</p:attrName>
                                        </p:attrNameLst>
                                      </p:cBhvr>
                                      <p:to>
                                        <p:strVal val="visible"/>
                                      </p:to>
                                    </p:set>
                                    <p:animEffect transition="in" filter="wipe(up)">
                                      <p:cBhvr>
                                        <p:cTn id="21"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Area</a:t>
            </a:r>
            <a:endParaRPr lang="zh-CN" altLang="en-US" dirty="0"/>
          </a:p>
        </p:txBody>
      </p:sp>
      <p:sp>
        <p:nvSpPr>
          <p:cNvPr id="3" name="内容占位符 2"/>
          <p:cNvSpPr>
            <a:spLocks noGrp="1"/>
          </p:cNvSpPr>
          <p:nvPr>
            <p:ph idx="1"/>
          </p:nvPr>
        </p:nvSpPr>
        <p:spPr/>
        <p:txBody>
          <a:bodyPr/>
          <a:lstStyle/>
          <a:p>
            <a:r>
              <a:rPr lang="en-US" altLang="zh-CN" dirty="0" err="1" smtClean="0"/>
              <a:t>oDat</a:t>
            </a:r>
            <a:r>
              <a:rPr lang="en-US" altLang="zh-CN" dirty="0" smtClean="0"/>
              <a:t> &lt;= ! iDat3 &amp; ( iDat1 | iDat2 )</a:t>
            </a:r>
            <a:endParaRPr lang="zh-CN" altLang="en-US" dirty="0"/>
          </a:p>
        </p:txBody>
      </p:sp>
      <p:sp>
        <p:nvSpPr>
          <p:cNvPr id="4" name="折角形 3"/>
          <p:cNvSpPr/>
          <p:nvPr/>
        </p:nvSpPr>
        <p:spPr>
          <a:xfrm>
            <a:off x="455959" y="2033448"/>
            <a:ext cx="3395962" cy="4500897"/>
          </a:xfrm>
          <a:prstGeom prst="foldedCorner">
            <a:avLst>
              <a:gd name="adj" fmla="val 6219"/>
            </a:avLst>
          </a:prstGeom>
        </p:spPr>
        <p:style>
          <a:lnRef idx="1">
            <a:schemeClr val="dk1"/>
          </a:lnRef>
          <a:fillRef idx="2">
            <a:schemeClr val="dk1"/>
          </a:fillRef>
          <a:effectRef idx="1">
            <a:schemeClr val="dk1"/>
          </a:effectRef>
          <a:fontRef idx="minor">
            <a:schemeClr val="dk1"/>
          </a:fontRef>
        </p:style>
        <p:txBody>
          <a:bodyPr numCol="1" rtlCol="0" anchor="t" anchorCtr="0"/>
          <a:lstStyle/>
          <a:p>
            <a:endParaRPr lang="en-US" altLang="zh-CN" sz="1600" dirty="0" smtClean="0">
              <a:latin typeface="Consolas" pitchFamily="49" charset="0"/>
              <a:cs typeface="Consolas" pitchFamily="49" charset="0"/>
            </a:endParaRPr>
          </a:p>
          <a:p>
            <a:r>
              <a:rPr lang="en-US" altLang="zh-CN" sz="1600" dirty="0">
                <a:latin typeface="Consolas" pitchFamily="49" charset="0"/>
                <a:cs typeface="Consolas" pitchFamily="49" charset="0"/>
              </a:rPr>
              <a:t>module </a:t>
            </a:r>
            <a:r>
              <a:rPr lang="en-US" altLang="zh-CN" sz="1600" dirty="0" err="1">
                <a:latin typeface="Consolas" pitchFamily="49" charset="0"/>
                <a:cs typeface="Consolas" pitchFamily="49" charset="0"/>
              </a:rPr>
              <a:t>setreset</a:t>
            </a:r>
            <a:r>
              <a:rPr lang="en-US" altLang="zh-CN" sz="1600" dirty="0">
                <a:latin typeface="Consolas" pitchFamily="49" charset="0"/>
                <a:cs typeface="Consolas" pitchFamily="49" charset="0"/>
              </a:rPr>
              <a:t> (</a:t>
            </a:r>
          </a:p>
          <a:p>
            <a:r>
              <a:rPr lang="en-US" altLang="zh-CN" sz="1600" dirty="0" smtClean="0">
                <a:latin typeface="Consolas" pitchFamily="49" charset="0"/>
                <a:cs typeface="Consolas" pitchFamily="49" charset="0"/>
              </a:rPr>
              <a:t>    output </a:t>
            </a:r>
            <a:r>
              <a:rPr lang="en-US" altLang="zh-CN" sz="1600" dirty="0" err="1">
                <a:latin typeface="Consolas" pitchFamily="49" charset="0"/>
                <a:cs typeface="Consolas" pitchFamily="49" charset="0"/>
              </a:rPr>
              <a:t>reg</a:t>
            </a:r>
            <a:r>
              <a:rPr lang="en-US" altLang="zh-CN" sz="1600" dirty="0">
                <a:latin typeface="Consolas" pitchFamily="49" charset="0"/>
                <a:cs typeface="Consolas" pitchFamily="49" charset="0"/>
              </a:rPr>
              <a:t> </a:t>
            </a:r>
            <a:r>
              <a:rPr lang="en-US" altLang="zh-CN" sz="1600" dirty="0" err="1" smtClean="0">
                <a:latin typeface="Consolas" pitchFamily="49" charset="0"/>
                <a:cs typeface="Consolas" pitchFamily="49" charset="0"/>
              </a:rPr>
              <a:t>oDat</a:t>
            </a:r>
            <a:r>
              <a:rPr lang="en-US" altLang="zh-CN" sz="1600" dirty="0" smtClean="0">
                <a:latin typeface="Consolas" pitchFamily="49" charset="0"/>
                <a:cs typeface="Consolas" pitchFamily="49" charset="0"/>
              </a:rPr>
              <a:t> ,</a:t>
            </a:r>
            <a:endParaRPr lang="en-US" altLang="zh-CN" sz="1600" dirty="0">
              <a:latin typeface="Consolas" pitchFamily="49" charset="0"/>
              <a:cs typeface="Consolas" pitchFamily="49" charset="0"/>
            </a:endParaRPr>
          </a:p>
          <a:p>
            <a:r>
              <a:rPr lang="en-US" altLang="zh-CN" sz="1600" dirty="0" smtClean="0">
                <a:latin typeface="Consolas" pitchFamily="49" charset="0"/>
                <a:cs typeface="Consolas" pitchFamily="49" charset="0"/>
              </a:rPr>
              <a:t>    input      </a:t>
            </a:r>
            <a:r>
              <a:rPr lang="en-US" altLang="zh-CN" sz="1600" dirty="0" err="1" smtClean="0">
                <a:latin typeface="Consolas" pitchFamily="49" charset="0"/>
                <a:cs typeface="Consolas" pitchFamily="49" charset="0"/>
              </a:rPr>
              <a:t>iClk</a:t>
            </a:r>
            <a:r>
              <a:rPr lang="en-US" altLang="zh-CN" sz="1600" dirty="0" smtClean="0">
                <a:latin typeface="Consolas" pitchFamily="49" charset="0"/>
                <a:cs typeface="Consolas" pitchFamily="49" charset="0"/>
              </a:rPr>
              <a:t> ,</a:t>
            </a:r>
            <a:endParaRPr lang="en-US" altLang="zh-CN" sz="1600" dirty="0">
              <a:latin typeface="Consolas" pitchFamily="49" charset="0"/>
              <a:cs typeface="Consolas" pitchFamily="49" charset="0"/>
            </a:endParaRPr>
          </a:p>
          <a:p>
            <a:r>
              <a:rPr lang="en-US" altLang="zh-CN" sz="1600" dirty="0" smtClean="0">
                <a:latin typeface="Consolas" pitchFamily="49" charset="0"/>
                <a:cs typeface="Consolas" pitchFamily="49" charset="0"/>
              </a:rPr>
              <a:t>    input      iDat1,</a:t>
            </a:r>
          </a:p>
          <a:p>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   input      </a:t>
            </a:r>
            <a:r>
              <a:rPr lang="en-US" altLang="zh-CN" sz="1600" dirty="0">
                <a:latin typeface="Consolas" pitchFamily="49" charset="0"/>
                <a:cs typeface="Consolas" pitchFamily="49" charset="0"/>
              </a:rPr>
              <a:t>iDat2</a:t>
            </a:r>
            <a:r>
              <a:rPr lang="en-US" altLang="zh-CN" sz="1600" dirty="0" smtClean="0">
                <a:latin typeface="Consolas" pitchFamily="49" charset="0"/>
                <a:cs typeface="Consolas" pitchFamily="49" charset="0"/>
              </a:rPr>
              <a:t>,</a:t>
            </a:r>
          </a:p>
          <a:p>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   input      iDat3  );</a:t>
            </a:r>
            <a:endParaRPr lang="en-US" altLang="zh-CN" sz="1600" dirty="0">
              <a:latin typeface="Consolas" pitchFamily="49" charset="0"/>
              <a:cs typeface="Consolas" pitchFamily="49" charset="0"/>
            </a:endParaRPr>
          </a:p>
          <a:p>
            <a:r>
              <a:rPr lang="en-US" altLang="zh-CN" sz="1600" dirty="0" smtClean="0">
                <a:latin typeface="Consolas" pitchFamily="49" charset="0"/>
                <a:cs typeface="Consolas" pitchFamily="49" charset="0"/>
              </a:rPr>
              <a:t>  </a:t>
            </a:r>
          </a:p>
          <a:p>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 always </a:t>
            </a:r>
            <a:r>
              <a:rPr lang="en-US" altLang="zh-CN" sz="1600" dirty="0">
                <a:latin typeface="Consolas" pitchFamily="49" charset="0"/>
                <a:cs typeface="Consolas" pitchFamily="49" charset="0"/>
              </a:rPr>
              <a:t>@(</a:t>
            </a:r>
            <a:r>
              <a:rPr lang="en-US" altLang="zh-CN" sz="1600" dirty="0" err="1">
                <a:latin typeface="Consolas" pitchFamily="49" charset="0"/>
                <a:cs typeface="Consolas" pitchFamily="49" charset="0"/>
              </a:rPr>
              <a:t>posedge</a:t>
            </a:r>
            <a:r>
              <a:rPr lang="en-US" altLang="zh-CN" sz="1600" dirty="0">
                <a:latin typeface="Consolas" pitchFamily="49" charset="0"/>
                <a:cs typeface="Consolas" pitchFamily="49" charset="0"/>
              </a:rPr>
              <a:t> </a:t>
            </a:r>
            <a:r>
              <a:rPr lang="en-US" altLang="zh-CN" sz="1600" dirty="0" err="1">
                <a:latin typeface="Consolas" pitchFamily="49" charset="0"/>
                <a:cs typeface="Consolas" pitchFamily="49" charset="0"/>
              </a:rPr>
              <a:t>iClk</a:t>
            </a:r>
            <a:r>
              <a:rPr lang="en-US" altLang="zh-CN" sz="1600" dirty="0">
                <a:latin typeface="Consolas" pitchFamily="49" charset="0"/>
                <a:cs typeface="Consolas" pitchFamily="49" charset="0"/>
              </a:rPr>
              <a:t>)</a:t>
            </a:r>
          </a:p>
          <a:p>
            <a:r>
              <a:rPr lang="en-US" altLang="zh-CN" sz="1600" dirty="0" smtClean="0">
                <a:latin typeface="Consolas" pitchFamily="49" charset="0"/>
                <a:cs typeface="Consolas" pitchFamily="49" charset="0"/>
              </a:rPr>
              <a:t>    if(iDat3</a:t>
            </a:r>
            <a:r>
              <a:rPr lang="en-US" altLang="zh-CN" sz="1600" dirty="0">
                <a:latin typeface="Consolas" pitchFamily="49" charset="0"/>
                <a:cs typeface="Consolas" pitchFamily="49" charset="0"/>
              </a:rPr>
              <a:t>)</a:t>
            </a:r>
          </a:p>
          <a:p>
            <a:r>
              <a:rPr lang="en-US" altLang="zh-CN" sz="1600" dirty="0" smtClean="0">
                <a:latin typeface="Consolas" pitchFamily="49" charset="0"/>
                <a:cs typeface="Consolas" pitchFamily="49" charset="0"/>
              </a:rPr>
              <a:t>        </a:t>
            </a:r>
            <a:r>
              <a:rPr lang="en-US" altLang="zh-CN" sz="1600" dirty="0" err="1" smtClean="0">
                <a:latin typeface="Consolas" pitchFamily="49" charset="0"/>
                <a:cs typeface="Consolas" pitchFamily="49" charset="0"/>
              </a:rPr>
              <a:t>oDat</a:t>
            </a:r>
            <a:r>
              <a:rPr lang="en-US" altLang="zh-CN" sz="1600" dirty="0" smtClean="0">
                <a:latin typeface="Consolas" pitchFamily="49" charset="0"/>
                <a:cs typeface="Consolas" pitchFamily="49" charset="0"/>
              </a:rPr>
              <a:t> </a:t>
            </a:r>
            <a:r>
              <a:rPr lang="en-US" altLang="zh-CN" sz="1600" dirty="0">
                <a:latin typeface="Consolas" pitchFamily="49" charset="0"/>
                <a:cs typeface="Consolas" pitchFamily="49" charset="0"/>
              </a:rPr>
              <a:t>&lt;= 0;</a:t>
            </a:r>
          </a:p>
          <a:p>
            <a:r>
              <a:rPr lang="en-US" altLang="zh-CN" sz="1600" dirty="0" smtClean="0">
                <a:latin typeface="Consolas" pitchFamily="49" charset="0"/>
                <a:cs typeface="Consolas" pitchFamily="49" charset="0"/>
              </a:rPr>
              <a:t>    else </a:t>
            </a:r>
            <a:r>
              <a:rPr lang="en-US" altLang="zh-CN" sz="1600" dirty="0">
                <a:latin typeface="Consolas" pitchFamily="49" charset="0"/>
                <a:cs typeface="Consolas" pitchFamily="49" charset="0"/>
              </a:rPr>
              <a:t>if(iDat1)</a:t>
            </a:r>
          </a:p>
          <a:p>
            <a:r>
              <a:rPr lang="en-US" altLang="zh-CN" sz="1600" dirty="0" smtClean="0">
                <a:latin typeface="Consolas" pitchFamily="49" charset="0"/>
                <a:cs typeface="Consolas" pitchFamily="49" charset="0"/>
              </a:rPr>
              <a:t>        </a:t>
            </a:r>
            <a:r>
              <a:rPr lang="en-US" altLang="zh-CN" sz="1600" dirty="0" err="1" smtClean="0">
                <a:latin typeface="Consolas" pitchFamily="49" charset="0"/>
                <a:cs typeface="Consolas" pitchFamily="49" charset="0"/>
              </a:rPr>
              <a:t>oDat</a:t>
            </a:r>
            <a:r>
              <a:rPr lang="en-US" altLang="zh-CN" sz="1600" dirty="0" smtClean="0">
                <a:latin typeface="Consolas" pitchFamily="49" charset="0"/>
                <a:cs typeface="Consolas" pitchFamily="49" charset="0"/>
              </a:rPr>
              <a:t> </a:t>
            </a:r>
            <a:r>
              <a:rPr lang="en-US" altLang="zh-CN" sz="1600" dirty="0">
                <a:latin typeface="Consolas" pitchFamily="49" charset="0"/>
                <a:cs typeface="Consolas" pitchFamily="49" charset="0"/>
              </a:rPr>
              <a:t>&lt;= 1;</a:t>
            </a:r>
          </a:p>
          <a:p>
            <a:r>
              <a:rPr lang="en-US" altLang="zh-CN" sz="1600" dirty="0" smtClean="0">
                <a:latin typeface="Consolas" pitchFamily="49" charset="0"/>
                <a:cs typeface="Consolas" pitchFamily="49" charset="0"/>
              </a:rPr>
              <a:t>    else</a:t>
            </a:r>
            <a:endParaRPr lang="en-US" altLang="zh-CN" sz="1600" dirty="0">
              <a:latin typeface="Consolas" pitchFamily="49" charset="0"/>
              <a:cs typeface="Consolas" pitchFamily="49" charset="0"/>
            </a:endParaRPr>
          </a:p>
          <a:p>
            <a:r>
              <a:rPr lang="en-US" altLang="zh-CN" sz="1600" dirty="0" smtClean="0">
                <a:latin typeface="Consolas" pitchFamily="49" charset="0"/>
                <a:cs typeface="Consolas" pitchFamily="49" charset="0"/>
              </a:rPr>
              <a:t>        </a:t>
            </a:r>
            <a:r>
              <a:rPr lang="en-US" altLang="zh-CN" sz="1600" dirty="0" err="1" smtClean="0">
                <a:latin typeface="Consolas" pitchFamily="49" charset="0"/>
                <a:cs typeface="Consolas" pitchFamily="49" charset="0"/>
              </a:rPr>
              <a:t>oDat</a:t>
            </a:r>
            <a:r>
              <a:rPr lang="en-US" altLang="zh-CN" sz="1600" dirty="0" smtClean="0">
                <a:latin typeface="Consolas" pitchFamily="49" charset="0"/>
                <a:cs typeface="Consolas" pitchFamily="49" charset="0"/>
              </a:rPr>
              <a:t> </a:t>
            </a:r>
            <a:r>
              <a:rPr lang="en-US" altLang="zh-CN" sz="1600" dirty="0">
                <a:latin typeface="Consolas" pitchFamily="49" charset="0"/>
                <a:cs typeface="Consolas" pitchFamily="49" charset="0"/>
              </a:rPr>
              <a:t>&lt;= iDat2</a:t>
            </a:r>
            <a:r>
              <a:rPr lang="en-US" altLang="zh-CN" sz="1600" dirty="0" smtClean="0">
                <a:latin typeface="Consolas" pitchFamily="49" charset="0"/>
                <a:cs typeface="Consolas" pitchFamily="49" charset="0"/>
              </a:rPr>
              <a:t>;</a:t>
            </a:r>
          </a:p>
          <a:p>
            <a:endParaRPr lang="en-US" altLang="zh-CN" sz="1600" dirty="0">
              <a:latin typeface="Consolas" pitchFamily="49" charset="0"/>
              <a:cs typeface="Consolas" pitchFamily="49" charset="0"/>
            </a:endParaRPr>
          </a:p>
          <a:p>
            <a:r>
              <a:rPr lang="en-US" altLang="zh-CN" sz="1600" dirty="0" err="1">
                <a:latin typeface="Consolas" pitchFamily="49" charset="0"/>
                <a:cs typeface="Consolas" pitchFamily="49" charset="0"/>
              </a:rPr>
              <a:t>endmodule</a:t>
            </a:r>
            <a:endParaRPr lang="en-US" altLang="zh-CN" sz="1600" dirty="0" smtClean="0">
              <a:latin typeface="Consolas" pitchFamily="49" charset="0"/>
              <a:cs typeface="Consolas" pitchFamily="49" charset="0"/>
            </a:endParaRPr>
          </a:p>
        </p:txBody>
      </p:sp>
      <p:sp>
        <p:nvSpPr>
          <p:cNvPr id="5" name="圆角矩形 4"/>
          <p:cNvSpPr/>
          <p:nvPr/>
        </p:nvSpPr>
        <p:spPr>
          <a:xfrm>
            <a:off x="251520" y="1808820"/>
            <a:ext cx="3465385" cy="4492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latin typeface="幼圆" pitchFamily="49" charset="-122"/>
                <a:ea typeface="幼圆" pitchFamily="49" charset="-122"/>
              </a:rPr>
              <a:t>oDat</a:t>
            </a:r>
            <a:r>
              <a:rPr lang="en-US" altLang="zh-CN" dirty="0" smtClean="0">
                <a:latin typeface="幼圆" pitchFamily="49" charset="-122"/>
                <a:ea typeface="幼圆" pitchFamily="49" charset="-122"/>
              </a:rPr>
              <a:t>&lt;=!iDat3 &amp; (iDat1|iDat2)</a:t>
            </a:r>
            <a:endParaRPr lang="en-US" altLang="zh-CN" dirty="0">
              <a:latin typeface="幼圆" pitchFamily="49" charset="-122"/>
              <a:ea typeface="幼圆" pitchFamily="49"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965" y="2033448"/>
            <a:ext cx="4180311" cy="3136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a:spLocks/>
          </p:cNvSpPr>
          <p:nvPr/>
        </p:nvSpPr>
        <p:spPr bwMode="auto">
          <a:xfrm>
            <a:off x="4256965" y="5319211"/>
            <a:ext cx="4582852" cy="14905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当面积是关键的设计指标时，只要有可能，尽量不使用复位和置位</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45278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Area</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4234483743"/>
              </p:ext>
            </p:extLst>
          </p:nvPr>
        </p:nvGraphicFramePr>
        <p:xfrm>
          <a:off x="1286635" y="1538790"/>
          <a:ext cx="7083465" cy="30153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9440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圆角矩形 3"/>
          <p:cNvSpPr/>
          <p:nvPr/>
        </p:nvSpPr>
        <p:spPr>
          <a:xfrm>
            <a:off x="2051720" y="2996952"/>
            <a:ext cx="4680520" cy="10081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smtClean="0">
                <a:latin typeface="幼圆" pitchFamily="49" charset="-122"/>
                <a:ea typeface="幼圆" pitchFamily="49" charset="-122"/>
              </a:rPr>
              <a:t>减小</a:t>
            </a:r>
            <a:r>
              <a:rPr lang="zh-CN" altLang="en-US" sz="2800" b="1" dirty="0">
                <a:latin typeface="幼圆" pitchFamily="49" charset="-122"/>
                <a:ea typeface="幼圆" pitchFamily="49" charset="-122"/>
              </a:rPr>
              <a:t>功耗</a:t>
            </a:r>
            <a:r>
              <a:rPr lang="zh-CN" altLang="en-US" sz="2800" b="1" dirty="0" smtClean="0">
                <a:latin typeface="幼圆" pitchFamily="49" charset="-122"/>
                <a:ea typeface="幼圆" pitchFamily="49" charset="-122"/>
              </a:rPr>
              <a:t>的设计技巧</a:t>
            </a:r>
            <a:endParaRPr lang="zh-CN" altLang="en-US" sz="2800" b="1" dirty="0">
              <a:latin typeface="幼圆" pitchFamily="49" charset="-122"/>
              <a:ea typeface="幼圆" pitchFamily="49" charset="-122"/>
            </a:endParaRPr>
          </a:p>
        </p:txBody>
      </p:sp>
    </p:spTree>
    <p:extLst>
      <p:ext uri="{BB962C8B-B14F-4D97-AF65-F5344CB8AC3E}">
        <p14:creationId xmlns:p14="http://schemas.microsoft.com/office/powerpoint/2010/main" val="3383532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Power</a:t>
            </a:r>
            <a:endParaRPr lang="zh-CN" altLang="en-US" dirty="0"/>
          </a:p>
        </p:txBody>
      </p:sp>
      <p:sp>
        <p:nvSpPr>
          <p:cNvPr id="3" name="内容占位符 2"/>
          <p:cNvSpPr>
            <a:spLocks noGrp="1"/>
          </p:cNvSpPr>
          <p:nvPr>
            <p:ph idx="1"/>
          </p:nvPr>
        </p:nvSpPr>
        <p:spPr/>
        <p:txBody>
          <a:bodyPr/>
          <a:lstStyle/>
          <a:p>
            <a:r>
              <a:rPr lang="en-US" altLang="zh-CN" dirty="0" smtClean="0"/>
              <a:t>CMOS</a:t>
            </a:r>
            <a:r>
              <a:rPr lang="zh-CN" altLang="en-US" dirty="0" smtClean="0"/>
              <a:t>工艺的功耗</a:t>
            </a:r>
            <a:endParaRPr lang="en-US" altLang="zh-CN" dirty="0" smtClean="0"/>
          </a:p>
          <a:p>
            <a:pPr lvl="1"/>
            <a:r>
              <a:rPr lang="zh-CN" altLang="en-US" dirty="0" smtClean="0"/>
              <a:t>主要与负载电路的输入电容、导线的寄生电容以及频率有关</a:t>
            </a:r>
            <a:endParaRPr lang="zh-CN" altLang="en-US" dirty="0"/>
          </a:p>
        </p:txBody>
      </p:sp>
      <p:grpSp>
        <p:nvGrpSpPr>
          <p:cNvPr id="14" name="组合 13"/>
          <p:cNvGrpSpPr/>
          <p:nvPr/>
        </p:nvGrpSpPr>
        <p:grpSpPr>
          <a:xfrm>
            <a:off x="1115134" y="2260002"/>
            <a:ext cx="3672379" cy="2654163"/>
            <a:chOff x="1115134" y="2260002"/>
            <a:chExt cx="3672379" cy="2654163"/>
          </a:xfrm>
        </p:grpSpPr>
        <mc:AlternateContent xmlns:mc="http://schemas.openxmlformats.org/markup-compatibility/2006" xmlns:a14="http://schemas.microsoft.com/office/drawing/2010/main">
          <mc:Choice Requires="a14">
            <p:sp>
              <p:nvSpPr>
                <p:cNvPr id="4" name="TextBox 3"/>
                <p:cNvSpPr txBox="1"/>
                <p:nvPr/>
              </p:nvSpPr>
              <p:spPr>
                <a:xfrm>
                  <a:off x="1115134" y="2260002"/>
                  <a:ext cx="32853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𝐼</m:t>
                        </m:r>
                        <m:r>
                          <a:rPr lang="en-US" altLang="zh-CN" sz="2800" b="0" i="1" smtClean="0">
                            <a:latin typeface="Cambria Math"/>
                          </a:rPr>
                          <m:t>=</m:t>
                        </m:r>
                        <m:r>
                          <a:rPr lang="en-US" altLang="zh-CN" sz="2800" b="0" i="1" smtClean="0">
                            <a:latin typeface="Cambria Math"/>
                          </a:rPr>
                          <m:t>𝑉</m:t>
                        </m:r>
                        <m:r>
                          <a:rPr lang="en-US" altLang="zh-CN" sz="2800" b="0" i="1" smtClean="0">
                            <a:latin typeface="Cambria Math"/>
                            <a:ea typeface="Cambria Math"/>
                          </a:rPr>
                          <m:t>∙</m:t>
                        </m:r>
                        <m:r>
                          <a:rPr lang="en-US" altLang="zh-CN" sz="2800" b="0" i="1" smtClean="0">
                            <a:latin typeface="Cambria Math"/>
                            <a:ea typeface="Cambria Math"/>
                          </a:rPr>
                          <m:t>𝐶</m:t>
                        </m:r>
                        <m:r>
                          <a:rPr lang="en-US" altLang="zh-CN" sz="2800" b="0" i="1" smtClean="0">
                            <a:latin typeface="Cambria Math"/>
                            <a:ea typeface="Cambria Math"/>
                          </a:rPr>
                          <m:t>∙</m:t>
                        </m:r>
                        <m:r>
                          <a:rPr lang="en-US" altLang="zh-CN" sz="2800" b="0" i="1" smtClean="0">
                            <a:latin typeface="Cambria Math"/>
                            <a:ea typeface="Cambria Math"/>
                          </a:rPr>
                          <m:t>𝑓</m:t>
                        </m:r>
                      </m:oMath>
                    </m:oMathPara>
                  </a14:m>
                  <a:endParaRPr lang="zh-CN" alt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115134" y="2260002"/>
                  <a:ext cx="3285365" cy="523220"/>
                </a:xfrm>
                <a:prstGeom prst="rect">
                  <a:avLst/>
                </a:prstGeom>
                <a:blipFill rotWithShape="1">
                  <a:blip r:embed="rId3"/>
                  <a:stretch>
                    <a:fillRect/>
                  </a:stretch>
                </a:blipFill>
              </p:spPr>
              <p:txBody>
                <a:bodyPr/>
                <a:lstStyle/>
                <a:p>
                  <a:r>
                    <a:rPr lang="zh-CN" altLang="en-US">
                      <a:noFill/>
                    </a:rPr>
                    <a:t> </a:t>
                  </a:r>
                </a:p>
              </p:txBody>
            </p:sp>
          </mc:Fallback>
        </mc:AlternateContent>
        <p:sp>
          <p:nvSpPr>
            <p:cNvPr id="5" name="TextBox 4"/>
            <p:cNvSpPr txBox="1"/>
            <p:nvPr/>
          </p:nvSpPr>
          <p:spPr>
            <a:xfrm>
              <a:off x="2203151" y="2843935"/>
              <a:ext cx="2584362" cy="400110"/>
            </a:xfrm>
            <a:prstGeom prst="rect">
              <a:avLst/>
            </a:prstGeom>
            <a:noFill/>
          </p:spPr>
          <p:txBody>
            <a:bodyPr wrap="none" rtlCol="0">
              <a:spAutoFit/>
            </a:bodyPr>
            <a:lstStyle/>
            <a:p>
              <a:r>
                <a:rPr lang="en-US" altLang="zh-CN" sz="2000" dirty="0" smtClean="0">
                  <a:ea typeface="幼圆" pitchFamily="49" charset="-122"/>
                </a:rPr>
                <a:t>I  : </a:t>
              </a:r>
              <a:r>
                <a:rPr lang="zh-CN" altLang="en-US" sz="2000" dirty="0" smtClean="0">
                  <a:ea typeface="幼圆" pitchFamily="49" charset="-122"/>
                </a:rPr>
                <a:t>电容中损耗的电流</a:t>
              </a:r>
              <a:endParaRPr lang="zh-CN" altLang="en-US" sz="2000" dirty="0">
                <a:ea typeface="幼圆" pitchFamily="49" charset="-122"/>
              </a:endParaRPr>
            </a:p>
          </p:txBody>
        </p:sp>
        <p:sp>
          <p:nvSpPr>
            <p:cNvPr id="6" name="TextBox 5"/>
            <p:cNvSpPr txBox="1"/>
            <p:nvPr/>
          </p:nvSpPr>
          <p:spPr>
            <a:xfrm>
              <a:off x="2203151" y="3519010"/>
              <a:ext cx="1077731" cy="400110"/>
            </a:xfrm>
            <a:prstGeom prst="rect">
              <a:avLst/>
            </a:prstGeom>
            <a:noFill/>
          </p:spPr>
          <p:txBody>
            <a:bodyPr wrap="none" rtlCol="0">
              <a:spAutoFit/>
            </a:bodyPr>
            <a:lstStyle/>
            <a:p>
              <a:r>
                <a:rPr lang="en-US" altLang="zh-CN" sz="2000" dirty="0" smtClean="0">
                  <a:ea typeface="幼圆" pitchFamily="49" charset="-122"/>
                </a:rPr>
                <a:t>V : </a:t>
              </a:r>
              <a:r>
                <a:rPr lang="zh-CN" altLang="en-US" sz="2000" dirty="0" smtClean="0">
                  <a:ea typeface="幼圆" pitchFamily="49" charset="-122"/>
                </a:rPr>
                <a:t>电压</a:t>
              </a:r>
              <a:endParaRPr lang="zh-CN" altLang="en-US" sz="2000" dirty="0">
                <a:ea typeface="幼圆" pitchFamily="49" charset="-122"/>
              </a:endParaRPr>
            </a:p>
          </p:txBody>
        </p:sp>
        <p:sp>
          <p:nvSpPr>
            <p:cNvPr id="7" name="TextBox 6"/>
            <p:cNvSpPr txBox="1"/>
            <p:nvPr/>
          </p:nvSpPr>
          <p:spPr>
            <a:xfrm>
              <a:off x="2203151" y="4019000"/>
              <a:ext cx="1067921" cy="400110"/>
            </a:xfrm>
            <a:prstGeom prst="rect">
              <a:avLst/>
            </a:prstGeom>
            <a:noFill/>
          </p:spPr>
          <p:txBody>
            <a:bodyPr wrap="none" rtlCol="0">
              <a:spAutoFit/>
            </a:bodyPr>
            <a:lstStyle/>
            <a:p>
              <a:r>
                <a:rPr lang="en-US" altLang="zh-CN" sz="2000" dirty="0" smtClean="0">
                  <a:ea typeface="幼圆" pitchFamily="49" charset="-122"/>
                </a:rPr>
                <a:t>C : </a:t>
              </a:r>
              <a:r>
                <a:rPr lang="zh-CN" altLang="en-US" sz="2000" dirty="0">
                  <a:ea typeface="幼圆" pitchFamily="49" charset="-122"/>
                </a:rPr>
                <a:t>电容</a:t>
              </a:r>
            </a:p>
          </p:txBody>
        </p:sp>
        <p:sp>
          <p:nvSpPr>
            <p:cNvPr id="8" name="TextBox 7"/>
            <p:cNvSpPr txBox="1"/>
            <p:nvPr/>
          </p:nvSpPr>
          <p:spPr>
            <a:xfrm>
              <a:off x="2203151" y="4514055"/>
              <a:ext cx="1095172" cy="400110"/>
            </a:xfrm>
            <a:prstGeom prst="rect">
              <a:avLst/>
            </a:prstGeom>
            <a:noFill/>
          </p:spPr>
          <p:txBody>
            <a:bodyPr wrap="none" rtlCol="0">
              <a:spAutoFit/>
            </a:bodyPr>
            <a:lstStyle/>
            <a:p>
              <a:r>
                <a:rPr lang="en-US" altLang="zh-CN" sz="2000" i="1" dirty="0" smtClean="0">
                  <a:ea typeface="幼圆" pitchFamily="49" charset="-122"/>
                </a:rPr>
                <a:t>f</a:t>
              </a:r>
              <a:r>
                <a:rPr lang="en-US" altLang="zh-CN" sz="2000" dirty="0" smtClean="0">
                  <a:ea typeface="幼圆" pitchFamily="49" charset="-122"/>
                </a:rPr>
                <a:t>   : </a:t>
              </a:r>
              <a:r>
                <a:rPr lang="zh-CN" altLang="en-US" sz="2000" dirty="0" smtClean="0">
                  <a:ea typeface="幼圆" pitchFamily="49" charset="-122"/>
                </a:rPr>
                <a:t>频率</a:t>
              </a:r>
              <a:endParaRPr lang="zh-CN" altLang="en-US" sz="2000" dirty="0">
                <a:ea typeface="幼圆" pitchFamily="49" charset="-122"/>
              </a:endParaRPr>
            </a:p>
          </p:txBody>
        </p:sp>
      </p:grpSp>
      <p:sp>
        <p:nvSpPr>
          <p:cNvPr id="9" name="TextBox 8"/>
          <p:cNvSpPr txBox="1"/>
          <p:nvPr/>
        </p:nvSpPr>
        <p:spPr>
          <a:xfrm>
            <a:off x="4031940" y="3519010"/>
            <a:ext cx="1980029" cy="400110"/>
          </a:xfrm>
          <a:prstGeom prst="rect">
            <a:avLst/>
          </a:prstGeom>
          <a:noFill/>
        </p:spPr>
        <p:txBody>
          <a:bodyPr wrap="none" rtlCol="0">
            <a:spAutoFit/>
          </a:bodyPr>
          <a:lstStyle/>
          <a:p>
            <a:r>
              <a:rPr lang="zh-CN" altLang="en-US" sz="2000" dirty="0" smtClean="0">
                <a:ea typeface="幼圆" pitchFamily="49" charset="-122"/>
              </a:rPr>
              <a:t>通常是被限定的</a:t>
            </a:r>
            <a:endParaRPr lang="zh-CN" altLang="en-US" sz="2000" dirty="0">
              <a:ea typeface="幼圆" pitchFamily="49" charset="-122"/>
            </a:endParaRPr>
          </a:p>
        </p:txBody>
      </p:sp>
      <p:sp>
        <p:nvSpPr>
          <p:cNvPr id="10" name="TextBox 9"/>
          <p:cNvSpPr txBox="1"/>
          <p:nvPr/>
        </p:nvSpPr>
        <p:spPr>
          <a:xfrm>
            <a:off x="4031940" y="4019000"/>
            <a:ext cx="2749471" cy="400110"/>
          </a:xfrm>
          <a:prstGeom prst="rect">
            <a:avLst/>
          </a:prstGeom>
          <a:noFill/>
        </p:spPr>
        <p:txBody>
          <a:bodyPr wrap="none" rtlCol="0">
            <a:spAutoFit/>
          </a:bodyPr>
          <a:lstStyle/>
          <a:p>
            <a:r>
              <a:rPr lang="zh-CN" altLang="en-US" sz="2000" dirty="0" smtClean="0">
                <a:ea typeface="幼圆" pitchFamily="49" charset="-122"/>
              </a:rPr>
              <a:t>与扇出、导线长度有关</a:t>
            </a:r>
            <a:endParaRPr lang="zh-CN" altLang="en-US" sz="2000" dirty="0">
              <a:ea typeface="幼圆" pitchFamily="49" charset="-122"/>
            </a:endParaRPr>
          </a:p>
        </p:txBody>
      </p:sp>
      <p:sp>
        <p:nvSpPr>
          <p:cNvPr id="11" name="TextBox 10"/>
          <p:cNvSpPr txBox="1"/>
          <p:nvPr/>
        </p:nvSpPr>
        <p:spPr>
          <a:xfrm>
            <a:off x="4031940" y="4514055"/>
            <a:ext cx="1980029" cy="400110"/>
          </a:xfrm>
          <a:prstGeom prst="rect">
            <a:avLst/>
          </a:prstGeom>
          <a:noFill/>
        </p:spPr>
        <p:txBody>
          <a:bodyPr wrap="none" rtlCol="0">
            <a:spAutoFit/>
          </a:bodyPr>
          <a:lstStyle/>
          <a:p>
            <a:r>
              <a:rPr lang="zh-CN" altLang="en-US" sz="2000" dirty="0">
                <a:ea typeface="幼圆" pitchFamily="49" charset="-122"/>
              </a:rPr>
              <a:t>与</a:t>
            </a:r>
            <a:r>
              <a:rPr lang="zh-CN" altLang="en-US" sz="2000" dirty="0" smtClean="0">
                <a:ea typeface="幼圆" pitchFamily="49" charset="-122"/>
              </a:rPr>
              <a:t>时钟频率有关</a:t>
            </a:r>
            <a:endParaRPr lang="zh-CN" altLang="en-US" sz="2000" dirty="0">
              <a:ea typeface="幼圆" pitchFamily="49" charset="-122"/>
            </a:endParaRPr>
          </a:p>
        </p:txBody>
      </p:sp>
      <p:sp>
        <p:nvSpPr>
          <p:cNvPr id="12" name="圆角矩形 11"/>
          <p:cNvSpPr/>
          <p:nvPr/>
        </p:nvSpPr>
        <p:spPr>
          <a:xfrm>
            <a:off x="1961710" y="3964125"/>
            <a:ext cx="1755195" cy="108505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内容占位符 2"/>
          <p:cNvSpPr txBox="1">
            <a:spLocks/>
          </p:cNvSpPr>
          <p:nvPr/>
        </p:nvSpPr>
        <p:spPr bwMode="auto">
          <a:xfrm>
            <a:off x="1740514" y="5184195"/>
            <a:ext cx="2291426" cy="5400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主要考虑的因素</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5033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up)">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heel(1)">
                                      <p:cBhvr>
                                        <p:cTn id="34" dur="500"/>
                                        <p:tgtEl>
                                          <p:spTgt spid="12"/>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Power</a:t>
            </a:r>
            <a:endParaRPr lang="zh-CN" altLang="en-US" dirty="0"/>
          </a:p>
        </p:txBody>
      </p:sp>
      <p:sp>
        <p:nvSpPr>
          <p:cNvPr id="3" name="内容占位符 2"/>
          <p:cNvSpPr>
            <a:spLocks noGrp="1"/>
          </p:cNvSpPr>
          <p:nvPr>
            <p:ph idx="1"/>
          </p:nvPr>
        </p:nvSpPr>
        <p:spPr/>
        <p:txBody>
          <a:bodyPr/>
          <a:lstStyle/>
          <a:p>
            <a:r>
              <a:rPr lang="zh-CN" altLang="en-US" dirty="0" smtClean="0"/>
              <a:t>时钟控制</a:t>
            </a:r>
            <a:endParaRPr lang="zh-CN" altLang="en-US" dirty="0"/>
          </a:p>
        </p:txBody>
      </p:sp>
      <p:sp>
        <p:nvSpPr>
          <p:cNvPr id="4" name="内容占位符 2"/>
          <p:cNvSpPr txBox="1">
            <a:spLocks/>
          </p:cNvSpPr>
          <p:nvPr/>
        </p:nvSpPr>
        <p:spPr bwMode="auto">
          <a:xfrm>
            <a:off x="1241630" y="1943835"/>
            <a:ext cx="7110790" cy="94510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局部</a:t>
            </a: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电路在不工作时切断其时钟输入是降低功耗的主要的也是最被广泛使用的技术手段</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890" y="3068960"/>
            <a:ext cx="7222592" cy="3465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242012" y="4779150"/>
            <a:ext cx="4230470" cy="1755195"/>
          </a:xfrm>
          <a:prstGeom prst="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椭圆 5"/>
          <p:cNvSpPr/>
          <p:nvPr/>
        </p:nvSpPr>
        <p:spPr>
          <a:xfrm>
            <a:off x="1249889" y="5049180"/>
            <a:ext cx="2827055" cy="1215135"/>
          </a:xfrm>
          <a:prstGeom prst="ellipse">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5896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500"/>
                                        <p:tgtEl>
                                          <p:spTgt spid="1028"/>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Power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折角形 3"/>
          <p:cNvSpPr/>
          <p:nvPr/>
        </p:nvSpPr>
        <p:spPr>
          <a:xfrm>
            <a:off x="455958" y="1538393"/>
            <a:ext cx="8346512" cy="3240758"/>
          </a:xfrm>
          <a:prstGeom prst="foldedCorner">
            <a:avLst>
              <a:gd name="adj" fmla="val 6219"/>
            </a:avLst>
          </a:prstGeom>
        </p:spPr>
        <p:style>
          <a:lnRef idx="1">
            <a:schemeClr val="dk1"/>
          </a:lnRef>
          <a:fillRef idx="2">
            <a:schemeClr val="dk1"/>
          </a:fillRef>
          <a:effectRef idx="1">
            <a:schemeClr val="dk1"/>
          </a:effectRef>
          <a:fontRef idx="minor">
            <a:schemeClr val="dk1"/>
          </a:fontRef>
        </p:style>
        <p:txBody>
          <a:bodyPr numCol="2" rtlCol="0" anchor="t" anchorCtr="0"/>
          <a:lstStyle/>
          <a:p>
            <a:endParaRPr lang="en-US" altLang="zh-CN" sz="1600" dirty="0" smtClean="0">
              <a:latin typeface="Consolas" pitchFamily="49" charset="0"/>
              <a:cs typeface="Consolas" pitchFamily="49" charset="0"/>
            </a:endParaRPr>
          </a:p>
          <a:p>
            <a:r>
              <a:rPr lang="en-US" altLang="zh-CN" sz="1600" dirty="0">
                <a:latin typeface="Consolas" pitchFamily="49" charset="0"/>
                <a:cs typeface="Consolas" pitchFamily="49" charset="0"/>
              </a:rPr>
              <a:t>module </a:t>
            </a:r>
            <a:r>
              <a:rPr lang="en-US" altLang="zh-CN" sz="1600" dirty="0" err="1" smtClean="0">
                <a:latin typeface="Consolas" pitchFamily="49" charset="0"/>
                <a:cs typeface="Consolas" pitchFamily="49" charset="0"/>
              </a:rPr>
              <a:t>clockgatingFIFO</a:t>
            </a:r>
            <a:r>
              <a:rPr lang="en-US" altLang="zh-CN" sz="1600" dirty="0" smtClean="0">
                <a:latin typeface="Consolas" pitchFamily="49" charset="0"/>
                <a:cs typeface="Consolas" pitchFamily="49" charset="0"/>
              </a:rPr>
              <a:t>(</a:t>
            </a:r>
            <a:endParaRPr lang="en-US" altLang="zh-CN" sz="1600" dirty="0">
              <a:latin typeface="Consolas" pitchFamily="49" charset="0"/>
              <a:cs typeface="Consolas" pitchFamily="49" charset="0"/>
            </a:endParaRPr>
          </a:p>
          <a:p>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   output </a:t>
            </a:r>
            <a:r>
              <a:rPr lang="en-US" altLang="zh-CN" sz="1600" dirty="0" err="1">
                <a:latin typeface="Consolas" pitchFamily="49" charset="0"/>
                <a:cs typeface="Consolas" pitchFamily="49" charset="0"/>
              </a:rPr>
              <a:t>dataout</a:t>
            </a:r>
            <a:r>
              <a:rPr lang="en-US" altLang="zh-CN" sz="1600" dirty="0" smtClean="0">
                <a:latin typeface="Consolas" pitchFamily="49" charset="0"/>
                <a:cs typeface="Consolas" pitchFamily="49" charset="0"/>
              </a:rPr>
              <a:t>,</a:t>
            </a:r>
          </a:p>
          <a:p>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   input  </a:t>
            </a:r>
            <a:r>
              <a:rPr lang="en-US" altLang="zh-CN" sz="1600" dirty="0" err="1" smtClean="0">
                <a:latin typeface="Consolas" pitchFamily="49" charset="0"/>
                <a:cs typeface="Consolas" pitchFamily="49" charset="0"/>
              </a:rPr>
              <a:t>datain</a:t>
            </a:r>
            <a:r>
              <a:rPr lang="en-US" altLang="zh-CN" sz="1600" dirty="0" smtClean="0">
                <a:latin typeface="Consolas" pitchFamily="49" charset="0"/>
                <a:cs typeface="Consolas" pitchFamily="49" charset="0"/>
              </a:rPr>
              <a:t> ,</a:t>
            </a:r>
            <a:endParaRPr lang="en-US" altLang="zh-CN" sz="1600" dirty="0">
              <a:latin typeface="Consolas" pitchFamily="49" charset="0"/>
              <a:cs typeface="Consolas" pitchFamily="49" charset="0"/>
            </a:endParaRPr>
          </a:p>
          <a:p>
            <a:r>
              <a:rPr lang="en-US" altLang="zh-CN" sz="1600" dirty="0" smtClean="0">
                <a:latin typeface="Consolas" pitchFamily="49" charset="0"/>
                <a:cs typeface="Consolas" pitchFamily="49" charset="0"/>
              </a:rPr>
              <a:t>    input  Clock  , </a:t>
            </a:r>
            <a:r>
              <a:rPr lang="en-US" altLang="zh-CN" sz="1600" dirty="0" err="1" smtClean="0">
                <a:latin typeface="Consolas" pitchFamily="49" charset="0"/>
                <a:cs typeface="Consolas" pitchFamily="49" charset="0"/>
              </a:rPr>
              <a:t>ClockEn</a:t>
            </a:r>
            <a:endParaRPr lang="en-US" altLang="zh-CN" sz="1600" dirty="0" smtClean="0">
              <a:latin typeface="Consolas" pitchFamily="49" charset="0"/>
              <a:cs typeface="Consolas" pitchFamily="49" charset="0"/>
            </a:endParaRPr>
          </a:p>
          <a:p>
            <a:r>
              <a:rPr lang="en-US" altLang="zh-CN" sz="1600" dirty="0" smtClean="0">
                <a:latin typeface="Consolas" pitchFamily="49" charset="0"/>
                <a:cs typeface="Consolas" pitchFamily="49" charset="0"/>
              </a:rPr>
              <a:t>);</a:t>
            </a:r>
            <a:endParaRPr lang="en-US" altLang="zh-CN" sz="1600" dirty="0">
              <a:latin typeface="Consolas" pitchFamily="49" charset="0"/>
              <a:cs typeface="Consolas" pitchFamily="49" charset="0"/>
            </a:endParaRPr>
          </a:p>
          <a:p>
            <a:endParaRPr lang="en-US" altLang="zh-CN" sz="1600" dirty="0" smtClean="0">
              <a:latin typeface="Consolas" pitchFamily="49" charset="0"/>
              <a:cs typeface="Consolas" pitchFamily="49" charset="0"/>
            </a:endParaRPr>
          </a:p>
          <a:p>
            <a:r>
              <a:rPr lang="en-US" altLang="zh-CN" sz="1600" dirty="0" err="1" smtClean="0">
                <a:latin typeface="Consolas" pitchFamily="49" charset="0"/>
                <a:cs typeface="Consolas" pitchFamily="49" charset="0"/>
              </a:rPr>
              <a:t>reg</a:t>
            </a:r>
            <a:r>
              <a:rPr lang="en-US" altLang="zh-CN" sz="1600" dirty="0" smtClean="0">
                <a:latin typeface="Consolas" pitchFamily="49" charset="0"/>
                <a:cs typeface="Consolas" pitchFamily="49" charset="0"/>
              </a:rPr>
              <a:t>  ff0</a:t>
            </a:r>
            <a:r>
              <a:rPr lang="en-US" altLang="zh-CN" sz="1600" dirty="0">
                <a:latin typeface="Consolas" pitchFamily="49" charset="0"/>
                <a:cs typeface="Consolas" pitchFamily="49" charset="0"/>
              </a:rPr>
              <a:t>, ff1, ff2;</a:t>
            </a:r>
          </a:p>
          <a:p>
            <a:r>
              <a:rPr lang="en-US" altLang="zh-CN" sz="1600" dirty="0">
                <a:latin typeface="Consolas" pitchFamily="49" charset="0"/>
                <a:cs typeface="Consolas" pitchFamily="49" charset="0"/>
              </a:rPr>
              <a:t>wire </a:t>
            </a:r>
            <a:r>
              <a:rPr lang="en-US" altLang="zh-CN" sz="1600" dirty="0" smtClean="0">
                <a:latin typeface="Consolas" pitchFamily="49" charset="0"/>
                <a:cs typeface="Consolas" pitchFamily="49" charset="0"/>
              </a:rPr>
              <a:t>Clock1</a:t>
            </a:r>
            <a:r>
              <a:rPr lang="en-US" altLang="zh-CN" sz="1600" dirty="0">
                <a:latin typeface="Consolas" pitchFamily="49" charset="0"/>
                <a:cs typeface="Consolas" pitchFamily="49" charset="0"/>
              </a:rPr>
              <a:t>;</a:t>
            </a:r>
          </a:p>
          <a:p>
            <a:endParaRPr lang="en-US" altLang="zh-CN" sz="1600" dirty="0" smtClean="0">
              <a:latin typeface="Consolas" pitchFamily="49" charset="0"/>
              <a:cs typeface="Consolas" pitchFamily="49" charset="0"/>
            </a:endParaRPr>
          </a:p>
          <a:p>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 assign Clock1 </a:t>
            </a:r>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Clock &amp; </a:t>
            </a:r>
            <a:r>
              <a:rPr lang="en-US" altLang="zh-CN" sz="1600" dirty="0" err="1" smtClean="0">
                <a:latin typeface="Consolas" pitchFamily="49" charset="0"/>
                <a:cs typeface="Consolas" pitchFamily="49" charset="0"/>
              </a:rPr>
              <a:t>ClockEn</a:t>
            </a:r>
            <a:r>
              <a:rPr lang="en-US" altLang="zh-CN" sz="1600" dirty="0" smtClean="0">
                <a:latin typeface="Consolas" pitchFamily="49" charset="0"/>
                <a:cs typeface="Consolas" pitchFamily="49" charset="0"/>
              </a:rPr>
              <a:t>;</a:t>
            </a:r>
            <a:endParaRPr lang="en-US" altLang="zh-CN" sz="1600" dirty="0">
              <a:latin typeface="Consolas" pitchFamily="49" charset="0"/>
              <a:cs typeface="Consolas" pitchFamily="49" charset="0"/>
            </a:endParaRPr>
          </a:p>
          <a:p>
            <a:r>
              <a:rPr lang="en-US" altLang="zh-CN" sz="1600" dirty="0" smtClean="0">
                <a:latin typeface="Consolas" pitchFamily="49" charset="0"/>
                <a:cs typeface="Consolas" pitchFamily="49" charset="0"/>
              </a:rPr>
              <a:t>  assign </a:t>
            </a:r>
            <a:r>
              <a:rPr lang="en-US" altLang="zh-CN" sz="1600" dirty="0" err="1">
                <a:latin typeface="Consolas" pitchFamily="49" charset="0"/>
                <a:cs typeface="Consolas" pitchFamily="49" charset="0"/>
              </a:rPr>
              <a:t>dataout</a:t>
            </a:r>
            <a:r>
              <a:rPr lang="en-US" altLang="zh-CN" sz="1600" dirty="0">
                <a:latin typeface="Consolas" pitchFamily="49" charset="0"/>
                <a:cs typeface="Consolas" pitchFamily="49" charset="0"/>
              </a:rPr>
              <a:t> = ff2;</a:t>
            </a:r>
          </a:p>
          <a:p>
            <a:endParaRPr lang="en-US" altLang="zh-CN" sz="1600" dirty="0" smtClean="0">
              <a:latin typeface="Consolas" pitchFamily="49" charset="0"/>
              <a:cs typeface="Consolas" pitchFamily="49" charset="0"/>
            </a:endParaRPr>
          </a:p>
          <a:p>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 always </a:t>
            </a:r>
            <a:r>
              <a:rPr lang="en-US" altLang="zh-CN" sz="1600" dirty="0">
                <a:latin typeface="Consolas" pitchFamily="49" charset="0"/>
                <a:cs typeface="Consolas" pitchFamily="49" charset="0"/>
              </a:rPr>
              <a:t>@(</a:t>
            </a:r>
            <a:r>
              <a:rPr lang="en-US" altLang="zh-CN" sz="1600" dirty="0" err="1">
                <a:latin typeface="Consolas" pitchFamily="49" charset="0"/>
                <a:cs typeface="Consolas" pitchFamily="49" charset="0"/>
              </a:rPr>
              <a:t>posedge</a:t>
            </a:r>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Clock</a:t>
            </a:r>
            <a:r>
              <a:rPr lang="en-US" altLang="zh-CN" sz="1600" dirty="0">
                <a:latin typeface="Consolas" pitchFamily="49" charset="0"/>
                <a:cs typeface="Consolas" pitchFamily="49" charset="0"/>
              </a:rPr>
              <a:t>)</a:t>
            </a:r>
          </a:p>
          <a:p>
            <a:r>
              <a:rPr lang="en-US" altLang="zh-CN" sz="1600" dirty="0" smtClean="0">
                <a:latin typeface="Consolas" pitchFamily="49" charset="0"/>
                <a:cs typeface="Consolas" pitchFamily="49" charset="0"/>
              </a:rPr>
              <a:t>    ff0 </a:t>
            </a:r>
            <a:r>
              <a:rPr lang="en-US" altLang="zh-CN" sz="1600" dirty="0">
                <a:latin typeface="Consolas" pitchFamily="49" charset="0"/>
                <a:cs typeface="Consolas" pitchFamily="49" charset="0"/>
              </a:rPr>
              <a:t>&lt;= </a:t>
            </a:r>
            <a:r>
              <a:rPr lang="en-US" altLang="zh-CN" sz="1600" dirty="0" err="1">
                <a:latin typeface="Consolas" pitchFamily="49" charset="0"/>
                <a:cs typeface="Consolas" pitchFamily="49" charset="0"/>
              </a:rPr>
              <a:t>datain</a:t>
            </a:r>
            <a:r>
              <a:rPr lang="en-US" altLang="zh-CN" sz="1600" dirty="0">
                <a:latin typeface="Consolas" pitchFamily="49" charset="0"/>
                <a:cs typeface="Consolas" pitchFamily="49" charset="0"/>
              </a:rPr>
              <a:t>;</a:t>
            </a:r>
          </a:p>
          <a:p>
            <a:r>
              <a:rPr lang="en-US" altLang="zh-CN" sz="1600" dirty="0" smtClean="0">
                <a:latin typeface="Consolas" pitchFamily="49" charset="0"/>
                <a:cs typeface="Consolas" pitchFamily="49" charset="0"/>
              </a:rPr>
              <a:t>  </a:t>
            </a:r>
          </a:p>
          <a:p>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 always </a:t>
            </a:r>
            <a:r>
              <a:rPr lang="en-US" altLang="zh-CN" sz="1600" dirty="0">
                <a:latin typeface="Consolas" pitchFamily="49" charset="0"/>
                <a:cs typeface="Consolas" pitchFamily="49" charset="0"/>
              </a:rPr>
              <a:t>@(</a:t>
            </a:r>
            <a:r>
              <a:rPr lang="en-US" altLang="zh-CN" sz="1600" dirty="0" err="1">
                <a:latin typeface="Consolas" pitchFamily="49" charset="0"/>
                <a:cs typeface="Consolas" pitchFamily="49" charset="0"/>
              </a:rPr>
              <a:t>posedge</a:t>
            </a:r>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Clock</a:t>
            </a:r>
            <a:r>
              <a:rPr lang="en-US" altLang="zh-CN" sz="1600" dirty="0">
                <a:latin typeface="Consolas" pitchFamily="49" charset="0"/>
                <a:cs typeface="Consolas" pitchFamily="49" charset="0"/>
              </a:rPr>
              <a:t>)</a:t>
            </a:r>
          </a:p>
          <a:p>
            <a:r>
              <a:rPr lang="en-US" altLang="zh-CN" sz="1600" dirty="0" smtClean="0">
                <a:latin typeface="Consolas" pitchFamily="49" charset="0"/>
                <a:cs typeface="Consolas" pitchFamily="49" charset="0"/>
              </a:rPr>
              <a:t>    ff1 </a:t>
            </a:r>
            <a:r>
              <a:rPr lang="en-US" altLang="zh-CN" sz="1600" dirty="0">
                <a:latin typeface="Consolas" pitchFamily="49" charset="0"/>
                <a:cs typeface="Consolas" pitchFamily="49" charset="0"/>
              </a:rPr>
              <a:t>&lt;= ff0;</a:t>
            </a:r>
          </a:p>
          <a:p>
            <a:r>
              <a:rPr lang="en-US" altLang="zh-CN" sz="1600" dirty="0" smtClean="0">
                <a:latin typeface="Consolas" pitchFamily="49" charset="0"/>
                <a:cs typeface="Consolas" pitchFamily="49" charset="0"/>
              </a:rPr>
              <a:t>  </a:t>
            </a:r>
          </a:p>
          <a:p>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 always </a:t>
            </a:r>
            <a:r>
              <a:rPr lang="en-US" altLang="zh-CN" sz="1600" dirty="0">
                <a:latin typeface="Consolas" pitchFamily="49" charset="0"/>
                <a:cs typeface="Consolas" pitchFamily="49" charset="0"/>
              </a:rPr>
              <a:t>@(</a:t>
            </a:r>
            <a:r>
              <a:rPr lang="en-US" altLang="zh-CN" sz="1600" dirty="0" err="1">
                <a:latin typeface="Consolas" pitchFamily="49" charset="0"/>
                <a:cs typeface="Consolas" pitchFamily="49" charset="0"/>
              </a:rPr>
              <a:t>posedge</a:t>
            </a:r>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Clock1</a:t>
            </a:r>
            <a:r>
              <a:rPr lang="en-US" altLang="zh-CN" sz="1600" dirty="0">
                <a:latin typeface="Consolas" pitchFamily="49" charset="0"/>
                <a:cs typeface="Consolas" pitchFamily="49" charset="0"/>
              </a:rPr>
              <a:t>)</a:t>
            </a:r>
          </a:p>
          <a:p>
            <a:r>
              <a:rPr lang="en-US" altLang="zh-CN" sz="1600" dirty="0" smtClean="0">
                <a:latin typeface="Consolas" pitchFamily="49" charset="0"/>
                <a:cs typeface="Consolas" pitchFamily="49" charset="0"/>
              </a:rPr>
              <a:t>    ff2 </a:t>
            </a:r>
            <a:r>
              <a:rPr lang="en-US" altLang="zh-CN" sz="1600" dirty="0">
                <a:latin typeface="Consolas" pitchFamily="49" charset="0"/>
                <a:cs typeface="Consolas" pitchFamily="49" charset="0"/>
              </a:rPr>
              <a:t>&lt;= ff1</a:t>
            </a:r>
            <a:r>
              <a:rPr lang="en-US" altLang="zh-CN" sz="1600" dirty="0" smtClean="0">
                <a:latin typeface="Consolas" pitchFamily="49" charset="0"/>
                <a:cs typeface="Consolas" pitchFamily="49" charset="0"/>
              </a:rPr>
              <a:t>;</a:t>
            </a:r>
          </a:p>
          <a:p>
            <a:endParaRPr lang="en-US" altLang="zh-CN" sz="1600" dirty="0">
              <a:latin typeface="Consolas" pitchFamily="49" charset="0"/>
              <a:cs typeface="Consolas" pitchFamily="49" charset="0"/>
            </a:endParaRPr>
          </a:p>
          <a:p>
            <a:pPr marL="88900"/>
            <a:r>
              <a:rPr lang="en-US" altLang="zh-CN" sz="1600" dirty="0" err="1">
                <a:latin typeface="Consolas" pitchFamily="49" charset="0"/>
                <a:cs typeface="Consolas" pitchFamily="49" charset="0"/>
              </a:rPr>
              <a:t>endmodule</a:t>
            </a:r>
            <a:endParaRPr lang="en-US" altLang="zh-CN" sz="1600" dirty="0" smtClean="0">
              <a:latin typeface="Consolas" pitchFamily="49" charset="0"/>
              <a:cs typeface="Consolas" pitchFamily="49" charset="0"/>
            </a:endParaRPr>
          </a:p>
        </p:txBody>
      </p:sp>
      <p:sp>
        <p:nvSpPr>
          <p:cNvPr id="5" name="圆角矩形 4"/>
          <p:cNvSpPr/>
          <p:nvPr/>
        </p:nvSpPr>
        <p:spPr>
          <a:xfrm>
            <a:off x="251520" y="1313765"/>
            <a:ext cx="3465385" cy="4492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幼圆" pitchFamily="49" charset="-122"/>
                <a:ea typeface="幼圆" pitchFamily="49" charset="-122"/>
              </a:rPr>
              <a:t>门控时钟</a:t>
            </a:r>
            <a:r>
              <a:rPr lang="en-US" altLang="zh-CN" dirty="0" smtClean="0">
                <a:latin typeface="幼圆" pitchFamily="49" charset="-122"/>
                <a:ea typeface="幼圆" pitchFamily="49" charset="-122"/>
              </a:rPr>
              <a:t>FIFO</a:t>
            </a:r>
            <a:endParaRPr lang="en-US" altLang="zh-CN" dirty="0">
              <a:latin typeface="幼圆" pitchFamily="49" charset="-122"/>
              <a:ea typeface="幼圆" pitchFamily="49" charset="-122"/>
            </a:endParaRPr>
          </a:p>
        </p:txBody>
      </p:sp>
      <p:cxnSp>
        <p:nvCxnSpPr>
          <p:cNvPr id="7" name="直接连接符 6"/>
          <p:cNvCxnSpPr>
            <a:stCxn id="4" idx="0"/>
            <a:endCxn id="4" idx="2"/>
          </p:cNvCxnSpPr>
          <p:nvPr/>
        </p:nvCxnSpPr>
        <p:spPr>
          <a:xfrm>
            <a:off x="4629214" y="1538393"/>
            <a:ext cx="0" cy="3240758"/>
          </a:xfrm>
          <a:prstGeom prst="line">
            <a:avLst/>
          </a:prstGeom>
        </p:spPr>
        <p:style>
          <a:lnRef idx="1">
            <a:schemeClr val="dk1"/>
          </a:lnRef>
          <a:fillRef idx="0">
            <a:schemeClr val="dk1"/>
          </a:fillRef>
          <a:effectRef idx="0">
            <a:schemeClr val="dk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566" y="4869160"/>
            <a:ext cx="7227295" cy="191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246844" y="5139190"/>
            <a:ext cx="880551" cy="156966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9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华文中宋" pitchFamily="2" charset="-122"/>
                <a:ea typeface="华文中宋" pitchFamily="2" charset="-122"/>
              </a:rPr>
              <a:t>?</a:t>
            </a:r>
            <a:endParaRPr lang="zh-CN" altLang="en-US" sz="9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华文中宋" pitchFamily="2" charset="-122"/>
              <a:ea typeface="华文中宋" pitchFamily="2" charset="-122"/>
            </a:endParaRPr>
          </a:p>
        </p:txBody>
      </p:sp>
    </p:spTree>
    <p:extLst>
      <p:ext uri="{BB962C8B-B14F-4D97-AF65-F5344CB8AC3E}">
        <p14:creationId xmlns:p14="http://schemas.microsoft.com/office/powerpoint/2010/main" val="182902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heel(1)">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anim calcmode="lin" valueType="num">
                                      <p:cBhvr>
                                        <p:cTn id="13" dur="2000" fill="hold"/>
                                        <p:tgtEl>
                                          <p:spTgt spid="6"/>
                                        </p:tgtEl>
                                        <p:attrNameLst>
                                          <p:attrName>ppt_w</p:attrName>
                                        </p:attrNameLst>
                                      </p:cBhvr>
                                      <p:tavLst>
                                        <p:tav tm="0" fmla="#ppt_w*sin(2.5*pi*$)">
                                          <p:val>
                                            <p:fltVal val="0"/>
                                          </p:val>
                                        </p:tav>
                                        <p:tav tm="100000">
                                          <p:val>
                                            <p:fltVal val="1"/>
                                          </p:val>
                                        </p:tav>
                                      </p:tavLst>
                                    </p:anim>
                                    <p:anim calcmode="lin" valueType="num">
                                      <p:cBhvr>
                                        <p:cTn id="14"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Power</a:t>
            </a:r>
            <a:endParaRPr lang="zh-CN" altLang="en-US" dirty="0"/>
          </a:p>
        </p:txBody>
      </p:sp>
      <p:sp>
        <p:nvSpPr>
          <p:cNvPr id="3" name="内容占位符 2"/>
          <p:cNvSpPr>
            <a:spLocks noGrp="1"/>
          </p:cNvSpPr>
          <p:nvPr>
            <p:ph idx="1"/>
          </p:nvPr>
        </p:nvSpPr>
        <p:spPr/>
        <p:txBody>
          <a:bodyPr/>
          <a:lstStyle/>
          <a:p>
            <a:pPr lvl="1"/>
            <a:endParaRPr lang="zh-CN" altLang="en-US" dirty="0"/>
          </a:p>
        </p:txBody>
      </p:sp>
      <p:sp>
        <p:nvSpPr>
          <p:cNvPr id="5" name="内容占位符 2"/>
          <p:cNvSpPr txBox="1">
            <a:spLocks/>
          </p:cNvSpPr>
          <p:nvPr/>
        </p:nvSpPr>
        <p:spPr bwMode="auto">
          <a:xfrm>
            <a:off x="1286635" y="3158970"/>
            <a:ext cx="7104145" cy="16201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sz="18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存在的问题：</a:t>
            </a:r>
            <a:endParaRPr lang="en-US" altLang="zh-CN" sz="18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1588" lvl="1" indent="12700"/>
            <a:r>
              <a:rPr lang="en-US" altLang="zh-CN" sz="1800" b="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altLang="zh-CN" sz="18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zh-CN" altLang="en-US" sz="18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当 </a:t>
            </a:r>
            <a:r>
              <a:rPr lang="en-US" altLang="zh-CN" sz="1800" b="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dL</a:t>
            </a:r>
            <a:r>
              <a:rPr lang="en-US" altLang="zh-CN" sz="18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&lt; </a:t>
            </a:r>
            <a:r>
              <a:rPr lang="en-US" altLang="zh-CN" sz="1800" b="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dC</a:t>
            </a:r>
            <a:r>
              <a:rPr lang="en-US" altLang="zh-CN" sz="18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zh-CN" altLang="en-US" sz="18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时</a:t>
            </a:r>
            <a:endParaRPr lang="en-US" altLang="zh-CN" sz="18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744538" lvl="2" indent="-342900">
              <a:buFont typeface="Arial" pitchFamily="34" charset="0"/>
              <a:buChar char="•"/>
            </a:pPr>
            <a:r>
              <a:rPr lang="zh-CN" altLang="en-US" sz="18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第三个寄存器锁住的是当前时钟的前级寄存器的输出</a:t>
            </a:r>
            <a:endParaRPr lang="en-US" altLang="zh-CN" sz="18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744538" lvl="2" indent="-342900">
              <a:buFont typeface="Arial" pitchFamily="34" charset="0"/>
              <a:buChar char="•"/>
            </a:pPr>
            <a:r>
              <a:rPr lang="zh-CN" altLang="en-US" sz="18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可能出现保持时间不足的情况</a:t>
            </a:r>
            <a:endParaRPr lang="en-US" altLang="zh-CN" sz="18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1" name="内容占位符 2"/>
          <p:cNvSpPr txBox="1">
            <a:spLocks/>
          </p:cNvSpPr>
          <p:nvPr/>
        </p:nvSpPr>
        <p:spPr bwMode="auto">
          <a:xfrm>
            <a:off x="1460920" y="4599130"/>
            <a:ext cx="7380820" cy="1080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合理控制时钟可以降低功耗，</a:t>
            </a:r>
            <a:endPar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901700" lvl="1" indent="-887413"/>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注意：利用触发器的时钟使能功能或时钟多路选择器替代门控时钟</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053"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1639" y="1268760"/>
            <a:ext cx="6708007" cy="2187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5753851" y="2168860"/>
            <a:ext cx="2802437" cy="1035115"/>
            <a:chOff x="5753851" y="2168860"/>
            <a:chExt cx="2802437" cy="1035115"/>
          </a:xfrm>
        </p:grpSpPr>
        <p:sp>
          <p:nvSpPr>
            <p:cNvPr id="8" name="内容占位符 2"/>
            <p:cNvSpPr txBox="1">
              <a:spLocks/>
            </p:cNvSpPr>
            <p:nvPr/>
          </p:nvSpPr>
          <p:spPr bwMode="auto">
            <a:xfrm>
              <a:off x="6396047" y="2438890"/>
              <a:ext cx="2160241" cy="7650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sz="18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难以利用低偏移的时钟网线</a:t>
              </a:r>
              <a:endParaRPr lang="en-US" altLang="zh-CN" sz="18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6" name="任意多边形 5"/>
            <p:cNvSpPr/>
            <p:nvPr/>
          </p:nvSpPr>
          <p:spPr>
            <a:xfrm>
              <a:off x="5753851" y="2168860"/>
              <a:ext cx="912226" cy="682252"/>
            </a:xfrm>
            <a:custGeom>
              <a:avLst/>
              <a:gdLst>
                <a:gd name="connsiteX0" fmla="*/ 0 w 769620"/>
                <a:gd name="connsiteY0" fmla="*/ 579120 h 579120"/>
                <a:gd name="connsiteX1" fmla="*/ 579120 w 769620"/>
                <a:gd name="connsiteY1" fmla="*/ 579120 h 579120"/>
                <a:gd name="connsiteX2" fmla="*/ 571500 w 769620"/>
                <a:gd name="connsiteY2" fmla="*/ 0 h 579120"/>
                <a:gd name="connsiteX3" fmla="*/ 769620 w 769620"/>
                <a:gd name="connsiteY3" fmla="*/ 0 h 579120"/>
              </a:gdLst>
              <a:ahLst/>
              <a:cxnLst>
                <a:cxn ang="0">
                  <a:pos x="connsiteX0" y="connsiteY0"/>
                </a:cxn>
                <a:cxn ang="0">
                  <a:pos x="connsiteX1" y="connsiteY1"/>
                </a:cxn>
                <a:cxn ang="0">
                  <a:pos x="connsiteX2" y="connsiteY2"/>
                </a:cxn>
                <a:cxn ang="0">
                  <a:pos x="connsiteX3" y="connsiteY3"/>
                </a:cxn>
              </a:cxnLst>
              <a:rect l="l" t="t" r="r" b="b"/>
              <a:pathLst>
                <a:path w="769620" h="579120">
                  <a:moveTo>
                    <a:pt x="0" y="579120"/>
                  </a:moveTo>
                  <a:lnTo>
                    <a:pt x="579120" y="579120"/>
                  </a:lnTo>
                  <a:lnTo>
                    <a:pt x="571500" y="0"/>
                  </a:lnTo>
                  <a:lnTo>
                    <a:pt x="769620" y="0"/>
                  </a:ln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a:off x="1556665" y="5904275"/>
            <a:ext cx="6999623" cy="720279"/>
            <a:chOff x="1556665" y="5904275"/>
            <a:chExt cx="6999623" cy="720279"/>
          </a:xfrm>
        </p:grpSpPr>
        <p:sp>
          <p:nvSpPr>
            <p:cNvPr id="10" name="折角形 9"/>
            <p:cNvSpPr/>
            <p:nvPr/>
          </p:nvSpPr>
          <p:spPr>
            <a:xfrm>
              <a:off x="1556665" y="5910911"/>
              <a:ext cx="2900907" cy="713643"/>
            </a:xfrm>
            <a:prstGeom prst="foldedCorner">
              <a:avLst>
                <a:gd name="adj" fmla="val 6219"/>
              </a:avLst>
            </a:prstGeom>
          </p:spPr>
          <p:style>
            <a:lnRef idx="1">
              <a:schemeClr val="dk1"/>
            </a:lnRef>
            <a:fillRef idx="2">
              <a:schemeClr val="dk1"/>
            </a:fillRef>
            <a:effectRef idx="1">
              <a:schemeClr val="dk1"/>
            </a:effectRef>
            <a:fontRef idx="minor">
              <a:schemeClr val="dk1"/>
            </a:fontRef>
          </p:style>
          <p:txBody>
            <a:bodyPr numCol="1" rtlCol="0" anchor="t" anchorCtr="0"/>
            <a:lstStyle/>
            <a:p>
              <a:r>
                <a:rPr lang="en-US" altLang="zh-CN" sz="1600" dirty="0" smtClean="0">
                  <a:latin typeface="Consolas" pitchFamily="49" charset="0"/>
                  <a:cs typeface="Consolas" pitchFamily="49" charset="0"/>
                </a:rPr>
                <a:t>always </a:t>
              </a:r>
              <a:r>
                <a:rPr lang="en-US" altLang="zh-CN" sz="1600" dirty="0">
                  <a:latin typeface="Consolas" pitchFamily="49" charset="0"/>
                  <a:cs typeface="Consolas" pitchFamily="49" charset="0"/>
                </a:rPr>
                <a:t>@(</a:t>
              </a:r>
              <a:r>
                <a:rPr lang="en-US" altLang="zh-CN" sz="1600" dirty="0" err="1">
                  <a:latin typeface="Consolas" pitchFamily="49" charset="0"/>
                  <a:cs typeface="Consolas" pitchFamily="49" charset="0"/>
                </a:rPr>
                <a:t>posedge</a:t>
              </a:r>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Clock1)    </a:t>
              </a:r>
              <a:endParaRPr lang="en-US" altLang="zh-CN" sz="1600" dirty="0">
                <a:latin typeface="Consolas" pitchFamily="49" charset="0"/>
                <a:cs typeface="Consolas" pitchFamily="49" charset="0"/>
              </a:endParaRPr>
            </a:p>
            <a:p>
              <a:r>
                <a:rPr lang="en-US" altLang="zh-CN" sz="1600" dirty="0">
                  <a:latin typeface="Consolas" pitchFamily="49" charset="0"/>
                  <a:cs typeface="Consolas" pitchFamily="49" charset="0"/>
                </a:rPr>
                <a:t>    ff2 &lt;= ff1</a:t>
              </a:r>
              <a:r>
                <a:rPr lang="en-US" altLang="zh-CN" sz="1600" dirty="0" smtClean="0">
                  <a:latin typeface="Consolas" pitchFamily="49" charset="0"/>
                  <a:cs typeface="Consolas" pitchFamily="49" charset="0"/>
                </a:rPr>
                <a:t>;</a:t>
              </a:r>
              <a:endParaRPr lang="en-US" altLang="zh-CN" sz="1600" dirty="0">
                <a:latin typeface="Consolas" pitchFamily="49" charset="0"/>
                <a:cs typeface="Consolas" pitchFamily="49" charset="0"/>
              </a:endParaRPr>
            </a:p>
          </p:txBody>
        </p:sp>
        <p:sp>
          <p:nvSpPr>
            <p:cNvPr id="12" name="折角形 11"/>
            <p:cNvSpPr/>
            <p:nvPr/>
          </p:nvSpPr>
          <p:spPr>
            <a:xfrm>
              <a:off x="4980196" y="5904275"/>
              <a:ext cx="3576092" cy="720279"/>
            </a:xfrm>
            <a:prstGeom prst="foldedCorner">
              <a:avLst>
                <a:gd name="adj" fmla="val 6219"/>
              </a:avLst>
            </a:prstGeom>
          </p:spPr>
          <p:style>
            <a:lnRef idx="1">
              <a:schemeClr val="dk1"/>
            </a:lnRef>
            <a:fillRef idx="2">
              <a:schemeClr val="dk1"/>
            </a:fillRef>
            <a:effectRef idx="1">
              <a:schemeClr val="dk1"/>
            </a:effectRef>
            <a:fontRef idx="minor">
              <a:schemeClr val="dk1"/>
            </a:fontRef>
          </p:style>
          <p:txBody>
            <a:bodyPr numCol="1" rtlCol="0" anchor="t" anchorCtr="0"/>
            <a:lstStyle/>
            <a:p>
              <a:r>
                <a:rPr lang="en-US" altLang="zh-CN" sz="1600" dirty="0" smtClean="0">
                  <a:latin typeface="Consolas" pitchFamily="49" charset="0"/>
                  <a:cs typeface="Consolas" pitchFamily="49" charset="0"/>
                </a:rPr>
                <a:t>always </a:t>
              </a:r>
              <a:r>
                <a:rPr lang="en-US" altLang="zh-CN" sz="1600" dirty="0">
                  <a:latin typeface="Consolas" pitchFamily="49" charset="0"/>
                  <a:cs typeface="Consolas" pitchFamily="49" charset="0"/>
                </a:rPr>
                <a:t>@(</a:t>
              </a:r>
              <a:r>
                <a:rPr lang="en-US" altLang="zh-CN" sz="1600" dirty="0" err="1">
                  <a:latin typeface="Consolas" pitchFamily="49" charset="0"/>
                  <a:cs typeface="Consolas" pitchFamily="49" charset="0"/>
                </a:rPr>
                <a:t>posedge</a:t>
              </a:r>
              <a:r>
                <a:rPr lang="en-US" altLang="zh-CN" sz="1600">
                  <a:latin typeface="Consolas" pitchFamily="49" charset="0"/>
                  <a:cs typeface="Consolas" pitchFamily="49" charset="0"/>
                </a:rPr>
                <a:t> </a:t>
              </a:r>
              <a:r>
                <a:rPr lang="en-US" altLang="zh-CN" sz="1600" smtClean="0">
                  <a:solidFill>
                    <a:srgbClr val="FF0000"/>
                  </a:solidFill>
                  <a:latin typeface="Consolas" pitchFamily="49" charset="0"/>
                  <a:cs typeface="Consolas" pitchFamily="49" charset="0"/>
                </a:rPr>
                <a:t>Clock</a:t>
              </a:r>
              <a:r>
                <a:rPr lang="en-US" altLang="zh-CN" sz="1600" smtClean="0">
                  <a:latin typeface="Consolas" pitchFamily="49" charset="0"/>
                  <a:cs typeface="Consolas" pitchFamily="49" charset="0"/>
                </a:rPr>
                <a:t>)</a:t>
              </a:r>
              <a:endParaRPr lang="en-US" altLang="zh-CN" sz="1600" dirty="0">
                <a:latin typeface="Consolas" pitchFamily="49" charset="0"/>
                <a:cs typeface="Consolas" pitchFamily="49" charset="0"/>
              </a:endParaRPr>
            </a:p>
            <a:p>
              <a:r>
                <a:rPr lang="en-US" altLang="zh-CN" sz="1600" dirty="0" smtClean="0">
                  <a:latin typeface="Consolas" pitchFamily="49" charset="0"/>
                  <a:cs typeface="Consolas" pitchFamily="49" charset="0"/>
                </a:rPr>
                <a:t>    </a:t>
              </a:r>
              <a:r>
                <a:rPr lang="en-US" altLang="zh-CN" sz="1600" dirty="0" smtClean="0">
                  <a:solidFill>
                    <a:srgbClr val="FF0000"/>
                  </a:solidFill>
                  <a:latin typeface="Consolas" pitchFamily="49" charset="0"/>
                  <a:cs typeface="Consolas" pitchFamily="49" charset="0"/>
                </a:rPr>
                <a:t>if(</a:t>
              </a:r>
              <a:r>
                <a:rPr lang="en-US" altLang="zh-CN" sz="1600" dirty="0" err="1" smtClean="0">
                  <a:solidFill>
                    <a:srgbClr val="FF0000"/>
                  </a:solidFill>
                  <a:latin typeface="Consolas" pitchFamily="49" charset="0"/>
                  <a:cs typeface="Consolas" pitchFamily="49" charset="0"/>
                </a:rPr>
                <a:t>ClockEn</a:t>
              </a:r>
              <a:r>
                <a:rPr lang="en-US" altLang="zh-CN" sz="1600" dirty="0" smtClean="0">
                  <a:solidFill>
                    <a:srgbClr val="FF0000"/>
                  </a:solidFill>
                  <a:latin typeface="Consolas" pitchFamily="49" charset="0"/>
                  <a:cs typeface="Consolas" pitchFamily="49" charset="0"/>
                </a:rPr>
                <a:t>)</a:t>
              </a:r>
              <a:r>
                <a:rPr lang="en-US" altLang="zh-CN" sz="1600" dirty="0" smtClean="0">
                  <a:latin typeface="Consolas" pitchFamily="49" charset="0"/>
                  <a:cs typeface="Consolas" pitchFamily="49" charset="0"/>
                </a:rPr>
                <a:t>  ff2 </a:t>
              </a:r>
              <a:r>
                <a:rPr lang="en-US" altLang="zh-CN" sz="1600" dirty="0">
                  <a:latin typeface="Consolas" pitchFamily="49" charset="0"/>
                  <a:cs typeface="Consolas" pitchFamily="49" charset="0"/>
                </a:rPr>
                <a:t>&lt;= ff1</a:t>
              </a:r>
              <a:r>
                <a:rPr lang="en-US" altLang="zh-CN" sz="1600" dirty="0" smtClean="0">
                  <a:latin typeface="Consolas" pitchFamily="49" charset="0"/>
                  <a:cs typeface="Consolas" pitchFamily="49" charset="0"/>
                </a:rPr>
                <a:t>;</a:t>
              </a:r>
            </a:p>
            <a:p>
              <a:endParaRPr lang="en-US" altLang="zh-CN" sz="1600" dirty="0">
                <a:latin typeface="Consolas" pitchFamily="49" charset="0"/>
                <a:cs typeface="Consolas" pitchFamily="49" charset="0"/>
              </a:endParaRPr>
            </a:p>
          </p:txBody>
        </p:sp>
        <p:sp>
          <p:nvSpPr>
            <p:cNvPr id="4" name="右箭头 3"/>
            <p:cNvSpPr/>
            <p:nvPr/>
          </p:nvSpPr>
          <p:spPr>
            <a:xfrm>
              <a:off x="4526995" y="6084295"/>
              <a:ext cx="408196"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211013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anim calcmode="lin" valueType="num">
                                      <p:cBhvr>
                                        <p:cTn id="18" dur="500" fill="hold"/>
                                        <p:tgtEl>
                                          <p:spTgt spid="11"/>
                                        </p:tgtEl>
                                        <p:attrNameLst>
                                          <p:attrName>ppt_x</p:attrName>
                                        </p:attrNameLst>
                                      </p:cBhvr>
                                      <p:tavLst>
                                        <p:tav tm="0">
                                          <p:val>
                                            <p:strVal val="#ppt_x"/>
                                          </p:val>
                                        </p:tav>
                                        <p:tav tm="100000">
                                          <p:val>
                                            <p:strVal val="#ppt_x"/>
                                          </p:val>
                                        </p:tav>
                                      </p:tavLst>
                                    </p:anim>
                                    <p:anim calcmode="lin" valueType="num">
                                      <p:cBhvr>
                                        <p:cTn id="1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Power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折角形 3"/>
          <p:cNvSpPr/>
          <p:nvPr/>
        </p:nvSpPr>
        <p:spPr>
          <a:xfrm>
            <a:off x="455958" y="1538392"/>
            <a:ext cx="7986472" cy="3645803"/>
          </a:xfrm>
          <a:prstGeom prst="foldedCorner">
            <a:avLst>
              <a:gd name="adj" fmla="val 6219"/>
            </a:avLst>
          </a:prstGeom>
        </p:spPr>
        <p:style>
          <a:lnRef idx="1">
            <a:schemeClr val="dk1"/>
          </a:lnRef>
          <a:fillRef idx="2">
            <a:schemeClr val="dk1"/>
          </a:fillRef>
          <a:effectRef idx="1">
            <a:schemeClr val="dk1"/>
          </a:effectRef>
          <a:fontRef idx="minor">
            <a:schemeClr val="dk1"/>
          </a:fontRef>
        </p:style>
        <p:txBody>
          <a:bodyPr numCol="1" rtlCol="0" anchor="t" anchorCtr="0"/>
          <a:lstStyle/>
          <a:p>
            <a:endParaRPr lang="en-US" altLang="zh-CN" sz="1600" dirty="0" smtClean="0">
              <a:latin typeface="Consolas" pitchFamily="49" charset="0"/>
              <a:cs typeface="Consolas" pitchFamily="49" charset="0"/>
            </a:endParaRPr>
          </a:p>
          <a:p>
            <a:r>
              <a:rPr lang="en-US" altLang="zh-CN" sz="1600" dirty="0">
                <a:latin typeface="Consolas" pitchFamily="49" charset="0"/>
                <a:cs typeface="Consolas" pitchFamily="49" charset="0"/>
              </a:rPr>
              <a:t>module </a:t>
            </a:r>
            <a:r>
              <a:rPr lang="en-US" altLang="zh-CN" sz="1600" dirty="0" err="1">
                <a:latin typeface="Consolas" pitchFamily="49" charset="0"/>
                <a:cs typeface="Consolas" pitchFamily="49" charset="0"/>
              </a:rPr>
              <a:t>dualedge</a:t>
            </a:r>
            <a:r>
              <a:rPr lang="en-US" altLang="zh-CN" sz="1600" dirty="0">
                <a:latin typeface="Consolas" pitchFamily="49" charset="0"/>
                <a:cs typeface="Consolas" pitchFamily="49" charset="0"/>
              </a:rPr>
              <a:t>(</a:t>
            </a:r>
          </a:p>
          <a:p>
            <a:r>
              <a:rPr lang="en-US" altLang="zh-CN" sz="1600" dirty="0" smtClean="0">
                <a:latin typeface="Consolas" pitchFamily="49" charset="0"/>
                <a:cs typeface="Consolas" pitchFamily="49" charset="0"/>
              </a:rPr>
              <a:t>    output </a:t>
            </a:r>
            <a:r>
              <a:rPr lang="en-US" altLang="zh-CN" sz="1600" dirty="0" err="1">
                <a:latin typeface="Consolas" pitchFamily="49" charset="0"/>
                <a:cs typeface="Consolas" pitchFamily="49" charset="0"/>
              </a:rPr>
              <a:t>reg</a:t>
            </a:r>
            <a:r>
              <a:rPr lang="en-US" altLang="zh-CN" sz="1600" dirty="0">
                <a:latin typeface="Consolas" pitchFamily="49" charset="0"/>
                <a:cs typeface="Consolas" pitchFamily="49" charset="0"/>
              </a:rPr>
              <a:t> </a:t>
            </a:r>
            <a:r>
              <a:rPr lang="en-US" altLang="zh-CN" sz="1600" dirty="0" err="1">
                <a:latin typeface="Consolas" pitchFamily="49" charset="0"/>
                <a:cs typeface="Consolas" pitchFamily="49" charset="0"/>
              </a:rPr>
              <a:t>dataout</a:t>
            </a:r>
            <a:r>
              <a:rPr lang="en-US" altLang="zh-CN" sz="1600" dirty="0">
                <a:latin typeface="Consolas" pitchFamily="49" charset="0"/>
                <a:cs typeface="Consolas" pitchFamily="49" charset="0"/>
              </a:rPr>
              <a:t>,</a:t>
            </a:r>
          </a:p>
          <a:p>
            <a:r>
              <a:rPr lang="en-US" altLang="zh-CN" sz="1600" dirty="0" smtClean="0">
                <a:latin typeface="Consolas" pitchFamily="49" charset="0"/>
                <a:cs typeface="Consolas" pitchFamily="49" charset="0"/>
              </a:rPr>
              <a:t>    input      </a:t>
            </a:r>
            <a:r>
              <a:rPr lang="en-US" altLang="zh-CN" sz="1600" dirty="0" err="1" smtClean="0">
                <a:latin typeface="Consolas" pitchFamily="49" charset="0"/>
                <a:cs typeface="Consolas" pitchFamily="49" charset="0"/>
              </a:rPr>
              <a:t>clk</a:t>
            </a:r>
            <a:r>
              <a:rPr lang="en-US" altLang="zh-CN" sz="1600" dirty="0">
                <a:latin typeface="Consolas" pitchFamily="49" charset="0"/>
                <a:cs typeface="Consolas" pitchFamily="49" charset="0"/>
              </a:rPr>
              <a:t>, </a:t>
            </a:r>
            <a:r>
              <a:rPr lang="en-US" altLang="zh-CN" sz="1600" dirty="0" err="1" smtClean="0">
                <a:latin typeface="Consolas" pitchFamily="49" charset="0"/>
                <a:cs typeface="Consolas" pitchFamily="49" charset="0"/>
              </a:rPr>
              <a:t>datain</a:t>
            </a:r>
            <a:r>
              <a:rPr lang="en-US" altLang="zh-CN" sz="1600" dirty="0" smtClean="0">
                <a:latin typeface="Consolas" pitchFamily="49" charset="0"/>
                <a:cs typeface="Consolas" pitchFamily="49" charset="0"/>
              </a:rPr>
              <a:t> );</a:t>
            </a:r>
            <a:endParaRPr lang="en-US" altLang="zh-CN" sz="1600" dirty="0">
              <a:latin typeface="Consolas" pitchFamily="49" charset="0"/>
              <a:cs typeface="Consolas" pitchFamily="49" charset="0"/>
            </a:endParaRPr>
          </a:p>
          <a:p>
            <a:endParaRPr lang="en-US" altLang="zh-CN" sz="1600" dirty="0" smtClean="0">
              <a:latin typeface="Consolas" pitchFamily="49" charset="0"/>
              <a:cs typeface="Consolas" pitchFamily="49" charset="0"/>
            </a:endParaRPr>
          </a:p>
          <a:p>
            <a:r>
              <a:rPr lang="en-US" altLang="zh-CN" sz="1600" dirty="0" err="1" smtClean="0">
                <a:latin typeface="Consolas" pitchFamily="49" charset="0"/>
                <a:cs typeface="Consolas" pitchFamily="49" charset="0"/>
              </a:rPr>
              <a:t>reg</a:t>
            </a:r>
            <a:r>
              <a:rPr lang="en-US" altLang="zh-CN" sz="1600" dirty="0" smtClean="0">
                <a:latin typeface="Consolas" pitchFamily="49" charset="0"/>
                <a:cs typeface="Consolas" pitchFamily="49" charset="0"/>
              </a:rPr>
              <a:t> </a:t>
            </a:r>
            <a:r>
              <a:rPr lang="en-US" altLang="zh-CN" sz="1600" dirty="0">
                <a:latin typeface="Consolas" pitchFamily="49" charset="0"/>
                <a:cs typeface="Consolas" pitchFamily="49" charset="0"/>
              </a:rPr>
              <a:t>ff0, ff1;</a:t>
            </a:r>
          </a:p>
          <a:p>
            <a:r>
              <a:rPr lang="en-US" altLang="zh-CN" sz="1600" dirty="0" smtClean="0">
                <a:latin typeface="Consolas" pitchFamily="49" charset="0"/>
                <a:cs typeface="Consolas" pitchFamily="49" charset="0"/>
              </a:rPr>
              <a:t>  </a:t>
            </a:r>
          </a:p>
          <a:p>
            <a:r>
              <a:rPr lang="en-US" altLang="zh-CN" sz="1600" dirty="0" smtClean="0">
                <a:latin typeface="Consolas" pitchFamily="49" charset="0"/>
                <a:cs typeface="Consolas" pitchFamily="49" charset="0"/>
              </a:rPr>
              <a:t>   always </a:t>
            </a:r>
            <a:r>
              <a:rPr lang="en-US" altLang="zh-CN" sz="1600" dirty="0">
                <a:latin typeface="Consolas" pitchFamily="49" charset="0"/>
                <a:cs typeface="Consolas" pitchFamily="49" charset="0"/>
              </a:rPr>
              <a:t>@(</a:t>
            </a:r>
            <a:r>
              <a:rPr lang="en-US" altLang="zh-CN" sz="1600" dirty="0" err="1">
                <a:latin typeface="Consolas" pitchFamily="49" charset="0"/>
                <a:cs typeface="Consolas" pitchFamily="49" charset="0"/>
              </a:rPr>
              <a:t>posedge</a:t>
            </a:r>
            <a:r>
              <a:rPr lang="en-US" altLang="zh-CN" sz="1600" dirty="0">
                <a:latin typeface="Consolas" pitchFamily="49" charset="0"/>
                <a:cs typeface="Consolas" pitchFamily="49" charset="0"/>
              </a:rPr>
              <a:t> </a:t>
            </a:r>
            <a:r>
              <a:rPr lang="en-US" altLang="zh-CN" sz="1600" dirty="0" err="1">
                <a:latin typeface="Consolas" pitchFamily="49" charset="0"/>
                <a:cs typeface="Consolas" pitchFamily="49" charset="0"/>
              </a:rPr>
              <a:t>clk</a:t>
            </a:r>
            <a:r>
              <a:rPr lang="en-US" altLang="zh-CN" sz="1600" dirty="0">
                <a:latin typeface="Consolas" pitchFamily="49" charset="0"/>
                <a:cs typeface="Consolas" pitchFamily="49" charset="0"/>
              </a:rPr>
              <a:t> or </a:t>
            </a:r>
            <a:r>
              <a:rPr lang="en-US" altLang="zh-CN" sz="1600" dirty="0" err="1">
                <a:latin typeface="Consolas" pitchFamily="49" charset="0"/>
                <a:cs typeface="Consolas" pitchFamily="49" charset="0"/>
              </a:rPr>
              <a:t>negedge</a:t>
            </a:r>
            <a:r>
              <a:rPr lang="en-US" altLang="zh-CN" sz="1600" dirty="0">
                <a:latin typeface="Consolas" pitchFamily="49" charset="0"/>
                <a:cs typeface="Consolas" pitchFamily="49" charset="0"/>
              </a:rPr>
              <a:t> </a:t>
            </a:r>
            <a:r>
              <a:rPr lang="en-US" altLang="zh-CN" sz="1600" dirty="0" err="1">
                <a:latin typeface="Consolas" pitchFamily="49" charset="0"/>
                <a:cs typeface="Consolas" pitchFamily="49" charset="0"/>
              </a:rPr>
              <a:t>clk</a:t>
            </a:r>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begin</a:t>
            </a:r>
          </a:p>
          <a:p>
            <a:r>
              <a:rPr lang="en-US" altLang="zh-CN" sz="1600" dirty="0">
                <a:latin typeface="Consolas" pitchFamily="49" charset="0"/>
                <a:cs typeface="Consolas" pitchFamily="49" charset="0"/>
              </a:rPr>
              <a:t> </a:t>
            </a:r>
            <a:r>
              <a:rPr lang="en-US" altLang="zh-CN" sz="1600" dirty="0" smtClean="0">
                <a:latin typeface="Consolas" pitchFamily="49" charset="0"/>
                <a:cs typeface="Consolas" pitchFamily="49" charset="0"/>
              </a:rPr>
              <a:t>       </a:t>
            </a:r>
            <a:r>
              <a:rPr lang="en-US" altLang="zh-CN" sz="1600" dirty="0">
                <a:latin typeface="Consolas" pitchFamily="49" charset="0"/>
                <a:cs typeface="Consolas" pitchFamily="49" charset="0"/>
              </a:rPr>
              <a:t>ff0 &lt;= </a:t>
            </a:r>
            <a:r>
              <a:rPr lang="en-US" altLang="zh-CN" sz="1600" dirty="0" err="1">
                <a:latin typeface="Consolas" pitchFamily="49" charset="0"/>
                <a:cs typeface="Consolas" pitchFamily="49" charset="0"/>
              </a:rPr>
              <a:t>datain</a:t>
            </a:r>
            <a:r>
              <a:rPr lang="en-US" altLang="zh-CN" sz="1600" dirty="0">
                <a:latin typeface="Consolas" pitchFamily="49" charset="0"/>
                <a:cs typeface="Consolas" pitchFamily="49" charset="0"/>
              </a:rPr>
              <a:t>;</a:t>
            </a:r>
          </a:p>
          <a:p>
            <a:r>
              <a:rPr lang="en-US" altLang="zh-CN" sz="1600" dirty="0" smtClean="0">
                <a:latin typeface="Consolas" pitchFamily="49" charset="0"/>
                <a:cs typeface="Consolas" pitchFamily="49" charset="0"/>
              </a:rPr>
              <a:t>        ff1 </a:t>
            </a:r>
            <a:r>
              <a:rPr lang="en-US" altLang="zh-CN" sz="1600" dirty="0">
                <a:latin typeface="Consolas" pitchFamily="49" charset="0"/>
                <a:cs typeface="Consolas" pitchFamily="49" charset="0"/>
              </a:rPr>
              <a:t>&lt;= ff0;</a:t>
            </a:r>
          </a:p>
          <a:p>
            <a:r>
              <a:rPr lang="en-US" altLang="zh-CN" sz="1600" dirty="0" smtClean="0">
                <a:latin typeface="Consolas" pitchFamily="49" charset="0"/>
                <a:cs typeface="Consolas" pitchFamily="49" charset="0"/>
              </a:rPr>
              <a:t>        </a:t>
            </a:r>
            <a:r>
              <a:rPr lang="en-US" altLang="zh-CN" sz="1600" dirty="0" err="1" smtClean="0">
                <a:latin typeface="Consolas" pitchFamily="49" charset="0"/>
                <a:cs typeface="Consolas" pitchFamily="49" charset="0"/>
              </a:rPr>
              <a:t>dataout</a:t>
            </a:r>
            <a:r>
              <a:rPr lang="en-US" altLang="zh-CN" sz="1600" dirty="0" smtClean="0">
                <a:latin typeface="Consolas" pitchFamily="49" charset="0"/>
                <a:cs typeface="Consolas" pitchFamily="49" charset="0"/>
              </a:rPr>
              <a:t> </a:t>
            </a:r>
            <a:r>
              <a:rPr lang="en-US" altLang="zh-CN" sz="1600" dirty="0">
                <a:latin typeface="Consolas" pitchFamily="49" charset="0"/>
                <a:cs typeface="Consolas" pitchFamily="49" charset="0"/>
              </a:rPr>
              <a:t>&lt;= ff1;</a:t>
            </a:r>
          </a:p>
          <a:p>
            <a:r>
              <a:rPr lang="en-US" altLang="zh-CN" sz="1600" dirty="0" smtClean="0">
                <a:latin typeface="Consolas" pitchFamily="49" charset="0"/>
                <a:cs typeface="Consolas" pitchFamily="49" charset="0"/>
              </a:rPr>
              <a:t>    end</a:t>
            </a:r>
          </a:p>
          <a:p>
            <a:endParaRPr lang="en-US" altLang="zh-CN" sz="1600" dirty="0">
              <a:latin typeface="Consolas" pitchFamily="49" charset="0"/>
              <a:cs typeface="Consolas" pitchFamily="49" charset="0"/>
            </a:endParaRPr>
          </a:p>
          <a:p>
            <a:r>
              <a:rPr lang="en-US" altLang="zh-CN" sz="1600" dirty="0" err="1">
                <a:latin typeface="Consolas" pitchFamily="49" charset="0"/>
                <a:cs typeface="Consolas" pitchFamily="49" charset="0"/>
              </a:rPr>
              <a:t>endmodule</a:t>
            </a:r>
            <a:endParaRPr lang="en-US" altLang="zh-CN" sz="1600" dirty="0" smtClean="0">
              <a:latin typeface="Consolas" pitchFamily="49" charset="0"/>
              <a:cs typeface="Consolas" pitchFamily="49" charset="0"/>
            </a:endParaRPr>
          </a:p>
        </p:txBody>
      </p:sp>
      <p:sp>
        <p:nvSpPr>
          <p:cNvPr id="5" name="圆角矩形 4"/>
          <p:cNvSpPr/>
          <p:nvPr/>
        </p:nvSpPr>
        <p:spPr>
          <a:xfrm>
            <a:off x="251520" y="1313765"/>
            <a:ext cx="2493733" cy="4492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幼圆" pitchFamily="49" charset="-122"/>
                <a:ea typeface="幼圆" pitchFamily="49" charset="-122"/>
              </a:rPr>
              <a:t>双沿触发器</a:t>
            </a:r>
            <a:endParaRPr lang="en-US" altLang="zh-CN" dirty="0">
              <a:latin typeface="幼圆" pitchFamily="49" charset="-122"/>
              <a:ea typeface="幼圆" pitchFamily="49" charset="-122"/>
            </a:endParaRPr>
          </a:p>
        </p:txBody>
      </p:sp>
      <p:sp>
        <p:nvSpPr>
          <p:cNvPr id="6" name="内容占位符 2"/>
          <p:cNvSpPr txBox="1">
            <a:spLocks/>
          </p:cNvSpPr>
          <p:nvPr/>
        </p:nvSpPr>
        <p:spPr bwMode="auto">
          <a:xfrm>
            <a:off x="477048" y="5364215"/>
            <a:ext cx="8235412" cy="1170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当所用的</a:t>
            </a:r>
            <a:r>
              <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FPGA</a:t>
            </a: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提供了双沿触发器时，利用双沿触发技术可以将时钟频率降低一半，时钟树上的功耗也将降低一半</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44552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圆角矩形 3"/>
          <p:cNvSpPr/>
          <p:nvPr/>
        </p:nvSpPr>
        <p:spPr>
          <a:xfrm>
            <a:off x="2051720" y="2996952"/>
            <a:ext cx="4680520" cy="10081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smtClean="0">
                <a:latin typeface="幼圆" pitchFamily="49" charset="-122"/>
                <a:ea typeface="幼圆" pitchFamily="49" charset="-122"/>
              </a:rPr>
              <a:t>减小面积的设计技巧</a:t>
            </a:r>
            <a:endParaRPr lang="zh-CN" altLang="en-US" sz="2800" b="1" dirty="0">
              <a:latin typeface="幼圆" pitchFamily="49" charset="-122"/>
              <a:ea typeface="幼圆" pitchFamily="49" charset="-122"/>
            </a:endParaRPr>
          </a:p>
        </p:txBody>
      </p:sp>
    </p:spTree>
    <p:extLst>
      <p:ext uri="{BB962C8B-B14F-4D97-AF65-F5344CB8AC3E}">
        <p14:creationId xmlns:p14="http://schemas.microsoft.com/office/powerpoint/2010/main" val="1705754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Power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内容占位符 2"/>
          <p:cNvSpPr txBox="1">
            <a:spLocks/>
          </p:cNvSpPr>
          <p:nvPr/>
        </p:nvSpPr>
        <p:spPr bwMode="auto">
          <a:xfrm>
            <a:off x="3131840" y="2259013"/>
            <a:ext cx="5715635" cy="1296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尽量减小输入信号的上升时间和下降时间。</a:t>
            </a:r>
            <a:endParaRPr lang="en-US" altLang="zh-CN"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401638" lvl="2"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例如当外部接入缓慢变化的信号时可以使用施密特触发器提高上升和下降时间</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内容占位符 2"/>
          <p:cNvSpPr txBox="1">
            <a:spLocks/>
          </p:cNvSpPr>
          <p:nvPr/>
        </p:nvSpPr>
        <p:spPr bwMode="auto">
          <a:xfrm>
            <a:off x="3131839" y="4247660"/>
            <a:ext cx="5715635" cy="80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利用内部或外部的上拉</a:t>
            </a:r>
            <a:r>
              <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下</a:t>
            </a: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拉电阻端接不用的引脚</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nvGrpSpPr>
          <p:cNvPr id="36" name="组合 35"/>
          <p:cNvGrpSpPr/>
          <p:nvPr/>
        </p:nvGrpSpPr>
        <p:grpSpPr>
          <a:xfrm>
            <a:off x="611560" y="1941513"/>
            <a:ext cx="2379662" cy="3294063"/>
            <a:chOff x="6272213" y="1187450"/>
            <a:chExt cx="2379662" cy="3294063"/>
          </a:xfrm>
        </p:grpSpPr>
        <p:sp>
          <p:nvSpPr>
            <p:cNvPr id="6" name="Text Box 4"/>
            <p:cNvSpPr txBox="1">
              <a:spLocks noChangeArrowheads="1"/>
            </p:cNvSpPr>
            <p:nvPr/>
          </p:nvSpPr>
          <p:spPr bwMode="auto">
            <a:xfrm>
              <a:off x="7519988" y="1187450"/>
              <a:ext cx="704850" cy="457200"/>
            </a:xfrm>
            <a:prstGeom prst="rect">
              <a:avLst/>
            </a:prstGeom>
            <a:noFill/>
            <a:ln w="9525">
              <a:noFill/>
              <a:miter lim="800000"/>
              <a:headEnd/>
              <a:tailEnd/>
            </a:ln>
            <a:effectLst/>
          </p:spPr>
          <p:txBody>
            <a:bodyPr>
              <a:spAutoFit/>
            </a:bodyPr>
            <a:lstStyle/>
            <a:p>
              <a:pPr algn="l">
                <a:spcBef>
                  <a:spcPct val="50000"/>
                </a:spcBef>
              </a:pPr>
              <a:r>
                <a:rPr lang="en-US" altLang="zh-CN">
                  <a:ea typeface="宋体" charset="-122"/>
                </a:rPr>
                <a:t>V</a:t>
              </a:r>
              <a:r>
                <a:rPr lang="en-US" altLang="zh-CN" baseline="-25000">
                  <a:ea typeface="宋体" charset="-122"/>
                </a:rPr>
                <a:t>DD</a:t>
              </a:r>
            </a:p>
          </p:txBody>
        </p:sp>
        <p:grpSp>
          <p:nvGrpSpPr>
            <p:cNvPr id="7" name="Group 5"/>
            <p:cNvGrpSpPr>
              <a:grpSpLocks/>
            </p:cNvGrpSpPr>
            <p:nvPr/>
          </p:nvGrpSpPr>
          <p:grpSpPr bwMode="auto">
            <a:xfrm>
              <a:off x="7343775" y="4114800"/>
              <a:ext cx="350838" cy="366713"/>
              <a:chOff x="4626" y="2853"/>
              <a:chExt cx="221" cy="231"/>
            </a:xfrm>
          </p:grpSpPr>
          <p:sp>
            <p:nvSpPr>
              <p:cNvPr id="8" name="Line 6"/>
              <p:cNvSpPr>
                <a:spLocks noChangeShapeType="1"/>
              </p:cNvSpPr>
              <p:nvPr/>
            </p:nvSpPr>
            <p:spPr bwMode="auto">
              <a:xfrm>
                <a:off x="4741" y="2853"/>
                <a:ext cx="0" cy="231"/>
              </a:xfrm>
              <a:prstGeom prst="line">
                <a:avLst/>
              </a:prstGeom>
              <a:noFill/>
              <a:ln w="38100">
                <a:solidFill>
                  <a:schemeClr val="tx1"/>
                </a:solidFill>
                <a:round/>
                <a:headEnd/>
                <a:tailEnd/>
              </a:ln>
              <a:effectLst/>
            </p:spPr>
            <p:txBody>
              <a:bodyPr/>
              <a:lstStyle/>
              <a:p>
                <a:endParaRPr lang="zh-CN" altLang="en-US"/>
              </a:p>
            </p:txBody>
          </p:sp>
          <p:sp>
            <p:nvSpPr>
              <p:cNvPr id="9" name="Line 7"/>
              <p:cNvSpPr>
                <a:spLocks noChangeShapeType="1"/>
              </p:cNvSpPr>
              <p:nvPr/>
            </p:nvSpPr>
            <p:spPr bwMode="auto">
              <a:xfrm>
                <a:off x="4626" y="3084"/>
                <a:ext cx="221" cy="0"/>
              </a:xfrm>
              <a:prstGeom prst="line">
                <a:avLst/>
              </a:prstGeom>
              <a:noFill/>
              <a:ln w="38100">
                <a:solidFill>
                  <a:schemeClr val="tx1"/>
                </a:solidFill>
                <a:round/>
                <a:headEnd/>
                <a:tailEnd/>
              </a:ln>
              <a:effectLst/>
            </p:spPr>
            <p:txBody>
              <a:bodyPr/>
              <a:lstStyle/>
              <a:p>
                <a:endParaRPr lang="zh-CN" altLang="en-US"/>
              </a:p>
            </p:txBody>
          </p:sp>
        </p:grpSp>
        <p:grpSp>
          <p:nvGrpSpPr>
            <p:cNvPr id="10" name="Group 8"/>
            <p:cNvGrpSpPr>
              <a:grpSpLocks/>
            </p:cNvGrpSpPr>
            <p:nvPr/>
          </p:nvGrpSpPr>
          <p:grpSpPr bwMode="auto">
            <a:xfrm>
              <a:off x="7512050" y="2573338"/>
              <a:ext cx="1139825" cy="457200"/>
              <a:chOff x="4732" y="1621"/>
              <a:chExt cx="718" cy="288"/>
            </a:xfrm>
          </p:grpSpPr>
          <p:sp>
            <p:nvSpPr>
              <p:cNvPr id="11" name="Line 9"/>
              <p:cNvSpPr>
                <a:spLocks noChangeShapeType="1"/>
              </p:cNvSpPr>
              <p:nvPr/>
            </p:nvSpPr>
            <p:spPr bwMode="auto">
              <a:xfrm>
                <a:off x="4732" y="1631"/>
                <a:ext cx="0" cy="274"/>
              </a:xfrm>
              <a:prstGeom prst="line">
                <a:avLst/>
              </a:prstGeom>
              <a:noFill/>
              <a:ln w="38100">
                <a:solidFill>
                  <a:schemeClr val="tx1"/>
                </a:solidFill>
                <a:round/>
                <a:headEnd/>
                <a:tailEnd/>
              </a:ln>
              <a:effectLst/>
            </p:spPr>
            <p:txBody>
              <a:bodyPr/>
              <a:lstStyle/>
              <a:p>
                <a:endParaRPr lang="zh-CN" altLang="en-US"/>
              </a:p>
            </p:txBody>
          </p:sp>
          <p:sp>
            <p:nvSpPr>
              <p:cNvPr id="12" name="Line 10"/>
              <p:cNvSpPr>
                <a:spLocks noChangeShapeType="1"/>
              </p:cNvSpPr>
              <p:nvPr/>
            </p:nvSpPr>
            <p:spPr bwMode="auto">
              <a:xfrm>
                <a:off x="4732" y="1772"/>
                <a:ext cx="319" cy="0"/>
              </a:xfrm>
              <a:prstGeom prst="line">
                <a:avLst/>
              </a:prstGeom>
              <a:noFill/>
              <a:ln w="38100">
                <a:solidFill>
                  <a:schemeClr val="tx1"/>
                </a:solidFill>
                <a:round/>
                <a:headEnd/>
                <a:tailEnd/>
              </a:ln>
              <a:effectLst/>
            </p:spPr>
            <p:txBody>
              <a:bodyPr/>
              <a:lstStyle/>
              <a:p>
                <a:endParaRPr lang="zh-CN" altLang="en-US"/>
              </a:p>
            </p:txBody>
          </p:sp>
          <p:sp>
            <p:nvSpPr>
              <p:cNvPr id="13" name="Text Box 11"/>
              <p:cNvSpPr txBox="1">
                <a:spLocks noChangeArrowheads="1"/>
              </p:cNvSpPr>
              <p:nvPr/>
            </p:nvSpPr>
            <p:spPr bwMode="auto">
              <a:xfrm>
                <a:off x="5059" y="1621"/>
                <a:ext cx="391" cy="288"/>
              </a:xfrm>
              <a:prstGeom prst="rect">
                <a:avLst/>
              </a:prstGeom>
              <a:noFill/>
              <a:ln w="9525">
                <a:noFill/>
                <a:miter lim="800000"/>
                <a:headEnd/>
                <a:tailEnd/>
              </a:ln>
              <a:effectLst/>
            </p:spPr>
            <p:txBody>
              <a:bodyPr>
                <a:spAutoFit/>
              </a:bodyPr>
              <a:lstStyle/>
              <a:p>
                <a:pPr algn="l">
                  <a:spcBef>
                    <a:spcPct val="50000"/>
                  </a:spcBef>
                </a:pPr>
                <a:r>
                  <a:rPr lang="en-US" altLang="zh-CN">
                    <a:ea typeface="宋体" charset="-122"/>
                  </a:rPr>
                  <a:t>V</a:t>
                </a:r>
                <a:r>
                  <a:rPr lang="en-US" altLang="zh-CN" baseline="-25000">
                    <a:ea typeface="宋体" charset="-122"/>
                  </a:rPr>
                  <a:t>O</a:t>
                </a:r>
              </a:p>
            </p:txBody>
          </p:sp>
        </p:grpSp>
        <p:grpSp>
          <p:nvGrpSpPr>
            <p:cNvPr id="14" name="Group 12"/>
            <p:cNvGrpSpPr>
              <a:grpSpLocks/>
            </p:cNvGrpSpPr>
            <p:nvPr/>
          </p:nvGrpSpPr>
          <p:grpSpPr bwMode="auto">
            <a:xfrm>
              <a:off x="6272213" y="2063750"/>
              <a:ext cx="712787" cy="1538288"/>
              <a:chOff x="3951" y="1300"/>
              <a:chExt cx="449" cy="969"/>
            </a:xfrm>
          </p:grpSpPr>
          <p:sp>
            <p:nvSpPr>
              <p:cNvPr id="15" name="Line 13"/>
              <p:cNvSpPr>
                <a:spLocks noChangeShapeType="1"/>
              </p:cNvSpPr>
              <p:nvPr/>
            </p:nvSpPr>
            <p:spPr bwMode="auto">
              <a:xfrm flipH="1">
                <a:off x="4080" y="1785"/>
                <a:ext cx="310" cy="0"/>
              </a:xfrm>
              <a:prstGeom prst="line">
                <a:avLst/>
              </a:prstGeom>
              <a:noFill/>
              <a:ln w="38100">
                <a:solidFill>
                  <a:schemeClr val="tx1"/>
                </a:solidFill>
                <a:round/>
                <a:headEnd/>
                <a:tailEnd/>
              </a:ln>
              <a:effectLst/>
            </p:spPr>
            <p:txBody>
              <a:bodyPr/>
              <a:lstStyle/>
              <a:p>
                <a:endParaRPr lang="zh-CN" altLang="en-US"/>
              </a:p>
            </p:txBody>
          </p:sp>
          <p:sp>
            <p:nvSpPr>
              <p:cNvPr id="16" name="Text Box 14"/>
              <p:cNvSpPr txBox="1">
                <a:spLocks noChangeArrowheads="1"/>
              </p:cNvSpPr>
              <p:nvPr/>
            </p:nvSpPr>
            <p:spPr bwMode="auto">
              <a:xfrm>
                <a:off x="3951" y="1767"/>
                <a:ext cx="302" cy="288"/>
              </a:xfrm>
              <a:prstGeom prst="rect">
                <a:avLst/>
              </a:prstGeom>
              <a:noFill/>
              <a:ln w="9525">
                <a:noFill/>
                <a:miter lim="800000"/>
                <a:headEnd/>
                <a:tailEnd/>
              </a:ln>
              <a:effectLst/>
            </p:spPr>
            <p:txBody>
              <a:bodyPr>
                <a:spAutoFit/>
              </a:bodyPr>
              <a:lstStyle/>
              <a:p>
                <a:pPr algn="l">
                  <a:spcBef>
                    <a:spcPct val="50000"/>
                  </a:spcBef>
                </a:pPr>
                <a:r>
                  <a:rPr lang="en-US" altLang="zh-CN">
                    <a:ea typeface="宋体" charset="-122"/>
                  </a:rPr>
                  <a:t>V</a:t>
                </a:r>
                <a:r>
                  <a:rPr lang="en-US" altLang="zh-CN" baseline="-25000">
                    <a:ea typeface="宋体" charset="-122"/>
                  </a:rPr>
                  <a:t>i</a:t>
                </a:r>
              </a:p>
            </p:txBody>
          </p:sp>
          <p:sp>
            <p:nvSpPr>
              <p:cNvPr id="17" name="Line 15"/>
              <p:cNvSpPr>
                <a:spLocks noChangeShapeType="1"/>
              </p:cNvSpPr>
              <p:nvPr/>
            </p:nvSpPr>
            <p:spPr bwMode="auto">
              <a:xfrm>
                <a:off x="4400" y="1300"/>
                <a:ext cx="0" cy="969"/>
              </a:xfrm>
              <a:prstGeom prst="line">
                <a:avLst/>
              </a:prstGeom>
              <a:noFill/>
              <a:ln w="38100">
                <a:solidFill>
                  <a:schemeClr val="tx1"/>
                </a:solidFill>
                <a:round/>
                <a:headEnd/>
                <a:tailEnd/>
              </a:ln>
              <a:effectLst/>
            </p:spPr>
            <p:txBody>
              <a:bodyPr/>
              <a:lstStyle/>
              <a:p>
                <a:endParaRPr lang="zh-CN" altLang="en-US"/>
              </a:p>
            </p:txBody>
          </p:sp>
        </p:grpSp>
        <p:grpSp>
          <p:nvGrpSpPr>
            <p:cNvPr id="18" name="Group 16"/>
            <p:cNvGrpSpPr>
              <a:grpSpLocks/>
            </p:cNvGrpSpPr>
            <p:nvPr/>
          </p:nvGrpSpPr>
          <p:grpSpPr bwMode="auto">
            <a:xfrm>
              <a:off x="6964363" y="1504950"/>
              <a:ext cx="1138237" cy="1111250"/>
              <a:chOff x="3765" y="3088"/>
              <a:chExt cx="717" cy="700"/>
            </a:xfrm>
          </p:grpSpPr>
          <p:grpSp>
            <p:nvGrpSpPr>
              <p:cNvPr id="19" name="Group 17"/>
              <p:cNvGrpSpPr>
                <a:grpSpLocks/>
              </p:cNvGrpSpPr>
              <p:nvPr/>
            </p:nvGrpSpPr>
            <p:grpSpPr bwMode="auto">
              <a:xfrm>
                <a:off x="3765" y="3088"/>
                <a:ext cx="345" cy="700"/>
                <a:chOff x="4174" y="868"/>
                <a:chExt cx="345" cy="700"/>
              </a:xfrm>
            </p:grpSpPr>
            <p:sp>
              <p:nvSpPr>
                <p:cNvPr id="22" name="Line 18"/>
                <p:cNvSpPr>
                  <a:spLocks noChangeShapeType="1"/>
                </p:cNvSpPr>
                <p:nvPr/>
              </p:nvSpPr>
              <p:spPr bwMode="auto">
                <a:xfrm>
                  <a:off x="4316" y="1125"/>
                  <a:ext cx="0" cy="178"/>
                </a:xfrm>
                <a:prstGeom prst="line">
                  <a:avLst/>
                </a:prstGeom>
                <a:noFill/>
                <a:ln w="38100">
                  <a:solidFill>
                    <a:schemeClr val="tx1"/>
                  </a:solidFill>
                  <a:round/>
                  <a:headEnd/>
                  <a:tailEnd/>
                </a:ln>
                <a:effectLst/>
              </p:spPr>
              <p:txBody>
                <a:bodyPr/>
                <a:lstStyle/>
                <a:p>
                  <a:endParaRPr lang="zh-CN" altLang="en-US"/>
                </a:p>
              </p:txBody>
            </p:sp>
            <p:sp>
              <p:nvSpPr>
                <p:cNvPr id="23" name="Line 19"/>
                <p:cNvSpPr>
                  <a:spLocks noChangeShapeType="1"/>
                </p:cNvSpPr>
                <p:nvPr/>
              </p:nvSpPr>
              <p:spPr bwMode="auto">
                <a:xfrm>
                  <a:off x="4369" y="1037"/>
                  <a:ext cx="0" cy="363"/>
                </a:xfrm>
                <a:prstGeom prst="line">
                  <a:avLst/>
                </a:prstGeom>
                <a:noFill/>
                <a:ln w="38100">
                  <a:solidFill>
                    <a:schemeClr val="tx1"/>
                  </a:solidFill>
                  <a:round/>
                  <a:headEnd/>
                  <a:tailEnd/>
                </a:ln>
                <a:effectLst/>
              </p:spPr>
              <p:txBody>
                <a:bodyPr/>
                <a:lstStyle/>
                <a:p>
                  <a:endParaRPr lang="zh-CN" altLang="en-US"/>
                </a:p>
              </p:txBody>
            </p:sp>
            <p:sp>
              <p:nvSpPr>
                <p:cNvPr id="24" name="Freeform 20"/>
                <p:cNvSpPr>
                  <a:spLocks/>
                </p:cNvSpPr>
                <p:nvPr/>
              </p:nvSpPr>
              <p:spPr bwMode="auto">
                <a:xfrm>
                  <a:off x="4378" y="868"/>
                  <a:ext cx="133" cy="275"/>
                </a:xfrm>
                <a:custGeom>
                  <a:avLst/>
                  <a:gdLst/>
                  <a:ahLst/>
                  <a:cxnLst>
                    <a:cxn ang="0">
                      <a:pos x="0" y="275"/>
                    </a:cxn>
                    <a:cxn ang="0">
                      <a:pos x="133" y="275"/>
                    </a:cxn>
                    <a:cxn ang="0">
                      <a:pos x="133" y="0"/>
                    </a:cxn>
                  </a:cxnLst>
                  <a:rect l="0" t="0" r="r" b="b"/>
                  <a:pathLst>
                    <a:path w="133" h="275">
                      <a:moveTo>
                        <a:pt x="0" y="275"/>
                      </a:moveTo>
                      <a:lnTo>
                        <a:pt x="133" y="275"/>
                      </a:lnTo>
                      <a:lnTo>
                        <a:pt x="133" y="0"/>
                      </a:lnTo>
                    </a:path>
                  </a:pathLst>
                </a:custGeom>
                <a:noFill/>
                <a:ln w="38100" cmpd="sng">
                  <a:solidFill>
                    <a:schemeClr val="tx1"/>
                  </a:solidFill>
                  <a:round/>
                  <a:headEnd/>
                  <a:tailEnd/>
                </a:ln>
                <a:effectLst/>
              </p:spPr>
              <p:txBody>
                <a:bodyPr/>
                <a:lstStyle/>
                <a:p>
                  <a:endParaRPr lang="zh-CN" altLang="en-US"/>
                </a:p>
              </p:txBody>
            </p:sp>
            <p:sp>
              <p:nvSpPr>
                <p:cNvPr id="25" name="Freeform 21"/>
                <p:cNvSpPr>
                  <a:spLocks/>
                </p:cNvSpPr>
                <p:nvPr/>
              </p:nvSpPr>
              <p:spPr bwMode="auto">
                <a:xfrm>
                  <a:off x="4369" y="1294"/>
                  <a:ext cx="150" cy="274"/>
                </a:xfrm>
                <a:custGeom>
                  <a:avLst/>
                  <a:gdLst/>
                  <a:ahLst/>
                  <a:cxnLst>
                    <a:cxn ang="0">
                      <a:pos x="0" y="0"/>
                    </a:cxn>
                    <a:cxn ang="0">
                      <a:pos x="150" y="0"/>
                    </a:cxn>
                    <a:cxn ang="0">
                      <a:pos x="150" y="274"/>
                    </a:cxn>
                  </a:cxnLst>
                  <a:rect l="0" t="0" r="r" b="b"/>
                  <a:pathLst>
                    <a:path w="150" h="274">
                      <a:moveTo>
                        <a:pt x="0" y="0"/>
                      </a:moveTo>
                      <a:lnTo>
                        <a:pt x="150" y="0"/>
                      </a:lnTo>
                      <a:lnTo>
                        <a:pt x="150" y="274"/>
                      </a:lnTo>
                    </a:path>
                  </a:pathLst>
                </a:custGeom>
                <a:noFill/>
                <a:ln w="38100" cmpd="sng">
                  <a:solidFill>
                    <a:schemeClr val="tx1"/>
                  </a:solidFill>
                  <a:round/>
                  <a:headEnd/>
                  <a:tailEnd/>
                </a:ln>
                <a:effectLst/>
              </p:spPr>
              <p:txBody>
                <a:bodyPr/>
                <a:lstStyle/>
                <a:p>
                  <a:endParaRPr lang="zh-CN" altLang="en-US"/>
                </a:p>
              </p:txBody>
            </p:sp>
            <p:sp>
              <p:nvSpPr>
                <p:cNvPr id="26" name="Line 22"/>
                <p:cNvSpPr>
                  <a:spLocks noChangeShapeType="1"/>
                </p:cNvSpPr>
                <p:nvPr/>
              </p:nvSpPr>
              <p:spPr bwMode="auto">
                <a:xfrm>
                  <a:off x="4174" y="1223"/>
                  <a:ext cx="142" cy="0"/>
                </a:xfrm>
                <a:prstGeom prst="line">
                  <a:avLst/>
                </a:prstGeom>
                <a:noFill/>
                <a:ln w="38100">
                  <a:solidFill>
                    <a:schemeClr val="tx1"/>
                  </a:solidFill>
                  <a:round/>
                  <a:headEnd/>
                  <a:tailEnd/>
                </a:ln>
                <a:effectLst/>
              </p:spPr>
              <p:txBody>
                <a:bodyPr/>
                <a:lstStyle/>
                <a:p>
                  <a:endParaRPr lang="zh-CN" altLang="en-US"/>
                </a:p>
              </p:txBody>
            </p:sp>
          </p:grpSp>
          <p:sp>
            <p:nvSpPr>
              <p:cNvPr id="20" name="Text Box 23"/>
              <p:cNvSpPr txBox="1">
                <a:spLocks noChangeArrowheads="1"/>
              </p:cNvSpPr>
              <p:nvPr/>
            </p:nvSpPr>
            <p:spPr bwMode="auto">
              <a:xfrm>
                <a:off x="4153" y="3291"/>
                <a:ext cx="329" cy="288"/>
              </a:xfrm>
              <a:prstGeom prst="rect">
                <a:avLst/>
              </a:prstGeom>
              <a:noFill/>
              <a:ln w="9525">
                <a:noFill/>
                <a:miter lim="800000"/>
                <a:headEnd/>
                <a:tailEnd/>
              </a:ln>
              <a:effectLst/>
            </p:spPr>
            <p:txBody>
              <a:bodyPr>
                <a:spAutoFit/>
              </a:bodyPr>
              <a:lstStyle/>
              <a:p>
                <a:pPr algn="l">
                  <a:spcBef>
                    <a:spcPct val="50000"/>
                  </a:spcBef>
                </a:pPr>
                <a:r>
                  <a:rPr lang="en-US" altLang="zh-CN">
                    <a:ea typeface="宋体" charset="-122"/>
                  </a:rPr>
                  <a:t>T</a:t>
                </a:r>
                <a:r>
                  <a:rPr lang="en-US" altLang="zh-CN" baseline="-25000">
                    <a:ea typeface="宋体" charset="-122"/>
                  </a:rPr>
                  <a:t>P</a:t>
                </a:r>
              </a:p>
            </p:txBody>
          </p:sp>
          <p:sp>
            <p:nvSpPr>
              <p:cNvPr id="21" name="Line 24"/>
              <p:cNvSpPr>
                <a:spLocks noChangeShapeType="1"/>
              </p:cNvSpPr>
              <p:nvPr/>
            </p:nvSpPr>
            <p:spPr bwMode="auto">
              <a:xfrm>
                <a:off x="3968" y="3438"/>
                <a:ext cx="155" cy="0"/>
              </a:xfrm>
              <a:prstGeom prst="line">
                <a:avLst/>
              </a:prstGeom>
              <a:noFill/>
              <a:ln w="38100">
                <a:solidFill>
                  <a:schemeClr val="tx1"/>
                </a:solidFill>
                <a:round/>
                <a:headEnd/>
                <a:tailEnd type="triangle" w="med" len="med"/>
              </a:ln>
              <a:effectLst/>
            </p:spPr>
            <p:txBody>
              <a:bodyPr/>
              <a:lstStyle/>
              <a:p>
                <a:endParaRPr lang="zh-CN" altLang="en-US"/>
              </a:p>
            </p:txBody>
          </p:sp>
        </p:grpSp>
        <p:grpSp>
          <p:nvGrpSpPr>
            <p:cNvPr id="27" name="Group 25"/>
            <p:cNvGrpSpPr>
              <a:grpSpLocks/>
            </p:cNvGrpSpPr>
            <p:nvPr/>
          </p:nvGrpSpPr>
          <p:grpSpPr bwMode="auto">
            <a:xfrm>
              <a:off x="6978650" y="3019425"/>
              <a:ext cx="1150938" cy="1111250"/>
              <a:chOff x="3774" y="3620"/>
              <a:chExt cx="725" cy="700"/>
            </a:xfrm>
          </p:grpSpPr>
          <p:sp>
            <p:nvSpPr>
              <p:cNvPr id="28" name="Text Box 26"/>
              <p:cNvSpPr txBox="1">
                <a:spLocks noChangeArrowheads="1"/>
              </p:cNvSpPr>
              <p:nvPr/>
            </p:nvSpPr>
            <p:spPr bwMode="auto">
              <a:xfrm>
                <a:off x="4170" y="3833"/>
                <a:ext cx="329" cy="288"/>
              </a:xfrm>
              <a:prstGeom prst="rect">
                <a:avLst/>
              </a:prstGeom>
              <a:noFill/>
              <a:ln w="9525">
                <a:noFill/>
                <a:miter lim="800000"/>
                <a:headEnd/>
                <a:tailEnd/>
              </a:ln>
              <a:effectLst/>
            </p:spPr>
            <p:txBody>
              <a:bodyPr>
                <a:spAutoFit/>
              </a:bodyPr>
              <a:lstStyle/>
              <a:p>
                <a:pPr algn="l">
                  <a:spcBef>
                    <a:spcPct val="50000"/>
                  </a:spcBef>
                </a:pPr>
                <a:r>
                  <a:rPr lang="en-US" altLang="zh-CN">
                    <a:ea typeface="宋体" charset="-122"/>
                  </a:rPr>
                  <a:t>T</a:t>
                </a:r>
                <a:r>
                  <a:rPr lang="en-US" altLang="zh-CN" baseline="-25000">
                    <a:ea typeface="宋体" charset="-122"/>
                  </a:rPr>
                  <a:t>N</a:t>
                </a:r>
              </a:p>
            </p:txBody>
          </p:sp>
          <p:grpSp>
            <p:nvGrpSpPr>
              <p:cNvPr id="29" name="Group 27"/>
              <p:cNvGrpSpPr>
                <a:grpSpLocks/>
              </p:cNvGrpSpPr>
              <p:nvPr/>
            </p:nvGrpSpPr>
            <p:grpSpPr bwMode="auto">
              <a:xfrm>
                <a:off x="3774" y="3620"/>
                <a:ext cx="345" cy="700"/>
                <a:chOff x="4174" y="868"/>
                <a:chExt cx="345" cy="700"/>
              </a:xfrm>
            </p:grpSpPr>
            <p:sp>
              <p:nvSpPr>
                <p:cNvPr id="31" name="Line 28"/>
                <p:cNvSpPr>
                  <a:spLocks noChangeShapeType="1"/>
                </p:cNvSpPr>
                <p:nvPr/>
              </p:nvSpPr>
              <p:spPr bwMode="auto">
                <a:xfrm>
                  <a:off x="4316" y="1125"/>
                  <a:ext cx="0" cy="178"/>
                </a:xfrm>
                <a:prstGeom prst="line">
                  <a:avLst/>
                </a:prstGeom>
                <a:noFill/>
                <a:ln w="38100">
                  <a:solidFill>
                    <a:schemeClr val="tx1"/>
                  </a:solidFill>
                  <a:round/>
                  <a:headEnd/>
                  <a:tailEnd/>
                </a:ln>
                <a:effectLst/>
              </p:spPr>
              <p:txBody>
                <a:bodyPr/>
                <a:lstStyle/>
                <a:p>
                  <a:endParaRPr lang="zh-CN" altLang="en-US"/>
                </a:p>
              </p:txBody>
            </p:sp>
            <p:sp>
              <p:nvSpPr>
                <p:cNvPr id="32" name="Line 29"/>
                <p:cNvSpPr>
                  <a:spLocks noChangeShapeType="1"/>
                </p:cNvSpPr>
                <p:nvPr/>
              </p:nvSpPr>
              <p:spPr bwMode="auto">
                <a:xfrm>
                  <a:off x="4369" y="1037"/>
                  <a:ext cx="0" cy="363"/>
                </a:xfrm>
                <a:prstGeom prst="line">
                  <a:avLst/>
                </a:prstGeom>
                <a:noFill/>
                <a:ln w="38100">
                  <a:solidFill>
                    <a:schemeClr val="tx1"/>
                  </a:solidFill>
                  <a:round/>
                  <a:headEnd/>
                  <a:tailEnd/>
                </a:ln>
                <a:effectLst/>
              </p:spPr>
              <p:txBody>
                <a:bodyPr/>
                <a:lstStyle/>
                <a:p>
                  <a:endParaRPr lang="zh-CN" altLang="en-US"/>
                </a:p>
              </p:txBody>
            </p:sp>
            <p:sp>
              <p:nvSpPr>
                <p:cNvPr id="33" name="Freeform 30"/>
                <p:cNvSpPr>
                  <a:spLocks/>
                </p:cNvSpPr>
                <p:nvPr/>
              </p:nvSpPr>
              <p:spPr bwMode="auto">
                <a:xfrm>
                  <a:off x="4376" y="868"/>
                  <a:ext cx="133" cy="275"/>
                </a:xfrm>
                <a:custGeom>
                  <a:avLst/>
                  <a:gdLst/>
                  <a:ahLst/>
                  <a:cxnLst>
                    <a:cxn ang="0">
                      <a:pos x="0" y="275"/>
                    </a:cxn>
                    <a:cxn ang="0">
                      <a:pos x="133" y="275"/>
                    </a:cxn>
                    <a:cxn ang="0">
                      <a:pos x="133" y="0"/>
                    </a:cxn>
                  </a:cxnLst>
                  <a:rect l="0" t="0" r="r" b="b"/>
                  <a:pathLst>
                    <a:path w="133" h="275">
                      <a:moveTo>
                        <a:pt x="0" y="275"/>
                      </a:moveTo>
                      <a:lnTo>
                        <a:pt x="133" y="275"/>
                      </a:lnTo>
                      <a:lnTo>
                        <a:pt x="133" y="0"/>
                      </a:lnTo>
                    </a:path>
                  </a:pathLst>
                </a:custGeom>
                <a:noFill/>
                <a:ln w="38100" cmpd="sng">
                  <a:solidFill>
                    <a:schemeClr val="tx1"/>
                  </a:solidFill>
                  <a:round/>
                  <a:headEnd/>
                  <a:tailEnd/>
                </a:ln>
                <a:effectLst/>
              </p:spPr>
              <p:txBody>
                <a:bodyPr/>
                <a:lstStyle/>
                <a:p>
                  <a:endParaRPr lang="zh-CN" altLang="en-US"/>
                </a:p>
              </p:txBody>
            </p:sp>
            <p:sp>
              <p:nvSpPr>
                <p:cNvPr id="34" name="Freeform 31"/>
                <p:cNvSpPr>
                  <a:spLocks/>
                </p:cNvSpPr>
                <p:nvPr/>
              </p:nvSpPr>
              <p:spPr bwMode="auto">
                <a:xfrm>
                  <a:off x="4369" y="1294"/>
                  <a:ext cx="150" cy="274"/>
                </a:xfrm>
                <a:custGeom>
                  <a:avLst/>
                  <a:gdLst/>
                  <a:ahLst/>
                  <a:cxnLst>
                    <a:cxn ang="0">
                      <a:pos x="0" y="0"/>
                    </a:cxn>
                    <a:cxn ang="0">
                      <a:pos x="150" y="0"/>
                    </a:cxn>
                    <a:cxn ang="0">
                      <a:pos x="150" y="274"/>
                    </a:cxn>
                  </a:cxnLst>
                  <a:rect l="0" t="0" r="r" b="b"/>
                  <a:pathLst>
                    <a:path w="150" h="274">
                      <a:moveTo>
                        <a:pt x="0" y="0"/>
                      </a:moveTo>
                      <a:lnTo>
                        <a:pt x="150" y="0"/>
                      </a:lnTo>
                      <a:lnTo>
                        <a:pt x="150" y="274"/>
                      </a:lnTo>
                    </a:path>
                  </a:pathLst>
                </a:custGeom>
                <a:noFill/>
                <a:ln w="38100" cmpd="sng">
                  <a:solidFill>
                    <a:schemeClr val="tx1"/>
                  </a:solidFill>
                  <a:round/>
                  <a:headEnd/>
                  <a:tailEnd/>
                </a:ln>
                <a:effectLst/>
              </p:spPr>
              <p:txBody>
                <a:bodyPr/>
                <a:lstStyle/>
                <a:p>
                  <a:endParaRPr lang="zh-CN" altLang="en-US"/>
                </a:p>
              </p:txBody>
            </p:sp>
            <p:sp>
              <p:nvSpPr>
                <p:cNvPr id="35" name="Line 32"/>
                <p:cNvSpPr>
                  <a:spLocks noChangeShapeType="1"/>
                </p:cNvSpPr>
                <p:nvPr/>
              </p:nvSpPr>
              <p:spPr bwMode="auto">
                <a:xfrm>
                  <a:off x="4174" y="1223"/>
                  <a:ext cx="142" cy="0"/>
                </a:xfrm>
                <a:prstGeom prst="line">
                  <a:avLst/>
                </a:prstGeom>
                <a:noFill/>
                <a:ln w="38100">
                  <a:solidFill>
                    <a:schemeClr val="tx1"/>
                  </a:solidFill>
                  <a:round/>
                  <a:headEnd/>
                  <a:tailEnd/>
                </a:ln>
                <a:effectLst/>
              </p:spPr>
              <p:txBody>
                <a:bodyPr/>
                <a:lstStyle/>
                <a:p>
                  <a:endParaRPr lang="zh-CN" altLang="en-US"/>
                </a:p>
              </p:txBody>
            </p:sp>
          </p:grpSp>
          <p:sp>
            <p:nvSpPr>
              <p:cNvPr id="30" name="Line 33"/>
              <p:cNvSpPr>
                <a:spLocks noChangeShapeType="1"/>
              </p:cNvSpPr>
              <p:nvPr/>
            </p:nvSpPr>
            <p:spPr bwMode="auto">
              <a:xfrm flipH="1">
                <a:off x="3959" y="3968"/>
                <a:ext cx="173" cy="0"/>
              </a:xfrm>
              <a:prstGeom prst="line">
                <a:avLst/>
              </a:prstGeom>
              <a:noFill/>
              <a:ln w="38100">
                <a:solidFill>
                  <a:schemeClr val="tx1"/>
                </a:solidFill>
                <a:round/>
                <a:headEnd/>
                <a:tailEnd type="triangle" w="med" len="med"/>
              </a:ln>
              <a:effectLst/>
            </p:spPr>
            <p:txBody>
              <a:bodyPr/>
              <a:lstStyle/>
              <a:p>
                <a:endParaRPr lang="zh-CN" altLang="en-US"/>
              </a:p>
            </p:txBody>
          </p:sp>
        </p:grpSp>
      </p:grpSp>
    </p:spTree>
    <p:extLst>
      <p:ext uri="{BB962C8B-B14F-4D97-AF65-F5344CB8AC3E}">
        <p14:creationId xmlns:p14="http://schemas.microsoft.com/office/powerpoint/2010/main" val="232643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Power</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1710" y="1808820"/>
            <a:ext cx="2341243" cy="15751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2060" y="1808821"/>
            <a:ext cx="2341242" cy="15751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内容占位符 2"/>
          <p:cNvSpPr txBox="1">
            <a:spLocks/>
          </p:cNvSpPr>
          <p:nvPr/>
        </p:nvSpPr>
        <p:spPr bwMode="auto">
          <a:xfrm>
            <a:off x="566555" y="3654025"/>
            <a:ext cx="6795755" cy="7650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sz="2000" dirty="0" smtClean="0">
                <a:ln w="10541" cmpd="sng">
                  <a:solidFill>
                    <a:schemeClr val="accent1">
                      <a:shade val="88000"/>
                      <a:satMod val="110000"/>
                    </a:schemeClr>
                  </a:solidFill>
                  <a:prstDash val="solid"/>
                </a:ln>
                <a:effectLst>
                  <a:outerShdw blurRad="38100" dist="38100" dir="2700000" algn="tl">
                    <a:srgbClr val="000000">
                      <a:alpha val="43137"/>
                    </a:srgbClr>
                  </a:outerShdw>
                </a:effectLst>
              </a:rPr>
              <a:t>功    耗</a:t>
            </a:r>
            <a:r>
              <a:rPr lang="zh-CN" altLang="en-US" sz="2000" b="0" dirty="0" smtClean="0">
                <a:ln w="10541" cmpd="sng">
                  <a:solidFill>
                    <a:schemeClr val="accent1">
                      <a:shade val="88000"/>
                      <a:satMod val="110000"/>
                    </a:schemeClr>
                  </a:solidFill>
                  <a:prstDash val="solid"/>
                </a:ln>
              </a:rPr>
              <a:t>：       </a:t>
            </a:r>
            <a:r>
              <a:rPr lang="zh-CN" alt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高                        低</a:t>
            </a:r>
            <a:endParaRPr lang="en-US" altLang="zh-CN" sz="20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1588" lvl="1" indent="12700"/>
            <a:r>
              <a:rPr lang="zh-CN" altLang="en-US" sz="2000" dirty="0" smtClean="0">
                <a:ln w="10541" cmpd="sng">
                  <a:solidFill>
                    <a:schemeClr val="accent1">
                      <a:shade val="88000"/>
                      <a:satMod val="110000"/>
                    </a:schemeClr>
                  </a:solidFill>
                  <a:prstDash val="solid"/>
                </a:ln>
                <a:effectLst>
                  <a:outerShdw blurRad="38100" dist="38100" dir="2700000" algn="tl">
                    <a:srgbClr val="000000">
                      <a:alpha val="43137"/>
                    </a:srgbClr>
                  </a:outerShdw>
                </a:effectLst>
              </a:rPr>
              <a:t>信号</a:t>
            </a:r>
            <a:r>
              <a:rPr lang="zh-CN" altLang="en-US" sz="2000" dirty="0">
                <a:ln w="10541" cmpd="sng">
                  <a:solidFill>
                    <a:schemeClr val="accent1">
                      <a:shade val="88000"/>
                      <a:satMod val="110000"/>
                    </a:schemeClr>
                  </a:solidFill>
                  <a:prstDash val="solid"/>
                </a:ln>
                <a:effectLst>
                  <a:outerShdw blurRad="38100" dist="38100" dir="2700000" algn="tl">
                    <a:srgbClr val="000000">
                      <a:alpha val="43137"/>
                    </a:srgbClr>
                  </a:outerShdw>
                </a:effectLst>
              </a:rPr>
              <a:t>幅度</a:t>
            </a:r>
            <a:r>
              <a:rPr lang="zh-CN" altLang="en-US" sz="20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zh-CN" alt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不变                      降低</a:t>
            </a:r>
            <a:endParaRPr lang="en-US" altLang="zh-CN" sz="2000" b="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 name="内容占位符 2"/>
          <p:cNvSpPr txBox="1">
            <a:spLocks/>
          </p:cNvSpPr>
          <p:nvPr/>
        </p:nvSpPr>
        <p:spPr bwMode="auto">
          <a:xfrm>
            <a:off x="1826695" y="5049180"/>
            <a:ext cx="5805633" cy="1170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采用串行端接可以降低静态功耗输出</a:t>
            </a:r>
            <a:endPar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缺点：信号衰减，</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1989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Power</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761343188"/>
              </p:ext>
            </p:extLst>
          </p:nvPr>
        </p:nvGraphicFramePr>
        <p:xfrm>
          <a:off x="1286635" y="1538790"/>
          <a:ext cx="7083465" cy="3015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491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圆角矩形 3"/>
          <p:cNvSpPr/>
          <p:nvPr/>
        </p:nvSpPr>
        <p:spPr>
          <a:xfrm>
            <a:off x="2051720" y="2996952"/>
            <a:ext cx="4680520" cy="10081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smtClean="0">
                <a:latin typeface="幼圆" pitchFamily="49" charset="-122"/>
                <a:ea typeface="幼圆" pitchFamily="49" charset="-122"/>
              </a:rPr>
              <a:t>多时钟域</a:t>
            </a:r>
            <a:endParaRPr lang="zh-CN" altLang="en-US" sz="2800" b="1" dirty="0">
              <a:latin typeface="幼圆" pitchFamily="49" charset="-122"/>
              <a:ea typeface="幼圆" pitchFamily="49" charset="-122"/>
            </a:endParaRPr>
          </a:p>
        </p:txBody>
      </p:sp>
    </p:spTree>
    <p:extLst>
      <p:ext uri="{BB962C8B-B14F-4D97-AF65-F5344CB8AC3E}">
        <p14:creationId xmlns:p14="http://schemas.microsoft.com/office/powerpoint/2010/main" val="2351039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Clock Domains</a:t>
            </a:r>
            <a:endParaRPr lang="zh-CN" altLang="en-US" dirty="0"/>
          </a:p>
        </p:txBody>
      </p:sp>
      <p:sp>
        <p:nvSpPr>
          <p:cNvPr id="3" name="内容占位符 2"/>
          <p:cNvSpPr>
            <a:spLocks noGrp="1"/>
          </p:cNvSpPr>
          <p:nvPr>
            <p:ph idx="1"/>
          </p:nvPr>
        </p:nvSpPr>
        <p:spPr>
          <a:xfrm>
            <a:off x="457199" y="1295400"/>
            <a:ext cx="8480285" cy="5301952"/>
          </a:xfrm>
        </p:spPr>
        <p:txBody>
          <a:bodyPr/>
          <a:lstStyle/>
          <a:p>
            <a:r>
              <a:rPr lang="zh-CN" altLang="en-US" dirty="0" smtClean="0"/>
              <a:t>时钟域</a:t>
            </a:r>
            <a:endParaRPr lang="en-US" altLang="zh-CN" dirty="0" smtClean="0"/>
          </a:p>
          <a:p>
            <a:pPr marL="444500" lvl="1" indent="12700"/>
            <a:r>
              <a:rPr lang="zh-CN" altLang="en-US" dirty="0" smtClean="0"/>
              <a:t>所有时序器件（触发器、</a:t>
            </a:r>
            <a:r>
              <a:rPr lang="en-US" altLang="zh-CN" dirty="0" smtClean="0"/>
              <a:t>BRAM</a:t>
            </a:r>
            <a:r>
              <a:rPr lang="zh-CN" altLang="en-US" dirty="0"/>
              <a:t> </a:t>
            </a:r>
            <a:r>
              <a:rPr lang="en-US" altLang="zh-CN" dirty="0" smtClean="0"/>
              <a:t>…</a:t>
            </a:r>
            <a:r>
              <a:rPr lang="zh-CN" altLang="en-US" dirty="0" smtClean="0"/>
              <a:t>）使用相同的时钟信号的区域</a:t>
            </a:r>
            <a:endParaRPr lang="en-US" altLang="zh-CN" dirty="0" smtClean="0"/>
          </a:p>
          <a:p>
            <a:pPr marL="444500" lvl="1" indent="12700"/>
            <a:endParaRPr lang="en-US" altLang="zh-CN" dirty="0" smtClean="0"/>
          </a:p>
          <a:p>
            <a:pPr marL="444500" lvl="1" indent="12700"/>
            <a:endParaRPr lang="en-US" altLang="zh-CN" dirty="0"/>
          </a:p>
          <a:p>
            <a:pPr marL="444500" lvl="1" indent="12700"/>
            <a:endParaRPr lang="en-US" altLang="zh-CN" dirty="0" smtClean="0"/>
          </a:p>
          <a:p>
            <a:pPr marL="44450" indent="12700"/>
            <a:r>
              <a:rPr lang="zh-CN" altLang="en-US" dirty="0" smtClean="0"/>
              <a:t>不同时钟域间传递信号的问题</a:t>
            </a:r>
            <a:endParaRPr lang="en-US" altLang="zh-CN" dirty="0" smtClean="0"/>
          </a:p>
          <a:p>
            <a:pPr marL="787400" lvl="1" indent="-342900">
              <a:buFont typeface="Arial" pitchFamily="34" charset="0"/>
              <a:buChar char="•"/>
            </a:pPr>
            <a:r>
              <a:rPr lang="zh-CN" altLang="en-US" dirty="0" smtClean="0"/>
              <a:t>故障现象随机出现，难以再现</a:t>
            </a:r>
            <a:endParaRPr lang="en-US" altLang="zh-CN" dirty="0" smtClean="0"/>
          </a:p>
          <a:p>
            <a:pPr marL="787400" lvl="1" indent="-342900">
              <a:buFont typeface="Arial" pitchFamily="34" charset="0"/>
              <a:buChar char="•"/>
            </a:pPr>
            <a:r>
              <a:rPr lang="zh-CN" altLang="en-US" dirty="0" smtClean="0"/>
              <a:t>相同代码在不同器件中表现不一致</a:t>
            </a:r>
            <a:endParaRPr lang="en-US" altLang="zh-CN" dirty="0" smtClean="0"/>
          </a:p>
          <a:p>
            <a:pPr marL="787400" lvl="1" indent="-342900">
              <a:buFont typeface="Arial" pitchFamily="34" charset="0"/>
              <a:buChar char="•"/>
            </a:pPr>
            <a:r>
              <a:rPr lang="en-US" altLang="zh-CN" dirty="0" smtClean="0"/>
              <a:t>EDA</a:t>
            </a:r>
            <a:r>
              <a:rPr lang="zh-CN" altLang="en-US" dirty="0" smtClean="0"/>
              <a:t>软件无报错或警告</a:t>
            </a:r>
            <a:endParaRPr lang="zh-CN" altLang="en-US" dirty="0"/>
          </a:p>
        </p:txBody>
      </p:sp>
      <p:grpSp>
        <p:nvGrpSpPr>
          <p:cNvPr id="6" name="组合 5"/>
          <p:cNvGrpSpPr/>
          <p:nvPr/>
        </p:nvGrpSpPr>
        <p:grpSpPr>
          <a:xfrm>
            <a:off x="5674622" y="3834045"/>
            <a:ext cx="2902823" cy="1350150"/>
            <a:chOff x="5674622" y="3834045"/>
            <a:chExt cx="2902823" cy="1350150"/>
          </a:xfrm>
        </p:grpSpPr>
        <p:sp>
          <p:nvSpPr>
            <p:cNvPr id="4" name="右大括号 3"/>
            <p:cNvSpPr/>
            <p:nvPr/>
          </p:nvSpPr>
          <p:spPr>
            <a:xfrm>
              <a:off x="5674622" y="3834045"/>
              <a:ext cx="292533" cy="1350150"/>
            </a:xfrm>
            <a:prstGeom prst="rightBrace">
              <a:avLst>
                <a:gd name="adj1" fmla="val 56088"/>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5" name="内容占位符 2"/>
            <p:cNvSpPr txBox="1">
              <a:spLocks/>
            </p:cNvSpPr>
            <p:nvPr/>
          </p:nvSpPr>
          <p:spPr bwMode="auto">
            <a:xfrm>
              <a:off x="6102171" y="3924055"/>
              <a:ext cx="2475274" cy="1260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跨时钟域设计不当导致的故障难以检测和调试</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spTree>
    <p:extLst>
      <p:ext uri="{BB962C8B-B14F-4D97-AF65-F5344CB8AC3E}">
        <p14:creationId xmlns:p14="http://schemas.microsoft.com/office/powerpoint/2010/main" val="167460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left)">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anim calcmode="lin" valueType="num">
                                      <p:cBhvr>
                                        <p:cTn id="1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anim calcmode="lin" valueType="num">
                                      <p:cBhvr>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anim calcmode="lin" valueType="num">
                                      <p:cBhvr>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Clock Domains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1750" y="1260570"/>
            <a:ext cx="4455495" cy="16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930" y="2919953"/>
            <a:ext cx="3960440" cy="170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4805" y="2897670"/>
            <a:ext cx="3962660" cy="165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1830" y="3848851"/>
            <a:ext cx="910827" cy="1200329"/>
          </a:xfrm>
          <a:prstGeom prst="rect">
            <a:avLst/>
          </a:prstGeom>
          <a:noFill/>
        </p:spPr>
        <p:txBody>
          <a:bodyPr wrap="none" rtlCol="0">
            <a:spAutoFit/>
            <a:scene3d>
              <a:camera prst="orthographicFront"/>
              <a:lightRig rig="threePt" dir="t"/>
            </a:scene3d>
            <a:sp3d extrusionH="57150">
              <a:bevelT w="38100" h="38100"/>
            </a:sp3d>
          </a:bodyPr>
          <a:lstStyle/>
          <a:p>
            <a:r>
              <a:rPr lang="zh-CN" altLang="en-US" sz="7200" dirty="0" smtClean="0">
                <a:solidFill>
                  <a:srgbClr val="00FF00"/>
                </a:solidFill>
                <a:effectLst>
                  <a:outerShdw blurRad="50800" dist="38100" dir="2700000" algn="tl" rotWithShape="0">
                    <a:prstClr val="black">
                      <a:alpha val="40000"/>
                    </a:prstClr>
                  </a:outerShdw>
                </a:effectLst>
                <a:sym typeface="Wingdings"/>
              </a:rPr>
              <a:t></a:t>
            </a:r>
            <a:endParaRPr lang="zh-CN" altLang="en-US" sz="7200" dirty="0">
              <a:solidFill>
                <a:srgbClr val="00FF00"/>
              </a:solidFill>
              <a:effectLst>
                <a:outerShdw blurRad="50800" dist="38100" dir="2700000" algn="tl" rotWithShape="0">
                  <a:prstClr val="black">
                    <a:alpha val="40000"/>
                  </a:prstClr>
                </a:outerShdw>
              </a:effectLst>
            </a:endParaRPr>
          </a:p>
        </p:txBody>
      </p:sp>
      <p:sp>
        <p:nvSpPr>
          <p:cNvPr id="9" name="TextBox 8"/>
          <p:cNvSpPr txBox="1"/>
          <p:nvPr/>
        </p:nvSpPr>
        <p:spPr>
          <a:xfrm>
            <a:off x="7356030" y="3803846"/>
            <a:ext cx="771365" cy="1200329"/>
          </a:xfrm>
          <a:prstGeom prst="rect">
            <a:avLst/>
          </a:prstGeom>
          <a:noFill/>
        </p:spPr>
        <p:txBody>
          <a:bodyPr wrap="none" rtlCol="0">
            <a:spAutoFit/>
            <a:scene3d>
              <a:camera prst="orthographicFront"/>
              <a:lightRig rig="threePt" dir="t"/>
            </a:scene3d>
            <a:sp3d extrusionH="57150">
              <a:bevelT w="38100" h="38100"/>
            </a:sp3d>
          </a:bodyPr>
          <a:lstStyle/>
          <a:p>
            <a:r>
              <a:rPr lang="zh-CN" altLang="en-US" sz="7200" dirty="0" smtClean="0">
                <a:solidFill>
                  <a:srgbClr val="FF0000"/>
                </a:solidFill>
                <a:effectLst>
                  <a:outerShdw blurRad="50800" dist="38100" dir="2700000" algn="tl" rotWithShape="0">
                    <a:prstClr val="black">
                      <a:alpha val="40000"/>
                    </a:prstClr>
                  </a:outerShdw>
                </a:effectLst>
                <a:sym typeface="Wingdings"/>
              </a:rPr>
              <a:t></a:t>
            </a:r>
            <a:endParaRPr lang="zh-CN" altLang="en-US" sz="7200" dirty="0">
              <a:solidFill>
                <a:srgbClr val="FF0000"/>
              </a:solidFill>
              <a:effectLst>
                <a:outerShdw blurRad="50800" dist="38100" dir="2700000" algn="tl" rotWithShape="0">
                  <a:prstClr val="black">
                    <a:alpha val="40000"/>
                  </a:prstClr>
                </a:outerShdw>
              </a:effectLst>
            </a:endParaRPr>
          </a:p>
        </p:txBody>
      </p:sp>
      <p:sp>
        <p:nvSpPr>
          <p:cNvPr id="10" name="内容占位符 2"/>
          <p:cNvSpPr txBox="1">
            <a:spLocks/>
          </p:cNvSpPr>
          <p:nvPr/>
        </p:nvSpPr>
        <p:spPr bwMode="auto">
          <a:xfrm>
            <a:off x="963039" y="5049180"/>
            <a:ext cx="7434386" cy="1260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当不同时钟域的时钟的频率、相位关系不能保持不变时，跨时钟域传递数据将产生错误</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03572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wheel(1)">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wheel(1)">
                                      <p:cBhvr>
                                        <p:cTn id="17" dur="500"/>
                                        <p:tgtEl>
                                          <p:spTgt spid="51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Clock Domains</a:t>
            </a:r>
            <a:endParaRPr lang="zh-CN" altLang="en-US" dirty="0"/>
          </a:p>
        </p:txBody>
      </p:sp>
      <p:sp>
        <p:nvSpPr>
          <p:cNvPr id="3" name="内容占位符 2"/>
          <p:cNvSpPr>
            <a:spLocks noGrp="1"/>
          </p:cNvSpPr>
          <p:nvPr>
            <p:ph idx="1"/>
          </p:nvPr>
        </p:nvSpPr>
        <p:spPr/>
        <p:txBody>
          <a:bodyPr/>
          <a:lstStyle/>
          <a:p>
            <a:r>
              <a:rPr lang="zh-CN" altLang="en-US" dirty="0" smtClean="0"/>
              <a:t>方案一：相位控制</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40" y="2026549"/>
            <a:ext cx="4204190" cy="215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966" y="2213865"/>
            <a:ext cx="4374534" cy="1782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p:nvSpPr>
        <p:spPr>
          <a:xfrm>
            <a:off x="2042357" y="2978950"/>
            <a:ext cx="1808277" cy="1227290"/>
          </a:xfrm>
          <a:prstGeom prst="ellipse">
            <a:avLst/>
          </a:prstGeom>
          <a:noFill/>
          <a:ln>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内容占位符 2"/>
          <p:cNvSpPr txBox="1">
            <a:spLocks/>
          </p:cNvSpPr>
          <p:nvPr/>
        </p:nvSpPr>
        <p:spPr bwMode="auto">
          <a:xfrm>
            <a:off x="980773" y="4734145"/>
            <a:ext cx="7434386" cy="1260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当一个时钟的频率是另一个时钟的整数倍，且其中一个时钟可以由片内产生时，可以利用片内时钟管理器（ </a:t>
            </a:r>
            <a:r>
              <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DCM </a:t>
            </a: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或 </a:t>
            </a:r>
            <a:r>
              <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PLL</a:t>
            </a: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）调理两者的相位和频率关系</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16455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ipe(left)">
                                      <p:cBhvr>
                                        <p:cTn id="12" dur="5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Clock Domains</a:t>
            </a:r>
            <a:endParaRPr lang="zh-CN" altLang="en-US" dirty="0"/>
          </a:p>
        </p:txBody>
      </p:sp>
      <p:sp>
        <p:nvSpPr>
          <p:cNvPr id="3" name="内容占位符 2"/>
          <p:cNvSpPr>
            <a:spLocks noGrp="1"/>
          </p:cNvSpPr>
          <p:nvPr>
            <p:ph idx="1"/>
          </p:nvPr>
        </p:nvSpPr>
        <p:spPr/>
        <p:txBody>
          <a:bodyPr/>
          <a:lstStyle/>
          <a:p>
            <a:r>
              <a:rPr lang="zh-CN" altLang="en-US" dirty="0" smtClean="0"/>
              <a:t>方案二：双触发</a:t>
            </a:r>
            <a:endParaRPr lang="zh-CN" altLang="en-US" dirty="0"/>
          </a:p>
        </p:txBody>
      </p:sp>
      <p:pic>
        <p:nvPicPr>
          <p:cNvPr id="717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5125" y="1223755"/>
            <a:ext cx="6372200" cy="1807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36612"/>
          <a:stretch/>
        </p:blipFill>
        <p:spPr bwMode="auto">
          <a:xfrm>
            <a:off x="1196625" y="2774865"/>
            <a:ext cx="3915435" cy="1589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84376"/>
          <a:stretch/>
        </p:blipFill>
        <p:spPr bwMode="auto">
          <a:xfrm>
            <a:off x="1196625" y="4702521"/>
            <a:ext cx="3915435" cy="39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64692" b="21630"/>
          <a:stretch/>
        </p:blipFill>
        <p:spPr bwMode="auto">
          <a:xfrm>
            <a:off x="1196625" y="4314616"/>
            <a:ext cx="391543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a:spLocks/>
          </p:cNvSpPr>
          <p:nvPr/>
        </p:nvSpPr>
        <p:spPr bwMode="auto">
          <a:xfrm>
            <a:off x="1421650" y="5499230"/>
            <a:ext cx="7496180" cy="1170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812800" lvl="1" indent="-798513"/>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缺点：无法预测信号在那个时钟周期被正确输出，因此无法用于同步维持时间为一个时钟周期的信号</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内容占位符 2"/>
          <p:cNvSpPr txBox="1">
            <a:spLocks/>
          </p:cNvSpPr>
          <p:nvPr/>
        </p:nvSpPr>
        <p:spPr bwMode="auto">
          <a:xfrm>
            <a:off x="5375315" y="3871256"/>
            <a:ext cx="3330370" cy="12296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利用双触发技术可以防止亚稳态信号向后传递，以达到同步输入信号的目的</a:t>
            </a:r>
            <a:endPar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90252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ipe(left)">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Clock Domains</a:t>
            </a:r>
            <a:endParaRPr lang="zh-CN" altLang="en-US" dirty="0"/>
          </a:p>
        </p:txBody>
      </p:sp>
      <p:sp>
        <p:nvSpPr>
          <p:cNvPr id="3" name="内容占位符 2"/>
          <p:cNvSpPr>
            <a:spLocks noGrp="1"/>
          </p:cNvSpPr>
          <p:nvPr>
            <p:ph idx="1"/>
          </p:nvPr>
        </p:nvSpPr>
        <p:spPr/>
        <p:txBody>
          <a:bodyPr/>
          <a:lstStyle/>
          <a:p>
            <a:r>
              <a:rPr lang="zh-CN" altLang="en-US" dirty="0" smtClean="0"/>
              <a:t>方案三：异步</a:t>
            </a:r>
            <a:r>
              <a:rPr lang="en-US" altLang="zh-CN" dirty="0" smtClean="0"/>
              <a:t>FIFO</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650" y="1950001"/>
            <a:ext cx="5355595" cy="2154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bwMode="auto">
          <a:xfrm>
            <a:off x="1421650" y="4449631"/>
            <a:ext cx="6750750" cy="12296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需要注意的问题：</a:t>
            </a:r>
            <a:endParaRPr lang="en-US" altLang="zh-C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744538" lvl="2" indent="-342900">
              <a:buFont typeface="Arial" pitchFamily="34" charset="0"/>
              <a:buChar char="•"/>
            </a:pPr>
            <a:r>
              <a:rPr lang="zh-CN" altLang="en-US"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需要根据最大发送速率和接收速率确定队列大小</a:t>
            </a:r>
            <a:endParaRPr lang="en-US" altLang="zh-C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744538" lvl="2" indent="-342900">
              <a:buFont typeface="Arial" pitchFamily="34" charset="0"/>
              <a:buChar char="•"/>
            </a:pPr>
            <a:r>
              <a:rPr lang="zh-CN" altLang="en-US"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需要有握手信号</a:t>
            </a:r>
            <a:endParaRPr lang="en-US" altLang="zh-C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5623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Clock Domains</a:t>
            </a:r>
            <a:endParaRPr lang="zh-CN" altLang="en-US" dirty="0"/>
          </a:p>
        </p:txBody>
      </p:sp>
      <p:sp>
        <p:nvSpPr>
          <p:cNvPr id="3" name="内容占位符 2"/>
          <p:cNvSpPr>
            <a:spLocks noGrp="1"/>
          </p:cNvSpPr>
          <p:nvPr>
            <p:ph idx="1"/>
          </p:nvPr>
        </p:nvSpPr>
        <p:spPr/>
        <p:txBody>
          <a:bodyPr/>
          <a:lstStyle/>
          <a:p>
            <a:pPr lvl="1"/>
            <a:r>
              <a:rPr lang="zh-CN" altLang="en-US" dirty="0" smtClean="0"/>
              <a:t>利用双口</a:t>
            </a:r>
            <a:r>
              <a:rPr lang="en-US" altLang="zh-CN" dirty="0" smtClean="0"/>
              <a:t>RAM</a:t>
            </a:r>
            <a:r>
              <a:rPr lang="zh-CN" altLang="en-US" dirty="0" smtClean="0"/>
              <a:t>实现的异步</a:t>
            </a:r>
            <a:r>
              <a:rPr lang="en-US" altLang="zh-CN" dirty="0" smtClean="0"/>
              <a:t>FIFO</a:t>
            </a:r>
            <a:r>
              <a:rPr lang="zh-CN" altLang="en-US" dirty="0" smtClean="0"/>
              <a:t>示意图</a:t>
            </a:r>
            <a:endParaRPr lang="zh-CN" alt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585" y="1673805"/>
            <a:ext cx="6300700" cy="3900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bwMode="auto">
          <a:xfrm>
            <a:off x="1601670" y="5859269"/>
            <a:ext cx="5263480" cy="675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格雷码常被用于在异步时钟域间传递多</a:t>
            </a:r>
            <a:r>
              <a:rPr lang="en-US" altLang="zh-C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bit</a:t>
            </a:r>
            <a:r>
              <a:rPr lang="zh-CN" altLang="en-US"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的数据</a:t>
            </a:r>
            <a:endParaRPr lang="en-US" altLang="zh-C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graphicFrame>
        <p:nvGraphicFramePr>
          <p:cNvPr id="4" name="表格 3"/>
          <p:cNvGraphicFramePr>
            <a:graphicFrameLocks noGrp="1"/>
          </p:cNvGraphicFramePr>
          <p:nvPr>
            <p:extLst>
              <p:ext uri="{D42A27DB-BD31-4B8C-83A1-F6EECF244321}">
                <p14:modId xmlns:p14="http://schemas.microsoft.com/office/powerpoint/2010/main" val="3326300024"/>
              </p:ext>
            </p:extLst>
          </p:nvPr>
        </p:nvGraphicFramePr>
        <p:xfrm>
          <a:off x="7452320" y="1853825"/>
          <a:ext cx="1305146" cy="4876800"/>
        </p:xfrm>
        <a:graphic>
          <a:graphicData uri="http://schemas.openxmlformats.org/drawingml/2006/table">
            <a:tbl>
              <a:tblPr firstCol="1" bandRow="1">
                <a:tableStyleId>{5C22544A-7EE6-4342-B048-85BDC9FD1C3A}</a:tableStyleId>
              </a:tblPr>
              <a:tblGrid>
                <a:gridCol w="495054"/>
                <a:gridCol w="810092"/>
              </a:tblGrid>
              <a:tr h="234315">
                <a:tc>
                  <a:txBody>
                    <a:bodyPr/>
                    <a:lstStyle/>
                    <a:p>
                      <a:pPr algn="ctr"/>
                      <a:r>
                        <a:rPr lang="en-US" altLang="zh-CN" sz="1400" b="1" dirty="0" smtClean="0"/>
                        <a:t>0</a:t>
                      </a:r>
                      <a:endParaRPr lang="zh-CN" altLang="en-US" sz="1400" b="1" dirty="0"/>
                    </a:p>
                  </a:txBody>
                  <a:tcPr/>
                </a:tc>
                <a:tc>
                  <a:txBody>
                    <a:bodyPr/>
                    <a:lstStyle/>
                    <a:p>
                      <a:pPr algn="ctr"/>
                      <a:r>
                        <a:rPr lang="en-US" altLang="zh-CN" sz="1400" b="1" dirty="0" smtClean="0"/>
                        <a:t>0000</a:t>
                      </a:r>
                      <a:endParaRPr lang="zh-CN" altLang="en-US" sz="1400" b="1" dirty="0"/>
                    </a:p>
                  </a:txBody>
                  <a:tcPr/>
                </a:tc>
              </a:tr>
              <a:tr h="234315">
                <a:tc>
                  <a:txBody>
                    <a:bodyPr/>
                    <a:lstStyle/>
                    <a:p>
                      <a:pPr algn="ctr"/>
                      <a:r>
                        <a:rPr lang="en-US" altLang="zh-CN" sz="1400" b="1" dirty="0" smtClean="0"/>
                        <a:t>1</a:t>
                      </a:r>
                      <a:endParaRPr lang="zh-CN" altLang="en-US" sz="1400" b="1" dirty="0"/>
                    </a:p>
                  </a:txBody>
                  <a:tcPr/>
                </a:tc>
                <a:tc>
                  <a:txBody>
                    <a:bodyPr/>
                    <a:lstStyle/>
                    <a:p>
                      <a:pPr algn="ctr"/>
                      <a:r>
                        <a:rPr lang="en-US" altLang="zh-CN" sz="1400" b="1" dirty="0" smtClean="0"/>
                        <a:t>0001</a:t>
                      </a:r>
                      <a:endParaRPr lang="zh-CN" altLang="en-US" sz="1400" b="1" dirty="0"/>
                    </a:p>
                  </a:txBody>
                  <a:tcPr/>
                </a:tc>
              </a:tr>
              <a:tr h="234315">
                <a:tc>
                  <a:txBody>
                    <a:bodyPr/>
                    <a:lstStyle/>
                    <a:p>
                      <a:pPr algn="ctr"/>
                      <a:r>
                        <a:rPr lang="en-US" altLang="zh-CN" sz="1400" b="1" dirty="0" smtClean="0"/>
                        <a:t>2</a:t>
                      </a:r>
                      <a:endParaRPr lang="zh-CN" altLang="en-US" sz="1400" b="1" dirty="0"/>
                    </a:p>
                  </a:txBody>
                  <a:tcPr/>
                </a:tc>
                <a:tc>
                  <a:txBody>
                    <a:bodyPr/>
                    <a:lstStyle/>
                    <a:p>
                      <a:pPr algn="ctr"/>
                      <a:r>
                        <a:rPr lang="en-US" altLang="zh-CN" sz="1400" b="1" dirty="0" smtClean="0"/>
                        <a:t>0011</a:t>
                      </a:r>
                      <a:endParaRPr lang="zh-CN" altLang="en-US" sz="1400" b="1" dirty="0"/>
                    </a:p>
                  </a:txBody>
                  <a:tcPr/>
                </a:tc>
              </a:tr>
              <a:tr h="234315">
                <a:tc>
                  <a:txBody>
                    <a:bodyPr/>
                    <a:lstStyle/>
                    <a:p>
                      <a:pPr algn="ctr"/>
                      <a:r>
                        <a:rPr lang="en-US" altLang="zh-CN" sz="1400" b="1" dirty="0" smtClean="0"/>
                        <a:t>3</a:t>
                      </a:r>
                      <a:endParaRPr lang="zh-CN" altLang="en-US" sz="1400" b="1" dirty="0"/>
                    </a:p>
                  </a:txBody>
                  <a:tcPr/>
                </a:tc>
                <a:tc>
                  <a:txBody>
                    <a:bodyPr/>
                    <a:lstStyle/>
                    <a:p>
                      <a:pPr algn="ctr"/>
                      <a:r>
                        <a:rPr lang="en-US" altLang="zh-CN" sz="1400" b="1" dirty="0" smtClean="0"/>
                        <a:t>0010</a:t>
                      </a:r>
                      <a:endParaRPr lang="zh-CN" altLang="en-US" sz="1400" b="1" dirty="0"/>
                    </a:p>
                  </a:txBody>
                  <a:tcPr/>
                </a:tc>
              </a:tr>
              <a:tr h="234315">
                <a:tc>
                  <a:txBody>
                    <a:bodyPr/>
                    <a:lstStyle/>
                    <a:p>
                      <a:pPr algn="ctr"/>
                      <a:r>
                        <a:rPr lang="en-US" altLang="zh-CN" sz="1400" b="1" dirty="0" smtClean="0"/>
                        <a:t>4</a:t>
                      </a:r>
                      <a:endParaRPr lang="zh-CN" altLang="en-US" sz="1400" b="1" dirty="0"/>
                    </a:p>
                  </a:txBody>
                  <a:tcPr/>
                </a:tc>
                <a:tc>
                  <a:txBody>
                    <a:bodyPr/>
                    <a:lstStyle/>
                    <a:p>
                      <a:pPr algn="ctr"/>
                      <a:r>
                        <a:rPr lang="en-US" altLang="zh-CN" sz="1400" b="1" dirty="0" smtClean="0"/>
                        <a:t>0110</a:t>
                      </a:r>
                      <a:endParaRPr lang="zh-CN" altLang="en-US" sz="1400" b="1" dirty="0"/>
                    </a:p>
                  </a:txBody>
                  <a:tcPr/>
                </a:tc>
              </a:tr>
              <a:tr h="234315">
                <a:tc>
                  <a:txBody>
                    <a:bodyPr/>
                    <a:lstStyle/>
                    <a:p>
                      <a:pPr algn="ctr"/>
                      <a:r>
                        <a:rPr lang="en-US" altLang="zh-CN" sz="1400" b="1" dirty="0" smtClean="0"/>
                        <a:t>5</a:t>
                      </a:r>
                      <a:endParaRPr lang="zh-CN" altLang="en-US" sz="1400" b="1" dirty="0"/>
                    </a:p>
                  </a:txBody>
                  <a:tcPr/>
                </a:tc>
                <a:tc>
                  <a:txBody>
                    <a:bodyPr/>
                    <a:lstStyle/>
                    <a:p>
                      <a:pPr algn="ctr"/>
                      <a:r>
                        <a:rPr lang="en-US" altLang="zh-CN" sz="1400" b="1" dirty="0" smtClean="0"/>
                        <a:t>0111</a:t>
                      </a:r>
                      <a:endParaRPr lang="zh-CN" altLang="en-US" sz="1400" b="1" dirty="0"/>
                    </a:p>
                  </a:txBody>
                  <a:tcPr/>
                </a:tc>
              </a:tr>
              <a:tr h="234315">
                <a:tc>
                  <a:txBody>
                    <a:bodyPr/>
                    <a:lstStyle/>
                    <a:p>
                      <a:pPr algn="ctr"/>
                      <a:r>
                        <a:rPr lang="en-US" altLang="zh-CN" sz="1400" b="1" dirty="0" smtClean="0"/>
                        <a:t>6</a:t>
                      </a:r>
                      <a:endParaRPr lang="zh-CN" altLang="en-US" sz="1400" b="1" dirty="0"/>
                    </a:p>
                  </a:txBody>
                  <a:tcPr/>
                </a:tc>
                <a:tc>
                  <a:txBody>
                    <a:bodyPr/>
                    <a:lstStyle/>
                    <a:p>
                      <a:pPr algn="ctr"/>
                      <a:r>
                        <a:rPr lang="en-US" altLang="zh-CN" sz="1400" b="1" dirty="0" smtClean="0"/>
                        <a:t>0101</a:t>
                      </a:r>
                      <a:endParaRPr lang="zh-CN" altLang="en-US" sz="1400" b="1" dirty="0"/>
                    </a:p>
                  </a:txBody>
                  <a:tcPr/>
                </a:tc>
              </a:tr>
              <a:tr h="234315">
                <a:tc>
                  <a:txBody>
                    <a:bodyPr/>
                    <a:lstStyle/>
                    <a:p>
                      <a:pPr algn="ctr"/>
                      <a:r>
                        <a:rPr lang="en-US" altLang="zh-CN" sz="1400" b="1" dirty="0" smtClean="0"/>
                        <a:t>7</a:t>
                      </a:r>
                      <a:endParaRPr lang="zh-CN" altLang="en-US" sz="1400" b="1" dirty="0"/>
                    </a:p>
                  </a:txBody>
                  <a:tcPr/>
                </a:tc>
                <a:tc>
                  <a:txBody>
                    <a:bodyPr/>
                    <a:lstStyle/>
                    <a:p>
                      <a:pPr algn="ctr"/>
                      <a:r>
                        <a:rPr lang="en-US" altLang="zh-CN" sz="1400" b="1" dirty="0" smtClean="0"/>
                        <a:t>0100</a:t>
                      </a:r>
                      <a:endParaRPr lang="zh-CN" altLang="en-US" sz="1400" b="1" dirty="0"/>
                    </a:p>
                  </a:txBody>
                  <a:tcPr/>
                </a:tc>
              </a:tr>
              <a:tr h="234315">
                <a:tc>
                  <a:txBody>
                    <a:bodyPr/>
                    <a:lstStyle/>
                    <a:p>
                      <a:pPr algn="ctr"/>
                      <a:r>
                        <a:rPr lang="en-US" altLang="zh-CN" sz="1400" b="1" dirty="0" smtClean="0"/>
                        <a:t>8</a:t>
                      </a:r>
                      <a:endParaRPr lang="zh-CN" altLang="en-US" sz="1400" b="1" dirty="0"/>
                    </a:p>
                  </a:txBody>
                  <a:tcPr/>
                </a:tc>
                <a:tc>
                  <a:txBody>
                    <a:bodyPr/>
                    <a:lstStyle/>
                    <a:p>
                      <a:pPr algn="ctr"/>
                      <a:r>
                        <a:rPr lang="en-US" altLang="zh-CN" sz="1400" b="1" dirty="0" smtClean="0"/>
                        <a:t>1100</a:t>
                      </a:r>
                      <a:endParaRPr lang="zh-CN" altLang="en-US" sz="1400" b="1" dirty="0"/>
                    </a:p>
                  </a:txBody>
                  <a:tcPr/>
                </a:tc>
              </a:tr>
              <a:tr h="234315">
                <a:tc>
                  <a:txBody>
                    <a:bodyPr/>
                    <a:lstStyle/>
                    <a:p>
                      <a:pPr algn="ctr"/>
                      <a:r>
                        <a:rPr lang="en-US" altLang="zh-CN" sz="1400" b="1" dirty="0" smtClean="0"/>
                        <a:t>9</a:t>
                      </a:r>
                      <a:endParaRPr lang="zh-CN" altLang="en-US" sz="1400" b="1" dirty="0"/>
                    </a:p>
                  </a:txBody>
                  <a:tcPr/>
                </a:tc>
                <a:tc>
                  <a:txBody>
                    <a:bodyPr/>
                    <a:lstStyle/>
                    <a:p>
                      <a:pPr algn="ctr"/>
                      <a:r>
                        <a:rPr lang="en-US" altLang="zh-CN" sz="1400" b="1" dirty="0" smtClean="0"/>
                        <a:t>1101</a:t>
                      </a:r>
                      <a:endParaRPr lang="zh-CN" altLang="en-US" sz="1400" b="1" dirty="0"/>
                    </a:p>
                  </a:txBody>
                  <a:tcPr/>
                </a:tc>
              </a:tr>
              <a:tr h="234315">
                <a:tc>
                  <a:txBody>
                    <a:bodyPr/>
                    <a:lstStyle/>
                    <a:p>
                      <a:pPr algn="ctr"/>
                      <a:r>
                        <a:rPr lang="en-US" altLang="zh-CN" sz="1400" b="1" dirty="0" smtClean="0"/>
                        <a:t>10</a:t>
                      </a:r>
                      <a:endParaRPr lang="zh-CN" altLang="en-US" sz="1400" b="1" dirty="0"/>
                    </a:p>
                  </a:txBody>
                  <a:tcPr/>
                </a:tc>
                <a:tc>
                  <a:txBody>
                    <a:bodyPr/>
                    <a:lstStyle/>
                    <a:p>
                      <a:pPr algn="ctr"/>
                      <a:r>
                        <a:rPr lang="en-US" altLang="zh-CN" sz="1400" b="1" dirty="0" smtClean="0"/>
                        <a:t>1111</a:t>
                      </a:r>
                      <a:endParaRPr lang="zh-CN" altLang="en-US" sz="1400" b="1" dirty="0"/>
                    </a:p>
                  </a:txBody>
                  <a:tcPr/>
                </a:tc>
              </a:tr>
              <a:tr h="234315">
                <a:tc>
                  <a:txBody>
                    <a:bodyPr/>
                    <a:lstStyle/>
                    <a:p>
                      <a:pPr algn="ctr"/>
                      <a:r>
                        <a:rPr lang="en-US" altLang="zh-CN" sz="1400" b="1" dirty="0" smtClean="0"/>
                        <a:t>11</a:t>
                      </a:r>
                      <a:endParaRPr lang="zh-CN" altLang="en-US" sz="1400" b="1" dirty="0"/>
                    </a:p>
                  </a:txBody>
                  <a:tcPr/>
                </a:tc>
                <a:tc>
                  <a:txBody>
                    <a:bodyPr/>
                    <a:lstStyle/>
                    <a:p>
                      <a:pPr algn="ctr"/>
                      <a:r>
                        <a:rPr lang="en-US" altLang="zh-CN" sz="1400" b="1" dirty="0" smtClean="0"/>
                        <a:t>1110</a:t>
                      </a:r>
                      <a:endParaRPr lang="zh-CN" altLang="en-US" sz="1400" b="1" dirty="0"/>
                    </a:p>
                  </a:txBody>
                  <a:tcPr/>
                </a:tc>
              </a:tr>
              <a:tr h="234315">
                <a:tc>
                  <a:txBody>
                    <a:bodyPr/>
                    <a:lstStyle/>
                    <a:p>
                      <a:pPr algn="ctr"/>
                      <a:r>
                        <a:rPr lang="en-US" altLang="zh-CN" sz="1400" b="1" dirty="0" smtClean="0"/>
                        <a:t>12</a:t>
                      </a:r>
                      <a:endParaRPr lang="zh-CN" altLang="en-US" sz="1400" b="1" dirty="0"/>
                    </a:p>
                  </a:txBody>
                  <a:tcPr/>
                </a:tc>
                <a:tc>
                  <a:txBody>
                    <a:bodyPr/>
                    <a:lstStyle/>
                    <a:p>
                      <a:pPr algn="ctr"/>
                      <a:r>
                        <a:rPr lang="en-US" altLang="zh-CN" sz="1400" b="1" dirty="0" smtClean="0"/>
                        <a:t>1010</a:t>
                      </a:r>
                      <a:endParaRPr lang="zh-CN" altLang="en-US" sz="1400" b="1" dirty="0"/>
                    </a:p>
                  </a:txBody>
                  <a:tcPr/>
                </a:tc>
              </a:tr>
              <a:tr h="234315">
                <a:tc>
                  <a:txBody>
                    <a:bodyPr/>
                    <a:lstStyle/>
                    <a:p>
                      <a:pPr algn="ctr"/>
                      <a:r>
                        <a:rPr lang="en-US" altLang="zh-CN" sz="1400" b="1" dirty="0" smtClean="0"/>
                        <a:t>13</a:t>
                      </a:r>
                      <a:endParaRPr lang="zh-CN" altLang="en-US" sz="1400" b="1" dirty="0"/>
                    </a:p>
                  </a:txBody>
                  <a:tcPr/>
                </a:tc>
                <a:tc>
                  <a:txBody>
                    <a:bodyPr/>
                    <a:lstStyle/>
                    <a:p>
                      <a:pPr algn="ctr"/>
                      <a:r>
                        <a:rPr lang="en-US" altLang="zh-CN" sz="1400" b="1" dirty="0" smtClean="0"/>
                        <a:t>1011</a:t>
                      </a:r>
                      <a:endParaRPr lang="zh-CN" altLang="en-US" sz="1400" b="1" dirty="0"/>
                    </a:p>
                  </a:txBody>
                  <a:tcPr/>
                </a:tc>
              </a:tr>
              <a:tr h="234315">
                <a:tc>
                  <a:txBody>
                    <a:bodyPr/>
                    <a:lstStyle/>
                    <a:p>
                      <a:pPr algn="ctr"/>
                      <a:r>
                        <a:rPr lang="en-US" altLang="zh-CN" sz="1400" b="1" dirty="0" smtClean="0"/>
                        <a:t>14</a:t>
                      </a:r>
                      <a:endParaRPr lang="zh-CN" altLang="en-US" sz="1400" b="1" dirty="0"/>
                    </a:p>
                  </a:txBody>
                  <a:tcPr/>
                </a:tc>
                <a:tc>
                  <a:txBody>
                    <a:bodyPr/>
                    <a:lstStyle/>
                    <a:p>
                      <a:pPr algn="ctr"/>
                      <a:r>
                        <a:rPr lang="en-US" altLang="zh-CN" sz="1400" b="1" dirty="0" smtClean="0"/>
                        <a:t>1001</a:t>
                      </a:r>
                      <a:endParaRPr lang="zh-CN" altLang="en-US" sz="1400" b="1" dirty="0"/>
                    </a:p>
                  </a:txBody>
                  <a:tcPr/>
                </a:tc>
              </a:tr>
              <a:tr h="234315">
                <a:tc>
                  <a:txBody>
                    <a:bodyPr/>
                    <a:lstStyle/>
                    <a:p>
                      <a:pPr algn="ctr"/>
                      <a:r>
                        <a:rPr lang="en-US" altLang="zh-CN" sz="1400" b="1" dirty="0" smtClean="0"/>
                        <a:t>15</a:t>
                      </a:r>
                      <a:endParaRPr lang="zh-CN" altLang="en-US" sz="1400" b="1" dirty="0"/>
                    </a:p>
                  </a:txBody>
                  <a:tcPr/>
                </a:tc>
                <a:tc>
                  <a:txBody>
                    <a:bodyPr/>
                    <a:lstStyle/>
                    <a:p>
                      <a:pPr algn="ctr"/>
                      <a:r>
                        <a:rPr lang="en-US" altLang="zh-CN" sz="1400" b="1" dirty="0" smtClean="0"/>
                        <a:t>1000</a:t>
                      </a:r>
                      <a:endParaRPr lang="zh-CN" altLang="en-US" sz="1400" b="1" dirty="0"/>
                    </a:p>
                  </a:txBody>
                  <a:tcPr/>
                </a:tc>
              </a:tr>
            </a:tbl>
          </a:graphicData>
        </a:graphic>
      </p:graphicFrame>
    </p:spTree>
    <p:extLst>
      <p:ext uri="{BB962C8B-B14F-4D97-AF65-F5344CB8AC3E}">
        <p14:creationId xmlns:p14="http://schemas.microsoft.com/office/powerpoint/2010/main" val="147818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Area</a:t>
            </a:r>
            <a:endParaRPr lang="zh-CN" altLang="en-US" dirty="0"/>
          </a:p>
        </p:txBody>
      </p:sp>
      <p:sp>
        <p:nvSpPr>
          <p:cNvPr id="3" name="内容占位符 2"/>
          <p:cNvSpPr>
            <a:spLocks noGrp="1"/>
          </p:cNvSpPr>
          <p:nvPr>
            <p:ph idx="1"/>
          </p:nvPr>
        </p:nvSpPr>
        <p:spPr/>
        <p:txBody>
          <a:bodyPr/>
          <a:lstStyle/>
          <a:p>
            <a:r>
              <a:rPr lang="zh-CN" altLang="en-US" dirty="0" smtClean="0"/>
              <a:t>折叠流水线</a:t>
            </a:r>
            <a:endParaRPr lang="en-US" altLang="zh-CN" dirty="0" smtClean="0"/>
          </a:p>
        </p:txBody>
      </p:sp>
      <p:grpSp>
        <p:nvGrpSpPr>
          <p:cNvPr id="14" name="组合 13"/>
          <p:cNvGrpSpPr/>
          <p:nvPr/>
        </p:nvGrpSpPr>
        <p:grpSpPr>
          <a:xfrm>
            <a:off x="386535" y="1809614"/>
            <a:ext cx="8595955" cy="4869038"/>
            <a:chOff x="386535" y="1809614"/>
            <a:chExt cx="8595955" cy="4869038"/>
          </a:xfrm>
        </p:grpSpPr>
        <p:sp>
          <p:nvSpPr>
            <p:cNvPr id="4" name="折角形 3"/>
            <p:cNvSpPr/>
            <p:nvPr/>
          </p:nvSpPr>
          <p:spPr>
            <a:xfrm>
              <a:off x="542279" y="2033846"/>
              <a:ext cx="8440211" cy="4140459"/>
            </a:xfrm>
            <a:prstGeom prst="foldedCorner">
              <a:avLst>
                <a:gd name="adj" fmla="val 5166"/>
              </a:avLst>
            </a:prstGeom>
          </p:spPr>
          <p:style>
            <a:lnRef idx="1">
              <a:schemeClr val="dk1"/>
            </a:lnRef>
            <a:fillRef idx="2">
              <a:schemeClr val="dk1"/>
            </a:fillRef>
            <a:effectRef idx="1">
              <a:schemeClr val="dk1"/>
            </a:effectRef>
            <a:fontRef idx="minor">
              <a:schemeClr val="dk1"/>
            </a:fontRef>
          </p:style>
          <p:txBody>
            <a:bodyPr numCol="2" rtlCol="0" anchor="t" anchorCtr="0"/>
            <a:lstStyle/>
            <a:p>
              <a:endParaRPr lang="en-US" altLang="zh-CN" sz="1600" dirty="0" smtClean="0"/>
            </a:p>
            <a:p>
              <a:r>
                <a:rPr lang="en-US" altLang="zh-CN" sz="1600" dirty="0"/>
                <a:t>module mult8(</a:t>
              </a:r>
            </a:p>
            <a:p>
              <a:r>
                <a:rPr lang="en-US" altLang="zh-CN" sz="1600" dirty="0" smtClean="0"/>
                <a:t>    output                done</a:t>
              </a:r>
              <a:r>
                <a:rPr lang="en-US" altLang="zh-CN" sz="1600" dirty="0"/>
                <a:t>,</a:t>
              </a:r>
            </a:p>
            <a:p>
              <a:r>
                <a:rPr lang="en-US" altLang="zh-CN" sz="1600" dirty="0" smtClean="0"/>
                <a:t>    output </a:t>
              </a:r>
              <a:r>
                <a:rPr lang="en-US" altLang="zh-CN" sz="1600" dirty="0" err="1"/>
                <a:t>reg</a:t>
              </a:r>
              <a:r>
                <a:rPr lang="en-US" altLang="zh-CN" sz="1600" dirty="0"/>
                <a:t> [7:0] product,</a:t>
              </a:r>
            </a:p>
            <a:p>
              <a:r>
                <a:rPr lang="en-US" altLang="zh-CN" sz="1600" dirty="0" smtClean="0"/>
                <a:t>    input         [</a:t>
              </a:r>
              <a:r>
                <a:rPr lang="en-US" altLang="zh-CN" sz="1600" dirty="0"/>
                <a:t>7:0] A,</a:t>
              </a:r>
            </a:p>
            <a:p>
              <a:r>
                <a:rPr lang="en-US" altLang="zh-CN" sz="1600" dirty="0" smtClean="0"/>
                <a:t>    input         [</a:t>
              </a:r>
              <a:r>
                <a:rPr lang="en-US" altLang="zh-CN" sz="1600" dirty="0"/>
                <a:t>7:0] B,</a:t>
              </a:r>
            </a:p>
            <a:p>
              <a:r>
                <a:rPr lang="en-US" altLang="zh-CN" sz="1600" dirty="0" smtClean="0"/>
                <a:t>    input                  </a:t>
              </a:r>
              <a:r>
                <a:rPr lang="en-US" altLang="zh-CN" sz="1600" dirty="0" err="1" smtClean="0"/>
                <a:t>clk</a:t>
              </a:r>
              <a:r>
                <a:rPr lang="en-US" altLang="zh-CN" sz="1600" dirty="0"/>
                <a:t>,</a:t>
              </a:r>
            </a:p>
            <a:p>
              <a:r>
                <a:rPr lang="en-US" altLang="zh-CN" sz="1600" dirty="0" smtClean="0"/>
                <a:t>    input                  start );</a:t>
              </a:r>
              <a:endParaRPr lang="en-US" altLang="zh-CN" sz="1600" dirty="0"/>
            </a:p>
            <a:p>
              <a:endParaRPr lang="en-US" altLang="zh-CN" sz="1600" dirty="0" smtClean="0"/>
            </a:p>
            <a:p>
              <a:r>
                <a:rPr lang="en-US" altLang="zh-CN" sz="1600" dirty="0" err="1" smtClean="0"/>
                <a:t>reg</a:t>
              </a:r>
              <a:r>
                <a:rPr lang="en-US" altLang="zh-CN" sz="1600" dirty="0" smtClean="0"/>
                <a:t> </a:t>
              </a:r>
              <a:r>
                <a:rPr lang="en-US" altLang="zh-CN" sz="1600" dirty="0"/>
                <a:t>[4:0] </a:t>
              </a:r>
              <a:r>
                <a:rPr lang="en-US" altLang="zh-CN" sz="1600" dirty="0" err="1"/>
                <a:t>multcounter</a:t>
              </a:r>
              <a:r>
                <a:rPr lang="en-US" altLang="zh-CN" sz="1600" dirty="0"/>
                <a:t>; </a:t>
              </a:r>
              <a:r>
                <a:rPr lang="en-US" altLang="zh-CN" sz="1600" dirty="0">
                  <a:solidFill>
                    <a:srgbClr val="C00000"/>
                  </a:solidFill>
                </a:rPr>
                <a:t>// counter </a:t>
              </a:r>
              <a:r>
                <a:rPr lang="en-US" altLang="zh-CN" sz="1600" dirty="0" smtClean="0">
                  <a:solidFill>
                    <a:srgbClr val="C00000"/>
                  </a:solidFill>
                </a:rPr>
                <a:t>of </a:t>
              </a:r>
              <a:r>
                <a:rPr lang="en-US" altLang="zh-CN" sz="1600" dirty="0">
                  <a:solidFill>
                    <a:srgbClr val="C00000"/>
                  </a:solidFill>
                </a:rPr>
                <a:t>shift/adds</a:t>
              </a:r>
            </a:p>
            <a:p>
              <a:r>
                <a:rPr lang="en-US" altLang="zh-CN" sz="1600" dirty="0" err="1" smtClean="0"/>
                <a:t>reg</a:t>
              </a:r>
              <a:r>
                <a:rPr lang="en-US" altLang="zh-CN" sz="1600" dirty="0" smtClean="0"/>
                <a:t> </a:t>
              </a:r>
              <a:r>
                <a:rPr lang="en-US" altLang="zh-CN" sz="1600" dirty="0"/>
                <a:t>[7:0] </a:t>
              </a:r>
              <a:r>
                <a:rPr lang="en-US" altLang="zh-CN" sz="1600" dirty="0" err="1"/>
                <a:t>shiftB</a:t>
              </a:r>
              <a:r>
                <a:rPr lang="en-US" altLang="zh-CN" sz="1600" dirty="0"/>
                <a:t>; </a:t>
              </a:r>
              <a:r>
                <a:rPr lang="en-US" altLang="zh-CN" sz="1600" dirty="0">
                  <a:solidFill>
                    <a:srgbClr val="C00000"/>
                  </a:solidFill>
                </a:rPr>
                <a:t>// shift register for B</a:t>
              </a:r>
            </a:p>
            <a:p>
              <a:r>
                <a:rPr lang="en-US" altLang="zh-CN" sz="1600" dirty="0" err="1"/>
                <a:t>reg</a:t>
              </a:r>
              <a:r>
                <a:rPr lang="en-US" altLang="zh-CN" sz="1600" dirty="0"/>
                <a:t> [7:0] </a:t>
              </a:r>
              <a:r>
                <a:rPr lang="en-US" altLang="zh-CN" sz="1600" dirty="0" err="1"/>
                <a:t>shiftA</a:t>
              </a:r>
              <a:r>
                <a:rPr lang="en-US" altLang="zh-CN" sz="1600" dirty="0"/>
                <a:t>; </a:t>
              </a:r>
              <a:r>
                <a:rPr lang="en-US" altLang="zh-CN" sz="1600" dirty="0">
                  <a:solidFill>
                    <a:srgbClr val="C00000"/>
                  </a:solidFill>
                </a:rPr>
                <a:t>// shift register for A</a:t>
              </a:r>
            </a:p>
            <a:p>
              <a:r>
                <a:rPr lang="en-US" altLang="zh-CN" sz="1600" dirty="0"/>
                <a:t>wire </a:t>
              </a:r>
              <a:r>
                <a:rPr lang="en-US" altLang="zh-CN" sz="1600" dirty="0" smtClean="0"/>
                <a:t>       </a:t>
              </a:r>
              <a:r>
                <a:rPr lang="en-US" altLang="zh-CN" sz="1600" dirty="0" err="1" smtClean="0"/>
                <a:t>adden</a:t>
              </a:r>
              <a:r>
                <a:rPr lang="en-US" altLang="zh-CN" sz="1600" dirty="0"/>
                <a:t>; </a:t>
              </a:r>
              <a:r>
                <a:rPr lang="en-US" altLang="zh-CN" sz="1600" dirty="0">
                  <a:solidFill>
                    <a:srgbClr val="C00000"/>
                  </a:solidFill>
                </a:rPr>
                <a:t>// enable addition</a:t>
              </a:r>
            </a:p>
            <a:p>
              <a:endParaRPr lang="en-US" altLang="zh-CN" sz="1600" dirty="0" smtClean="0"/>
            </a:p>
            <a:p>
              <a:r>
                <a:rPr lang="en-US" altLang="zh-CN" sz="1600" dirty="0" smtClean="0"/>
                <a:t>    assign </a:t>
              </a:r>
              <a:r>
                <a:rPr lang="en-US" altLang="zh-CN" sz="1600" dirty="0" err="1"/>
                <a:t>adden</a:t>
              </a:r>
              <a:r>
                <a:rPr lang="en-US" altLang="zh-CN" sz="1600" dirty="0"/>
                <a:t> = </a:t>
              </a:r>
              <a:r>
                <a:rPr lang="en-US" altLang="zh-CN" sz="1600" dirty="0" err="1"/>
                <a:t>shiftB</a:t>
              </a:r>
              <a:r>
                <a:rPr lang="en-US" altLang="zh-CN" sz="1600" dirty="0"/>
                <a:t>[7] &amp; !done;</a:t>
              </a:r>
            </a:p>
            <a:p>
              <a:r>
                <a:rPr lang="en-US" altLang="zh-CN" sz="1600" dirty="0" smtClean="0"/>
                <a:t>    assign </a:t>
              </a:r>
              <a:r>
                <a:rPr lang="en-US" altLang="zh-CN" sz="1600" dirty="0"/>
                <a:t>done </a:t>
              </a:r>
              <a:r>
                <a:rPr lang="en-US" altLang="zh-CN" sz="1600" dirty="0" smtClean="0"/>
                <a:t>  = </a:t>
              </a:r>
              <a:r>
                <a:rPr lang="en-US" altLang="zh-CN" sz="1600" dirty="0" err="1"/>
                <a:t>multcounter</a:t>
              </a:r>
              <a:r>
                <a:rPr lang="en-US" altLang="zh-CN" sz="1600" dirty="0"/>
                <a:t>[3];</a:t>
              </a:r>
            </a:p>
            <a:p>
              <a:endParaRPr lang="en-US" altLang="zh-CN" sz="1600" dirty="0" smtClean="0"/>
            </a:p>
            <a:p>
              <a:r>
                <a:rPr lang="en-US" altLang="zh-CN" sz="1600" dirty="0" smtClean="0"/>
                <a:t>    always </a:t>
              </a:r>
              <a:r>
                <a:rPr lang="en-US" altLang="zh-CN" sz="1600" dirty="0"/>
                <a:t>@(</a:t>
              </a:r>
              <a:r>
                <a:rPr lang="en-US" altLang="zh-CN" sz="1600" dirty="0" err="1"/>
                <a:t>posedge</a:t>
              </a:r>
              <a:r>
                <a:rPr lang="en-US" altLang="zh-CN" sz="1600" dirty="0"/>
                <a:t> </a:t>
              </a:r>
              <a:r>
                <a:rPr lang="en-US" altLang="zh-CN" sz="1600" dirty="0" err="1"/>
                <a:t>clk</a:t>
              </a:r>
              <a:r>
                <a:rPr lang="en-US" altLang="zh-CN" sz="1600" dirty="0"/>
                <a:t>) begin</a:t>
              </a:r>
            </a:p>
            <a:p>
              <a:r>
                <a:rPr lang="en-US" altLang="zh-CN" sz="1600" dirty="0" smtClean="0"/>
                <a:t>       </a:t>
              </a:r>
              <a:r>
                <a:rPr lang="en-US" altLang="zh-CN" sz="1600" dirty="0" smtClean="0">
                  <a:solidFill>
                    <a:srgbClr val="C00000"/>
                  </a:solidFill>
                </a:rPr>
                <a:t>// </a:t>
              </a:r>
              <a:r>
                <a:rPr lang="en-US" altLang="zh-CN" sz="1600" dirty="0">
                  <a:solidFill>
                    <a:srgbClr val="C00000"/>
                  </a:solidFill>
                </a:rPr>
                <a:t>increment multiply counter for </a:t>
              </a:r>
              <a:r>
                <a:rPr lang="en-US" altLang="zh-CN" sz="1600" dirty="0" smtClean="0">
                  <a:solidFill>
                    <a:srgbClr val="C00000"/>
                  </a:solidFill>
                </a:rPr>
                <a:t>shift/add</a:t>
              </a:r>
              <a:endParaRPr lang="en-US" altLang="zh-CN" sz="1600" dirty="0">
                <a:solidFill>
                  <a:srgbClr val="C00000"/>
                </a:solidFill>
              </a:endParaRPr>
            </a:p>
            <a:p>
              <a:r>
                <a:rPr lang="en-US" altLang="zh-CN" sz="1600" dirty="0" smtClean="0"/>
                <a:t>       if ( start ) </a:t>
              </a:r>
              <a:r>
                <a:rPr lang="en-US" altLang="zh-CN" sz="1600" dirty="0" err="1"/>
                <a:t>multcounter</a:t>
              </a:r>
              <a:r>
                <a:rPr lang="en-US" altLang="zh-CN" sz="1600" dirty="0"/>
                <a:t> &lt;= 0;</a:t>
              </a:r>
            </a:p>
            <a:p>
              <a:r>
                <a:rPr lang="en-US" altLang="zh-CN" sz="1600" dirty="0" smtClean="0"/>
                <a:t>       else </a:t>
              </a:r>
              <a:r>
                <a:rPr lang="en-US" altLang="zh-CN" sz="1600" dirty="0"/>
                <a:t>if(!done) </a:t>
              </a:r>
              <a:r>
                <a:rPr lang="en-US" altLang="zh-CN" sz="1600" dirty="0" err="1" smtClean="0"/>
                <a:t>multcounter</a:t>
              </a:r>
              <a:r>
                <a:rPr lang="en-US" altLang="zh-CN" sz="1600" dirty="0" smtClean="0"/>
                <a:t>&lt;=</a:t>
              </a:r>
              <a:r>
                <a:rPr lang="en-US" altLang="zh-CN" sz="1600" dirty="0" err="1" smtClean="0"/>
                <a:t>multcounter</a:t>
              </a:r>
              <a:r>
                <a:rPr lang="en-US" altLang="zh-CN" sz="1600" dirty="0" smtClean="0"/>
                <a:t> + 1</a:t>
              </a:r>
              <a:r>
                <a:rPr lang="en-US" altLang="zh-CN" sz="1600" dirty="0"/>
                <a:t>;</a:t>
              </a:r>
            </a:p>
            <a:p>
              <a:r>
                <a:rPr lang="en-US" altLang="zh-CN" sz="1600" dirty="0" smtClean="0"/>
                <a:t>       </a:t>
              </a:r>
              <a:r>
                <a:rPr lang="en-US" altLang="zh-CN" sz="1600" dirty="0" smtClean="0">
                  <a:solidFill>
                    <a:srgbClr val="C00000"/>
                  </a:solidFill>
                </a:rPr>
                <a:t>// </a:t>
              </a:r>
              <a:r>
                <a:rPr lang="en-US" altLang="zh-CN" sz="1600" dirty="0">
                  <a:solidFill>
                    <a:srgbClr val="C00000"/>
                  </a:solidFill>
                </a:rPr>
                <a:t>shift register for B</a:t>
              </a:r>
            </a:p>
            <a:p>
              <a:r>
                <a:rPr lang="en-US" altLang="zh-CN" sz="1600" dirty="0" smtClean="0"/>
                <a:t>       if ( start ) </a:t>
              </a:r>
              <a:r>
                <a:rPr lang="en-US" altLang="zh-CN" sz="1600" dirty="0" err="1"/>
                <a:t>shiftB</a:t>
              </a:r>
              <a:r>
                <a:rPr lang="en-US" altLang="zh-CN" sz="1600" dirty="0"/>
                <a:t> &lt;= B;</a:t>
              </a:r>
            </a:p>
            <a:p>
              <a:r>
                <a:rPr lang="en-US" altLang="zh-CN" sz="1600" dirty="0" smtClean="0"/>
                <a:t>       else </a:t>
              </a:r>
              <a:r>
                <a:rPr lang="en-US" altLang="zh-CN" sz="1600" dirty="0" err="1"/>
                <a:t>shiftB</a:t>
              </a:r>
              <a:r>
                <a:rPr lang="en-US" altLang="zh-CN" sz="1600" dirty="0"/>
                <a:t>[7:0] &lt;= {</a:t>
              </a:r>
              <a:r>
                <a:rPr lang="en-US" altLang="zh-CN" sz="1600" dirty="0" err="1"/>
                <a:t>shiftB</a:t>
              </a:r>
              <a:r>
                <a:rPr lang="en-US" altLang="zh-CN" sz="1600" dirty="0"/>
                <a:t>[6:0], 1’b0};</a:t>
              </a:r>
            </a:p>
            <a:p>
              <a:r>
                <a:rPr lang="en-US" altLang="zh-CN" sz="1600" dirty="0" smtClean="0"/>
                <a:t>       </a:t>
              </a:r>
              <a:r>
                <a:rPr lang="en-US" altLang="zh-CN" sz="1600" dirty="0" smtClean="0">
                  <a:solidFill>
                    <a:srgbClr val="C00000"/>
                  </a:solidFill>
                </a:rPr>
                <a:t>// </a:t>
              </a:r>
              <a:r>
                <a:rPr lang="en-US" altLang="zh-CN" sz="1600" dirty="0">
                  <a:solidFill>
                    <a:srgbClr val="C00000"/>
                  </a:solidFill>
                </a:rPr>
                <a:t>shift register for A</a:t>
              </a:r>
            </a:p>
            <a:p>
              <a:r>
                <a:rPr lang="en-US" altLang="zh-CN" sz="1600" dirty="0" smtClean="0"/>
                <a:t>       if ( start ) </a:t>
              </a:r>
              <a:r>
                <a:rPr lang="en-US" altLang="zh-CN" sz="1600" dirty="0" err="1"/>
                <a:t>shiftA</a:t>
              </a:r>
              <a:r>
                <a:rPr lang="en-US" altLang="zh-CN" sz="1600" dirty="0"/>
                <a:t> &lt;= A;</a:t>
              </a:r>
            </a:p>
            <a:p>
              <a:r>
                <a:rPr lang="en-US" altLang="zh-CN" sz="1600" dirty="0" smtClean="0"/>
                <a:t>       else </a:t>
              </a:r>
              <a:r>
                <a:rPr lang="en-US" altLang="zh-CN" sz="1600" dirty="0" err="1"/>
                <a:t>shiftA</a:t>
              </a:r>
              <a:r>
                <a:rPr lang="en-US" altLang="zh-CN" sz="1600" dirty="0"/>
                <a:t>[7:0] &lt;= </a:t>
              </a:r>
              <a:r>
                <a:rPr lang="en-US" altLang="zh-CN" sz="1600" dirty="0" smtClean="0"/>
                <a:t>{1’b0, </a:t>
              </a:r>
              <a:r>
                <a:rPr lang="en-US" altLang="zh-CN" sz="1600" dirty="0" err="1"/>
                <a:t>shiftA</a:t>
              </a:r>
              <a:r>
                <a:rPr lang="en-US" altLang="zh-CN" sz="1600" dirty="0"/>
                <a:t>[7:1]};</a:t>
              </a:r>
            </a:p>
            <a:p>
              <a:r>
                <a:rPr lang="en-US" altLang="zh-CN" sz="1600" dirty="0" smtClean="0"/>
                <a:t>       </a:t>
              </a:r>
              <a:r>
                <a:rPr lang="en-US" altLang="zh-CN" sz="1600" dirty="0" smtClean="0">
                  <a:solidFill>
                    <a:srgbClr val="C00000"/>
                  </a:solidFill>
                </a:rPr>
                <a:t>// </a:t>
              </a:r>
              <a:r>
                <a:rPr lang="en-US" altLang="zh-CN" sz="1600" dirty="0">
                  <a:solidFill>
                    <a:srgbClr val="C00000"/>
                  </a:solidFill>
                </a:rPr>
                <a:t>calculate multiplication</a:t>
              </a:r>
            </a:p>
            <a:p>
              <a:r>
                <a:rPr lang="en-US" altLang="zh-CN" sz="1600" dirty="0" smtClean="0"/>
                <a:t>       if ( start ) </a:t>
              </a:r>
              <a:r>
                <a:rPr lang="en-US" altLang="zh-CN" sz="1600" dirty="0"/>
                <a:t>product &lt;= 0;</a:t>
              </a:r>
            </a:p>
            <a:p>
              <a:r>
                <a:rPr lang="en-US" altLang="zh-CN" sz="1600" dirty="0" smtClean="0"/>
                <a:t>       else if ( </a:t>
              </a:r>
              <a:r>
                <a:rPr lang="en-US" altLang="zh-CN" sz="1600" dirty="0" err="1" smtClean="0"/>
                <a:t>adden</a:t>
              </a:r>
              <a:r>
                <a:rPr lang="en-US" altLang="zh-CN" sz="1600" dirty="0" smtClean="0"/>
                <a:t> )  </a:t>
              </a:r>
              <a:r>
                <a:rPr lang="en-US" altLang="zh-CN" sz="1600" dirty="0"/>
                <a:t>product &lt;= product + </a:t>
              </a:r>
              <a:r>
                <a:rPr lang="en-US" altLang="zh-CN" sz="1600" dirty="0" err="1"/>
                <a:t>shiftA</a:t>
              </a:r>
              <a:r>
                <a:rPr lang="en-US" altLang="zh-CN" sz="1600" dirty="0"/>
                <a:t>;</a:t>
              </a:r>
            </a:p>
            <a:p>
              <a:r>
                <a:rPr lang="en-US" altLang="zh-CN" sz="1600" dirty="0" smtClean="0"/>
                <a:t>   end</a:t>
              </a:r>
              <a:endParaRPr lang="en-US" altLang="zh-CN" sz="1600" dirty="0"/>
            </a:p>
            <a:p>
              <a:endParaRPr lang="en-US" altLang="zh-CN" sz="1600" dirty="0" smtClean="0"/>
            </a:p>
            <a:p>
              <a:r>
                <a:rPr lang="en-US" altLang="zh-CN" sz="1600" dirty="0" err="1" smtClean="0"/>
                <a:t>endmodule</a:t>
              </a:r>
              <a:r>
                <a:rPr lang="en-US" altLang="zh-CN" sz="1600" dirty="0"/>
                <a:t/>
              </a:r>
              <a:br>
                <a:rPr lang="en-US" altLang="zh-CN" sz="1600" dirty="0"/>
              </a:br>
              <a:endParaRPr lang="en-US" altLang="zh-CN" sz="1600" dirty="0" smtClean="0"/>
            </a:p>
          </p:txBody>
        </p:sp>
        <p:sp>
          <p:nvSpPr>
            <p:cNvPr id="5" name="圆角矩形 4"/>
            <p:cNvSpPr/>
            <p:nvPr/>
          </p:nvSpPr>
          <p:spPr>
            <a:xfrm>
              <a:off x="386535" y="1809614"/>
              <a:ext cx="2381791" cy="4492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移位加乘法器</a:t>
              </a:r>
              <a:endParaRPr lang="zh-CN" altLang="en-US" dirty="0"/>
            </a:p>
          </p:txBody>
        </p:sp>
        <p:cxnSp>
          <p:nvCxnSpPr>
            <p:cNvPr id="6" name="直接连接符 5"/>
            <p:cNvCxnSpPr>
              <a:stCxn id="4" idx="0"/>
              <a:endCxn id="4" idx="2"/>
            </p:cNvCxnSpPr>
            <p:nvPr/>
          </p:nvCxnSpPr>
          <p:spPr>
            <a:xfrm>
              <a:off x="4762385" y="2033846"/>
              <a:ext cx="0" cy="4140459"/>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566555" y="6309320"/>
              <a:ext cx="6930102" cy="369332"/>
            </a:xfrm>
            <a:prstGeom prst="rect">
              <a:avLst/>
            </a:prstGeom>
            <a:noFill/>
          </p:spPr>
          <p:txBody>
            <a:bodyPr wrap="none" rtlCol="0">
              <a:spAutoFit/>
            </a:bodyPr>
            <a:lstStyle/>
            <a:p>
              <a:r>
                <a:rPr lang="en-US" altLang="zh-CN" dirty="0" smtClean="0"/>
                <a:t>A</a:t>
              </a:r>
              <a:r>
                <a:rPr lang="zh-CN" altLang="en-US" dirty="0" smtClean="0"/>
                <a:t>：无符号整数；  </a:t>
              </a:r>
              <a:r>
                <a:rPr lang="en-US" altLang="zh-CN" dirty="0" smtClean="0"/>
                <a:t>B</a:t>
              </a:r>
              <a:r>
                <a:rPr lang="zh-CN" altLang="en-US" dirty="0" smtClean="0"/>
                <a:t>：定点在最高位的定点数，即</a:t>
              </a:r>
              <a:r>
                <a:rPr lang="en-US" altLang="zh-CN" dirty="0" smtClean="0"/>
                <a:t>0-1</a:t>
              </a:r>
              <a:r>
                <a:rPr lang="zh-CN" altLang="en-US" dirty="0" smtClean="0"/>
                <a:t>的定点小数</a:t>
              </a:r>
              <a:endParaRPr lang="zh-CN" altLang="en-US" dirty="0"/>
            </a:p>
          </p:txBody>
        </p:sp>
      </p:grpSp>
    </p:spTree>
    <p:extLst>
      <p:ext uri="{BB962C8B-B14F-4D97-AF65-F5344CB8AC3E}">
        <p14:creationId xmlns:p14="http://schemas.microsoft.com/office/powerpoint/2010/main" val="402982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Clock Domains</a:t>
            </a:r>
            <a:endParaRPr lang="zh-CN" altLang="en-US" dirty="0"/>
          </a:p>
        </p:txBody>
      </p:sp>
      <p:sp>
        <p:nvSpPr>
          <p:cNvPr id="3" name="内容占位符 2"/>
          <p:cNvSpPr>
            <a:spLocks noGrp="1"/>
          </p:cNvSpPr>
          <p:nvPr>
            <p:ph idx="1"/>
          </p:nvPr>
        </p:nvSpPr>
        <p:spPr/>
        <p:txBody>
          <a:bodyPr/>
          <a:lstStyle/>
          <a:p>
            <a:pPr lvl="1"/>
            <a:r>
              <a:rPr lang="zh-CN" altLang="en-US" dirty="0" smtClean="0"/>
              <a:t>格雷码 </a:t>
            </a:r>
            <a:r>
              <a:rPr lang="en-US" altLang="zh-CN" dirty="0"/>
              <a:t>Gray codes</a:t>
            </a:r>
            <a:endParaRPr lang="en-US" altLang="zh-CN" dirty="0" smtClean="0"/>
          </a:p>
          <a:p>
            <a:pPr lvl="2"/>
            <a:r>
              <a:rPr lang="zh-CN" altLang="en-US" dirty="0"/>
              <a:t>任意两个相邻数的代码只有一位二进制数</a:t>
            </a:r>
            <a:r>
              <a:rPr lang="zh-CN" altLang="en-US" dirty="0" smtClean="0"/>
              <a:t>不同</a:t>
            </a:r>
            <a:endParaRPr lang="en-US" altLang="zh-CN" dirty="0" smtClean="0"/>
          </a:p>
          <a:p>
            <a:pPr lvl="2"/>
            <a:endParaRPr lang="en-US" altLang="zh-CN" dirty="0" smtClean="0"/>
          </a:p>
        </p:txBody>
      </p:sp>
      <p:sp>
        <p:nvSpPr>
          <p:cNvPr id="4" name="TextBox 3"/>
          <p:cNvSpPr txBox="1"/>
          <p:nvPr/>
        </p:nvSpPr>
        <p:spPr>
          <a:xfrm>
            <a:off x="1781690" y="3616857"/>
            <a:ext cx="765085" cy="1477328"/>
          </a:xfrm>
          <a:prstGeom prst="rect">
            <a:avLst/>
          </a:prstGeom>
          <a:noFill/>
        </p:spPr>
        <p:txBody>
          <a:bodyPr wrap="square" rtlCol="0">
            <a:spAutoFit/>
          </a:bodyPr>
          <a:lstStyle/>
          <a:p>
            <a:pPr algn="ctr"/>
            <a:r>
              <a:rPr lang="zh-CN" alt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nsolas" pitchFamily="49" charset="0"/>
                <a:ea typeface="幼圆" pitchFamily="49" charset="-122"/>
                <a:cs typeface="Consolas" pitchFamily="49" charset="0"/>
              </a:rPr>
              <a:t>镜像</a:t>
            </a:r>
            <a:endParaRPr lang="en-US" altLang="zh-CN" b="1" dirty="0" smtClean="0">
              <a:latin typeface="Consolas" pitchFamily="49" charset="0"/>
              <a:ea typeface="幼圆" pitchFamily="49" charset="-122"/>
              <a:cs typeface="Consolas" pitchFamily="49" charset="0"/>
            </a:endParaRPr>
          </a:p>
          <a:p>
            <a:pPr algn="ctr"/>
            <a:r>
              <a:rPr lang="en-US" altLang="zh-CN" dirty="0" smtClean="0">
                <a:latin typeface="Consolas" pitchFamily="49" charset="0"/>
                <a:ea typeface="幼圆" pitchFamily="49" charset="-122"/>
                <a:cs typeface="Consolas" pitchFamily="49" charset="0"/>
              </a:rPr>
              <a:t>0</a:t>
            </a:r>
          </a:p>
          <a:p>
            <a:pPr algn="ctr"/>
            <a:r>
              <a:rPr lang="en-US" altLang="zh-CN" dirty="0" smtClean="0">
                <a:latin typeface="Consolas" pitchFamily="49" charset="0"/>
                <a:ea typeface="幼圆" pitchFamily="49" charset="-122"/>
                <a:cs typeface="Consolas" pitchFamily="49" charset="0"/>
              </a:rPr>
              <a:t>1</a:t>
            </a:r>
          </a:p>
          <a:p>
            <a:pPr algn="ctr"/>
            <a:r>
              <a:rPr lang="en-US" altLang="zh-CN" dirty="0" smtClean="0">
                <a:solidFill>
                  <a:srgbClr val="C00000"/>
                </a:solidFill>
                <a:latin typeface="Consolas" pitchFamily="49" charset="0"/>
                <a:ea typeface="幼圆" pitchFamily="49" charset="-122"/>
                <a:cs typeface="Consolas" pitchFamily="49" charset="0"/>
              </a:rPr>
              <a:t>1</a:t>
            </a:r>
          </a:p>
          <a:p>
            <a:pPr algn="ctr"/>
            <a:r>
              <a:rPr lang="en-US" altLang="zh-CN" dirty="0">
                <a:solidFill>
                  <a:srgbClr val="C00000"/>
                </a:solidFill>
                <a:latin typeface="Consolas" pitchFamily="49" charset="0"/>
                <a:ea typeface="幼圆" pitchFamily="49" charset="-122"/>
                <a:cs typeface="Consolas" pitchFamily="49" charset="0"/>
              </a:rPr>
              <a:t>0</a:t>
            </a:r>
            <a:endParaRPr lang="en-US" altLang="zh-CN" dirty="0" smtClean="0">
              <a:solidFill>
                <a:srgbClr val="C00000"/>
              </a:solidFill>
              <a:latin typeface="Consolas" pitchFamily="49" charset="0"/>
              <a:ea typeface="幼圆" pitchFamily="49" charset="-122"/>
              <a:cs typeface="Consolas" pitchFamily="49" charset="0"/>
            </a:endParaRPr>
          </a:p>
        </p:txBody>
      </p:sp>
      <p:sp>
        <p:nvSpPr>
          <p:cNvPr id="6" name="TextBox 5"/>
          <p:cNvSpPr txBox="1"/>
          <p:nvPr/>
        </p:nvSpPr>
        <p:spPr>
          <a:xfrm>
            <a:off x="1295515" y="3895094"/>
            <a:ext cx="360040" cy="646331"/>
          </a:xfrm>
          <a:prstGeom prst="rect">
            <a:avLst/>
          </a:prstGeom>
          <a:noFill/>
        </p:spPr>
        <p:txBody>
          <a:bodyPr wrap="square" rtlCol="0">
            <a:spAutoFit/>
          </a:bodyPr>
          <a:lstStyle/>
          <a:p>
            <a:r>
              <a:rPr lang="en-US" altLang="zh-CN" dirty="0" smtClean="0">
                <a:latin typeface="Consolas" pitchFamily="49" charset="0"/>
                <a:ea typeface="幼圆" pitchFamily="49" charset="-122"/>
                <a:cs typeface="Consolas" pitchFamily="49" charset="0"/>
              </a:rPr>
              <a:t>0                 </a:t>
            </a:r>
          </a:p>
          <a:p>
            <a:r>
              <a:rPr lang="en-US" altLang="zh-CN" dirty="0" smtClean="0">
                <a:latin typeface="Consolas" pitchFamily="49" charset="0"/>
                <a:ea typeface="幼圆" pitchFamily="49" charset="-122"/>
                <a:cs typeface="Consolas" pitchFamily="49" charset="0"/>
              </a:rPr>
              <a:t>1</a:t>
            </a:r>
          </a:p>
        </p:txBody>
      </p:sp>
      <p:sp>
        <p:nvSpPr>
          <p:cNvPr id="7" name="TextBox 6"/>
          <p:cNvSpPr txBox="1"/>
          <p:nvPr/>
        </p:nvSpPr>
        <p:spPr>
          <a:xfrm>
            <a:off x="2591780" y="3350083"/>
            <a:ext cx="1260140" cy="1754326"/>
          </a:xfrm>
          <a:prstGeom prst="rect">
            <a:avLst/>
          </a:prstGeom>
          <a:noFill/>
        </p:spPr>
        <p:txBody>
          <a:bodyPr wrap="square" rtlCol="0">
            <a:spAutoFit/>
          </a:bodyPr>
          <a:lstStyle/>
          <a:p>
            <a:pPr algn="ctr"/>
            <a:r>
              <a:rPr lang="zh-CN" alt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nsolas" pitchFamily="49" charset="0"/>
                <a:ea typeface="幼圆" pitchFamily="49" charset="-122"/>
                <a:cs typeface="Consolas" pitchFamily="49" charset="0"/>
              </a:rPr>
              <a:t>上半部添</a:t>
            </a:r>
            <a:r>
              <a:rPr lang="en-US" altLang="zh-C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nsolas" pitchFamily="49" charset="0"/>
                <a:ea typeface="幼圆" pitchFamily="49" charset="-122"/>
                <a:cs typeface="Consolas" pitchFamily="49" charset="0"/>
              </a:rPr>
              <a:t>0</a:t>
            </a:r>
          </a:p>
          <a:p>
            <a:pPr algn="ct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nsolas" pitchFamily="49" charset="0"/>
                <a:ea typeface="幼圆" pitchFamily="49" charset="-122"/>
                <a:cs typeface="Consolas" pitchFamily="49" charset="0"/>
              </a:rPr>
              <a:t>下半</a:t>
            </a:r>
            <a:r>
              <a:rPr lang="zh-CN" alt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nsolas" pitchFamily="49" charset="0"/>
                <a:ea typeface="幼圆" pitchFamily="49" charset="-122"/>
                <a:cs typeface="Consolas" pitchFamily="49" charset="0"/>
              </a:rPr>
              <a:t>部添</a:t>
            </a:r>
            <a:r>
              <a:rPr lang="en-US" altLang="zh-C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nsolas" pitchFamily="49" charset="0"/>
                <a:ea typeface="幼圆" pitchFamily="49" charset="-122"/>
                <a:cs typeface="Consolas" pitchFamily="49" charset="0"/>
              </a:rPr>
              <a:t>1</a:t>
            </a:r>
          </a:p>
          <a:p>
            <a:pPr algn="ctr"/>
            <a:r>
              <a:rPr lang="en-US" altLang="zh-CN" dirty="0" smtClean="0">
                <a:solidFill>
                  <a:srgbClr val="C00000"/>
                </a:solidFill>
                <a:latin typeface="Consolas" pitchFamily="49" charset="0"/>
                <a:ea typeface="幼圆" pitchFamily="49" charset="-122"/>
                <a:cs typeface="Consolas" pitchFamily="49" charset="0"/>
              </a:rPr>
              <a:t>0</a:t>
            </a:r>
            <a:r>
              <a:rPr lang="en-US" altLang="zh-CN" dirty="0" smtClean="0">
                <a:latin typeface="Consolas" pitchFamily="49" charset="0"/>
                <a:ea typeface="幼圆" pitchFamily="49" charset="-122"/>
                <a:cs typeface="Consolas" pitchFamily="49" charset="0"/>
              </a:rPr>
              <a:t>0</a:t>
            </a:r>
          </a:p>
          <a:p>
            <a:pPr algn="ctr"/>
            <a:r>
              <a:rPr lang="en-US" altLang="zh-CN" dirty="0" smtClean="0">
                <a:solidFill>
                  <a:srgbClr val="C00000"/>
                </a:solidFill>
                <a:latin typeface="Consolas" pitchFamily="49" charset="0"/>
                <a:ea typeface="幼圆" pitchFamily="49" charset="-122"/>
                <a:cs typeface="Consolas" pitchFamily="49" charset="0"/>
              </a:rPr>
              <a:t>0</a:t>
            </a:r>
            <a:r>
              <a:rPr lang="en-US" altLang="zh-CN" dirty="0" smtClean="0">
                <a:latin typeface="Consolas" pitchFamily="49" charset="0"/>
                <a:ea typeface="幼圆" pitchFamily="49" charset="-122"/>
                <a:cs typeface="Consolas" pitchFamily="49" charset="0"/>
              </a:rPr>
              <a:t>1</a:t>
            </a:r>
          </a:p>
          <a:p>
            <a:pPr algn="ctr"/>
            <a:r>
              <a:rPr lang="en-US" altLang="zh-CN" dirty="0" smtClean="0">
                <a:solidFill>
                  <a:srgbClr val="C00000"/>
                </a:solidFill>
                <a:latin typeface="Consolas" pitchFamily="49" charset="0"/>
                <a:ea typeface="幼圆" pitchFamily="49" charset="-122"/>
                <a:cs typeface="Consolas" pitchFamily="49" charset="0"/>
              </a:rPr>
              <a:t>1</a:t>
            </a:r>
            <a:r>
              <a:rPr lang="en-US" altLang="zh-CN" dirty="0" smtClean="0">
                <a:latin typeface="Consolas" pitchFamily="49" charset="0"/>
                <a:ea typeface="幼圆" pitchFamily="49" charset="-122"/>
                <a:cs typeface="Consolas" pitchFamily="49" charset="0"/>
              </a:rPr>
              <a:t>1</a:t>
            </a:r>
          </a:p>
          <a:p>
            <a:pPr algn="ctr"/>
            <a:r>
              <a:rPr lang="en-US" altLang="zh-CN" dirty="0" smtClean="0">
                <a:solidFill>
                  <a:srgbClr val="C00000"/>
                </a:solidFill>
                <a:latin typeface="Consolas" pitchFamily="49" charset="0"/>
                <a:ea typeface="幼圆" pitchFamily="49" charset="-122"/>
                <a:cs typeface="Consolas" pitchFamily="49" charset="0"/>
              </a:rPr>
              <a:t>1</a:t>
            </a:r>
            <a:r>
              <a:rPr lang="en-US" altLang="zh-CN" dirty="0" smtClean="0">
                <a:latin typeface="Consolas" pitchFamily="49" charset="0"/>
                <a:ea typeface="幼圆" pitchFamily="49" charset="-122"/>
                <a:cs typeface="Consolas" pitchFamily="49" charset="0"/>
              </a:rPr>
              <a:t>0</a:t>
            </a:r>
          </a:p>
        </p:txBody>
      </p:sp>
      <p:sp>
        <p:nvSpPr>
          <p:cNvPr id="8" name="TextBox 7"/>
          <p:cNvSpPr txBox="1"/>
          <p:nvPr/>
        </p:nvSpPr>
        <p:spPr>
          <a:xfrm>
            <a:off x="4707015" y="3614381"/>
            <a:ext cx="1260140" cy="2585323"/>
          </a:xfrm>
          <a:prstGeom prst="rect">
            <a:avLst/>
          </a:prstGeom>
          <a:noFill/>
        </p:spPr>
        <p:txBody>
          <a:bodyPr wrap="square" rtlCol="0">
            <a:spAutoFit/>
          </a:bodyPr>
          <a:lstStyle/>
          <a:p>
            <a:pPr algn="ctr"/>
            <a:r>
              <a:rPr lang="zh-CN" alt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nsolas" pitchFamily="49" charset="0"/>
                <a:ea typeface="幼圆" pitchFamily="49" charset="-122"/>
                <a:cs typeface="Consolas" pitchFamily="49" charset="0"/>
              </a:rPr>
              <a:t>镜像</a:t>
            </a:r>
            <a:endPar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nsolas" pitchFamily="49" charset="0"/>
              <a:ea typeface="幼圆" pitchFamily="49" charset="-122"/>
              <a:cs typeface="Consolas" pitchFamily="49" charset="0"/>
            </a:endParaRPr>
          </a:p>
          <a:p>
            <a:pPr algn="ctr"/>
            <a:r>
              <a:rPr lang="en-US" altLang="zh-CN" dirty="0" smtClean="0">
                <a:latin typeface="Consolas" pitchFamily="49" charset="0"/>
                <a:ea typeface="幼圆" pitchFamily="49" charset="-122"/>
                <a:cs typeface="Consolas" pitchFamily="49" charset="0"/>
              </a:rPr>
              <a:t>00</a:t>
            </a:r>
          </a:p>
          <a:p>
            <a:pPr algn="ctr"/>
            <a:r>
              <a:rPr lang="en-US" altLang="zh-CN" dirty="0" smtClean="0">
                <a:latin typeface="Consolas" pitchFamily="49" charset="0"/>
                <a:ea typeface="幼圆" pitchFamily="49" charset="-122"/>
                <a:cs typeface="Consolas" pitchFamily="49" charset="0"/>
              </a:rPr>
              <a:t>01</a:t>
            </a:r>
          </a:p>
          <a:p>
            <a:pPr algn="ctr"/>
            <a:r>
              <a:rPr lang="en-US" altLang="zh-CN" dirty="0" smtClean="0">
                <a:latin typeface="Consolas" pitchFamily="49" charset="0"/>
                <a:ea typeface="幼圆" pitchFamily="49" charset="-122"/>
                <a:cs typeface="Consolas" pitchFamily="49" charset="0"/>
              </a:rPr>
              <a:t>11</a:t>
            </a:r>
          </a:p>
          <a:p>
            <a:pPr algn="ctr"/>
            <a:r>
              <a:rPr lang="en-US" altLang="zh-CN" dirty="0" smtClean="0">
                <a:latin typeface="Consolas" pitchFamily="49" charset="0"/>
                <a:ea typeface="幼圆" pitchFamily="49" charset="-122"/>
                <a:cs typeface="Consolas" pitchFamily="49" charset="0"/>
              </a:rPr>
              <a:t>10</a:t>
            </a:r>
          </a:p>
          <a:p>
            <a:pPr algn="ctr"/>
            <a:r>
              <a:rPr lang="en-US" altLang="zh-CN" dirty="0" smtClean="0">
                <a:solidFill>
                  <a:srgbClr val="C00000"/>
                </a:solidFill>
                <a:latin typeface="Consolas" pitchFamily="49" charset="0"/>
                <a:ea typeface="幼圆" pitchFamily="49" charset="-122"/>
                <a:cs typeface="Consolas" pitchFamily="49" charset="0"/>
              </a:rPr>
              <a:t>10</a:t>
            </a:r>
          </a:p>
          <a:p>
            <a:pPr algn="ctr"/>
            <a:r>
              <a:rPr lang="en-US" altLang="zh-CN" dirty="0" smtClean="0">
                <a:solidFill>
                  <a:srgbClr val="C00000"/>
                </a:solidFill>
                <a:latin typeface="Consolas" pitchFamily="49" charset="0"/>
                <a:ea typeface="幼圆" pitchFamily="49" charset="-122"/>
                <a:cs typeface="Consolas" pitchFamily="49" charset="0"/>
              </a:rPr>
              <a:t>11</a:t>
            </a:r>
          </a:p>
          <a:p>
            <a:pPr algn="ctr"/>
            <a:r>
              <a:rPr lang="en-US" altLang="zh-CN" dirty="0" smtClean="0">
                <a:solidFill>
                  <a:srgbClr val="C00000"/>
                </a:solidFill>
                <a:latin typeface="Consolas" pitchFamily="49" charset="0"/>
                <a:ea typeface="幼圆" pitchFamily="49" charset="-122"/>
                <a:cs typeface="Consolas" pitchFamily="49" charset="0"/>
              </a:rPr>
              <a:t>01</a:t>
            </a:r>
          </a:p>
          <a:p>
            <a:pPr algn="ctr"/>
            <a:r>
              <a:rPr lang="en-US" altLang="zh-CN" dirty="0" smtClean="0">
                <a:solidFill>
                  <a:srgbClr val="C00000"/>
                </a:solidFill>
                <a:latin typeface="Consolas" pitchFamily="49" charset="0"/>
                <a:ea typeface="幼圆" pitchFamily="49" charset="-122"/>
                <a:cs typeface="Consolas" pitchFamily="49" charset="0"/>
              </a:rPr>
              <a:t>00</a:t>
            </a:r>
          </a:p>
        </p:txBody>
      </p:sp>
      <p:sp>
        <p:nvSpPr>
          <p:cNvPr id="9" name="TextBox 8"/>
          <p:cNvSpPr txBox="1"/>
          <p:nvPr/>
        </p:nvSpPr>
        <p:spPr>
          <a:xfrm>
            <a:off x="5967155" y="3350083"/>
            <a:ext cx="1260140" cy="2862322"/>
          </a:xfrm>
          <a:prstGeom prst="rect">
            <a:avLst/>
          </a:prstGeom>
          <a:noFill/>
        </p:spPr>
        <p:txBody>
          <a:bodyPr wrap="square" rtlCol="0">
            <a:spAutoFit/>
          </a:bodyPr>
          <a:lstStyle/>
          <a:p>
            <a:pPr algn="ct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nsolas" pitchFamily="49" charset="0"/>
                <a:ea typeface="幼圆" pitchFamily="49" charset="-122"/>
                <a:cs typeface="Consolas" pitchFamily="49" charset="0"/>
              </a:rPr>
              <a:t>上半部添</a:t>
            </a:r>
            <a:r>
              <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nsolas" pitchFamily="49" charset="0"/>
                <a:ea typeface="幼圆" pitchFamily="49" charset="-122"/>
                <a:cs typeface="Consolas" pitchFamily="49" charset="0"/>
              </a:rPr>
              <a:t>0</a:t>
            </a:r>
          </a:p>
          <a:p>
            <a:pPr algn="ct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nsolas" pitchFamily="49" charset="0"/>
                <a:ea typeface="幼圆" pitchFamily="49" charset="-122"/>
                <a:cs typeface="Consolas" pitchFamily="49" charset="0"/>
              </a:rPr>
              <a:t>下半部添</a:t>
            </a:r>
            <a:r>
              <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nsolas" pitchFamily="49" charset="0"/>
                <a:ea typeface="幼圆" pitchFamily="49" charset="-122"/>
                <a:cs typeface="Consolas" pitchFamily="49" charset="0"/>
              </a:rPr>
              <a:t>1</a:t>
            </a:r>
          </a:p>
          <a:p>
            <a:pPr algn="ctr"/>
            <a:r>
              <a:rPr lang="en-US" altLang="zh-CN" dirty="0" smtClean="0">
                <a:solidFill>
                  <a:srgbClr val="C00000"/>
                </a:solidFill>
                <a:latin typeface="Consolas" pitchFamily="49" charset="0"/>
                <a:ea typeface="幼圆" pitchFamily="49" charset="-122"/>
                <a:cs typeface="Consolas" pitchFamily="49" charset="0"/>
              </a:rPr>
              <a:t>0</a:t>
            </a:r>
            <a:r>
              <a:rPr lang="en-US" altLang="zh-CN" dirty="0" smtClean="0">
                <a:latin typeface="Consolas" pitchFamily="49" charset="0"/>
                <a:ea typeface="幼圆" pitchFamily="49" charset="-122"/>
                <a:cs typeface="Consolas" pitchFamily="49" charset="0"/>
              </a:rPr>
              <a:t>00</a:t>
            </a:r>
          </a:p>
          <a:p>
            <a:pPr algn="ctr"/>
            <a:r>
              <a:rPr lang="en-US" altLang="zh-CN" dirty="0" smtClean="0">
                <a:solidFill>
                  <a:srgbClr val="C00000"/>
                </a:solidFill>
                <a:latin typeface="Consolas" pitchFamily="49" charset="0"/>
                <a:ea typeface="幼圆" pitchFamily="49" charset="-122"/>
                <a:cs typeface="Consolas" pitchFamily="49" charset="0"/>
              </a:rPr>
              <a:t>0</a:t>
            </a:r>
            <a:r>
              <a:rPr lang="en-US" altLang="zh-CN" dirty="0" smtClean="0">
                <a:latin typeface="Consolas" pitchFamily="49" charset="0"/>
                <a:ea typeface="幼圆" pitchFamily="49" charset="-122"/>
                <a:cs typeface="Consolas" pitchFamily="49" charset="0"/>
              </a:rPr>
              <a:t>01</a:t>
            </a:r>
          </a:p>
          <a:p>
            <a:pPr algn="ctr"/>
            <a:r>
              <a:rPr lang="en-US" altLang="zh-CN" dirty="0" smtClean="0">
                <a:solidFill>
                  <a:srgbClr val="C00000"/>
                </a:solidFill>
                <a:latin typeface="Consolas" pitchFamily="49" charset="0"/>
                <a:ea typeface="幼圆" pitchFamily="49" charset="-122"/>
                <a:cs typeface="Consolas" pitchFamily="49" charset="0"/>
              </a:rPr>
              <a:t>0</a:t>
            </a:r>
            <a:r>
              <a:rPr lang="en-US" altLang="zh-CN" dirty="0" smtClean="0">
                <a:latin typeface="Consolas" pitchFamily="49" charset="0"/>
                <a:ea typeface="幼圆" pitchFamily="49" charset="-122"/>
                <a:cs typeface="Consolas" pitchFamily="49" charset="0"/>
              </a:rPr>
              <a:t>11</a:t>
            </a:r>
          </a:p>
          <a:p>
            <a:pPr algn="ctr"/>
            <a:r>
              <a:rPr lang="en-US" altLang="zh-CN" dirty="0" smtClean="0">
                <a:solidFill>
                  <a:srgbClr val="C00000"/>
                </a:solidFill>
                <a:latin typeface="Consolas" pitchFamily="49" charset="0"/>
                <a:ea typeface="幼圆" pitchFamily="49" charset="-122"/>
                <a:cs typeface="Consolas" pitchFamily="49" charset="0"/>
              </a:rPr>
              <a:t>0</a:t>
            </a:r>
            <a:r>
              <a:rPr lang="en-US" altLang="zh-CN" dirty="0" smtClean="0">
                <a:latin typeface="Consolas" pitchFamily="49" charset="0"/>
                <a:ea typeface="幼圆" pitchFamily="49" charset="-122"/>
                <a:cs typeface="Consolas" pitchFamily="49" charset="0"/>
              </a:rPr>
              <a:t>10</a:t>
            </a:r>
          </a:p>
          <a:p>
            <a:pPr algn="ctr"/>
            <a:r>
              <a:rPr lang="en-US" altLang="zh-CN" dirty="0" smtClean="0">
                <a:solidFill>
                  <a:srgbClr val="C00000"/>
                </a:solidFill>
                <a:latin typeface="Consolas" pitchFamily="49" charset="0"/>
                <a:ea typeface="幼圆" pitchFamily="49" charset="-122"/>
                <a:cs typeface="Consolas" pitchFamily="49" charset="0"/>
              </a:rPr>
              <a:t>1</a:t>
            </a:r>
            <a:r>
              <a:rPr lang="en-US" altLang="zh-CN" dirty="0" smtClean="0">
                <a:latin typeface="Consolas" pitchFamily="49" charset="0"/>
                <a:ea typeface="幼圆" pitchFamily="49" charset="-122"/>
                <a:cs typeface="Consolas" pitchFamily="49" charset="0"/>
              </a:rPr>
              <a:t>10</a:t>
            </a:r>
          </a:p>
          <a:p>
            <a:pPr algn="ctr"/>
            <a:r>
              <a:rPr lang="en-US" altLang="zh-CN" dirty="0" smtClean="0">
                <a:solidFill>
                  <a:srgbClr val="C00000"/>
                </a:solidFill>
                <a:latin typeface="Consolas" pitchFamily="49" charset="0"/>
                <a:ea typeface="幼圆" pitchFamily="49" charset="-122"/>
                <a:cs typeface="Consolas" pitchFamily="49" charset="0"/>
              </a:rPr>
              <a:t>1</a:t>
            </a:r>
            <a:r>
              <a:rPr lang="en-US" altLang="zh-CN" dirty="0" smtClean="0">
                <a:latin typeface="Consolas" pitchFamily="49" charset="0"/>
                <a:ea typeface="幼圆" pitchFamily="49" charset="-122"/>
                <a:cs typeface="Consolas" pitchFamily="49" charset="0"/>
              </a:rPr>
              <a:t>11</a:t>
            </a:r>
          </a:p>
          <a:p>
            <a:pPr algn="ctr"/>
            <a:r>
              <a:rPr lang="en-US" altLang="zh-CN" dirty="0" smtClean="0">
                <a:solidFill>
                  <a:srgbClr val="C00000"/>
                </a:solidFill>
                <a:latin typeface="Consolas" pitchFamily="49" charset="0"/>
                <a:ea typeface="幼圆" pitchFamily="49" charset="-122"/>
                <a:cs typeface="Consolas" pitchFamily="49" charset="0"/>
              </a:rPr>
              <a:t>1</a:t>
            </a:r>
            <a:r>
              <a:rPr lang="en-US" altLang="zh-CN" dirty="0" smtClean="0">
                <a:latin typeface="Consolas" pitchFamily="49" charset="0"/>
                <a:ea typeface="幼圆" pitchFamily="49" charset="-122"/>
                <a:cs typeface="Consolas" pitchFamily="49" charset="0"/>
              </a:rPr>
              <a:t>01</a:t>
            </a:r>
          </a:p>
          <a:p>
            <a:pPr algn="ctr"/>
            <a:r>
              <a:rPr lang="en-US" altLang="zh-CN" dirty="0" smtClean="0">
                <a:solidFill>
                  <a:srgbClr val="C00000"/>
                </a:solidFill>
                <a:latin typeface="Consolas" pitchFamily="49" charset="0"/>
                <a:ea typeface="幼圆" pitchFamily="49" charset="-122"/>
                <a:cs typeface="Consolas" pitchFamily="49" charset="0"/>
              </a:rPr>
              <a:t>1</a:t>
            </a:r>
            <a:r>
              <a:rPr lang="en-US" altLang="zh-CN" dirty="0" smtClean="0">
                <a:latin typeface="Consolas" pitchFamily="49" charset="0"/>
                <a:ea typeface="幼圆" pitchFamily="49" charset="-122"/>
                <a:cs typeface="Consolas" pitchFamily="49" charset="0"/>
              </a:rPr>
              <a:t>00</a:t>
            </a:r>
          </a:p>
        </p:txBody>
      </p:sp>
      <p:sp>
        <p:nvSpPr>
          <p:cNvPr id="10" name="TextBox 9"/>
          <p:cNvSpPr txBox="1"/>
          <p:nvPr/>
        </p:nvSpPr>
        <p:spPr>
          <a:xfrm>
            <a:off x="2928452" y="2573905"/>
            <a:ext cx="3060340" cy="46166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nsolas" pitchFamily="49" charset="0"/>
                <a:ea typeface="幼圆" pitchFamily="49" charset="-122"/>
                <a:cs typeface="Consolas" pitchFamily="49" charset="0"/>
              </a:rPr>
              <a:t>格雷码的构造方式</a:t>
            </a:r>
            <a:endParaRPr lang="en-US" altLang="zh-CN"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nsolas" pitchFamily="49" charset="0"/>
              <a:ea typeface="幼圆" pitchFamily="49" charset="-122"/>
              <a:cs typeface="Consolas" pitchFamily="49" charset="0"/>
            </a:endParaRPr>
          </a:p>
        </p:txBody>
      </p:sp>
      <p:cxnSp>
        <p:nvCxnSpPr>
          <p:cNvPr id="12" name="直接连接符 11"/>
          <p:cNvCxnSpPr/>
          <p:nvPr/>
        </p:nvCxnSpPr>
        <p:spPr>
          <a:xfrm>
            <a:off x="1295515" y="4481475"/>
            <a:ext cx="233138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093610" y="5041760"/>
            <a:ext cx="3863655"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632340" y="4781244"/>
            <a:ext cx="765085" cy="0"/>
          </a:xfrm>
          <a:prstGeom prst="line">
            <a:avLst/>
          </a:prstGeom>
          <a:ln w="76200">
            <a:prstDash val="sysDot"/>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000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up)">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Clock Domains</a:t>
            </a:r>
            <a:endParaRPr lang="zh-CN" altLang="en-US" dirty="0"/>
          </a:p>
        </p:txBody>
      </p:sp>
      <p:sp>
        <p:nvSpPr>
          <p:cNvPr id="4" name="TextBox 3"/>
          <p:cNvSpPr txBox="1"/>
          <p:nvPr/>
        </p:nvSpPr>
        <p:spPr>
          <a:xfrm>
            <a:off x="926595" y="1462460"/>
            <a:ext cx="3060340" cy="46166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nsolas" pitchFamily="49" charset="0"/>
                <a:ea typeface="幼圆" pitchFamily="49" charset="-122"/>
                <a:cs typeface="Consolas" pitchFamily="49" charset="0"/>
              </a:rPr>
              <a:t>二进制码 </a:t>
            </a:r>
            <a:r>
              <a:rPr lang="en-US" altLang="zh-CN"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nsolas" pitchFamily="49" charset="0"/>
                <a:ea typeface="幼圆" pitchFamily="49" charset="-122"/>
                <a:cs typeface="Consolas" pitchFamily="49" charset="0"/>
              </a:rPr>
              <a:t>to </a:t>
            </a:r>
            <a:r>
              <a:rPr lang="zh-CN"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nsolas" pitchFamily="49" charset="0"/>
                <a:ea typeface="幼圆" pitchFamily="49" charset="-122"/>
                <a:cs typeface="Consolas" pitchFamily="49" charset="0"/>
              </a:rPr>
              <a:t>格雷码</a:t>
            </a:r>
            <a:endParaRPr lang="en-US" altLang="zh-CN"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nsolas" pitchFamily="49" charset="0"/>
              <a:ea typeface="幼圆" pitchFamily="49" charset="-122"/>
              <a:cs typeface="Consolas" pitchFamily="49" charset="0"/>
            </a:endParaRPr>
          </a:p>
        </p:txBody>
      </p:sp>
      <mc:AlternateContent xmlns:mc="http://schemas.openxmlformats.org/markup-compatibility/2006" xmlns:a14="http://schemas.microsoft.com/office/drawing/2010/main">
        <mc:Choice Requires="a14">
          <p:sp>
            <p:nvSpPr>
              <p:cNvPr id="5" name="TextBox 4"/>
              <p:cNvSpPr txBox="1"/>
              <p:nvPr/>
            </p:nvSpPr>
            <p:spPr>
              <a:xfrm>
                <a:off x="1034615" y="2430470"/>
                <a:ext cx="30153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ctrlPr>
                        </m:sSubPr>
                        <m:e>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𝐺</m:t>
                          </m:r>
                        </m:e>
                        <m:sub>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𝑛</m:t>
                          </m:r>
                        </m:sub>
                      </m:sSub>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m:t>
                      </m:r>
                      <m:sSub>
                        <m:sSubPr>
                          <m:ctrlP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ctrlPr>
                        </m:sSubPr>
                        <m:e>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𝐵</m:t>
                          </m:r>
                        </m:e>
                        <m:sub>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𝑛</m:t>
                          </m:r>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+1</m:t>
                          </m:r>
                        </m:sub>
                      </m:sSub>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  ^  </m:t>
                      </m:r>
                      <m:sSub>
                        <m:sSubPr>
                          <m:ctrlP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ctrlPr>
                        </m:sSubPr>
                        <m:e>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𝐵</m:t>
                          </m:r>
                        </m:e>
                        <m:sub>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𝑛</m:t>
                          </m:r>
                        </m:sub>
                      </m:sSub>
                    </m:oMath>
                  </m:oMathPara>
                </a14:m>
                <a:endParaRPr lang="zh-CN" alt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034615" y="2430470"/>
                <a:ext cx="3015335" cy="523220"/>
              </a:xfrm>
              <a:prstGeom prst="rect">
                <a:avLst/>
              </a:prstGeom>
              <a:blipFill rotWithShape="1">
                <a:blip r:embed="rId3"/>
                <a:stretch>
                  <a:fillRect/>
                </a:stretch>
              </a:blipFill>
            </p:spPr>
            <p:txBody>
              <a:bodyPr/>
              <a:lstStyle/>
              <a:p>
                <a:r>
                  <a:rPr lang="zh-CN" altLang="en-US">
                    <a:noFill/>
                  </a:rPr>
                  <a:t> </a:t>
                </a:r>
              </a:p>
            </p:txBody>
          </p:sp>
        </mc:Fallback>
      </mc:AlternateContent>
      <p:sp>
        <p:nvSpPr>
          <p:cNvPr id="6" name="TextBox 5"/>
          <p:cNvSpPr txBox="1"/>
          <p:nvPr/>
        </p:nvSpPr>
        <p:spPr>
          <a:xfrm>
            <a:off x="5328079" y="1763815"/>
            <a:ext cx="3339376" cy="523220"/>
          </a:xfrm>
          <a:prstGeom prst="rect">
            <a:avLst/>
          </a:prstGeom>
          <a:noFill/>
        </p:spPr>
        <p:txBody>
          <a:bodyPr wrap="none" rtlCol="0">
            <a:spAutoFit/>
          </a:bodyPr>
          <a:lstStyle/>
          <a:p>
            <a:r>
              <a:rPr lang="en-US" altLang="zh-CN" sz="2800" b="1" dirty="0" smtClean="0">
                <a:latin typeface="Consolas" pitchFamily="49" charset="0"/>
                <a:cs typeface="Consolas" pitchFamily="49" charset="0"/>
              </a:rPr>
              <a:t>0    1    1    0</a:t>
            </a:r>
            <a:endParaRPr lang="zh-CN" altLang="en-US" sz="2800" b="1" dirty="0">
              <a:latin typeface="Consolas" pitchFamily="49" charset="0"/>
              <a:cs typeface="Consolas" pitchFamily="49" charset="0"/>
            </a:endParaRPr>
          </a:p>
        </p:txBody>
      </p:sp>
      <p:grpSp>
        <p:nvGrpSpPr>
          <p:cNvPr id="16" name="组合 15"/>
          <p:cNvGrpSpPr/>
          <p:nvPr/>
        </p:nvGrpSpPr>
        <p:grpSpPr>
          <a:xfrm>
            <a:off x="7486715" y="2213865"/>
            <a:ext cx="1142465" cy="801226"/>
            <a:chOff x="6451600" y="2618910"/>
            <a:chExt cx="1142465" cy="801226"/>
          </a:xfrm>
        </p:grpSpPr>
        <p:sp>
          <p:nvSpPr>
            <p:cNvPr id="7" name="TextBox 6"/>
            <p:cNvSpPr txBox="1"/>
            <p:nvPr/>
          </p:nvSpPr>
          <p:spPr>
            <a:xfrm>
              <a:off x="7212229" y="2896916"/>
              <a:ext cx="381836" cy="523220"/>
            </a:xfrm>
            <a:prstGeom prst="rect">
              <a:avLst/>
            </a:prstGeom>
            <a:noFill/>
          </p:spPr>
          <p:txBody>
            <a:bodyPr wrap="none" rtlCol="0">
              <a:spAutoFit/>
            </a:bodyPr>
            <a:lstStyle/>
            <a:p>
              <a:r>
                <a:rPr lang="en-US" altLang="zh-CN" sz="2800" b="1" dirty="0" smtClean="0">
                  <a:latin typeface="Consolas" pitchFamily="49" charset="0"/>
                  <a:cs typeface="Consolas" pitchFamily="49" charset="0"/>
                </a:rPr>
                <a:t>1</a:t>
              </a:r>
              <a:endParaRPr lang="zh-CN" altLang="en-US" sz="2800" b="1" dirty="0">
                <a:latin typeface="Consolas" pitchFamily="49" charset="0"/>
                <a:cs typeface="Consolas" pitchFamily="49" charset="0"/>
              </a:endParaRPr>
            </a:p>
          </p:txBody>
        </p:sp>
        <p:sp>
          <p:nvSpPr>
            <p:cNvPr id="11" name="任意多边形 10"/>
            <p:cNvSpPr/>
            <p:nvPr/>
          </p:nvSpPr>
          <p:spPr>
            <a:xfrm>
              <a:off x="6451600" y="2618910"/>
              <a:ext cx="952500" cy="304800"/>
            </a:xfrm>
            <a:custGeom>
              <a:avLst/>
              <a:gdLst>
                <a:gd name="connsiteX0" fmla="*/ 0 w 952500"/>
                <a:gd name="connsiteY0" fmla="*/ 0 h 304800"/>
                <a:gd name="connsiteX1" fmla="*/ 952500 w 952500"/>
                <a:gd name="connsiteY1" fmla="*/ 304800 h 304800"/>
                <a:gd name="connsiteX2" fmla="*/ 952500 w 952500"/>
                <a:gd name="connsiteY2" fmla="*/ 12700 h 304800"/>
              </a:gdLst>
              <a:ahLst/>
              <a:cxnLst>
                <a:cxn ang="0">
                  <a:pos x="connsiteX0" y="connsiteY0"/>
                </a:cxn>
                <a:cxn ang="0">
                  <a:pos x="connsiteX1" y="connsiteY1"/>
                </a:cxn>
                <a:cxn ang="0">
                  <a:pos x="connsiteX2" y="connsiteY2"/>
                </a:cxn>
              </a:cxnLst>
              <a:rect l="l" t="t" r="r" b="b"/>
              <a:pathLst>
                <a:path w="952500" h="304800">
                  <a:moveTo>
                    <a:pt x="0" y="0"/>
                  </a:moveTo>
                  <a:lnTo>
                    <a:pt x="952500" y="304800"/>
                  </a:lnTo>
                  <a:lnTo>
                    <a:pt x="952500" y="12700"/>
                  </a:lnTo>
                </a:path>
              </a:pathLst>
            </a:custGeom>
            <a:ln>
              <a:solidFill>
                <a:schemeClr val="tx2">
                  <a:lumMod val="65000"/>
                  <a:lumOff val="35000"/>
                </a:schemeClr>
              </a:solidFill>
              <a:prstDash val="sysDot"/>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grpSp>
      <p:grpSp>
        <p:nvGrpSpPr>
          <p:cNvPr id="17" name="组合 16"/>
          <p:cNvGrpSpPr/>
          <p:nvPr/>
        </p:nvGrpSpPr>
        <p:grpSpPr>
          <a:xfrm>
            <a:off x="6519915" y="2213865"/>
            <a:ext cx="1170130" cy="801226"/>
            <a:chOff x="5446136" y="2618910"/>
            <a:chExt cx="1170130" cy="801226"/>
          </a:xfrm>
        </p:grpSpPr>
        <p:sp>
          <p:nvSpPr>
            <p:cNvPr id="8" name="TextBox 7"/>
            <p:cNvSpPr txBox="1"/>
            <p:nvPr/>
          </p:nvSpPr>
          <p:spPr>
            <a:xfrm>
              <a:off x="6234430" y="2896916"/>
              <a:ext cx="381836" cy="523220"/>
            </a:xfrm>
            <a:prstGeom prst="rect">
              <a:avLst/>
            </a:prstGeom>
            <a:noFill/>
          </p:spPr>
          <p:txBody>
            <a:bodyPr wrap="none" rtlCol="0">
              <a:spAutoFit/>
            </a:bodyPr>
            <a:lstStyle/>
            <a:p>
              <a:r>
                <a:rPr lang="en-US" altLang="zh-CN" sz="2800" b="1" dirty="0" smtClean="0">
                  <a:latin typeface="Consolas" pitchFamily="49" charset="0"/>
                  <a:cs typeface="Consolas" pitchFamily="49" charset="0"/>
                </a:rPr>
                <a:t>0</a:t>
              </a:r>
              <a:endParaRPr lang="zh-CN" altLang="en-US" sz="2800" b="1" dirty="0">
                <a:latin typeface="Consolas" pitchFamily="49" charset="0"/>
                <a:cs typeface="Consolas" pitchFamily="49" charset="0"/>
              </a:endParaRPr>
            </a:p>
          </p:txBody>
        </p:sp>
        <p:sp>
          <p:nvSpPr>
            <p:cNvPr id="12" name="任意多边形 11"/>
            <p:cNvSpPr/>
            <p:nvPr/>
          </p:nvSpPr>
          <p:spPr>
            <a:xfrm>
              <a:off x="5446136" y="2618910"/>
              <a:ext cx="952500" cy="304800"/>
            </a:xfrm>
            <a:custGeom>
              <a:avLst/>
              <a:gdLst>
                <a:gd name="connsiteX0" fmla="*/ 0 w 952500"/>
                <a:gd name="connsiteY0" fmla="*/ 0 h 304800"/>
                <a:gd name="connsiteX1" fmla="*/ 952500 w 952500"/>
                <a:gd name="connsiteY1" fmla="*/ 304800 h 304800"/>
                <a:gd name="connsiteX2" fmla="*/ 952500 w 952500"/>
                <a:gd name="connsiteY2" fmla="*/ 12700 h 304800"/>
              </a:gdLst>
              <a:ahLst/>
              <a:cxnLst>
                <a:cxn ang="0">
                  <a:pos x="connsiteX0" y="connsiteY0"/>
                </a:cxn>
                <a:cxn ang="0">
                  <a:pos x="connsiteX1" y="connsiteY1"/>
                </a:cxn>
                <a:cxn ang="0">
                  <a:pos x="connsiteX2" y="connsiteY2"/>
                </a:cxn>
              </a:cxnLst>
              <a:rect l="l" t="t" r="r" b="b"/>
              <a:pathLst>
                <a:path w="952500" h="304800">
                  <a:moveTo>
                    <a:pt x="0" y="0"/>
                  </a:moveTo>
                  <a:lnTo>
                    <a:pt x="952500" y="304800"/>
                  </a:lnTo>
                  <a:lnTo>
                    <a:pt x="952500" y="12700"/>
                  </a:lnTo>
                </a:path>
              </a:pathLst>
            </a:custGeom>
            <a:ln>
              <a:solidFill>
                <a:schemeClr val="tx2">
                  <a:lumMod val="65000"/>
                  <a:lumOff val="35000"/>
                </a:schemeClr>
              </a:solidFill>
              <a:prstDash val="sysDot"/>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grpSp>
      <p:grpSp>
        <p:nvGrpSpPr>
          <p:cNvPr id="18" name="组合 17"/>
          <p:cNvGrpSpPr/>
          <p:nvPr/>
        </p:nvGrpSpPr>
        <p:grpSpPr>
          <a:xfrm>
            <a:off x="5541451" y="2213865"/>
            <a:ext cx="1143418" cy="801226"/>
            <a:chOff x="4493636" y="2618910"/>
            <a:chExt cx="1143418" cy="801226"/>
          </a:xfrm>
        </p:grpSpPr>
        <p:sp>
          <p:nvSpPr>
            <p:cNvPr id="9" name="TextBox 8"/>
            <p:cNvSpPr txBox="1"/>
            <p:nvPr/>
          </p:nvSpPr>
          <p:spPr>
            <a:xfrm>
              <a:off x="5255218" y="2896916"/>
              <a:ext cx="381836" cy="523220"/>
            </a:xfrm>
            <a:prstGeom prst="rect">
              <a:avLst/>
            </a:prstGeom>
            <a:noFill/>
          </p:spPr>
          <p:txBody>
            <a:bodyPr wrap="none" rtlCol="0">
              <a:spAutoFit/>
            </a:bodyPr>
            <a:lstStyle/>
            <a:p>
              <a:r>
                <a:rPr lang="en-US" altLang="zh-CN" sz="2800" b="1" dirty="0" smtClean="0">
                  <a:latin typeface="Consolas" pitchFamily="49" charset="0"/>
                  <a:cs typeface="Consolas" pitchFamily="49" charset="0"/>
                </a:rPr>
                <a:t>1</a:t>
              </a:r>
              <a:endParaRPr lang="zh-CN" altLang="en-US" sz="2800" b="1" dirty="0">
                <a:latin typeface="Consolas" pitchFamily="49" charset="0"/>
                <a:cs typeface="Consolas" pitchFamily="49" charset="0"/>
              </a:endParaRPr>
            </a:p>
          </p:txBody>
        </p:sp>
        <p:sp>
          <p:nvSpPr>
            <p:cNvPr id="13" name="任意多边形 12"/>
            <p:cNvSpPr/>
            <p:nvPr/>
          </p:nvSpPr>
          <p:spPr>
            <a:xfrm>
              <a:off x="4493636" y="2618910"/>
              <a:ext cx="952500" cy="304800"/>
            </a:xfrm>
            <a:custGeom>
              <a:avLst/>
              <a:gdLst>
                <a:gd name="connsiteX0" fmla="*/ 0 w 952500"/>
                <a:gd name="connsiteY0" fmla="*/ 0 h 304800"/>
                <a:gd name="connsiteX1" fmla="*/ 952500 w 952500"/>
                <a:gd name="connsiteY1" fmla="*/ 304800 h 304800"/>
                <a:gd name="connsiteX2" fmla="*/ 952500 w 952500"/>
                <a:gd name="connsiteY2" fmla="*/ 12700 h 304800"/>
              </a:gdLst>
              <a:ahLst/>
              <a:cxnLst>
                <a:cxn ang="0">
                  <a:pos x="connsiteX0" y="connsiteY0"/>
                </a:cxn>
                <a:cxn ang="0">
                  <a:pos x="connsiteX1" y="connsiteY1"/>
                </a:cxn>
                <a:cxn ang="0">
                  <a:pos x="connsiteX2" y="connsiteY2"/>
                </a:cxn>
              </a:cxnLst>
              <a:rect l="l" t="t" r="r" b="b"/>
              <a:pathLst>
                <a:path w="952500" h="304800">
                  <a:moveTo>
                    <a:pt x="0" y="0"/>
                  </a:moveTo>
                  <a:lnTo>
                    <a:pt x="952500" y="304800"/>
                  </a:lnTo>
                  <a:lnTo>
                    <a:pt x="952500" y="12700"/>
                  </a:lnTo>
                </a:path>
              </a:pathLst>
            </a:custGeom>
            <a:ln>
              <a:solidFill>
                <a:schemeClr val="tx2">
                  <a:lumMod val="65000"/>
                  <a:lumOff val="35000"/>
                </a:schemeClr>
              </a:solidFill>
              <a:prstDash val="sysDot"/>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grpSp>
      <p:sp>
        <p:nvSpPr>
          <p:cNvPr id="14" name="TextBox 13"/>
          <p:cNvSpPr txBox="1"/>
          <p:nvPr/>
        </p:nvSpPr>
        <p:spPr>
          <a:xfrm>
            <a:off x="4340589" y="1763815"/>
            <a:ext cx="381836" cy="523220"/>
          </a:xfrm>
          <a:prstGeom prst="rect">
            <a:avLst/>
          </a:prstGeom>
          <a:noFill/>
        </p:spPr>
        <p:txBody>
          <a:bodyPr wrap="none" rtlCol="0">
            <a:spAutoFit/>
          </a:bodyPr>
          <a:lstStyle/>
          <a:p>
            <a:r>
              <a:rPr lang="en-US" altLang="zh-CN" sz="2800" b="1" dirty="0" smtClean="0">
                <a:solidFill>
                  <a:schemeClr val="tx1">
                    <a:lumMod val="60000"/>
                    <a:lumOff val="40000"/>
                  </a:schemeClr>
                </a:solidFill>
                <a:latin typeface="Consolas" pitchFamily="49" charset="0"/>
                <a:cs typeface="Consolas" pitchFamily="49" charset="0"/>
              </a:rPr>
              <a:t>0</a:t>
            </a:r>
            <a:endParaRPr lang="zh-CN" altLang="en-US" sz="2800" b="1" dirty="0">
              <a:solidFill>
                <a:schemeClr val="tx1">
                  <a:lumMod val="60000"/>
                  <a:lumOff val="40000"/>
                </a:schemeClr>
              </a:solidFill>
              <a:latin typeface="Consolas" pitchFamily="49" charset="0"/>
              <a:cs typeface="Consolas" pitchFamily="49" charset="0"/>
            </a:endParaRPr>
          </a:p>
        </p:txBody>
      </p:sp>
      <p:grpSp>
        <p:nvGrpSpPr>
          <p:cNvPr id="19" name="组合 18"/>
          <p:cNvGrpSpPr/>
          <p:nvPr/>
        </p:nvGrpSpPr>
        <p:grpSpPr>
          <a:xfrm>
            <a:off x="4566407" y="2213865"/>
            <a:ext cx="1143418" cy="801226"/>
            <a:chOff x="3518592" y="2618910"/>
            <a:chExt cx="1143418" cy="801226"/>
          </a:xfrm>
        </p:grpSpPr>
        <p:sp>
          <p:nvSpPr>
            <p:cNvPr id="10" name="TextBox 9"/>
            <p:cNvSpPr txBox="1"/>
            <p:nvPr/>
          </p:nvSpPr>
          <p:spPr>
            <a:xfrm>
              <a:off x="4280174" y="2896916"/>
              <a:ext cx="381836" cy="523220"/>
            </a:xfrm>
            <a:prstGeom prst="rect">
              <a:avLst/>
            </a:prstGeom>
            <a:noFill/>
          </p:spPr>
          <p:txBody>
            <a:bodyPr wrap="none" rtlCol="0">
              <a:spAutoFit/>
            </a:bodyPr>
            <a:lstStyle/>
            <a:p>
              <a:r>
                <a:rPr lang="en-US" altLang="zh-CN" sz="2800" b="1" dirty="0" smtClean="0">
                  <a:latin typeface="Consolas" pitchFamily="49" charset="0"/>
                  <a:cs typeface="Consolas" pitchFamily="49" charset="0"/>
                </a:rPr>
                <a:t>0</a:t>
              </a:r>
              <a:endParaRPr lang="zh-CN" altLang="en-US" sz="2800" b="1" dirty="0">
                <a:latin typeface="Consolas" pitchFamily="49" charset="0"/>
                <a:cs typeface="Consolas" pitchFamily="49" charset="0"/>
              </a:endParaRPr>
            </a:p>
          </p:txBody>
        </p:sp>
        <p:sp>
          <p:nvSpPr>
            <p:cNvPr id="15" name="任意多边形 14"/>
            <p:cNvSpPr/>
            <p:nvPr/>
          </p:nvSpPr>
          <p:spPr>
            <a:xfrm>
              <a:off x="3518592" y="2618910"/>
              <a:ext cx="952500" cy="304800"/>
            </a:xfrm>
            <a:custGeom>
              <a:avLst/>
              <a:gdLst>
                <a:gd name="connsiteX0" fmla="*/ 0 w 952500"/>
                <a:gd name="connsiteY0" fmla="*/ 0 h 304800"/>
                <a:gd name="connsiteX1" fmla="*/ 952500 w 952500"/>
                <a:gd name="connsiteY1" fmla="*/ 304800 h 304800"/>
                <a:gd name="connsiteX2" fmla="*/ 952500 w 952500"/>
                <a:gd name="connsiteY2" fmla="*/ 12700 h 304800"/>
              </a:gdLst>
              <a:ahLst/>
              <a:cxnLst>
                <a:cxn ang="0">
                  <a:pos x="connsiteX0" y="connsiteY0"/>
                </a:cxn>
                <a:cxn ang="0">
                  <a:pos x="connsiteX1" y="connsiteY1"/>
                </a:cxn>
                <a:cxn ang="0">
                  <a:pos x="connsiteX2" y="connsiteY2"/>
                </a:cxn>
              </a:cxnLst>
              <a:rect l="l" t="t" r="r" b="b"/>
              <a:pathLst>
                <a:path w="952500" h="304800">
                  <a:moveTo>
                    <a:pt x="0" y="0"/>
                  </a:moveTo>
                  <a:lnTo>
                    <a:pt x="952500" y="304800"/>
                  </a:lnTo>
                  <a:lnTo>
                    <a:pt x="952500" y="12700"/>
                  </a:lnTo>
                </a:path>
              </a:pathLst>
            </a:custGeom>
            <a:ln>
              <a:solidFill>
                <a:schemeClr val="tx2">
                  <a:lumMod val="65000"/>
                  <a:lumOff val="35000"/>
                </a:schemeClr>
              </a:solidFill>
              <a:prstDash val="sysDot"/>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grpSp>
      <p:sp>
        <p:nvSpPr>
          <p:cNvPr id="20" name="TextBox 19"/>
          <p:cNvSpPr txBox="1"/>
          <p:nvPr/>
        </p:nvSpPr>
        <p:spPr>
          <a:xfrm>
            <a:off x="1061610" y="3654025"/>
            <a:ext cx="3060340" cy="46166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nsolas" pitchFamily="49" charset="0"/>
                <a:ea typeface="幼圆" pitchFamily="49" charset="-122"/>
                <a:cs typeface="Consolas" pitchFamily="49" charset="0"/>
              </a:rPr>
              <a:t>格雷</a:t>
            </a:r>
            <a:r>
              <a:rPr lang="zh-CN"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nsolas" pitchFamily="49" charset="0"/>
                <a:ea typeface="幼圆" pitchFamily="49" charset="-122"/>
                <a:cs typeface="Consolas" pitchFamily="49" charset="0"/>
              </a:rPr>
              <a:t>码 </a:t>
            </a:r>
            <a:r>
              <a:rPr lang="en-US" altLang="zh-CN"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nsolas" pitchFamily="49" charset="0"/>
                <a:ea typeface="幼圆" pitchFamily="49" charset="-122"/>
                <a:cs typeface="Consolas" pitchFamily="49" charset="0"/>
              </a:rPr>
              <a:t>TO </a:t>
            </a:r>
            <a:r>
              <a:rPr lang="zh-CN"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nsolas" pitchFamily="49" charset="0"/>
                <a:ea typeface="幼圆" pitchFamily="49" charset="-122"/>
                <a:cs typeface="Consolas" pitchFamily="49" charset="0"/>
              </a:rPr>
              <a:t>二进制码</a:t>
            </a:r>
            <a:endParaRPr lang="en-US" altLang="zh-CN"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nsolas" pitchFamily="49" charset="0"/>
              <a:ea typeface="幼圆" pitchFamily="49" charset="-122"/>
              <a:cs typeface="Consolas" pitchFamily="49" charset="0"/>
            </a:endParaRPr>
          </a:p>
        </p:txBody>
      </p:sp>
      <mc:AlternateContent xmlns:mc="http://schemas.openxmlformats.org/markup-compatibility/2006" xmlns:a14="http://schemas.microsoft.com/office/drawing/2010/main">
        <mc:Choice Requires="a14">
          <p:sp>
            <p:nvSpPr>
              <p:cNvPr id="21" name="TextBox 20"/>
              <p:cNvSpPr txBox="1"/>
              <p:nvPr/>
            </p:nvSpPr>
            <p:spPr>
              <a:xfrm>
                <a:off x="1241630" y="4530945"/>
                <a:ext cx="30153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ctrlPr>
                        </m:sSubPr>
                        <m:e>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𝑩</m:t>
                          </m:r>
                        </m:e>
                        <m:sub>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𝑛</m:t>
                          </m:r>
                        </m:sub>
                      </m:sSub>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m:t>
                      </m:r>
                      <m:sSub>
                        <m:sSubPr>
                          <m:ctrlP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ctrlPr>
                        </m:sSubPr>
                        <m:e>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𝐵</m:t>
                          </m:r>
                        </m:e>
                        <m:sub>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𝑛</m:t>
                          </m:r>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+1</m:t>
                          </m:r>
                        </m:sub>
                      </m:sSub>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 +  </m:t>
                      </m:r>
                      <m:sSub>
                        <m:sSubPr>
                          <m:ctrlP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ctrlPr>
                        </m:sSubPr>
                        <m:e>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𝑮</m:t>
                          </m:r>
                        </m:e>
                        <m:sub>
                          <m:r>
                            <a:rPr lang="en-US" altLang="zh-CN" sz="2800" b="1" i="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mbria Math"/>
                            </a:rPr>
                            <m:t>𝑛</m:t>
                          </m:r>
                        </m:sub>
                      </m:sSub>
                    </m:oMath>
                  </m:oMathPara>
                </a14:m>
                <a:endParaRPr lang="zh-CN" alt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1241630" y="4530945"/>
                <a:ext cx="3015335" cy="523220"/>
              </a:xfrm>
              <a:prstGeom prst="rect">
                <a:avLst/>
              </a:prstGeom>
              <a:blipFill rotWithShape="1">
                <a:blip r:embed="rId4"/>
                <a:stretch>
                  <a:fillRect/>
                </a:stretch>
              </a:blipFill>
            </p:spPr>
            <p:txBody>
              <a:bodyPr/>
              <a:lstStyle/>
              <a:p>
                <a:r>
                  <a:rPr lang="zh-CN" altLang="en-US">
                    <a:noFill/>
                  </a:rPr>
                  <a:t> </a:t>
                </a:r>
              </a:p>
            </p:txBody>
          </p:sp>
        </mc:Fallback>
      </mc:AlternateContent>
      <p:sp>
        <p:nvSpPr>
          <p:cNvPr id="22" name="TextBox 21"/>
          <p:cNvSpPr txBox="1"/>
          <p:nvPr/>
        </p:nvSpPr>
        <p:spPr>
          <a:xfrm>
            <a:off x="5373084" y="4161715"/>
            <a:ext cx="3339376" cy="523220"/>
          </a:xfrm>
          <a:prstGeom prst="rect">
            <a:avLst/>
          </a:prstGeom>
          <a:noFill/>
        </p:spPr>
        <p:txBody>
          <a:bodyPr wrap="none" rtlCol="0">
            <a:spAutoFit/>
          </a:bodyPr>
          <a:lstStyle/>
          <a:p>
            <a:r>
              <a:rPr lang="en-US" altLang="zh-CN" sz="2800" b="1" dirty="0" smtClean="0">
                <a:latin typeface="Consolas" pitchFamily="49" charset="0"/>
                <a:cs typeface="Consolas" pitchFamily="49" charset="0"/>
              </a:rPr>
              <a:t>0    1    0    1</a:t>
            </a:r>
            <a:endParaRPr lang="zh-CN" altLang="en-US" sz="2800" b="1" dirty="0">
              <a:latin typeface="Consolas" pitchFamily="49" charset="0"/>
              <a:cs typeface="Consolas" pitchFamily="49" charset="0"/>
            </a:endParaRPr>
          </a:p>
        </p:txBody>
      </p:sp>
      <p:sp>
        <p:nvSpPr>
          <p:cNvPr id="23" name="TextBox 22"/>
          <p:cNvSpPr txBox="1"/>
          <p:nvPr/>
        </p:nvSpPr>
        <p:spPr>
          <a:xfrm>
            <a:off x="4407794" y="4931005"/>
            <a:ext cx="381836" cy="523220"/>
          </a:xfrm>
          <a:prstGeom prst="rect">
            <a:avLst/>
          </a:prstGeom>
          <a:noFill/>
        </p:spPr>
        <p:txBody>
          <a:bodyPr wrap="none" rtlCol="0">
            <a:spAutoFit/>
          </a:bodyPr>
          <a:lstStyle/>
          <a:p>
            <a:r>
              <a:rPr lang="en-US" altLang="zh-CN" sz="2800" b="1" dirty="0" smtClean="0">
                <a:solidFill>
                  <a:schemeClr val="tx1">
                    <a:lumMod val="60000"/>
                    <a:lumOff val="40000"/>
                  </a:schemeClr>
                </a:solidFill>
                <a:latin typeface="Consolas" pitchFamily="49" charset="0"/>
                <a:cs typeface="Consolas" pitchFamily="49" charset="0"/>
              </a:rPr>
              <a:t>0</a:t>
            </a:r>
            <a:endParaRPr lang="zh-CN" altLang="en-US" sz="2800" b="1" dirty="0">
              <a:solidFill>
                <a:schemeClr val="tx1">
                  <a:lumMod val="60000"/>
                  <a:lumOff val="40000"/>
                </a:schemeClr>
              </a:solidFill>
              <a:latin typeface="Consolas" pitchFamily="49" charset="0"/>
              <a:cs typeface="Consolas" pitchFamily="49" charset="0"/>
            </a:endParaRPr>
          </a:p>
        </p:txBody>
      </p:sp>
      <p:grpSp>
        <p:nvGrpSpPr>
          <p:cNvPr id="40" name="组合 39"/>
          <p:cNvGrpSpPr/>
          <p:nvPr/>
        </p:nvGrpSpPr>
        <p:grpSpPr>
          <a:xfrm>
            <a:off x="4802330" y="4611765"/>
            <a:ext cx="961596" cy="815666"/>
            <a:chOff x="3722210" y="4959170"/>
            <a:chExt cx="961596" cy="815666"/>
          </a:xfrm>
        </p:grpSpPr>
        <p:sp>
          <p:nvSpPr>
            <p:cNvPr id="25" name="TextBox 24"/>
            <p:cNvSpPr txBox="1"/>
            <p:nvPr/>
          </p:nvSpPr>
          <p:spPr>
            <a:xfrm>
              <a:off x="4301970" y="5251616"/>
              <a:ext cx="381836" cy="523220"/>
            </a:xfrm>
            <a:prstGeom prst="rect">
              <a:avLst/>
            </a:prstGeom>
            <a:noFill/>
          </p:spPr>
          <p:txBody>
            <a:bodyPr wrap="none" rtlCol="0">
              <a:spAutoFit/>
            </a:bodyPr>
            <a:lstStyle/>
            <a:p>
              <a:r>
                <a:rPr lang="en-US" altLang="zh-CN" sz="2800" b="1" dirty="0" smtClean="0">
                  <a:latin typeface="Consolas" pitchFamily="49" charset="0"/>
                  <a:cs typeface="Consolas" pitchFamily="49" charset="0"/>
                </a:rPr>
                <a:t>0</a:t>
              </a:r>
              <a:endParaRPr lang="zh-CN" altLang="en-US" sz="2800" b="1" dirty="0">
                <a:latin typeface="Consolas" pitchFamily="49" charset="0"/>
                <a:cs typeface="Consolas" pitchFamily="49" charset="0"/>
              </a:endParaRPr>
            </a:p>
          </p:txBody>
        </p:sp>
        <p:cxnSp>
          <p:nvCxnSpPr>
            <p:cNvPr id="37" name="直接箭头连接符 36"/>
            <p:cNvCxnSpPr/>
            <p:nvPr/>
          </p:nvCxnSpPr>
          <p:spPr>
            <a:xfrm>
              <a:off x="3722210" y="5537330"/>
              <a:ext cx="547455" cy="0"/>
            </a:xfrm>
            <a:prstGeom prst="straightConnector1">
              <a:avLst/>
            </a:prstGeom>
            <a:ln>
              <a:solidFill>
                <a:schemeClr val="bg2">
                  <a:lumMod val="50000"/>
                </a:schemeClr>
              </a:solidFill>
              <a:prstDash val="sysDot"/>
              <a:tailEnd type="arrow"/>
            </a:ln>
          </p:spPr>
          <p:style>
            <a:lnRef idx="2">
              <a:schemeClr val="accent4"/>
            </a:lnRef>
            <a:fillRef idx="0">
              <a:schemeClr val="accent4"/>
            </a:fillRef>
            <a:effectRef idx="1">
              <a:schemeClr val="accent4"/>
            </a:effectRef>
            <a:fontRef idx="minor">
              <a:schemeClr val="tx1"/>
            </a:fontRef>
          </p:style>
        </p:cxnSp>
        <p:cxnSp>
          <p:nvCxnSpPr>
            <p:cNvPr id="39" name="直接箭头连接符 38"/>
            <p:cNvCxnSpPr/>
            <p:nvPr/>
          </p:nvCxnSpPr>
          <p:spPr>
            <a:xfrm>
              <a:off x="4475085" y="4959170"/>
              <a:ext cx="0" cy="376880"/>
            </a:xfrm>
            <a:prstGeom prst="straightConnector1">
              <a:avLst/>
            </a:prstGeom>
            <a:ln>
              <a:solidFill>
                <a:schemeClr val="bg2">
                  <a:lumMod val="50000"/>
                </a:schemeClr>
              </a:solidFill>
              <a:prstDash val="sysDot"/>
              <a:tailEnd type="arrow"/>
            </a:ln>
          </p:spPr>
          <p:style>
            <a:lnRef idx="2">
              <a:schemeClr val="accent4"/>
            </a:lnRef>
            <a:fillRef idx="0">
              <a:schemeClr val="accent4"/>
            </a:fillRef>
            <a:effectRef idx="1">
              <a:schemeClr val="accent4"/>
            </a:effectRef>
            <a:fontRef idx="minor">
              <a:schemeClr val="tx1"/>
            </a:fontRef>
          </p:style>
        </p:cxnSp>
      </p:grpSp>
      <p:grpSp>
        <p:nvGrpSpPr>
          <p:cNvPr id="41" name="组合 40"/>
          <p:cNvGrpSpPr/>
          <p:nvPr/>
        </p:nvGrpSpPr>
        <p:grpSpPr>
          <a:xfrm>
            <a:off x="5755578" y="4611765"/>
            <a:ext cx="961596" cy="815666"/>
            <a:chOff x="3722210" y="4959170"/>
            <a:chExt cx="961596" cy="815666"/>
          </a:xfrm>
        </p:grpSpPr>
        <p:sp>
          <p:nvSpPr>
            <p:cNvPr id="42" name="TextBox 41"/>
            <p:cNvSpPr txBox="1"/>
            <p:nvPr/>
          </p:nvSpPr>
          <p:spPr>
            <a:xfrm>
              <a:off x="4301970" y="5251616"/>
              <a:ext cx="381836" cy="523220"/>
            </a:xfrm>
            <a:prstGeom prst="rect">
              <a:avLst/>
            </a:prstGeom>
            <a:noFill/>
          </p:spPr>
          <p:txBody>
            <a:bodyPr wrap="none" rtlCol="0">
              <a:spAutoFit/>
            </a:bodyPr>
            <a:lstStyle/>
            <a:p>
              <a:r>
                <a:rPr lang="en-US" altLang="zh-CN" sz="2800" b="1" dirty="0" smtClean="0">
                  <a:latin typeface="Consolas" pitchFamily="49" charset="0"/>
                  <a:cs typeface="Consolas" pitchFamily="49" charset="0"/>
                </a:rPr>
                <a:t>1</a:t>
              </a:r>
              <a:endParaRPr lang="zh-CN" altLang="en-US" sz="2800" b="1" dirty="0">
                <a:latin typeface="Consolas" pitchFamily="49" charset="0"/>
                <a:cs typeface="Consolas" pitchFamily="49" charset="0"/>
              </a:endParaRPr>
            </a:p>
          </p:txBody>
        </p:sp>
        <p:cxnSp>
          <p:nvCxnSpPr>
            <p:cNvPr id="43" name="直接箭头连接符 42"/>
            <p:cNvCxnSpPr/>
            <p:nvPr/>
          </p:nvCxnSpPr>
          <p:spPr>
            <a:xfrm>
              <a:off x="3722210" y="5537330"/>
              <a:ext cx="547455" cy="0"/>
            </a:xfrm>
            <a:prstGeom prst="straightConnector1">
              <a:avLst/>
            </a:prstGeom>
            <a:ln>
              <a:solidFill>
                <a:schemeClr val="bg2">
                  <a:lumMod val="50000"/>
                </a:schemeClr>
              </a:solidFill>
              <a:prstDash val="sysDot"/>
              <a:tailEnd type="arrow"/>
            </a:ln>
          </p:spPr>
          <p:style>
            <a:lnRef idx="2">
              <a:schemeClr val="accent4"/>
            </a:lnRef>
            <a:fillRef idx="0">
              <a:schemeClr val="accent4"/>
            </a:fillRef>
            <a:effectRef idx="1">
              <a:schemeClr val="accent4"/>
            </a:effectRef>
            <a:fontRef idx="minor">
              <a:schemeClr val="tx1"/>
            </a:fontRef>
          </p:style>
        </p:cxnSp>
        <p:cxnSp>
          <p:nvCxnSpPr>
            <p:cNvPr id="44" name="直接箭头连接符 43"/>
            <p:cNvCxnSpPr/>
            <p:nvPr/>
          </p:nvCxnSpPr>
          <p:spPr>
            <a:xfrm>
              <a:off x="4475085" y="4959170"/>
              <a:ext cx="0" cy="376880"/>
            </a:xfrm>
            <a:prstGeom prst="straightConnector1">
              <a:avLst/>
            </a:prstGeom>
            <a:ln>
              <a:solidFill>
                <a:schemeClr val="bg2">
                  <a:lumMod val="50000"/>
                </a:schemeClr>
              </a:solidFill>
              <a:prstDash val="sysDot"/>
              <a:tailEnd type="arrow"/>
            </a:ln>
          </p:spPr>
          <p:style>
            <a:lnRef idx="2">
              <a:schemeClr val="accent4"/>
            </a:lnRef>
            <a:fillRef idx="0">
              <a:schemeClr val="accent4"/>
            </a:fillRef>
            <a:effectRef idx="1">
              <a:schemeClr val="accent4"/>
            </a:effectRef>
            <a:fontRef idx="minor">
              <a:schemeClr val="tx1"/>
            </a:fontRef>
          </p:style>
        </p:cxnSp>
      </p:grpSp>
      <p:grpSp>
        <p:nvGrpSpPr>
          <p:cNvPr id="45" name="组合 44"/>
          <p:cNvGrpSpPr/>
          <p:nvPr/>
        </p:nvGrpSpPr>
        <p:grpSpPr>
          <a:xfrm>
            <a:off x="6734790" y="4611765"/>
            <a:ext cx="961596" cy="815666"/>
            <a:chOff x="3722210" y="4959170"/>
            <a:chExt cx="961596" cy="815666"/>
          </a:xfrm>
        </p:grpSpPr>
        <p:sp>
          <p:nvSpPr>
            <p:cNvPr id="46" name="TextBox 45"/>
            <p:cNvSpPr txBox="1"/>
            <p:nvPr/>
          </p:nvSpPr>
          <p:spPr>
            <a:xfrm>
              <a:off x="4301970" y="5251616"/>
              <a:ext cx="381836" cy="523220"/>
            </a:xfrm>
            <a:prstGeom prst="rect">
              <a:avLst/>
            </a:prstGeom>
            <a:noFill/>
          </p:spPr>
          <p:txBody>
            <a:bodyPr wrap="none" rtlCol="0">
              <a:spAutoFit/>
            </a:bodyPr>
            <a:lstStyle/>
            <a:p>
              <a:r>
                <a:rPr lang="en-US" altLang="zh-CN" sz="2800" b="1" dirty="0" smtClean="0">
                  <a:latin typeface="Consolas" pitchFamily="49" charset="0"/>
                  <a:cs typeface="Consolas" pitchFamily="49" charset="0"/>
                </a:rPr>
                <a:t>1</a:t>
              </a:r>
              <a:endParaRPr lang="zh-CN" altLang="en-US" sz="2800" b="1" dirty="0">
                <a:latin typeface="Consolas" pitchFamily="49" charset="0"/>
                <a:cs typeface="Consolas" pitchFamily="49" charset="0"/>
              </a:endParaRPr>
            </a:p>
          </p:txBody>
        </p:sp>
        <p:cxnSp>
          <p:nvCxnSpPr>
            <p:cNvPr id="47" name="直接箭头连接符 46"/>
            <p:cNvCxnSpPr/>
            <p:nvPr/>
          </p:nvCxnSpPr>
          <p:spPr>
            <a:xfrm>
              <a:off x="3722210" y="5537330"/>
              <a:ext cx="547455" cy="0"/>
            </a:xfrm>
            <a:prstGeom prst="straightConnector1">
              <a:avLst/>
            </a:prstGeom>
            <a:ln>
              <a:solidFill>
                <a:schemeClr val="bg2">
                  <a:lumMod val="50000"/>
                </a:schemeClr>
              </a:solidFill>
              <a:prstDash val="sysDot"/>
              <a:tailEnd type="arrow"/>
            </a:ln>
          </p:spPr>
          <p:style>
            <a:lnRef idx="2">
              <a:schemeClr val="accent4"/>
            </a:lnRef>
            <a:fillRef idx="0">
              <a:schemeClr val="accent4"/>
            </a:fillRef>
            <a:effectRef idx="1">
              <a:schemeClr val="accent4"/>
            </a:effectRef>
            <a:fontRef idx="minor">
              <a:schemeClr val="tx1"/>
            </a:fontRef>
          </p:style>
        </p:cxnSp>
        <p:cxnSp>
          <p:nvCxnSpPr>
            <p:cNvPr id="48" name="直接箭头连接符 47"/>
            <p:cNvCxnSpPr/>
            <p:nvPr/>
          </p:nvCxnSpPr>
          <p:spPr>
            <a:xfrm>
              <a:off x="4475085" y="4959170"/>
              <a:ext cx="0" cy="376880"/>
            </a:xfrm>
            <a:prstGeom prst="straightConnector1">
              <a:avLst/>
            </a:prstGeom>
            <a:ln>
              <a:solidFill>
                <a:schemeClr val="bg2">
                  <a:lumMod val="50000"/>
                </a:schemeClr>
              </a:solidFill>
              <a:prstDash val="sysDot"/>
              <a:tailEnd type="arrow"/>
            </a:ln>
          </p:spPr>
          <p:style>
            <a:lnRef idx="2">
              <a:schemeClr val="accent4"/>
            </a:lnRef>
            <a:fillRef idx="0">
              <a:schemeClr val="accent4"/>
            </a:fillRef>
            <a:effectRef idx="1">
              <a:schemeClr val="accent4"/>
            </a:effectRef>
            <a:fontRef idx="minor">
              <a:schemeClr val="tx1"/>
            </a:fontRef>
          </p:style>
        </p:cxnSp>
      </p:grpSp>
      <p:grpSp>
        <p:nvGrpSpPr>
          <p:cNvPr id="49" name="组合 48"/>
          <p:cNvGrpSpPr/>
          <p:nvPr/>
        </p:nvGrpSpPr>
        <p:grpSpPr>
          <a:xfrm>
            <a:off x="7732499" y="4611765"/>
            <a:ext cx="961596" cy="815666"/>
            <a:chOff x="3722210" y="4959170"/>
            <a:chExt cx="961596" cy="815666"/>
          </a:xfrm>
        </p:grpSpPr>
        <p:sp>
          <p:nvSpPr>
            <p:cNvPr id="50" name="TextBox 49"/>
            <p:cNvSpPr txBox="1"/>
            <p:nvPr/>
          </p:nvSpPr>
          <p:spPr>
            <a:xfrm>
              <a:off x="4301970" y="5251616"/>
              <a:ext cx="381836" cy="523220"/>
            </a:xfrm>
            <a:prstGeom prst="rect">
              <a:avLst/>
            </a:prstGeom>
            <a:noFill/>
          </p:spPr>
          <p:txBody>
            <a:bodyPr wrap="none" rtlCol="0">
              <a:spAutoFit/>
            </a:bodyPr>
            <a:lstStyle/>
            <a:p>
              <a:r>
                <a:rPr lang="en-US" altLang="zh-CN" sz="2800" b="1" dirty="0" smtClean="0">
                  <a:latin typeface="Consolas" pitchFamily="49" charset="0"/>
                  <a:cs typeface="Consolas" pitchFamily="49" charset="0"/>
                </a:rPr>
                <a:t>0</a:t>
              </a:r>
              <a:endParaRPr lang="zh-CN" altLang="en-US" sz="2800" b="1" dirty="0">
                <a:latin typeface="Consolas" pitchFamily="49" charset="0"/>
                <a:cs typeface="Consolas" pitchFamily="49" charset="0"/>
              </a:endParaRPr>
            </a:p>
          </p:txBody>
        </p:sp>
        <p:cxnSp>
          <p:nvCxnSpPr>
            <p:cNvPr id="51" name="直接箭头连接符 50"/>
            <p:cNvCxnSpPr/>
            <p:nvPr/>
          </p:nvCxnSpPr>
          <p:spPr>
            <a:xfrm>
              <a:off x="3722210" y="5537330"/>
              <a:ext cx="547455" cy="0"/>
            </a:xfrm>
            <a:prstGeom prst="straightConnector1">
              <a:avLst/>
            </a:prstGeom>
            <a:ln>
              <a:solidFill>
                <a:schemeClr val="bg2">
                  <a:lumMod val="50000"/>
                </a:schemeClr>
              </a:solidFill>
              <a:prstDash val="sysDot"/>
              <a:tailEnd type="arrow"/>
            </a:ln>
          </p:spPr>
          <p:style>
            <a:lnRef idx="2">
              <a:schemeClr val="accent4"/>
            </a:lnRef>
            <a:fillRef idx="0">
              <a:schemeClr val="accent4"/>
            </a:fillRef>
            <a:effectRef idx="1">
              <a:schemeClr val="accent4"/>
            </a:effectRef>
            <a:fontRef idx="minor">
              <a:schemeClr val="tx1"/>
            </a:fontRef>
          </p:style>
        </p:cxnSp>
        <p:cxnSp>
          <p:nvCxnSpPr>
            <p:cNvPr id="52" name="直接箭头连接符 51"/>
            <p:cNvCxnSpPr/>
            <p:nvPr/>
          </p:nvCxnSpPr>
          <p:spPr>
            <a:xfrm>
              <a:off x="4475085" y="4959170"/>
              <a:ext cx="0" cy="376880"/>
            </a:xfrm>
            <a:prstGeom prst="straightConnector1">
              <a:avLst/>
            </a:prstGeom>
            <a:ln>
              <a:solidFill>
                <a:schemeClr val="bg2">
                  <a:lumMod val="50000"/>
                </a:schemeClr>
              </a:solidFill>
              <a:prstDash val="sysDot"/>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183934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anim calcmode="lin" valueType="num">
                                      <p:cBhvr>
                                        <p:cTn id="25" dur="500" fill="hold"/>
                                        <p:tgtEl>
                                          <p:spTgt spid="14"/>
                                        </p:tgtEl>
                                        <p:attrNameLst>
                                          <p:attrName>ppt_x</p:attrName>
                                        </p:attrNameLst>
                                      </p:cBhvr>
                                      <p:tavLst>
                                        <p:tav tm="0">
                                          <p:val>
                                            <p:strVal val="#ppt_x"/>
                                          </p:val>
                                        </p:tav>
                                        <p:tav tm="100000">
                                          <p:val>
                                            <p:strVal val="#ppt_x"/>
                                          </p:val>
                                        </p:tav>
                                      </p:tavLst>
                                    </p:anim>
                                    <p:anim calcmode="lin" valueType="num">
                                      <p:cBhvr>
                                        <p:cTn id="2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anim calcmode="lin" valueType="num">
                                      <p:cBhvr>
                                        <p:cTn id="57" dur="500" fill="hold"/>
                                        <p:tgtEl>
                                          <p:spTgt spid="21"/>
                                        </p:tgtEl>
                                        <p:attrNameLst>
                                          <p:attrName>ppt_x</p:attrName>
                                        </p:attrNameLst>
                                      </p:cBhvr>
                                      <p:tavLst>
                                        <p:tav tm="0">
                                          <p:val>
                                            <p:strVal val="#ppt_x"/>
                                          </p:val>
                                        </p:tav>
                                        <p:tav tm="100000">
                                          <p:val>
                                            <p:strVal val="#ppt_x"/>
                                          </p:val>
                                        </p:tav>
                                      </p:tavLst>
                                    </p:anim>
                                    <p:anim calcmode="lin" valueType="num">
                                      <p:cBhvr>
                                        <p:cTn id="58"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anim calcmode="lin" valueType="num">
                                      <p:cBhvr>
                                        <p:cTn id="69" dur="500" fill="hold"/>
                                        <p:tgtEl>
                                          <p:spTgt spid="23"/>
                                        </p:tgtEl>
                                        <p:attrNameLst>
                                          <p:attrName>ppt_x</p:attrName>
                                        </p:attrNameLst>
                                      </p:cBhvr>
                                      <p:tavLst>
                                        <p:tav tm="0">
                                          <p:val>
                                            <p:strVal val="#ppt_x"/>
                                          </p:val>
                                        </p:tav>
                                        <p:tav tm="100000">
                                          <p:val>
                                            <p:strVal val="#ppt_x"/>
                                          </p:val>
                                        </p:tav>
                                      </p:tavLst>
                                    </p:anim>
                                    <p:anim calcmode="lin" valueType="num">
                                      <p:cBhvr>
                                        <p:cTn id="70"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6" presetClass="entr" presetSubtype="16"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circle(in)">
                                      <p:cBhvr>
                                        <p:cTn id="75" dur="500"/>
                                        <p:tgtEl>
                                          <p:spTgt spid="40"/>
                                        </p:tgtEl>
                                      </p:cBhvr>
                                    </p:animEffect>
                                  </p:childTnLst>
                                </p:cTn>
                              </p:par>
                            </p:childTnLst>
                          </p:cTn>
                        </p:par>
                      </p:childTnLst>
                    </p:cTn>
                  </p:par>
                  <p:par>
                    <p:cTn id="76" fill="hold">
                      <p:stCondLst>
                        <p:cond delay="indefinite"/>
                      </p:stCondLst>
                      <p:childTnLst>
                        <p:par>
                          <p:cTn id="77" fill="hold">
                            <p:stCondLst>
                              <p:cond delay="0"/>
                            </p:stCondLst>
                            <p:childTnLst>
                              <p:par>
                                <p:cTn id="78" presetID="6" presetClass="entr" presetSubtype="16" fill="hold" nodeType="click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circle(in)">
                                      <p:cBhvr>
                                        <p:cTn id="80" dur="500"/>
                                        <p:tgtEl>
                                          <p:spTgt spid="41"/>
                                        </p:tgtEl>
                                      </p:cBhvr>
                                    </p:animEffect>
                                  </p:childTnLst>
                                </p:cTn>
                              </p:par>
                            </p:childTnLst>
                          </p:cTn>
                        </p:par>
                      </p:childTnLst>
                    </p:cTn>
                  </p:par>
                  <p:par>
                    <p:cTn id="81" fill="hold">
                      <p:stCondLst>
                        <p:cond delay="indefinite"/>
                      </p:stCondLst>
                      <p:childTnLst>
                        <p:par>
                          <p:cTn id="82" fill="hold">
                            <p:stCondLst>
                              <p:cond delay="0"/>
                            </p:stCondLst>
                            <p:childTnLst>
                              <p:par>
                                <p:cTn id="83" presetID="6" presetClass="entr" presetSubtype="16"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circle(in)">
                                      <p:cBhvr>
                                        <p:cTn id="85" dur="500"/>
                                        <p:tgtEl>
                                          <p:spTgt spid="45"/>
                                        </p:tgtEl>
                                      </p:cBhvr>
                                    </p:animEffect>
                                  </p:childTnLst>
                                </p:cTn>
                              </p:par>
                            </p:childTnLst>
                          </p:cTn>
                        </p:par>
                      </p:childTnLst>
                    </p:cTn>
                  </p:par>
                  <p:par>
                    <p:cTn id="86" fill="hold">
                      <p:stCondLst>
                        <p:cond delay="indefinite"/>
                      </p:stCondLst>
                      <p:childTnLst>
                        <p:par>
                          <p:cTn id="87" fill="hold">
                            <p:stCondLst>
                              <p:cond delay="0"/>
                            </p:stCondLst>
                            <p:childTnLst>
                              <p:par>
                                <p:cTn id="88" presetID="6" presetClass="entr" presetSubtype="16" fill="hold" nodeType="click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circle(in)">
                                      <p:cBhvr>
                                        <p:cTn id="9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4" grpId="0"/>
      <p:bldP spid="20" grpId="0"/>
      <p:bldP spid="21" grpId="0"/>
      <p:bldP spid="22"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Clock Domains</a:t>
            </a:r>
            <a:endParaRPr lang="zh-CN" altLang="en-US" dirty="0"/>
          </a:p>
        </p:txBody>
      </p:sp>
      <p:sp>
        <p:nvSpPr>
          <p:cNvPr id="3" name="内容占位符 2"/>
          <p:cNvSpPr>
            <a:spLocks noGrp="1"/>
          </p:cNvSpPr>
          <p:nvPr>
            <p:ph idx="1"/>
          </p:nvPr>
        </p:nvSpPr>
        <p:spPr/>
        <p:txBody>
          <a:bodyPr/>
          <a:lstStyle/>
          <a:p>
            <a:r>
              <a:rPr lang="zh-CN" altLang="en-US" dirty="0" smtClean="0"/>
              <a:t>同步模块的划分原则</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15" y="2123855"/>
            <a:ext cx="6687235" cy="2610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bwMode="auto">
          <a:xfrm>
            <a:off x="1268024" y="4734756"/>
            <a:ext cx="7065785" cy="12296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同</a:t>
            </a: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一时钟域的模块划分到同一顶层模块中，用于同步的模块单独划分。这样有利于仿真以及同步方式的选择</a:t>
            </a:r>
            <a:endPar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02133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Clock Domains</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450647454"/>
              </p:ext>
            </p:extLst>
          </p:nvPr>
        </p:nvGraphicFramePr>
        <p:xfrm>
          <a:off x="1286635" y="1538790"/>
          <a:ext cx="7083465" cy="3240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65733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圆角矩形 3"/>
          <p:cNvSpPr/>
          <p:nvPr/>
        </p:nvSpPr>
        <p:spPr>
          <a:xfrm>
            <a:off x="2051720" y="2996952"/>
            <a:ext cx="4680520" cy="10081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smtClean="0">
                <a:latin typeface="幼圆" pitchFamily="49" charset="-122"/>
                <a:ea typeface="幼圆" pitchFamily="49" charset="-122"/>
              </a:rPr>
              <a:t>关于复位</a:t>
            </a:r>
            <a:endParaRPr lang="zh-CN" altLang="en-US" sz="2800" b="1" dirty="0">
              <a:latin typeface="幼圆" pitchFamily="49" charset="-122"/>
              <a:ea typeface="幼圆" pitchFamily="49" charset="-122"/>
            </a:endParaRPr>
          </a:p>
        </p:txBody>
      </p:sp>
    </p:spTree>
    <p:extLst>
      <p:ext uri="{BB962C8B-B14F-4D97-AF65-F5344CB8AC3E}">
        <p14:creationId xmlns:p14="http://schemas.microsoft.com/office/powerpoint/2010/main" val="572749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Reset Circuits</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折角形 3"/>
          <p:cNvSpPr/>
          <p:nvPr/>
        </p:nvSpPr>
        <p:spPr>
          <a:xfrm>
            <a:off x="50913" y="1538392"/>
            <a:ext cx="2900907" cy="4050848"/>
          </a:xfrm>
          <a:prstGeom prst="foldedCorner">
            <a:avLst>
              <a:gd name="adj" fmla="val 6219"/>
            </a:avLst>
          </a:prstGeom>
        </p:spPr>
        <p:style>
          <a:lnRef idx="1">
            <a:schemeClr val="dk1"/>
          </a:lnRef>
          <a:fillRef idx="2">
            <a:schemeClr val="dk1"/>
          </a:fillRef>
          <a:effectRef idx="1">
            <a:schemeClr val="dk1"/>
          </a:effectRef>
          <a:fontRef idx="minor">
            <a:schemeClr val="dk1"/>
          </a:fontRef>
        </p:style>
        <p:txBody>
          <a:bodyPr numCol="1" rtlCol="0" anchor="t" anchorCtr="0"/>
          <a:lstStyle/>
          <a:p>
            <a:endParaRPr lang="en-US" altLang="zh-CN" sz="1400" b="1" dirty="0" smtClean="0">
              <a:latin typeface="Consolas" pitchFamily="49" charset="0"/>
              <a:cs typeface="Consolas" pitchFamily="49" charset="0"/>
            </a:endParaRPr>
          </a:p>
          <a:p>
            <a:r>
              <a:rPr lang="en-US" altLang="zh-CN" sz="1400" b="1" dirty="0">
                <a:latin typeface="Consolas" pitchFamily="49" charset="0"/>
                <a:cs typeface="Consolas" pitchFamily="49" charset="0"/>
              </a:rPr>
              <a:t>module </a:t>
            </a:r>
            <a:r>
              <a:rPr lang="en-US" altLang="zh-CN" sz="1400" b="1" dirty="0" err="1">
                <a:latin typeface="Consolas" pitchFamily="49" charset="0"/>
                <a:cs typeface="Consolas" pitchFamily="49" charset="0"/>
              </a:rPr>
              <a:t>resetff</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output </a:t>
            </a:r>
            <a:r>
              <a:rPr lang="en-US" altLang="zh-CN" sz="1400" b="1" dirty="0" err="1">
                <a:latin typeface="Consolas" pitchFamily="49" charset="0"/>
                <a:cs typeface="Consolas" pitchFamily="49" charset="0"/>
              </a:rPr>
              <a:t>reg</a:t>
            </a:r>
            <a:r>
              <a:rPr lang="en-US" altLang="zh-CN" sz="1400" b="1" dirty="0">
                <a:latin typeface="Consolas" pitchFamily="49" charset="0"/>
                <a:cs typeface="Consolas" pitchFamily="49" charset="0"/>
              </a:rPr>
              <a:t> </a:t>
            </a:r>
            <a:r>
              <a:rPr lang="en-US" altLang="zh-CN" sz="1400" b="1" dirty="0" err="1">
                <a:latin typeface="Consolas" pitchFamily="49" charset="0"/>
                <a:cs typeface="Consolas" pitchFamily="49" charset="0"/>
              </a:rPr>
              <a:t>oData</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input      </a:t>
            </a:r>
            <a:r>
              <a:rPr lang="en-US" altLang="zh-CN" sz="1400" b="1" dirty="0" err="1" smtClean="0">
                <a:latin typeface="Consolas" pitchFamily="49" charset="0"/>
                <a:cs typeface="Consolas" pitchFamily="49" charset="0"/>
              </a:rPr>
              <a:t>iClk</a:t>
            </a:r>
            <a:r>
              <a:rPr lang="en-US" altLang="zh-CN" sz="1400" b="1" dirty="0">
                <a:latin typeface="Consolas" pitchFamily="49" charset="0"/>
                <a:cs typeface="Consolas" pitchFamily="49" charset="0"/>
              </a:rPr>
              <a:t>, </a:t>
            </a:r>
            <a:r>
              <a:rPr lang="en-US" altLang="zh-CN" sz="1400" b="1" dirty="0" err="1">
                <a:latin typeface="Consolas" pitchFamily="49" charset="0"/>
                <a:cs typeface="Consolas" pitchFamily="49" charset="0"/>
              </a:rPr>
              <a:t>iRst</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input      </a:t>
            </a:r>
            <a:r>
              <a:rPr lang="en-US" altLang="zh-CN" sz="1400" b="1" dirty="0" err="1" smtClean="0">
                <a:latin typeface="Consolas" pitchFamily="49" charset="0"/>
                <a:cs typeface="Consolas" pitchFamily="49" charset="0"/>
              </a:rPr>
              <a:t>iData</a:t>
            </a:r>
            <a:r>
              <a:rPr lang="en-US" altLang="zh-CN" sz="1400" b="1" dirty="0" smtClean="0">
                <a:latin typeface="Consolas" pitchFamily="49" charset="0"/>
                <a:cs typeface="Consolas" pitchFamily="49" charset="0"/>
              </a:rPr>
              <a:t>);</a:t>
            </a:r>
          </a:p>
          <a:p>
            <a:endParaRPr lang="en-US" altLang="zh-CN" sz="1400" b="1" dirty="0">
              <a:latin typeface="Consolas" pitchFamily="49" charset="0"/>
              <a:cs typeface="Consolas" pitchFamily="49" charset="0"/>
            </a:endParaRPr>
          </a:p>
          <a:p>
            <a:r>
              <a:rPr lang="en-US" altLang="zh-CN" sz="1400" b="1" dirty="0">
                <a:latin typeface="Consolas" pitchFamily="49" charset="0"/>
                <a:cs typeface="Consolas" pitchFamily="49" charset="0"/>
              </a:rPr>
              <a:t>always </a:t>
            </a:r>
            <a:r>
              <a:rPr lang="en-US" altLang="zh-CN" sz="1400" b="1" dirty="0" smtClean="0">
                <a:latin typeface="Consolas" pitchFamily="49" charset="0"/>
                <a:cs typeface="Consolas" pitchFamily="49" charset="0"/>
              </a:rPr>
              <a:t>@(   </a:t>
            </a:r>
            <a:r>
              <a:rPr lang="en-US" altLang="zh-CN" sz="1400" b="1" dirty="0" err="1" smtClean="0">
                <a:latin typeface="Consolas" pitchFamily="49" charset="0"/>
                <a:cs typeface="Consolas" pitchFamily="49" charset="0"/>
              </a:rPr>
              <a:t>posedge</a:t>
            </a:r>
            <a:r>
              <a:rPr lang="en-US" altLang="zh-CN" sz="1400" b="1" dirty="0" smtClean="0">
                <a:latin typeface="Consolas" pitchFamily="49" charset="0"/>
                <a:cs typeface="Consolas" pitchFamily="49" charset="0"/>
              </a:rPr>
              <a:t> </a:t>
            </a:r>
            <a:r>
              <a:rPr lang="en-US" altLang="zh-CN" sz="1400" b="1" dirty="0" err="1">
                <a:latin typeface="Consolas" pitchFamily="49" charset="0"/>
                <a:cs typeface="Consolas" pitchFamily="49" charset="0"/>
              </a:rPr>
              <a:t>iClk</a:t>
            </a:r>
            <a:r>
              <a:rPr lang="en-US" altLang="zh-CN" sz="1400" b="1" dirty="0">
                <a:latin typeface="Consolas" pitchFamily="49" charset="0"/>
                <a:cs typeface="Consolas" pitchFamily="49" charset="0"/>
              </a:rPr>
              <a:t> </a:t>
            </a:r>
            <a:endParaRPr lang="en-US" altLang="zh-CN" sz="1400" b="1" dirty="0" smtClean="0">
              <a:latin typeface="Consolas" pitchFamily="49" charset="0"/>
              <a:cs typeface="Consolas" pitchFamily="49" charset="0"/>
            </a:endParaRPr>
          </a:p>
          <a:p>
            <a:r>
              <a:rPr lang="en-US" altLang="zh-CN" sz="1400" b="1" dirty="0">
                <a:latin typeface="Consolas" pitchFamily="49" charset="0"/>
                <a:cs typeface="Consolas" pitchFamily="49" charset="0"/>
              </a:rPr>
              <a:t> </a:t>
            </a:r>
            <a:r>
              <a:rPr lang="en-US" altLang="zh-CN" sz="1400" b="1" dirty="0" smtClean="0">
                <a:latin typeface="Consolas" pitchFamily="49" charset="0"/>
                <a:cs typeface="Consolas" pitchFamily="49" charset="0"/>
              </a:rPr>
              <a:t>        or </a:t>
            </a:r>
            <a:r>
              <a:rPr lang="en-US" altLang="zh-CN" sz="1400" b="1" dirty="0" err="1">
                <a:latin typeface="Consolas" pitchFamily="49" charset="0"/>
                <a:cs typeface="Consolas" pitchFamily="49" charset="0"/>
              </a:rPr>
              <a:t>negedge</a:t>
            </a:r>
            <a:r>
              <a:rPr lang="en-US" altLang="zh-CN" sz="1400" b="1" dirty="0">
                <a:latin typeface="Consolas" pitchFamily="49" charset="0"/>
                <a:cs typeface="Consolas" pitchFamily="49" charset="0"/>
              </a:rPr>
              <a:t> </a:t>
            </a:r>
            <a:r>
              <a:rPr lang="en-US" altLang="zh-CN" sz="1400" b="1" dirty="0" err="1">
                <a:latin typeface="Consolas" pitchFamily="49" charset="0"/>
                <a:cs typeface="Consolas" pitchFamily="49" charset="0"/>
              </a:rPr>
              <a:t>iRst</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if</a:t>
            </a:r>
            <a:r>
              <a:rPr lang="en-US" altLang="zh-CN" sz="1400" b="1" dirty="0">
                <a:latin typeface="Consolas" pitchFamily="49" charset="0"/>
                <a:cs typeface="Consolas" pitchFamily="49" charset="0"/>
              </a:rPr>
              <a:t>(!</a:t>
            </a:r>
            <a:r>
              <a:rPr lang="en-US" altLang="zh-CN" sz="1400" b="1" dirty="0" err="1" smtClean="0">
                <a:latin typeface="Consolas" pitchFamily="49" charset="0"/>
                <a:cs typeface="Consolas" pitchFamily="49" charset="0"/>
              </a:rPr>
              <a:t>iRst</a:t>
            </a:r>
            <a:r>
              <a:rPr lang="en-US" altLang="zh-CN" sz="1400" b="1" dirty="0" smtClean="0">
                <a:latin typeface="Consolas" pitchFamily="49" charset="0"/>
                <a:cs typeface="Consolas" pitchFamily="49" charset="0"/>
              </a:rPr>
              <a:t>) </a:t>
            </a:r>
            <a:r>
              <a:rPr lang="en-US" altLang="zh-CN" sz="1400" b="1" dirty="0" err="1" smtClean="0">
                <a:latin typeface="Consolas" pitchFamily="49" charset="0"/>
                <a:cs typeface="Consolas" pitchFamily="49" charset="0"/>
              </a:rPr>
              <a:t>oData</a:t>
            </a:r>
            <a:r>
              <a:rPr lang="en-US" altLang="zh-CN" sz="1400" b="1" dirty="0" smtClean="0">
                <a:latin typeface="Consolas" pitchFamily="49" charset="0"/>
                <a:cs typeface="Consolas" pitchFamily="49" charset="0"/>
              </a:rPr>
              <a:t> </a:t>
            </a:r>
            <a:r>
              <a:rPr lang="en-US" altLang="zh-CN" sz="1400" b="1" dirty="0">
                <a:latin typeface="Consolas" pitchFamily="49" charset="0"/>
                <a:cs typeface="Consolas" pitchFamily="49" charset="0"/>
              </a:rPr>
              <a:t>&lt;= 0;</a:t>
            </a:r>
          </a:p>
          <a:p>
            <a:r>
              <a:rPr lang="en-US" altLang="zh-CN" sz="1400" b="1" dirty="0" smtClean="0">
                <a:latin typeface="Consolas" pitchFamily="49" charset="0"/>
                <a:cs typeface="Consolas" pitchFamily="49" charset="0"/>
              </a:rPr>
              <a:t>  else      </a:t>
            </a:r>
            <a:r>
              <a:rPr lang="en-US" altLang="zh-CN" sz="1400" b="1" dirty="0" err="1" smtClean="0">
                <a:latin typeface="Consolas" pitchFamily="49" charset="0"/>
                <a:cs typeface="Consolas" pitchFamily="49" charset="0"/>
              </a:rPr>
              <a:t>oData</a:t>
            </a:r>
            <a:r>
              <a:rPr lang="en-US" altLang="zh-CN" sz="1400" b="1" dirty="0" smtClean="0">
                <a:latin typeface="Consolas" pitchFamily="49" charset="0"/>
                <a:cs typeface="Consolas" pitchFamily="49" charset="0"/>
              </a:rPr>
              <a:t> </a:t>
            </a:r>
            <a:r>
              <a:rPr lang="en-US" altLang="zh-CN" sz="1400" b="1" dirty="0">
                <a:latin typeface="Consolas" pitchFamily="49" charset="0"/>
                <a:cs typeface="Consolas" pitchFamily="49" charset="0"/>
              </a:rPr>
              <a:t>&lt;= </a:t>
            </a:r>
            <a:r>
              <a:rPr lang="en-US" altLang="zh-CN" sz="1400" b="1" dirty="0" err="1">
                <a:latin typeface="Consolas" pitchFamily="49" charset="0"/>
                <a:cs typeface="Consolas" pitchFamily="49" charset="0"/>
              </a:rPr>
              <a:t>iData</a:t>
            </a:r>
            <a:r>
              <a:rPr lang="en-US" altLang="zh-CN" sz="1400" b="1" dirty="0" smtClean="0">
                <a:latin typeface="Consolas" pitchFamily="49" charset="0"/>
                <a:cs typeface="Consolas" pitchFamily="49" charset="0"/>
              </a:rPr>
              <a:t>;</a:t>
            </a:r>
          </a:p>
          <a:p>
            <a:endParaRPr lang="en-US" altLang="zh-CN" sz="1400" b="1" dirty="0">
              <a:latin typeface="Consolas" pitchFamily="49" charset="0"/>
              <a:cs typeface="Consolas" pitchFamily="49" charset="0"/>
            </a:endParaRPr>
          </a:p>
          <a:p>
            <a:r>
              <a:rPr lang="en-US" altLang="zh-CN" sz="1400" b="1" dirty="0" err="1">
                <a:latin typeface="Consolas" pitchFamily="49" charset="0"/>
                <a:cs typeface="Consolas" pitchFamily="49" charset="0"/>
              </a:rPr>
              <a:t>endmodule</a:t>
            </a:r>
            <a:endParaRPr lang="en-US" altLang="zh-CN" sz="1400" b="1" dirty="0" smtClean="0">
              <a:latin typeface="Consolas" pitchFamily="49" charset="0"/>
              <a:cs typeface="Consolas" pitchFamily="49" charset="0"/>
            </a:endParaRPr>
          </a:p>
        </p:txBody>
      </p:sp>
      <p:sp>
        <p:nvSpPr>
          <p:cNvPr id="5" name="圆角矩形 4"/>
          <p:cNvSpPr/>
          <p:nvPr/>
        </p:nvSpPr>
        <p:spPr>
          <a:xfrm>
            <a:off x="50913" y="1313765"/>
            <a:ext cx="2900907" cy="4492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幼圆" pitchFamily="49" charset="-122"/>
                <a:ea typeface="幼圆" pitchFamily="49" charset="-122"/>
              </a:rPr>
              <a:t>复位电路一</a:t>
            </a:r>
            <a:r>
              <a:rPr lang="en-US" altLang="zh-CN" dirty="0" smtClean="0">
                <a:latin typeface="幼圆" pitchFamily="49" charset="-122"/>
                <a:ea typeface="幼圆" pitchFamily="49" charset="-122"/>
              </a:rPr>
              <a:t>(</a:t>
            </a:r>
            <a:r>
              <a:rPr lang="zh-CN" altLang="en-US" dirty="0">
                <a:latin typeface="幼圆" pitchFamily="49" charset="-122"/>
                <a:ea typeface="幼圆" pitchFamily="49" charset="-122"/>
              </a:rPr>
              <a:t>复位</a:t>
            </a:r>
            <a:r>
              <a:rPr lang="en-US" altLang="zh-CN" dirty="0" err="1" smtClean="0">
                <a:latin typeface="幼圆" pitchFamily="49" charset="-122"/>
                <a:ea typeface="幼圆" pitchFamily="49" charset="-122"/>
              </a:rPr>
              <a:t>oData</a:t>
            </a:r>
            <a:r>
              <a:rPr lang="zh-CN" altLang="en-US" dirty="0">
                <a:latin typeface="幼圆" pitchFamily="49" charset="-122"/>
                <a:ea typeface="幼圆" pitchFamily="49" charset="-122"/>
              </a:rPr>
              <a:t>）</a:t>
            </a:r>
            <a:endParaRPr lang="en-US" altLang="zh-CN" dirty="0">
              <a:latin typeface="幼圆" pitchFamily="49" charset="-122"/>
              <a:ea typeface="幼圆" pitchFamily="49" charset="-122"/>
            </a:endParaRPr>
          </a:p>
        </p:txBody>
      </p:sp>
      <p:sp>
        <p:nvSpPr>
          <p:cNvPr id="6" name="折角形 5"/>
          <p:cNvSpPr/>
          <p:nvPr/>
        </p:nvSpPr>
        <p:spPr>
          <a:xfrm>
            <a:off x="3041830" y="1538392"/>
            <a:ext cx="2970330" cy="4050848"/>
          </a:xfrm>
          <a:prstGeom prst="foldedCorner">
            <a:avLst>
              <a:gd name="adj" fmla="val 6219"/>
            </a:avLst>
          </a:prstGeom>
        </p:spPr>
        <p:style>
          <a:lnRef idx="1">
            <a:schemeClr val="dk1"/>
          </a:lnRef>
          <a:fillRef idx="2">
            <a:schemeClr val="dk1"/>
          </a:fillRef>
          <a:effectRef idx="1">
            <a:schemeClr val="dk1"/>
          </a:effectRef>
          <a:fontRef idx="minor">
            <a:schemeClr val="dk1"/>
          </a:fontRef>
        </p:style>
        <p:txBody>
          <a:bodyPr numCol="1" rtlCol="0" anchor="t" anchorCtr="0"/>
          <a:lstStyle/>
          <a:p>
            <a:endParaRPr lang="en-US" altLang="zh-CN" sz="1400" b="1" dirty="0" smtClean="0">
              <a:latin typeface="Consolas" pitchFamily="49" charset="0"/>
              <a:cs typeface="Consolas" pitchFamily="49" charset="0"/>
            </a:endParaRPr>
          </a:p>
          <a:p>
            <a:r>
              <a:rPr lang="en-US" altLang="zh-CN" sz="1400" b="1" dirty="0">
                <a:latin typeface="Consolas" pitchFamily="49" charset="0"/>
                <a:cs typeface="Consolas" pitchFamily="49" charset="0"/>
              </a:rPr>
              <a:t>module </a:t>
            </a:r>
            <a:r>
              <a:rPr lang="en-US" altLang="zh-CN" sz="1400" b="1" dirty="0" err="1" smtClean="0">
                <a:latin typeface="Consolas" pitchFamily="49" charset="0"/>
                <a:cs typeface="Consolas" pitchFamily="49" charset="0"/>
              </a:rPr>
              <a:t>resetOut</a:t>
            </a:r>
            <a:r>
              <a:rPr lang="en-US" altLang="zh-CN" sz="1400" b="1" dirty="0" smtClean="0">
                <a:latin typeface="Consolas" pitchFamily="49" charset="0"/>
                <a:cs typeface="Consolas" pitchFamily="49" charset="0"/>
              </a:rPr>
              <a:t>(</a:t>
            </a:r>
            <a:endParaRPr lang="en-US" altLang="zh-CN" sz="1400" b="1" dirty="0">
              <a:latin typeface="Consolas" pitchFamily="49" charset="0"/>
              <a:cs typeface="Consolas" pitchFamily="49" charset="0"/>
            </a:endParaRPr>
          </a:p>
          <a:p>
            <a:r>
              <a:rPr lang="en-US" altLang="zh-CN" sz="1400" b="1" dirty="0" smtClean="0">
                <a:latin typeface="Consolas" pitchFamily="49" charset="0"/>
                <a:cs typeface="Consolas" pitchFamily="49" charset="0"/>
              </a:rPr>
              <a:t>   output </a:t>
            </a:r>
            <a:r>
              <a:rPr lang="en-US" altLang="zh-CN" sz="1400" b="1" dirty="0" err="1">
                <a:latin typeface="Consolas" pitchFamily="49" charset="0"/>
                <a:cs typeface="Consolas" pitchFamily="49" charset="0"/>
              </a:rPr>
              <a:t>reg</a:t>
            </a:r>
            <a:r>
              <a:rPr lang="en-US" altLang="zh-CN" sz="1400" b="1" dirty="0">
                <a:latin typeface="Consolas" pitchFamily="49" charset="0"/>
                <a:cs typeface="Consolas" pitchFamily="49" charset="0"/>
              </a:rPr>
              <a:t> </a:t>
            </a:r>
            <a:r>
              <a:rPr lang="en-US" altLang="zh-CN" sz="1400" b="1" dirty="0" err="1" smtClean="0">
                <a:latin typeface="Consolas" pitchFamily="49" charset="0"/>
                <a:cs typeface="Consolas" pitchFamily="49" charset="0"/>
              </a:rPr>
              <a:t>oRst</a:t>
            </a:r>
            <a:r>
              <a:rPr lang="en-US" altLang="zh-CN" sz="1400" b="1" dirty="0" smtClean="0">
                <a:latin typeface="Consolas" pitchFamily="49" charset="0"/>
                <a:cs typeface="Consolas" pitchFamily="49" charset="0"/>
              </a:rPr>
              <a:t>,</a:t>
            </a:r>
            <a:endParaRPr lang="en-US" altLang="zh-CN" sz="1400" b="1" dirty="0">
              <a:latin typeface="Consolas" pitchFamily="49" charset="0"/>
              <a:cs typeface="Consolas" pitchFamily="49" charset="0"/>
            </a:endParaRPr>
          </a:p>
          <a:p>
            <a:r>
              <a:rPr lang="en-US" altLang="zh-CN" sz="1400" b="1" dirty="0" smtClean="0">
                <a:latin typeface="Consolas" pitchFamily="49" charset="0"/>
                <a:cs typeface="Consolas" pitchFamily="49" charset="0"/>
              </a:rPr>
              <a:t>   input      </a:t>
            </a:r>
            <a:r>
              <a:rPr lang="en-US" altLang="zh-CN" sz="1400" b="1" dirty="0" err="1" smtClean="0">
                <a:latin typeface="Consolas" pitchFamily="49" charset="0"/>
                <a:cs typeface="Consolas" pitchFamily="49" charset="0"/>
              </a:rPr>
              <a:t>iClk</a:t>
            </a:r>
            <a:r>
              <a:rPr lang="en-US" altLang="zh-CN" sz="1400" b="1" dirty="0">
                <a:latin typeface="Consolas" pitchFamily="49" charset="0"/>
                <a:cs typeface="Consolas" pitchFamily="49" charset="0"/>
              </a:rPr>
              <a:t>, </a:t>
            </a:r>
            <a:r>
              <a:rPr lang="en-US" altLang="zh-CN" sz="1400" b="1" dirty="0" err="1">
                <a:latin typeface="Consolas" pitchFamily="49" charset="0"/>
                <a:cs typeface="Consolas" pitchFamily="49" charset="0"/>
              </a:rPr>
              <a:t>iRst</a:t>
            </a:r>
            <a:r>
              <a:rPr lang="en-US" altLang="zh-CN" sz="1400" b="1" dirty="0">
                <a:latin typeface="Consolas" pitchFamily="49" charset="0"/>
                <a:cs typeface="Consolas" pitchFamily="49" charset="0"/>
              </a:rPr>
              <a:t>);</a:t>
            </a:r>
          </a:p>
          <a:p>
            <a:endParaRPr lang="en-US" altLang="zh-CN" sz="1400" b="1" dirty="0" smtClean="0">
              <a:latin typeface="Consolas" pitchFamily="49" charset="0"/>
              <a:cs typeface="Consolas" pitchFamily="49" charset="0"/>
            </a:endParaRPr>
          </a:p>
          <a:p>
            <a:r>
              <a:rPr lang="en-US" altLang="zh-CN" sz="1400" b="1" dirty="0" err="1" smtClean="0">
                <a:latin typeface="Consolas" pitchFamily="49" charset="0"/>
                <a:cs typeface="Consolas" pitchFamily="49" charset="0"/>
              </a:rPr>
              <a:t>reg</a:t>
            </a:r>
            <a:r>
              <a:rPr lang="en-US" altLang="zh-CN" sz="1400" b="1" dirty="0" smtClean="0">
                <a:latin typeface="Consolas" pitchFamily="49" charset="0"/>
                <a:cs typeface="Consolas" pitchFamily="49" charset="0"/>
              </a:rPr>
              <a:t> Rst1</a:t>
            </a:r>
            <a:r>
              <a:rPr lang="en-US" altLang="zh-CN" sz="1400" b="1" dirty="0">
                <a:latin typeface="Consolas" pitchFamily="49" charset="0"/>
                <a:cs typeface="Consolas" pitchFamily="49" charset="0"/>
              </a:rPr>
              <a:t>;</a:t>
            </a:r>
          </a:p>
          <a:p>
            <a:endParaRPr lang="en-US" altLang="zh-CN" sz="1400" b="1" dirty="0" smtClean="0">
              <a:latin typeface="Consolas" pitchFamily="49" charset="0"/>
              <a:cs typeface="Consolas" pitchFamily="49" charset="0"/>
            </a:endParaRPr>
          </a:p>
          <a:p>
            <a:r>
              <a:rPr lang="en-US" altLang="zh-CN" sz="1400" b="1" dirty="0" smtClean="0">
                <a:latin typeface="Consolas" pitchFamily="49" charset="0"/>
                <a:cs typeface="Consolas" pitchFamily="49" charset="0"/>
              </a:rPr>
              <a:t>always </a:t>
            </a:r>
            <a:r>
              <a:rPr lang="en-US" altLang="zh-CN" sz="1400" b="1" dirty="0">
                <a:latin typeface="Consolas" pitchFamily="49" charset="0"/>
                <a:cs typeface="Consolas" pitchFamily="49" charset="0"/>
              </a:rPr>
              <a:t>@(</a:t>
            </a:r>
            <a:r>
              <a:rPr lang="en-US" altLang="zh-CN" sz="1400" b="1" dirty="0" err="1">
                <a:latin typeface="Consolas" pitchFamily="49" charset="0"/>
                <a:cs typeface="Consolas" pitchFamily="49" charset="0"/>
              </a:rPr>
              <a:t>posedge</a:t>
            </a:r>
            <a:r>
              <a:rPr lang="en-US" altLang="zh-CN" sz="1400" b="1" dirty="0">
                <a:latin typeface="Consolas" pitchFamily="49" charset="0"/>
                <a:cs typeface="Consolas" pitchFamily="49" charset="0"/>
              </a:rPr>
              <a:t> </a:t>
            </a:r>
            <a:r>
              <a:rPr lang="en-US" altLang="zh-CN" sz="1400" b="1" dirty="0" err="1">
                <a:latin typeface="Consolas" pitchFamily="49" charset="0"/>
                <a:cs typeface="Consolas" pitchFamily="49" charset="0"/>
              </a:rPr>
              <a:t>iClk</a:t>
            </a:r>
            <a:r>
              <a:rPr lang="en-US" altLang="zh-CN" sz="1400" b="1" dirty="0" smtClean="0">
                <a:latin typeface="Consolas" pitchFamily="49" charset="0"/>
                <a:cs typeface="Consolas" pitchFamily="49" charset="0"/>
              </a:rPr>
              <a:t>) begin</a:t>
            </a:r>
            <a:endParaRPr lang="en-US" altLang="zh-CN" sz="1400" b="1" dirty="0">
              <a:latin typeface="Consolas" pitchFamily="49" charset="0"/>
              <a:cs typeface="Consolas" pitchFamily="49" charset="0"/>
            </a:endParaRPr>
          </a:p>
          <a:p>
            <a:r>
              <a:rPr lang="en-US" altLang="zh-CN" sz="1400" b="1" dirty="0" smtClean="0">
                <a:latin typeface="Consolas" pitchFamily="49" charset="0"/>
                <a:cs typeface="Consolas" pitchFamily="49" charset="0"/>
              </a:rPr>
              <a:t>   Rst1 &lt;= </a:t>
            </a:r>
            <a:r>
              <a:rPr lang="en-US" altLang="zh-CN" sz="1400" b="1" dirty="0" err="1">
                <a:latin typeface="Consolas" pitchFamily="49" charset="0"/>
                <a:cs typeface="Consolas" pitchFamily="49" charset="0"/>
              </a:rPr>
              <a:t>iRst</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a:t>
            </a:r>
            <a:r>
              <a:rPr lang="en-US" altLang="zh-CN" sz="1400" b="1" dirty="0" err="1" smtClean="0">
                <a:latin typeface="Consolas" pitchFamily="49" charset="0"/>
                <a:cs typeface="Consolas" pitchFamily="49" charset="0"/>
              </a:rPr>
              <a:t>oRst</a:t>
            </a:r>
            <a:r>
              <a:rPr lang="en-US" altLang="zh-CN" sz="1400" b="1" dirty="0" smtClean="0">
                <a:latin typeface="Consolas" pitchFamily="49" charset="0"/>
                <a:cs typeface="Consolas" pitchFamily="49" charset="0"/>
              </a:rPr>
              <a:t> </a:t>
            </a:r>
            <a:r>
              <a:rPr lang="en-US" altLang="zh-CN" sz="1400" b="1" dirty="0">
                <a:latin typeface="Consolas" pitchFamily="49" charset="0"/>
                <a:cs typeface="Consolas" pitchFamily="49" charset="0"/>
              </a:rPr>
              <a:t>&lt;= </a:t>
            </a:r>
            <a:r>
              <a:rPr lang="en-US" altLang="zh-CN" sz="1400" b="1" dirty="0" smtClean="0">
                <a:latin typeface="Consolas" pitchFamily="49" charset="0"/>
                <a:cs typeface="Consolas" pitchFamily="49" charset="0"/>
              </a:rPr>
              <a:t>Rst1;</a:t>
            </a:r>
            <a:endParaRPr lang="en-US" altLang="zh-CN" sz="1400" b="1" dirty="0">
              <a:latin typeface="Consolas" pitchFamily="49" charset="0"/>
              <a:cs typeface="Consolas" pitchFamily="49" charset="0"/>
            </a:endParaRPr>
          </a:p>
          <a:p>
            <a:r>
              <a:rPr lang="en-US" altLang="zh-CN" sz="1400" b="1" dirty="0" smtClean="0">
                <a:latin typeface="Consolas" pitchFamily="49" charset="0"/>
                <a:cs typeface="Consolas" pitchFamily="49" charset="0"/>
              </a:rPr>
              <a:t>end</a:t>
            </a:r>
            <a:endParaRPr lang="en-US" altLang="zh-CN" sz="1400" b="1" dirty="0">
              <a:latin typeface="Consolas" pitchFamily="49" charset="0"/>
              <a:cs typeface="Consolas" pitchFamily="49" charset="0"/>
            </a:endParaRPr>
          </a:p>
          <a:p>
            <a:endParaRPr lang="en-US" altLang="zh-CN" sz="1400" b="1" dirty="0" smtClean="0">
              <a:latin typeface="Consolas" pitchFamily="49" charset="0"/>
              <a:cs typeface="Consolas" pitchFamily="49" charset="0"/>
            </a:endParaRPr>
          </a:p>
          <a:p>
            <a:r>
              <a:rPr lang="en-US" altLang="zh-CN" sz="1400" b="1" dirty="0" err="1" smtClean="0">
                <a:latin typeface="Consolas" pitchFamily="49" charset="0"/>
                <a:cs typeface="Consolas" pitchFamily="49" charset="0"/>
              </a:rPr>
              <a:t>endmodule</a:t>
            </a:r>
            <a:endParaRPr lang="en-US" altLang="zh-CN" sz="1400" b="1" dirty="0" smtClean="0">
              <a:latin typeface="Consolas" pitchFamily="49" charset="0"/>
              <a:cs typeface="Consolas" pitchFamily="49" charset="0"/>
            </a:endParaRPr>
          </a:p>
        </p:txBody>
      </p:sp>
      <p:sp>
        <p:nvSpPr>
          <p:cNvPr id="7" name="圆角矩形 6"/>
          <p:cNvSpPr/>
          <p:nvPr/>
        </p:nvSpPr>
        <p:spPr>
          <a:xfrm>
            <a:off x="3068377" y="1313765"/>
            <a:ext cx="2900907" cy="4492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幼圆" pitchFamily="49" charset="-122"/>
                <a:ea typeface="幼圆" pitchFamily="49" charset="-122"/>
              </a:rPr>
              <a:t>复位电路二</a:t>
            </a:r>
            <a:r>
              <a:rPr lang="en-US" altLang="zh-CN" dirty="0" smtClean="0">
                <a:latin typeface="幼圆" pitchFamily="49" charset="-122"/>
                <a:ea typeface="幼圆" pitchFamily="49" charset="-122"/>
              </a:rPr>
              <a:t>(</a:t>
            </a:r>
            <a:r>
              <a:rPr lang="zh-CN" altLang="en-US" dirty="0" smtClean="0">
                <a:latin typeface="幼圆" pitchFamily="49" charset="-122"/>
                <a:ea typeface="幼圆" pitchFamily="49" charset="-122"/>
              </a:rPr>
              <a:t>输出复位信号</a:t>
            </a:r>
            <a:r>
              <a:rPr lang="en-US" altLang="zh-CN" dirty="0" smtClean="0">
                <a:latin typeface="幼圆" pitchFamily="49" charset="-122"/>
                <a:ea typeface="幼圆" pitchFamily="49" charset="-122"/>
              </a:rPr>
              <a:t>)</a:t>
            </a:r>
            <a:endParaRPr lang="en-US" altLang="zh-CN" dirty="0">
              <a:latin typeface="幼圆" pitchFamily="49" charset="-122"/>
              <a:ea typeface="幼圆" pitchFamily="49" charset="-122"/>
            </a:endParaRPr>
          </a:p>
        </p:txBody>
      </p:sp>
      <p:sp>
        <p:nvSpPr>
          <p:cNvPr id="8" name="折角形 7"/>
          <p:cNvSpPr/>
          <p:nvPr/>
        </p:nvSpPr>
        <p:spPr>
          <a:xfrm>
            <a:off x="6113384" y="1538392"/>
            <a:ext cx="2970330" cy="4050848"/>
          </a:xfrm>
          <a:prstGeom prst="foldedCorner">
            <a:avLst>
              <a:gd name="adj" fmla="val 6219"/>
            </a:avLst>
          </a:prstGeom>
        </p:spPr>
        <p:style>
          <a:lnRef idx="1">
            <a:schemeClr val="dk1"/>
          </a:lnRef>
          <a:fillRef idx="2">
            <a:schemeClr val="dk1"/>
          </a:fillRef>
          <a:effectRef idx="1">
            <a:schemeClr val="dk1"/>
          </a:effectRef>
          <a:fontRef idx="minor">
            <a:schemeClr val="dk1"/>
          </a:fontRef>
        </p:style>
        <p:txBody>
          <a:bodyPr numCol="1" rtlCol="0" anchor="t" anchorCtr="0"/>
          <a:lstStyle/>
          <a:p>
            <a:endParaRPr lang="en-US" altLang="zh-CN" sz="1400" b="1" dirty="0" smtClean="0">
              <a:latin typeface="Consolas" pitchFamily="49" charset="0"/>
              <a:cs typeface="Consolas" pitchFamily="49" charset="0"/>
            </a:endParaRPr>
          </a:p>
          <a:p>
            <a:r>
              <a:rPr lang="en-US" altLang="zh-CN" sz="1400" b="1" dirty="0">
                <a:latin typeface="Consolas" pitchFamily="49" charset="0"/>
                <a:cs typeface="Consolas" pitchFamily="49" charset="0"/>
              </a:rPr>
              <a:t>module </a:t>
            </a:r>
            <a:r>
              <a:rPr lang="en-US" altLang="zh-CN" sz="1400" b="1" dirty="0" err="1" smtClean="0">
                <a:latin typeface="Consolas" pitchFamily="49" charset="0"/>
                <a:cs typeface="Consolas" pitchFamily="49" charset="0"/>
              </a:rPr>
              <a:t>resetOut</a:t>
            </a:r>
            <a:r>
              <a:rPr lang="en-US" altLang="zh-CN" sz="1400" b="1" dirty="0" smtClean="0">
                <a:latin typeface="Consolas" pitchFamily="49" charset="0"/>
                <a:cs typeface="Consolas" pitchFamily="49" charset="0"/>
              </a:rPr>
              <a:t>(</a:t>
            </a:r>
            <a:endParaRPr lang="en-US" altLang="zh-CN" sz="1400" b="1" dirty="0">
              <a:latin typeface="Consolas" pitchFamily="49" charset="0"/>
              <a:cs typeface="Consolas" pitchFamily="49" charset="0"/>
            </a:endParaRPr>
          </a:p>
          <a:p>
            <a:r>
              <a:rPr lang="en-US" altLang="zh-CN" sz="1400" b="1" dirty="0" smtClean="0">
                <a:latin typeface="Consolas" pitchFamily="49" charset="0"/>
                <a:cs typeface="Consolas" pitchFamily="49" charset="0"/>
              </a:rPr>
              <a:t>   output </a:t>
            </a:r>
            <a:r>
              <a:rPr lang="en-US" altLang="zh-CN" sz="1400" b="1" dirty="0" err="1">
                <a:latin typeface="Consolas" pitchFamily="49" charset="0"/>
                <a:cs typeface="Consolas" pitchFamily="49" charset="0"/>
              </a:rPr>
              <a:t>reg</a:t>
            </a:r>
            <a:r>
              <a:rPr lang="en-US" altLang="zh-CN" sz="1400" b="1" dirty="0">
                <a:latin typeface="Consolas" pitchFamily="49" charset="0"/>
                <a:cs typeface="Consolas" pitchFamily="49" charset="0"/>
              </a:rPr>
              <a:t> </a:t>
            </a:r>
            <a:r>
              <a:rPr lang="en-US" altLang="zh-CN" sz="1400" b="1" dirty="0" err="1" smtClean="0">
                <a:latin typeface="Consolas" pitchFamily="49" charset="0"/>
                <a:cs typeface="Consolas" pitchFamily="49" charset="0"/>
              </a:rPr>
              <a:t>oRst</a:t>
            </a:r>
            <a:r>
              <a:rPr lang="en-US" altLang="zh-CN" sz="1400" b="1" dirty="0" smtClean="0">
                <a:latin typeface="Consolas" pitchFamily="49" charset="0"/>
                <a:cs typeface="Consolas" pitchFamily="49" charset="0"/>
              </a:rPr>
              <a:t>,</a:t>
            </a:r>
            <a:endParaRPr lang="en-US" altLang="zh-CN" sz="1400" b="1" dirty="0">
              <a:latin typeface="Consolas" pitchFamily="49" charset="0"/>
              <a:cs typeface="Consolas" pitchFamily="49" charset="0"/>
            </a:endParaRPr>
          </a:p>
          <a:p>
            <a:r>
              <a:rPr lang="en-US" altLang="zh-CN" sz="1400" b="1" dirty="0" smtClean="0">
                <a:latin typeface="Consolas" pitchFamily="49" charset="0"/>
                <a:cs typeface="Consolas" pitchFamily="49" charset="0"/>
              </a:rPr>
              <a:t>   input      </a:t>
            </a:r>
            <a:r>
              <a:rPr lang="en-US" altLang="zh-CN" sz="1400" b="1" dirty="0" err="1" smtClean="0">
                <a:latin typeface="Consolas" pitchFamily="49" charset="0"/>
                <a:cs typeface="Consolas" pitchFamily="49" charset="0"/>
              </a:rPr>
              <a:t>iClk</a:t>
            </a:r>
            <a:r>
              <a:rPr lang="en-US" altLang="zh-CN" sz="1400" b="1" dirty="0">
                <a:latin typeface="Consolas" pitchFamily="49" charset="0"/>
                <a:cs typeface="Consolas" pitchFamily="49" charset="0"/>
              </a:rPr>
              <a:t>, </a:t>
            </a:r>
            <a:r>
              <a:rPr lang="en-US" altLang="zh-CN" sz="1400" b="1" dirty="0" err="1">
                <a:latin typeface="Consolas" pitchFamily="49" charset="0"/>
                <a:cs typeface="Consolas" pitchFamily="49" charset="0"/>
              </a:rPr>
              <a:t>iRst</a:t>
            </a:r>
            <a:r>
              <a:rPr lang="en-US" altLang="zh-CN" sz="1400" b="1" dirty="0">
                <a:latin typeface="Consolas" pitchFamily="49" charset="0"/>
                <a:cs typeface="Consolas" pitchFamily="49" charset="0"/>
              </a:rPr>
              <a:t>);</a:t>
            </a:r>
          </a:p>
          <a:p>
            <a:endParaRPr lang="en-US" altLang="zh-CN" sz="1400" b="1" dirty="0" smtClean="0">
              <a:latin typeface="Consolas" pitchFamily="49" charset="0"/>
              <a:cs typeface="Consolas" pitchFamily="49" charset="0"/>
            </a:endParaRPr>
          </a:p>
          <a:p>
            <a:r>
              <a:rPr lang="en-US" altLang="zh-CN" sz="1400" b="1" dirty="0" err="1" smtClean="0">
                <a:latin typeface="Consolas" pitchFamily="49" charset="0"/>
                <a:cs typeface="Consolas" pitchFamily="49" charset="0"/>
              </a:rPr>
              <a:t>reg</a:t>
            </a:r>
            <a:r>
              <a:rPr lang="en-US" altLang="zh-CN" sz="1400" b="1" dirty="0" smtClean="0">
                <a:latin typeface="Consolas" pitchFamily="49" charset="0"/>
                <a:cs typeface="Consolas" pitchFamily="49" charset="0"/>
              </a:rPr>
              <a:t> Rst1</a:t>
            </a:r>
            <a:r>
              <a:rPr lang="en-US" altLang="zh-CN" sz="1400" b="1" dirty="0">
                <a:latin typeface="Consolas" pitchFamily="49" charset="0"/>
                <a:cs typeface="Consolas" pitchFamily="49" charset="0"/>
              </a:rPr>
              <a:t>;</a:t>
            </a:r>
          </a:p>
          <a:p>
            <a:endParaRPr lang="en-US" altLang="zh-CN" sz="1400" b="1" dirty="0" smtClean="0">
              <a:latin typeface="Consolas" pitchFamily="49" charset="0"/>
              <a:cs typeface="Consolas" pitchFamily="49" charset="0"/>
            </a:endParaRPr>
          </a:p>
          <a:p>
            <a:r>
              <a:rPr lang="en-US" altLang="zh-CN" sz="1400" b="1" dirty="0" smtClean="0">
                <a:latin typeface="Consolas" pitchFamily="49" charset="0"/>
                <a:cs typeface="Consolas" pitchFamily="49" charset="0"/>
              </a:rPr>
              <a:t>always @(    </a:t>
            </a:r>
            <a:r>
              <a:rPr lang="en-US" altLang="zh-CN" sz="1400" b="1" dirty="0" err="1" smtClean="0">
                <a:latin typeface="Consolas" pitchFamily="49" charset="0"/>
                <a:cs typeface="Consolas" pitchFamily="49" charset="0"/>
              </a:rPr>
              <a:t>posedge</a:t>
            </a:r>
            <a:r>
              <a:rPr lang="en-US" altLang="zh-CN" sz="1400" b="1" dirty="0" smtClean="0">
                <a:latin typeface="Consolas" pitchFamily="49" charset="0"/>
                <a:cs typeface="Consolas" pitchFamily="49" charset="0"/>
              </a:rPr>
              <a:t> </a:t>
            </a:r>
            <a:r>
              <a:rPr lang="en-US" altLang="zh-CN" sz="1400" b="1" dirty="0" err="1">
                <a:latin typeface="Consolas" pitchFamily="49" charset="0"/>
                <a:cs typeface="Consolas" pitchFamily="49" charset="0"/>
              </a:rPr>
              <a:t>iClk</a:t>
            </a:r>
            <a:r>
              <a:rPr lang="en-US" altLang="zh-CN" sz="1400" b="1" dirty="0">
                <a:latin typeface="Consolas" pitchFamily="49" charset="0"/>
                <a:cs typeface="Consolas" pitchFamily="49" charset="0"/>
              </a:rPr>
              <a:t> </a:t>
            </a:r>
            <a:endParaRPr lang="en-US" altLang="zh-CN" sz="1400" b="1" dirty="0" smtClean="0">
              <a:latin typeface="Consolas" pitchFamily="49" charset="0"/>
              <a:cs typeface="Consolas" pitchFamily="49" charset="0"/>
            </a:endParaRPr>
          </a:p>
          <a:p>
            <a:r>
              <a:rPr lang="en-US" altLang="zh-CN" sz="1400" b="1" dirty="0">
                <a:latin typeface="Consolas" pitchFamily="49" charset="0"/>
                <a:cs typeface="Consolas" pitchFamily="49" charset="0"/>
              </a:rPr>
              <a:t> </a:t>
            </a:r>
            <a:r>
              <a:rPr lang="en-US" altLang="zh-CN" sz="1400" b="1" dirty="0" smtClean="0">
                <a:latin typeface="Consolas" pitchFamily="49" charset="0"/>
                <a:cs typeface="Consolas" pitchFamily="49" charset="0"/>
              </a:rPr>
              <a:t>         or </a:t>
            </a:r>
            <a:r>
              <a:rPr lang="en-US" altLang="zh-CN" sz="1400" b="1" dirty="0" err="1">
                <a:latin typeface="Consolas" pitchFamily="49" charset="0"/>
                <a:cs typeface="Consolas" pitchFamily="49" charset="0"/>
              </a:rPr>
              <a:t>negedge</a:t>
            </a:r>
            <a:r>
              <a:rPr lang="en-US" altLang="zh-CN" sz="1400" b="1" dirty="0">
                <a:latin typeface="Consolas" pitchFamily="49" charset="0"/>
                <a:cs typeface="Consolas" pitchFamily="49" charset="0"/>
              </a:rPr>
              <a:t> </a:t>
            </a:r>
            <a:r>
              <a:rPr lang="en-US" altLang="zh-CN" sz="1400" b="1" dirty="0" err="1">
                <a:latin typeface="Consolas" pitchFamily="49" charset="0"/>
                <a:cs typeface="Consolas" pitchFamily="49" charset="0"/>
              </a:rPr>
              <a:t>iRst</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if</a:t>
            </a:r>
            <a:r>
              <a:rPr lang="en-US" altLang="zh-CN" sz="1400" b="1" dirty="0">
                <a:latin typeface="Consolas" pitchFamily="49" charset="0"/>
                <a:cs typeface="Consolas" pitchFamily="49" charset="0"/>
              </a:rPr>
              <a:t>(!</a:t>
            </a:r>
            <a:r>
              <a:rPr lang="en-US" altLang="zh-CN" sz="1400" b="1" dirty="0" err="1">
                <a:latin typeface="Consolas" pitchFamily="49" charset="0"/>
                <a:cs typeface="Consolas" pitchFamily="49" charset="0"/>
              </a:rPr>
              <a:t>iRst</a:t>
            </a:r>
            <a:r>
              <a:rPr lang="en-US" altLang="zh-CN" sz="1400" b="1" dirty="0">
                <a:latin typeface="Consolas" pitchFamily="49" charset="0"/>
                <a:cs typeface="Consolas" pitchFamily="49" charset="0"/>
              </a:rPr>
              <a:t>) begin</a:t>
            </a:r>
          </a:p>
          <a:p>
            <a:r>
              <a:rPr lang="en-US" altLang="zh-CN" sz="1400" b="1" dirty="0" smtClean="0">
                <a:latin typeface="Consolas" pitchFamily="49" charset="0"/>
                <a:cs typeface="Consolas" pitchFamily="49" charset="0"/>
              </a:rPr>
              <a:t>     Rst1 &lt;= </a:t>
            </a:r>
            <a:r>
              <a:rPr lang="en-US" altLang="zh-CN" sz="1400" b="1" dirty="0">
                <a:latin typeface="Consolas" pitchFamily="49" charset="0"/>
                <a:cs typeface="Consolas" pitchFamily="49" charset="0"/>
              </a:rPr>
              <a:t>0;</a:t>
            </a:r>
          </a:p>
          <a:p>
            <a:r>
              <a:rPr lang="en-US" altLang="zh-CN" sz="1400" b="1" dirty="0" smtClean="0">
                <a:latin typeface="Consolas" pitchFamily="49" charset="0"/>
                <a:cs typeface="Consolas" pitchFamily="49" charset="0"/>
              </a:rPr>
              <a:t>     </a:t>
            </a:r>
            <a:r>
              <a:rPr lang="en-US" altLang="zh-CN" sz="1400" b="1" dirty="0" err="1" smtClean="0">
                <a:latin typeface="Consolas" pitchFamily="49" charset="0"/>
                <a:cs typeface="Consolas" pitchFamily="49" charset="0"/>
              </a:rPr>
              <a:t>oRst</a:t>
            </a:r>
            <a:r>
              <a:rPr lang="en-US" altLang="zh-CN" sz="1400" b="1" dirty="0" smtClean="0">
                <a:latin typeface="Consolas" pitchFamily="49" charset="0"/>
                <a:cs typeface="Consolas" pitchFamily="49" charset="0"/>
              </a:rPr>
              <a:t> </a:t>
            </a:r>
            <a:r>
              <a:rPr lang="en-US" altLang="zh-CN" sz="1400" b="1" dirty="0">
                <a:latin typeface="Consolas" pitchFamily="49" charset="0"/>
                <a:cs typeface="Consolas" pitchFamily="49" charset="0"/>
              </a:rPr>
              <a:t>&lt;= 0;</a:t>
            </a:r>
          </a:p>
          <a:p>
            <a:r>
              <a:rPr lang="en-US" altLang="zh-CN" sz="1400" b="1" dirty="0" smtClean="0">
                <a:latin typeface="Consolas" pitchFamily="49" charset="0"/>
                <a:cs typeface="Consolas" pitchFamily="49" charset="0"/>
              </a:rPr>
              <a:t>  end</a:t>
            </a:r>
          </a:p>
          <a:p>
            <a:r>
              <a:rPr lang="en-US" altLang="zh-CN" sz="1400" b="1" dirty="0" smtClean="0">
                <a:latin typeface="Consolas" pitchFamily="49" charset="0"/>
                <a:cs typeface="Consolas" pitchFamily="49" charset="0"/>
              </a:rPr>
              <a:t>  else </a:t>
            </a:r>
            <a:r>
              <a:rPr lang="en-US" altLang="zh-CN" sz="1400" b="1" dirty="0">
                <a:latin typeface="Consolas" pitchFamily="49" charset="0"/>
                <a:cs typeface="Consolas" pitchFamily="49" charset="0"/>
              </a:rPr>
              <a:t>begin</a:t>
            </a:r>
          </a:p>
          <a:p>
            <a:r>
              <a:rPr lang="en-US" altLang="zh-CN" sz="1400" b="1" dirty="0" smtClean="0">
                <a:latin typeface="Consolas" pitchFamily="49" charset="0"/>
                <a:cs typeface="Consolas" pitchFamily="49" charset="0"/>
              </a:rPr>
              <a:t>     Rst1 </a:t>
            </a:r>
            <a:r>
              <a:rPr lang="en-US" altLang="zh-CN" sz="1400" b="1" dirty="0">
                <a:latin typeface="Consolas" pitchFamily="49" charset="0"/>
                <a:cs typeface="Consolas" pitchFamily="49" charset="0"/>
              </a:rPr>
              <a:t>&lt;= 1;</a:t>
            </a:r>
          </a:p>
          <a:p>
            <a:r>
              <a:rPr lang="en-US" altLang="zh-CN" sz="1400" b="1" dirty="0" smtClean="0">
                <a:latin typeface="Consolas" pitchFamily="49" charset="0"/>
                <a:cs typeface="Consolas" pitchFamily="49" charset="0"/>
              </a:rPr>
              <a:t>     </a:t>
            </a:r>
            <a:r>
              <a:rPr lang="en-US" altLang="zh-CN" sz="1400" b="1" dirty="0" err="1" smtClean="0">
                <a:latin typeface="Consolas" pitchFamily="49" charset="0"/>
                <a:cs typeface="Consolas" pitchFamily="49" charset="0"/>
              </a:rPr>
              <a:t>oRst</a:t>
            </a:r>
            <a:r>
              <a:rPr lang="en-US" altLang="zh-CN" sz="1400" b="1" dirty="0" smtClean="0">
                <a:latin typeface="Consolas" pitchFamily="49" charset="0"/>
                <a:cs typeface="Consolas" pitchFamily="49" charset="0"/>
              </a:rPr>
              <a:t> </a:t>
            </a:r>
            <a:r>
              <a:rPr lang="en-US" altLang="zh-CN" sz="1400" b="1" dirty="0">
                <a:latin typeface="Consolas" pitchFamily="49" charset="0"/>
                <a:cs typeface="Consolas" pitchFamily="49" charset="0"/>
              </a:rPr>
              <a:t>&lt;= </a:t>
            </a:r>
            <a:r>
              <a:rPr lang="en-US" altLang="zh-CN" sz="1400" b="1" dirty="0" smtClean="0">
                <a:latin typeface="Consolas" pitchFamily="49" charset="0"/>
                <a:cs typeface="Consolas" pitchFamily="49" charset="0"/>
              </a:rPr>
              <a:t>Rst1</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end</a:t>
            </a:r>
            <a:endParaRPr lang="en-US" altLang="zh-CN" sz="1400" b="1" dirty="0">
              <a:latin typeface="Consolas" pitchFamily="49" charset="0"/>
              <a:cs typeface="Consolas" pitchFamily="49" charset="0"/>
            </a:endParaRPr>
          </a:p>
          <a:p>
            <a:r>
              <a:rPr lang="en-US" altLang="zh-CN" sz="1400" b="1" dirty="0" err="1">
                <a:latin typeface="Consolas" pitchFamily="49" charset="0"/>
                <a:cs typeface="Consolas" pitchFamily="49" charset="0"/>
              </a:rPr>
              <a:t>endmodule</a:t>
            </a:r>
            <a:endParaRPr lang="en-US" altLang="zh-CN" sz="1400" b="1" dirty="0" smtClean="0">
              <a:latin typeface="Consolas" pitchFamily="49" charset="0"/>
              <a:cs typeface="Consolas" pitchFamily="49" charset="0"/>
            </a:endParaRPr>
          </a:p>
        </p:txBody>
      </p:sp>
      <p:sp>
        <p:nvSpPr>
          <p:cNvPr id="9" name="圆角矩形 8"/>
          <p:cNvSpPr/>
          <p:nvPr/>
        </p:nvSpPr>
        <p:spPr>
          <a:xfrm>
            <a:off x="6102170" y="1313765"/>
            <a:ext cx="2900907" cy="4492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幼圆" pitchFamily="49" charset="-122"/>
                <a:ea typeface="幼圆" pitchFamily="49" charset="-122"/>
              </a:rPr>
              <a:t>复位电路三</a:t>
            </a:r>
            <a:r>
              <a:rPr lang="en-US" altLang="zh-CN" dirty="0">
                <a:latin typeface="幼圆" pitchFamily="49" charset="-122"/>
                <a:ea typeface="幼圆" pitchFamily="49" charset="-122"/>
              </a:rPr>
              <a:t>(</a:t>
            </a:r>
            <a:r>
              <a:rPr lang="zh-CN" altLang="en-US" dirty="0">
                <a:latin typeface="幼圆" pitchFamily="49" charset="-122"/>
                <a:ea typeface="幼圆" pitchFamily="49" charset="-122"/>
              </a:rPr>
              <a:t>输出复位信号</a:t>
            </a:r>
            <a:r>
              <a:rPr lang="en-US" altLang="zh-CN" dirty="0">
                <a:latin typeface="幼圆" pitchFamily="49" charset="-122"/>
                <a:ea typeface="幼圆" pitchFamily="49" charset="-122"/>
              </a:rPr>
              <a:t>)</a:t>
            </a:r>
          </a:p>
        </p:txBody>
      </p:sp>
      <p:sp>
        <p:nvSpPr>
          <p:cNvPr id="10" name="内容占位符 2"/>
          <p:cNvSpPr txBox="1">
            <a:spLocks/>
          </p:cNvSpPr>
          <p:nvPr/>
        </p:nvSpPr>
        <p:spPr bwMode="auto">
          <a:xfrm>
            <a:off x="67189" y="5628381"/>
            <a:ext cx="2884632" cy="1229619"/>
          </a:xfrm>
          <a:prstGeom prst="rect">
            <a:avLst/>
          </a:prstGeom>
          <a:solidFill>
            <a:schemeClr val="bg1"/>
          </a:solidFill>
          <a:ln w="9525">
            <a:noFill/>
            <a:miter lim="800000"/>
            <a:headEnd/>
            <a:tailEnd/>
          </a:ln>
          <a:effec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sz="2000" b="0" dirty="0" smtClean="0">
                <a:solidFill>
                  <a:schemeClr val="tx1"/>
                </a:solidFill>
              </a:rPr>
              <a:t>复位信号</a:t>
            </a:r>
            <a:endParaRPr lang="en-US" altLang="zh-CN" sz="2000" b="0" dirty="0" smtClean="0">
              <a:solidFill>
                <a:schemeClr val="tx1"/>
              </a:solidFill>
            </a:endParaRPr>
          </a:p>
          <a:p>
            <a:pPr marL="1588" lvl="1" indent="12700"/>
            <a:r>
              <a:rPr lang="en-US" altLang="zh-CN" sz="2000" b="0" dirty="0" smtClean="0">
                <a:solidFill>
                  <a:schemeClr val="tx1"/>
                </a:solidFill>
              </a:rPr>
              <a:t>	</a:t>
            </a:r>
            <a:r>
              <a:rPr lang="zh-CN" altLang="en-US" sz="2000" b="0" dirty="0" smtClean="0">
                <a:solidFill>
                  <a:schemeClr val="tx1"/>
                </a:solidFill>
              </a:rPr>
              <a:t>异步</a:t>
            </a:r>
            <a:r>
              <a:rPr lang="zh-CN" altLang="en-US" sz="2000" b="0" dirty="0">
                <a:solidFill>
                  <a:schemeClr val="tx1"/>
                </a:solidFill>
              </a:rPr>
              <a:t>建立</a:t>
            </a:r>
            <a:r>
              <a:rPr lang="en-US" altLang="zh-CN" sz="2000" b="0" dirty="0" smtClean="0">
                <a:solidFill>
                  <a:schemeClr val="tx1"/>
                </a:solidFill>
              </a:rPr>
              <a:t/>
            </a:r>
            <a:br>
              <a:rPr lang="en-US" altLang="zh-CN" sz="2000" b="0" dirty="0" smtClean="0">
                <a:solidFill>
                  <a:schemeClr val="tx1"/>
                </a:solidFill>
              </a:rPr>
            </a:br>
            <a:r>
              <a:rPr lang="en-US" altLang="zh-CN" sz="2000" b="0" dirty="0" smtClean="0">
                <a:solidFill>
                  <a:schemeClr val="tx1"/>
                </a:solidFill>
              </a:rPr>
              <a:t>	</a:t>
            </a:r>
            <a:r>
              <a:rPr lang="zh-CN" altLang="en-US" sz="2000" b="0" dirty="0" smtClean="0">
                <a:solidFill>
                  <a:schemeClr val="tx1"/>
                </a:solidFill>
              </a:rPr>
              <a:t>异步撤销</a:t>
            </a:r>
            <a:endParaRPr lang="en-US" altLang="zh-CN" sz="2000" b="0" dirty="0" smtClean="0">
              <a:solidFill>
                <a:schemeClr val="tx1"/>
              </a:solidFill>
            </a:endParaRPr>
          </a:p>
        </p:txBody>
      </p:sp>
      <p:sp>
        <p:nvSpPr>
          <p:cNvPr id="11" name="内容占位符 2"/>
          <p:cNvSpPr txBox="1">
            <a:spLocks/>
          </p:cNvSpPr>
          <p:nvPr/>
        </p:nvSpPr>
        <p:spPr bwMode="auto">
          <a:xfrm>
            <a:off x="2951820" y="5628381"/>
            <a:ext cx="3060340" cy="1229619"/>
          </a:xfrm>
          <a:prstGeom prst="rect">
            <a:avLst/>
          </a:prstGeom>
          <a:solidFill>
            <a:schemeClr val="bg1"/>
          </a:solidFill>
          <a:ln w="9525">
            <a:noFill/>
            <a:miter lim="800000"/>
            <a:headEnd/>
            <a:tailEnd/>
          </a:ln>
          <a:effec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sz="2000" b="0" dirty="0" smtClean="0">
                <a:solidFill>
                  <a:schemeClr val="tx1"/>
                </a:solidFill>
              </a:rPr>
              <a:t>复位信号</a:t>
            </a:r>
            <a:endParaRPr lang="en-US" altLang="zh-CN" sz="2000" b="0" dirty="0" smtClean="0">
              <a:solidFill>
                <a:schemeClr val="tx1"/>
              </a:solidFill>
            </a:endParaRPr>
          </a:p>
          <a:p>
            <a:pPr marL="1588" lvl="1" indent="12700"/>
            <a:r>
              <a:rPr lang="en-US" altLang="zh-CN" sz="2000" b="0" dirty="0" smtClean="0">
                <a:solidFill>
                  <a:schemeClr val="tx1"/>
                </a:solidFill>
              </a:rPr>
              <a:t>	</a:t>
            </a:r>
            <a:r>
              <a:rPr lang="zh-CN" altLang="en-US" sz="2000" b="0" dirty="0" smtClean="0">
                <a:solidFill>
                  <a:schemeClr val="tx1"/>
                </a:solidFill>
              </a:rPr>
              <a:t>同步建立</a:t>
            </a:r>
            <a:r>
              <a:rPr lang="en-US" altLang="zh-CN" sz="2000" b="0" dirty="0" smtClean="0">
                <a:solidFill>
                  <a:schemeClr val="tx1"/>
                </a:solidFill>
              </a:rPr>
              <a:t/>
            </a:r>
            <a:br>
              <a:rPr lang="en-US" altLang="zh-CN" sz="2000" b="0" dirty="0" smtClean="0">
                <a:solidFill>
                  <a:schemeClr val="tx1"/>
                </a:solidFill>
              </a:rPr>
            </a:br>
            <a:r>
              <a:rPr lang="en-US" altLang="zh-CN" sz="2000" b="0" dirty="0" smtClean="0">
                <a:solidFill>
                  <a:schemeClr val="tx1"/>
                </a:solidFill>
              </a:rPr>
              <a:t>	</a:t>
            </a:r>
            <a:r>
              <a:rPr lang="zh-CN" altLang="en-US" sz="2000" b="0" dirty="0" smtClean="0">
                <a:solidFill>
                  <a:schemeClr val="tx1"/>
                </a:solidFill>
              </a:rPr>
              <a:t>同步撤销</a:t>
            </a:r>
            <a:endParaRPr lang="en-US" altLang="zh-CN" sz="2000" b="0" dirty="0" smtClean="0">
              <a:solidFill>
                <a:schemeClr val="tx1"/>
              </a:solidFill>
            </a:endParaRPr>
          </a:p>
        </p:txBody>
      </p:sp>
      <p:sp>
        <p:nvSpPr>
          <p:cNvPr id="12" name="内容占位符 2"/>
          <p:cNvSpPr txBox="1">
            <a:spLocks/>
          </p:cNvSpPr>
          <p:nvPr/>
        </p:nvSpPr>
        <p:spPr bwMode="auto">
          <a:xfrm>
            <a:off x="6012160" y="5628381"/>
            <a:ext cx="3131840" cy="1229619"/>
          </a:xfrm>
          <a:prstGeom prst="rect">
            <a:avLst/>
          </a:prstGeom>
          <a:solidFill>
            <a:schemeClr val="bg1"/>
          </a:solidFill>
          <a:ln w="9525">
            <a:noFill/>
            <a:miter lim="800000"/>
            <a:headEnd/>
            <a:tailEnd/>
          </a:ln>
          <a:effec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sz="2000" b="0" dirty="0" smtClean="0">
                <a:solidFill>
                  <a:schemeClr val="tx1"/>
                </a:solidFill>
              </a:rPr>
              <a:t>复位信号</a:t>
            </a:r>
            <a:endParaRPr lang="en-US" altLang="zh-CN" sz="2000" b="0" dirty="0" smtClean="0">
              <a:solidFill>
                <a:schemeClr val="tx1"/>
              </a:solidFill>
            </a:endParaRPr>
          </a:p>
          <a:p>
            <a:pPr marL="1588" lvl="1" indent="12700"/>
            <a:r>
              <a:rPr lang="en-US" altLang="zh-CN" sz="2000" b="0" dirty="0" smtClean="0">
                <a:solidFill>
                  <a:schemeClr val="tx1"/>
                </a:solidFill>
              </a:rPr>
              <a:t>	</a:t>
            </a:r>
            <a:r>
              <a:rPr lang="zh-CN" altLang="en-US" sz="2000" b="0" dirty="0" smtClean="0">
                <a:solidFill>
                  <a:schemeClr val="tx1"/>
                </a:solidFill>
              </a:rPr>
              <a:t>异步建立</a:t>
            </a:r>
            <a:r>
              <a:rPr lang="en-US" altLang="zh-CN" sz="2000" b="0" dirty="0" smtClean="0">
                <a:solidFill>
                  <a:schemeClr val="tx1"/>
                </a:solidFill>
              </a:rPr>
              <a:t/>
            </a:r>
            <a:br>
              <a:rPr lang="en-US" altLang="zh-CN" sz="2000" b="0" dirty="0" smtClean="0">
                <a:solidFill>
                  <a:schemeClr val="tx1"/>
                </a:solidFill>
              </a:rPr>
            </a:br>
            <a:r>
              <a:rPr lang="en-US" altLang="zh-CN" sz="2000" b="0" dirty="0" smtClean="0">
                <a:solidFill>
                  <a:schemeClr val="tx1"/>
                </a:solidFill>
              </a:rPr>
              <a:t>	</a:t>
            </a:r>
            <a:r>
              <a:rPr lang="zh-CN" altLang="en-US" sz="2000" b="0" dirty="0" smtClean="0">
                <a:solidFill>
                  <a:schemeClr val="tx1"/>
                </a:solidFill>
              </a:rPr>
              <a:t>同步撤销</a:t>
            </a:r>
            <a:endParaRPr lang="en-US" altLang="zh-CN" sz="2000" b="0" dirty="0" smtClean="0">
              <a:solidFill>
                <a:schemeClr val="tx1"/>
              </a:solidFill>
            </a:endParaRPr>
          </a:p>
        </p:txBody>
      </p:sp>
    </p:spTree>
    <p:extLst>
      <p:ext uri="{BB962C8B-B14F-4D97-AF65-F5344CB8AC3E}">
        <p14:creationId xmlns:p14="http://schemas.microsoft.com/office/powerpoint/2010/main" val="1171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Reset Circuits</a:t>
            </a:r>
            <a:endParaRPr lang="zh-CN" altLang="en-US" dirty="0"/>
          </a:p>
        </p:txBody>
      </p:sp>
      <p:sp>
        <p:nvSpPr>
          <p:cNvPr id="3" name="内容占位符 2"/>
          <p:cNvSpPr>
            <a:spLocks noGrp="1"/>
          </p:cNvSpPr>
          <p:nvPr>
            <p:ph idx="1"/>
          </p:nvPr>
        </p:nvSpPr>
        <p:spPr/>
        <p:txBody>
          <a:bodyPr/>
          <a:lstStyle/>
          <a:p>
            <a:r>
              <a:rPr lang="zh-CN" altLang="en-US" dirty="0" smtClean="0"/>
              <a:t>异步建立，异步</a:t>
            </a:r>
            <a:r>
              <a:rPr lang="zh-CN" altLang="en-US" dirty="0"/>
              <a:t>撤销</a:t>
            </a:r>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40" y="2078850"/>
            <a:ext cx="2835315" cy="2338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5878" y="2078850"/>
            <a:ext cx="5281587" cy="1430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b="25708"/>
          <a:stretch/>
        </p:blipFill>
        <p:spPr bwMode="auto">
          <a:xfrm>
            <a:off x="3475878" y="3564016"/>
            <a:ext cx="5228082" cy="1370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5879" y="4914165"/>
            <a:ext cx="5228082" cy="52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542330" y="2318681"/>
            <a:ext cx="910827" cy="1200329"/>
          </a:xfrm>
          <a:prstGeom prst="rect">
            <a:avLst/>
          </a:prstGeom>
          <a:noFill/>
        </p:spPr>
        <p:txBody>
          <a:bodyPr wrap="none" rtlCol="0">
            <a:spAutoFit/>
            <a:scene3d>
              <a:camera prst="orthographicFront"/>
              <a:lightRig rig="threePt" dir="t"/>
            </a:scene3d>
            <a:sp3d extrusionH="57150">
              <a:bevelT w="38100" h="38100"/>
            </a:sp3d>
          </a:bodyPr>
          <a:lstStyle/>
          <a:p>
            <a:r>
              <a:rPr lang="zh-CN" altLang="en-US" sz="7200" dirty="0" smtClean="0">
                <a:solidFill>
                  <a:srgbClr val="00FF00"/>
                </a:solidFill>
                <a:effectLst>
                  <a:outerShdw blurRad="50800" dist="38100" dir="2700000" algn="tl" rotWithShape="0">
                    <a:prstClr val="black">
                      <a:alpha val="40000"/>
                    </a:prstClr>
                  </a:outerShdw>
                </a:effectLst>
                <a:sym typeface="Wingdings"/>
              </a:rPr>
              <a:t></a:t>
            </a:r>
            <a:endParaRPr lang="zh-CN" altLang="en-US" sz="7200" dirty="0">
              <a:solidFill>
                <a:srgbClr val="00FF00"/>
              </a:solidFill>
              <a:effectLst>
                <a:outerShdw blurRad="50800" dist="38100" dir="2700000" algn="tl" rotWithShape="0">
                  <a:prstClr val="black">
                    <a:alpha val="40000"/>
                  </a:prstClr>
                </a:outerShdw>
              </a:effectLst>
            </a:endParaRPr>
          </a:p>
        </p:txBody>
      </p:sp>
      <p:sp>
        <p:nvSpPr>
          <p:cNvPr id="9" name="TextBox 8"/>
          <p:cNvSpPr txBox="1"/>
          <p:nvPr/>
        </p:nvSpPr>
        <p:spPr>
          <a:xfrm>
            <a:off x="7452320" y="4554125"/>
            <a:ext cx="771365" cy="1200329"/>
          </a:xfrm>
          <a:prstGeom prst="rect">
            <a:avLst/>
          </a:prstGeom>
          <a:noFill/>
        </p:spPr>
        <p:txBody>
          <a:bodyPr wrap="none" rtlCol="0">
            <a:spAutoFit/>
            <a:scene3d>
              <a:camera prst="orthographicFront"/>
              <a:lightRig rig="threePt" dir="t"/>
            </a:scene3d>
            <a:sp3d extrusionH="57150">
              <a:bevelT w="38100" h="38100"/>
            </a:sp3d>
          </a:bodyPr>
          <a:lstStyle/>
          <a:p>
            <a:r>
              <a:rPr lang="zh-CN" altLang="en-US" sz="7200" dirty="0" smtClean="0">
                <a:solidFill>
                  <a:srgbClr val="FF0000"/>
                </a:solidFill>
                <a:effectLst>
                  <a:outerShdw blurRad="50800" dist="38100" dir="2700000" algn="tl" rotWithShape="0">
                    <a:prstClr val="black">
                      <a:alpha val="40000"/>
                    </a:prstClr>
                  </a:outerShdw>
                </a:effectLst>
                <a:sym typeface="Wingdings"/>
              </a:rPr>
              <a:t></a:t>
            </a:r>
            <a:endParaRPr lang="zh-CN" altLang="en-US" sz="7200" dirty="0">
              <a:solidFill>
                <a:srgbClr val="FF0000"/>
              </a:solidFill>
              <a:effectLst>
                <a:outerShdw blurRad="50800" dist="38100" dir="2700000" algn="tl" rotWithShape="0">
                  <a:prstClr val="black">
                    <a:alpha val="40000"/>
                  </a:prstClr>
                </a:outerShdw>
              </a:effectLst>
            </a:endParaRPr>
          </a:p>
        </p:txBody>
      </p:sp>
      <p:sp>
        <p:nvSpPr>
          <p:cNvPr id="10" name="内容占位符 2"/>
          <p:cNvSpPr txBox="1">
            <a:spLocks/>
          </p:cNvSpPr>
          <p:nvPr/>
        </p:nvSpPr>
        <p:spPr bwMode="auto">
          <a:xfrm>
            <a:off x="431539" y="5686880"/>
            <a:ext cx="8021617" cy="8924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释放复位信号时，有可能出现不满足触发器“复位恢复时间”要求的情况，导致亚稳态。（故障现象难以再现）</a:t>
            </a:r>
            <a:endPar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66966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left)">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wipe(left)">
                                      <p:cBhvr>
                                        <p:cTn id="19" dur="500"/>
                                        <p:tgtEl>
                                          <p:spTgt spid="102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029"/>
                                        </p:tgtEl>
                                        <p:attrNameLst>
                                          <p:attrName>style.visibility</p:attrName>
                                        </p:attrNameLst>
                                      </p:cBhvr>
                                      <p:to>
                                        <p:strVal val="visible"/>
                                      </p:to>
                                    </p:set>
                                    <p:animEffect transition="in" filter="wipe(left)">
                                      <p:cBhvr>
                                        <p:cTn id="24" dur="500"/>
                                        <p:tgtEl>
                                          <p:spTgt spid="102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anim calcmode="lin" valueType="num">
                                      <p:cBhvr>
                                        <p:cTn id="30" dur="500" fill="hold"/>
                                        <p:tgtEl>
                                          <p:spTgt spid="9"/>
                                        </p:tgtEl>
                                        <p:attrNameLst>
                                          <p:attrName>ppt_x</p:attrName>
                                        </p:attrNameLst>
                                      </p:cBhvr>
                                      <p:tavLst>
                                        <p:tav tm="0">
                                          <p:val>
                                            <p:strVal val="#ppt_x"/>
                                          </p:val>
                                        </p:tav>
                                        <p:tav tm="100000">
                                          <p:val>
                                            <p:strVal val="#ppt_x"/>
                                          </p:val>
                                        </p:tav>
                                      </p:tavLst>
                                    </p:anim>
                                    <p:anim calcmode="lin" valueType="num">
                                      <p:cBhvr>
                                        <p:cTn id="31"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Reset Circuits</a:t>
            </a:r>
            <a:endParaRPr lang="zh-CN" altLang="en-US" dirty="0"/>
          </a:p>
        </p:txBody>
      </p:sp>
      <p:sp>
        <p:nvSpPr>
          <p:cNvPr id="3" name="内容占位符 2"/>
          <p:cNvSpPr>
            <a:spLocks noGrp="1"/>
          </p:cNvSpPr>
          <p:nvPr>
            <p:ph idx="1"/>
          </p:nvPr>
        </p:nvSpPr>
        <p:spPr/>
        <p:txBody>
          <a:bodyPr/>
          <a:lstStyle/>
          <a:p>
            <a:r>
              <a:rPr lang="zh-CN" altLang="en-US" dirty="0" smtClean="0"/>
              <a:t>同步建立，同步撤销</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35" y="1849483"/>
            <a:ext cx="3960440" cy="22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26894" y="2213865"/>
            <a:ext cx="5416697" cy="1456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8202" y="3834045"/>
            <a:ext cx="5399293" cy="880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362310" y="2978950"/>
            <a:ext cx="910827" cy="1200329"/>
          </a:xfrm>
          <a:prstGeom prst="rect">
            <a:avLst/>
          </a:prstGeom>
          <a:noFill/>
        </p:spPr>
        <p:txBody>
          <a:bodyPr wrap="none" rtlCol="0">
            <a:spAutoFit/>
            <a:scene3d>
              <a:camera prst="orthographicFront"/>
              <a:lightRig rig="threePt" dir="t"/>
            </a:scene3d>
            <a:sp3d extrusionH="57150">
              <a:bevelT w="38100" h="38100"/>
            </a:sp3d>
          </a:bodyPr>
          <a:lstStyle/>
          <a:p>
            <a:r>
              <a:rPr lang="zh-CN" altLang="en-US" sz="7200" dirty="0" smtClean="0">
                <a:solidFill>
                  <a:srgbClr val="00FF00"/>
                </a:solidFill>
                <a:effectLst>
                  <a:outerShdw blurRad="50800" dist="38100" dir="2700000" algn="tl" rotWithShape="0">
                    <a:prstClr val="black">
                      <a:alpha val="40000"/>
                    </a:prstClr>
                  </a:outerShdw>
                </a:effectLst>
                <a:sym typeface="Wingdings"/>
              </a:rPr>
              <a:t></a:t>
            </a:r>
            <a:endParaRPr lang="zh-CN" altLang="en-US" sz="7200" dirty="0">
              <a:solidFill>
                <a:srgbClr val="00FF00"/>
              </a:solidFill>
              <a:effectLst>
                <a:outerShdw blurRad="50800" dist="38100" dir="2700000" algn="tl" rotWithShape="0">
                  <a:prstClr val="black">
                    <a:alpha val="40000"/>
                  </a:prstClr>
                </a:outerShdw>
              </a:effectLst>
            </a:endParaRPr>
          </a:p>
        </p:txBody>
      </p:sp>
      <p:sp>
        <p:nvSpPr>
          <p:cNvPr id="8" name="TextBox 7"/>
          <p:cNvSpPr txBox="1"/>
          <p:nvPr/>
        </p:nvSpPr>
        <p:spPr>
          <a:xfrm>
            <a:off x="7407315" y="3879050"/>
            <a:ext cx="771365" cy="1200329"/>
          </a:xfrm>
          <a:prstGeom prst="rect">
            <a:avLst/>
          </a:prstGeom>
          <a:noFill/>
        </p:spPr>
        <p:txBody>
          <a:bodyPr wrap="none" rtlCol="0">
            <a:spAutoFit/>
            <a:scene3d>
              <a:camera prst="orthographicFront"/>
              <a:lightRig rig="threePt" dir="t"/>
            </a:scene3d>
            <a:sp3d extrusionH="57150">
              <a:bevelT w="38100" h="38100"/>
            </a:sp3d>
          </a:bodyPr>
          <a:lstStyle/>
          <a:p>
            <a:r>
              <a:rPr lang="zh-CN" altLang="en-US" sz="7200" dirty="0" smtClean="0">
                <a:solidFill>
                  <a:srgbClr val="FF0000"/>
                </a:solidFill>
                <a:effectLst>
                  <a:outerShdw blurRad="50800" dist="38100" dir="2700000" algn="tl" rotWithShape="0">
                    <a:prstClr val="black">
                      <a:alpha val="40000"/>
                    </a:prstClr>
                  </a:outerShdw>
                </a:effectLst>
                <a:sym typeface="Wingdings"/>
              </a:rPr>
              <a:t></a:t>
            </a:r>
            <a:endParaRPr lang="zh-CN" altLang="en-US" sz="7200" dirty="0">
              <a:solidFill>
                <a:srgbClr val="FF0000"/>
              </a:solidFill>
              <a:effectLst>
                <a:outerShdw blurRad="50800" dist="38100" dir="2700000" algn="tl" rotWithShape="0">
                  <a:prstClr val="black">
                    <a:alpha val="40000"/>
                  </a:prstClr>
                </a:outerShdw>
              </a:effectLst>
            </a:endParaRPr>
          </a:p>
        </p:txBody>
      </p:sp>
      <p:sp>
        <p:nvSpPr>
          <p:cNvPr id="9" name="内容占位符 2"/>
          <p:cNvSpPr txBox="1">
            <a:spLocks/>
          </p:cNvSpPr>
          <p:nvPr/>
        </p:nvSpPr>
        <p:spPr bwMode="auto">
          <a:xfrm>
            <a:off x="431539" y="5364214"/>
            <a:ext cx="8325926" cy="121513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时钟频率较低时有可能出现丢失复位信号的问题。</a:t>
            </a:r>
            <a:r>
              <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特别是当系统有时钟使能时会导致调试困难，不易发现问题。</a:t>
            </a:r>
            <a:endPar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圆角矩形 3"/>
          <p:cNvSpPr/>
          <p:nvPr/>
        </p:nvSpPr>
        <p:spPr>
          <a:xfrm>
            <a:off x="1736685" y="2573905"/>
            <a:ext cx="1620180" cy="1005209"/>
          </a:xfrm>
          <a:prstGeom prst="roundRect">
            <a:avLst/>
          </a:prstGeom>
          <a:noFill/>
          <a:ln>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3755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left)">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animEffect transition="in" filter="wipe(left)">
                                      <p:cBhvr>
                                        <p:cTn id="19" dur="500"/>
                                        <p:tgtEl>
                                          <p:spTgt spid="205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Reset Circuits</a:t>
            </a:r>
            <a:endParaRPr lang="zh-CN" altLang="en-US" dirty="0"/>
          </a:p>
        </p:txBody>
      </p:sp>
      <p:sp>
        <p:nvSpPr>
          <p:cNvPr id="3" name="内容占位符 2"/>
          <p:cNvSpPr>
            <a:spLocks noGrp="1"/>
          </p:cNvSpPr>
          <p:nvPr>
            <p:ph idx="1"/>
          </p:nvPr>
        </p:nvSpPr>
        <p:spPr/>
        <p:txBody>
          <a:bodyPr/>
          <a:lstStyle/>
          <a:p>
            <a:r>
              <a:rPr lang="zh-CN" altLang="en-US" dirty="0" smtClean="0"/>
              <a:t>异步建立，同步释放</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881" y="1853825"/>
            <a:ext cx="4586344" cy="2825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3356865" y="2204378"/>
            <a:ext cx="2250250" cy="2205245"/>
          </a:xfrm>
          <a:prstGeom prst="roundRect">
            <a:avLst/>
          </a:prstGeom>
          <a:noFill/>
          <a:ln>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内容占位符 2"/>
          <p:cNvSpPr txBox="1">
            <a:spLocks/>
          </p:cNvSpPr>
          <p:nvPr/>
        </p:nvSpPr>
        <p:spPr bwMode="auto">
          <a:xfrm>
            <a:off x="1961709" y="5116688"/>
            <a:ext cx="4140461" cy="6075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综合前两者的有点，建议采用</a:t>
            </a:r>
            <a:endPar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61607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Reset Circuits</a:t>
            </a:r>
            <a:endParaRPr lang="zh-CN" altLang="en-US" dirty="0"/>
          </a:p>
        </p:txBody>
      </p:sp>
      <p:sp>
        <p:nvSpPr>
          <p:cNvPr id="3" name="内容占位符 2"/>
          <p:cNvSpPr>
            <a:spLocks noGrp="1"/>
          </p:cNvSpPr>
          <p:nvPr>
            <p:ph idx="1"/>
          </p:nvPr>
        </p:nvSpPr>
        <p:spPr/>
        <p:txBody>
          <a:bodyPr/>
          <a:lstStyle/>
          <a:p>
            <a:r>
              <a:rPr lang="zh-CN" altLang="en-US" dirty="0" smtClean="0"/>
              <a:t>内部产生的复位信号</a:t>
            </a:r>
            <a:endParaRPr lang="zh-CN" altLang="en-US" dirty="0"/>
          </a:p>
        </p:txBody>
      </p:sp>
      <p:sp>
        <p:nvSpPr>
          <p:cNvPr id="4" name="内容占位符 2"/>
          <p:cNvSpPr txBox="1">
            <a:spLocks/>
          </p:cNvSpPr>
          <p:nvPr/>
        </p:nvSpPr>
        <p:spPr bwMode="auto">
          <a:xfrm>
            <a:off x="1241631" y="2078850"/>
            <a:ext cx="1800200" cy="6075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全异步复位</a:t>
            </a:r>
            <a:endParaRPr lang="en-US" altLang="zh-C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内容占位符 2"/>
          <p:cNvSpPr txBox="1">
            <a:spLocks/>
          </p:cNvSpPr>
          <p:nvPr/>
        </p:nvSpPr>
        <p:spPr bwMode="auto">
          <a:xfrm>
            <a:off x="1241631" y="2843935"/>
            <a:ext cx="1800200" cy="6075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全同步复位</a:t>
            </a:r>
            <a:endParaRPr lang="en-US" altLang="zh-C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6" name="内容占位符 2"/>
          <p:cNvSpPr txBox="1">
            <a:spLocks/>
          </p:cNvSpPr>
          <p:nvPr/>
        </p:nvSpPr>
        <p:spPr bwMode="auto">
          <a:xfrm>
            <a:off x="3311860" y="2078849"/>
            <a:ext cx="4140460" cy="6075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可能出现竞争冒险，不建议</a:t>
            </a:r>
            <a:endPar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内容占位符 2"/>
          <p:cNvSpPr txBox="1">
            <a:spLocks/>
          </p:cNvSpPr>
          <p:nvPr/>
        </p:nvSpPr>
        <p:spPr bwMode="auto">
          <a:xfrm>
            <a:off x="3311860" y="2843935"/>
            <a:ext cx="4140460" cy="6075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建议采用</a:t>
            </a:r>
            <a:endPar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30258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550" y="1353725"/>
            <a:ext cx="821055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Architecting Area</a:t>
            </a:r>
            <a:endParaRPr lang="zh-CN" altLang="en-US" dirty="0"/>
          </a:p>
        </p:txBody>
      </p:sp>
      <p:sp>
        <p:nvSpPr>
          <p:cNvPr id="3" name="内容占位符 2"/>
          <p:cNvSpPr>
            <a:spLocks noGrp="1"/>
          </p:cNvSpPr>
          <p:nvPr>
            <p:ph idx="1"/>
          </p:nvPr>
        </p:nvSpPr>
        <p:spPr>
          <a:xfrm>
            <a:off x="457200" y="4644134"/>
            <a:ext cx="8363272" cy="1953217"/>
          </a:xfrm>
        </p:spPr>
        <p:txBody>
          <a:bodyPr/>
          <a:lstStyle/>
          <a:p>
            <a:pPr marL="444500"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乘法本身是一个很长的逻辑链，插入寄存器后可以成为</a:t>
            </a:r>
            <a:r>
              <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Pipeline</a:t>
            </a: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结构，通过折叠流水线可以减低芯片面积或减小资源消耗</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TextBox 4"/>
          <p:cNvSpPr txBox="1"/>
          <p:nvPr/>
        </p:nvSpPr>
        <p:spPr>
          <a:xfrm>
            <a:off x="3373027" y="3644733"/>
            <a:ext cx="748923" cy="369332"/>
          </a:xfrm>
          <a:prstGeom prst="rect">
            <a:avLst/>
          </a:prstGeom>
          <a:noFill/>
        </p:spPr>
        <p:txBody>
          <a:bodyPr wrap="none" rtlCol="0">
            <a:spAutoFit/>
          </a:bodyPr>
          <a:lstStyle/>
          <a:p>
            <a:r>
              <a:rPr lang="en-US" altLang="zh-CN" dirty="0" err="1">
                <a:solidFill>
                  <a:srgbClr val="C00000"/>
                </a:solidFill>
              </a:rPr>
              <a:t>shiftB</a:t>
            </a:r>
            <a:endParaRPr lang="zh-CN" altLang="en-US" baseline="-25000" dirty="0">
              <a:solidFill>
                <a:srgbClr val="C00000"/>
              </a:solidFill>
            </a:endParaRPr>
          </a:p>
        </p:txBody>
      </p:sp>
      <p:sp>
        <p:nvSpPr>
          <p:cNvPr id="6" name="TextBox 5"/>
          <p:cNvSpPr txBox="1"/>
          <p:nvPr/>
        </p:nvSpPr>
        <p:spPr>
          <a:xfrm>
            <a:off x="3373027" y="2114563"/>
            <a:ext cx="761747" cy="369332"/>
          </a:xfrm>
          <a:prstGeom prst="rect">
            <a:avLst/>
          </a:prstGeom>
          <a:noFill/>
        </p:spPr>
        <p:txBody>
          <a:bodyPr wrap="none" rtlCol="0">
            <a:spAutoFit/>
          </a:bodyPr>
          <a:lstStyle/>
          <a:p>
            <a:r>
              <a:rPr lang="en-US" altLang="zh-CN" dirty="0" err="1" smtClean="0">
                <a:solidFill>
                  <a:srgbClr val="C00000"/>
                </a:solidFill>
              </a:rPr>
              <a:t>shiftA</a:t>
            </a:r>
            <a:endParaRPr lang="zh-CN" altLang="en-US" baseline="-25000" dirty="0">
              <a:solidFill>
                <a:srgbClr val="C00000"/>
              </a:solidFill>
            </a:endParaRPr>
          </a:p>
        </p:txBody>
      </p:sp>
      <p:sp>
        <p:nvSpPr>
          <p:cNvPr id="7" name="TextBox 6"/>
          <p:cNvSpPr txBox="1"/>
          <p:nvPr/>
        </p:nvSpPr>
        <p:spPr>
          <a:xfrm>
            <a:off x="6237185" y="3460067"/>
            <a:ext cx="2167503" cy="553998"/>
          </a:xfrm>
          <a:prstGeom prst="roundRect">
            <a:avLst>
              <a:gd name="adj" fmla="val 32207"/>
            </a:avLst>
          </a:prstGeom>
        </p:spPr>
        <p:style>
          <a:lnRef idx="1">
            <a:schemeClr val="dk1"/>
          </a:lnRef>
          <a:fillRef idx="2">
            <a:schemeClr val="dk1"/>
          </a:fillRef>
          <a:effectRef idx="1">
            <a:schemeClr val="dk1"/>
          </a:effectRef>
          <a:fontRef idx="minor">
            <a:schemeClr val="dk1"/>
          </a:fontRef>
        </p:style>
        <p:txBody>
          <a:bodyPr wrap="none" rtlCol="0" anchor="ctr" anchorCtr="1">
            <a:noAutofit/>
          </a:bodyPr>
          <a:lstStyle/>
          <a:p>
            <a:r>
              <a:rPr lang="en-US" altLang="zh-CN" dirty="0" err="1" smtClean="0">
                <a:solidFill>
                  <a:srgbClr val="C00000"/>
                </a:solidFill>
                <a:latin typeface="幼圆" pitchFamily="49" charset="-122"/>
                <a:ea typeface="幼圆" pitchFamily="49" charset="-122"/>
              </a:rPr>
              <a:t>multcounter</a:t>
            </a:r>
            <a:r>
              <a:rPr lang="zh-CN" altLang="en-US" dirty="0" smtClean="0">
                <a:solidFill>
                  <a:srgbClr val="C00000"/>
                </a:solidFill>
                <a:latin typeface="幼圆" pitchFamily="49" charset="-122"/>
                <a:ea typeface="幼圆" pitchFamily="49" charset="-122"/>
              </a:rPr>
              <a:t>未画出</a:t>
            </a:r>
            <a:endParaRPr lang="zh-CN" altLang="en-US" baseline="-25000" dirty="0">
              <a:solidFill>
                <a:srgbClr val="C00000"/>
              </a:solidFill>
              <a:latin typeface="幼圆" pitchFamily="49" charset="-122"/>
              <a:ea typeface="幼圆" pitchFamily="49" charset="-122"/>
            </a:endParaRPr>
          </a:p>
        </p:txBody>
      </p:sp>
      <p:sp>
        <p:nvSpPr>
          <p:cNvPr id="8" name="TextBox 7"/>
          <p:cNvSpPr txBox="1"/>
          <p:nvPr/>
        </p:nvSpPr>
        <p:spPr>
          <a:xfrm>
            <a:off x="6327195" y="2114563"/>
            <a:ext cx="889987" cy="369332"/>
          </a:xfrm>
          <a:prstGeom prst="rect">
            <a:avLst/>
          </a:prstGeom>
          <a:noFill/>
        </p:spPr>
        <p:txBody>
          <a:bodyPr wrap="none" rtlCol="0">
            <a:spAutoFit/>
          </a:bodyPr>
          <a:lstStyle/>
          <a:p>
            <a:r>
              <a:rPr lang="en-US" altLang="zh-CN" dirty="0">
                <a:solidFill>
                  <a:srgbClr val="C00000"/>
                </a:solidFill>
              </a:rPr>
              <a:t>product</a:t>
            </a:r>
            <a:endParaRPr lang="zh-CN" altLang="en-US" baseline="-25000" dirty="0">
              <a:solidFill>
                <a:srgbClr val="C00000"/>
              </a:solidFill>
            </a:endParaRPr>
          </a:p>
        </p:txBody>
      </p:sp>
    </p:spTree>
    <p:extLst>
      <p:ext uri="{BB962C8B-B14F-4D97-AF65-F5344CB8AC3E}">
        <p14:creationId xmlns:p14="http://schemas.microsoft.com/office/powerpoint/2010/main" val="341416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Reset Circuits</a:t>
            </a:r>
            <a:endParaRPr lang="zh-CN" altLang="en-US" dirty="0"/>
          </a:p>
        </p:txBody>
      </p:sp>
      <p:sp>
        <p:nvSpPr>
          <p:cNvPr id="3" name="内容占位符 2"/>
          <p:cNvSpPr>
            <a:spLocks noGrp="1"/>
          </p:cNvSpPr>
          <p:nvPr>
            <p:ph idx="1"/>
          </p:nvPr>
        </p:nvSpPr>
        <p:spPr/>
        <p:txBody>
          <a:bodyPr/>
          <a:lstStyle/>
          <a:p>
            <a:r>
              <a:rPr lang="zh-CN" altLang="en-US" dirty="0" smtClean="0"/>
              <a:t>多时钟域时的复位</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30" y="1989363"/>
            <a:ext cx="4095454" cy="329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009" y="1969002"/>
            <a:ext cx="4320481" cy="3665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a:spLocks/>
          </p:cNvSpPr>
          <p:nvPr/>
        </p:nvSpPr>
        <p:spPr bwMode="auto">
          <a:xfrm>
            <a:off x="1961710" y="5814265"/>
            <a:ext cx="5265585" cy="6075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每个</a:t>
            </a: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时钟域需要设置独立的复位同步模块</a:t>
            </a:r>
            <a:endPar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TextBox 6"/>
          <p:cNvSpPr txBox="1"/>
          <p:nvPr/>
        </p:nvSpPr>
        <p:spPr>
          <a:xfrm>
            <a:off x="8071663" y="1969001"/>
            <a:ext cx="910827" cy="1200329"/>
          </a:xfrm>
          <a:prstGeom prst="rect">
            <a:avLst/>
          </a:prstGeom>
          <a:noFill/>
        </p:spPr>
        <p:txBody>
          <a:bodyPr wrap="none" rtlCol="0">
            <a:spAutoFit/>
            <a:scene3d>
              <a:camera prst="orthographicFront"/>
              <a:lightRig rig="threePt" dir="t"/>
            </a:scene3d>
            <a:sp3d extrusionH="57150">
              <a:bevelT w="38100" h="38100"/>
            </a:sp3d>
          </a:bodyPr>
          <a:lstStyle/>
          <a:p>
            <a:r>
              <a:rPr lang="zh-CN" altLang="en-US" sz="7200" dirty="0" smtClean="0">
                <a:solidFill>
                  <a:srgbClr val="00FF00"/>
                </a:solidFill>
                <a:effectLst>
                  <a:outerShdw blurRad="50800" dist="38100" dir="2700000" algn="tl" rotWithShape="0">
                    <a:prstClr val="black">
                      <a:alpha val="40000"/>
                    </a:prstClr>
                  </a:outerShdw>
                </a:effectLst>
                <a:sym typeface="Wingdings"/>
              </a:rPr>
              <a:t></a:t>
            </a:r>
            <a:endParaRPr lang="zh-CN" altLang="en-US" sz="7200" dirty="0">
              <a:solidFill>
                <a:srgbClr val="00FF00"/>
              </a:solidFill>
              <a:effectLst>
                <a:outerShdw blurRad="50800" dist="38100" dir="2700000" algn="tl" rotWithShape="0">
                  <a:prstClr val="black">
                    <a:alpha val="40000"/>
                  </a:prstClr>
                </a:outerShdw>
              </a:effectLst>
            </a:endParaRPr>
          </a:p>
        </p:txBody>
      </p:sp>
      <p:sp>
        <p:nvSpPr>
          <p:cNvPr id="8" name="TextBox 7"/>
          <p:cNvSpPr txBox="1"/>
          <p:nvPr/>
        </p:nvSpPr>
        <p:spPr>
          <a:xfrm>
            <a:off x="3980655" y="1969002"/>
            <a:ext cx="771365" cy="1200329"/>
          </a:xfrm>
          <a:prstGeom prst="rect">
            <a:avLst/>
          </a:prstGeom>
          <a:noFill/>
        </p:spPr>
        <p:txBody>
          <a:bodyPr wrap="none" rtlCol="0">
            <a:spAutoFit/>
            <a:scene3d>
              <a:camera prst="orthographicFront"/>
              <a:lightRig rig="threePt" dir="t"/>
            </a:scene3d>
            <a:sp3d extrusionH="57150">
              <a:bevelT w="38100" h="38100"/>
            </a:sp3d>
          </a:bodyPr>
          <a:lstStyle/>
          <a:p>
            <a:r>
              <a:rPr lang="zh-CN" altLang="en-US" sz="7200" dirty="0" smtClean="0">
                <a:solidFill>
                  <a:srgbClr val="FF0000"/>
                </a:solidFill>
                <a:effectLst>
                  <a:outerShdw blurRad="50800" dist="38100" dir="2700000" algn="tl" rotWithShape="0">
                    <a:prstClr val="black">
                      <a:alpha val="40000"/>
                    </a:prstClr>
                  </a:outerShdw>
                </a:effectLst>
                <a:sym typeface="Wingdings"/>
              </a:rPr>
              <a:t></a:t>
            </a:r>
            <a:endParaRPr lang="zh-CN" altLang="en-US" sz="7200" dirty="0">
              <a:solidFill>
                <a:srgbClr val="FF0000"/>
              </a:solidFill>
              <a:effectLst>
                <a:outerShdw blurRad="50800" dist="38100" dir="2700000" algn="tl" rotWithShape="0">
                  <a:prstClr val="black">
                    <a:alpha val="40000"/>
                  </a:prstClr>
                </a:outerShdw>
              </a:effectLst>
            </a:endParaRPr>
          </a:p>
        </p:txBody>
      </p:sp>
      <p:sp>
        <p:nvSpPr>
          <p:cNvPr id="9" name="TextBox 8"/>
          <p:cNvSpPr txBox="1"/>
          <p:nvPr/>
        </p:nvSpPr>
        <p:spPr>
          <a:xfrm>
            <a:off x="8071663" y="3795954"/>
            <a:ext cx="910827" cy="1200329"/>
          </a:xfrm>
          <a:prstGeom prst="rect">
            <a:avLst/>
          </a:prstGeom>
          <a:noFill/>
        </p:spPr>
        <p:txBody>
          <a:bodyPr wrap="none" rtlCol="0">
            <a:spAutoFit/>
            <a:scene3d>
              <a:camera prst="orthographicFront"/>
              <a:lightRig rig="threePt" dir="t"/>
            </a:scene3d>
            <a:sp3d extrusionH="57150">
              <a:bevelT w="38100" h="38100"/>
            </a:sp3d>
          </a:bodyPr>
          <a:lstStyle/>
          <a:p>
            <a:r>
              <a:rPr lang="zh-CN" altLang="en-US" sz="7200" dirty="0" smtClean="0">
                <a:solidFill>
                  <a:srgbClr val="00FF00"/>
                </a:solidFill>
                <a:effectLst>
                  <a:outerShdw blurRad="50800" dist="38100" dir="2700000" algn="tl" rotWithShape="0">
                    <a:prstClr val="black">
                      <a:alpha val="40000"/>
                    </a:prstClr>
                  </a:outerShdw>
                </a:effectLst>
                <a:sym typeface="Wingdings"/>
              </a:rPr>
              <a:t></a:t>
            </a:r>
            <a:endParaRPr lang="zh-CN" altLang="en-US" sz="7200" dirty="0">
              <a:solidFill>
                <a:srgbClr val="00FF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10946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heel(1)">
                                      <p:cBhvr>
                                        <p:cTn id="7" dur="1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4099"/>
                                        </p:tgtEl>
                                        <p:attrNameLst>
                                          <p:attrName>style.visibility</p:attrName>
                                        </p:attrNameLst>
                                      </p:cBhvr>
                                      <p:to>
                                        <p:strVal val="visible"/>
                                      </p:to>
                                    </p:set>
                                    <p:animEffect transition="in" filter="wheel(1)">
                                      <p:cBhvr>
                                        <p:cTn id="19" dur="1000"/>
                                        <p:tgtEl>
                                          <p:spTgt spid="409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anim calcmode="lin" valueType="num">
                                      <p:cBhvr>
                                        <p:cTn id="25" dur="500" fill="hold"/>
                                        <p:tgtEl>
                                          <p:spTgt spid="7"/>
                                        </p:tgtEl>
                                        <p:attrNameLst>
                                          <p:attrName>ppt_x</p:attrName>
                                        </p:attrNameLst>
                                      </p:cBhvr>
                                      <p:tavLst>
                                        <p:tav tm="0">
                                          <p:val>
                                            <p:strVal val="#ppt_x"/>
                                          </p:val>
                                        </p:tav>
                                        <p:tav tm="100000">
                                          <p:val>
                                            <p:strVal val="#ppt_x"/>
                                          </p:val>
                                        </p:tav>
                                      </p:tavLst>
                                    </p:anim>
                                    <p:anim calcmode="lin" valueType="num">
                                      <p:cBhvr>
                                        <p:cTn id="26"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Reset Circuits</a:t>
            </a:r>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2245233379"/>
              </p:ext>
            </p:extLst>
          </p:nvPr>
        </p:nvGraphicFramePr>
        <p:xfrm>
          <a:off x="1286635" y="1538790"/>
          <a:ext cx="7083465" cy="3240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94608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9834118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a:t>
            </a:r>
            <a:r>
              <a:rPr lang="zh-CN" altLang="en-US" dirty="0" smtClean="0"/>
              <a:t>减小资源的设计技巧有哪些</a:t>
            </a:r>
            <a:endParaRPr lang="en-US" altLang="zh-CN" dirty="0" smtClean="0"/>
          </a:p>
          <a:p>
            <a:r>
              <a:rPr lang="en-US" altLang="zh-CN" dirty="0" smtClean="0"/>
              <a:t>2.</a:t>
            </a:r>
            <a:r>
              <a:rPr lang="zh-CN" altLang="en-US" dirty="0" smtClean="0"/>
              <a:t>为什么说要谨慎使用复位置位</a:t>
            </a:r>
            <a:endParaRPr lang="en-US" altLang="zh-CN" dirty="0" smtClean="0"/>
          </a:p>
          <a:p>
            <a:r>
              <a:rPr lang="en-US" altLang="zh-CN" dirty="0" smtClean="0"/>
              <a:t>3.</a:t>
            </a:r>
            <a:r>
              <a:rPr lang="zh-CN" altLang="en-US" dirty="0" smtClean="0"/>
              <a:t>减小功耗的设计技巧有哪些</a:t>
            </a:r>
            <a:endParaRPr lang="en-US" altLang="zh-CN" dirty="0" smtClean="0"/>
          </a:p>
          <a:p>
            <a:r>
              <a:rPr lang="en-US" altLang="zh-CN" dirty="0" smtClean="0"/>
              <a:t>4.</a:t>
            </a:r>
            <a:r>
              <a:rPr lang="zh-CN" altLang="en-US" dirty="0" smtClean="0"/>
              <a:t>什么是时钟域，跨时钟域传输数据有哪些风险</a:t>
            </a:r>
            <a:endParaRPr lang="en-US" altLang="zh-CN" dirty="0" smtClean="0"/>
          </a:p>
          <a:p>
            <a:r>
              <a:rPr lang="en-US" altLang="zh-CN" dirty="0" smtClean="0"/>
              <a:t>5.</a:t>
            </a:r>
            <a:r>
              <a:rPr lang="zh-CN" altLang="en-US" dirty="0" smtClean="0"/>
              <a:t>跨时钟域传输数据的技术有哪些，各有什么特点</a:t>
            </a:r>
            <a:endParaRPr lang="en-US" altLang="zh-CN" dirty="0" smtClean="0"/>
          </a:p>
          <a:p>
            <a:r>
              <a:rPr lang="en-US" altLang="zh-CN" dirty="0" smtClean="0"/>
              <a:t>6.</a:t>
            </a:r>
            <a:r>
              <a:rPr lang="zh-CN" altLang="en-US" dirty="0" smtClean="0"/>
              <a:t>格雷码的特点是什么，有何应用</a:t>
            </a:r>
            <a:endParaRPr lang="en-US" altLang="zh-CN" dirty="0" smtClean="0"/>
          </a:p>
          <a:p>
            <a:r>
              <a:rPr lang="en-US" altLang="zh-CN" dirty="0" smtClean="0"/>
              <a:t>7.</a:t>
            </a:r>
            <a:r>
              <a:rPr lang="zh-CN" altLang="en-US" dirty="0" smtClean="0"/>
              <a:t>多时钟域中，复位电路要注意什么</a:t>
            </a:r>
            <a:endParaRPr lang="en-US" altLang="zh-CN" dirty="0" smtClean="0"/>
          </a:p>
          <a:p>
            <a:r>
              <a:rPr lang="en-US" altLang="zh-CN" smtClean="0"/>
              <a:t>8.</a:t>
            </a:r>
            <a:r>
              <a:rPr lang="zh-CN" altLang="en-US" dirty="0"/>
              <a:t>复位电路有那三类，各有什么特点</a:t>
            </a:r>
            <a:endParaRPr lang="en-US" altLang="zh-CN" dirty="0"/>
          </a:p>
          <a:p>
            <a:endParaRPr lang="en-US" altLang="zh-CN" dirty="0" smtClean="0"/>
          </a:p>
        </p:txBody>
      </p:sp>
    </p:spTree>
    <p:extLst>
      <p:ext uri="{BB962C8B-B14F-4D97-AF65-F5344CB8AC3E}">
        <p14:creationId xmlns:p14="http://schemas.microsoft.com/office/powerpoint/2010/main" val="2687367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Area</a:t>
            </a:r>
            <a:endParaRPr lang="zh-CN" altLang="en-US" dirty="0"/>
          </a:p>
        </p:txBody>
      </p:sp>
      <p:sp>
        <p:nvSpPr>
          <p:cNvPr id="3" name="内容占位符 2"/>
          <p:cNvSpPr>
            <a:spLocks noGrp="1"/>
          </p:cNvSpPr>
          <p:nvPr>
            <p:ph idx="1"/>
          </p:nvPr>
        </p:nvSpPr>
        <p:spPr/>
        <p:txBody>
          <a:bodyPr/>
          <a:lstStyle/>
          <a:p>
            <a:r>
              <a:rPr lang="zh-CN" altLang="en-US" dirty="0" smtClean="0"/>
              <a:t>资源共享</a:t>
            </a:r>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08821"/>
            <a:ext cx="3754245" cy="38704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025" y="1808820"/>
            <a:ext cx="3897224" cy="45455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内容占位符 2"/>
          <p:cNvSpPr txBox="1">
            <a:spLocks/>
          </p:cNvSpPr>
          <p:nvPr/>
        </p:nvSpPr>
        <p:spPr bwMode="auto">
          <a:xfrm>
            <a:off x="457200" y="5796265"/>
            <a:ext cx="4181636" cy="918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1588"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复用控制所需资源比被复用的资源小时，可通过复用减小面积</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77525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heel(1)">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wheel(1)">
                                      <p:cBhvr>
                                        <p:cTn id="12" dur="500"/>
                                        <p:tgtEl>
                                          <p:spTgt spid="1331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Area</a:t>
            </a:r>
            <a:endParaRPr lang="zh-CN" altLang="en-US" dirty="0"/>
          </a:p>
        </p:txBody>
      </p:sp>
      <p:sp>
        <p:nvSpPr>
          <p:cNvPr id="3" name="内容占位符 2"/>
          <p:cNvSpPr>
            <a:spLocks noGrp="1"/>
          </p:cNvSpPr>
          <p:nvPr>
            <p:ph idx="1"/>
          </p:nvPr>
        </p:nvSpPr>
        <p:spPr/>
        <p:txBody>
          <a:bodyPr/>
          <a:lstStyle/>
          <a:p>
            <a:r>
              <a:rPr lang="zh-CN" altLang="en-US" dirty="0" smtClean="0"/>
              <a:t>复位、置位对面积的影响</a:t>
            </a:r>
            <a:endParaRPr lang="zh-CN" altLang="en-US" dirty="0"/>
          </a:p>
        </p:txBody>
      </p:sp>
      <p:sp>
        <p:nvSpPr>
          <p:cNvPr id="4" name="折角形 3"/>
          <p:cNvSpPr/>
          <p:nvPr/>
        </p:nvSpPr>
        <p:spPr>
          <a:xfrm>
            <a:off x="542279" y="2033847"/>
            <a:ext cx="3174626" cy="1215133"/>
          </a:xfrm>
          <a:prstGeom prst="foldedCorner">
            <a:avLst>
              <a:gd name="adj" fmla="val 12871"/>
            </a:avLst>
          </a:prstGeom>
        </p:spPr>
        <p:style>
          <a:lnRef idx="1">
            <a:schemeClr val="dk1"/>
          </a:lnRef>
          <a:fillRef idx="2">
            <a:schemeClr val="dk1"/>
          </a:fillRef>
          <a:effectRef idx="1">
            <a:schemeClr val="dk1"/>
          </a:effectRef>
          <a:fontRef idx="minor">
            <a:schemeClr val="dk1"/>
          </a:fontRef>
        </p:style>
        <p:txBody>
          <a:bodyPr numCol="1" rtlCol="0" anchor="t" anchorCtr="0"/>
          <a:lstStyle/>
          <a:p>
            <a:pPr algn="ctr"/>
            <a:r>
              <a:rPr lang="zh-CN" altLang="en-US" sz="1600" b="1" dirty="0" smtClean="0"/>
              <a:t>同步复位</a:t>
            </a:r>
            <a:endParaRPr lang="en-US" altLang="zh-CN" sz="1600" b="1" dirty="0" smtClean="0"/>
          </a:p>
          <a:p>
            <a:r>
              <a:rPr lang="en-US" altLang="zh-CN" sz="1600" b="1" dirty="0" smtClean="0"/>
              <a:t>always </a:t>
            </a:r>
            <a:r>
              <a:rPr lang="en-US" altLang="zh-CN" sz="1600" b="1" dirty="0"/>
              <a:t>@(</a:t>
            </a:r>
            <a:r>
              <a:rPr lang="en-US" altLang="zh-CN" sz="1600" b="1" dirty="0" err="1"/>
              <a:t>posedge</a:t>
            </a:r>
            <a:r>
              <a:rPr lang="en-US" altLang="zh-CN" sz="1600" b="1" dirty="0"/>
              <a:t> </a:t>
            </a:r>
            <a:r>
              <a:rPr lang="en-US" altLang="zh-CN" sz="1600" b="1" dirty="0" err="1"/>
              <a:t>iClk</a:t>
            </a:r>
            <a:r>
              <a:rPr lang="en-US" altLang="zh-CN" sz="1600" b="1" dirty="0"/>
              <a:t>)</a:t>
            </a:r>
          </a:p>
          <a:p>
            <a:r>
              <a:rPr lang="en-US" altLang="zh-CN" sz="1600" b="1" dirty="0" smtClean="0"/>
              <a:t>  if</a:t>
            </a:r>
            <a:r>
              <a:rPr lang="en-US" altLang="zh-CN" sz="1600" b="1" dirty="0"/>
              <a:t>(!</a:t>
            </a:r>
            <a:r>
              <a:rPr lang="en-US" altLang="zh-CN" sz="1600" b="1" dirty="0" err="1"/>
              <a:t>iReset</a:t>
            </a:r>
            <a:r>
              <a:rPr lang="en-US" altLang="zh-CN" sz="1600" b="1" dirty="0"/>
              <a:t>) </a:t>
            </a:r>
            <a:r>
              <a:rPr lang="en-US" altLang="zh-CN" sz="1600" b="1" dirty="0" err="1"/>
              <a:t>sr</a:t>
            </a:r>
            <a:r>
              <a:rPr lang="en-US" altLang="zh-CN" sz="1600" b="1" dirty="0"/>
              <a:t> &lt;= 0;</a:t>
            </a:r>
          </a:p>
          <a:p>
            <a:r>
              <a:rPr lang="en-US" altLang="zh-CN" sz="1600" b="1" dirty="0" smtClean="0"/>
              <a:t>  else            </a:t>
            </a:r>
            <a:r>
              <a:rPr lang="en-US" altLang="zh-CN" sz="1600" b="1" dirty="0" err="1" smtClean="0"/>
              <a:t>sr</a:t>
            </a:r>
            <a:r>
              <a:rPr lang="en-US" altLang="zh-CN" sz="1600" b="1" dirty="0" smtClean="0"/>
              <a:t> </a:t>
            </a:r>
            <a:r>
              <a:rPr lang="en-US" altLang="zh-CN" sz="1600" b="1" dirty="0"/>
              <a:t>&lt;= {</a:t>
            </a:r>
            <a:r>
              <a:rPr lang="en-US" altLang="zh-CN" sz="1600" b="1" dirty="0" err="1"/>
              <a:t>sr</a:t>
            </a:r>
            <a:r>
              <a:rPr lang="en-US" altLang="zh-CN" sz="1600" b="1" dirty="0"/>
              <a:t>[14:0], </a:t>
            </a:r>
            <a:r>
              <a:rPr lang="en-US" altLang="zh-CN" sz="1600" b="1" dirty="0" err="1"/>
              <a:t>iDat</a:t>
            </a:r>
            <a:r>
              <a:rPr lang="en-US" altLang="zh-CN" sz="1600" b="1" dirty="0" smtClean="0"/>
              <a:t>};</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930" y="3519010"/>
            <a:ext cx="4607002" cy="119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折角形 8"/>
          <p:cNvSpPr/>
          <p:nvPr/>
        </p:nvSpPr>
        <p:spPr>
          <a:xfrm>
            <a:off x="542279" y="3699032"/>
            <a:ext cx="3174626" cy="1215133"/>
          </a:xfrm>
          <a:prstGeom prst="foldedCorner">
            <a:avLst>
              <a:gd name="adj" fmla="val 12871"/>
            </a:avLst>
          </a:prstGeom>
        </p:spPr>
        <p:style>
          <a:lnRef idx="1">
            <a:schemeClr val="dk1"/>
          </a:lnRef>
          <a:fillRef idx="2">
            <a:schemeClr val="dk1"/>
          </a:fillRef>
          <a:effectRef idx="1">
            <a:schemeClr val="dk1"/>
          </a:effectRef>
          <a:fontRef idx="minor">
            <a:schemeClr val="dk1"/>
          </a:fontRef>
        </p:style>
        <p:txBody>
          <a:bodyPr numCol="1" rtlCol="0" anchor="t" anchorCtr="0"/>
          <a:lstStyle/>
          <a:p>
            <a:pPr algn="ctr"/>
            <a:r>
              <a:rPr lang="zh-CN" altLang="en-US" sz="1600" b="1" dirty="0" smtClean="0"/>
              <a:t>无复位</a:t>
            </a:r>
            <a:endParaRPr lang="en-US" altLang="zh-CN" sz="1600" b="1" dirty="0" smtClean="0"/>
          </a:p>
          <a:p>
            <a:r>
              <a:rPr lang="en-US" altLang="zh-CN" sz="1600" b="1" dirty="0" smtClean="0"/>
              <a:t>always </a:t>
            </a:r>
            <a:r>
              <a:rPr lang="en-US" altLang="zh-CN" sz="1600" b="1" dirty="0"/>
              <a:t>@(</a:t>
            </a:r>
            <a:r>
              <a:rPr lang="en-US" altLang="zh-CN" sz="1600" b="1" dirty="0" err="1"/>
              <a:t>posedge</a:t>
            </a:r>
            <a:r>
              <a:rPr lang="en-US" altLang="zh-CN" sz="1600" b="1" dirty="0"/>
              <a:t> </a:t>
            </a:r>
            <a:r>
              <a:rPr lang="en-US" altLang="zh-CN" sz="1600" b="1" dirty="0" err="1"/>
              <a:t>iClk</a:t>
            </a:r>
            <a:r>
              <a:rPr lang="en-US" altLang="zh-CN" sz="1600" b="1" dirty="0"/>
              <a:t>)</a:t>
            </a:r>
          </a:p>
          <a:p>
            <a:r>
              <a:rPr lang="en-US" altLang="zh-CN" sz="1600" b="1" dirty="0" smtClean="0"/>
              <a:t>    </a:t>
            </a:r>
            <a:r>
              <a:rPr lang="en-US" altLang="zh-CN" sz="1600" b="1" dirty="0" err="1" smtClean="0"/>
              <a:t>sr</a:t>
            </a:r>
            <a:r>
              <a:rPr lang="en-US" altLang="zh-CN" sz="1600" b="1" dirty="0" smtClean="0"/>
              <a:t> </a:t>
            </a:r>
            <a:r>
              <a:rPr lang="en-US" altLang="zh-CN" sz="1600" b="1" dirty="0"/>
              <a:t>&lt;= {</a:t>
            </a:r>
            <a:r>
              <a:rPr lang="en-US" altLang="zh-CN" sz="1600" b="1" dirty="0" err="1"/>
              <a:t>sr</a:t>
            </a:r>
            <a:r>
              <a:rPr lang="en-US" altLang="zh-CN" sz="1600" b="1" dirty="0"/>
              <a:t>[14:0], </a:t>
            </a:r>
            <a:r>
              <a:rPr lang="en-US" altLang="zh-CN" sz="1600" b="1" dirty="0" err="1"/>
              <a:t>iDat</a:t>
            </a:r>
            <a:r>
              <a:rPr lang="en-US" altLang="zh-CN" sz="1600" b="1" dirty="0" smtClean="0"/>
              <a:t>};</a:t>
            </a:r>
          </a:p>
        </p:txBody>
      </p: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930" y="2033847"/>
            <a:ext cx="4973947" cy="104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内容占位符 2"/>
          <p:cNvSpPr txBox="1">
            <a:spLocks/>
          </p:cNvSpPr>
          <p:nvPr/>
        </p:nvSpPr>
        <p:spPr bwMode="auto">
          <a:xfrm>
            <a:off x="457200" y="5274205"/>
            <a:ext cx="8363272" cy="13231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444500" lvl="1" indent="12700"/>
            <a:r>
              <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FPGA</a:t>
            </a: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中的某些资源没有复位功能，因此带复位的设计将使用一般元件实现，会消耗大量资源</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2" name="内容占位符 2"/>
          <p:cNvSpPr txBox="1">
            <a:spLocks/>
          </p:cNvSpPr>
          <p:nvPr/>
        </p:nvSpPr>
        <p:spPr bwMode="auto">
          <a:xfrm>
            <a:off x="4132290" y="2805621"/>
            <a:ext cx="3995105" cy="5400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444500" lvl="1" indent="12700"/>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Slice = 9</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，触发器 </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16</a:t>
            </a:r>
            <a:endParaRPr lang="zh-CN" altLang="en-US" sz="18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3" name="内容占位符 2"/>
          <p:cNvSpPr txBox="1">
            <a:spLocks/>
          </p:cNvSpPr>
          <p:nvPr/>
        </p:nvSpPr>
        <p:spPr bwMode="auto">
          <a:xfrm>
            <a:off x="4132290" y="4599130"/>
            <a:ext cx="3995105" cy="5400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444500" lvl="1" indent="12700"/>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Slice = 1</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，触发器 </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1</a:t>
            </a:r>
            <a:endParaRPr lang="zh-CN" altLang="en-US" sz="18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91388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wipe(left)">
                                      <p:cBhvr>
                                        <p:cTn id="12" dur="500"/>
                                        <p:tgtEl>
                                          <p:spTgt spid="1433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38"/>
                                        </p:tgtEl>
                                        <p:attrNameLst>
                                          <p:attrName>style.visibility</p:attrName>
                                        </p:attrNameLst>
                                      </p:cBhvr>
                                      <p:to>
                                        <p:strVal val="visible"/>
                                      </p:to>
                                    </p:set>
                                    <p:animEffect transition="in" filter="wipe(left)">
                                      <p:cBhvr>
                                        <p:cTn id="22" dur="500"/>
                                        <p:tgtEl>
                                          <p:spTgt spid="1433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outVertical)">
                                      <p:cBhvr>
                                        <p:cTn id="27" dur="500"/>
                                        <p:tgtEl>
                                          <p:spTgt spid="12"/>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outVertic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Area</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折角形 3"/>
          <p:cNvSpPr/>
          <p:nvPr/>
        </p:nvSpPr>
        <p:spPr>
          <a:xfrm>
            <a:off x="365948" y="1583795"/>
            <a:ext cx="3665992" cy="3060340"/>
          </a:xfrm>
          <a:prstGeom prst="foldedCorner">
            <a:avLst>
              <a:gd name="adj" fmla="val 8320"/>
            </a:avLst>
          </a:prstGeom>
        </p:spPr>
        <p:style>
          <a:lnRef idx="1">
            <a:schemeClr val="dk1"/>
          </a:lnRef>
          <a:fillRef idx="2">
            <a:schemeClr val="dk1"/>
          </a:fillRef>
          <a:effectRef idx="1">
            <a:schemeClr val="dk1"/>
          </a:effectRef>
          <a:fontRef idx="minor">
            <a:schemeClr val="dk1"/>
          </a:fontRef>
        </p:style>
        <p:txBody>
          <a:bodyPr numCol="1" rtlCol="0" anchor="t" anchorCtr="0"/>
          <a:lstStyle/>
          <a:p>
            <a:endParaRPr lang="en-US" altLang="zh-CN" sz="1400" b="1" dirty="0" smtClean="0">
              <a:latin typeface="Consolas" pitchFamily="49" charset="0"/>
              <a:cs typeface="Consolas" pitchFamily="49" charset="0"/>
            </a:endParaRPr>
          </a:p>
          <a:p>
            <a:r>
              <a:rPr lang="en-US" altLang="zh-CN" sz="1400" b="1" dirty="0" smtClean="0">
                <a:latin typeface="Consolas" pitchFamily="49" charset="0"/>
                <a:cs typeface="Consolas" pitchFamily="49" charset="0"/>
              </a:rPr>
              <a:t>module </a:t>
            </a:r>
            <a:r>
              <a:rPr lang="en-US" altLang="zh-CN" sz="1400" b="1" dirty="0">
                <a:latin typeface="Consolas" pitchFamily="49" charset="0"/>
                <a:cs typeface="Consolas" pitchFamily="49" charset="0"/>
              </a:rPr>
              <a:t>mult8(</a:t>
            </a:r>
          </a:p>
          <a:p>
            <a:r>
              <a:rPr lang="en-US" altLang="zh-CN" sz="1400" b="1" dirty="0" smtClean="0">
                <a:latin typeface="Consolas" pitchFamily="49" charset="0"/>
                <a:cs typeface="Consolas" pitchFamily="49" charset="0"/>
              </a:rPr>
              <a:t>    output </a:t>
            </a:r>
            <a:r>
              <a:rPr lang="en-US" altLang="zh-CN" sz="1400" b="1" dirty="0" err="1">
                <a:latin typeface="Consolas" pitchFamily="49" charset="0"/>
                <a:cs typeface="Consolas" pitchFamily="49" charset="0"/>
              </a:rPr>
              <a:t>reg</a:t>
            </a:r>
            <a:r>
              <a:rPr lang="en-US" altLang="zh-CN" sz="1400" b="1" dirty="0">
                <a:latin typeface="Consolas" pitchFamily="49" charset="0"/>
                <a:cs typeface="Consolas" pitchFamily="49" charset="0"/>
              </a:rPr>
              <a:t> [15:0] </a:t>
            </a:r>
            <a:r>
              <a:rPr lang="en-US" altLang="zh-CN" sz="1400" b="1" dirty="0" err="1">
                <a:latin typeface="Consolas" pitchFamily="49" charset="0"/>
                <a:cs typeface="Consolas" pitchFamily="49" charset="0"/>
              </a:rPr>
              <a:t>oDat</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input             </a:t>
            </a:r>
            <a:r>
              <a:rPr lang="en-US" altLang="zh-CN" sz="1400" b="1" dirty="0" err="1" smtClean="0">
                <a:latin typeface="Consolas" pitchFamily="49" charset="0"/>
                <a:cs typeface="Consolas" pitchFamily="49" charset="0"/>
              </a:rPr>
              <a:t>iReset</a:t>
            </a:r>
            <a:r>
              <a:rPr lang="en-US" altLang="zh-CN" sz="1400" b="1" dirty="0">
                <a:latin typeface="Consolas" pitchFamily="49" charset="0"/>
                <a:cs typeface="Consolas" pitchFamily="49" charset="0"/>
              </a:rPr>
              <a:t>, </a:t>
            </a:r>
            <a:r>
              <a:rPr lang="en-US" altLang="zh-CN" sz="1400" b="1" dirty="0" err="1">
                <a:latin typeface="Consolas" pitchFamily="49" charset="0"/>
                <a:cs typeface="Consolas" pitchFamily="49" charset="0"/>
              </a:rPr>
              <a:t>iClk</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input      [ 7:0] iDat1 , iDat2</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a:t>
            </a:r>
          </a:p>
          <a:p>
            <a:endParaRPr lang="en-US" altLang="zh-CN" sz="1400" b="1" dirty="0" smtClean="0">
              <a:latin typeface="Consolas" pitchFamily="49" charset="0"/>
              <a:cs typeface="Consolas" pitchFamily="49" charset="0"/>
            </a:endParaRPr>
          </a:p>
          <a:p>
            <a:r>
              <a:rPr lang="en-US" altLang="zh-CN" sz="1400" b="1" dirty="0" smtClean="0">
                <a:latin typeface="Consolas" pitchFamily="49" charset="0"/>
                <a:cs typeface="Consolas" pitchFamily="49" charset="0"/>
              </a:rPr>
              <a:t>    always </a:t>
            </a:r>
            <a:r>
              <a:rPr lang="en-US" altLang="zh-CN" sz="1400" b="1" dirty="0">
                <a:latin typeface="Consolas" pitchFamily="49" charset="0"/>
                <a:cs typeface="Consolas" pitchFamily="49" charset="0"/>
              </a:rPr>
              <a:t>@(</a:t>
            </a:r>
            <a:r>
              <a:rPr lang="en-US" altLang="zh-CN" sz="1400" b="1" dirty="0" err="1">
                <a:latin typeface="Consolas" pitchFamily="49" charset="0"/>
                <a:cs typeface="Consolas" pitchFamily="49" charset="0"/>
              </a:rPr>
              <a:t>posedge</a:t>
            </a:r>
            <a:r>
              <a:rPr lang="en-US" altLang="zh-CN" sz="1400" b="1" dirty="0">
                <a:latin typeface="Consolas" pitchFamily="49" charset="0"/>
                <a:cs typeface="Consolas" pitchFamily="49" charset="0"/>
              </a:rPr>
              <a:t> </a:t>
            </a:r>
            <a:r>
              <a:rPr lang="en-US" altLang="zh-CN" sz="1400" b="1" dirty="0" err="1">
                <a:latin typeface="Consolas" pitchFamily="49" charset="0"/>
                <a:cs typeface="Consolas" pitchFamily="49" charset="0"/>
              </a:rPr>
              <a:t>iClk</a:t>
            </a:r>
            <a:r>
              <a:rPr lang="en-US" altLang="zh-CN" sz="1400" b="1" dirty="0">
                <a:latin typeface="Consolas" pitchFamily="49" charset="0"/>
                <a:cs typeface="Consolas" pitchFamily="49" charset="0"/>
              </a:rPr>
              <a:t>)</a:t>
            </a:r>
          </a:p>
          <a:p>
            <a:r>
              <a:rPr lang="en-US" altLang="zh-CN" sz="1400" b="1" dirty="0">
                <a:latin typeface="Consolas" pitchFamily="49" charset="0"/>
                <a:cs typeface="Consolas" pitchFamily="49" charset="0"/>
              </a:rPr>
              <a:t>        if ( !</a:t>
            </a:r>
            <a:r>
              <a:rPr lang="en-US" altLang="zh-CN" sz="1400" b="1" dirty="0" err="1">
                <a:latin typeface="Consolas" pitchFamily="49" charset="0"/>
                <a:cs typeface="Consolas" pitchFamily="49" charset="0"/>
              </a:rPr>
              <a:t>iReset</a:t>
            </a:r>
            <a:r>
              <a:rPr lang="en-US" altLang="zh-CN" sz="1400" b="1" dirty="0">
                <a:latin typeface="Consolas" pitchFamily="49" charset="0"/>
                <a:cs typeface="Consolas" pitchFamily="49" charset="0"/>
              </a:rPr>
              <a:t> )  </a:t>
            </a:r>
            <a:endParaRPr lang="en-US" altLang="zh-CN" sz="1400" b="1" dirty="0" smtClean="0">
              <a:latin typeface="Consolas" pitchFamily="49" charset="0"/>
              <a:cs typeface="Consolas" pitchFamily="49" charset="0"/>
            </a:endParaRPr>
          </a:p>
          <a:p>
            <a:r>
              <a:rPr lang="en-US" altLang="zh-CN" sz="1400" b="1" dirty="0">
                <a:latin typeface="Consolas" pitchFamily="49" charset="0"/>
                <a:cs typeface="Consolas" pitchFamily="49" charset="0"/>
              </a:rPr>
              <a:t> </a:t>
            </a:r>
            <a:r>
              <a:rPr lang="en-US" altLang="zh-CN" sz="1400" b="1" dirty="0" smtClean="0">
                <a:latin typeface="Consolas" pitchFamily="49" charset="0"/>
                <a:cs typeface="Consolas" pitchFamily="49" charset="0"/>
              </a:rPr>
              <a:t>          </a:t>
            </a:r>
            <a:r>
              <a:rPr lang="en-US" altLang="zh-CN" sz="1400" b="1" dirty="0" err="1" smtClean="0">
                <a:latin typeface="Consolas" pitchFamily="49" charset="0"/>
                <a:cs typeface="Consolas" pitchFamily="49" charset="0"/>
              </a:rPr>
              <a:t>oDat</a:t>
            </a:r>
            <a:r>
              <a:rPr lang="en-US" altLang="zh-CN" sz="1400" b="1" dirty="0" smtClean="0">
                <a:latin typeface="Consolas" pitchFamily="49" charset="0"/>
                <a:cs typeface="Consolas" pitchFamily="49" charset="0"/>
              </a:rPr>
              <a:t> </a:t>
            </a:r>
            <a:r>
              <a:rPr lang="en-US" altLang="zh-CN" sz="1400" b="1" dirty="0">
                <a:latin typeface="Consolas" pitchFamily="49" charset="0"/>
                <a:cs typeface="Consolas" pitchFamily="49" charset="0"/>
              </a:rPr>
              <a:t>&lt;= 16’hffff;</a:t>
            </a:r>
          </a:p>
          <a:p>
            <a:r>
              <a:rPr lang="en-US" altLang="zh-CN" sz="1400" b="1" dirty="0" smtClean="0">
                <a:latin typeface="Consolas" pitchFamily="49" charset="0"/>
                <a:cs typeface="Consolas" pitchFamily="49" charset="0"/>
              </a:rPr>
              <a:t>       else </a:t>
            </a:r>
          </a:p>
          <a:p>
            <a:r>
              <a:rPr lang="en-US" altLang="zh-CN" sz="1400" b="1" dirty="0">
                <a:latin typeface="Consolas" pitchFamily="49" charset="0"/>
                <a:cs typeface="Consolas" pitchFamily="49" charset="0"/>
              </a:rPr>
              <a:t> </a:t>
            </a:r>
            <a:r>
              <a:rPr lang="en-US" altLang="zh-CN" sz="1400" b="1" dirty="0" smtClean="0">
                <a:latin typeface="Consolas" pitchFamily="49" charset="0"/>
                <a:cs typeface="Consolas" pitchFamily="49" charset="0"/>
              </a:rPr>
              <a:t>          </a:t>
            </a:r>
            <a:r>
              <a:rPr lang="en-US" altLang="zh-CN" sz="1400" b="1" dirty="0" err="1" smtClean="0">
                <a:latin typeface="Consolas" pitchFamily="49" charset="0"/>
                <a:cs typeface="Consolas" pitchFamily="49" charset="0"/>
              </a:rPr>
              <a:t>oDat</a:t>
            </a:r>
            <a:r>
              <a:rPr lang="en-US" altLang="zh-CN" sz="1400" b="1" dirty="0" smtClean="0">
                <a:latin typeface="Consolas" pitchFamily="49" charset="0"/>
                <a:cs typeface="Consolas" pitchFamily="49" charset="0"/>
              </a:rPr>
              <a:t> </a:t>
            </a:r>
            <a:r>
              <a:rPr lang="en-US" altLang="zh-CN" sz="1400" b="1" dirty="0">
                <a:latin typeface="Consolas" pitchFamily="49" charset="0"/>
                <a:cs typeface="Consolas" pitchFamily="49" charset="0"/>
              </a:rPr>
              <a:t>&lt;= iDat1 * iDat2;</a:t>
            </a:r>
          </a:p>
          <a:p>
            <a:r>
              <a:rPr lang="en-US" altLang="zh-CN" sz="1400" b="1" dirty="0" err="1">
                <a:latin typeface="Consolas" pitchFamily="49" charset="0"/>
                <a:cs typeface="Consolas" pitchFamily="49" charset="0"/>
              </a:rPr>
              <a:t>endmodule</a:t>
            </a:r>
            <a:endParaRPr lang="en-US" altLang="zh-CN" sz="1400" b="1" dirty="0" smtClean="0">
              <a:latin typeface="Consolas" pitchFamily="49" charset="0"/>
              <a:cs typeface="Consolas" pitchFamily="49" charset="0"/>
            </a:endParaRPr>
          </a:p>
        </p:txBody>
      </p:sp>
      <p:sp>
        <p:nvSpPr>
          <p:cNvPr id="5" name="圆角矩形 4"/>
          <p:cNvSpPr/>
          <p:nvPr/>
        </p:nvSpPr>
        <p:spPr>
          <a:xfrm>
            <a:off x="161510" y="1359166"/>
            <a:ext cx="2526797" cy="4492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latin typeface="幼圆" pitchFamily="49" charset="-122"/>
                <a:ea typeface="幼圆" pitchFamily="49" charset="-122"/>
              </a:rPr>
              <a:t>8×8</a:t>
            </a:r>
            <a:r>
              <a:rPr lang="zh-CN" altLang="en-US" dirty="0">
                <a:latin typeface="幼圆" pitchFamily="49" charset="-122"/>
                <a:ea typeface="幼圆" pitchFamily="49" charset="-122"/>
              </a:rPr>
              <a:t>乘法器</a:t>
            </a:r>
            <a:endParaRPr lang="en-US" altLang="zh-CN" dirty="0">
              <a:latin typeface="幼圆" pitchFamily="49" charset="-122"/>
              <a:ea typeface="幼圆" pitchFamily="49"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949" y="1583795"/>
            <a:ext cx="4905545" cy="1391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p:cNvSpPr txBox="1">
            <a:spLocks/>
          </p:cNvSpPr>
          <p:nvPr/>
        </p:nvSpPr>
        <p:spPr bwMode="auto">
          <a:xfrm>
            <a:off x="457200" y="5004175"/>
            <a:ext cx="8363272" cy="13231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444500" lvl="1" indent="12700"/>
            <a:r>
              <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FPGA</a:t>
            </a: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中的某些资源没有置位功能，因此带置位的设计将使用一般元件实现，会消耗大量资源且降低效率</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内容占位符 2"/>
          <p:cNvSpPr txBox="1">
            <a:spLocks/>
          </p:cNvSpPr>
          <p:nvPr/>
        </p:nvSpPr>
        <p:spPr bwMode="auto">
          <a:xfrm>
            <a:off x="4069283" y="3338562"/>
            <a:ext cx="4688182" cy="6304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0" lvl="1" indent="12700"/>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带置位：</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Slice = 9</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，触发器 </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16</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LUT   = 1</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，乘法器 </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1</a:t>
            </a:r>
            <a:endParaRPr lang="zh-CN" altLang="en-US" sz="18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内容占位符 2"/>
          <p:cNvSpPr txBox="1">
            <a:spLocks/>
          </p:cNvSpPr>
          <p:nvPr/>
        </p:nvSpPr>
        <p:spPr bwMode="auto">
          <a:xfrm>
            <a:off x="4069283" y="4013637"/>
            <a:ext cx="4688182" cy="6304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0" lvl="1" indent="12700"/>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带复位：</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Slice = 1</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，触发器 </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1</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LUT   = 1</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，乘法器 </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1</a:t>
            </a:r>
            <a:endParaRPr lang="zh-CN" altLang="en-US" sz="18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97153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anim calcmode="lin" valueType="num">
                                      <p:cBhvr>
                                        <p:cTn id="25" dur="500" fill="hold"/>
                                        <p:tgtEl>
                                          <p:spTgt spid="7"/>
                                        </p:tgtEl>
                                        <p:attrNameLst>
                                          <p:attrName>ppt_x</p:attrName>
                                        </p:attrNameLst>
                                      </p:cBhvr>
                                      <p:tavLst>
                                        <p:tav tm="0">
                                          <p:val>
                                            <p:strVal val="#ppt_x"/>
                                          </p:val>
                                        </p:tav>
                                        <p:tav tm="100000">
                                          <p:val>
                                            <p:strVal val="#ppt_x"/>
                                          </p:val>
                                        </p:tav>
                                      </p:tavLst>
                                    </p:anim>
                                    <p:anim calcmode="lin" valueType="num">
                                      <p:cBhvr>
                                        <p:cTn id="26"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Area</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折角形 3"/>
          <p:cNvSpPr/>
          <p:nvPr/>
        </p:nvSpPr>
        <p:spPr>
          <a:xfrm>
            <a:off x="545968" y="1583795"/>
            <a:ext cx="4701108" cy="4230470"/>
          </a:xfrm>
          <a:prstGeom prst="foldedCorner">
            <a:avLst>
              <a:gd name="adj" fmla="val 6219"/>
            </a:avLst>
          </a:prstGeom>
        </p:spPr>
        <p:style>
          <a:lnRef idx="1">
            <a:schemeClr val="dk1"/>
          </a:lnRef>
          <a:fillRef idx="2">
            <a:schemeClr val="dk1"/>
          </a:fillRef>
          <a:effectRef idx="1">
            <a:schemeClr val="dk1"/>
          </a:effectRef>
          <a:fontRef idx="minor">
            <a:schemeClr val="dk1"/>
          </a:fontRef>
        </p:style>
        <p:txBody>
          <a:bodyPr numCol="1" rtlCol="0" anchor="t" anchorCtr="0"/>
          <a:lstStyle/>
          <a:p>
            <a:endParaRPr lang="en-US" altLang="zh-CN" sz="1400" b="1" dirty="0" smtClean="0">
              <a:latin typeface="Consolas" pitchFamily="49" charset="0"/>
              <a:cs typeface="Consolas" pitchFamily="49" charset="0"/>
            </a:endParaRPr>
          </a:p>
          <a:p>
            <a:r>
              <a:rPr lang="en-US" altLang="zh-CN" sz="1400" b="1" dirty="0">
                <a:latin typeface="Consolas" pitchFamily="49" charset="0"/>
                <a:cs typeface="Consolas" pitchFamily="49" charset="0"/>
              </a:rPr>
              <a:t>module </a:t>
            </a:r>
            <a:r>
              <a:rPr lang="en-US" altLang="zh-CN" sz="1400" b="1" dirty="0" smtClean="0">
                <a:latin typeface="Consolas" pitchFamily="49" charset="0"/>
                <a:cs typeface="Consolas" pitchFamily="49" charset="0"/>
              </a:rPr>
              <a:t>mac(</a:t>
            </a:r>
            <a:endParaRPr lang="en-US" altLang="zh-CN" sz="1400" b="1" dirty="0">
              <a:latin typeface="Consolas" pitchFamily="49" charset="0"/>
              <a:cs typeface="Consolas" pitchFamily="49" charset="0"/>
            </a:endParaRPr>
          </a:p>
          <a:p>
            <a:r>
              <a:rPr lang="en-US" altLang="zh-CN" sz="1400" b="1" dirty="0" smtClean="0">
                <a:latin typeface="Consolas" pitchFamily="49" charset="0"/>
                <a:cs typeface="Consolas" pitchFamily="49" charset="0"/>
              </a:rPr>
              <a:t>    output </a:t>
            </a:r>
            <a:r>
              <a:rPr lang="en-US" altLang="zh-CN" sz="1400" b="1" dirty="0" err="1">
                <a:latin typeface="Consolas" pitchFamily="49" charset="0"/>
                <a:cs typeface="Consolas" pitchFamily="49" charset="0"/>
              </a:rPr>
              <a:t>reg</a:t>
            </a:r>
            <a:r>
              <a:rPr lang="en-US" altLang="zh-CN" sz="1400" b="1" dirty="0">
                <a:latin typeface="Consolas" pitchFamily="49" charset="0"/>
                <a:cs typeface="Consolas" pitchFamily="49" charset="0"/>
              </a:rPr>
              <a:t> [15:0] </a:t>
            </a:r>
            <a:r>
              <a:rPr lang="en-US" altLang="zh-CN" sz="1400" b="1" dirty="0" err="1">
                <a:latin typeface="Consolas" pitchFamily="49" charset="0"/>
                <a:cs typeface="Consolas" pitchFamily="49" charset="0"/>
              </a:rPr>
              <a:t>oDat</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input             </a:t>
            </a:r>
            <a:r>
              <a:rPr lang="en-US" altLang="zh-CN" sz="1400" b="1" dirty="0" err="1" smtClean="0">
                <a:latin typeface="Consolas" pitchFamily="49" charset="0"/>
                <a:cs typeface="Consolas" pitchFamily="49" charset="0"/>
              </a:rPr>
              <a:t>iReset</a:t>
            </a:r>
            <a:r>
              <a:rPr lang="en-US" altLang="zh-CN" sz="1400" b="1" dirty="0">
                <a:latin typeface="Consolas" pitchFamily="49" charset="0"/>
                <a:cs typeface="Consolas" pitchFamily="49" charset="0"/>
              </a:rPr>
              <a:t>, </a:t>
            </a:r>
            <a:r>
              <a:rPr lang="en-US" altLang="zh-CN" sz="1400" b="1" dirty="0" err="1">
                <a:latin typeface="Consolas" pitchFamily="49" charset="0"/>
                <a:cs typeface="Consolas" pitchFamily="49" charset="0"/>
              </a:rPr>
              <a:t>iClk</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input      [ 7:0] iDat1 , iDat2 );</a:t>
            </a:r>
          </a:p>
          <a:p>
            <a:endParaRPr lang="en-US" altLang="zh-CN" sz="1400" b="1" dirty="0">
              <a:latin typeface="Consolas" pitchFamily="49" charset="0"/>
              <a:cs typeface="Consolas" pitchFamily="49" charset="0"/>
            </a:endParaRPr>
          </a:p>
          <a:p>
            <a:r>
              <a:rPr lang="en-US" altLang="zh-CN" sz="1400" b="1" dirty="0" err="1">
                <a:latin typeface="Consolas" pitchFamily="49" charset="0"/>
                <a:cs typeface="Consolas" pitchFamily="49" charset="0"/>
              </a:rPr>
              <a:t>reg</a:t>
            </a:r>
            <a:r>
              <a:rPr lang="en-US" altLang="zh-CN" sz="1400" b="1" dirty="0">
                <a:latin typeface="Consolas" pitchFamily="49" charset="0"/>
                <a:cs typeface="Consolas" pitchFamily="49" charset="0"/>
              </a:rPr>
              <a:t> [15:0] </a:t>
            </a:r>
            <a:r>
              <a:rPr lang="en-US" altLang="zh-CN" sz="1400" b="1" dirty="0" err="1">
                <a:latin typeface="Consolas" pitchFamily="49" charset="0"/>
                <a:cs typeface="Consolas" pitchFamily="49" charset="0"/>
              </a:rPr>
              <a:t>multfactor</a:t>
            </a:r>
            <a:r>
              <a:rPr lang="en-US" altLang="zh-CN" sz="1400" b="1" dirty="0" smtClean="0">
                <a:latin typeface="Consolas" pitchFamily="49" charset="0"/>
                <a:cs typeface="Consolas" pitchFamily="49" charset="0"/>
              </a:rPr>
              <a:t>;</a:t>
            </a:r>
          </a:p>
          <a:p>
            <a:endParaRPr lang="en-US" altLang="zh-CN" sz="1400" b="1" dirty="0">
              <a:latin typeface="Consolas" pitchFamily="49" charset="0"/>
              <a:cs typeface="Consolas" pitchFamily="49" charset="0"/>
            </a:endParaRPr>
          </a:p>
          <a:p>
            <a:r>
              <a:rPr lang="en-US" altLang="zh-CN" sz="1400" b="1" dirty="0" smtClean="0">
                <a:latin typeface="Consolas" pitchFamily="49" charset="0"/>
                <a:cs typeface="Consolas" pitchFamily="49" charset="0"/>
              </a:rPr>
              <a:t>    always </a:t>
            </a:r>
            <a:r>
              <a:rPr lang="en-US" altLang="zh-CN" sz="1400" b="1" dirty="0">
                <a:latin typeface="Consolas" pitchFamily="49" charset="0"/>
                <a:cs typeface="Consolas" pitchFamily="49" charset="0"/>
              </a:rPr>
              <a:t>@(</a:t>
            </a:r>
            <a:r>
              <a:rPr lang="en-US" altLang="zh-CN" sz="1400" b="1" dirty="0" err="1">
                <a:latin typeface="Consolas" pitchFamily="49" charset="0"/>
                <a:cs typeface="Consolas" pitchFamily="49" charset="0"/>
              </a:rPr>
              <a:t>posedge</a:t>
            </a:r>
            <a:r>
              <a:rPr lang="en-US" altLang="zh-CN" sz="1400" b="1" dirty="0">
                <a:latin typeface="Consolas" pitchFamily="49" charset="0"/>
                <a:cs typeface="Consolas" pitchFamily="49" charset="0"/>
              </a:rPr>
              <a:t> </a:t>
            </a:r>
            <a:r>
              <a:rPr lang="en-US" altLang="zh-CN" sz="1400" b="1" dirty="0" err="1">
                <a:latin typeface="Consolas" pitchFamily="49" charset="0"/>
                <a:cs typeface="Consolas" pitchFamily="49" charset="0"/>
              </a:rPr>
              <a:t>iClk</a:t>
            </a:r>
            <a:r>
              <a:rPr lang="en-US" altLang="zh-CN" sz="1400" b="1" dirty="0">
                <a:latin typeface="Consolas" pitchFamily="49" charset="0"/>
                <a:cs typeface="Consolas" pitchFamily="49" charset="0"/>
              </a:rPr>
              <a:t> or </a:t>
            </a:r>
            <a:r>
              <a:rPr lang="en-US" altLang="zh-CN" sz="1400" b="1" dirty="0" err="1">
                <a:latin typeface="Consolas" pitchFamily="49" charset="0"/>
                <a:cs typeface="Consolas" pitchFamily="49" charset="0"/>
              </a:rPr>
              <a:t>negedge</a:t>
            </a:r>
            <a:r>
              <a:rPr lang="en-US" altLang="zh-CN" sz="1400" b="1" dirty="0">
                <a:latin typeface="Consolas" pitchFamily="49" charset="0"/>
                <a:cs typeface="Consolas" pitchFamily="49" charset="0"/>
              </a:rPr>
              <a:t> </a:t>
            </a:r>
            <a:r>
              <a:rPr lang="en-US" altLang="zh-CN" sz="1400" b="1" dirty="0" err="1" smtClean="0">
                <a:latin typeface="Consolas" pitchFamily="49" charset="0"/>
                <a:cs typeface="Consolas" pitchFamily="49" charset="0"/>
              </a:rPr>
              <a:t>iReset</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if</a:t>
            </a:r>
            <a:r>
              <a:rPr lang="en-US" altLang="zh-CN" sz="1400" b="1" dirty="0">
                <a:latin typeface="Consolas" pitchFamily="49" charset="0"/>
                <a:cs typeface="Consolas" pitchFamily="49" charset="0"/>
              </a:rPr>
              <a:t>(!</a:t>
            </a:r>
            <a:r>
              <a:rPr lang="en-US" altLang="zh-CN" sz="1400" b="1" dirty="0" err="1">
                <a:latin typeface="Consolas" pitchFamily="49" charset="0"/>
                <a:cs typeface="Consolas" pitchFamily="49" charset="0"/>
              </a:rPr>
              <a:t>iReset</a:t>
            </a:r>
            <a:r>
              <a:rPr lang="en-US" altLang="zh-CN" sz="1400" b="1" dirty="0">
                <a:latin typeface="Consolas" pitchFamily="49" charset="0"/>
                <a:cs typeface="Consolas" pitchFamily="49" charset="0"/>
              </a:rPr>
              <a:t>) begin</a:t>
            </a:r>
          </a:p>
          <a:p>
            <a:r>
              <a:rPr lang="en-US" altLang="zh-CN" sz="1400" b="1" dirty="0" smtClean="0">
                <a:latin typeface="Consolas" pitchFamily="49" charset="0"/>
                <a:cs typeface="Consolas" pitchFamily="49" charset="0"/>
              </a:rPr>
              <a:t>            </a:t>
            </a:r>
            <a:r>
              <a:rPr lang="en-US" altLang="zh-CN" sz="1400" b="1" dirty="0" err="1" smtClean="0">
                <a:latin typeface="Consolas" pitchFamily="49" charset="0"/>
                <a:cs typeface="Consolas" pitchFamily="49" charset="0"/>
              </a:rPr>
              <a:t>multfactor</a:t>
            </a:r>
            <a:r>
              <a:rPr lang="en-US" altLang="zh-CN" sz="1400" b="1" dirty="0" smtClean="0">
                <a:latin typeface="Consolas" pitchFamily="49" charset="0"/>
                <a:cs typeface="Consolas" pitchFamily="49" charset="0"/>
              </a:rPr>
              <a:t> </a:t>
            </a:r>
            <a:r>
              <a:rPr lang="en-US" altLang="zh-CN" sz="1400" b="1" dirty="0">
                <a:latin typeface="Consolas" pitchFamily="49" charset="0"/>
                <a:cs typeface="Consolas" pitchFamily="49" charset="0"/>
              </a:rPr>
              <a:t>&lt;= 0;</a:t>
            </a:r>
          </a:p>
          <a:p>
            <a:r>
              <a:rPr lang="en-US" altLang="zh-CN" sz="1400" b="1" dirty="0" smtClean="0">
                <a:latin typeface="Consolas" pitchFamily="49" charset="0"/>
                <a:cs typeface="Consolas" pitchFamily="49" charset="0"/>
              </a:rPr>
              <a:t>            </a:t>
            </a:r>
            <a:r>
              <a:rPr lang="en-US" altLang="zh-CN" sz="1400" b="1" dirty="0" err="1" smtClean="0">
                <a:latin typeface="Consolas" pitchFamily="49" charset="0"/>
                <a:cs typeface="Consolas" pitchFamily="49" charset="0"/>
              </a:rPr>
              <a:t>oDat</a:t>
            </a:r>
            <a:r>
              <a:rPr lang="en-US" altLang="zh-CN" sz="1400" b="1" dirty="0" smtClean="0">
                <a:latin typeface="Consolas" pitchFamily="49" charset="0"/>
                <a:cs typeface="Consolas" pitchFamily="49" charset="0"/>
              </a:rPr>
              <a:t> </a:t>
            </a:r>
            <a:r>
              <a:rPr lang="en-US" altLang="zh-CN" sz="1400" b="1" dirty="0">
                <a:latin typeface="Consolas" pitchFamily="49" charset="0"/>
                <a:cs typeface="Consolas" pitchFamily="49" charset="0"/>
              </a:rPr>
              <a:t>&lt;= 0;</a:t>
            </a:r>
          </a:p>
          <a:p>
            <a:r>
              <a:rPr lang="en-US" altLang="zh-CN" sz="1400" b="1" dirty="0" smtClean="0">
                <a:latin typeface="Consolas" pitchFamily="49" charset="0"/>
                <a:cs typeface="Consolas" pitchFamily="49" charset="0"/>
              </a:rPr>
              <a:t>        end</a:t>
            </a:r>
            <a:endParaRPr lang="en-US" altLang="zh-CN" sz="1400" b="1" dirty="0">
              <a:latin typeface="Consolas" pitchFamily="49" charset="0"/>
              <a:cs typeface="Consolas" pitchFamily="49" charset="0"/>
            </a:endParaRPr>
          </a:p>
          <a:p>
            <a:r>
              <a:rPr lang="en-US" altLang="zh-CN" sz="1400" b="1" dirty="0" smtClean="0">
                <a:latin typeface="Consolas" pitchFamily="49" charset="0"/>
                <a:cs typeface="Consolas" pitchFamily="49" charset="0"/>
              </a:rPr>
              <a:t>        else </a:t>
            </a:r>
            <a:r>
              <a:rPr lang="en-US" altLang="zh-CN" sz="1400" b="1" dirty="0">
                <a:latin typeface="Consolas" pitchFamily="49" charset="0"/>
                <a:cs typeface="Consolas" pitchFamily="49" charset="0"/>
              </a:rPr>
              <a:t>begin</a:t>
            </a:r>
          </a:p>
          <a:p>
            <a:r>
              <a:rPr lang="en-US" altLang="zh-CN" sz="1400" b="1" dirty="0" smtClean="0">
                <a:latin typeface="Consolas" pitchFamily="49" charset="0"/>
                <a:cs typeface="Consolas" pitchFamily="49" charset="0"/>
              </a:rPr>
              <a:t>            </a:t>
            </a:r>
            <a:r>
              <a:rPr lang="en-US" altLang="zh-CN" sz="1400" b="1" dirty="0" err="1" smtClean="0">
                <a:latin typeface="Consolas" pitchFamily="49" charset="0"/>
                <a:cs typeface="Consolas" pitchFamily="49" charset="0"/>
              </a:rPr>
              <a:t>multfactor</a:t>
            </a:r>
            <a:r>
              <a:rPr lang="en-US" altLang="zh-CN" sz="1400" b="1" dirty="0" smtClean="0">
                <a:latin typeface="Consolas" pitchFamily="49" charset="0"/>
                <a:cs typeface="Consolas" pitchFamily="49" charset="0"/>
              </a:rPr>
              <a:t> </a:t>
            </a:r>
            <a:r>
              <a:rPr lang="en-US" altLang="zh-CN" sz="1400" b="1" dirty="0">
                <a:latin typeface="Consolas" pitchFamily="49" charset="0"/>
                <a:cs typeface="Consolas" pitchFamily="49" charset="0"/>
              </a:rPr>
              <a:t>&lt;= (iDat1 * iDat2);</a:t>
            </a:r>
          </a:p>
          <a:p>
            <a:r>
              <a:rPr lang="en-US" altLang="zh-CN" sz="1400" b="1" dirty="0" smtClean="0">
                <a:latin typeface="Consolas" pitchFamily="49" charset="0"/>
                <a:cs typeface="Consolas" pitchFamily="49" charset="0"/>
              </a:rPr>
              <a:t>            </a:t>
            </a:r>
            <a:r>
              <a:rPr lang="en-US" altLang="zh-CN" sz="1400" b="1" dirty="0" err="1" smtClean="0">
                <a:latin typeface="Consolas" pitchFamily="49" charset="0"/>
                <a:cs typeface="Consolas" pitchFamily="49" charset="0"/>
              </a:rPr>
              <a:t>oDat</a:t>
            </a:r>
            <a:r>
              <a:rPr lang="en-US" altLang="zh-CN" sz="1400" b="1" dirty="0" smtClean="0">
                <a:latin typeface="Consolas" pitchFamily="49" charset="0"/>
                <a:cs typeface="Consolas" pitchFamily="49" charset="0"/>
              </a:rPr>
              <a:t> </a:t>
            </a:r>
            <a:r>
              <a:rPr lang="en-US" altLang="zh-CN" sz="1400" b="1" dirty="0">
                <a:latin typeface="Consolas" pitchFamily="49" charset="0"/>
                <a:cs typeface="Consolas" pitchFamily="49" charset="0"/>
              </a:rPr>
              <a:t>&lt;= </a:t>
            </a:r>
            <a:r>
              <a:rPr lang="en-US" altLang="zh-CN" sz="1400" b="1" dirty="0" err="1">
                <a:latin typeface="Consolas" pitchFamily="49" charset="0"/>
                <a:cs typeface="Consolas" pitchFamily="49" charset="0"/>
              </a:rPr>
              <a:t>multfactor</a:t>
            </a:r>
            <a:r>
              <a:rPr lang="en-US" altLang="zh-CN" sz="1400" b="1" dirty="0">
                <a:latin typeface="Consolas" pitchFamily="49" charset="0"/>
                <a:cs typeface="Consolas" pitchFamily="49" charset="0"/>
              </a:rPr>
              <a:t> + </a:t>
            </a:r>
            <a:r>
              <a:rPr lang="en-US" altLang="zh-CN" sz="1400" b="1" dirty="0" err="1">
                <a:latin typeface="Consolas" pitchFamily="49" charset="0"/>
                <a:cs typeface="Consolas" pitchFamily="49" charset="0"/>
              </a:rPr>
              <a:t>oDat</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end</a:t>
            </a:r>
            <a:endParaRPr lang="en-US" altLang="zh-CN" sz="1400" b="1" dirty="0">
              <a:latin typeface="Consolas" pitchFamily="49" charset="0"/>
              <a:cs typeface="Consolas" pitchFamily="49" charset="0"/>
            </a:endParaRPr>
          </a:p>
          <a:p>
            <a:endParaRPr lang="en-US" altLang="zh-CN" sz="1400" b="1" dirty="0" smtClean="0">
              <a:latin typeface="Consolas" pitchFamily="49" charset="0"/>
              <a:cs typeface="Consolas" pitchFamily="49" charset="0"/>
            </a:endParaRPr>
          </a:p>
          <a:p>
            <a:r>
              <a:rPr lang="en-US" altLang="zh-CN" sz="1400" b="1" dirty="0" err="1" smtClean="0">
                <a:latin typeface="Consolas" pitchFamily="49" charset="0"/>
                <a:cs typeface="Consolas" pitchFamily="49" charset="0"/>
              </a:rPr>
              <a:t>endmodule</a:t>
            </a:r>
            <a:endParaRPr lang="en-US" altLang="zh-CN" sz="1400" b="1" dirty="0" smtClean="0">
              <a:latin typeface="Consolas" pitchFamily="49" charset="0"/>
              <a:cs typeface="Consolas" pitchFamily="49" charset="0"/>
            </a:endParaRPr>
          </a:p>
        </p:txBody>
      </p:sp>
      <p:sp>
        <p:nvSpPr>
          <p:cNvPr id="5" name="圆角矩形 4"/>
          <p:cNvSpPr/>
          <p:nvPr/>
        </p:nvSpPr>
        <p:spPr>
          <a:xfrm>
            <a:off x="341530" y="1359166"/>
            <a:ext cx="2381791" cy="4492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幼圆" pitchFamily="49" charset="-122"/>
                <a:ea typeface="幼圆" pitchFamily="49" charset="-122"/>
              </a:rPr>
              <a:t>MAC</a:t>
            </a:r>
            <a:endParaRPr lang="en-US" altLang="zh-CN" dirty="0">
              <a:latin typeface="幼圆" pitchFamily="49" charset="-122"/>
              <a:ea typeface="幼圆" pitchFamily="49" charset="-122"/>
            </a:endParaRPr>
          </a:p>
        </p:txBody>
      </p:sp>
      <p:sp>
        <p:nvSpPr>
          <p:cNvPr id="6" name="内容占位符 2"/>
          <p:cNvSpPr txBox="1">
            <a:spLocks/>
          </p:cNvSpPr>
          <p:nvPr/>
        </p:nvSpPr>
        <p:spPr bwMode="auto">
          <a:xfrm>
            <a:off x="5247076" y="1583795"/>
            <a:ext cx="3600399" cy="1080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0" lvl="1" indent="12700"/>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异步复位：</a:t>
            </a:r>
            <a:endPar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0" lvl="1" indent="12700"/>
            <a:r>
              <a:rPr lang="en-US" altLang="zh-CN" sz="18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Slice = 17</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，触发器 </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32</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LUT   = 16</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DSP   </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1</a:t>
            </a:r>
            <a:endParaRPr lang="zh-CN" altLang="en-US" sz="18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内容占位符 2"/>
          <p:cNvSpPr txBox="1">
            <a:spLocks/>
          </p:cNvSpPr>
          <p:nvPr/>
        </p:nvSpPr>
        <p:spPr bwMode="auto">
          <a:xfrm>
            <a:off x="5247076" y="3158970"/>
            <a:ext cx="3600399" cy="1080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0" lvl="1" indent="12700"/>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同步复位：</a:t>
            </a:r>
            <a:endPar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0" lvl="1" indent="12700"/>
            <a:r>
              <a:rPr lang="en-US" altLang="zh-CN" sz="18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Slice =  0</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，触发器 </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0</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LUT   =  0</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DSP   </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1</a:t>
            </a:r>
            <a:endParaRPr lang="zh-CN" altLang="en-US" sz="18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内容占位符 2"/>
          <p:cNvSpPr txBox="1">
            <a:spLocks/>
          </p:cNvSpPr>
          <p:nvPr/>
        </p:nvSpPr>
        <p:spPr bwMode="auto">
          <a:xfrm>
            <a:off x="476545" y="5904275"/>
            <a:ext cx="8363272" cy="9055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444500" lvl="1" indent="12700"/>
            <a:r>
              <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FPGA</a:t>
            </a: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中的某些资源对仅支持同步复位，因此带异步复位的设计会消耗大量资源</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21607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Area</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折角形 3"/>
          <p:cNvSpPr/>
          <p:nvPr/>
        </p:nvSpPr>
        <p:spPr>
          <a:xfrm>
            <a:off x="545968" y="1583795"/>
            <a:ext cx="4701108" cy="4230470"/>
          </a:xfrm>
          <a:prstGeom prst="foldedCorner">
            <a:avLst>
              <a:gd name="adj" fmla="val 6219"/>
            </a:avLst>
          </a:prstGeom>
        </p:spPr>
        <p:style>
          <a:lnRef idx="1">
            <a:schemeClr val="dk1"/>
          </a:lnRef>
          <a:fillRef idx="2">
            <a:schemeClr val="dk1"/>
          </a:fillRef>
          <a:effectRef idx="1">
            <a:schemeClr val="dk1"/>
          </a:effectRef>
          <a:fontRef idx="minor">
            <a:schemeClr val="dk1"/>
          </a:fontRef>
        </p:style>
        <p:txBody>
          <a:bodyPr numCol="1" rtlCol="0" anchor="t" anchorCtr="0"/>
          <a:lstStyle/>
          <a:p>
            <a:endParaRPr lang="en-US" altLang="zh-CN" sz="1400" b="1" dirty="0" smtClean="0">
              <a:latin typeface="Consolas" pitchFamily="49" charset="0"/>
              <a:cs typeface="Consolas" pitchFamily="49" charset="0"/>
            </a:endParaRPr>
          </a:p>
          <a:p>
            <a:r>
              <a:rPr lang="en-US" altLang="zh-CN" sz="1400" b="1" dirty="0">
                <a:latin typeface="Consolas" pitchFamily="49" charset="0"/>
                <a:cs typeface="Consolas" pitchFamily="49" charset="0"/>
              </a:rPr>
              <a:t>module </a:t>
            </a:r>
            <a:r>
              <a:rPr lang="en-US" altLang="zh-CN" sz="1400" b="1" dirty="0" err="1">
                <a:latin typeface="Consolas" pitchFamily="49" charset="0"/>
                <a:cs typeface="Consolas" pitchFamily="49" charset="0"/>
              </a:rPr>
              <a:t>resetckt</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output </a:t>
            </a:r>
            <a:r>
              <a:rPr lang="en-US" altLang="zh-CN" sz="1400" b="1" dirty="0" err="1">
                <a:latin typeface="Consolas" pitchFamily="49" charset="0"/>
                <a:cs typeface="Consolas" pitchFamily="49" charset="0"/>
              </a:rPr>
              <a:t>reg</a:t>
            </a:r>
            <a:r>
              <a:rPr lang="en-US" altLang="zh-CN" sz="1400" b="1" dirty="0">
                <a:latin typeface="Consolas" pitchFamily="49" charset="0"/>
                <a:cs typeface="Consolas" pitchFamily="49" charset="0"/>
              </a:rPr>
              <a:t> [15:0] </a:t>
            </a:r>
            <a:r>
              <a:rPr lang="en-US" altLang="zh-CN" sz="1400" b="1" dirty="0" err="1">
                <a:latin typeface="Consolas" pitchFamily="49" charset="0"/>
                <a:cs typeface="Consolas" pitchFamily="49" charset="0"/>
              </a:rPr>
              <a:t>oDat</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input             </a:t>
            </a:r>
            <a:r>
              <a:rPr lang="en-US" altLang="zh-CN" sz="1400" b="1" dirty="0" err="1" smtClean="0">
                <a:latin typeface="Consolas" pitchFamily="49" charset="0"/>
                <a:cs typeface="Consolas" pitchFamily="49" charset="0"/>
              </a:rPr>
              <a:t>iReset</a:t>
            </a:r>
            <a:r>
              <a:rPr lang="en-US" altLang="zh-CN" sz="1400" b="1" dirty="0">
                <a:latin typeface="Consolas" pitchFamily="49" charset="0"/>
                <a:cs typeface="Consolas" pitchFamily="49" charset="0"/>
              </a:rPr>
              <a:t>, </a:t>
            </a:r>
            <a:r>
              <a:rPr lang="en-US" altLang="zh-CN" sz="1400" b="1" dirty="0" err="1">
                <a:latin typeface="Consolas" pitchFamily="49" charset="0"/>
                <a:cs typeface="Consolas" pitchFamily="49" charset="0"/>
              </a:rPr>
              <a:t>iClk</a:t>
            </a:r>
            <a:r>
              <a:rPr lang="en-US" altLang="zh-CN" sz="1400" b="1" dirty="0">
                <a:latin typeface="Consolas" pitchFamily="49" charset="0"/>
                <a:cs typeface="Consolas" pitchFamily="49" charset="0"/>
              </a:rPr>
              <a:t>, </a:t>
            </a:r>
            <a:r>
              <a:rPr lang="en-US" altLang="zh-CN" sz="1400" b="1" dirty="0" err="1">
                <a:latin typeface="Consolas" pitchFamily="49" charset="0"/>
                <a:cs typeface="Consolas" pitchFamily="49" charset="0"/>
              </a:rPr>
              <a:t>iWrEn</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input      [ 7:0</a:t>
            </a:r>
            <a:r>
              <a:rPr lang="en-US" altLang="zh-CN" sz="1400" b="1" dirty="0">
                <a:latin typeface="Consolas" pitchFamily="49" charset="0"/>
                <a:cs typeface="Consolas" pitchFamily="49" charset="0"/>
              </a:rPr>
              <a:t>] </a:t>
            </a:r>
            <a:r>
              <a:rPr lang="en-US" altLang="zh-CN" sz="1400" b="1" dirty="0" smtClean="0">
                <a:latin typeface="Consolas" pitchFamily="49" charset="0"/>
                <a:cs typeface="Consolas" pitchFamily="49" charset="0"/>
              </a:rPr>
              <a:t>      </a:t>
            </a:r>
            <a:r>
              <a:rPr lang="en-US" altLang="zh-CN" sz="1400" b="1" dirty="0" err="1" smtClean="0">
                <a:latin typeface="Consolas" pitchFamily="49" charset="0"/>
                <a:cs typeface="Consolas" pitchFamily="49" charset="0"/>
              </a:rPr>
              <a:t>iAddr</a:t>
            </a:r>
            <a:r>
              <a:rPr lang="en-US" altLang="zh-CN" sz="1400" b="1" dirty="0">
                <a:latin typeface="Consolas" pitchFamily="49" charset="0"/>
                <a:cs typeface="Consolas" pitchFamily="49" charset="0"/>
              </a:rPr>
              <a:t>, </a:t>
            </a:r>
            <a:r>
              <a:rPr lang="en-US" altLang="zh-CN" sz="1400" b="1" dirty="0" err="1">
                <a:latin typeface="Consolas" pitchFamily="49" charset="0"/>
                <a:cs typeface="Consolas" pitchFamily="49" charset="0"/>
              </a:rPr>
              <a:t>oAddr</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input      [</a:t>
            </a:r>
            <a:r>
              <a:rPr lang="en-US" altLang="zh-CN" sz="1400" b="1" dirty="0">
                <a:latin typeface="Consolas" pitchFamily="49" charset="0"/>
                <a:cs typeface="Consolas" pitchFamily="49" charset="0"/>
              </a:rPr>
              <a:t>15:0] </a:t>
            </a:r>
            <a:r>
              <a:rPr lang="en-US" altLang="zh-CN" sz="1400" b="1" dirty="0" err="1" smtClean="0">
                <a:latin typeface="Consolas" pitchFamily="49" charset="0"/>
                <a:cs typeface="Consolas" pitchFamily="49" charset="0"/>
              </a:rPr>
              <a:t>iDat</a:t>
            </a:r>
            <a:r>
              <a:rPr lang="en-US" altLang="zh-CN" sz="1400" b="1" dirty="0" smtClean="0">
                <a:latin typeface="Consolas" pitchFamily="49" charset="0"/>
                <a:cs typeface="Consolas" pitchFamily="49" charset="0"/>
              </a:rPr>
              <a:t> );</a:t>
            </a:r>
          </a:p>
          <a:p>
            <a:endParaRPr lang="en-US" altLang="zh-CN" sz="1400" b="1" dirty="0">
              <a:latin typeface="Consolas" pitchFamily="49" charset="0"/>
              <a:cs typeface="Consolas" pitchFamily="49" charset="0"/>
            </a:endParaRPr>
          </a:p>
          <a:p>
            <a:r>
              <a:rPr lang="en-US" altLang="zh-CN" sz="1400" b="1" dirty="0" err="1">
                <a:latin typeface="Consolas" pitchFamily="49" charset="0"/>
                <a:cs typeface="Consolas" pitchFamily="49" charset="0"/>
              </a:rPr>
              <a:t>reg</a:t>
            </a:r>
            <a:r>
              <a:rPr lang="en-US" altLang="zh-CN" sz="1400" b="1" dirty="0">
                <a:latin typeface="Consolas" pitchFamily="49" charset="0"/>
                <a:cs typeface="Consolas" pitchFamily="49" charset="0"/>
              </a:rPr>
              <a:t> [15:0] </a:t>
            </a:r>
            <a:r>
              <a:rPr lang="en-US" altLang="zh-CN" sz="1400" b="1" dirty="0" err="1">
                <a:latin typeface="Consolas" pitchFamily="49" charset="0"/>
                <a:cs typeface="Consolas" pitchFamily="49" charset="0"/>
              </a:rPr>
              <a:t>memdat</a:t>
            </a:r>
            <a:r>
              <a:rPr lang="en-US" altLang="zh-CN" sz="1400" b="1" dirty="0">
                <a:latin typeface="Consolas" pitchFamily="49" charset="0"/>
                <a:cs typeface="Consolas" pitchFamily="49" charset="0"/>
              </a:rPr>
              <a:t> [0:255];</a:t>
            </a:r>
          </a:p>
          <a:p>
            <a:endParaRPr lang="en-US" altLang="zh-CN" sz="1400" b="1" dirty="0" smtClean="0">
              <a:latin typeface="Consolas" pitchFamily="49" charset="0"/>
              <a:cs typeface="Consolas" pitchFamily="49" charset="0"/>
            </a:endParaRPr>
          </a:p>
          <a:p>
            <a:r>
              <a:rPr lang="en-US" altLang="zh-CN" sz="1400" b="1" dirty="0">
                <a:latin typeface="Consolas" pitchFamily="49" charset="0"/>
                <a:cs typeface="Consolas" pitchFamily="49" charset="0"/>
              </a:rPr>
              <a:t> </a:t>
            </a:r>
            <a:r>
              <a:rPr lang="en-US" altLang="zh-CN" sz="1400" b="1" dirty="0" smtClean="0">
                <a:latin typeface="Consolas" pitchFamily="49" charset="0"/>
                <a:cs typeface="Consolas" pitchFamily="49" charset="0"/>
              </a:rPr>
              <a:t>   always </a:t>
            </a:r>
            <a:r>
              <a:rPr lang="en-US" altLang="zh-CN" sz="1400" b="1" dirty="0">
                <a:latin typeface="Consolas" pitchFamily="49" charset="0"/>
                <a:cs typeface="Consolas" pitchFamily="49" charset="0"/>
              </a:rPr>
              <a:t>@(</a:t>
            </a:r>
            <a:r>
              <a:rPr lang="en-US" altLang="zh-CN" sz="1400" b="1" dirty="0" err="1">
                <a:latin typeface="Consolas" pitchFamily="49" charset="0"/>
                <a:cs typeface="Consolas" pitchFamily="49" charset="0"/>
              </a:rPr>
              <a:t>posedge</a:t>
            </a:r>
            <a:r>
              <a:rPr lang="en-US" altLang="zh-CN" sz="1400" b="1" dirty="0">
                <a:latin typeface="Consolas" pitchFamily="49" charset="0"/>
                <a:cs typeface="Consolas" pitchFamily="49" charset="0"/>
              </a:rPr>
              <a:t> </a:t>
            </a:r>
            <a:r>
              <a:rPr lang="en-US" altLang="zh-CN" sz="1400" b="1" dirty="0" err="1">
                <a:latin typeface="Consolas" pitchFamily="49" charset="0"/>
                <a:cs typeface="Consolas" pitchFamily="49" charset="0"/>
              </a:rPr>
              <a:t>iClk</a:t>
            </a:r>
            <a:r>
              <a:rPr lang="en-US" altLang="zh-CN" sz="1400" b="1" dirty="0">
                <a:latin typeface="Consolas" pitchFamily="49" charset="0"/>
                <a:cs typeface="Consolas" pitchFamily="49" charset="0"/>
              </a:rPr>
              <a:t> or </a:t>
            </a:r>
            <a:r>
              <a:rPr lang="en-US" altLang="zh-CN" sz="1400" b="1" dirty="0" err="1">
                <a:latin typeface="Consolas" pitchFamily="49" charset="0"/>
                <a:cs typeface="Consolas" pitchFamily="49" charset="0"/>
              </a:rPr>
              <a:t>negedge</a:t>
            </a:r>
            <a:r>
              <a:rPr lang="en-US" altLang="zh-CN" sz="1400" b="1" dirty="0">
                <a:latin typeface="Consolas" pitchFamily="49" charset="0"/>
                <a:cs typeface="Consolas" pitchFamily="49" charset="0"/>
              </a:rPr>
              <a:t> </a:t>
            </a:r>
            <a:r>
              <a:rPr lang="en-US" altLang="zh-CN" sz="1400" b="1" dirty="0" err="1">
                <a:latin typeface="Consolas" pitchFamily="49" charset="0"/>
                <a:cs typeface="Consolas" pitchFamily="49" charset="0"/>
              </a:rPr>
              <a:t>iReset</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if</a:t>
            </a:r>
            <a:r>
              <a:rPr lang="en-US" altLang="zh-CN" sz="1400" b="1" dirty="0">
                <a:latin typeface="Consolas" pitchFamily="49" charset="0"/>
                <a:cs typeface="Consolas" pitchFamily="49" charset="0"/>
              </a:rPr>
              <a:t>(!</a:t>
            </a:r>
            <a:r>
              <a:rPr lang="en-US" altLang="zh-CN" sz="1400" b="1" dirty="0" err="1">
                <a:latin typeface="Consolas" pitchFamily="49" charset="0"/>
                <a:cs typeface="Consolas" pitchFamily="49" charset="0"/>
              </a:rPr>
              <a:t>iReset</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a:t>
            </a:r>
            <a:r>
              <a:rPr lang="en-US" altLang="zh-CN" sz="1400" b="1" dirty="0" err="1" smtClean="0">
                <a:latin typeface="Consolas" pitchFamily="49" charset="0"/>
                <a:cs typeface="Consolas" pitchFamily="49" charset="0"/>
              </a:rPr>
              <a:t>oDat</a:t>
            </a:r>
            <a:r>
              <a:rPr lang="en-US" altLang="zh-CN" sz="1400" b="1" dirty="0" smtClean="0">
                <a:latin typeface="Consolas" pitchFamily="49" charset="0"/>
                <a:cs typeface="Consolas" pitchFamily="49" charset="0"/>
              </a:rPr>
              <a:t> </a:t>
            </a:r>
            <a:r>
              <a:rPr lang="en-US" altLang="zh-CN" sz="1400" b="1" dirty="0">
                <a:latin typeface="Consolas" pitchFamily="49" charset="0"/>
                <a:cs typeface="Consolas" pitchFamily="49" charset="0"/>
              </a:rPr>
              <a:t>&lt;= 0;</a:t>
            </a:r>
          </a:p>
          <a:p>
            <a:r>
              <a:rPr lang="en-US" altLang="zh-CN" sz="1400" b="1" dirty="0" smtClean="0">
                <a:latin typeface="Consolas" pitchFamily="49" charset="0"/>
                <a:cs typeface="Consolas" pitchFamily="49" charset="0"/>
              </a:rPr>
              <a:t>        else </a:t>
            </a:r>
            <a:r>
              <a:rPr lang="en-US" altLang="zh-CN" sz="1400" b="1" dirty="0">
                <a:latin typeface="Consolas" pitchFamily="49" charset="0"/>
                <a:cs typeface="Consolas" pitchFamily="49" charset="0"/>
              </a:rPr>
              <a:t>begin</a:t>
            </a:r>
          </a:p>
          <a:p>
            <a:r>
              <a:rPr lang="en-US" altLang="zh-CN" sz="1400" b="1" dirty="0" smtClean="0">
                <a:latin typeface="Consolas" pitchFamily="49" charset="0"/>
                <a:cs typeface="Consolas" pitchFamily="49" charset="0"/>
              </a:rPr>
              <a:t>            if(</a:t>
            </a:r>
            <a:r>
              <a:rPr lang="en-US" altLang="zh-CN" sz="1400" b="1" dirty="0" err="1" smtClean="0">
                <a:latin typeface="Consolas" pitchFamily="49" charset="0"/>
                <a:cs typeface="Consolas" pitchFamily="49" charset="0"/>
              </a:rPr>
              <a:t>iWrEn</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a:t>
            </a:r>
            <a:r>
              <a:rPr lang="en-US" altLang="zh-CN" sz="1400" b="1" dirty="0" err="1" smtClean="0">
                <a:latin typeface="Consolas" pitchFamily="49" charset="0"/>
                <a:cs typeface="Consolas" pitchFamily="49" charset="0"/>
              </a:rPr>
              <a:t>memdat</a:t>
            </a:r>
            <a:r>
              <a:rPr lang="en-US" altLang="zh-CN" sz="1400" b="1" dirty="0" smtClean="0">
                <a:latin typeface="Consolas" pitchFamily="49" charset="0"/>
                <a:cs typeface="Consolas" pitchFamily="49" charset="0"/>
              </a:rPr>
              <a:t>[</a:t>
            </a:r>
            <a:r>
              <a:rPr lang="en-US" altLang="zh-CN" sz="1400" b="1" dirty="0" err="1" smtClean="0">
                <a:latin typeface="Consolas" pitchFamily="49" charset="0"/>
                <a:cs typeface="Consolas" pitchFamily="49" charset="0"/>
              </a:rPr>
              <a:t>iAddr</a:t>
            </a:r>
            <a:r>
              <a:rPr lang="en-US" altLang="zh-CN" sz="1400" b="1" dirty="0">
                <a:latin typeface="Consolas" pitchFamily="49" charset="0"/>
                <a:cs typeface="Consolas" pitchFamily="49" charset="0"/>
              </a:rPr>
              <a:t>] &lt;= </a:t>
            </a:r>
            <a:r>
              <a:rPr lang="en-US" altLang="zh-CN" sz="1400" b="1" dirty="0" err="1">
                <a:latin typeface="Consolas" pitchFamily="49" charset="0"/>
                <a:cs typeface="Consolas" pitchFamily="49" charset="0"/>
              </a:rPr>
              <a:t>iDat</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a:t>
            </a:r>
            <a:r>
              <a:rPr lang="en-US" altLang="zh-CN" sz="1400" b="1" dirty="0" err="1" smtClean="0">
                <a:latin typeface="Consolas" pitchFamily="49" charset="0"/>
                <a:cs typeface="Consolas" pitchFamily="49" charset="0"/>
              </a:rPr>
              <a:t>oDat</a:t>
            </a:r>
            <a:r>
              <a:rPr lang="en-US" altLang="zh-CN" sz="1400" b="1" dirty="0" smtClean="0">
                <a:latin typeface="Consolas" pitchFamily="49" charset="0"/>
                <a:cs typeface="Consolas" pitchFamily="49" charset="0"/>
              </a:rPr>
              <a:t> </a:t>
            </a:r>
            <a:r>
              <a:rPr lang="en-US" altLang="zh-CN" sz="1400" b="1" dirty="0">
                <a:latin typeface="Consolas" pitchFamily="49" charset="0"/>
                <a:cs typeface="Consolas" pitchFamily="49" charset="0"/>
              </a:rPr>
              <a:t>&lt;= </a:t>
            </a:r>
            <a:r>
              <a:rPr lang="en-US" altLang="zh-CN" sz="1400" b="1" dirty="0" err="1">
                <a:latin typeface="Consolas" pitchFamily="49" charset="0"/>
                <a:cs typeface="Consolas" pitchFamily="49" charset="0"/>
              </a:rPr>
              <a:t>memdat</a:t>
            </a:r>
            <a:r>
              <a:rPr lang="en-US" altLang="zh-CN" sz="1400" b="1" dirty="0">
                <a:latin typeface="Consolas" pitchFamily="49" charset="0"/>
                <a:cs typeface="Consolas" pitchFamily="49" charset="0"/>
              </a:rPr>
              <a:t>[</a:t>
            </a:r>
            <a:r>
              <a:rPr lang="en-US" altLang="zh-CN" sz="1400" b="1" dirty="0" err="1">
                <a:latin typeface="Consolas" pitchFamily="49" charset="0"/>
                <a:cs typeface="Consolas" pitchFamily="49" charset="0"/>
              </a:rPr>
              <a:t>oAddr</a:t>
            </a:r>
            <a:r>
              <a:rPr lang="en-US" altLang="zh-CN" sz="1400" b="1" dirty="0">
                <a:latin typeface="Consolas" pitchFamily="49" charset="0"/>
                <a:cs typeface="Consolas" pitchFamily="49" charset="0"/>
              </a:rPr>
              <a:t>];</a:t>
            </a:r>
          </a:p>
          <a:p>
            <a:r>
              <a:rPr lang="en-US" altLang="zh-CN" sz="1400" b="1" dirty="0" smtClean="0">
                <a:latin typeface="Consolas" pitchFamily="49" charset="0"/>
                <a:cs typeface="Consolas" pitchFamily="49" charset="0"/>
              </a:rPr>
              <a:t>        end</a:t>
            </a:r>
            <a:endParaRPr lang="en-US" altLang="zh-CN" sz="1400" b="1" dirty="0">
              <a:latin typeface="Consolas" pitchFamily="49" charset="0"/>
              <a:cs typeface="Consolas" pitchFamily="49" charset="0"/>
            </a:endParaRPr>
          </a:p>
          <a:p>
            <a:endParaRPr lang="en-US" altLang="zh-CN" sz="1400" b="1" dirty="0" smtClean="0">
              <a:latin typeface="Consolas" pitchFamily="49" charset="0"/>
              <a:cs typeface="Consolas" pitchFamily="49" charset="0"/>
            </a:endParaRPr>
          </a:p>
          <a:p>
            <a:r>
              <a:rPr lang="en-US" altLang="zh-CN" sz="1400" b="1" dirty="0" err="1" smtClean="0">
                <a:latin typeface="Consolas" pitchFamily="49" charset="0"/>
                <a:cs typeface="Consolas" pitchFamily="49" charset="0"/>
              </a:rPr>
              <a:t>endmodule</a:t>
            </a:r>
            <a:endParaRPr lang="en-US" altLang="zh-CN" sz="1400" b="1" dirty="0" smtClean="0">
              <a:latin typeface="Consolas" pitchFamily="49" charset="0"/>
              <a:cs typeface="Consolas" pitchFamily="49" charset="0"/>
            </a:endParaRPr>
          </a:p>
        </p:txBody>
      </p:sp>
      <p:sp>
        <p:nvSpPr>
          <p:cNvPr id="5" name="圆角矩形 4"/>
          <p:cNvSpPr/>
          <p:nvPr/>
        </p:nvSpPr>
        <p:spPr>
          <a:xfrm>
            <a:off x="341530" y="1359166"/>
            <a:ext cx="2381791" cy="4492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幼圆" pitchFamily="49" charset="-122"/>
                <a:ea typeface="幼圆" pitchFamily="49" charset="-122"/>
              </a:rPr>
              <a:t>RAM</a:t>
            </a:r>
            <a:endParaRPr lang="en-US" altLang="zh-CN" dirty="0">
              <a:latin typeface="幼圆" pitchFamily="49" charset="-122"/>
              <a:ea typeface="幼圆" pitchFamily="49" charset="-122"/>
            </a:endParaRPr>
          </a:p>
        </p:txBody>
      </p:sp>
      <p:sp>
        <p:nvSpPr>
          <p:cNvPr id="6" name="内容占位符 2"/>
          <p:cNvSpPr txBox="1">
            <a:spLocks/>
          </p:cNvSpPr>
          <p:nvPr/>
        </p:nvSpPr>
        <p:spPr bwMode="auto">
          <a:xfrm>
            <a:off x="5247076" y="1583795"/>
            <a:ext cx="3600399" cy="1080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0" lvl="1" indent="12700"/>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异步复位：</a:t>
            </a:r>
            <a:endPar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0" lvl="1" indent="12700"/>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Slice = 3415</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，触发器 </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4112</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LUT   = 2388</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BRAM  </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0</a:t>
            </a:r>
            <a:endParaRPr lang="zh-CN" altLang="en-US" sz="18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内容占位符 2"/>
          <p:cNvSpPr txBox="1">
            <a:spLocks/>
          </p:cNvSpPr>
          <p:nvPr/>
        </p:nvSpPr>
        <p:spPr bwMode="auto">
          <a:xfrm>
            <a:off x="5247076" y="3158970"/>
            <a:ext cx="3600399" cy="1080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0" lvl="1" indent="12700"/>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同步复位：</a:t>
            </a:r>
            <a:endPar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0" lvl="1" indent="12700"/>
            <a:r>
              <a:rPr lang="en-US" altLang="zh-CN" sz="18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Slice =    0</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，触发器 </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0</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LUT   =    0</a:t>
            </a:r>
            <a:r>
              <a:rPr lang="zh-CN" altLang="en-US"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1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BRAM   =    1</a:t>
            </a:r>
            <a:endParaRPr lang="zh-CN" altLang="en-US" sz="18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内容占位符 2"/>
          <p:cNvSpPr txBox="1">
            <a:spLocks/>
          </p:cNvSpPr>
          <p:nvPr/>
        </p:nvSpPr>
        <p:spPr bwMode="auto">
          <a:xfrm>
            <a:off x="476545" y="5904275"/>
            <a:ext cx="8363272" cy="9055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None/>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None/>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None/>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None/>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444500"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对</a:t>
            </a:r>
            <a:r>
              <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BRAM</a:t>
            </a:r>
            <a:r>
              <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的不</a:t>
            </a: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正确的复位会对资源造成很大的浪费，</a:t>
            </a:r>
            <a:endPar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444500"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使用</a:t>
            </a:r>
            <a:r>
              <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BRAM</a:t>
            </a: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时尽可能不使用复位，特别是异步复位</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26039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theme1.xml><?xml version="1.0" encoding="utf-8"?>
<a:theme xmlns:a="http://schemas.openxmlformats.org/drawingml/2006/main" name="聚焦科技">
  <a:themeElements>
    <a:clrScheme name="自定义 1">
      <a:dk1>
        <a:srgbClr val="1D528D"/>
      </a:dk1>
      <a:lt1>
        <a:srgbClr val="FFFFFF"/>
      </a:lt1>
      <a:dk2>
        <a:srgbClr val="000000"/>
      </a:dk2>
      <a:lt2>
        <a:srgbClr val="B2B2B2"/>
      </a:lt2>
      <a:accent1>
        <a:srgbClr val="0000CC"/>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自定义 1">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第一讲</Template>
  <TotalTime>3123</TotalTime>
  <Words>2583</Words>
  <Application>Microsoft Office PowerPoint</Application>
  <PresentationFormat>全屏显示(4:3)</PresentationFormat>
  <Paragraphs>555</Paragraphs>
  <Slides>43</Slides>
  <Notes>17</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聚焦科技</vt:lpstr>
      <vt:lpstr>嵌入式系统设计</vt:lpstr>
      <vt:lpstr>PowerPoint 演示文稿</vt:lpstr>
      <vt:lpstr>Architecting Area</vt:lpstr>
      <vt:lpstr>Architecting Area</vt:lpstr>
      <vt:lpstr>Architecting Area</vt:lpstr>
      <vt:lpstr>Architecting Area</vt:lpstr>
      <vt:lpstr>Architecting Area</vt:lpstr>
      <vt:lpstr>Architecting Area</vt:lpstr>
      <vt:lpstr>Architecting Area</vt:lpstr>
      <vt:lpstr>Architecting Area</vt:lpstr>
      <vt:lpstr>Architecting Area</vt:lpstr>
      <vt:lpstr>Architecting Area</vt:lpstr>
      <vt:lpstr>Architecting Area</vt:lpstr>
      <vt:lpstr>PowerPoint 演示文稿</vt:lpstr>
      <vt:lpstr>Architecting Power</vt:lpstr>
      <vt:lpstr>Architecting Power</vt:lpstr>
      <vt:lpstr>Architecting Power</vt:lpstr>
      <vt:lpstr>Architecting Power</vt:lpstr>
      <vt:lpstr>Architecting Power</vt:lpstr>
      <vt:lpstr>Architecting Power</vt:lpstr>
      <vt:lpstr>Architecting Power</vt:lpstr>
      <vt:lpstr>Architecting Power</vt:lpstr>
      <vt:lpstr>PowerPoint 演示文稿</vt:lpstr>
      <vt:lpstr>Clock Domains</vt:lpstr>
      <vt:lpstr>Clock Domains</vt:lpstr>
      <vt:lpstr>Clock Domains</vt:lpstr>
      <vt:lpstr>Clock Domains</vt:lpstr>
      <vt:lpstr>Clock Domains</vt:lpstr>
      <vt:lpstr>Clock Domains</vt:lpstr>
      <vt:lpstr>Clock Domains</vt:lpstr>
      <vt:lpstr>Clock Domains</vt:lpstr>
      <vt:lpstr>Clock Domains</vt:lpstr>
      <vt:lpstr>Clock Domains</vt:lpstr>
      <vt:lpstr>PowerPoint 演示文稿</vt:lpstr>
      <vt:lpstr>Reset Circuits</vt:lpstr>
      <vt:lpstr>Reset Circuits</vt:lpstr>
      <vt:lpstr>Reset Circuits</vt:lpstr>
      <vt:lpstr>Reset Circuits</vt:lpstr>
      <vt:lpstr>Reset Circuits</vt:lpstr>
      <vt:lpstr>Reset Circuits</vt:lpstr>
      <vt:lpstr>Reset Circuits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嵌入式系统设计</dc:title>
  <dc:creator>GaoJX</dc:creator>
  <cp:lastModifiedBy>Gao Junxiong</cp:lastModifiedBy>
  <cp:revision>468</cp:revision>
  <dcterms:created xsi:type="dcterms:W3CDTF">2012-02-20T08:58:01Z</dcterms:created>
  <dcterms:modified xsi:type="dcterms:W3CDTF">2020-03-18T07:45:34Z</dcterms:modified>
</cp:coreProperties>
</file>