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</p:sldIdLst>
  <p:sldSz cx="9144000" cy="6858000"/>
  <p:notesSz cx="9144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2475309"/>
            <a:ext cx="9753600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4885432"/>
            <a:ext cx="5283200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267" y="643585"/>
            <a:ext cx="8627465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80594" y="1090422"/>
            <a:ext cx="8856980" cy="10795"/>
          </a:xfrm>
          <a:custGeom>
            <a:avLst/>
            <a:gdLst/>
            <a:ahLst/>
            <a:cxnLst/>
            <a:rect l="l" t="t" r="r" b="b"/>
            <a:pathLst>
              <a:path w="8856980" h="10794">
                <a:moveTo>
                  <a:pt x="0" y="10287"/>
                </a:moveTo>
                <a:lnTo>
                  <a:pt x="8856980" y="0"/>
                </a:lnTo>
              </a:path>
            </a:pathLst>
          </a:custGeom>
          <a:ln w="38099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80594" y="599694"/>
            <a:ext cx="8856980" cy="10795"/>
          </a:xfrm>
          <a:custGeom>
            <a:avLst/>
            <a:gdLst/>
            <a:ahLst/>
            <a:cxnLst/>
            <a:rect l="l" t="t" r="r" b="b"/>
            <a:pathLst>
              <a:path w="8856980" h="10795">
                <a:moveTo>
                  <a:pt x="0" y="10286"/>
                </a:moveTo>
                <a:lnTo>
                  <a:pt x="8856980" y="0"/>
                </a:lnTo>
              </a:path>
            </a:pathLst>
          </a:custGeom>
          <a:ln w="38099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80594" y="6357365"/>
            <a:ext cx="8856980" cy="0"/>
          </a:xfrm>
          <a:custGeom>
            <a:avLst/>
            <a:gdLst/>
            <a:ahLst/>
            <a:cxnLst/>
            <a:rect l="l" t="t" r="r" b="b"/>
            <a:pathLst>
              <a:path w="8856980">
                <a:moveTo>
                  <a:pt x="0" y="0"/>
                </a:moveTo>
                <a:lnTo>
                  <a:pt x="8856726" y="0"/>
                </a:lnTo>
              </a:path>
            </a:pathLst>
          </a:custGeom>
          <a:ln w="38100">
            <a:solidFill>
              <a:srgbClr val="0D0D0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2045" y="1921205"/>
            <a:ext cx="535940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1045946"/>
            <a:ext cx="6534784" cy="1812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99282" y="6451593"/>
            <a:ext cx="234696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hyperlink" Target="http://www.mips.com/" TargetMode="Externa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hyperlink" Target="http://www.mips.com/" TargetMode="Externa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处理器体系结构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99413" y="2843225"/>
            <a:ext cx="6967855" cy="1617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1965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微软雅黑" panose="020B0503020204020204" charset="-122"/>
                <a:cs typeface="微软雅黑" panose="020B0503020204020204" charset="-122"/>
              </a:rPr>
              <a:t>Ch2</a:t>
            </a:r>
            <a:r>
              <a:rPr sz="4400" b="1" spc="5" dirty="0">
                <a:latin typeface="微软雅黑" panose="020B0503020204020204" charset="-122"/>
                <a:cs typeface="微软雅黑" panose="020B0503020204020204" charset="-122"/>
              </a:rPr>
              <a:t>指令集体系结</a:t>
            </a:r>
            <a:r>
              <a:rPr sz="4400" b="1" spc="-5" dirty="0">
                <a:latin typeface="微软雅黑" panose="020B0503020204020204" charset="-122"/>
                <a:cs typeface="微软雅黑" panose="020B0503020204020204" charset="-122"/>
              </a:rPr>
              <a:t>构</a:t>
            </a:r>
            <a:r>
              <a:rPr sz="4400" b="1" dirty="0">
                <a:latin typeface="微软雅黑" panose="020B0503020204020204" charset="-122"/>
                <a:cs typeface="微软雅黑" panose="020B0503020204020204" charset="-122"/>
              </a:rPr>
              <a:t>B</a:t>
            </a:r>
            <a:endParaRPr sz="4400">
              <a:latin typeface="微软雅黑" panose="020B0503020204020204" charset="-122"/>
              <a:cs typeface="微软雅黑" panose="020B0503020204020204" charset="-122"/>
            </a:endParaRPr>
          </a:p>
          <a:p>
            <a:pPr marL="666750">
              <a:lnSpc>
                <a:spcPts val="3360"/>
              </a:lnSpc>
              <a:spcBef>
                <a:spcPts val="55"/>
              </a:spcBef>
            </a:pPr>
            <a:r>
              <a:rPr sz="2800" b="1" spc="-10" dirty="0">
                <a:latin typeface="微软雅黑" panose="020B0503020204020204" charset="-122"/>
                <a:cs typeface="微软雅黑" panose="020B0503020204020204" charset="-122"/>
              </a:rPr>
              <a:t>—MIPS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指令集体系结构与汇编语言</a:t>
            </a:r>
            <a:r>
              <a:rPr sz="2800" b="1" dirty="0">
                <a:latin typeface="微软雅黑" panose="020B0503020204020204" charset="-122"/>
                <a:cs typeface="微软雅黑" panose="020B0503020204020204" charset="-122"/>
              </a:rPr>
              <a:t>入</a:t>
            </a:r>
            <a:r>
              <a:rPr sz="2800" b="1" spc="-5" dirty="0">
                <a:latin typeface="微软雅黑" panose="020B0503020204020204" charset="-122"/>
                <a:cs typeface="微软雅黑" panose="020B0503020204020204" charset="-122"/>
              </a:rPr>
              <a:t>门</a:t>
            </a:r>
            <a:endParaRPr sz="2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ts val="3840"/>
              </a:lnSpc>
            </a:pPr>
            <a:r>
              <a:rPr sz="3200" b="1" dirty="0">
                <a:solidFill>
                  <a:srgbClr val="D9D9D9"/>
                </a:solidFill>
                <a:latin typeface="微软雅黑" panose="020B0503020204020204" charset="-122"/>
                <a:cs typeface="微软雅黑" panose="020B0503020204020204" charset="-122"/>
              </a:rPr>
              <a:t>(Micro-processor</a:t>
            </a:r>
            <a:r>
              <a:rPr sz="3200" b="1" spc="-35" dirty="0">
                <a:solidFill>
                  <a:srgbClr val="D9D9D9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b="1" spc="-5" dirty="0">
                <a:solidFill>
                  <a:srgbClr val="D9D9D9"/>
                </a:solidFill>
                <a:latin typeface="微软雅黑" panose="020B0503020204020204" charset="-122"/>
                <a:cs typeface="微软雅黑" panose="020B0503020204020204" charset="-122"/>
              </a:rPr>
              <a:t>Architecture)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MIPS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指令集体系结构与汇编语言入门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07" y="2049472"/>
            <a:ext cx="3131820" cy="24142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MIPS中的操作数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18770" indent="-30670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指令在计算机内部的表示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18770" indent="-306705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关于存储程序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18770" indent="-306705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逻辑运算指令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18770" indent="-306705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决策指令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7701" y="2066391"/>
            <a:ext cx="2018030" cy="128587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475615" lvl="1" indent="-463550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寄存器操作数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存储器操作数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94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立即数操作数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361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MIPS中的操作数--1.1</a:t>
            </a:r>
            <a:r>
              <a:rPr sz="2400" spc="-25" dirty="0"/>
              <a:t> </a:t>
            </a:r>
            <a:r>
              <a:rPr sz="2400" spc="-5" dirty="0"/>
              <a:t>寄存器操作数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105636"/>
            <a:ext cx="7651115" cy="133477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加法与减法，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有且仅有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三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个操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作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数：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两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个源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操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作数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一个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目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的操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作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数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306955">
              <a:lnSpc>
                <a:spcPct val="100000"/>
              </a:lnSpc>
              <a:spcBef>
                <a:spcPts val="1235"/>
              </a:spcBef>
              <a:tabLst>
                <a:tab pos="546798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指令格式：add</a:t>
            </a:r>
            <a:r>
              <a:rPr sz="2000" b="1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rd,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rs,</a:t>
            </a:r>
            <a:r>
              <a:rPr sz="2000" b="1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30" dirty="0">
                <a:latin typeface="微软雅黑" panose="020B0503020204020204" charset="-122"/>
                <a:cs typeface="微软雅黑" panose="020B0503020204020204" charset="-122"/>
              </a:rPr>
              <a:t>rt	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#rd=rs+rt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其它数值运算的格式同上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13" y="2655570"/>
            <a:ext cx="9001125" cy="1720850"/>
          </a:xfrm>
          <a:prstGeom prst="rect">
            <a:avLst/>
          </a:prstGeom>
          <a:solidFill>
            <a:srgbClr val="F1F1F1"/>
          </a:solidFill>
          <a:ln w="25907">
            <a:solidFill>
              <a:srgbClr val="4F81BC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631190">
              <a:lnSpc>
                <a:spcPct val="100000"/>
              </a:lnSpc>
              <a:spcBef>
                <a:spcPts val="126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设计原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则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1：</a:t>
            </a:r>
            <a:r>
              <a:rPr sz="20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简单源自规整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43330">
              <a:lnSpc>
                <a:spcPct val="100000"/>
              </a:lnSpc>
              <a:spcBef>
                <a:spcPts val="1865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规整可简化电路实现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43330">
              <a:lnSpc>
                <a:spcPct val="100000"/>
              </a:lnSpc>
              <a:spcBef>
                <a:spcPts val="1625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简单可以在较低的成本下实现高性能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9501" y="4690998"/>
            <a:ext cx="147764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add t0,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g,</a:t>
            </a:r>
            <a:r>
              <a:rPr sz="2000" b="1" spc="-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h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add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t1, i,</a:t>
            </a:r>
            <a:r>
              <a:rPr sz="2000" b="1" spc="-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j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sub </a:t>
            </a:r>
            <a:r>
              <a:rPr sz="2000" b="1" spc="-55" dirty="0">
                <a:latin typeface="微软雅黑" panose="020B0503020204020204" charset="-122"/>
                <a:cs typeface="微软雅黑" panose="020B0503020204020204" charset="-122"/>
              </a:rPr>
              <a:t>f,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t0,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t1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5426" y="4960365"/>
            <a:ext cx="3125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-&gt;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需要频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繁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地访问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存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储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器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！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0226" y="5493816"/>
            <a:ext cx="2570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操作数应当放在哪里？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4391659"/>
            <a:ext cx="3685540" cy="1705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例：以下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程序如何编译？：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840105">
              <a:lnSpc>
                <a:spcPct val="100000"/>
              </a:lnSpc>
              <a:spcBef>
                <a:spcPts val="172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f=(g+h)-(i+j);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25425" marR="5080" algn="just">
              <a:lnSpc>
                <a:spcPct val="100000"/>
              </a:lnSpc>
              <a:spcBef>
                <a:spcPts val="950"/>
              </a:spcBef>
            </a:pPr>
            <a:r>
              <a:rPr sz="16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我们当然可以设计出一条复杂的指</a:t>
            </a:r>
            <a:r>
              <a:rPr sz="1600" b="1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令</a:t>
            </a:r>
            <a:r>
              <a:rPr sz="16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， 一次性完成上述运算，但这会增加</a:t>
            </a:r>
            <a:r>
              <a:rPr sz="1600" b="1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复</a:t>
            </a:r>
            <a:r>
              <a:rPr sz="16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杂 </a:t>
            </a:r>
            <a:r>
              <a:rPr sz="16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度，且降低指令的使用率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76878" y="4918709"/>
            <a:ext cx="201295" cy="792480"/>
          </a:xfrm>
          <a:custGeom>
            <a:avLst/>
            <a:gdLst/>
            <a:ahLst/>
            <a:cxnLst/>
            <a:rect l="l" t="t" r="r" b="b"/>
            <a:pathLst>
              <a:path w="201295" h="792479">
                <a:moveTo>
                  <a:pt x="100584" y="0"/>
                </a:moveTo>
                <a:lnTo>
                  <a:pt x="100584" y="198119"/>
                </a:lnTo>
                <a:lnTo>
                  <a:pt x="0" y="198119"/>
                </a:lnTo>
                <a:lnTo>
                  <a:pt x="0" y="594359"/>
                </a:lnTo>
                <a:lnTo>
                  <a:pt x="100584" y="594359"/>
                </a:lnTo>
                <a:lnTo>
                  <a:pt x="100584" y="792479"/>
                </a:lnTo>
                <a:lnTo>
                  <a:pt x="201168" y="396239"/>
                </a:lnTo>
                <a:lnTo>
                  <a:pt x="10058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76878" y="4918709"/>
            <a:ext cx="201295" cy="792480"/>
          </a:xfrm>
          <a:custGeom>
            <a:avLst/>
            <a:gdLst/>
            <a:ahLst/>
            <a:cxnLst/>
            <a:rect l="l" t="t" r="r" b="b"/>
            <a:pathLst>
              <a:path w="201295" h="792479">
                <a:moveTo>
                  <a:pt x="0" y="198119"/>
                </a:moveTo>
                <a:lnTo>
                  <a:pt x="100584" y="198119"/>
                </a:lnTo>
                <a:lnTo>
                  <a:pt x="100584" y="0"/>
                </a:lnTo>
                <a:lnTo>
                  <a:pt x="201168" y="396239"/>
                </a:lnTo>
                <a:lnTo>
                  <a:pt x="100584" y="792479"/>
                </a:lnTo>
                <a:lnTo>
                  <a:pt x="100584" y="594359"/>
                </a:lnTo>
                <a:lnTo>
                  <a:pt x="0" y="594359"/>
                </a:lnTo>
                <a:lnTo>
                  <a:pt x="0" y="198119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6350" y="1950973"/>
          <a:ext cx="7639050" cy="4372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695"/>
                <a:gridCol w="1151890"/>
                <a:gridCol w="857250"/>
                <a:gridCol w="1170939"/>
                <a:gridCol w="3324225"/>
              </a:tblGrid>
              <a:tr h="3238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寄存器地址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寄存器名称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名称含义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用途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$0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$zero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Zero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常</a:t>
                      </a:r>
                      <a:r>
                        <a:rPr sz="1400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量</a:t>
                      </a: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0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96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$1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$at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Assembler</a:t>
                      </a:r>
                      <a:r>
                        <a:rPr sz="14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400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temporary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留给汇编器作临时变量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$2-$3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$v0-$v1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Values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子函数调用返回值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$4-$7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$a0-$a3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Arguments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子函数调用参数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$8-$15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$t0-$t7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Temporaries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存放临时变</a:t>
                      </a:r>
                      <a:r>
                        <a:rPr sz="1400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量</a:t>
                      </a: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随便用</a:t>
                      </a:r>
                      <a:r>
                        <a:rPr sz="14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$16-$23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$s0-$s7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Saved values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保存变量</a:t>
                      </a: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子函数调用</a:t>
                      </a:r>
                      <a:r>
                        <a:rPr sz="14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前</a:t>
                      </a: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后)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$24-$25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$t8-$t9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Temporaries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存放临时变量</a:t>
                      </a: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随便用</a:t>
                      </a:r>
                      <a:r>
                        <a:rPr sz="14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$26-$27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$k0-$k1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Kernel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中断、异常处理保存的</a:t>
                      </a:r>
                      <a:r>
                        <a:rPr sz="14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参</a:t>
                      </a: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数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$28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$gp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Global</a:t>
                      </a:r>
                      <a:r>
                        <a:rPr sz="14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pointer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全局指针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$29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$sp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Stack</a:t>
                      </a:r>
                      <a:r>
                        <a:rPr sz="1400" spc="-3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pointer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堆栈指针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0473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$30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$fp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Frame</a:t>
                      </a:r>
                      <a:r>
                        <a:rPr sz="14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pointer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帧指针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$31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$ra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Return</a:t>
                      </a: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address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子函数返回地址</a:t>
                      </a:r>
                      <a:endParaRPr sz="1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90461">
                <a:tc gridSpan="3"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205"/>
                        </a:spcBef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设计原则2：</a:t>
                      </a:r>
                      <a:r>
                        <a:rPr sz="2000" b="1" dirty="0">
                          <a:solidFill>
                            <a:srgbClr val="00AF5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越少越快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034" marB="0">
                    <a:lnR w="28575">
                      <a:solidFill>
                        <a:srgbClr val="4F81BC"/>
                      </a:solidFill>
                      <a:prstDash val="solid"/>
                    </a:lnR>
                    <a:lnT w="28575">
                      <a:solidFill>
                        <a:srgbClr val="4F81BC"/>
                      </a:solidFill>
                      <a:prstDash val="solid"/>
                    </a:lnT>
                    <a:lnB w="28575">
                      <a:solidFill>
                        <a:srgbClr val="4F81BC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28575">
                      <a:solidFill>
                        <a:srgbClr val="4F81BC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2705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65" dirty="0"/>
              <a:t> </a:t>
            </a:r>
            <a:r>
              <a:rPr sz="2400" spc="-5" dirty="0"/>
              <a:t>MIPS中的操作数--1.1寄存器操作数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8739" y="1156733"/>
            <a:ext cx="5777865" cy="7493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MIPS算术运算指令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操作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必须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直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接取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自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寄存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器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！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552450">
              <a:lnSpc>
                <a:spcPct val="100000"/>
              </a:lnSpc>
              <a:spcBef>
                <a:spcPts val="535"/>
              </a:spcBef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MIPS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拥有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过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32×32bit的寄存器（32个字）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5953" y="1635378"/>
            <a:ext cx="1309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编号：0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~31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3575" y="5986068"/>
            <a:ext cx="4593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寄存器个数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&lt;-&gt;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时钟周期、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指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令格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式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位数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00264" y="3612896"/>
            <a:ext cx="1097280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$t0~$t9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$s0~$s7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2705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65" dirty="0"/>
              <a:t> </a:t>
            </a:r>
            <a:r>
              <a:rPr sz="2400" spc="-5" dirty="0"/>
              <a:t>MIPS中的操作数--1.1寄存器操作数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233420" y="3321176"/>
            <a:ext cx="147764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A6A6A6"/>
                </a:solidFill>
                <a:latin typeface="微软雅黑" panose="020B0503020204020204" charset="-122"/>
                <a:cs typeface="微软雅黑" panose="020B0503020204020204" charset="-122"/>
              </a:rPr>
              <a:t>add t0, </a:t>
            </a:r>
            <a:r>
              <a:rPr sz="2000" b="1" dirty="0">
                <a:solidFill>
                  <a:srgbClr val="A6A6A6"/>
                </a:solidFill>
                <a:latin typeface="微软雅黑" panose="020B0503020204020204" charset="-122"/>
                <a:cs typeface="微软雅黑" panose="020B0503020204020204" charset="-122"/>
              </a:rPr>
              <a:t>g,</a:t>
            </a:r>
            <a:r>
              <a:rPr sz="2000" b="1" spc="-85" dirty="0">
                <a:solidFill>
                  <a:srgbClr val="A6A6A6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solidFill>
                  <a:srgbClr val="A6A6A6"/>
                </a:solidFill>
                <a:latin typeface="微软雅黑" panose="020B0503020204020204" charset="-122"/>
                <a:cs typeface="微软雅黑" panose="020B0503020204020204" charset="-122"/>
              </a:rPr>
              <a:t>h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9525">
              <a:lnSpc>
                <a:spcPts val="4200"/>
              </a:lnSpc>
              <a:spcBef>
                <a:spcPts val="440"/>
              </a:spcBef>
            </a:pPr>
            <a:r>
              <a:rPr sz="2000" b="1" spc="-5" dirty="0">
                <a:solidFill>
                  <a:srgbClr val="A6A6A6"/>
                </a:solidFill>
                <a:latin typeface="微软雅黑" panose="020B0503020204020204" charset="-122"/>
                <a:cs typeface="微软雅黑" panose="020B0503020204020204" charset="-122"/>
              </a:rPr>
              <a:t>add t1, i, </a:t>
            </a:r>
            <a:r>
              <a:rPr sz="2000" b="1" dirty="0">
                <a:solidFill>
                  <a:srgbClr val="A6A6A6"/>
                </a:solidFill>
                <a:latin typeface="微软雅黑" panose="020B0503020204020204" charset="-122"/>
                <a:cs typeface="微软雅黑" panose="020B0503020204020204" charset="-122"/>
              </a:rPr>
              <a:t>j  </a:t>
            </a:r>
            <a:r>
              <a:rPr sz="2000" b="1" spc="-5" dirty="0">
                <a:solidFill>
                  <a:srgbClr val="A6A6A6"/>
                </a:solidFill>
                <a:latin typeface="微软雅黑" panose="020B0503020204020204" charset="-122"/>
                <a:cs typeface="微软雅黑" panose="020B0503020204020204" charset="-122"/>
              </a:rPr>
              <a:t>sub </a:t>
            </a:r>
            <a:r>
              <a:rPr sz="2000" b="1" spc="-55" dirty="0">
                <a:solidFill>
                  <a:srgbClr val="A6A6A6"/>
                </a:solidFill>
                <a:latin typeface="微软雅黑" panose="020B0503020204020204" charset="-122"/>
                <a:cs typeface="微软雅黑" panose="020B0503020204020204" charset="-122"/>
              </a:rPr>
              <a:t>f, </a:t>
            </a:r>
            <a:r>
              <a:rPr sz="2000" b="1" spc="-5" dirty="0">
                <a:solidFill>
                  <a:srgbClr val="A6A6A6"/>
                </a:solidFill>
                <a:latin typeface="微软雅黑" panose="020B0503020204020204" charset="-122"/>
                <a:cs typeface="微软雅黑" panose="020B0503020204020204" charset="-122"/>
              </a:rPr>
              <a:t>t0, t1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000" y="3321176"/>
            <a:ext cx="218249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add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$t0, $s1,</a:t>
            </a:r>
            <a:r>
              <a:rPr sz="2000" b="1" spc="-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$s2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ts val="4200"/>
              </a:lnSpc>
              <a:spcBef>
                <a:spcPts val="44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add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$t1, $s3,</a:t>
            </a:r>
            <a:r>
              <a:rPr sz="2000" b="1" spc="-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$s4 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sub $s0,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$t0,</a:t>
            </a:r>
            <a:r>
              <a:rPr sz="2000" b="1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$t1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7970" y="3806190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108204" y="0"/>
                </a:moveTo>
                <a:lnTo>
                  <a:pt x="108204" y="80391"/>
                </a:lnTo>
                <a:lnTo>
                  <a:pt x="0" y="80391"/>
                </a:lnTo>
                <a:lnTo>
                  <a:pt x="0" y="241173"/>
                </a:lnTo>
                <a:lnTo>
                  <a:pt x="108204" y="241173"/>
                </a:lnTo>
                <a:lnTo>
                  <a:pt x="108204" y="321564"/>
                </a:lnTo>
                <a:lnTo>
                  <a:pt x="216407" y="160782"/>
                </a:lnTo>
                <a:lnTo>
                  <a:pt x="10820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7970" y="3806190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0" y="80391"/>
                </a:moveTo>
                <a:lnTo>
                  <a:pt x="108204" y="80391"/>
                </a:lnTo>
                <a:lnTo>
                  <a:pt x="108204" y="0"/>
                </a:lnTo>
                <a:lnTo>
                  <a:pt x="216407" y="160782"/>
                </a:lnTo>
                <a:lnTo>
                  <a:pt x="108204" y="321564"/>
                </a:lnTo>
                <a:lnTo>
                  <a:pt x="108204" y="241173"/>
                </a:lnTo>
                <a:lnTo>
                  <a:pt x="0" y="241173"/>
                </a:lnTo>
                <a:lnTo>
                  <a:pt x="0" y="8039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54346" y="3806190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108203" y="0"/>
                </a:moveTo>
                <a:lnTo>
                  <a:pt x="108203" y="80391"/>
                </a:lnTo>
                <a:lnTo>
                  <a:pt x="0" y="80391"/>
                </a:lnTo>
                <a:lnTo>
                  <a:pt x="0" y="241173"/>
                </a:lnTo>
                <a:lnTo>
                  <a:pt x="108203" y="241173"/>
                </a:lnTo>
                <a:lnTo>
                  <a:pt x="108203" y="321564"/>
                </a:lnTo>
                <a:lnTo>
                  <a:pt x="216407" y="160782"/>
                </a:lnTo>
                <a:lnTo>
                  <a:pt x="10820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54346" y="3806190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0" y="80391"/>
                </a:moveTo>
                <a:lnTo>
                  <a:pt x="108203" y="80391"/>
                </a:lnTo>
                <a:lnTo>
                  <a:pt x="108203" y="0"/>
                </a:lnTo>
                <a:lnTo>
                  <a:pt x="216407" y="160782"/>
                </a:lnTo>
                <a:lnTo>
                  <a:pt x="108203" y="321564"/>
                </a:lnTo>
                <a:lnTo>
                  <a:pt x="108203" y="241173"/>
                </a:lnTo>
                <a:lnTo>
                  <a:pt x="0" y="241173"/>
                </a:lnTo>
                <a:lnTo>
                  <a:pt x="0" y="8039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739" y="1719199"/>
            <a:ext cx="5701030" cy="1194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024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刚刚的例子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：f=(g+h)-(i+j);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假设：f~j分别分配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给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$s0~$s4，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则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MIPS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指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令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为：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554607" y="5063744"/>
            <a:ext cx="6685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-&gt;少量运算可以直接使用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寄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存器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据，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但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大量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据存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哪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儿？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361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MIPS中的操作数--1.2</a:t>
            </a:r>
            <a:r>
              <a:rPr sz="2400" spc="-25" dirty="0"/>
              <a:t> </a:t>
            </a:r>
            <a:r>
              <a:rPr sz="2400" spc="-5" dirty="0"/>
              <a:t>存储器操作数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72032" y="3714369"/>
            <a:ext cx="549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000" b="1" spc="-40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U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2515" y="1301496"/>
            <a:ext cx="3174491" cy="21275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519" y="2074692"/>
            <a:ext cx="3177932" cy="1272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91484" y="1295400"/>
            <a:ext cx="1744980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05243" y="4648200"/>
            <a:ext cx="1921763" cy="1633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67403" y="3567150"/>
            <a:ext cx="3665220" cy="9309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0"/>
              </a:spcBef>
              <a:tabLst>
                <a:tab pos="287591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寄存器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存储器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R="114935" algn="ctr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数据传送指令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：lw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sw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37226" y="3716273"/>
            <a:ext cx="783590" cy="312420"/>
          </a:xfrm>
          <a:custGeom>
            <a:avLst/>
            <a:gdLst/>
            <a:ahLst/>
            <a:cxnLst/>
            <a:rect l="l" t="t" r="r" b="b"/>
            <a:pathLst>
              <a:path w="783589" h="312420">
                <a:moveTo>
                  <a:pt x="156210" y="0"/>
                </a:moveTo>
                <a:lnTo>
                  <a:pt x="0" y="156209"/>
                </a:lnTo>
                <a:lnTo>
                  <a:pt x="156210" y="312419"/>
                </a:lnTo>
                <a:lnTo>
                  <a:pt x="156210" y="234314"/>
                </a:lnTo>
                <a:lnTo>
                  <a:pt x="705230" y="234314"/>
                </a:lnTo>
                <a:lnTo>
                  <a:pt x="783336" y="156209"/>
                </a:lnTo>
                <a:lnTo>
                  <a:pt x="705231" y="78105"/>
                </a:lnTo>
                <a:lnTo>
                  <a:pt x="156210" y="78105"/>
                </a:lnTo>
                <a:lnTo>
                  <a:pt x="156210" y="0"/>
                </a:lnTo>
                <a:close/>
              </a:path>
              <a:path w="783589" h="312420">
                <a:moveTo>
                  <a:pt x="705230" y="234314"/>
                </a:moveTo>
                <a:lnTo>
                  <a:pt x="627126" y="234314"/>
                </a:lnTo>
                <a:lnTo>
                  <a:pt x="627126" y="312419"/>
                </a:lnTo>
                <a:lnTo>
                  <a:pt x="705230" y="234314"/>
                </a:lnTo>
                <a:close/>
              </a:path>
              <a:path w="783589" h="312420">
                <a:moveTo>
                  <a:pt x="627126" y="0"/>
                </a:moveTo>
                <a:lnTo>
                  <a:pt x="627126" y="78105"/>
                </a:lnTo>
                <a:lnTo>
                  <a:pt x="705231" y="78105"/>
                </a:lnTo>
                <a:lnTo>
                  <a:pt x="62712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37226" y="3716273"/>
            <a:ext cx="783590" cy="312420"/>
          </a:xfrm>
          <a:custGeom>
            <a:avLst/>
            <a:gdLst/>
            <a:ahLst/>
            <a:cxnLst/>
            <a:rect l="l" t="t" r="r" b="b"/>
            <a:pathLst>
              <a:path w="783589" h="312420">
                <a:moveTo>
                  <a:pt x="0" y="156209"/>
                </a:moveTo>
                <a:lnTo>
                  <a:pt x="156210" y="0"/>
                </a:lnTo>
                <a:lnTo>
                  <a:pt x="156210" y="78105"/>
                </a:lnTo>
                <a:lnTo>
                  <a:pt x="627126" y="78105"/>
                </a:lnTo>
                <a:lnTo>
                  <a:pt x="627126" y="0"/>
                </a:lnTo>
                <a:lnTo>
                  <a:pt x="783336" y="156209"/>
                </a:lnTo>
                <a:lnTo>
                  <a:pt x="627126" y="312419"/>
                </a:lnTo>
                <a:lnTo>
                  <a:pt x="627126" y="234314"/>
                </a:lnTo>
                <a:lnTo>
                  <a:pt x="156210" y="234314"/>
                </a:lnTo>
                <a:lnTo>
                  <a:pt x="156210" y="312419"/>
                </a:lnTo>
                <a:lnTo>
                  <a:pt x="0" y="15620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62152" y="4809490"/>
            <a:ext cx="5823585" cy="145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单位：比特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(Bit)?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字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节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(Byte)?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字(word)?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注意：地址编号必须为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倍数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9685">
              <a:lnSpc>
                <a:spcPct val="100000"/>
              </a:lnSpc>
              <a:spcBef>
                <a:spcPts val="213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寄存器非常宝贵：必须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效地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使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用寄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存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器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性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能优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化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361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MIPS中的操作数--1.2</a:t>
            </a:r>
            <a:r>
              <a:rPr sz="2400" spc="-25" dirty="0"/>
              <a:t> </a:t>
            </a:r>
            <a:r>
              <a:rPr sz="2400" spc="-5" dirty="0"/>
              <a:t>存储器操作数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752726"/>
            <a:ext cx="6929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大小端问题：如何将一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字存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进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内存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0x12345678为例）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23" y="2406134"/>
            <a:ext cx="9048529" cy="21311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4818379"/>
            <a:ext cx="3863340" cy="87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MIPS、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PowerPC：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大端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模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式存储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x86：小端模式存储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361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MIPS中的操作数--1.2</a:t>
            </a:r>
            <a:r>
              <a:rPr sz="2400" spc="-25" dirty="0"/>
              <a:t> </a:t>
            </a:r>
            <a:r>
              <a:rPr sz="2400" spc="-5" dirty="0"/>
              <a:t>存储器操作数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5212460"/>
            <a:ext cx="6091555" cy="888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思考：32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位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MIPS体系架构下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最多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多大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地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址空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间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？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785110">
              <a:lnSpc>
                <a:spcPct val="100000"/>
              </a:lnSpc>
              <a:spcBef>
                <a:spcPts val="199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2^32=4GB (Giga</a:t>
            </a:r>
            <a:r>
              <a:rPr sz="2000" b="1" spc="-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Byte)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5395" y="3245866"/>
            <a:ext cx="199517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A6A6A6"/>
                </a:solidFill>
                <a:latin typeface="微软雅黑" panose="020B0503020204020204" charset="-122"/>
                <a:cs typeface="微软雅黑" panose="020B0503020204020204" charset="-122"/>
              </a:rPr>
              <a:t>lw </a:t>
            </a:r>
            <a:r>
              <a:rPr sz="2000" b="1" spc="15" dirty="0">
                <a:solidFill>
                  <a:srgbClr val="A6A6A6"/>
                </a:solidFill>
                <a:latin typeface="微软雅黑" panose="020B0503020204020204" charset="-122"/>
                <a:cs typeface="微软雅黑" panose="020B0503020204020204" charset="-122"/>
              </a:rPr>
              <a:t>rt,</a:t>
            </a:r>
            <a:r>
              <a:rPr sz="2000" b="1" spc="-45" dirty="0">
                <a:solidFill>
                  <a:srgbClr val="A6A6A6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A6A6A6"/>
                </a:solidFill>
                <a:latin typeface="微软雅黑" panose="020B0503020204020204" charset="-122"/>
                <a:cs typeface="微软雅黑" panose="020B0503020204020204" charset="-122"/>
              </a:rPr>
              <a:t>offset(rs)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A6A6A6"/>
                </a:solidFill>
                <a:latin typeface="微软雅黑" panose="020B0503020204020204" charset="-122"/>
                <a:cs typeface="微软雅黑" panose="020B0503020204020204" charset="-122"/>
              </a:rPr>
              <a:t>sw </a:t>
            </a:r>
            <a:r>
              <a:rPr sz="2000" b="1" spc="15" dirty="0">
                <a:solidFill>
                  <a:srgbClr val="A6A6A6"/>
                </a:solidFill>
                <a:latin typeface="微软雅黑" panose="020B0503020204020204" charset="-122"/>
                <a:cs typeface="微软雅黑" panose="020B0503020204020204" charset="-122"/>
              </a:rPr>
              <a:t>rt,</a:t>
            </a:r>
            <a:r>
              <a:rPr sz="2000" b="1" spc="-50" dirty="0">
                <a:solidFill>
                  <a:srgbClr val="A6A6A6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A6A6A6"/>
                </a:solidFill>
                <a:latin typeface="微软雅黑" panose="020B0503020204020204" charset="-122"/>
                <a:cs typeface="微软雅黑" panose="020B0503020204020204" charset="-122"/>
              </a:rPr>
              <a:t>offset(rs)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320800"/>
            <a:ext cx="7520305" cy="1973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例1：C语言代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码A[12]=h+A[8]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假设h存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于$s2，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数列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基址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存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于$s3中，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则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对应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MIPS代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码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为：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988060">
              <a:lnSpc>
                <a:spcPts val="2150"/>
              </a:lnSpc>
              <a:spcBef>
                <a:spcPts val="227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MIPS代码：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5354320">
              <a:lnSpc>
                <a:spcPts val="1935"/>
              </a:lnSpc>
            </a:pPr>
            <a:r>
              <a:rPr sz="2000" b="1" dirty="0">
                <a:solidFill>
                  <a:srgbClr val="A6A6A6"/>
                </a:solidFill>
                <a:latin typeface="微软雅黑" panose="020B0503020204020204" charset="-122"/>
                <a:cs typeface="微软雅黑" panose="020B0503020204020204" charset="-122"/>
              </a:rPr>
              <a:t>指令格式：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902460">
              <a:lnSpc>
                <a:spcPts val="2185"/>
              </a:lnSpc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lw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$t0, 32($s3)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8754" y="3335525"/>
            <a:ext cx="2162175" cy="80200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add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$t0, $s2,</a:t>
            </a:r>
            <a:r>
              <a:rPr sz="2000" b="1" spc="-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$t0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sw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$t0,</a:t>
            </a:r>
            <a:r>
              <a:rPr sz="2000" b="1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48($s3)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361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MIPS中的操作数--1.2</a:t>
            </a:r>
            <a:r>
              <a:rPr sz="2400" spc="-25" dirty="0"/>
              <a:t> </a:t>
            </a:r>
            <a:r>
              <a:rPr sz="2400" spc="-5" dirty="0"/>
              <a:t>存储器操作数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320800"/>
            <a:ext cx="895794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例2：假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设A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是一个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组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基址存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于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寄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存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器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$s3，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变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量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g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h、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分别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放在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$s1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$s2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$s4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中，则将下面的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语言转换为MIPS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汇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编语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言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R="421640" algn="ctr">
              <a:lnSpc>
                <a:spcPct val="100000"/>
              </a:lnSpc>
              <a:spcBef>
                <a:spcPts val="180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g=h+A[i]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3630" y="3065215"/>
          <a:ext cx="5151120" cy="2049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2075"/>
                <a:gridCol w="641985"/>
                <a:gridCol w="1877060"/>
              </a:tblGrid>
              <a:tr h="38220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获得</a:t>
                      </a:r>
                      <a:r>
                        <a:rPr sz="20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A[i]</a:t>
                      </a: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的地</a:t>
                      </a:r>
                      <a:r>
                        <a:rPr sz="2000" b="1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址</a:t>
                      </a: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：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add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$t1, </a:t>
                      </a:r>
                      <a:r>
                        <a:rPr sz="20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$s4,</a:t>
                      </a:r>
                      <a:r>
                        <a:rPr sz="2000" b="1" spc="-3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$s4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3495" marB="0"/>
                </a:tc>
              </a:tr>
              <a:tr h="795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 marR="47625">
                        <a:lnSpc>
                          <a:spcPts val="2890"/>
                        </a:lnSpc>
                        <a:spcBef>
                          <a:spcPts val="105"/>
                        </a:spcBef>
                      </a:pPr>
                      <a:r>
                        <a:rPr sz="2000" b="1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dd  </a:t>
                      </a:r>
                      <a:r>
                        <a:rPr sz="2000" b="1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dd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$t1, $t1,</a:t>
                      </a:r>
                      <a:r>
                        <a:rPr sz="2000" b="1" spc="-7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$t1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$t1, $t1,</a:t>
                      </a:r>
                      <a:r>
                        <a:rPr sz="2000" b="1" spc="-7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$s3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52705" marB="0"/>
                </a:tc>
              </a:tr>
              <a:tr h="4766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将</a:t>
                      </a:r>
                      <a:r>
                        <a:rPr sz="20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A[i]</a:t>
                      </a: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取到寄</a:t>
                      </a:r>
                      <a:r>
                        <a:rPr sz="2000" b="1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存</a:t>
                      </a: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器中：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000" b="1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lw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$t0,</a:t>
                      </a:r>
                      <a:r>
                        <a:rPr sz="2000" b="1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0($t1)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99060" marB="0"/>
                </a:tc>
              </a:tr>
              <a:tr h="39409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执行加法：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add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$s1, $s2,</a:t>
                      </a:r>
                      <a:r>
                        <a:rPr sz="2000" b="1" spc="-5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0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$t0</a:t>
                      </a:r>
                      <a:endParaRPr sz="20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73025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361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MIPS中的操作数--1.3</a:t>
            </a:r>
            <a:r>
              <a:rPr sz="2400" spc="-25" dirty="0"/>
              <a:t> </a:t>
            </a:r>
            <a:r>
              <a:rPr sz="2400" spc="-5" dirty="0"/>
              <a:t>立即数操作数</a:t>
            </a:r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4302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思考：for循环中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的k=k+1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如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何实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现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？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406" y="1794510"/>
            <a:ext cx="4121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lw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600" b="1" spc="-15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d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161" y="1794510"/>
            <a:ext cx="72053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$t0,</a:t>
            </a:r>
            <a:r>
              <a:rPr sz="1600" b="1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AddrConstant4($s1)</a:t>
            </a:r>
            <a:r>
              <a:rPr sz="1600" b="1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#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假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设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$s1+AddrConstant4是常</a:t>
            </a:r>
            <a:r>
              <a:rPr sz="1600" b="1" spc="5" dirty="0">
                <a:latin typeface="微软雅黑" panose="020B0503020204020204" charset="-122"/>
                <a:cs typeface="微软雅黑" panose="020B0503020204020204" charset="-122"/>
              </a:rPr>
              <a:t>量</a:t>
            </a:r>
            <a:r>
              <a:rPr sz="1600" b="1" spc="-10" dirty="0"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600" b="1" spc="10" dirty="0">
                <a:latin typeface="微软雅黑" panose="020B0503020204020204" charset="-122"/>
                <a:cs typeface="微软雅黑" panose="020B0503020204020204" charset="-122"/>
              </a:rPr>
              <a:t>存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储器</a:t>
            </a:r>
            <a:r>
              <a:rPr sz="1600" b="1" spc="5" dirty="0">
                <a:latin typeface="微软雅黑" panose="020B0503020204020204" charset="-122"/>
                <a:cs typeface="微软雅黑" panose="020B0503020204020204" charset="-122"/>
              </a:rPr>
              <a:t>地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址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$s3, $s3,</a:t>
            </a:r>
            <a:r>
              <a:rPr sz="1600" b="1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$t0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3" y="4321302"/>
            <a:ext cx="9001125" cy="528955"/>
          </a:xfrm>
          <a:prstGeom prst="rect">
            <a:avLst/>
          </a:prstGeom>
          <a:solidFill>
            <a:srgbClr val="F1F1F1"/>
          </a:solidFill>
          <a:ln w="25907">
            <a:solidFill>
              <a:srgbClr val="4F81BC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93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设计原则3：</a:t>
            </a:r>
            <a:r>
              <a:rPr sz="20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加速常用操作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5063109"/>
            <a:ext cx="56489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0330" algn="l"/>
                <a:tab pos="355536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注意：没有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“subi”	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=&gt;	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addi $s3,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$s3,</a:t>
            </a:r>
            <a:r>
              <a:rPr sz="2000" b="1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-4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837129"/>
            <a:ext cx="6635115" cy="1318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02235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-&gt;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速度慢，且会消耗一个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寄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存器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资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源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670300" algn="l"/>
                <a:tab pos="5927090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解决办法：提供立即数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加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法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&gt;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ddi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s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3,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$s3,</a:t>
            </a:r>
            <a:r>
              <a:rPr sz="2000" b="1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？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#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?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：4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969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MIPS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指令集体系结构与汇编语言入门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876300">
              <a:lnSpc>
                <a:spcPct val="100000"/>
              </a:lnSpc>
              <a:spcBef>
                <a:spcPts val="215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1.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MIPS中的操作数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07" y="2630170"/>
            <a:ext cx="3131820" cy="1833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指令在计算机内部的表示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18770" indent="-306705">
              <a:lnSpc>
                <a:spcPct val="100000"/>
              </a:lnSpc>
              <a:spcBef>
                <a:spcPts val="168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关于存储程序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18770" indent="-306705">
              <a:lnSpc>
                <a:spcPct val="100000"/>
              </a:lnSpc>
              <a:spcBef>
                <a:spcPts val="151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逻辑运算指令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18770" indent="-306705">
              <a:lnSpc>
                <a:spcPct val="100000"/>
              </a:lnSpc>
              <a:spcBef>
                <a:spcPts val="142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决策指令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7701" y="2361666"/>
            <a:ext cx="1927860" cy="138239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475615" lvl="1" indent="-462915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475615" algn="l"/>
              </a:tabLst>
            </a:pPr>
            <a:r>
              <a:rPr sz="2000" b="1" spc="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型指令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75615" lvl="1" indent="-462915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75615" algn="l"/>
              </a:tabLst>
            </a:pP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型指令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sz="2000" b="1" dirty="0">
                <a:solidFill>
                  <a:srgbClr val="BEBEBE"/>
                </a:solidFill>
                <a:latin typeface="微软雅黑" panose="020B0503020204020204" charset="-122"/>
                <a:cs typeface="微软雅黑" panose="020B0503020204020204" charset="-122"/>
              </a:rPr>
              <a:t>暂时不看</a:t>
            </a:r>
            <a:r>
              <a:rPr sz="2000" b="1" spc="5" dirty="0">
                <a:solidFill>
                  <a:srgbClr val="BEBEBE"/>
                </a:solidFill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sz="2000" b="1" dirty="0">
                <a:solidFill>
                  <a:srgbClr val="BEBEBE"/>
                </a:solidFill>
                <a:latin typeface="微软雅黑" panose="020B0503020204020204" charset="-122"/>
                <a:cs typeface="微软雅黑" panose="020B0503020204020204" charset="-122"/>
              </a:rPr>
              <a:t>型指令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30308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课程回</a:t>
            </a:r>
            <a:r>
              <a:rPr sz="2400" dirty="0"/>
              <a:t>顾</a:t>
            </a:r>
            <a:r>
              <a:rPr sz="2400" spc="-5" dirty="0"/>
              <a:t>--</a:t>
            </a:r>
            <a:r>
              <a:rPr sz="2400" spc="-60" dirty="0"/>
              <a:t> </a:t>
            </a:r>
            <a:r>
              <a:rPr sz="2400" spc="-10" dirty="0"/>
              <a:t>ISA</a:t>
            </a:r>
            <a:r>
              <a:rPr sz="2400" dirty="0"/>
              <a:t>的作用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316177"/>
            <a:ext cx="497395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0" dirty="0">
                <a:latin typeface="微软雅黑" panose="020B0503020204020204" charset="-122"/>
                <a:cs typeface="微软雅黑" panose="020B0503020204020204" charset="-122"/>
              </a:rPr>
              <a:t>ISA</a:t>
            </a:r>
            <a:r>
              <a:rPr sz="2400" b="1" spc="80" dirty="0">
                <a:latin typeface="微软雅黑" panose="020B0503020204020204" charset="-122"/>
                <a:cs typeface="微软雅黑" panose="020B0503020204020204" charset="-122"/>
              </a:rPr>
              <a:t>在汇</a:t>
            </a:r>
            <a:r>
              <a:rPr sz="2400" b="1" spc="65" dirty="0">
                <a:latin typeface="微软雅黑" panose="020B0503020204020204" charset="-122"/>
                <a:cs typeface="微软雅黑" panose="020B0503020204020204" charset="-122"/>
              </a:rPr>
              <a:t>编</a:t>
            </a:r>
            <a:r>
              <a:rPr sz="2400" b="1" spc="80" dirty="0">
                <a:latin typeface="微软雅黑" panose="020B0503020204020204" charset="-122"/>
                <a:cs typeface="微软雅黑" panose="020B0503020204020204" charset="-122"/>
              </a:rPr>
              <a:t>器编写</a:t>
            </a:r>
            <a:r>
              <a:rPr sz="2400" b="1" spc="70" dirty="0">
                <a:latin typeface="微软雅黑" panose="020B0503020204020204" charset="-122"/>
                <a:cs typeface="微软雅黑" panose="020B0503020204020204" charset="-122"/>
              </a:rPr>
              <a:t>者</a:t>
            </a:r>
            <a:r>
              <a:rPr sz="2400" b="1" spc="35" dirty="0">
                <a:latin typeface="微软雅黑" panose="020B0503020204020204" charset="-122"/>
                <a:cs typeface="微软雅黑" panose="020B0503020204020204" charset="-122"/>
              </a:rPr>
              <a:t>（CPU</a:t>
            </a:r>
            <a:r>
              <a:rPr sz="2400" b="1" spc="70" dirty="0">
                <a:latin typeface="微软雅黑" panose="020B0503020204020204" charset="-122"/>
                <a:cs typeface="微软雅黑" panose="020B0503020204020204" charset="-122"/>
              </a:rPr>
              <a:t>软</a:t>
            </a:r>
            <a:r>
              <a:rPr sz="2400" b="1" spc="80" dirty="0">
                <a:latin typeface="微软雅黑" panose="020B0503020204020204" charset="-122"/>
                <a:cs typeface="微软雅黑" panose="020B0503020204020204" charset="-122"/>
              </a:rPr>
              <a:t>件）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715">
              <a:lnSpc>
                <a:spcPct val="175000"/>
              </a:lnSpc>
              <a:spcBef>
                <a:spcPts val="5"/>
              </a:spcBef>
            </a:pPr>
            <a:r>
              <a:rPr sz="2400" b="1" spc="20" dirty="0">
                <a:latin typeface="微软雅黑" panose="020B0503020204020204" charset="-122"/>
                <a:cs typeface="微软雅黑" panose="020B0503020204020204" charset="-122"/>
              </a:rPr>
              <a:t>处理器设</a:t>
            </a:r>
            <a:r>
              <a:rPr sz="2400" b="1" spc="5" dirty="0">
                <a:latin typeface="微软雅黑" panose="020B0503020204020204" charset="-122"/>
                <a:cs typeface="微软雅黑" panose="020B0503020204020204" charset="-122"/>
              </a:rPr>
              <a:t>计</a:t>
            </a:r>
            <a:r>
              <a:rPr sz="2400" b="1" spc="20" dirty="0">
                <a:latin typeface="微软雅黑" panose="020B0503020204020204" charset="-122"/>
                <a:cs typeface="微软雅黑" panose="020B0503020204020204" charset="-122"/>
              </a:rPr>
              <a:t>人</a:t>
            </a:r>
            <a:r>
              <a:rPr sz="2400" b="1" spc="40" dirty="0">
                <a:latin typeface="微软雅黑" panose="020B0503020204020204" charset="-122"/>
                <a:cs typeface="微软雅黑" panose="020B0503020204020204" charset="-122"/>
              </a:rPr>
              <a:t>员</a:t>
            </a:r>
            <a:r>
              <a:rPr sz="2400" b="1" spc="15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CP</a:t>
            </a:r>
            <a:r>
              <a:rPr sz="2400" b="1" spc="20" dirty="0">
                <a:latin typeface="微软雅黑" panose="020B0503020204020204" charset="-122"/>
                <a:cs typeface="微软雅黑" panose="020B0503020204020204" charset="-122"/>
              </a:rPr>
              <a:t>U硬件</a:t>
            </a:r>
            <a:r>
              <a:rPr sz="2400" b="1" spc="25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r>
              <a:rPr sz="2400" b="1" spc="5" dirty="0">
                <a:latin typeface="微软雅黑" panose="020B0503020204020204" charset="-122"/>
                <a:cs typeface="微软雅黑" panose="020B0503020204020204" charset="-122"/>
              </a:rPr>
              <a:t>之</a:t>
            </a:r>
            <a:r>
              <a:rPr sz="2400" b="1" spc="20" dirty="0">
                <a:latin typeface="微软雅黑" panose="020B0503020204020204" charset="-122"/>
                <a:cs typeface="微软雅黑" panose="020B0503020204020204" charset="-122"/>
              </a:rPr>
              <a:t>间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提 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供了一个抽象层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3614" y="1680210"/>
            <a:ext cx="1727200" cy="504825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705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人类语言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93614" y="2530601"/>
            <a:ext cx="1727200" cy="504825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700"/>
              </a:spcBef>
            </a:pPr>
            <a:r>
              <a:rPr sz="20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高级语言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3614" y="3379470"/>
            <a:ext cx="1727200" cy="504825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705"/>
              </a:spcBef>
            </a:pPr>
            <a:r>
              <a:rPr sz="2000" b="1" spc="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汇编语言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3614" y="4229861"/>
            <a:ext cx="1727200" cy="504825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705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机器语言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3614" y="5078729"/>
            <a:ext cx="1727200" cy="504825"/>
          </a:xfrm>
          <a:prstGeom prst="rect">
            <a:avLst/>
          </a:prstGeom>
          <a:solidFill>
            <a:srgbClr val="4F81BC"/>
          </a:solidFill>
          <a:ln w="25907">
            <a:solidFill>
              <a:srgbClr val="385D89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710"/>
              </a:spcBef>
            </a:pPr>
            <a:r>
              <a:rPr sz="2000" b="1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控制信号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5085" y="2289429"/>
            <a:ext cx="360045" cy="406400"/>
          </a:xfrm>
          <a:custGeom>
            <a:avLst/>
            <a:gdLst/>
            <a:ahLst/>
            <a:cxnLst/>
            <a:rect l="l" t="t" r="r" b="b"/>
            <a:pathLst>
              <a:path w="360045" h="406400">
                <a:moveTo>
                  <a:pt x="89916" y="226187"/>
                </a:moveTo>
                <a:lnTo>
                  <a:pt x="0" y="326517"/>
                </a:lnTo>
                <a:lnTo>
                  <a:pt x="89916" y="406019"/>
                </a:lnTo>
                <a:lnTo>
                  <a:pt x="89916" y="361061"/>
                </a:lnTo>
                <a:lnTo>
                  <a:pt x="136560" y="347023"/>
                </a:lnTo>
                <a:lnTo>
                  <a:pt x="179763" y="327810"/>
                </a:lnTo>
                <a:lnTo>
                  <a:pt x="219178" y="303894"/>
                </a:lnTo>
                <a:lnTo>
                  <a:pt x="254454" y="275748"/>
                </a:lnTo>
                <a:lnTo>
                  <a:pt x="258896" y="271145"/>
                </a:lnTo>
                <a:lnTo>
                  <a:pt x="89916" y="271145"/>
                </a:lnTo>
                <a:lnTo>
                  <a:pt x="89916" y="226187"/>
                </a:lnTo>
                <a:close/>
              </a:path>
              <a:path w="360045" h="406400">
                <a:moveTo>
                  <a:pt x="356235" y="0"/>
                </a:moveTo>
                <a:lnTo>
                  <a:pt x="344817" y="47926"/>
                </a:lnTo>
                <a:lnTo>
                  <a:pt x="325999" y="93015"/>
                </a:lnTo>
                <a:lnTo>
                  <a:pt x="300355" y="134682"/>
                </a:lnTo>
                <a:lnTo>
                  <a:pt x="268462" y="172338"/>
                </a:lnTo>
                <a:lnTo>
                  <a:pt x="230895" y="205400"/>
                </a:lnTo>
                <a:lnTo>
                  <a:pt x="188231" y="233279"/>
                </a:lnTo>
                <a:lnTo>
                  <a:pt x="141046" y="255389"/>
                </a:lnTo>
                <a:lnTo>
                  <a:pt x="89916" y="271145"/>
                </a:lnTo>
                <a:lnTo>
                  <a:pt x="258896" y="271145"/>
                </a:lnTo>
                <a:lnTo>
                  <a:pt x="311197" y="208656"/>
                </a:lnTo>
                <a:lnTo>
                  <a:pt x="331967" y="170656"/>
                </a:lnTo>
                <a:lnTo>
                  <a:pt x="347205" y="130318"/>
                </a:lnTo>
                <a:lnTo>
                  <a:pt x="356561" y="88114"/>
                </a:lnTo>
                <a:lnTo>
                  <a:pt x="359687" y="44517"/>
                </a:lnTo>
                <a:lnTo>
                  <a:pt x="35623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65085" y="1917954"/>
            <a:ext cx="360045" cy="416559"/>
          </a:xfrm>
          <a:custGeom>
            <a:avLst/>
            <a:gdLst/>
            <a:ahLst/>
            <a:cxnLst/>
            <a:rect l="l" t="t" r="r" b="b"/>
            <a:pathLst>
              <a:path w="360045" h="416560">
                <a:moveTo>
                  <a:pt x="0" y="0"/>
                </a:moveTo>
                <a:lnTo>
                  <a:pt x="0" y="89916"/>
                </a:lnTo>
                <a:lnTo>
                  <a:pt x="48802" y="92896"/>
                </a:lnTo>
                <a:lnTo>
                  <a:pt x="95609" y="101578"/>
                </a:lnTo>
                <a:lnTo>
                  <a:pt x="139993" y="115573"/>
                </a:lnTo>
                <a:lnTo>
                  <a:pt x="181525" y="134493"/>
                </a:lnTo>
                <a:lnTo>
                  <a:pt x="219776" y="157946"/>
                </a:lnTo>
                <a:lnTo>
                  <a:pt x="254317" y="185547"/>
                </a:lnTo>
                <a:lnTo>
                  <a:pt x="284720" y="216904"/>
                </a:lnTo>
                <a:lnTo>
                  <a:pt x="310557" y="251629"/>
                </a:lnTo>
                <a:lnTo>
                  <a:pt x="331398" y="289333"/>
                </a:lnTo>
                <a:lnTo>
                  <a:pt x="346815" y="329628"/>
                </a:lnTo>
                <a:lnTo>
                  <a:pt x="356380" y="372124"/>
                </a:lnTo>
                <a:lnTo>
                  <a:pt x="359664" y="416433"/>
                </a:lnTo>
                <a:lnTo>
                  <a:pt x="359664" y="326517"/>
                </a:lnTo>
                <a:lnTo>
                  <a:pt x="356380" y="282208"/>
                </a:lnTo>
                <a:lnTo>
                  <a:pt x="346815" y="239712"/>
                </a:lnTo>
                <a:lnTo>
                  <a:pt x="331398" y="199417"/>
                </a:lnTo>
                <a:lnTo>
                  <a:pt x="310557" y="161713"/>
                </a:lnTo>
                <a:lnTo>
                  <a:pt x="284720" y="126988"/>
                </a:lnTo>
                <a:lnTo>
                  <a:pt x="254317" y="95631"/>
                </a:lnTo>
                <a:lnTo>
                  <a:pt x="219776" y="68030"/>
                </a:lnTo>
                <a:lnTo>
                  <a:pt x="181525" y="44577"/>
                </a:lnTo>
                <a:lnTo>
                  <a:pt x="139993" y="25657"/>
                </a:lnTo>
                <a:lnTo>
                  <a:pt x="95609" y="11662"/>
                </a:lnTo>
                <a:lnTo>
                  <a:pt x="48802" y="2980"/>
                </a:lnTo>
                <a:lnTo>
                  <a:pt x="0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65085" y="1917954"/>
            <a:ext cx="360045" cy="777875"/>
          </a:xfrm>
          <a:custGeom>
            <a:avLst/>
            <a:gdLst/>
            <a:ahLst/>
            <a:cxnLst/>
            <a:rect l="l" t="t" r="r" b="b"/>
            <a:pathLst>
              <a:path w="360045" h="777875">
                <a:moveTo>
                  <a:pt x="359664" y="416433"/>
                </a:moveTo>
                <a:lnTo>
                  <a:pt x="356380" y="372124"/>
                </a:lnTo>
                <a:lnTo>
                  <a:pt x="346815" y="329628"/>
                </a:lnTo>
                <a:lnTo>
                  <a:pt x="331398" y="289333"/>
                </a:lnTo>
                <a:lnTo>
                  <a:pt x="310557" y="251629"/>
                </a:lnTo>
                <a:lnTo>
                  <a:pt x="284720" y="216904"/>
                </a:lnTo>
                <a:lnTo>
                  <a:pt x="254317" y="185547"/>
                </a:lnTo>
                <a:lnTo>
                  <a:pt x="219776" y="157946"/>
                </a:lnTo>
                <a:lnTo>
                  <a:pt x="181525" y="134493"/>
                </a:lnTo>
                <a:lnTo>
                  <a:pt x="139993" y="115573"/>
                </a:lnTo>
                <a:lnTo>
                  <a:pt x="95609" y="101578"/>
                </a:lnTo>
                <a:lnTo>
                  <a:pt x="48802" y="92896"/>
                </a:lnTo>
                <a:lnTo>
                  <a:pt x="0" y="89916"/>
                </a:lnTo>
                <a:lnTo>
                  <a:pt x="0" y="0"/>
                </a:lnTo>
                <a:lnTo>
                  <a:pt x="48802" y="2980"/>
                </a:lnTo>
                <a:lnTo>
                  <a:pt x="95609" y="11662"/>
                </a:lnTo>
                <a:lnTo>
                  <a:pt x="139993" y="25657"/>
                </a:lnTo>
                <a:lnTo>
                  <a:pt x="181525" y="44577"/>
                </a:lnTo>
                <a:lnTo>
                  <a:pt x="219776" y="68030"/>
                </a:lnTo>
                <a:lnTo>
                  <a:pt x="254317" y="95631"/>
                </a:lnTo>
                <a:lnTo>
                  <a:pt x="284720" y="126988"/>
                </a:lnTo>
                <a:lnTo>
                  <a:pt x="310557" y="161713"/>
                </a:lnTo>
                <a:lnTo>
                  <a:pt x="331398" y="199417"/>
                </a:lnTo>
                <a:lnTo>
                  <a:pt x="346815" y="239712"/>
                </a:lnTo>
                <a:lnTo>
                  <a:pt x="356380" y="282208"/>
                </a:lnTo>
                <a:lnTo>
                  <a:pt x="359664" y="326517"/>
                </a:lnTo>
                <a:lnTo>
                  <a:pt x="359664" y="416433"/>
                </a:lnTo>
                <a:lnTo>
                  <a:pt x="356397" y="460448"/>
                </a:lnTo>
                <a:lnTo>
                  <a:pt x="346850" y="502891"/>
                </a:lnTo>
                <a:lnTo>
                  <a:pt x="331402" y="543318"/>
                </a:lnTo>
                <a:lnTo>
                  <a:pt x="310432" y="581285"/>
                </a:lnTo>
                <a:lnTo>
                  <a:pt x="284321" y="616346"/>
                </a:lnTo>
                <a:lnTo>
                  <a:pt x="253447" y="648059"/>
                </a:lnTo>
                <a:lnTo>
                  <a:pt x="218190" y="675979"/>
                </a:lnTo>
                <a:lnTo>
                  <a:pt x="178929" y="699661"/>
                </a:lnTo>
                <a:lnTo>
                  <a:pt x="136045" y="718661"/>
                </a:lnTo>
                <a:lnTo>
                  <a:pt x="89916" y="732536"/>
                </a:lnTo>
                <a:lnTo>
                  <a:pt x="89916" y="777494"/>
                </a:lnTo>
                <a:lnTo>
                  <a:pt x="0" y="697992"/>
                </a:lnTo>
                <a:lnTo>
                  <a:pt x="89916" y="597662"/>
                </a:lnTo>
                <a:lnTo>
                  <a:pt x="89916" y="642620"/>
                </a:lnTo>
                <a:lnTo>
                  <a:pt x="141046" y="626864"/>
                </a:lnTo>
                <a:lnTo>
                  <a:pt x="188231" y="604754"/>
                </a:lnTo>
                <a:lnTo>
                  <a:pt x="230895" y="576875"/>
                </a:lnTo>
                <a:lnTo>
                  <a:pt x="268462" y="543813"/>
                </a:lnTo>
                <a:lnTo>
                  <a:pt x="300355" y="506157"/>
                </a:lnTo>
                <a:lnTo>
                  <a:pt x="325999" y="464490"/>
                </a:lnTo>
                <a:lnTo>
                  <a:pt x="344817" y="419401"/>
                </a:lnTo>
                <a:lnTo>
                  <a:pt x="356235" y="371475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768843" y="2063877"/>
            <a:ext cx="635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编程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65085" y="3225926"/>
            <a:ext cx="360045" cy="407034"/>
          </a:xfrm>
          <a:custGeom>
            <a:avLst/>
            <a:gdLst/>
            <a:ahLst/>
            <a:cxnLst/>
            <a:rect l="l" t="t" r="r" b="b"/>
            <a:pathLst>
              <a:path w="360045" h="407035">
                <a:moveTo>
                  <a:pt x="89916" y="226949"/>
                </a:moveTo>
                <a:lnTo>
                  <a:pt x="0" y="327278"/>
                </a:lnTo>
                <a:lnTo>
                  <a:pt x="89916" y="406781"/>
                </a:lnTo>
                <a:lnTo>
                  <a:pt x="89916" y="361823"/>
                </a:lnTo>
                <a:lnTo>
                  <a:pt x="136560" y="347748"/>
                </a:lnTo>
                <a:lnTo>
                  <a:pt x="179763" y="328490"/>
                </a:lnTo>
                <a:lnTo>
                  <a:pt x="219178" y="304524"/>
                </a:lnTo>
                <a:lnTo>
                  <a:pt x="254454" y="276321"/>
                </a:lnTo>
                <a:lnTo>
                  <a:pt x="258705" y="271907"/>
                </a:lnTo>
                <a:lnTo>
                  <a:pt x="89916" y="271907"/>
                </a:lnTo>
                <a:lnTo>
                  <a:pt x="89916" y="226949"/>
                </a:lnTo>
                <a:close/>
              </a:path>
              <a:path w="360045" h="407035">
                <a:moveTo>
                  <a:pt x="356235" y="0"/>
                </a:moveTo>
                <a:lnTo>
                  <a:pt x="344817" y="48026"/>
                </a:lnTo>
                <a:lnTo>
                  <a:pt x="325999" y="93223"/>
                </a:lnTo>
                <a:lnTo>
                  <a:pt x="300355" y="135001"/>
                </a:lnTo>
                <a:lnTo>
                  <a:pt x="268462" y="172767"/>
                </a:lnTo>
                <a:lnTo>
                  <a:pt x="230895" y="205932"/>
                </a:lnTo>
                <a:lnTo>
                  <a:pt x="188231" y="233904"/>
                </a:lnTo>
                <a:lnTo>
                  <a:pt x="141046" y="256092"/>
                </a:lnTo>
                <a:lnTo>
                  <a:pt x="89916" y="271907"/>
                </a:lnTo>
                <a:lnTo>
                  <a:pt x="258705" y="271907"/>
                </a:lnTo>
                <a:lnTo>
                  <a:pt x="285243" y="244354"/>
                </a:lnTo>
                <a:lnTo>
                  <a:pt x="311197" y="209097"/>
                </a:lnTo>
                <a:lnTo>
                  <a:pt x="331967" y="171021"/>
                </a:lnTo>
                <a:lnTo>
                  <a:pt x="347205" y="130601"/>
                </a:lnTo>
                <a:lnTo>
                  <a:pt x="356561" y="88309"/>
                </a:lnTo>
                <a:lnTo>
                  <a:pt x="359687" y="44617"/>
                </a:lnTo>
                <a:lnTo>
                  <a:pt x="35623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65085" y="2853689"/>
            <a:ext cx="360045" cy="417195"/>
          </a:xfrm>
          <a:custGeom>
            <a:avLst/>
            <a:gdLst/>
            <a:ahLst/>
            <a:cxnLst/>
            <a:rect l="l" t="t" r="r" b="b"/>
            <a:pathLst>
              <a:path w="360045" h="417195">
                <a:moveTo>
                  <a:pt x="0" y="0"/>
                </a:moveTo>
                <a:lnTo>
                  <a:pt x="0" y="89915"/>
                </a:lnTo>
                <a:lnTo>
                  <a:pt x="48802" y="92904"/>
                </a:lnTo>
                <a:lnTo>
                  <a:pt x="95609" y="101608"/>
                </a:lnTo>
                <a:lnTo>
                  <a:pt x="139993" y="115639"/>
                </a:lnTo>
                <a:lnTo>
                  <a:pt x="181525" y="134605"/>
                </a:lnTo>
                <a:lnTo>
                  <a:pt x="219776" y="158117"/>
                </a:lnTo>
                <a:lnTo>
                  <a:pt x="254317" y="185785"/>
                </a:lnTo>
                <a:lnTo>
                  <a:pt x="284720" y="217217"/>
                </a:lnTo>
                <a:lnTo>
                  <a:pt x="310557" y="252024"/>
                </a:lnTo>
                <a:lnTo>
                  <a:pt x="331398" y="289815"/>
                </a:lnTo>
                <a:lnTo>
                  <a:pt x="346815" y="330201"/>
                </a:lnTo>
                <a:lnTo>
                  <a:pt x="356380" y="372791"/>
                </a:lnTo>
                <a:lnTo>
                  <a:pt x="359664" y="417195"/>
                </a:lnTo>
                <a:lnTo>
                  <a:pt x="359664" y="327279"/>
                </a:lnTo>
                <a:lnTo>
                  <a:pt x="356380" y="282875"/>
                </a:lnTo>
                <a:lnTo>
                  <a:pt x="346815" y="240285"/>
                </a:lnTo>
                <a:lnTo>
                  <a:pt x="331398" y="199899"/>
                </a:lnTo>
                <a:lnTo>
                  <a:pt x="310557" y="162108"/>
                </a:lnTo>
                <a:lnTo>
                  <a:pt x="284720" y="127301"/>
                </a:lnTo>
                <a:lnTo>
                  <a:pt x="254317" y="95869"/>
                </a:lnTo>
                <a:lnTo>
                  <a:pt x="219776" y="68201"/>
                </a:lnTo>
                <a:lnTo>
                  <a:pt x="181525" y="44689"/>
                </a:lnTo>
                <a:lnTo>
                  <a:pt x="139993" y="25723"/>
                </a:lnTo>
                <a:lnTo>
                  <a:pt x="95609" y="11692"/>
                </a:lnTo>
                <a:lnTo>
                  <a:pt x="48802" y="2988"/>
                </a:lnTo>
                <a:lnTo>
                  <a:pt x="0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165085" y="2853689"/>
            <a:ext cx="360045" cy="779145"/>
          </a:xfrm>
          <a:custGeom>
            <a:avLst/>
            <a:gdLst/>
            <a:ahLst/>
            <a:cxnLst/>
            <a:rect l="l" t="t" r="r" b="b"/>
            <a:pathLst>
              <a:path w="360045" h="779145">
                <a:moveTo>
                  <a:pt x="359664" y="417195"/>
                </a:moveTo>
                <a:lnTo>
                  <a:pt x="356380" y="372791"/>
                </a:lnTo>
                <a:lnTo>
                  <a:pt x="346815" y="330201"/>
                </a:lnTo>
                <a:lnTo>
                  <a:pt x="331398" y="289815"/>
                </a:lnTo>
                <a:lnTo>
                  <a:pt x="310557" y="252024"/>
                </a:lnTo>
                <a:lnTo>
                  <a:pt x="284720" y="217217"/>
                </a:lnTo>
                <a:lnTo>
                  <a:pt x="254317" y="185785"/>
                </a:lnTo>
                <a:lnTo>
                  <a:pt x="219776" y="158117"/>
                </a:lnTo>
                <a:lnTo>
                  <a:pt x="181525" y="134605"/>
                </a:lnTo>
                <a:lnTo>
                  <a:pt x="139993" y="115639"/>
                </a:lnTo>
                <a:lnTo>
                  <a:pt x="95609" y="101608"/>
                </a:lnTo>
                <a:lnTo>
                  <a:pt x="48802" y="92904"/>
                </a:lnTo>
                <a:lnTo>
                  <a:pt x="0" y="89915"/>
                </a:lnTo>
                <a:lnTo>
                  <a:pt x="0" y="0"/>
                </a:lnTo>
                <a:lnTo>
                  <a:pt x="48802" y="2988"/>
                </a:lnTo>
                <a:lnTo>
                  <a:pt x="95609" y="11692"/>
                </a:lnTo>
                <a:lnTo>
                  <a:pt x="139993" y="25723"/>
                </a:lnTo>
                <a:lnTo>
                  <a:pt x="181525" y="44689"/>
                </a:lnTo>
                <a:lnTo>
                  <a:pt x="219776" y="68201"/>
                </a:lnTo>
                <a:lnTo>
                  <a:pt x="254317" y="95869"/>
                </a:lnTo>
                <a:lnTo>
                  <a:pt x="284720" y="127301"/>
                </a:lnTo>
                <a:lnTo>
                  <a:pt x="310557" y="162108"/>
                </a:lnTo>
                <a:lnTo>
                  <a:pt x="331398" y="199899"/>
                </a:lnTo>
                <a:lnTo>
                  <a:pt x="346815" y="240285"/>
                </a:lnTo>
                <a:lnTo>
                  <a:pt x="356380" y="282875"/>
                </a:lnTo>
                <a:lnTo>
                  <a:pt x="359664" y="327279"/>
                </a:lnTo>
                <a:lnTo>
                  <a:pt x="359664" y="417195"/>
                </a:lnTo>
                <a:lnTo>
                  <a:pt x="356397" y="461320"/>
                </a:lnTo>
                <a:lnTo>
                  <a:pt x="346850" y="503866"/>
                </a:lnTo>
                <a:lnTo>
                  <a:pt x="331402" y="544389"/>
                </a:lnTo>
                <a:lnTo>
                  <a:pt x="310432" y="582443"/>
                </a:lnTo>
                <a:lnTo>
                  <a:pt x="284321" y="617585"/>
                </a:lnTo>
                <a:lnTo>
                  <a:pt x="253447" y="649370"/>
                </a:lnTo>
                <a:lnTo>
                  <a:pt x="218190" y="677354"/>
                </a:lnTo>
                <a:lnTo>
                  <a:pt x="178929" y="701093"/>
                </a:lnTo>
                <a:lnTo>
                  <a:pt x="136045" y="720143"/>
                </a:lnTo>
                <a:lnTo>
                  <a:pt x="89916" y="734060"/>
                </a:lnTo>
                <a:lnTo>
                  <a:pt x="89916" y="779018"/>
                </a:lnTo>
                <a:lnTo>
                  <a:pt x="0" y="699515"/>
                </a:lnTo>
                <a:lnTo>
                  <a:pt x="89916" y="599186"/>
                </a:lnTo>
                <a:lnTo>
                  <a:pt x="89916" y="644144"/>
                </a:lnTo>
                <a:lnTo>
                  <a:pt x="141046" y="628329"/>
                </a:lnTo>
                <a:lnTo>
                  <a:pt x="188231" y="606141"/>
                </a:lnTo>
                <a:lnTo>
                  <a:pt x="230895" y="578169"/>
                </a:lnTo>
                <a:lnTo>
                  <a:pt x="268462" y="545004"/>
                </a:lnTo>
                <a:lnTo>
                  <a:pt x="300355" y="507238"/>
                </a:lnTo>
                <a:lnTo>
                  <a:pt x="325999" y="465460"/>
                </a:lnTo>
                <a:lnTo>
                  <a:pt x="344817" y="420263"/>
                </a:lnTo>
                <a:lnTo>
                  <a:pt x="356235" y="372237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768843" y="3007614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编译器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65085" y="4161663"/>
            <a:ext cx="360045" cy="407034"/>
          </a:xfrm>
          <a:custGeom>
            <a:avLst/>
            <a:gdLst/>
            <a:ahLst/>
            <a:cxnLst/>
            <a:rect l="l" t="t" r="r" b="b"/>
            <a:pathLst>
              <a:path w="360045" h="407035">
                <a:moveTo>
                  <a:pt x="89916" y="226949"/>
                </a:moveTo>
                <a:lnTo>
                  <a:pt x="0" y="327279"/>
                </a:lnTo>
                <a:lnTo>
                  <a:pt x="89916" y="406781"/>
                </a:lnTo>
                <a:lnTo>
                  <a:pt x="89916" y="361823"/>
                </a:lnTo>
                <a:lnTo>
                  <a:pt x="136560" y="347748"/>
                </a:lnTo>
                <a:lnTo>
                  <a:pt x="179763" y="328490"/>
                </a:lnTo>
                <a:lnTo>
                  <a:pt x="219178" y="304524"/>
                </a:lnTo>
                <a:lnTo>
                  <a:pt x="254454" y="276321"/>
                </a:lnTo>
                <a:lnTo>
                  <a:pt x="258705" y="271906"/>
                </a:lnTo>
                <a:lnTo>
                  <a:pt x="89916" y="271906"/>
                </a:lnTo>
                <a:lnTo>
                  <a:pt x="89916" y="226949"/>
                </a:lnTo>
                <a:close/>
              </a:path>
              <a:path w="360045" h="407035">
                <a:moveTo>
                  <a:pt x="356235" y="0"/>
                </a:moveTo>
                <a:lnTo>
                  <a:pt x="344817" y="48026"/>
                </a:lnTo>
                <a:lnTo>
                  <a:pt x="325999" y="93223"/>
                </a:lnTo>
                <a:lnTo>
                  <a:pt x="300355" y="135001"/>
                </a:lnTo>
                <a:lnTo>
                  <a:pt x="268462" y="172767"/>
                </a:lnTo>
                <a:lnTo>
                  <a:pt x="230895" y="205932"/>
                </a:lnTo>
                <a:lnTo>
                  <a:pt x="188231" y="233904"/>
                </a:lnTo>
                <a:lnTo>
                  <a:pt x="141046" y="256092"/>
                </a:lnTo>
                <a:lnTo>
                  <a:pt x="89916" y="271906"/>
                </a:lnTo>
                <a:lnTo>
                  <a:pt x="258705" y="271906"/>
                </a:lnTo>
                <a:lnTo>
                  <a:pt x="285243" y="244354"/>
                </a:lnTo>
                <a:lnTo>
                  <a:pt x="311197" y="209097"/>
                </a:lnTo>
                <a:lnTo>
                  <a:pt x="331967" y="171021"/>
                </a:lnTo>
                <a:lnTo>
                  <a:pt x="347205" y="130601"/>
                </a:lnTo>
                <a:lnTo>
                  <a:pt x="356561" y="88309"/>
                </a:lnTo>
                <a:lnTo>
                  <a:pt x="359687" y="44617"/>
                </a:lnTo>
                <a:lnTo>
                  <a:pt x="35623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65085" y="3789426"/>
            <a:ext cx="360045" cy="417195"/>
          </a:xfrm>
          <a:custGeom>
            <a:avLst/>
            <a:gdLst/>
            <a:ahLst/>
            <a:cxnLst/>
            <a:rect l="l" t="t" r="r" b="b"/>
            <a:pathLst>
              <a:path w="360045" h="417195">
                <a:moveTo>
                  <a:pt x="0" y="0"/>
                </a:moveTo>
                <a:lnTo>
                  <a:pt x="0" y="89916"/>
                </a:lnTo>
                <a:lnTo>
                  <a:pt x="48802" y="92904"/>
                </a:lnTo>
                <a:lnTo>
                  <a:pt x="95609" y="101608"/>
                </a:lnTo>
                <a:lnTo>
                  <a:pt x="139993" y="115639"/>
                </a:lnTo>
                <a:lnTo>
                  <a:pt x="181525" y="134605"/>
                </a:lnTo>
                <a:lnTo>
                  <a:pt x="219776" y="158117"/>
                </a:lnTo>
                <a:lnTo>
                  <a:pt x="254317" y="185785"/>
                </a:lnTo>
                <a:lnTo>
                  <a:pt x="284720" y="217217"/>
                </a:lnTo>
                <a:lnTo>
                  <a:pt x="310557" y="252024"/>
                </a:lnTo>
                <a:lnTo>
                  <a:pt x="331398" y="289815"/>
                </a:lnTo>
                <a:lnTo>
                  <a:pt x="346815" y="330201"/>
                </a:lnTo>
                <a:lnTo>
                  <a:pt x="356380" y="372791"/>
                </a:lnTo>
                <a:lnTo>
                  <a:pt x="359664" y="417194"/>
                </a:lnTo>
                <a:lnTo>
                  <a:pt x="359664" y="327279"/>
                </a:lnTo>
                <a:lnTo>
                  <a:pt x="356380" y="282875"/>
                </a:lnTo>
                <a:lnTo>
                  <a:pt x="346815" y="240285"/>
                </a:lnTo>
                <a:lnTo>
                  <a:pt x="331398" y="199899"/>
                </a:lnTo>
                <a:lnTo>
                  <a:pt x="310557" y="162108"/>
                </a:lnTo>
                <a:lnTo>
                  <a:pt x="284720" y="127301"/>
                </a:lnTo>
                <a:lnTo>
                  <a:pt x="254317" y="95869"/>
                </a:lnTo>
                <a:lnTo>
                  <a:pt x="219776" y="68201"/>
                </a:lnTo>
                <a:lnTo>
                  <a:pt x="181525" y="44689"/>
                </a:lnTo>
                <a:lnTo>
                  <a:pt x="139993" y="25723"/>
                </a:lnTo>
                <a:lnTo>
                  <a:pt x="95609" y="11692"/>
                </a:lnTo>
                <a:lnTo>
                  <a:pt x="48802" y="2988"/>
                </a:lnTo>
                <a:lnTo>
                  <a:pt x="0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165085" y="3789426"/>
            <a:ext cx="360045" cy="779145"/>
          </a:xfrm>
          <a:custGeom>
            <a:avLst/>
            <a:gdLst/>
            <a:ahLst/>
            <a:cxnLst/>
            <a:rect l="l" t="t" r="r" b="b"/>
            <a:pathLst>
              <a:path w="360045" h="779145">
                <a:moveTo>
                  <a:pt x="359664" y="417194"/>
                </a:moveTo>
                <a:lnTo>
                  <a:pt x="356380" y="372791"/>
                </a:lnTo>
                <a:lnTo>
                  <a:pt x="346815" y="330201"/>
                </a:lnTo>
                <a:lnTo>
                  <a:pt x="331398" y="289815"/>
                </a:lnTo>
                <a:lnTo>
                  <a:pt x="310557" y="252024"/>
                </a:lnTo>
                <a:lnTo>
                  <a:pt x="284720" y="217217"/>
                </a:lnTo>
                <a:lnTo>
                  <a:pt x="254317" y="185785"/>
                </a:lnTo>
                <a:lnTo>
                  <a:pt x="219776" y="158117"/>
                </a:lnTo>
                <a:lnTo>
                  <a:pt x="181525" y="134605"/>
                </a:lnTo>
                <a:lnTo>
                  <a:pt x="139993" y="115639"/>
                </a:lnTo>
                <a:lnTo>
                  <a:pt x="95609" y="101608"/>
                </a:lnTo>
                <a:lnTo>
                  <a:pt x="48802" y="92904"/>
                </a:lnTo>
                <a:lnTo>
                  <a:pt x="0" y="89916"/>
                </a:lnTo>
                <a:lnTo>
                  <a:pt x="0" y="0"/>
                </a:lnTo>
                <a:lnTo>
                  <a:pt x="48802" y="2988"/>
                </a:lnTo>
                <a:lnTo>
                  <a:pt x="95609" y="11692"/>
                </a:lnTo>
                <a:lnTo>
                  <a:pt x="139993" y="25723"/>
                </a:lnTo>
                <a:lnTo>
                  <a:pt x="181525" y="44689"/>
                </a:lnTo>
                <a:lnTo>
                  <a:pt x="219776" y="68201"/>
                </a:lnTo>
                <a:lnTo>
                  <a:pt x="254317" y="95869"/>
                </a:lnTo>
                <a:lnTo>
                  <a:pt x="284720" y="127301"/>
                </a:lnTo>
                <a:lnTo>
                  <a:pt x="310557" y="162108"/>
                </a:lnTo>
                <a:lnTo>
                  <a:pt x="331398" y="199899"/>
                </a:lnTo>
                <a:lnTo>
                  <a:pt x="346815" y="240285"/>
                </a:lnTo>
                <a:lnTo>
                  <a:pt x="356380" y="282875"/>
                </a:lnTo>
                <a:lnTo>
                  <a:pt x="359664" y="327279"/>
                </a:lnTo>
                <a:lnTo>
                  <a:pt x="359664" y="417194"/>
                </a:lnTo>
                <a:lnTo>
                  <a:pt x="356397" y="461320"/>
                </a:lnTo>
                <a:lnTo>
                  <a:pt x="346850" y="503866"/>
                </a:lnTo>
                <a:lnTo>
                  <a:pt x="331402" y="544389"/>
                </a:lnTo>
                <a:lnTo>
                  <a:pt x="310432" y="582443"/>
                </a:lnTo>
                <a:lnTo>
                  <a:pt x="284321" y="617585"/>
                </a:lnTo>
                <a:lnTo>
                  <a:pt x="253447" y="649370"/>
                </a:lnTo>
                <a:lnTo>
                  <a:pt x="218190" y="677354"/>
                </a:lnTo>
                <a:lnTo>
                  <a:pt x="178929" y="701093"/>
                </a:lnTo>
                <a:lnTo>
                  <a:pt x="136045" y="720143"/>
                </a:lnTo>
                <a:lnTo>
                  <a:pt x="89916" y="734060"/>
                </a:lnTo>
                <a:lnTo>
                  <a:pt x="89916" y="779018"/>
                </a:lnTo>
                <a:lnTo>
                  <a:pt x="0" y="699516"/>
                </a:lnTo>
                <a:lnTo>
                  <a:pt x="89916" y="599186"/>
                </a:lnTo>
                <a:lnTo>
                  <a:pt x="89916" y="644144"/>
                </a:lnTo>
                <a:lnTo>
                  <a:pt x="141046" y="628329"/>
                </a:lnTo>
                <a:lnTo>
                  <a:pt x="188231" y="606141"/>
                </a:lnTo>
                <a:lnTo>
                  <a:pt x="230895" y="578169"/>
                </a:lnTo>
                <a:lnTo>
                  <a:pt x="268462" y="545004"/>
                </a:lnTo>
                <a:lnTo>
                  <a:pt x="300355" y="507238"/>
                </a:lnTo>
                <a:lnTo>
                  <a:pt x="325999" y="465460"/>
                </a:lnTo>
                <a:lnTo>
                  <a:pt x="344817" y="420263"/>
                </a:lnTo>
                <a:lnTo>
                  <a:pt x="356235" y="372237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768843" y="3960317"/>
            <a:ext cx="939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汇编器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165085" y="5109590"/>
            <a:ext cx="360045" cy="407034"/>
          </a:xfrm>
          <a:custGeom>
            <a:avLst/>
            <a:gdLst/>
            <a:ahLst/>
            <a:cxnLst/>
            <a:rect l="l" t="t" r="r" b="b"/>
            <a:pathLst>
              <a:path w="360045" h="407035">
                <a:moveTo>
                  <a:pt x="89916" y="226948"/>
                </a:moveTo>
                <a:lnTo>
                  <a:pt x="0" y="327278"/>
                </a:lnTo>
                <a:lnTo>
                  <a:pt x="89916" y="406780"/>
                </a:lnTo>
                <a:lnTo>
                  <a:pt x="89916" y="361822"/>
                </a:lnTo>
                <a:lnTo>
                  <a:pt x="136560" y="347748"/>
                </a:lnTo>
                <a:lnTo>
                  <a:pt x="179763" y="328490"/>
                </a:lnTo>
                <a:lnTo>
                  <a:pt x="219178" y="304524"/>
                </a:lnTo>
                <a:lnTo>
                  <a:pt x="254454" y="276321"/>
                </a:lnTo>
                <a:lnTo>
                  <a:pt x="258705" y="271906"/>
                </a:lnTo>
                <a:lnTo>
                  <a:pt x="89916" y="271906"/>
                </a:lnTo>
                <a:lnTo>
                  <a:pt x="89916" y="226948"/>
                </a:lnTo>
                <a:close/>
              </a:path>
              <a:path w="360045" h="407035">
                <a:moveTo>
                  <a:pt x="356235" y="0"/>
                </a:moveTo>
                <a:lnTo>
                  <a:pt x="344817" y="48026"/>
                </a:lnTo>
                <a:lnTo>
                  <a:pt x="325999" y="93223"/>
                </a:lnTo>
                <a:lnTo>
                  <a:pt x="300355" y="135001"/>
                </a:lnTo>
                <a:lnTo>
                  <a:pt x="268462" y="172767"/>
                </a:lnTo>
                <a:lnTo>
                  <a:pt x="230895" y="205932"/>
                </a:lnTo>
                <a:lnTo>
                  <a:pt x="188231" y="233904"/>
                </a:lnTo>
                <a:lnTo>
                  <a:pt x="141046" y="256092"/>
                </a:lnTo>
                <a:lnTo>
                  <a:pt x="89916" y="271906"/>
                </a:lnTo>
                <a:lnTo>
                  <a:pt x="258705" y="271906"/>
                </a:lnTo>
                <a:lnTo>
                  <a:pt x="285243" y="244354"/>
                </a:lnTo>
                <a:lnTo>
                  <a:pt x="311197" y="209097"/>
                </a:lnTo>
                <a:lnTo>
                  <a:pt x="331967" y="171021"/>
                </a:lnTo>
                <a:lnTo>
                  <a:pt x="347205" y="130601"/>
                </a:lnTo>
                <a:lnTo>
                  <a:pt x="356561" y="88309"/>
                </a:lnTo>
                <a:lnTo>
                  <a:pt x="359687" y="44617"/>
                </a:lnTo>
                <a:lnTo>
                  <a:pt x="356235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165085" y="4737353"/>
            <a:ext cx="360045" cy="417195"/>
          </a:xfrm>
          <a:custGeom>
            <a:avLst/>
            <a:gdLst/>
            <a:ahLst/>
            <a:cxnLst/>
            <a:rect l="l" t="t" r="r" b="b"/>
            <a:pathLst>
              <a:path w="360045" h="417195">
                <a:moveTo>
                  <a:pt x="0" y="0"/>
                </a:moveTo>
                <a:lnTo>
                  <a:pt x="0" y="89916"/>
                </a:lnTo>
                <a:lnTo>
                  <a:pt x="48802" y="92904"/>
                </a:lnTo>
                <a:lnTo>
                  <a:pt x="95609" y="101608"/>
                </a:lnTo>
                <a:lnTo>
                  <a:pt x="139993" y="115639"/>
                </a:lnTo>
                <a:lnTo>
                  <a:pt x="181525" y="134605"/>
                </a:lnTo>
                <a:lnTo>
                  <a:pt x="219776" y="158117"/>
                </a:lnTo>
                <a:lnTo>
                  <a:pt x="254317" y="185785"/>
                </a:lnTo>
                <a:lnTo>
                  <a:pt x="284720" y="217217"/>
                </a:lnTo>
                <a:lnTo>
                  <a:pt x="310557" y="252024"/>
                </a:lnTo>
                <a:lnTo>
                  <a:pt x="331398" y="289815"/>
                </a:lnTo>
                <a:lnTo>
                  <a:pt x="346815" y="330201"/>
                </a:lnTo>
                <a:lnTo>
                  <a:pt x="356380" y="372791"/>
                </a:lnTo>
                <a:lnTo>
                  <a:pt x="359664" y="417195"/>
                </a:lnTo>
                <a:lnTo>
                  <a:pt x="359664" y="327279"/>
                </a:lnTo>
                <a:lnTo>
                  <a:pt x="356380" y="282875"/>
                </a:lnTo>
                <a:lnTo>
                  <a:pt x="346815" y="240285"/>
                </a:lnTo>
                <a:lnTo>
                  <a:pt x="331398" y="199899"/>
                </a:lnTo>
                <a:lnTo>
                  <a:pt x="310557" y="162108"/>
                </a:lnTo>
                <a:lnTo>
                  <a:pt x="284720" y="127301"/>
                </a:lnTo>
                <a:lnTo>
                  <a:pt x="254317" y="95869"/>
                </a:lnTo>
                <a:lnTo>
                  <a:pt x="219776" y="68201"/>
                </a:lnTo>
                <a:lnTo>
                  <a:pt x="181525" y="44689"/>
                </a:lnTo>
                <a:lnTo>
                  <a:pt x="139993" y="25723"/>
                </a:lnTo>
                <a:lnTo>
                  <a:pt x="95609" y="11692"/>
                </a:lnTo>
                <a:lnTo>
                  <a:pt x="48802" y="2988"/>
                </a:lnTo>
                <a:lnTo>
                  <a:pt x="0" y="0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65085" y="4737353"/>
            <a:ext cx="360045" cy="779145"/>
          </a:xfrm>
          <a:custGeom>
            <a:avLst/>
            <a:gdLst/>
            <a:ahLst/>
            <a:cxnLst/>
            <a:rect l="l" t="t" r="r" b="b"/>
            <a:pathLst>
              <a:path w="360045" h="779145">
                <a:moveTo>
                  <a:pt x="359664" y="417195"/>
                </a:moveTo>
                <a:lnTo>
                  <a:pt x="356380" y="372791"/>
                </a:lnTo>
                <a:lnTo>
                  <a:pt x="346815" y="330201"/>
                </a:lnTo>
                <a:lnTo>
                  <a:pt x="331398" y="289815"/>
                </a:lnTo>
                <a:lnTo>
                  <a:pt x="310557" y="252024"/>
                </a:lnTo>
                <a:lnTo>
                  <a:pt x="284720" y="217217"/>
                </a:lnTo>
                <a:lnTo>
                  <a:pt x="254317" y="185785"/>
                </a:lnTo>
                <a:lnTo>
                  <a:pt x="219776" y="158117"/>
                </a:lnTo>
                <a:lnTo>
                  <a:pt x="181525" y="134605"/>
                </a:lnTo>
                <a:lnTo>
                  <a:pt x="139993" y="115639"/>
                </a:lnTo>
                <a:lnTo>
                  <a:pt x="95609" y="101608"/>
                </a:lnTo>
                <a:lnTo>
                  <a:pt x="48802" y="92904"/>
                </a:lnTo>
                <a:lnTo>
                  <a:pt x="0" y="89916"/>
                </a:lnTo>
                <a:lnTo>
                  <a:pt x="0" y="0"/>
                </a:lnTo>
                <a:lnTo>
                  <a:pt x="48802" y="2988"/>
                </a:lnTo>
                <a:lnTo>
                  <a:pt x="95609" y="11692"/>
                </a:lnTo>
                <a:lnTo>
                  <a:pt x="139993" y="25723"/>
                </a:lnTo>
                <a:lnTo>
                  <a:pt x="181525" y="44689"/>
                </a:lnTo>
                <a:lnTo>
                  <a:pt x="219776" y="68201"/>
                </a:lnTo>
                <a:lnTo>
                  <a:pt x="254317" y="95869"/>
                </a:lnTo>
                <a:lnTo>
                  <a:pt x="284720" y="127301"/>
                </a:lnTo>
                <a:lnTo>
                  <a:pt x="310557" y="162108"/>
                </a:lnTo>
                <a:lnTo>
                  <a:pt x="331398" y="199899"/>
                </a:lnTo>
                <a:lnTo>
                  <a:pt x="346815" y="240285"/>
                </a:lnTo>
                <a:lnTo>
                  <a:pt x="356380" y="282875"/>
                </a:lnTo>
                <a:lnTo>
                  <a:pt x="359664" y="327279"/>
                </a:lnTo>
                <a:lnTo>
                  <a:pt x="359664" y="417195"/>
                </a:lnTo>
                <a:lnTo>
                  <a:pt x="356397" y="461320"/>
                </a:lnTo>
                <a:lnTo>
                  <a:pt x="346850" y="503866"/>
                </a:lnTo>
                <a:lnTo>
                  <a:pt x="331402" y="544389"/>
                </a:lnTo>
                <a:lnTo>
                  <a:pt x="310432" y="582443"/>
                </a:lnTo>
                <a:lnTo>
                  <a:pt x="284321" y="617585"/>
                </a:lnTo>
                <a:lnTo>
                  <a:pt x="253447" y="649370"/>
                </a:lnTo>
                <a:lnTo>
                  <a:pt x="218190" y="677354"/>
                </a:lnTo>
                <a:lnTo>
                  <a:pt x="178929" y="701093"/>
                </a:lnTo>
                <a:lnTo>
                  <a:pt x="136045" y="720143"/>
                </a:lnTo>
                <a:lnTo>
                  <a:pt x="89916" y="734060"/>
                </a:lnTo>
                <a:lnTo>
                  <a:pt x="89916" y="779018"/>
                </a:lnTo>
                <a:lnTo>
                  <a:pt x="0" y="699516"/>
                </a:lnTo>
                <a:lnTo>
                  <a:pt x="89916" y="599186"/>
                </a:lnTo>
                <a:lnTo>
                  <a:pt x="89916" y="644144"/>
                </a:lnTo>
                <a:lnTo>
                  <a:pt x="141046" y="628329"/>
                </a:lnTo>
                <a:lnTo>
                  <a:pt x="188231" y="606141"/>
                </a:lnTo>
                <a:lnTo>
                  <a:pt x="230895" y="578169"/>
                </a:lnTo>
                <a:lnTo>
                  <a:pt x="268462" y="545004"/>
                </a:lnTo>
                <a:lnTo>
                  <a:pt x="300355" y="507238"/>
                </a:lnTo>
                <a:lnTo>
                  <a:pt x="325999" y="465460"/>
                </a:lnTo>
                <a:lnTo>
                  <a:pt x="344817" y="420263"/>
                </a:lnTo>
                <a:lnTo>
                  <a:pt x="356235" y="372237"/>
                </a:lnTo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768843" y="5015610"/>
            <a:ext cx="667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CPU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88580" y="4733544"/>
            <a:ext cx="601980" cy="0"/>
          </a:xfrm>
          <a:custGeom>
            <a:avLst/>
            <a:gdLst/>
            <a:ahLst/>
            <a:cxnLst/>
            <a:rect l="l" t="t" r="r" b="b"/>
            <a:pathLst>
              <a:path w="601979">
                <a:moveTo>
                  <a:pt x="0" y="0"/>
                </a:moveTo>
                <a:lnTo>
                  <a:pt x="601852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8370823" y="4537709"/>
            <a:ext cx="540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ISA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535940" y="3437890"/>
            <a:ext cx="4531360" cy="2470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处理器设计者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：依据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ISA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来设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计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处理器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75000"/>
              </a:lnSpc>
              <a:spcBef>
                <a:spcPts val="35"/>
              </a:spcBef>
            </a:pPr>
            <a:r>
              <a:rPr sz="2000" b="1" spc="2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处</a:t>
            </a:r>
            <a:r>
              <a:rPr sz="2000" b="1" spc="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理</a:t>
            </a:r>
            <a:r>
              <a:rPr sz="2000" b="1" spc="2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器</a:t>
            </a:r>
            <a:r>
              <a:rPr sz="2000" b="1" spc="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使</a:t>
            </a:r>
            <a:r>
              <a:rPr sz="2000" b="1" spc="2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000" b="1" spc="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者</a:t>
            </a:r>
            <a:r>
              <a:rPr sz="2000" b="1" spc="20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000" b="1" spc="10" dirty="0">
                <a:latin typeface="微软雅黑" panose="020B0503020204020204" charset="-122"/>
                <a:cs typeface="微软雅黑" panose="020B0503020204020204" charset="-122"/>
              </a:rPr>
              <a:t>如</a:t>
            </a:r>
            <a:r>
              <a:rPr sz="2000" b="1" spc="20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b="1" spc="10" dirty="0">
                <a:latin typeface="微软雅黑" panose="020B0503020204020204" charset="-122"/>
                <a:cs typeface="微软雅黑" panose="020B0503020204020204" charset="-122"/>
              </a:rPr>
              <a:t>写</a:t>
            </a:r>
            <a:r>
              <a:rPr sz="2000" b="1" spc="20" dirty="0">
                <a:latin typeface="微软雅黑" panose="020B0503020204020204" charset="-122"/>
                <a:cs typeface="微软雅黑" panose="020B0503020204020204" charset="-122"/>
              </a:rPr>
              <a:t>汇</a:t>
            </a:r>
            <a:r>
              <a:rPr sz="2000" b="1" spc="10" dirty="0">
                <a:latin typeface="微软雅黑" panose="020B0503020204020204" charset="-122"/>
                <a:cs typeface="微软雅黑" panose="020B0503020204020204" charset="-122"/>
              </a:rPr>
              <a:t>编</a:t>
            </a:r>
            <a:r>
              <a:rPr sz="2000" b="1" spc="20" dirty="0">
                <a:latin typeface="微软雅黑" panose="020B0503020204020204" charset="-122"/>
                <a:cs typeface="微软雅黑" panose="020B0503020204020204" charset="-122"/>
              </a:rPr>
              <a:t>器</a:t>
            </a:r>
            <a:r>
              <a:rPr sz="2000" b="1" spc="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spc="25" dirty="0">
                <a:latin typeface="微软雅黑" panose="020B0503020204020204" charset="-122"/>
                <a:cs typeface="微软雅黑" panose="020B0503020204020204" charset="-122"/>
              </a:rPr>
              <a:t>牛</a:t>
            </a:r>
            <a:r>
              <a:rPr sz="2000" b="1" spc="15" dirty="0">
                <a:latin typeface="微软雅黑" panose="020B0503020204020204" charset="-122"/>
                <a:cs typeface="微软雅黑" panose="020B0503020204020204" charset="-122"/>
              </a:rPr>
              <a:t>*</a:t>
            </a:r>
            <a:r>
              <a:rPr sz="2000" b="1" spc="10" dirty="0">
                <a:latin typeface="微软雅黑" panose="020B0503020204020204" charset="-122"/>
                <a:cs typeface="微软雅黑" panose="020B0503020204020204" charset="-122"/>
              </a:rPr>
              <a:t>程序 </a:t>
            </a:r>
            <a:r>
              <a:rPr sz="2000" b="1" spc="120" dirty="0">
                <a:latin typeface="微软雅黑" panose="020B0503020204020204" charset="-122"/>
                <a:cs typeface="微软雅黑" panose="020B0503020204020204" charset="-122"/>
              </a:rPr>
              <a:t>员）：依</a:t>
            </a:r>
            <a:r>
              <a:rPr sz="2000" b="1" spc="114" dirty="0">
                <a:latin typeface="微软雅黑" panose="020B0503020204020204" charset="-122"/>
                <a:cs typeface="微软雅黑" panose="020B0503020204020204" charset="-122"/>
              </a:rPr>
              <a:t>据</a:t>
            </a:r>
            <a:r>
              <a:rPr sz="2000" b="1" spc="40" dirty="0">
                <a:latin typeface="微软雅黑" panose="020B0503020204020204" charset="-122"/>
                <a:cs typeface="微软雅黑" panose="020B0503020204020204" charset="-122"/>
              </a:rPr>
              <a:t>ISA</a:t>
            </a:r>
            <a:r>
              <a:rPr sz="2000" b="1" spc="120" dirty="0">
                <a:latin typeface="微软雅黑" panose="020B0503020204020204" charset="-122"/>
                <a:cs typeface="微软雅黑" panose="020B0503020204020204" charset="-122"/>
              </a:rPr>
              <a:t>就知</a:t>
            </a:r>
            <a:r>
              <a:rPr sz="2000" b="1" spc="114" dirty="0">
                <a:latin typeface="微软雅黑" panose="020B0503020204020204" charset="-122"/>
                <a:cs typeface="微软雅黑" panose="020B0503020204020204" charset="-122"/>
              </a:rPr>
              <a:t>道</a:t>
            </a:r>
            <a:r>
              <a:rPr sz="2000" b="1" spc="35" dirty="0">
                <a:latin typeface="微软雅黑" panose="020B0503020204020204" charset="-122"/>
                <a:cs typeface="微软雅黑" panose="020B0503020204020204" charset="-122"/>
              </a:rPr>
              <a:t>CPU</a:t>
            </a:r>
            <a:r>
              <a:rPr sz="2000" b="1" spc="120" dirty="0">
                <a:latin typeface="微软雅黑" panose="020B0503020204020204" charset="-122"/>
                <a:cs typeface="微软雅黑" panose="020B0503020204020204" charset="-122"/>
              </a:rPr>
              <a:t>选用的指令 </a:t>
            </a:r>
            <a:r>
              <a:rPr sz="2000" b="1" spc="85" dirty="0">
                <a:latin typeface="微软雅黑" panose="020B0503020204020204" charset="-122"/>
                <a:cs typeface="微软雅黑" panose="020B0503020204020204" charset="-122"/>
              </a:rPr>
              <a:t>集</a:t>
            </a:r>
            <a:r>
              <a:rPr sz="2000" b="1" spc="80" dirty="0">
                <a:latin typeface="微软雅黑" panose="020B0503020204020204" charset="-122"/>
                <a:cs typeface="微软雅黑" panose="020B0503020204020204" charset="-122"/>
              </a:rPr>
              <a:t>，就</a:t>
            </a:r>
            <a:r>
              <a:rPr sz="2000" b="1" spc="70" dirty="0">
                <a:latin typeface="微软雅黑" panose="020B0503020204020204" charset="-122"/>
                <a:cs typeface="微软雅黑" panose="020B0503020204020204" charset="-122"/>
              </a:rPr>
              <a:t>知道</a:t>
            </a:r>
            <a:r>
              <a:rPr sz="2000" b="1" spc="80" dirty="0">
                <a:latin typeface="微软雅黑" panose="020B0503020204020204" charset="-122"/>
                <a:cs typeface="微软雅黑" panose="020B0503020204020204" charset="-122"/>
              </a:rPr>
              <a:t>自己</a:t>
            </a:r>
            <a:r>
              <a:rPr sz="2000" b="1" spc="70" dirty="0">
                <a:latin typeface="微软雅黑" panose="020B0503020204020204" charset="-122"/>
                <a:cs typeface="微软雅黑" panose="020B0503020204020204" charset="-122"/>
              </a:rPr>
              <a:t>可</a:t>
            </a:r>
            <a:r>
              <a:rPr sz="2000" b="1" spc="80" dirty="0"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2000" b="1" spc="70" dirty="0">
                <a:latin typeface="微软雅黑" panose="020B0503020204020204" charset="-122"/>
                <a:cs typeface="微软雅黑" panose="020B0503020204020204" charset="-122"/>
              </a:rPr>
              <a:t>使</a:t>
            </a:r>
            <a:r>
              <a:rPr sz="2000" b="1" spc="80" dirty="0">
                <a:latin typeface="微软雅黑" panose="020B0503020204020204" charset="-122"/>
                <a:cs typeface="微软雅黑" panose="020B0503020204020204" charset="-122"/>
              </a:rPr>
              <a:t>用哪</a:t>
            </a:r>
            <a:r>
              <a:rPr sz="2000" b="1" spc="70" dirty="0">
                <a:latin typeface="微软雅黑" panose="020B0503020204020204" charset="-122"/>
                <a:cs typeface="微软雅黑" panose="020B0503020204020204" charset="-122"/>
              </a:rPr>
              <a:t>些</a:t>
            </a:r>
            <a:r>
              <a:rPr sz="2000" b="1" spc="80" dirty="0">
                <a:latin typeface="微软雅黑" panose="020B0503020204020204" charset="-122"/>
                <a:cs typeface="微软雅黑" panose="020B0503020204020204" charset="-122"/>
              </a:rPr>
              <a:t>指</a:t>
            </a:r>
            <a:r>
              <a:rPr sz="2000" b="1" spc="70" dirty="0">
                <a:latin typeface="微软雅黑" panose="020B0503020204020204" charset="-122"/>
                <a:cs typeface="微软雅黑" panose="020B0503020204020204" charset="-122"/>
              </a:rPr>
              <a:t>令</a:t>
            </a:r>
            <a:r>
              <a:rPr sz="2000" b="1" spc="80" dirty="0"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及 遵循哪些规范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691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2.</a:t>
            </a:r>
            <a:r>
              <a:rPr sz="2400" spc="-30" dirty="0"/>
              <a:t> </a:t>
            </a:r>
            <a:r>
              <a:rPr sz="2400" dirty="0"/>
              <a:t>指令在计算机内部的表</a:t>
            </a:r>
            <a:r>
              <a:rPr sz="2400" spc="-25" dirty="0"/>
              <a:t>示</a:t>
            </a:r>
            <a:r>
              <a:rPr sz="2400" spc="-5" dirty="0"/>
              <a:t>--2.1</a:t>
            </a:r>
            <a:r>
              <a:rPr sz="2400" spc="-25" dirty="0"/>
              <a:t> </a:t>
            </a:r>
            <a:r>
              <a:rPr sz="2400" dirty="0"/>
              <a:t>R</a:t>
            </a:r>
            <a:r>
              <a:rPr sz="2400" spc="-5" dirty="0"/>
              <a:t>型指令</a:t>
            </a:r>
            <a:endParaRPr sz="24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3078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处理器如何解读汇编语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句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？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6424" y="1827276"/>
          <a:ext cx="694309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78864"/>
                <a:gridCol w="1081404"/>
                <a:gridCol w="1080135"/>
                <a:gridCol w="1297305"/>
              </a:tblGrid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op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rs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rt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rd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shamt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funct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0342" y="2302510"/>
            <a:ext cx="4276090" cy="2402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47140">
              <a:lnSpc>
                <a:spcPct val="100000"/>
              </a:lnSpc>
              <a:spcBef>
                <a:spcPts val="95"/>
              </a:spcBef>
              <a:tabLst>
                <a:tab pos="2471420" algn="l"/>
                <a:tab pos="355282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6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	5</a:t>
            </a:r>
            <a:r>
              <a:rPr sz="16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	5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693420">
              <a:lnSpc>
                <a:spcPct val="138000"/>
              </a:lnSpc>
              <a:spcBef>
                <a:spcPts val="1215"/>
              </a:spcBef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op: operation code (opcode)  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rs: first 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source </a:t>
            </a:r>
            <a:r>
              <a:rPr sz="1800" b="1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register</a:t>
            </a:r>
            <a:r>
              <a:rPr sz="1800" b="1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number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b="1" spc="15" dirty="0">
                <a:latin typeface="微软雅黑" panose="020B0503020204020204" charset="-122"/>
                <a:cs typeface="微软雅黑" panose="020B0503020204020204" charset="-122"/>
              </a:rPr>
              <a:t>rt: 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second source </a:t>
            </a:r>
            <a:r>
              <a:rPr sz="1800" b="1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register</a:t>
            </a:r>
            <a:r>
              <a:rPr sz="1800" b="1" spc="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number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48000"/>
              </a:lnSpc>
              <a:spcBef>
                <a:spcPts val="125"/>
              </a:spcBef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rd: destination </a:t>
            </a:r>
            <a:r>
              <a:rPr sz="1800" b="1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register 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number  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shamt: 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shift 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amount 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(00000 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for</a:t>
            </a:r>
            <a:r>
              <a:rPr sz="1800" b="1" spc="-1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now)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3586" y="2302510"/>
            <a:ext cx="2790190" cy="2402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5"/>
              </a:spcBef>
              <a:tabLst>
                <a:tab pos="1139190" algn="l"/>
                <a:tab pos="229171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	5</a:t>
            </a:r>
            <a:r>
              <a:rPr sz="16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	6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操作码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483235">
              <a:lnSpc>
                <a:spcPts val="3110"/>
              </a:lnSpc>
              <a:spcBef>
                <a:spcPts val="13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第一个源操作数寄存器 第二个源操作数寄存器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711835">
              <a:lnSpc>
                <a:spcPts val="3200"/>
              </a:lnSpc>
              <a:spcBef>
                <a:spcPts val="14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目的操作数寄存器 位移量（移位指令）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5043" y="4709114"/>
            <a:ext cx="8244840" cy="154813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R="2901315" algn="ctr">
              <a:lnSpc>
                <a:spcPct val="100000"/>
              </a:lnSpc>
              <a:spcBef>
                <a:spcPts val="1155"/>
              </a:spcBef>
              <a:tabLst>
                <a:tab pos="4572635" algn="l"/>
              </a:tabLst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funct: function code</a:t>
            </a:r>
            <a:r>
              <a:rPr sz="1800" b="1" spc="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-10" dirty="0">
                <a:latin typeface="微软雅黑" panose="020B0503020204020204" charset="-122"/>
                <a:cs typeface="微软雅黑" panose="020B0503020204020204" charset="-122"/>
              </a:rPr>
              <a:t>(extends</a:t>
            </a:r>
            <a:r>
              <a:rPr sz="1800" b="1" spc="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opcode)	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函数码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R="72390" algn="ctr">
              <a:lnSpc>
                <a:spcPct val="100000"/>
              </a:lnSpc>
              <a:spcBef>
                <a:spcPts val="1185"/>
              </a:spcBef>
            </a:pPr>
            <a:r>
              <a:rPr sz="2000" b="1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“R”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：Register，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对寄存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器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进行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操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作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R="6839585" algn="ctr">
              <a:lnSpc>
                <a:spcPct val="100000"/>
              </a:lnSpc>
              <a:spcBef>
                <a:spcPts val="865"/>
              </a:spcBef>
            </a:pPr>
            <a:r>
              <a:rPr sz="1800" b="1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寄存器命名：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340995" algn="ctr">
              <a:lnSpc>
                <a:spcPct val="100000"/>
              </a:lnSpc>
              <a:tabLst>
                <a:tab pos="2743200" algn="l"/>
                <a:tab pos="5487035" algn="l"/>
              </a:tabLst>
            </a:pPr>
            <a:r>
              <a:rPr sz="1800" b="1" spc="-5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rs：register</a:t>
            </a:r>
            <a:r>
              <a:rPr sz="1800" b="1" spc="15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-5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source	</a:t>
            </a:r>
            <a:r>
              <a:rPr sz="1800" b="1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rt：register</a:t>
            </a:r>
            <a:r>
              <a:rPr sz="1800" b="1" spc="10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-5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target	rd：register</a:t>
            </a:r>
            <a:r>
              <a:rPr sz="1800" b="1" spc="-30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-5" dirty="0">
                <a:solidFill>
                  <a:srgbClr val="7E7E7E"/>
                </a:solidFill>
                <a:latin typeface="微软雅黑" panose="020B0503020204020204" charset="-122"/>
                <a:cs typeface="微软雅黑" panose="020B0503020204020204" charset="-122"/>
              </a:rPr>
              <a:t>destination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72920"/>
            <a:ext cx="459930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思考：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既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然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函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数码相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当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于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操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作码的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扩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展，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那为什么不把它们合并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？（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为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什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么采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6  位操作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码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+6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位函数码，而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非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12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位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操作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码？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98720" y="0"/>
            <a:ext cx="4037076" cy="68579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40368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h="6857365">
                <a:moveTo>
                  <a:pt x="0" y="6857241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94147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h="6857365">
                <a:moveTo>
                  <a:pt x="0" y="0"/>
                </a:moveTo>
                <a:lnTo>
                  <a:pt x="0" y="685724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10778" y="761"/>
            <a:ext cx="525780" cy="6858000"/>
          </a:xfrm>
          <a:custGeom>
            <a:avLst/>
            <a:gdLst/>
            <a:ahLst/>
            <a:cxnLst/>
            <a:rect l="l" t="t" r="r" b="b"/>
            <a:pathLst>
              <a:path w="525779" h="6858000">
                <a:moveTo>
                  <a:pt x="0" y="6858000"/>
                </a:moveTo>
                <a:lnTo>
                  <a:pt x="525779" y="6858000"/>
                </a:lnTo>
                <a:lnTo>
                  <a:pt x="52577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8540" y="5577332"/>
            <a:ext cx="3078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这样做更便于译码和加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速</a:t>
            </a:r>
            <a:r>
              <a:rPr sz="20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！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97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*</a:t>
            </a:r>
            <a:r>
              <a:rPr sz="2400" spc="-5" dirty="0"/>
              <a:t>关于函数码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2528697" y="3563091"/>
            <a:ext cx="1159510" cy="127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7000"/>
              </a:lnSpc>
              <a:spcBef>
                <a:spcPts val="10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U2017… 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M2018… 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D2016…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7106" y="4054805"/>
            <a:ext cx="20618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想想我们的学号：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691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2.</a:t>
            </a:r>
            <a:r>
              <a:rPr sz="2400" spc="-30" dirty="0"/>
              <a:t> </a:t>
            </a:r>
            <a:r>
              <a:rPr sz="2400" dirty="0"/>
              <a:t>指令在计算机内部的表</a:t>
            </a:r>
            <a:r>
              <a:rPr sz="2400" spc="-25" dirty="0"/>
              <a:t>示</a:t>
            </a:r>
            <a:r>
              <a:rPr sz="2400" spc="-5" dirty="0"/>
              <a:t>--2.1</a:t>
            </a:r>
            <a:r>
              <a:rPr sz="2400" spc="-25" dirty="0"/>
              <a:t> </a:t>
            </a:r>
            <a:r>
              <a:rPr sz="2400" dirty="0"/>
              <a:t>R</a:t>
            </a:r>
            <a:r>
              <a:rPr sz="2400" spc="-5" dirty="0"/>
              <a:t>型指令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305306"/>
            <a:ext cx="5487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例：指令“add</a:t>
            </a:r>
            <a:r>
              <a:rPr sz="2000" b="1" spc="-5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$t0,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$s1,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$s2”对应的机器码？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8684" y="2014727"/>
          <a:ext cx="668655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680"/>
                <a:gridCol w="1039494"/>
                <a:gridCol w="1038225"/>
                <a:gridCol w="1040764"/>
                <a:gridCol w="1040764"/>
                <a:gridCol w="1250315"/>
              </a:tblGrid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op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rs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rt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rd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shamt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funct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94487" y="2489707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2833" y="2489707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3098" y="2489707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3989" y="2489707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3739" y="2489707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93107" y="2489707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72300" y="1799844"/>
            <a:ext cx="2124455" cy="8290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10540" y="3087623"/>
          <a:ext cx="694309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78864"/>
                <a:gridCol w="1081404"/>
                <a:gridCol w="1080135"/>
                <a:gridCol w="1297305"/>
              </a:tblGrid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$s1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$s2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$t0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add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10540" y="3736847"/>
          <a:ext cx="694309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78864"/>
                <a:gridCol w="1081404"/>
                <a:gridCol w="1080135"/>
                <a:gridCol w="1297305"/>
              </a:tblGrid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17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18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8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32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0540" y="4384547"/>
          <a:ext cx="694309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78864"/>
                <a:gridCol w="1081404"/>
                <a:gridCol w="1080135"/>
                <a:gridCol w="1297305"/>
              </a:tblGrid>
              <a:tr h="416051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000000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10001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10010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01000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100000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0640" y="4871009"/>
            <a:ext cx="8698865" cy="140843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734695">
              <a:lnSpc>
                <a:spcPct val="100000"/>
              </a:lnSpc>
              <a:spcBef>
                <a:spcPts val="1075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00000010001100100100000000100000</a:t>
            </a:r>
            <a:r>
              <a:rPr sz="2400" spc="-15" baseline="-21000" dirty="0">
                <a:latin typeface="Arial" panose="020B0604020202020204"/>
                <a:cs typeface="Arial" panose="020B0604020202020204"/>
              </a:rPr>
              <a:t>2 </a:t>
            </a:r>
            <a:r>
              <a:rPr sz="2400" dirty="0">
                <a:latin typeface="Arial" panose="020B0604020202020204"/>
                <a:cs typeface="Arial" panose="020B0604020202020204"/>
              </a:rPr>
              <a:t>=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02324020</a:t>
            </a:r>
            <a:r>
              <a:rPr sz="2400" spc="-15" baseline="-21000" dirty="0">
                <a:latin typeface="Arial" panose="020B0604020202020204"/>
                <a:cs typeface="Arial" panose="020B0604020202020204"/>
              </a:rPr>
              <a:t>16</a:t>
            </a:r>
            <a:endParaRPr sz="2400" baseline="-21000">
              <a:latin typeface="Arial" panose="020B0604020202020204"/>
              <a:cs typeface="Arial" panose="020B0604020202020204"/>
            </a:endParaRPr>
          </a:p>
          <a:p>
            <a:pPr marL="50800">
              <a:lnSpc>
                <a:spcPct val="100000"/>
              </a:lnSpc>
              <a:spcBef>
                <a:spcPts val="820"/>
              </a:spcBef>
              <a:tabLst>
                <a:tab pos="462343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R型指令的格式是否适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合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取字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？</a:t>
            </a:r>
            <a:r>
              <a:rPr sz="2000" b="1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：lw	</a:t>
            </a:r>
            <a:r>
              <a:rPr sz="2000" b="1" spc="20" dirty="0">
                <a:latin typeface="微软雅黑" panose="020B0503020204020204" charset="-122"/>
                <a:cs typeface="微软雅黑" panose="020B0503020204020204" charset="-122"/>
              </a:rPr>
              <a:t>rt,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 4n(rs)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38250">
              <a:lnSpc>
                <a:spcPct val="100000"/>
              </a:lnSpc>
              <a:spcBef>
                <a:spcPts val="14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-&gt;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新的矛盾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若保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持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相同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指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令格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式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，则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需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要更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长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的指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令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（或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变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长）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580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2.</a:t>
            </a:r>
            <a:r>
              <a:rPr sz="2400" spc="-30" dirty="0"/>
              <a:t> </a:t>
            </a:r>
            <a:r>
              <a:rPr sz="2400" dirty="0"/>
              <a:t>指令在计算机内部的表</a:t>
            </a:r>
            <a:r>
              <a:rPr sz="2400" spc="-25" dirty="0"/>
              <a:t>示</a:t>
            </a:r>
            <a:r>
              <a:rPr sz="2400" spc="-5" dirty="0"/>
              <a:t>--2.2</a:t>
            </a:r>
            <a:r>
              <a:rPr sz="2400" spc="-25" dirty="0"/>
              <a:t> </a:t>
            </a:r>
            <a:r>
              <a:rPr sz="2400" spc="-5" dirty="0"/>
              <a:t>I型指令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1475" y="2107692"/>
          <a:ext cx="6944359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80134"/>
                <a:gridCol w="1078864"/>
                <a:gridCol w="3457574"/>
              </a:tblGrid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op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rs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rt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34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constant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or</a:t>
                      </a:r>
                      <a:r>
                        <a:rPr sz="2000" spc="-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address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075045" y="2582621"/>
            <a:ext cx="6235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16</a:t>
            </a:r>
            <a:r>
              <a:rPr sz="1600" spc="-7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683257"/>
            <a:ext cx="3775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“I”：Immediate，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立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即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指令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3" y="1157477"/>
            <a:ext cx="6337300" cy="528955"/>
          </a:xfrm>
          <a:prstGeom prst="rect">
            <a:avLst/>
          </a:prstGeom>
          <a:solidFill>
            <a:srgbClr val="F1F1F1"/>
          </a:solidFill>
          <a:ln w="25907">
            <a:solidFill>
              <a:srgbClr val="4F81BC"/>
            </a:solidFill>
          </a:ln>
        </p:spPr>
        <p:txBody>
          <a:bodyPr vert="horz" wrap="square" lIns="0" tIns="12319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97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设计原则4：</a:t>
            </a:r>
            <a:r>
              <a:rPr sz="20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优秀的设计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者</a:t>
            </a:r>
            <a:r>
              <a:rPr sz="20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需要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适</a:t>
            </a:r>
            <a:r>
              <a:rPr sz="20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当的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折</a:t>
            </a:r>
            <a:r>
              <a:rPr sz="20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中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50464" y="2891027"/>
            <a:ext cx="76200" cy="1099185"/>
          </a:xfrm>
          <a:custGeom>
            <a:avLst/>
            <a:gdLst/>
            <a:ahLst/>
            <a:cxnLst/>
            <a:rect l="l" t="t" r="r" b="b"/>
            <a:pathLst>
              <a:path w="76200" h="1099185">
                <a:moveTo>
                  <a:pt x="44450" y="63500"/>
                </a:moveTo>
                <a:lnTo>
                  <a:pt x="31750" y="63500"/>
                </a:lnTo>
                <a:lnTo>
                  <a:pt x="31750" y="1099058"/>
                </a:lnTo>
                <a:lnTo>
                  <a:pt x="44450" y="1099058"/>
                </a:lnTo>
                <a:lnTo>
                  <a:pt x="44450" y="63500"/>
                </a:lnTo>
                <a:close/>
              </a:path>
              <a:path w="76200" h="109918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09918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09089" y="2891027"/>
            <a:ext cx="1887855" cy="1104900"/>
          </a:xfrm>
          <a:custGeom>
            <a:avLst/>
            <a:gdLst/>
            <a:ahLst/>
            <a:cxnLst/>
            <a:rect l="l" t="t" r="r" b="b"/>
            <a:pathLst>
              <a:path w="1887854" h="1104900">
                <a:moveTo>
                  <a:pt x="1818460" y="32944"/>
                </a:moveTo>
                <a:lnTo>
                  <a:pt x="0" y="1093597"/>
                </a:lnTo>
                <a:lnTo>
                  <a:pt x="6350" y="1104519"/>
                </a:lnTo>
                <a:lnTo>
                  <a:pt x="1824839" y="43849"/>
                </a:lnTo>
                <a:lnTo>
                  <a:pt x="1818460" y="32944"/>
                </a:lnTo>
                <a:close/>
              </a:path>
              <a:path w="1887854" h="1104900">
                <a:moveTo>
                  <a:pt x="1870109" y="26543"/>
                </a:moveTo>
                <a:lnTo>
                  <a:pt x="1829435" y="26543"/>
                </a:lnTo>
                <a:lnTo>
                  <a:pt x="1835785" y="37464"/>
                </a:lnTo>
                <a:lnTo>
                  <a:pt x="1824839" y="43849"/>
                </a:lnTo>
                <a:lnTo>
                  <a:pt x="1840864" y="71247"/>
                </a:lnTo>
                <a:lnTo>
                  <a:pt x="1870109" y="26543"/>
                </a:lnTo>
                <a:close/>
              </a:path>
              <a:path w="1887854" h="1104900">
                <a:moveTo>
                  <a:pt x="1829435" y="26543"/>
                </a:moveTo>
                <a:lnTo>
                  <a:pt x="1818460" y="32944"/>
                </a:lnTo>
                <a:lnTo>
                  <a:pt x="1824839" y="43849"/>
                </a:lnTo>
                <a:lnTo>
                  <a:pt x="1835785" y="37464"/>
                </a:lnTo>
                <a:lnTo>
                  <a:pt x="1829435" y="26543"/>
                </a:lnTo>
                <a:close/>
              </a:path>
              <a:path w="1887854" h="1104900">
                <a:moveTo>
                  <a:pt x="1887474" y="0"/>
                </a:moveTo>
                <a:lnTo>
                  <a:pt x="1802384" y="5461"/>
                </a:lnTo>
                <a:lnTo>
                  <a:pt x="1818460" y="32944"/>
                </a:lnTo>
                <a:lnTo>
                  <a:pt x="1829435" y="26543"/>
                </a:lnTo>
                <a:lnTo>
                  <a:pt x="1870109" y="26543"/>
                </a:lnTo>
                <a:lnTo>
                  <a:pt x="188747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67558" y="2878073"/>
            <a:ext cx="3423920" cy="1118235"/>
          </a:xfrm>
          <a:custGeom>
            <a:avLst/>
            <a:gdLst/>
            <a:ahLst/>
            <a:cxnLst/>
            <a:rect l="l" t="t" r="r" b="b"/>
            <a:pathLst>
              <a:path w="3423920" h="1118235">
                <a:moveTo>
                  <a:pt x="3349004" y="30160"/>
                </a:moveTo>
                <a:lnTo>
                  <a:pt x="0" y="1106043"/>
                </a:lnTo>
                <a:lnTo>
                  <a:pt x="3810" y="1118108"/>
                </a:lnTo>
                <a:lnTo>
                  <a:pt x="3352914" y="42360"/>
                </a:lnTo>
                <a:lnTo>
                  <a:pt x="3349004" y="30160"/>
                </a:lnTo>
                <a:close/>
              </a:path>
              <a:path w="3423920" h="1118235">
                <a:moveTo>
                  <a:pt x="3409891" y="26288"/>
                </a:moveTo>
                <a:lnTo>
                  <a:pt x="3361054" y="26288"/>
                </a:lnTo>
                <a:lnTo>
                  <a:pt x="3364992" y="38480"/>
                </a:lnTo>
                <a:lnTo>
                  <a:pt x="3352914" y="42360"/>
                </a:lnTo>
                <a:lnTo>
                  <a:pt x="3362579" y="72516"/>
                </a:lnTo>
                <a:lnTo>
                  <a:pt x="3409891" y="26288"/>
                </a:lnTo>
                <a:close/>
              </a:path>
              <a:path w="3423920" h="1118235">
                <a:moveTo>
                  <a:pt x="3361054" y="26288"/>
                </a:moveTo>
                <a:lnTo>
                  <a:pt x="3349004" y="30160"/>
                </a:lnTo>
                <a:lnTo>
                  <a:pt x="3352914" y="42360"/>
                </a:lnTo>
                <a:lnTo>
                  <a:pt x="3364992" y="38480"/>
                </a:lnTo>
                <a:lnTo>
                  <a:pt x="3361054" y="26288"/>
                </a:lnTo>
                <a:close/>
              </a:path>
              <a:path w="3423920" h="1118235">
                <a:moveTo>
                  <a:pt x="3339338" y="0"/>
                </a:moveTo>
                <a:lnTo>
                  <a:pt x="3349004" y="30160"/>
                </a:lnTo>
                <a:lnTo>
                  <a:pt x="3361054" y="26288"/>
                </a:lnTo>
                <a:lnTo>
                  <a:pt x="3409891" y="26288"/>
                </a:lnTo>
                <a:lnTo>
                  <a:pt x="3423539" y="12953"/>
                </a:lnTo>
                <a:lnTo>
                  <a:pt x="33393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648957" y="3057601"/>
            <a:ext cx="23304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="1" spc="7" baseline="4000" dirty="0">
                <a:latin typeface="微软雅黑" panose="020B0503020204020204" charset="-122"/>
                <a:cs typeface="微软雅黑" panose="020B0503020204020204" charset="-122"/>
              </a:rPr>
              <a:t>补码</a:t>
            </a:r>
            <a:r>
              <a:rPr sz="3000" b="1" baseline="4000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-2</a:t>
            </a:r>
            <a:r>
              <a:rPr sz="1950" b="1" baseline="26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15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~+2</a:t>
            </a:r>
            <a:r>
              <a:rPr sz="1950" b="1" baseline="26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15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-1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3990213"/>
            <a:ext cx="8753475" cy="2147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例：指令“lw</a:t>
            </a:r>
            <a:r>
              <a:rPr sz="2000" b="1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$t0, 32($s3)”的机器码？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型指令的折中：保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持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指令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长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度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相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同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，而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不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同类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型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的指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令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采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不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同格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式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；不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同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格 式的指令显然增加了复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杂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度，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所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以让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格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式尽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可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能的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类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似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R="172720" algn="ctr">
              <a:lnSpc>
                <a:spcPct val="100000"/>
              </a:lnSpc>
              <a:spcBef>
                <a:spcPts val="201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-&gt;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处理器可根据op码区分R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型指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令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，进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而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作不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同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处理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9616" y="2941320"/>
            <a:ext cx="294640" cy="1049655"/>
          </a:xfrm>
          <a:custGeom>
            <a:avLst/>
            <a:gdLst/>
            <a:ahLst/>
            <a:cxnLst/>
            <a:rect l="l" t="t" r="r" b="b"/>
            <a:pathLst>
              <a:path w="294639" h="1049654">
                <a:moveTo>
                  <a:pt x="251470" y="72199"/>
                </a:moveTo>
                <a:lnTo>
                  <a:pt x="0" y="1046225"/>
                </a:lnTo>
                <a:lnTo>
                  <a:pt x="12192" y="1049400"/>
                </a:lnTo>
                <a:lnTo>
                  <a:pt x="263787" y="75379"/>
                </a:lnTo>
                <a:lnTo>
                  <a:pt x="251470" y="72199"/>
                </a:lnTo>
                <a:close/>
              </a:path>
              <a:path w="294639" h="1049654">
                <a:moveTo>
                  <a:pt x="289525" y="59943"/>
                </a:moveTo>
                <a:lnTo>
                  <a:pt x="254634" y="59943"/>
                </a:lnTo>
                <a:lnTo>
                  <a:pt x="266953" y="63118"/>
                </a:lnTo>
                <a:lnTo>
                  <a:pt x="263787" y="75379"/>
                </a:lnTo>
                <a:lnTo>
                  <a:pt x="294513" y="83312"/>
                </a:lnTo>
                <a:lnTo>
                  <a:pt x="289525" y="59943"/>
                </a:lnTo>
                <a:close/>
              </a:path>
              <a:path w="294639" h="1049654">
                <a:moveTo>
                  <a:pt x="254634" y="59943"/>
                </a:moveTo>
                <a:lnTo>
                  <a:pt x="251470" y="72199"/>
                </a:lnTo>
                <a:lnTo>
                  <a:pt x="263787" y="75379"/>
                </a:lnTo>
                <a:lnTo>
                  <a:pt x="266953" y="63118"/>
                </a:lnTo>
                <a:lnTo>
                  <a:pt x="254634" y="59943"/>
                </a:lnTo>
                <a:close/>
              </a:path>
              <a:path w="294639" h="1049654">
                <a:moveTo>
                  <a:pt x="276733" y="0"/>
                </a:moveTo>
                <a:lnTo>
                  <a:pt x="220726" y="64262"/>
                </a:lnTo>
                <a:lnTo>
                  <a:pt x="251470" y="72199"/>
                </a:lnTo>
                <a:lnTo>
                  <a:pt x="254634" y="59943"/>
                </a:lnTo>
                <a:lnTo>
                  <a:pt x="289525" y="59943"/>
                </a:lnTo>
                <a:lnTo>
                  <a:pt x="2767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141475" y="4425696"/>
          <a:ext cx="6944359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80134"/>
                <a:gridCol w="1078864"/>
                <a:gridCol w="3457574"/>
              </a:tblGrid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43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19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8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32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6944868" y="1249680"/>
            <a:ext cx="2122931" cy="8290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8739" y="2582621"/>
            <a:ext cx="589978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89865" algn="ctr">
              <a:lnSpc>
                <a:spcPct val="100000"/>
              </a:lnSpc>
              <a:spcBef>
                <a:spcPts val="95"/>
              </a:spcBef>
              <a:tabLst>
                <a:tab pos="1224280" algn="l"/>
                <a:tab pos="2305050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6 bits	5 bits	5 </a:t>
            </a:r>
            <a:r>
              <a:rPr sz="1600" spc="-10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3000" b="1" spc="-7" baseline="3000" dirty="0">
                <a:latin typeface="微软雅黑" panose="020B0503020204020204" charset="-122"/>
                <a:cs typeface="微软雅黑" panose="020B0503020204020204" charset="-122"/>
              </a:rPr>
              <a:t>Constant or address：</a:t>
            </a:r>
            <a:r>
              <a:rPr sz="3000" b="1" baseline="3000" dirty="0">
                <a:latin typeface="微软雅黑" panose="020B0503020204020204" charset="-122"/>
                <a:cs typeface="微软雅黑" panose="020B0503020204020204" charset="-122"/>
              </a:rPr>
              <a:t>立即数或地址偏移量</a:t>
            </a:r>
            <a:r>
              <a:rPr sz="3000" b="1" spc="-232" baseline="3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字节)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580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2.</a:t>
            </a:r>
            <a:r>
              <a:rPr sz="2400" spc="-30" dirty="0"/>
              <a:t> </a:t>
            </a:r>
            <a:r>
              <a:rPr sz="2400" dirty="0"/>
              <a:t>指令在计算机内部的表</a:t>
            </a:r>
            <a:r>
              <a:rPr sz="2400" spc="-25" dirty="0"/>
              <a:t>示</a:t>
            </a:r>
            <a:r>
              <a:rPr sz="2400" spc="-5" dirty="0"/>
              <a:t>--2.2</a:t>
            </a:r>
            <a:r>
              <a:rPr sz="2400" spc="-25" dirty="0"/>
              <a:t> </a:t>
            </a:r>
            <a:r>
              <a:rPr sz="2400" spc="-5" dirty="0"/>
              <a:t>I型指令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350" y="3441953"/>
          <a:ext cx="9163050" cy="1496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3898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Op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Rs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Rt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1722755" algn="l"/>
                          <a:tab pos="2135505" algn="l"/>
                        </a:tabLst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rd-shamt-funct	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or	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constant\address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51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35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9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1200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2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32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43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9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8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1200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972300" y="2185416"/>
            <a:ext cx="2124455" cy="82905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4989563"/>
            <a:ext cx="9144000" cy="1112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0" y="4989563"/>
          <a:ext cx="9144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785"/>
                <a:gridCol w="1466215"/>
                <a:gridCol w="1524000"/>
                <a:gridCol w="1524000"/>
                <a:gridCol w="1524000"/>
                <a:gridCol w="1903095"/>
              </a:tblGrid>
              <a:tr h="38865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100011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01001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01000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solidFill>
                      <a:srgbClr val="F7954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0000 0100 1011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0000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solidFill>
                      <a:srgbClr val="F79546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F79546"/>
                    </a:solidFill>
                  </a:tcPr>
                </a:tc>
              </a:tr>
              <a:tr h="35302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000000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10010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01000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01000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00000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solidFill>
                      <a:srgbClr val="F79546"/>
                    </a:solidFill>
                  </a:tcPr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100000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13970" marB="0">
                    <a:solidFill>
                      <a:srgbClr val="F79546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101011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01001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01000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/>
                </a:tc>
                <a:tc gridSpan="2"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0000 0100 1011</a:t>
                      </a:r>
                      <a:r>
                        <a:rPr sz="1800" spc="-15" dirty="0">
                          <a:latin typeface="Calibri" panose="020F0502020204030204"/>
                          <a:cs typeface="Calibri" panose="020F0502020204030204"/>
                        </a:rPr>
                        <a:t> </a:t>
                      </a:r>
                      <a:r>
                        <a:rPr sz="1800" dirty="0">
                          <a:latin typeface="Calibri" panose="020F0502020204030204"/>
                          <a:cs typeface="Calibri" panose="020F0502020204030204"/>
                        </a:rPr>
                        <a:t>0000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/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78739" y="1261999"/>
            <a:ext cx="6578600" cy="20624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例：假设数组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基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址放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$t1中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，h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放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寄存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器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$s2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中，则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R="1222375" algn="ctr">
              <a:lnSpc>
                <a:spcPct val="100000"/>
              </a:lnSpc>
              <a:spcBef>
                <a:spcPts val="180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“A[300]=h+A[300]”将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如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何编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译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成机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器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码？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R="258445" algn="ctr">
              <a:lnSpc>
                <a:spcPct val="100000"/>
              </a:lnSpc>
              <a:spcBef>
                <a:spcPts val="37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lw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$t0, 1200($t1)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064385" marR="2273300" indent="-95885" algn="ctr">
              <a:lnSpc>
                <a:spcPts val="3390"/>
              </a:lnSpc>
              <a:spcBef>
                <a:spcPts val="16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add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$t0, $s2, $t0 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sw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$t0,</a:t>
            </a:r>
            <a:r>
              <a:rPr sz="2000" b="1" spc="-6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1200($t1)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643585"/>
            <a:ext cx="635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习题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71288" y="6464293"/>
            <a:ext cx="7620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子信息学院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267" y="2796666"/>
            <a:ext cx="3872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下列</a:t>
            </a:r>
            <a:r>
              <a:rPr sz="2400" spc="-5" dirty="0"/>
              <a:t>MIPS</a:t>
            </a:r>
            <a:r>
              <a:rPr sz="2400" dirty="0"/>
              <a:t>指令是什么含义？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42163" y="3521709"/>
            <a:ext cx="50488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00000010001010010101000000100000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25211" y="0"/>
            <a:ext cx="4018787" cy="685799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20640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h="6857365">
                <a:moveTo>
                  <a:pt x="0" y="0"/>
                </a:moveTo>
                <a:lnTo>
                  <a:pt x="0" y="685724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510027" y="1514855"/>
            <a:ext cx="2124455" cy="8290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99282" y="6451593"/>
            <a:ext cx="15849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华中科技大</a:t>
            </a:r>
            <a:r>
              <a:rPr sz="1200" spc="275" dirty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学</a:t>
            </a:r>
            <a:r>
              <a:rPr sz="1200" dirty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光学与电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969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MIPS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指令集体系结构与汇编语言入门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876300">
              <a:lnSpc>
                <a:spcPct val="100000"/>
              </a:lnSpc>
              <a:spcBef>
                <a:spcPts val="2150"/>
              </a:spcBef>
              <a:tabLst>
                <a:tab pos="125920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1.	MIPS中的操作数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07" y="2630170"/>
            <a:ext cx="3131820" cy="1833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指令在计算机内部的表示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18770" indent="-306705">
              <a:lnSpc>
                <a:spcPct val="100000"/>
              </a:lnSpc>
              <a:spcBef>
                <a:spcPts val="168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关于存储程序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18770" indent="-306705">
              <a:lnSpc>
                <a:spcPct val="100000"/>
              </a:lnSpc>
              <a:spcBef>
                <a:spcPts val="151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逻辑运算指令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18770" indent="-306705">
              <a:lnSpc>
                <a:spcPct val="100000"/>
              </a:lnSpc>
              <a:spcBef>
                <a:spcPts val="142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决策指令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7701" y="2361666"/>
            <a:ext cx="2018030" cy="166243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475615" lvl="1" indent="-463550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程序兼容性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冯诺依曼架构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哈佛架构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476250" algn="l"/>
              </a:tabLst>
            </a:pP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混合式架构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2221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3.</a:t>
            </a:r>
            <a:r>
              <a:rPr sz="2400" spc="-80" dirty="0"/>
              <a:t> </a:t>
            </a:r>
            <a:r>
              <a:rPr sz="2400" dirty="0"/>
              <a:t>关于存储程序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307972"/>
            <a:ext cx="8836660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1945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年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6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月，冯诺依曼提交了著名的“关于ED</a:t>
            </a:r>
            <a:r>
              <a:rPr sz="1800" b="1" spc="-95" dirty="0"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800" b="1" spc="-2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的报告草案”，提出“存储程序”的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思想，定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义</a:t>
            </a:r>
            <a:r>
              <a:rPr sz="1800" b="1" spc="-25" dirty="0">
                <a:latin typeface="微软雅黑" panose="020B0503020204020204" charset="-122"/>
                <a:cs typeface="微软雅黑" panose="020B0503020204020204" charset="-122"/>
              </a:rPr>
              <a:t>EDVAC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为五个部分：运算单元、控制单元、存储单元、输入单元、输出单元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2023" y="2372867"/>
            <a:ext cx="2907792" cy="38465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27221" y="2856484"/>
            <a:ext cx="5283200" cy="855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指令与数据一样，都用二进制表示，都存储在内存里 程序可以生成程序（比如编译器）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21290" y="4028132"/>
            <a:ext cx="4657110" cy="2079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5631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3.</a:t>
            </a:r>
            <a:r>
              <a:rPr sz="2400" spc="-35" dirty="0"/>
              <a:t> </a:t>
            </a:r>
            <a:r>
              <a:rPr sz="2400" dirty="0"/>
              <a:t>关于存储程</a:t>
            </a:r>
            <a:r>
              <a:rPr sz="2400" spc="-15" dirty="0"/>
              <a:t>序</a:t>
            </a:r>
            <a:r>
              <a:rPr sz="2400" spc="-5" dirty="0"/>
              <a:t>--3.1</a:t>
            </a:r>
            <a:r>
              <a:rPr sz="2400" spc="-35" dirty="0"/>
              <a:t> </a:t>
            </a:r>
            <a:r>
              <a:rPr sz="2400" spc="-5" dirty="0"/>
              <a:t>程序兼容性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86334" y="3083178"/>
            <a:ext cx="8910955" cy="133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二进制兼容：编译后的程序可以在相同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ISA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的其他处理器上运行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5011420">
              <a:lnSpc>
                <a:spcPct val="100000"/>
              </a:lnSpc>
              <a:spcBef>
                <a:spcPts val="140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（相同的二进制代码，无需重新编译）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源代码兼容：相同的源代码，编译后可以在其他处理器上运行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377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3.</a:t>
            </a:r>
            <a:r>
              <a:rPr sz="2400" spc="-50" dirty="0"/>
              <a:t> </a:t>
            </a:r>
            <a:r>
              <a:rPr sz="2400" dirty="0"/>
              <a:t>关于存储程</a:t>
            </a:r>
            <a:r>
              <a:rPr sz="2400" spc="-15" dirty="0"/>
              <a:t>序</a:t>
            </a:r>
            <a:r>
              <a:rPr sz="2400" spc="-10" dirty="0"/>
              <a:t>--*</a:t>
            </a:r>
            <a:r>
              <a:rPr sz="2400" spc="-5" dirty="0"/>
              <a:t>向下兼容与向上兼容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706" y="2043810"/>
            <a:ext cx="8954135" cy="234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 panose="020F0502020204030204"/>
                <a:cs typeface="Calibri" panose="020F0502020204030204"/>
              </a:rPr>
              <a:t>Backward compatibility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 a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property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system,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product, or 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technology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that allows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for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interoperability </a:t>
            </a:r>
            <a:r>
              <a:rPr sz="2400" dirty="0">
                <a:latin typeface="Calibri" panose="020F0502020204030204"/>
                <a:cs typeface="Calibri" panose="020F0502020204030204"/>
              </a:rPr>
              <a:t>with an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older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legacy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system, 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or </a:t>
            </a:r>
            <a:r>
              <a:rPr sz="2400" dirty="0">
                <a:latin typeface="Calibri" panose="020F0502020204030204"/>
                <a:cs typeface="Calibri" panose="020F0502020204030204"/>
              </a:rPr>
              <a:t>with input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designed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for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such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system.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R="1296035" algn="r">
              <a:lnSpc>
                <a:spcPct val="100000"/>
              </a:lnSpc>
              <a:spcBef>
                <a:spcPts val="240"/>
              </a:spcBef>
            </a:pPr>
            <a:r>
              <a:rPr sz="18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有什么缺点？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algn="just">
              <a:lnSpc>
                <a:spcPct val="100000"/>
              </a:lnSpc>
              <a:spcBef>
                <a:spcPts val="1440"/>
              </a:spcBef>
            </a:pPr>
            <a:r>
              <a:rPr sz="2400" b="1" spc="-15" dirty="0">
                <a:latin typeface="Calibri" panose="020F0502020204030204"/>
                <a:cs typeface="Calibri" panose="020F0502020204030204"/>
              </a:rPr>
              <a:t>Forward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compatibility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 a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design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characteristic that allows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system</a:t>
            </a:r>
            <a:r>
              <a:rPr sz="2400" spc="409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to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algn="just">
              <a:lnSpc>
                <a:spcPct val="100000"/>
              </a:lnSpc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accept </a:t>
            </a:r>
            <a:r>
              <a:rPr sz="2400" dirty="0">
                <a:latin typeface="Calibri" panose="020F0502020204030204"/>
                <a:cs typeface="Calibri" panose="020F0502020204030204"/>
              </a:rPr>
              <a:t>input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intended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for </a:t>
            </a:r>
            <a:r>
              <a:rPr sz="2400" dirty="0">
                <a:latin typeface="Calibri" panose="020F0502020204030204"/>
                <a:cs typeface="Calibri" panose="020F0502020204030204"/>
              </a:rPr>
              <a:t>a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later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version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itself.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3117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课程回</a:t>
            </a:r>
            <a:r>
              <a:rPr sz="2400" dirty="0"/>
              <a:t>顾</a:t>
            </a:r>
            <a:r>
              <a:rPr sz="2400" spc="-5" dirty="0"/>
              <a:t>--主流的指令集体系结</a:t>
            </a:r>
            <a:r>
              <a:rPr sz="2400" dirty="0"/>
              <a:t>构</a:t>
            </a:r>
            <a:r>
              <a:rPr sz="2400" spc="-5" dirty="0"/>
              <a:t>(ISA)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647700" y="1609344"/>
            <a:ext cx="7848600" cy="36393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27277" y="5686450"/>
            <a:ext cx="7219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CISC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55489" y="5724245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RISC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28138" y="5357621"/>
            <a:ext cx="5603875" cy="157480"/>
          </a:xfrm>
          <a:custGeom>
            <a:avLst/>
            <a:gdLst/>
            <a:ahLst/>
            <a:cxnLst/>
            <a:rect l="l" t="t" r="r" b="b"/>
            <a:pathLst>
              <a:path w="5603875" h="157479">
                <a:moveTo>
                  <a:pt x="5603747" y="0"/>
                </a:moveTo>
                <a:lnTo>
                  <a:pt x="5602722" y="30533"/>
                </a:lnTo>
                <a:lnTo>
                  <a:pt x="5599922" y="55483"/>
                </a:lnTo>
                <a:lnTo>
                  <a:pt x="5595764" y="72312"/>
                </a:lnTo>
                <a:lnTo>
                  <a:pt x="5590667" y="78485"/>
                </a:lnTo>
                <a:lnTo>
                  <a:pt x="2814954" y="78485"/>
                </a:lnTo>
                <a:lnTo>
                  <a:pt x="2809857" y="84659"/>
                </a:lnTo>
                <a:lnTo>
                  <a:pt x="2805699" y="101488"/>
                </a:lnTo>
                <a:lnTo>
                  <a:pt x="2802899" y="126438"/>
                </a:lnTo>
                <a:lnTo>
                  <a:pt x="2801874" y="156971"/>
                </a:lnTo>
                <a:lnTo>
                  <a:pt x="2800848" y="126438"/>
                </a:lnTo>
                <a:lnTo>
                  <a:pt x="2798048" y="101488"/>
                </a:lnTo>
                <a:lnTo>
                  <a:pt x="2793890" y="84659"/>
                </a:lnTo>
                <a:lnTo>
                  <a:pt x="2788792" y="78485"/>
                </a:lnTo>
                <a:lnTo>
                  <a:pt x="13081" y="78485"/>
                </a:lnTo>
                <a:lnTo>
                  <a:pt x="7983" y="72312"/>
                </a:lnTo>
                <a:lnTo>
                  <a:pt x="3825" y="55483"/>
                </a:lnTo>
                <a:lnTo>
                  <a:pt x="1025" y="30533"/>
                </a:lnTo>
                <a:lnTo>
                  <a:pt x="0" y="0"/>
                </a:lnTo>
              </a:path>
            </a:pathLst>
          </a:custGeom>
          <a:ln w="28956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8679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3.</a:t>
            </a:r>
            <a:r>
              <a:rPr sz="2400" spc="-35" dirty="0"/>
              <a:t> </a:t>
            </a:r>
            <a:r>
              <a:rPr sz="2400" dirty="0"/>
              <a:t>关于存储程</a:t>
            </a:r>
            <a:r>
              <a:rPr sz="2400" spc="-15" dirty="0"/>
              <a:t>序</a:t>
            </a:r>
            <a:r>
              <a:rPr sz="2400" spc="-5" dirty="0"/>
              <a:t>--3.2</a:t>
            </a:r>
            <a:r>
              <a:rPr sz="2400" spc="-30" dirty="0"/>
              <a:t> </a:t>
            </a:r>
            <a:r>
              <a:rPr sz="2400" spc="-5" dirty="0"/>
              <a:t>冯诺依曼架构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6868" y="1621536"/>
            <a:ext cx="4991100" cy="17998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34788" y="1191894"/>
            <a:ext cx="4028440" cy="31838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优点: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586105" marR="5080" indent="-343535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586105" algn="l"/>
                <a:tab pos="586740" algn="l"/>
              </a:tabLst>
            </a:pPr>
            <a:r>
              <a:rPr sz="180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指令和数据区大小可调，提高存储 器利用率；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586105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86105" algn="l"/>
                <a:tab pos="586740" algn="l"/>
              </a:tabLst>
            </a:pPr>
            <a:r>
              <a:rPr sz="180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可以把指令当作数据处理，便于修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586105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改指令值和软件升级；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43205" marR="91440" algn="just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（双刃剑：由于程序与数据具有一样 的读写权限，所以</a:t>
            </a:r>
            <a:r>
              <a:rPr sz="1800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出</a:t>
            </a:r>
            <a:r>
              <a:rPr sz="18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BU</a:t>
            </a:r>
            <a:r>
              <a:rPr sz="1800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G</a:t>
            </a: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时很容易死 机）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569595" indent="-327025" algn="just">
              <a:lnSpc>
                <a:spcPct val="100000"/>
              </a:lnSpc>
              <a:buAutoNum type="arabicPeriod" startAt="3"/>
              <a:tabLst>
                <a:tab pos="570230" algn="l"/>
              </a:tabLst>
            </a:pPr>
            <a:r>
              <a:rPr sz="180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总线和控制简单，成本低；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569595" indent="-327025" algn="just">
              <a:lnSpc>
                <a:spcPct val="100000"/>
              </a:lnSpc>
              <a:buAutoNum type="arabicPeriod" startAt="3"/>
              <a:tabLst>
                <a:tab pos="570230" algn="l"/>
              </a:tabLst>
            </a:pPr>
            <a:r>
              <a:rPr sz="1800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外设要求低（只需一个存储器和相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432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应的总线）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65912" y="3422350"/>
            <a:ext cx="4721225" cy="122999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冯.诺伊曼结构：将程序指令存储器和数据存储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器合并在一起的计算机架构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3418205">
              <a:lnSpc>
                <a:spcPct val="100000"/>
              </a:lnSpc>
              <a:spcBef>
                <a:spcPts val="835"/>
              </a:spcBef>
            </a:pPr>
            <a:r>
              <a:rPr sz="18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劣势: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8540" y="4671186"/>
            <a:ext cx="38042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不便于流水线，降低CPU效率：读 指令时不能操作数据，操作数据时 不能读指令；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355600" indent="-342900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指令和数据的宽度必须相同；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2583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3.</a:t>
            </a:r>
            <a:r>
              <a:rPr sz="2400" spc="-40" dirty="0"/>
              <a:t> </a:t>
            </a:r>
            <a:r>
              <a:rPr sz="2400" dirty="0"/>
              <a:t>关于存储程</a:t>
            </a:r>
            <a:r>
              <a:rPr sz="2400" spc="-15" dirty="0"/>
              <a:t>序</a:t>
            </a:r>
            <a:r>
              <a:rPr sz="2400" spc="-5" dirty="0"/>
              <a:t>--3.3</a:t>
            </a:r>
            <a:r>
              <a:rPr sz="2400" spc="-30" dirty="0"/>
              <a:t> </a:t>
            </a:r>
            <a:r>
              <a:rPr sz="2400" spc="-5" dirty="0"/>
              <a:t>哈佛架构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4009375"/>
            <a:ext cx="3495040" cy="8724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230"/>
              </a:spcBef>
            </a:pP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哈佛结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构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Harvard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architecture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)</a:t>
            </a:r>
            <a:r>
              <a:rPr sz="1800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将 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程序指令储存和数据储存分开的计 算机架构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0977" y="5845251"/>
            <a:ext cx="323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适合单片机、DSP等嵌入式系统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1342644"/>
            <a:ext cx="3572255" cy="24963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67961" y="1287017"/>
            <a:ext cx="4373880" cy="2386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优点：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702945" marR="5080" indent="-342900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sz="180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便于流水线，操作数据的同时可进 行取指；（按顺序执行时效果最好， 如果程序跳来跳去，那也没什么好 </a:t>
            </a:r>
            <a:r>
              <a:rPr sz="1800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处，因此哈佛架构适合任务单调，  </a:t>
            </a:r>
            <a:r>
              <a:rPr sz="180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而需要高速执行的</a:t>
            </a:r>
            <a:r>
              <a:rPr sz="1800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CPU）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70358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sz="180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指令和数据不会互相干扰，程序出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702945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bug</a:t>
            </a:r>
            <a:r>
              <a:rPr sz="180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时还能够顺序执行；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267961" y="3973829"/>
            <a:ext cx="4373880" cy="156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劣势：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703580" indent="-343535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难以修改指令，不便于软件升级；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703580" indent="-343535">
              <a:lnSpc>
                <a:spcPct val="100000"/>
              </a:lnSpc>
              <a:buAutoNum type="arabicPeriod"/>
              <a:tabLst>
                <a:tab pos="702945" algn="l"/>
                <a:tab pos="70358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存储器利用率低；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703580" indent="-343535">
              <a:lnSpc>
                <a:spcPct val="100000"/>
              </a:lnSpc>
              <a:buAutoNum type="arabicPeriod"/>
              <a:tabLst>
                <a:tab pos="702945" algn="l"/>
                <a:tab pos="703580" algn="l"/>
              </a:tabLst>
            </a:pPr>
            <a:r>
              <a:rPr sz="1800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总线多，结构复杂，成本高；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703580" indent="-343535">
              <a:lnSpc>
                <a:spcPct val="100000"/>
              </a:lnSpc>
              <a:buAutoNum type="arabicPeriod"/>
              <a:tabLst>
                <a:tab pos="702945" algn="l"/>
                <a:tab pos="70358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外设要求高，不便于外围存储扩展；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61492"/>
            <a:ext cx="45631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3.</a:t>
            </a:r>
            <a:r>
              <a:rPr sz="2400" spc="-35" dirty="0"/>
              <a:t> </a:t>
            </a:r>
            <a:r>
              <a:rPr sz="2400" dirty="0"/>
              <a:t>关于存储程</a:t>
            </a:r>
            <a:r>
              <a:rPr sz="2400" spc="-15" dirty="0"/>
              <a:t>序</a:t>
            </a:r>
            <a:r>
              <a:rPr sz="2400" spc="-5" dirty="0"/>
              <a:t>--3.4</a:t>
            </a:r>
            <a:r>
              <a:rPr sz="2400" spc="-35" dirty="0"/>
              <a:t> </a:t>
            </a:r>
            <a:r>
              <a:rPr sz="2400" spc="-5" dirty="0"/>
              <a:t>混合式架构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121021" y="2044700"/>
            <a:ext cx="3913504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这种结构就是目前ARM的结构，将两 种结构</a:t>
            </a:r>
            <a:r>
              <a:rPr sz="18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扬其长，避其短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。其中，芯片内 部的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cache，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表示高速缓存</a:t>
            </a:r>
            <a:r>
              <a:rPr sz="1800" spc="-15" dirty="0">
                <a:latin typeface="微软雅黑" panose="020B0503020204020204" charset="-122"/>
                <a:cs typeface="微软雅黑" panose="020B0503020204020204" charset="-122"/>
              </a:rPr>
              <a:t>。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Dcache  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用来缓存部分代码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ica</a:t>
            </a:r>
            <a:r>
              <a:rPr sz="1800" spc="-1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he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用来缓存部 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分数据。只有需要改变时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，cache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才会 到RAM中加载新的数据。所以大部分 时间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CPU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都是通过哈佛结构</a:t>
            </a:r>
            <a:r>
              <a:rPr sz="1800" spc="5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cache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（高速缓存）通讯，这个速度是非常快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的～～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7620">
              <a:lnSpc>
                <a:spcPct val="100000"/>
              </a:lnSpc>
            </a:pP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这样在芯片外部，利用冯诺依曼结构， 节省了外部的</a:t>
            </a:r>
            <a:r>
              <a:rPr sz="1800" spc="-5" dirty="0">
                <a:latin typeface="微软雅黑" panose="020B0503020204020204" charset="-122"/>
                <a:cs typeface="微软雅黑" panose="020B0503020204020204" charset="-122"/>
              </a:rPr>
              <a:t>PCB</a:t>
            </a:r>
            <a:r>
              <a:rPr sz="1800" dirty="0">
                <a:latin typeface="微软雅黑" panose="020B0503020204020204" charset="-122"/>
                <a:cs typeface="微软雅黑" panose="020B0503020204020204" charset="-122"/>
              </a:rPr>
              <a:t>走线资源。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79" y="2548127"/>
            <a:ext cx="4783836" cy="20101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4582795"/>
            <a:ext cx="4826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内部采用哈佛，外部采用冯诺依曼的混合式架构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643585"/>
            <a:ext cx="2221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3.</a:t>
            </a:r>
            <a:r>
              <a:rPr sz="2400" b="1" spc="-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关于存储程序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4454" y="3130118"/>
            <a:ext cx="75793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思考：冯诺依曼架构和哈佛架构（或混合架构）与指令集架构有什么关系？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660145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3.</a:t>
            </a:r>
            <a:r>
              <a:rPr sz="2400" spc="-25" dirty="0"/>
              <a:t> </a:t>
            </a:r>
            <a:r>
              <a:rPr sz="2400" dirty="0"/>
              <a:t>关于存储程</a:t>
            </a:r>
            <a:r>
              <a:rPr sz="2400" spc="-15" dirty="0"/>
              <a:t>序</a:t>
            </a:r>
            <a:r>
              <a:rPr sz="2400" spc="-5" dirty="0"/>
              <a:t>--3.4</a:t>
            </a:r>
            <a:r>
              <a:rPr sz="2400" spc="-20" dirty="0"/>
              <a:t> </a:t>
            </a:r>
            <a:r>
              <a:rPr sz="2400" spc="-5" dirty="0"/>
              <a:t>程序存储方式</a:t>
            </a:r>
            <a:r>
              <a:rPr sz="2400" dirty="0"/>
              <a:t>与</a:t>
            </a:r>
            <a:r>
              <a:rPr sz="2400" spc="-10" dirty="0"/>
              <a:t>ISA</a:t>
            </a:r>
            <a:r>
              <a:rPr sz="2400" spc="-5" dirty="0"/>
              <a:t>的关系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611493" y="2925826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冯诺依曼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8591" y="2068067"/>
            <a:ext cx="8028940" cy="50800"/>
          </a:xfrm>
          <a:custGeom>
            <a:avLst/>
            <a:gdLst/>
            <a:ahLst/>
            <a:cxnLst/>
            <a:rect l="l" t="t" r="r" b="b"/>
            <a:pathLst>
              <a:path w="8028940" h="50800">
                <a:moveTo>
                  <a:pt x="8028470" y="19304"/>
                </a:moveTo>
                <a:lnTo>
                  <a:pt x="50" y="41148"/>
                </a:lnTo>
                <a:lnTo>
                  <a:pt x="76" y="50800"/>
                </a:lnTo>
                <a:lnTo>
                  <a:pt x="8028470" y="28956"/>
                </a:lnTo>
                <a:lnTo>
                  <a:pt x="8028470" y="19304"/>
                </a:lnTo>
                <a:close/>
              </a:path>
              <a:path w="8028940" h="50800">
                <a:moveTo>
                  <a:pt x="8028343" y="0"/>
                </a:moveTo>
                <a:lnTo>
                  <a:pt x="0" y="21844"/>
                </a:lnTo>
                <a:lnTo>
                  <a:pt x="25" y="31496"/>
                </a:lnTo>
                <a:lnTo>
                  <a:pt x="8028343" y="9652"/>
                </a:lnTo>
                <a:lnTo>
                  <a:pt x="802834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8630" y="5239258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2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8630" y="5219953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2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07263" y="2328418"/>
            <a:ext cx="775970" cy="612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x86,</a:t>
            </a:r>
            <a:r>
              <a:rPr sz="1400" b="1" spc="-6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x64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ARMv1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7263" y="3075177"/>
            <a:ext cx="6813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ARM</a:t>
            </a:r>
            <a:r>
              <a:rPr sz="1400" b="1" spc="5" dirty="0"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263" y="3448939"/>
            <a:ext cx="6813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ARM</a:t>
            </a:r>
            <a:r>
              <a:rPr sz="1400" b="1" spc="5" dirty="0"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263" y="3822319"/>
            <a:ext cx="6813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ARM</a:t>
            </a:r>
            <a:r>
              <a:rPr sz="1400" b="1" spc="5" dirty="0"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4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7263" y="4195698"/>
            <a:ext cx="6813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ARM</a:t>
            </a:r>
            <a:r>
              <a:rPr sz="1400" b="1" spc="5" dirty="0"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5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7263" y="4568774"/>
            <a:ext cx="68135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AR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v6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7263" y="4942713"/>
            <a:ext cx="6813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ARM</a:t>
            </a:r>
            <a:r>
              <a:rPr sz="1400" b="1" spc="5" dirty="0"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7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7263" y="5316092"/>
            <a:ext cx="7118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PS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3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6437" y="5618734"/>
            <a:ext cx="5375910" cy="0"/>
          </a:xfrm>
          <a:custGeom>
            <a:avLst/>
            <a:gdLst/>
            <a:ahLst/>
            <a:cxnLst/>
            <a:rect l="l" t="t" r="r" b="b"/>
            <a:pathLst>
              <a:path w="5375910">
                <a:moveTo>
                  <a:pt x="0" y="0"/>
                </a:moveTo>
                <a:lnTo>
                  <a:pt x="5375910" y="0"/>
                </a:lnTo>
              </a:path>
            </a:pathLst>
          </a:custGeom>
          <a:ln w="9651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6437" y="5599429"/>
            <a:ext cx="5375910" cy="0"/>
          </a:xfrm>
          <a:custGeom>
            <a:avLst/>
            <a:gdLst/>
            <a:ahLst/>
            <a:cxnLst/>
            <a:rect l="l" t="t" r="r" b="b"/>
            <a:pathLst>
              <a:path w="5375910">
                <a:moveTo>
                  <a:pt x="0" y="0"/>
                </a:moveTo>
                <a:lnTo>
                  <a:pt x="5375910" y="0"/>
                </a:lnTo>
              </a:path>
            </a:pathLst>
          </a:custGeom>
          <a:ln w="9652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791460" y="3075177"/>
            <a:ext cx="5778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ARM2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1460" y="3425774"/>
            <a:ext cx="93408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AR</a:t>
            </a:r>
            <a:r>
              <a:rPr sz="14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M</a:t>
            </a:r>
            <a:r>
              <a:rPr sz="1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6系列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91460" y="4931155"/>
            <a:ext cx="166941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Cortex</a:t>
            </a:r>
            <a:r>
              <a:rPr sz="14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系列(A,R,M)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91460" y="5344414"/>
            <a:ext cx="30226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MIPS</a:t>
            </a:r>
            <a:r>
              <a:rPr sz="1400" b="1" spc="-1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b="1" spc="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M14K,</a:t>
            </a:r>
            <a:r>
              <a:rPr sz="1400" b="1" spc="-2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龙芯系列</a:t>
            </a:r>
            <a:r>
              <a:rPr sz="14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，OpenMIPS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91460" y="2327275"/>
            <a:ext cx="1244600" cy="631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Intels</a:t>
            </a:r>
            <a:r>
              <a:rPr sz="1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、AMDs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1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ARM1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60616" y="4499609"/>
            <a:ext cx="2623185" cy="113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哈佛架构/混合式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99085" marR="5080" indent="-287020">
              <a:lnSpc>
                <a:spcPct val="100000"/>
              </a:lnSpc>
              <a:spcBef>
                <a:spcPts val="1540"/>
              </a:spcBef>
              <a:buFont typeface="Arial" panose="020B0604020202020204"/>
              <a:buChar char="•"/>
              <a:tabLst>
                <a:tab pos="299085" algn="l"/>
                <a:tab pos="299720" algn="l"/>
              </a:tabLst>
            </a:pP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内核决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定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了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与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400" b="1" spc="5" dirty="0"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1400" b="1" spc="-20" dirty="0">
                <a:latin typeface="微软雅黑" panose="020B0503020204020204" charset="-122"/>
                <a:cs typeface="微软雅黑" panose="020B0503020204020204" charset="-122"/>
              </a:rPr>
              <a:t>c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h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e的接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口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， 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从而决定是否区分指令 Cache和数据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Cache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68591" y="2607564"/>
            <a:ext cx="5364480" cy="43815"/>
          </a:xfrm>
          <a:custGeom>
            <a:avLst/>
            <a:gdLst/>
            <a:ahLst/>
            <a:cxnLst/>
            <a:rect l="l" t="t" r="r" b="b"/>
            <a:pathLst>
              <a:path w="5364480" h="43814">
                <a:moveTo>
                  <a:pt x="5364137" y="19303"/>
                </a:moveTo>
                <a:lnTo>
                  <a:pt x="50" y="33909"/>
                </a:lnTo>
                <a:lnTo>
                  <a:pt x="76" y="43561"/>
                </a:lnTo>
                <a:lnTo>
                  <a:pt x="5364137" y="28956"/>
                </a:lnTo>
                <a:lnTo>
                  <a:pt x="5364137" y="19303"/>
                </a:lnTo>
                <a:close/>
              </a:path>
              <a:path w="5364480" h="43814">
                <a:moveTo>
                  <a:pt x="5364137" y="0"/>
                </a:moveTo>
                <a:lnTo>
                  <a:pt x="0" y="14605"/>
                </a:lnTo>
                <a:lnTo>
                  <a:pt x="25" y="24257"/>
                </a:lnTo>
                <a:lnTo>
                  <a:pt x="5364137" y="9651"/>
                </a:lnTo>
                <a:lnTo>
                  <a:pt x="536413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8739" y="5582465"/>
            <a:ext cx="8894445" cy="71564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77190">
              <a:lnSpc>
                <a:spcPct val="100000"/>
              </a:lnSpc>
              <a:spcBef>
                <a:spcPts val="960"/>
              </a:spcBef>
              <a:tabLst>
                <a:tab pos="2698115" algn="l"/>
                <a:tab pos="8417560" algn="l"/>
              </a:tabLst>
            </a:pPr>
            <a:r>
              <a:rPr sz="1400" u="dbl" dirty="0">
                <a:solidFill>
                  <a:srgbClr val="00AF50"/>
                </a:solidFill>
                <a:uFill>
                  <a:solidFill>
                    <a:srgbClr val="4F81BC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u="dbl" dirty="0">
                <a:solidFill>
                  <a:srgbClr val="00AF50"/>
                </a:solidFill>
                <a:uFill>
                  <a:solidFill>
                    <a:srgbClr val="4F81BC"/>
                  </a:solidFill>
                </a:u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b="1" u="dbl" dirty="0">
                <a:solidFill>
                  <a:srgbClr val="00AF50"/>
                </a:solidFill>
                <a:uFill>
                  <a:solidFill>
                    <a:srgbClr val="4F81BC"/>
                  </a:solidFill>
                </a:uFill>
                <a:latin typeface="微软雅黑" panose="020B0503020204020204" charset="-122"/>
                <a:cs typeface="微软雅黑" panose="020B0503020204020204" charset="-122"/>
              </a:rPr>
              <a:t>大多数</a:t>
            </a:r>
            <a:r>
              <a:rPr sz="1400" b="1" u="sng" dirty="0">
                <a:solidFill>
                  <a:srgbClr val="00AF50"/>
                </a:solidFill>
                <a:uFill>
                  <a:solidFill>
                    <a:srgbClr val="4F81BC"/>
                  </a:solidFill>
                </a:uFill>
                <a:latin typeface="微软雅黑" panose="020B0503020204020204" charset="-122"/>
                <a:cs typeface="微软雅黑" panose="020B0503020204020204" charset="-122"/>
              </a:rPr>
              <a:t>DS</a:t>
            </a:r>
            <a:r>
              <a:rPr sz="14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P</a:t>
            </a:r>
            <a:r>
              <a:rPr sz="14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	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970"/>
              </a:spcBef>
            </a:pPr>
            <a:r>
              <a:rPr sz="16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实际上，一种ISA在设计的时候就必须</a:t>
            </a:r>
            <a:r>
              <a:rPr sz="1600" b="1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考</a:t>
            </a:r>
            <a:r>
              <a:rPr sz="16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虑程</a:t>
            </a:r>
            <a:r>
              <a:rPr sz="1600" b="1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序</a:t>
            </a:r>
            <a:r>
              <a:rPr sz="16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存储</a:t>
            </a:r>
            <a:r>
              <a:rPr sz="1600" b="1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6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影响</a:t>
            </a:r>
            <a:r>
              <a:rPr sz="1600" b="1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6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设计</a:t>
            </a:r>
            <a:r>
              <a:rPr sz="1600" b="1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出</a:t>
            </a:r>
            <a:r>
              <a:rPr sz="16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的指</a:t>
            </a:r>
            <a:r>
              <a:rPr sz="1600" b="1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令</a:t>
            </a:r>
            <a:r>
              <a:rPr sz="16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集也</a:t>
            </a:r>
            <a:r>
              <a:rPr sz="1600" b="1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必</a:t>
            </a:r>
            <a:r>
              <a:rPr sz="16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然有</a:t>
            </a:r>
            <a:r>
              <a:rPr sz="1600" b="1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16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定的</a:t>
            </a:r>
            <a:r>
              <a:rPr sz="1600" b="1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倾</a:t>
            </a:r>
            <a:r>
              <a:rPr sz="16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向性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79014" y="3786885"/>
            <a:ext cx="2101215" cy="1026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ARM7系列、</a:t>
            </a:r>
            <a:r>
              <a:rPr sz="14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部</a:t>
            </a:r>
            <a:r>
              <a:rPr sz="14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分</a:t>
            </a:r>
            <a:r>
              <a:rPr sz="1400" b="1" spc="-1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ARM9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24765" marR="5080" indent="-12700">
              <a:lnSpc>
                <a:spcPct val="182000"/>
              </a:lnSpc>
              <a:spcBef>
                <a:spcPts val="90"/>
              </a:spcBef>
              <a:tabLst>
                <a:tab pos="1069340" algn="l"/>
              </a:tabLst>
            </a:pPr>
            <a:r>
              <a:rPr sz="2100" b="1" baseline="400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部分ARM9</a:t>
            </a:r>
            <a:r>
              <a:rPr sz="2100" b="1" baseline="400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14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ARM1</a:t>
            </a:r>
            <a:r>
              <a:rPr sz="14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0</a:t>
            </a:r>
            <a:r>
              <a:rPr sz="14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系列  </a:t>
            </a:r>
            <a:r>
              <a:rPr sz="14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ARM11系列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8630" y="2989833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1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8630" y="2970529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1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8630" y="3372358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1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8630" y="3353053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1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8630" y="3666490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2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68630" y="3647185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1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68630" y="4152646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2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68630" y="4133341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1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8630" y="4484878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2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8630" y="4465573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1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8630" y="4893309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2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8630" y="4874005"/>
            <a:ext cx="5364480" cy="0"/>
          </a:xfrm>
          <a:custGeom>
            <a:avLst/>
            <a:gdLst/>
            <a:ahLst/>
            <a:cxnLst/>
            <a:rect l="l" t="t" r="r" b="b"/>
            <a:pathLst>
              <a:path w="5364480">
                <a:moveTo>
                  <a:pt x="0" y="0"/>
                </a:moveTo>
                <a:lnTo>
                  <a:pt x="5364099" y="0"/>
                </a:lnTo>
              </a:path>
            </a:pathLst>
          </a:custGeom>
          <a:ln w="9651">
            <a:solidFill>
              <a:srgbClr val="4F81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63195" y="1208805"/>
            <a:ext cx="8947785" cy="838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理论上将，任何指令集都可以采用冯诺依曼或哈佛结构实现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4312920">
              <a:lnSpc>
                <a:spcPts val="1515"/>
              </a:lnSpc>
              <a:spcBef>
                <a:spcPts val="320"/>
              </a:spcBef>
            </a:pP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但它们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又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有一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定的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关联性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考虑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流水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线的实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现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、性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能优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化）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  <a:p>
            <a:pPr marL="480060">
              <a:lnSpc>
                <a:spcPts val="1995"/>
              </a:lnSpc>
              <a:tabLst>
                <a:tab pos="2324735" algn="l"/>
              </a:tabLst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指令集架构	内核（物理实现）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141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MIPS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指令集体系结构与汇编语言入门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183005" indent="-306705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00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MIPS中的操作数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指令在计算机内部的表示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07" y="3149600"/>
            <a:ext cx="1859280" cy="1313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1940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关于存储程序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18770" indent="-306705">
              <a:lnSpc>
                <a:spcPct val="100000"/>
              </a:lnSpc>
              <a:spcBef>
                <a:spcPts val="1510"/>
              </a:spcBef>
              <a:buAutoNum type="arabicPeriod" startAt="3"/>
              <a:tabLst>
                <a:tab pos="319405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逻辑运算指令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18770" indent="-306705">
              <a:lnSpc>
                <a:spcPct val="100000"/>
              </a:lnSpc>
              <a:spcBef>
                <a:spcPts val="1425"/>
              </a:spcBef>
              <a:buAutoNum type="arabicPeriod" startAt="3"/>
              <a:tabLst>
                <a:tab pos="31940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决策指令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7701" y="3218916"/>
            <a:ext cx="1508125" cy="169418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475615" lvl="1" indent="-463550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位移指令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按位与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94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按位或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按位取反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2221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4.</a:t>
            </a:r>
            <a:r>
              <a:rPr sz="2400" spc="-80" dirty="0"/>
              <a:t> </a:t>
            </a:r>
            <a:r>
              <a:rPr sz="2400" dirty="0"/>
              <a:t>逻辑运算指令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818888" y="6464293"/>
            <a:ext cx="914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电子信息学院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5227" y="2081720"/>
          <a:ext cx="4754245" cy="2497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1135"/>
                <a:gridCol w="894079"/>
                <a:gridCol w="989964"/>
                <a:gridCol w="1365885"/>
              </a:tblGrid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Operation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C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Java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MIPS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Shift</a:t>
                      </a: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left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&lt;&lt;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&lt;&lt;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Lucida Console" panose="020B0609040504020204"/>
                          <a:cs typeface="Lucida Console" panose="020B0609040504020204"/>
                        </a:rPr>
                        <a:t>sll</a:t>
                      </a:r>
                      <a:endParaRPr sz="18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Shift</a:t>
                      </a:r>
                      <a:r>
                        <a:rPr sz="1800" spc="-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right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&gt;&gt;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&gt;&gt;&gt;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Lucida Console" panose="020B0609040504020204"/>
                          <a:cs typeface="Lucida Console" panose="020B0609040504020204"/>
                        </a:rPr>
                        <a:t>srl</a:t>
                      </a:r>
                      <a:endParaRPr sz="18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Bitwise</a:t>
                      </a:r>
                      <a:r>
                        <a:rPr sz="1800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AND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&amp;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&amp;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7035" marR="3981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Lucida Console" panose="020B0609040504020204"/>
                          <a:cs typeface="Lucida Console" panose="020B0609040504020204"/>
                        </a:rPr>
                        <a:t>and,  andi</a:t>
                      </a:r>
                      <a:endParaRPr sz="18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Bitwise</a:t>
                      </a:r>
                      <a:r>
                        <a:rPr sz="1800" spc="1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OR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|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Lucida Console" panose="020B0609040504020204"/>
                          <a:cs typeface="Lucida Console" panose="020B0609040504020204"/>
                        </a:rPr>
                        <a:t>or,</a:t>
                      </a:r>
                      <a:r>
                        <a:rPr sz="1800" spc="-40" dirty="0">
                          <a:latin typeface="Lucida Console" panose="020B0609040504020204"/>
                          <a:cs typeface="Lucida Console" panose="020B0609040504020204"/>
                        </a:rPr>
                        <a:t> </a:t>
                      </a:r>
                      <a:r>
                        <a:rPr sz="1800" dirty="0">
                          <a:latin typeface="Lucida Console" panose="020B0609040504020204"/>
                          <a:cs typeface="Lucida Console" panose="020B0609040504020204"/>
                        </a:rPr>
                        <a:t>ori</a:t>
                      </a:r>
                      <a:endParaRPr sz="18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 panose="020B0604020202020204"/>
                          <a:cs typeface="Arial" panose="020B0604020202020204"/>
                        </a:rPr>
                        <a:t>Bitwise</a:t>
                      </a:r>
                      <a:r>
                        <a:rPr sz="1800" spc="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spc="-5" dirty="0">
                          <a:latin typeface="Arial" panose="020B0604020202020204"/>
                          <a:cs typeface="Arial" panose="020B0604020202020204"/>
                        </a:rPr>
                        <a:t>NOT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~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" panose="020B0604020202020204"/>
                          <a:cs typeface="Arial" panose="020B0604020202020204"/>
                        </a:rPr>
                        <a:t>~</a:t>
                      </a:r>
                      <a:endParaRPr sz="18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Lucida Console" panose="020B0609040504020204"/>
                          <a:cs typeface="Lucida Console" panose="020B0609040504020204"/>
                        </a:rPr>
                        <a:t>nor</a:t>
                      </a:r>
                      <a:endParaRPr sz="1800">
                        <a:latin typeface="Lucida Console" panose="020B0609040504020204"/>
                        <a:cs typeface="Lucida Console" panose="020B060904050402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008989" y="4818329"/>
            <a:ext cx="25736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可用于对数据的位操作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98720" y="0"/>
            <a:ext cx="4037076" cy="68579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40368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h="6857365">
                <a:moveTo>
                  <a:pt x="0" y="6857241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94147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h="6857365">
                <a:moveTo>
                  <a:pt x="0" y="0"/>
                </a:moveTo>
                <a:lnTo>
                  <a:pt x="0" y="685724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91278" y="1101089"/>
            <a:ext cx="1553210" cy="401320"/>
          </a:xfrm>
          <a:custGeom>
            <a:avLst/>
            <a:gdLst/>
            <a:ahLst/>
            <a:cxnLst/>
            <a:rect l="l" t="t" r="r" b="b"/>
            <a:pathLst>
              <a:path w="1553210" h="401319">
                <a:moveTo>
                  <a:pt x="0" y="200406"/>
                </a:moveTo>
                <a:lnTo>
                  <a:pt x="12508" y="164366"/>
                </a:lnTo>
                <a:lnTo>
                  <a:pt x="48573" y="130452"/>
                </a:lnTo>
                <a:lnTo>
                  <a:pt x="106002" y="99229"/>
                </a:lnTo>
                <a:lnTo>
                  <a:pt x="142043" y="84803"/>
                </a:lnTo>
                <a:lnTo>
                  <a:pt x="182604" y="71261"/>
                </a:lnTo>
                <a:lnTo>
                  <a:pt x="227409" y="58674"/>
                </a:lnTo>
                <a:lnTo>
                  <a:pt x="276185" y="47112"/>
                </a:lnTo>
                <a:lnTo>
                  <a:pt x="328659" y="36646"/>
                </a:lnTo>
                <a:lnTo>
                  <a:pt x="384556" y="27347"/>
                </a:lnTo>
                <a:lnTo>
                  <a:pt x="443601" y="19285"/>
                </a:lnTo>
                <a:lnTo>
                  <a:pt x="505522" y="12530"/>
                </a:lnTo>
                <a:lnTo>
                  <a:pt x="570044" y="7154"/>
                </a:lnTo>
                <a:lnTo>
                  <a:pt x="636894" y="3226"/>
                </a:lnTo>
                <a:lnTo>
                  <a:pt x="705796" y="818"/>
                </a:lnTo>
                <a:lnTo>
                  <a:pt x="776477" y="0"/>
                </a:lnTo>
                <a:lnTo>
                  <a:pt x="847159" y="818"/>
                </a:lnTo>
                <a:lnTo>
                  <a:pt x="916061" y="3226"/>
                </a:lnTo>
                <a:lnTo>
                  <a:pt x="982911" y="7154"/>
                </a:lnTo>
                <a:lnTo>
                  <a:pt x="1047433" y="12530"/>
                </a:lnTo>
                <a:lnTo>
                  <a:pt x="1109354" y="19285"/>
                </a:lnTo>
                <a:lnTo>
                  <a:pt x="1168400" y="27347"/>
                </a:lnTo>
                <a:lnTo>
                  <a:pt x="1224296" y="36646"/>
                </a:lnTo>
                <a:lnTo>
                  <a:pt x="1276770" y="47112"/>
                </a:lnTo>
                <a:lnTo>
                  <a:pt x="1325546" y="58674"/>
                </a:lnTo>
                <a:lnTo>
                  <a:pt x="1370351" y="71261"/>
                </a:lnTo>
                <a:lnTo>
                  <a:pt x="1410912" y="84803"/>
                </a:lnTo>
                <a:lnTo>
                  <a:pt x="1446953" y="99229"/>
                </a:lnTo>
                <a:lnTo>
                  <a:pt x="1504382" y="130452"/>
                </a:lnTo>
                <a:lnTo>
                  <a:pt x="1540447" y="164366"/>
                </a:lnTo>
                <a:lnTo>
                  <a:pt x="1552956" y="200406"/>
                </a:lnTo>
                <a:lnTo>
                  <a:pt x="1549783" y="218656"/>
                </a:lnTo>
                <a:lnTo>
                  <a:pt x="1525222" y="253703"/>
                </a:lnTo>
                <a:lnTo>
                  <a:pt x="1478201" y="286342"/>
                </a:lnTo>
                <a:lnTo>
                  <a:pt x="1410912" y="316008"/>
                </a:lnTo>
                <a:lnTo>
                  <a:pt x="1370351" y="329550"/>
                </a:lnTo>
                <a:lnTo>
                  <a:pt x="1325546" y="342137"/>
                </a:lnTo>
                <a:lnTo>
                  <a:pt x="1276770" y="353699"/>
                </a:lnTo>
                <a:lnTo>
                  <a:pt x="1224296" y="364165"/>
                </a:lnTo>
                <a:lnTo>
                  <a:pt x="1168399" y="373464"/>
                </a:lnTo>
                <a:lnTo>
                  <a:pt x="1109354" y="381526"/>
                </a:lnTo>
                <a:lnTo>
                  <a:pt x="1047433" y="388281"/>
                </a:lnTo>
                <a:lnTo>
                  <a:pt x="982911" y="393657"/>
                </a:lnTo>
                <a:lnTo>
                  <a:pt x="916061" y="397585"/>
                </a:lnTo>
                <a:lnTo>
                  <a:pt x="847159" y="399993"/>
                </a:lnTo>
                <a:lnTo>
                  <a:pt x="776477" y="400812"/>
                </a:lnTo>
                <a:lnTo>
                  <a:pt x="705796" y="399993"/>
                </a:lnTo>
                <a:lnTo>
                  <a:pt x="636894" y="397585"/>
                </a:lnTo>
                <a:lnTo>
                  <a:pt x="570044" y="393657"/>
                </a:lnTo>
                <a:lnTo>
                  <a:pt x="505522" y="388281"/>
                </a:lnTo>
                <a:lnTo>
                  <a:pt x="443601" y="381526"/>
                </a:lnTo>
                <a:lnTo>
                  <a:pt x="384555" y="373464"/>
                </a:lnTo>
                <a:lnTo>
                  <a:pt x="328659" y="364165"/>
                </a:lnTo>
                <a:lnTo>
                  <a:pt x="276185" y="353699"/>
                </a:lnTo>
                <a:lnTo>
                  <a:pt x="227409" y="342138"/>
                </a:lnTo>
                <a:lnTo>
                  <a:pt x="182604" y="329550"/>
                </a:lnTo>
                <a:lnTo>
                  <a:pt x="142043" y="316008"/>
                </a:lnTo>
                <a:lnTo>
                  <a:pt x="106002" y="301582"/>
                </a:lnTo>
                <a:lnTo>
                  <a:pt x="48573" y="270359"/>
                </a:lnTo>
                <a:lnTo>
                  <a:pt x="12508" y="236445"/>
                </a:lnTo>
                <a:lnTo>
                  <a:pt x="0" y="200406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91278" y="3646170"/>
            <a:ext cx="1553210" cy="670560"/>
          </a:xfrm>
          <a:custGeom>
            <a:avLst/>
            <a:gdLst/>
            <a:ahLst/>
            <a:cxnLst/>
            <a:rect l="l" t="t" r="r" b="b"/>
            <a:pathLst>
              <a:path w="1553210" h="670560">
                <a:moveTo>
                  <a:pt x="0" y="335279"/>
                </a:moveTo>
                <a:lnTo>
                  <a:pt x="10161" y="280896"/>
                </a:lnTo>
                <a:lnTo>
                  <a:pt x="39581" y="229307"/>
                </a:lnTo>
                <a:lnTo>
                  <a:pt x="86661" y="181201"/>
                </a:lnTo>
                <a:lnTo>
                  <a:pt x="149803" y="137269"/>
                </a:lnTo>
                <a:lnTo>
                  <a:pt x="186898" y="117085"/>
                </a:lnTo>
                <a:lnTo>
                  <a:pt x="227409" y="98202"/>
                </a:lnTo>
                <a:lnTo>
                  <a:pt x="271137" y="80709"/>
                </a:lnTo>
                <a:lnTo>
                  <a:pt x="317882" y="64690"/>
                </a:lnTo>
                <a:lnTo>
                  <a:pt x="367443" y="50233"/>
                </a:lnTo>
                <a:lnTo>
                  <a:pt x="419623" y="37424"/>
                </a:lnTo>
                <a:lnTo>
                  <a:pt x="474219" y="26348"/>
                </a:lnTo>
                <a:lnTo>
                  <a:pt x="531034" y="17093"/>
                </a:lnTo>
                <a:lnTo>
                  <a:pt x="589867" y="9744"/>
                </a:lnTo>
                <a:lnTo>
                  <a:pt x="650519" y="4388"/>
                </a:lnTo>
                <a:lnTo>
                  <a:pt x="712789" y="1111"/>
                </a:lnTo>
                <a:lnTo>
                  <a:pt x="776477" y="0"/>
                </a:lnTo>
                <a:lnTo>
                  <a:pt x="840166" y="1111"/>
                </a:lnTo>
                <a:lnTo>
                  <a:pt x="902436" y="4388"/>
                </a:lnTo>
                <a:lnTo>
                  <a:pt x="963088" y="9744"/>
                </a:lnTo>
                <a:lnTo>
                  <a:pt x="1021921" y="17093"/>
                </a:lnTo>
                <a:lnTo>
                  <a:pt x="1078736" y="26348"/>
                </a:lnTo>
                <a:lnTo>
                  <a:pt x="1133332" y="37424"/>
                </a:lnTo>
                <a:lnTo>
                  <a:pt x="1185512" y="50233"/>
                </a:lnTo>
                <a:lnTo>
                  <a:pt x="1235073" y="64690"/>
                </a:lnTo>
                <a:lnTo>
                  <a:pt x="1281818" y="80709"/>
                </a:lnTo>
                <a:lnTo>
                  <a:pt x="1325546" y="98202"/>
                </a:lnTo>
                <a:lnTo>
                  <a:pt x="1366057" y="117085"/>
                </a:lnTo>
                <a:lnTo>
                  <a:pt x="1403152" y="137269"/>
                </a:lnTo>
                <a:lnTo>
                  <a:pt x="1436631" y="158670"/>
                </a:lnTo>
                <a:lnTo>
                  <a:pt x="1491942" y="204775"/>
                </a:lnTo>
                <a:lnTo>
                  <a:pt x="1530391" y="254709"/>
                </a:lnTo>
                <a:lnTo>
                  <a:pt x="1550382" y="307782"/>
                </a:lnTo>
                <a:lnTo>
                  <a:pt x="1552956" y="335279"/>
                </a:lnTo>
                <a:lnTo>
                  <a:pt x="1550382" y="362777"/>
                </a:lnTo>
                <a:lnTo>
                  <a:pt x="1530391" y="415850"/>
                </a:lnTo>
                <a:lnTo>
                  <a:pt x="1491942" y="465784"/>
                </a:lnTo>
                <a:lnTo>
                  <a:pt x="1436631" y="511889"/>
                </a:lnTo>
                <a:lnTo>
                  <a:pt x="1403152" y="533290"/>
                </a:lnTo>
                <a:lnTo>
                  <a:pt x="1366057" y="553474"/>
                </a:lnTo>
                <a:lnTo>
                  <a:pt x="1325546" y="572357"/>
                </a:lnTo>
                <a:lnTo>
                  <a:pt x="1281818" y="589850"/>
                </a:lnTo>
                <a:lnTo>
                  <a:pt x="1235073" y="605869"/>
                </a:lnTo>
                <a:lnTo>
                  <a:pt x="1185512" y="620326"/>
                </a:lnTo>
                <a:lnTo>
                  <a:pt x="1133332" y="633135"/>
                </a:lnTo>
                <a:lnTo>
                  <a:pt x="1078736" y="644211"/>
                </a:lnTo>
                <a:lnTo>
                  <a:pt x="1021921" y="653466"/>
                </a:lnTo>
                <a:lnTo>
                  <a:pt x="963088" y="660815"/>
                </a:lnTo>
                <a:lnTo>
                  <a:pt x="902436" y="666171"/>
                </a:lnTo>
                <a:lnTo>
                  <a:pt x="840166" y="669448"/>
                </a:lnTo>
                <a:lnTo>
                  <a:pt x="776477" y="670559"/>
                </a:lnTo>
                <a:lnTo>
                  <a:pt x="712789" y="669448"/>
                </a:lnTo>
                <a:lnTo>
                  <a:pt x="650519" y="666171"/>
                </a:lnTo>
                <a:lnTo>
                  <a:pt x="589867" y="660815"/>
                </a:lnTo>
                <a:lnTo>
                  <a:pt x="531034" y="653466"/>
                </a:lnTo>
                <a:lnTo>
                  <a:pt x="474219" y="644211"/>
                </a:lnTo>
                <a:lnTo>
                  <a:pt x="419623" y="633135"/>
                </a:lnTo>
                <a:lnTo>
                  <a:pt x="367443" y="620326"/>
                </a:lnTo>
                <a:lnTo>
                  <a:pt x="317882" y="605869"/>
                </a:lnTo>
                <a:lnTo>
                  <a:pt x="271137" y="589850"/>
                </a:lnTo>
                <a:lnTo>
                  <a:pt x="227409" y="572357"/>
                </a:lnTo>
                <a:lnTo>
                  <a:pt x="186898" y="553474"/>
                </a:lnTo>
                <a:lnTo>
                  <a:pt x="149803" y="533290"/>
                </a:lnTo>
                <a:lnTo>
                  <a:pt x="116324" y="511889"/>
                </a:lnTo>
                <a:lnTo>
                  <a:pt x="61013" y="465784"/>
                </a:lnTo>
                <a:lnTo>
                  <a:pt x="22564" y="415850"/>
                </a:lnTo>
                <a:lnTo>
                  <a:pt x="2573" y="362777"/>
                </a:lnTo>
                <a:lnTo>
                  <a:pt x="0" y="33527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91278" y="5075682"/>
            <a:ext cx="1553210" cy="401320"/>
          </a:xfrm>
          <a:custGeom>
            <a:avLst/>
            <a:gdLst/>
            <a:ahLst/>
            <a:cxnLst/>
            <a:rect l="l" t="t" r="r" b="b"/>
            <a:pathLst>
              <a:path w="1553210" h="401320">
                <a:moveTo>
                  <a:pt x="0" y="200406"/>
                </a:moveTo>
                <a:lnTo>
                  <a:pt x="12508" y="164366"/>
                </a:lnTo>
                <a:lnTo>
                  <a:pt x="48573" y="130452"/>
                </a:lnTo>
                <a:lnTo>
                  <a:pt x="106002" y="99229"/>
                </a:lnTo>
                <a:lnTo>
                  <a:pt x="142043" y="84803"/>
                </a:lnTo>
                <a:lnTo>
                  <a:pt x="182604" y="71261"/>
                </a:lnTo>
                <a:lnTo>
                  <a:pt x="227409" y="58674"/>
                </a:lnTo>
                <a:lnTo>
                  <a:pt x="276185" y="47112"/>
                </a:lnTo>
                <a:lnTo>
                  <a:pt x="328659" y="36646"/>
                </a:lnTo>
                <a:lnTo>
                  <a:pt x="384556" y="27347"/>
                </a:lnTo>
                <a:lnTo>
                  <a:pt x="443601" y="19285"/>
                </a:lnTo>
                <a:lnTo>
                  <a:pt x="505522" y="12530"/>
                </a:lnTo>
                <a:lnTo>
                  <a:pt x="570044" y="7154"/>
                </a:lnTo>
                <a:lnTo>
                  <a:pt x="636894" y="3226"/>
                </a:lnTo>
                <a:lnTo>
                  <a:pt x="705796" y="818"/>
                </a:lnTo>
                <a:lnTo>
                  <a:pt x="776477" y="0"/>
                </a:lnTo>
                <a:lnTo>
                  <a:pt x="847159" y="818"/>
                </a:lnTo>
                <a:lnTo>
                  <a:pt x="916061" y="3226"/>
                </a:lnTo>
                <a:lnTo>
                  <a:pt x="982911" y="7154"/>
                </a:lnTo>
                <a:lnTo>
                  <a:pt x="1047433" y="12530"/>
                </a:lnTo>
                <a:lnTo>
                  <a:pt x="1109354" y="19285"/>
                </a:lnTo>
                <a:lnTo>
                  <a:pt x="1168400" y="27347"/>
                </a:lnTo>
                <a:lnTo>
                  <a:pt x="1224296" y="36646"/>
                </a:lnTo>
                <a:lnTo>
                  <a:pt x="1276770" y="47112"/>
                </a:lnTo>
                <a:lnTo>
                  <a:pt x="1325546" y="58674"/>
                </a:lnTo>
                <a:lnTo>
                  <a:pt x="1370351" y="71261"/>
                </a:lnTo>
                <a:lnTo>
                  <a:pt x="1410912" y="84803"/>
                </a:lnTo>
                <a:lnTo>
                  <a:pt x="1446953" y="99229"/>
                </a:lnTo>
                <a:lnTo>
                  <a:pt x="1504382" y="130452"/>
                </a:lnTo>
                <a:lnTo>
                  <a:pt x="1540447" y="164366"/>
                </a:lnTo>
                <a:lnTo>
                  <a:pt x="1552956" y="200406"/>
                </a:lnTo>
                <a:lnTo>
                  <a:pt x="1549783" y="218656"/>
                </a:lnTo>
                <a:lnTo>
                  <a:pt x="1525222" y="253703"/>
                </a:lnTo>
                <a:lnTo>
                  <a:pt x="1478201" y="286342"/>
                </a:lnTo>
                <a:lnTo>
                  <a:pt x="1410912" y="316008"/>
                </a:lnTo>
                <a:lnTo>
                  <a:pt x="1370351" y="329550"/>
                </a:lnTo>
                <a:lnTo>
                  <a:pt x="1325546" y="342138"/>
                </a:lnTo>
                <a:lnTo>
                  <a:pt x="1276770" y="353699"/>
                </a:lnTo>
                <a:lnTo>
                  <a:pt x="1224296" y="364165"/>
                </a:lnTo>
                <a:lnTo>
                  <a:pt x="1168399" y="373464"/>
                </a:lnTo>
                <a:lnTo>
                  <a:pt x="1109354" y="381526"/>
                </a:lnTo>
                <a:lnTo>
                  <a:pt x="1047433" y="388281"/>
                </a:lnTo>
                <a:lnTo>
                  <a:pt x="982911" y="393657"/>
                </a:lnTo>
                <a:lnTo>
                  <a:pt x="916061" y="397585"/>
                </a:lnTo>
                <a:lnTo>
                  <a:pt x="847159" y="399993"/>
                </a:lnTo>
                <a:lnTo>
                  <a:pt x="776477" y="400812"/>
                </a:lnTo>
                <a:lnTo>
                  <a:pt x="705796" y="399993"/>
                </a:lnTo>
                <a:lnTo>
                  <a:pt x="636894" y="397585"/>
                </a:lnTo>
                <a:lnTo>
                  <a:pt x="570044" y="393657"/>
                </a:lnTo>
                <a:lnTo>
                  <a:pt x="505522" y="388281"/>
                </a:lnTo>
                <a:lnTo>
                  <a:pt x="443601" y="381526"/>
                </a:lnTo>
                <a:lnTo>
                  <a:pt x="384555" y="373464"/>
                </a:lnTo>
                <a:lnTo>
                  <a:pt x="328659" y="364165"/>
                </a:lnTo>
                <a:lnTo>
                  <a:pt x="276185" y="353699"/>
                </a:lnTo>
                <a:lnTo>
                  <a:pt x="227409" y="342138"/>
                </a:lnTo>
                <a:lnTo>
                  <a:pt x="182604" y="329550"/>
                </a:lnTo>
                <a:lnTo>
                  <a:pt x="142043" y="316008"/>
                </a:lnTo>
                <a:lnTo>
                  <a:pt x="106002" y="301582"/>
                </a:lnTo>
                <a:lnTo>
                  <a:pt x="48573" y="270359"/>
                </a:lnTo>
                <a:lnTo>
                  <a:pt x="12508" y="236445"/>
                </a:lnTo>
                <a:lnTo>
                  <a:pt x="0" y="200406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399282" y="6451593"/>
            <a:ext cx="14325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华中科技大</a:t>
            </a:r>
            <a:r>
              <a:rPr sz="1200" spc="275" dirty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学</a:t>
            </a:r>
            <a:r>
              <a:rPr sz="1200" dirty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光学与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166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4.</a:t>
            </a:r>
            <a:r>
              <a:rPr sz="2400" spc="-50" dirty="0"/>
              <a:t> </a:t>
            </a:r>
            <a:r>
              <a:rPr sz="2400" dirty="0"/>
              <a:t>逻辑运算指</a:t>
            </a:r>
            <a:r>
              <a:rPr sz="2400" spc="-15" dirty="0"/>
              <a:t>令</a:t>
            </a:r>
            <a:r>
              <a:rPr sz="2400" spc="-10" dirty="0"/>
              <a:t>--4.1</a:t>
            </a:r>
            <a:r>
              <a:rPr sz="2400" spc="-5" dirty="0"/>
              <a:t>位移指令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51203" y="4969764"/>
          <a:ext cx="694309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78864"/>
                <a:gridCol w="1081404"/>
                <a:gridCol w="1080135"/>
                <a:gridCol w="1297305"/>
              </a:tblGrid>
              <a:tr h="4160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op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rs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rt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5" dirty="0">
                          <a:latin typeface="Arial" panose="020B0604020202020204"/>
                          <a:cs typeface="Arial" panose="020B0604020202020204"/>
                        </a:rPr>
                        <a:t>rd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shamt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funct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629917" y="5445658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6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5348" y="5445658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4506544"/>
            <a:ext cx="30010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可以，位移指令属于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型：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3008757"/>
            <a:ext cx="2199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例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：sll</a:t>
            </a:r>
            <a:r>
              <a:rPr sz="2000" b="1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$t2,</a:t>
            </a:r>
            <a:r>
              <a:rPr sz="2000" b="1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$s0,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4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6011" y="5445658"/>
            <a:ext cx="810260" cy="556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5">
              <a:lnSpc>
                <a:spcPts val="185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330"/>
              </a:lnSpc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00000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8289" y="1849882"/>
            <a:ext cx="2002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指令格式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：sll/srl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00850" y="1849882"/>
            <a:ext cx="1687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82650" algn="l"/>
              </a:tabLst>
            </a:pPr>
            <a:r>
              <a:rPr sz="2000" b="1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d,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6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t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,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	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sh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mt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1369412"/>
            <a:ext cx="3984625" cy="14382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54000"/>
              </a:lnSpc>
              <a:spcBef>
                <a:spcPts val="110"/>
              </a:spcBef>
            </a:pPr>
            <a:r>
              <a:rPr sz="2000" b="1" spc="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sll</a:t>
            </a:r>
            <a:r>
              <a:rPr sz="2000" b="1" spc="10" dirty="0">
                <a:latin typeface="微软雅黑" panose="020B0503020204020204" charset="-122"/>
                <a:cs typeface="微软雅黑" panose="020B0503020204020204" charset="-122"/>
              </a:rPr>
              <a:t>：shift</a:t>
            </a:r>
            <a:r>
              <a:rPr sz="2000" b="1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left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 logical</a:t>
            </a:r>
            <a:r>
              <a:rPr sz="2000" b="1" spc="10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左移并补0  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srl</a:t>
            </a:r>
            <a:r>
              <a:rPr sz="2000" b="1" spc="-20" dirty="0">
                <a:latin typeface="微软雅黑" panose="020B0503020204020204" charset="-122"/>
                <a:cs typeface="微软雅黑" panose="020B0503020204020204" charset="-122"/>
              </a:rPr>
              <a:t>：shift</a:t>
            </a:r>
            <a:r>
              <a:rPr sz="2000" b="1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right</a:t>
            </a:r>
            <a:r>
              <a:rPr sz="2000" b="1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logical</a:t>
            </a:r>
            <a:r>
              <a:rPr sz="2000" b="1" spc="-16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右移并补0 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shamt：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左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/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右移的位数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59966" y="3371722"/>
            <a:ext cx="2451735" cy="1512570"/>
          </a:xfrm>
          <a:custGeom>
            <a:avLst/>
            <a:gdLst/>
            <a:ahLst/>
            <a:cxnLst/>
            <a:rect l="l" t="t" r="r" b="b"/>
            <a:pathLst>
              <a:path w="2451735" h="1512570">
                <a:moveTo>
                  <a:pt x="2383305" y="1477668"/>
                </a:moveTo>
                <a:lnTo>
                  <a:pt x="2366645" y="1504695"/>
                </a:lnTo>
                <a:lnTo>
                  <a:pt x="2451608" y="1512189"/>
                </a:lnTo>
                <a:lnTo>
                  <a:pt x="2434334" y="1484376"/>
                </a:lnTo>
                <a:lnTo>
                  <a:pt x="2394204" y="1484376"/>
                </a:lnTo>
                <a:lnTo>
                  <a:pt x="2383305" y="1477668"/>
                </a:lnTo>
                <a:close/>
              </a:path>
              <a:path w="2451735" h="1512570">
                <a:moveTo>
                  <a:pt x="2390002" y="1466804"/>
                </a:moveTo>
                <a:lnTo>
                  <a:pt x="2383305" y="1477668"/>
                </a:lnTo>
                <a:lnTo>
                  <a:pt x="2394204" y="1484376"/>
                </a:lnTo>
                <a:lnTo>
                  <a:pt x="2400808" y="1473453"/>
                </a:lnTo>
                <a:lnTo>
                  <a:pt x="2390002" y="1466804"/>
                </a:lnTo>
                <a:close/>
              </a:path>
              <a:path w="2451735" h="1512570">
                <a:moveTo>
                  <a:pt x="2406649" y="1439799"/>
                </a:moveTo>
                <a:lnTo>
                  <a:pt x="2390002" y="1466804"/>
                </a:lnTo>
                <a:lnTo>
                  <a:pt x="2400808" y="1473453"/>
                </a:lnTo>
                <a:lnTo>
                  <a:pt x="2394204" y="1484376"/>
                </a:lnTo>
                <a:lnTo>
                  <a:pt x="2434334" y="1484376"/>
                </a:lnTo>
                <a:lnTo>
                  <a:pt x="2406649" y="1439799"/>
                </a:lnTo>
                <a:close/>
              </a:path>
              <a:path w="2451735" h="1512570">
                <a:moveTo>
                  <a:pt x="6603" y="0"/>
                </a:moveTo>
                <a:lnTo>
                  <a:pt x="0" y="10922"/>
                </a:lnTo>
                <a:lnTo>
                  <a:pt x="2383305" y="1477668"/>
                </a:lnTo>
                <a:lnTo>
                  <a:pt x="2390002" y="1466804"/>
                </a:lnTo>
                <a:lnTo>
                  <a:pt x="66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302130" y="3371341"/>
            <a:ext cx="3756025" cy="1528445"/>
          </a:xfrm>
          <a:custGeom>
            <a:avLst/>
            <a:gdLst/>
            <a:ahLst/>
            <a:cxnLst/>
            <a:rect l="l" t="t" r="r" b="b"/>
            <a:pathLst>
              <a:path w="3756025" h="1528445">
                <a:moveTo>
                  <a:pt x="3682594" y="1498824"/>
                </a:moveTo>
                <a:lnTo>
                  <a:pt x="3670681" y="1528318"/>
                </a:lnTo>
                <a:lnTo>
                  <a:pt x="3755644" y="1521460"/>
                </a:lnTo>
                <a:lnTo>
                  <a:pt x="3739837" y="1503553"/>
                </a:lnTo>
                <a:lnTo>
                  <a:pt x="3694303" y="1503553"/>
                </a:lnTo>
                <a:lnTo>
                  <a:pt x="3682594" y="1498824"/>
                </a:lnTo>
                <a:close/>
              </a:path>
              <a:path w="3756025" h="1528445">
                <a:moveTo>
                  <a:pt x="3687373" y="1486995"/>
                </a:moveTo>
                <a:lnTo>
                  <a:pt x="3682594" y="1498824"/>
                </a:lnTo>
                <a:lnTo>
                  <a:pt x="3694303" y="1503553"/>
                </a:lnTo>
                <a:lnTo>
                  <a:pt x="3699129" y="1491742"/>
                </a:lnTo>
                <a:lnTo>
                  <a:pt x="3687373" y="1486995"/>
                </a:lnTo>
                <a:close/>
              </a:path>
              <a:path w="3756025" h="1528445">
                <a:moveTo>
                  <a:pt x="3699256" y="1457579"/>
                </a:moveTo>
                <a:lnTo>
                  <a:pt x="3687373" y="1486995"/>
                </a:lnTo>
                <a:lnTo>
                  <a:pt x="3699129" y="1491742"/>
                </a:lnTo>
                <a:lnTo>
                  <a:pt x="3694303" y="1503553"/>
                </a:lnTo>
                <a:lnTo>
                  <a:pt x="3739837" y="1503553"/>
                </a:lnTo>
                <a:lnTo>
                  <a:pt x="3699256" y="1457579"/>
                </a:lnTo>
                <a:close/>
              </a:path>
              <a:path w="3756025" h="1528445">
                <a:moveTo>
                  <a:pt x="4826" y="0"/>
                </a:moveTo>
                <a:lnTo>
                  <a:pt x="0" y="11684"/>
                </a:lnTo>
                <a:lnTo>
                  <a:pt x="3682594" y="1498824"/>
                </a:lnTo>
                <a:lnTo>
                  <a:pt x="3687373" y="1486995"/>
                </a:lnTo>
                <a:lnTo>
                  <a:pt x="482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18054" y="3380485"/>
            <a:ext cx="3756025" cy="1519555"/>
          </a:xfrm>
          <a:custGeom>
            <a:avLst/>
            <a:gdLst/>
            <a:ahLst/>
            <a:cxnLst/>
            <a:rect l="l" t="t" r="r" b="b"/>
            <a:pathLst>
              <a:path w="3756025" h="1519554">
                <a:moveTo>
                  <a:pt x="3682539" y="1490067"/>
                </a:moveTo>
                <a:lnTo>
                  <a:pt x="3670680" y="1519555"/>
                </a:lnTo>
                <a:lnTo>
                  <a:pt x="3755643" y="1512570"/>
                </a:lnTo>
                <a:lnTo>
                  <a:pt x="3739882" y="1494789"/>
                </a:lnTo>
                <a:lnTo>
                  <a:pt x="3694303" y="1494789"/>
                </a:lnTo>
                <a:lnTo>
                  <a:pt x="3682539" y="1490067"/>
                </a:lnTo>
                <a:close/>
              </a:path>
              <a:path w="3756025" h="1519554">
                <a:moveTo>
                  <a:pt x="3687282" y="1478274"/>
                </a:moveTo>
                <a:lnTo>
                  <a:pt x="3682539" y="1490067"/>
                </a:lnTo>
                <a:lnTo>
                  <a:pt x="3694303" y="1494789"/>
                </a:lnTo>
                <a:lnTo>
                  <a:pt x="3699002" y="1482978"/>
                </a:lnTo>
                <a:lnTo>
                  <a:pt x="3687282" y="1478274"/>
                </a:lnTo>
                <a:close/>
              </a:path>
              <a:path w="3756025" h="1519554">
                <a:moveTo>
                  <a:pt x="3699129" y="1448815"/>
                </a:moveTo>
                <a:lnTo>
                  <a:pt x="3687282" y="1478274"/>
                </a:lnTo>
                <a:lnTo>
                  <a:pt x="3699002" y="1482978"/>
                </a:lnTo>
                <a:lnTo>
                  <a:pt x="3694303" y="1494789"/>
                </a:lnTo>
                <a:lnTo>
                  <a:pt x="3739882" y="1494789"/>
                </a:lnTo>
                <a:lnTo>
                  <a:pt x="3699129" y="1448815"/>
                </a:lnTo>
                <a:close/>
              </a:path>
              <a:path w="3756025" h="1519554">
                <a:moveTo>
                  <a:pt x="4825" y="0"/>
                </a:moveTo>
                <a:lnTo>
                  <a:pt x="0" y="11684"/>
                </a:lnTo>
                <a:lnTo>
                  <a:pt x="3682539" y="1490067"/>
                </a:lnTo>
                <a:lnTo>
                  <a:pt x="3687282" y="1478274"/>
                </a:lnTo>
                <a:lnTo>
                  <a:pt x="482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481233" y="3008757"/>
            <a:ext cx="6136640" cy="8172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#reg $t2=reg</a:t>
            </a:r>
            <a:r>
              <a:rPr sz="2000" b="1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$s0&lt;&lt;4bits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162050">
              <a:lnSpc>
                <a:spcPct val="100000"/>
              </a:lnSpc>
              <a:spcBef>
                <a:spcPts val="1665"/>
              </a:spcBef>
            </a:pPr>
            <a:r>
              <a:rPr sz="18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思考：能不能将位移指令“塞”</a:t>
            </a:r>
            <a:r>
              <a:rPr sz="18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进</a:t>
            </a:r>
            <a:r>
              <a:rPr sz="18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R型指令格式？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5014976" y="5445658"/>
            <a:ext cx="2743200" cy="723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1079500" algn="l"/>
                <a:tab pos="223202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	5</a:t>
            </a:r>
            <a:r>
              <a:rPr sz="1600" spc="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	6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R="13970" algn="ctr">
              <a:lnSpc>
                <a:spcPct val="100000"/>
              </a:lnSpc>
              <a:spcBef>
                <a:spcPts val="1420"/>
              </a:spcBef>
            </a:pPr>
            <a:r>
              <a:rPr sz="1800" b="1" spc="-1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--“</a:t>
            </a:r>
            <a:r>
              <a:rPr sz="18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简单源于规整”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38620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4.</a:t>
            </a:r>
            <a:r>
              <a:rPr sz="2400" spc="-55" dirty="0"/>
              <a:t> </a:t>
            </a:r>
            <a:r>
              <a:rPr sz="2400" dirty="0"/>
              <a:t>逻辑运算指</a:t>
            </a:r>
            <a:r>
              <a:rPr sz="2400" spc="-15" dirty="0"/>
              <a:t>令</a:t>
            </a:r>
            <a:r>
              <a:rPr sz="2400" spc="-10" dirty="0"/>
              <a:t>--4.2</a:t>
            </a:r>
            <a:r>
              <a:rPr sz="2400" spc="-5" dirty="0"/>
              <a:t>按位与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20239" y="3764279"/>
          <a:ext cx="5510530" cy="1623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5145"/>
                <a:gridCol w="775970"/>
                <a:gridCol w="1654810"/>
              </a:tblGrid>
              <a:tr h="406907">
                <a:tc>
                  <a:txBody>
                    <a:bodyPr/>
                    <a:lstStyle/>
                    <a:p>
                      <a:pPr marL="90805" marR="3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 </a:t>
                      </a:r>
                      <a:r>
                        <a:rPr sz="2000" spc="-40" dirty="0">
                          <a:latin typeface="Arial" panose="020B0604020202020204"/>
                          <a:cs typeface="Arial" panose="020B0604020202020204"/>
                        </a:rPr>
                        <a:t>1100</a:t>
                      </a:r>
                      <a:r>
                        <a:rPr sz="2000" spc="-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924">
                <a:tc>
                  <a:txBody>
                    <a:bodyPr/>
                    <a:lstStyle/>
                    <a:p>
                      <a:pPr marR="158750"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383">
                <a:tc>
                  <a:txBody>
                    <a:bodyPr/>
                    <a:lstStyle/>
                    <a:p>
                      <a:pPr marL="90805" marR="1403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70" dirty="0">
                          <a:latin typeface="Arial" panose="020B0604020202020204"/>
                          <a:cs typeface="Arial" panose="020B0604020202020204"/>
                        </a:rPr>
                        <a:t>11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r>
                        <a:rPr sz="2000" spc="-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marR="158750"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38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r>
                        <a:rPr sz="2000" spc="-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8739" y="1134592"/>
            <a:ext cx="236410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and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按位与 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nd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：立即数按位与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791713"/>
            <a:ext cx="3966210" cy="2543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可用于对字的位操作，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如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841500">
              <a:lnSpc>
                <a:spcPct val="100000"/>
              </a:lnSpc>
              <a:spcBef>
                <a:spcPts val="180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and $t0, $t1,</a:t>
            </a:r>
            <a:r>
              <a:rPr sz="2000" b="1" spc="-8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$t2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99845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$t2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L="1299845">
              <a:lnSpc>
                <a:spcPct val="10000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$t1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Arial" panose="020B0604020202020204"/>
              <a:cs typeface="Arial" panose="020B0604020202020204"/>
            </a:endParaRPr>
          </a:p>
          <a:p>
            <a:pPr marL="1299845">
              <a:lnSpc>
                <a:spcPct val="10000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$t0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7050" y="1134196"/>
            <a:ext cx="4947920" cy="89154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304482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指令格式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：and</a:t>
            </a:r>
            <a:r>
              <a:rPr sz="2000" b="1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rd,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rs,</a:t>
            </a:r>
            <a:r>
              <a:rPr sz="2000" b="1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30" dirty="0">
                <a:latin typeface="微软雅黑" panose="020B0503020204020204" charset="-122"/>
                <a:cs typeface="微软雅黑" panose="020B0503020204020204" charset="-122"/>
              </a:rPr>
              <a:t>rt	</a:t>
            </a:r>
            <a:r>
              <a:rPr sz="3000" b="1" baseline="-3000" dirty="0">
                <a:latin typeface="微软雅黑" panose="020B0503020204020204" charset="-122"/>
                <a:cs typeface="微软雅黑" panose="020B0503020204020204" charset="-122"/>
              </a:rPr>
              <a:t>（R型）</a:t>
            </a:r>
            <a:endParaRPr sz="3000" baseline="-3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指令格式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：andi</a:t>
            </a:r>
            <a:r>
              <a:rPr sz="2000" b="1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15" dirty="0">
                <a:latin typeface="微软雅黑" panose="020B0503020204020204" charset="-122"/>
                <a:cs typeface="微软雅黑" panose="020B0503020204020204" charset="-122"/>
              </a:rPr>
              <a:t>rt,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rs,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 immediate</a:t>
            </a:r>
            <a:r>
              <a:rPr sz="2000" b="1" spc="-1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（I型）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38620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4.</a:t>
            </a:r>
            <a:r>
              <a:rPr sz="2400" spc="-55" dirty="0"/>
              <a:t> </a:t>
            </a:r>
            <a:r>
              <a:rPr sz="2400" dirty="0"/>
              <a:t>逻辑运算指</a:t>
            </a:r>
            <a:r>
              <a:rPr sz="2400" spc="-15" dirty="0"/>
              <a:t>令</a:t>
            </a:r>
            <a:r>
              <a:rPr sz="2400" spc="-10" dirty="0"/>
              <a:t>--4.3</a:t>
            </a:r>
            <a:r>
              <a:rPr sz="2400" spc="-5" dirty="0"/>
              <a:t>按位或</a:t>
            </a:r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20239" y="4017264"/>
          <a:ext cx="5473700" cy="1624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3240"/>
                <a:gridCol w="740410"/>
                <a:gridCol w="1654810"/>
              </a:tblGrid>
              <a:tr h="4069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 </a:t>
                      </a:r>
                      <a:r>
                        <a:rPr sz="2000" spc="-40" dirty="0">
                          <a:latin typeface="Arial" panose="020B0604020202020204"/>
                          <a:cs typeface="Arial" panose="020B0604020202020204"/>
                        </a:rPr>
                        <a:t>1100</a:t>
                      </a:r>
                      <a:r>
                        <a:rPr sz="2000" spc="-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924"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6907">
                <a:tc>
                  <a:txBody>
                    <a:bodyPr/>
                    <a:lstStyle/>
                    <a:p>
                      <a:pPr marL="90805" marR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40" dirty="0">
                          <a:latin typeface="Arial" panose="020B0604020202020204"/>
                          <a:cs typeface="Arial" panose="020B0604020202020204"/>
                        </a:rPr>
                        <a:t>11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r>
                        <a:rPr sz="2000" spc="-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6907">
                <a:tc>
                  <a:txBody>
                    <a:bodyPr/>
                    <a:lstStyle/>
                    <a:p>
                      <a:pPr marL="90805" marR="1219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140" dirty="0">
                          <a:latin typeface="Arial" panose="020B0604020202020204"/>
                          <a:cs typeface="Arial" panose="020B0604020202020204"/>
                        </a:rPr>
                        <a:t>11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 </a:t>
                      </a:r>
                      <a:r>
                        <a:rPr sz="2000" spc="-40" dirty="0">
                          <a:latin typeface="Arial" panose="020B0604020202020204"/>
                          <a:cs typeface="Arial" panose="020B0604020202020204"/>
                        </a:rPr>
                        <a:t>1100</a:t>
                      </a:r>
                      <a:r>
                        <a:rPr sz="2000" spc="-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8739" y="2900299"/>
            <a:ext cx="3761740" cy="268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可用于对字的位操作，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如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841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or $t0,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$t1,</a:t>
            </a:r>
            <a:r>
              <a:rPr sz="2000" b="1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$t2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微软雅黑" panose="020B0503020204020204" charset="-122"/>
              <a:cs typeface="微软雅黑" panose="020B0503020204020204" charset="-122"/>
            </a:endParaRPr>
          </a:p>
          <a:p>
            <a:pPr marR="798830" algn="ctr">
              <a:lnSpc>
                <a:spcPct val="10000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$t2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R="798830" algn="ctr">
              <a:lnSpc>
                <a:spcPct val="10000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$t1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350">
              <a:latin typeface="Arial" panose="020B0604020202020204"/>
              <a:cs typeface="Arial" panose="020B0604020202020204"/>
            </a:endParaRPr>
          </a:p>
          <a:p>
            <a:pPr marR="798830" algn="ctr">
              <a:lnSpc>
                <a:spcPct val="10000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$t0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9809" y="1274521"/>
            <a:ext cx="9677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型）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1134592"/>
            <a:ext cx="566483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000"/>
              </a:lnSpc>
              <a:spcBef>
                <a:spcPts val="100"/>
              </a:spcBef>
              <a:tabLst>
                <a:tab pos="3000375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or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：按位或	指令格式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：or</a:t>
            </a:r>
            <a:r>
              <a:rPr sz="2000" b="1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rd,</a:t>
            </a:r>
            <a:r>
              <a:rPr sz="2000" b="1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rs,</a:t>
            </a:r>
            <a:r>
              <a:rPr sz="2000" b="1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30" dirty="0">
                <a:latin typeface="微软雅黑" panose="020B0503020204020204" charset="-122"/>
                <a:cs typeface="微软雅黑" panose="020B0503020204020204" charset="-122"/>
              </a:rPr>
              <a:t>rt  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ori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：立即数按位与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7050" y="1694814"/>
            <a:ext cx="3841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指令格式：ori</a:t>
            </a:r>
            <a:r>
              <a:rPr sz="2000" b="1" spc="-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15" dirty="0">
                <a:latin typeface="微软雅黑" panose="020B0503020204020204" charset="-122"/>
                <a:cs typeface="微软雅黑" panose="020B0503020204020204" charset="-122"/>
              </a:rPr>
              <a:t>rt,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 rs,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immediate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0067" y="1705737"/>
            <a:ext cx="875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型）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643585"/>
            <a:ext cx="70110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本节课内容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b="1" spc="-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MIPS指令集体系结构与汇编语言入门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2607005"/>
            <a:ext cx="8921115" cy="139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中国留学生在国外的高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速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公路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出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车祸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了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，连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人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带车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翻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下悬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崖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，交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警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赶到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后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向下喊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话道：“How</a:t>
            </a:r>
            <a:r>
              <a:rPr sz="2000" b="1" spc="-3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are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you?”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 留学生答：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“I’m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 fine，thank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you!”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 然后交警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走了，留学生就死了。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166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4.</a:t>
            </a:r>
            <a:r>
              <a:rPr sz="2400" spc="-50" dirty="0"/>
              <a:t> </a:t>
            </a:r>
            <a:r>
              <a:rPr sz="2400" dirty="0"/>
              <a:t>逻辑运算指</a:t>
            </a:r>
            <a:r>
              <a:rPr sz="2400" spc="-15" dirty="0"/>
              <a:t>令</a:t>
            </a:r>
            <a:r>
              <a:rPr sz="2400" spc="-10" dirty="0"/>
              <a:t>--4.4</a:t>
            </a:r>
            <a:r>
              <a:rPr sz="2400" spc="-5" dirty="0"/>
              <a:t>按位取反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93207" y="1780794"/>
            <a:ext cx="2981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所以，可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NOR实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现</a:t>
            </a:r>
            <a:r>
              <a:rPr sz="2000" b="1" spc="-30" dirty="0">
                <a:latin typeface="微软雅黑" panose="020B0503020204020204" charset="-122"/>
                <a:cs typeface="微软雅黑" panose="020B0503020204020204" charset="-122"/>
              </a:rPr>
              <a:t>NOT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258646"/>
            <a:ext cx="5057775" cy="189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是否需要设置指令</a:t>
            </a:r>
            <a:r>
              <a:rPr sz="2000" b="1" spc="-25" dirty="0">
                <a:latin typeface="微软雅黑" panose="020B0503020204020204" charset="-122"/>
                <a:cs typeface="微软雅黑" panose="020B0503020204020204" charset="-122"/>
              </a:rPr>
              <a:t>NOT？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822325">
              <a:lnSpc>
                <a:spcPct val="100000"/>
              </a:lnSpc>
              <a:spcBef>
                <a:spcPts val="177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由于：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000" b="1" spc="-2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NOR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==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NOT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OR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b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127125">
              <a:lnSpc>
                <a:spcPct val="164000"/>
              </a:lnSpc>
              <a:spcBef>
                <a:spcPts val="235"/>
              </a:spcBef>
              <a:tabLst>
                <a:tab pos="927100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指令格式：</a:t>
            </a:r>
            <a:r>
              <a:rPr sz="2000" b="1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nor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rd,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rs,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30" dirty="0">
                <a:latin typeface="微软雅黑" panose="020B0503020204020204" charset="-122"/>
                <a:cs typeface="微软雅黑" panose="020B0503020204020204" charset="-122"/>
              </a:rPr>
              <a:t>rt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（R型）  如：	nor $t0, $t1,</a:t>
            </a:r>
            <a:r>
              <a:rPr sz="2000" b="1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$zero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3388867"/>
            <a:ext cx="8336280" cy="2265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18110" algn="ctr">
              <a:lnSpc>
                <a:spcPct val="100000"/>
              </a:lnSpc>
              <a:spcBef>
                <a:spcPts val="105"/>
              </a:spcBef>
              <a:tabLst>
                <a:tab pos="63627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$t1	0000 0000 0000 0000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0011 1100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0000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0000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Arial" panose="020B0604020202020204"/>
              <a:cs typeface="Arial" panose="020B0604020202020204"/>
            </a:endParaRPr>
          </a:p>
          <a:p>
            <a:pPr marR="175895" algn="ctr">
              <a:lnSpc>
                <a:spcPct val="100000"/>
              </a:lnSpc>
              <a:spcBef>
                <a:spcPts val="5"/>
              </a:spcBef>
              <a:tabLst>
                <a:tab pos="636270" algn="l"/>
                <a:tab pos="1285875" algn="l"/>
                <a:tab pos="1933575" algn="l"/>
                <a:tab pos="2580640" algn="l"/>
                <a:tab pos="322961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$t0	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1111	1111	1111	1111	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1100 0011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1111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1111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Nor的主要功能就是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按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位取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反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，常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000" b="1" spc="-30" dirty="0"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nor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中用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得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很少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所以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没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有“nori”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5283200">
              <a:lnSpc>
                <a:spcPct val="100000"/>
              </a:lnSpc>
              <a:spcBef>
                <a:spcPts val="2205"/>
              </a:spcBef>
            </a:pPr>
            <a:r>
              <a:rPr sz="1800" b="1" spc="-1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--“</a:t>
            </a:r>
            <a:r>
              <a:rPr sz="18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简单源于规整”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291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MIPS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指令集体系结构与汇编语言入门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183005" indent="-306705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00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MIPS中的操作数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指令在计算机内部的表示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关于存储程序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逻辑运算指令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决策指令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85" dirty="0"/>
              <a:t> </a:t>
            </a:r>
            <a:r>
              <a:rPr sz="2400" dirty="0"/>
              <a:t>决策指令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4029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计算机有别于计算器的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关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键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----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分支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866" y="1500123"/>
            <a:ext cx="147383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beq rs, </a:t>
            </a:r>
            <a:r>
              <a:rPr sz="1800" b="1" spc="15" dirty="0">
                <a:latin typeface="微软雅黑" panose="020B0503020204020204" charset="-122"/>
                <a:cs typeface="微软雅黑" panose="020B0503020204020204" charset="-122"/>
              </a:rPr>
              <a:t>rt,</a:t>
            </a:r>
            <a:r>
              <a:rPr sz="1800" b="1" spc="-9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L1  bne rs, </a:t>
            </a:r>
            <a:r>
              <a:rPr sz="1800" b="1" spc="15" dirty="0">
                <a:latin typeface="微软雅黑" panose="020B0503020204020204" charset="-122"/>
                <a:cs typeface="微软雅黑" panose="020B0503020204020204" charset="-122"/>
              </a:rPr>
              <a:t>rt,</a:t>
            </a:r>
            <a:r>
              <a:rPr sz="1800" b="1" spc="-10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L1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2022" y="1500123"/>
            <a:ext cx="3310254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100"/>
              </a:spcBef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#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如果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$</a:t>
            </a:r>
            <a:r>
              <a:rPr sz="1800" b="1" spc="15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s==$</a:t>
            </a:r>
            <a:r>
              <a:rPr sz="1800" b="1" spc="60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t，则跳转至L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处  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#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如果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$rs!=$rt，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则跳转至L1处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46" y="2792730"/>
            <a:ext cx="40398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3000" b="1" baseline="1000" dirty="0">
                <a:latin typeface="微软雅黑" panose="020B0503020204020204" charset="-122"/>
                <a:cs typeface="微软雅黑" panose="020B0503020204020204" charset="-122"/>
              </a:rPr>
              <a:t>指令格</a:t>
            </a:r>
            <a:r>
              <a:rPr sz="3000" b="1" spc="-22" baseline="1000" dirty="0">
                <a:latin typeface="微软雅黑" panose="020B0503020204020204" charset="-122"/>
                <a:cs typeface="微软雅黑" panose="020B0503020204020204" charset="-122"/>
              </a:rPr>
              <a:t>式</a:t>
            </a:r>
            <a:r>
              <a:rPr sz="3000" b="1" baseline="1000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3000" b="1" spc="-157" baseline="10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beq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rs,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20" dirty="0">
                <a:latin typeface="微软雅黑" panose="020B0503020204020204" charset="-122"/>
                <a:cs typeface="微软雅黑" panose="020B0503020204020204" charset="-122"/>
              </a:rPr>
              <a:t>rt,</a:t>
            </a:r>
            <a:r>
              <a:rPr sz="2000" b="1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immediate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R="7620" algn="r">
              <a:lnSpc>
                <a:spcPct val="100000"/>
              </a:lnSpc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bne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rs, </a:t>
            </a:r>
            <a:r>
              <a:rPr sz="2000" b="1" spc="20" dirty="0">
                <a:latin typeface="微软雅黑" panose="020B0503020204020204" charset="-122"/>
                <a:cs typeface="微软雅黑" panose="020B0503020204020204" charset="-122"/>
              </a:rPr>
              <a:t>rt,</a:t>
            </a:r>
            <a:r>
              <a:rPr sz="2000" b="1" spc="-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immediate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0708" y="2883407"/>
            <a:ext cx="215265" cy="443865"/>
          </a:xfrm>
          <a:custGeom>
            <a:avLst/>
            <a:gdLst/>
            <a:ahLst/>
            <a:cxnLst/>
            <a:rect l="l" t="t" r="r" b="b"/>
            <a:pathLst>
              <a:path w="215264" h="443864">
                <a:moveTo>
                  <a:pt x="0" y="0"/>
                </a:moveTo>
                <a:lnTo>
                  <a:pt x="41808" y="1404"/>
                </a:lnTo>
                <a:lnTo>
                  <a:pt x="75961" y="5238"/>
                </a:lnTo>
                <a:lnTo>
                  <a:pt x="98994" y="10929"/>
                </a:lnTo>
                <a:lnTo>
                  <a:pt x="107441" y="17906"/>
                </a:lnTo>
                <a:lnTo>
                  <a:pt x="107441" y="203834"/>
                </a:lnTo>
                <a:lnTo>
                  <a:pt x="115889" y="210812"/>
                </a:lnTo>
                <a:lnTo>
                  <a:pt x="138922" y="216503"/>
                </a:lnTo>
                <a:lnTo>
                  <a:pt x="173075" y="220337"/>
                </a:lnTo>
                <a:lnTo>
                  <a:pt x="214883" y="221741"/>
                </a:lnTo>
                <a:lnTo>
                  <a:pt x="173075" y="223146"/>
                </a:lnTo>
                <a:lnTo>
                  <a:pt x="138922" y="226980"/>
                </a:lnTo>
                <a:lnTo>
                  <a:pt x="115889" y="232671"/>
                </a:lnTo>
                <a:lnTo>
                  <a:pt x="107441" y="239649"/>
                </a:lnTo>
                <a:lnTo>
                  <a:pt x="107441" y="425576"/>
                </a:lnTo>
                <a:lnTo>
                  <a:pt x="98994" y="432554"/>
                </a:lnTo>
                <a:lnTo>
                  <a:pt x="75961" y="438245"/>
                </a:lnTo>
                <a:lnTo>
                  <a:pt x="41808" y="442079"/>
                </a:lnTo>
                <a:lnTo>
                  <a:pt x="0" y="443483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739" y="3605225"/>
            <a:ext cx="535305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PC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相对寻址：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PC+4+(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符号位扩展且左移两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位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的立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即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数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235953" y="3753357"/>
            <a:ext cx="212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18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&gt;</a:t>
            </a:r>
            <a:r>
              <a:rPr sz="18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加速</a:t>
            </a:r>
            <a:r>
              <a:rPr sz="1800" b="1" spc="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大</a:t>
            </a:r>
            <a:r>
              <a:rPr sz="18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概</a:t>
            </a:r>
            <a:r>
              <a:rPr sz="1800" b="1" spc="10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率</a:t>
            </a:r>
            <a:r>
              <a:rPr sz="18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事件！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8216" y="1491868"/>
            <a:ext cx="2527300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100"/>
              </a:spcBef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(branch 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on 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equal)  (branch 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on not</a:t>
            </a:r>
            <a:r>
              <a:rPr sz="1800" b="1" spc="-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equal)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7309" y="2925317"/>
            <a:ext cx="3848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跳转至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?：</a:t>
            </a:r>
            <a:r>
              <a:rPr sz="1800" b="1" spc="-2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若为直接寻址，则范围很小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27" y="4338167"/>
            <a:ext cx="9026525" cy="169418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3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分支范围：相对下一条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指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令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的±2</a:t>
            </a:r>
            <a:r>
              <a:rPr sz="1950" b="1" spc="7" baseline="26000" dirty="0">
                <a:latin typeface="微软雅黑" panose="020B0503020204020204" charset="-122"/>
                <a:cs typeface="微软雅黑" panose="020B0503020204020204" charset="-122"/>
              </a:rPr>
              <a:t>15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个字，可满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足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几乎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所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有的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循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环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if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语句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跳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转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50800">
              <a:lnSpc>
                <a:spcPct val="100000"/>
              </a:lnSpc>
              <a:spcBef>
                <a:spcPts val="93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MIPS对所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20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条件分支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都使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PC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相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对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寻址，可以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跳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转到比较近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分支地址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微软雅黑" panose="020B0503020204020204" charset="-122"/>
              <a:cs typeface="微软雅黑" panose="020B0503020204020204" charset="-122"/>
            </a:endParaRPr>
          </a:p>
          <a:p>
            <a:pPr marL="4164965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跳得远，超过±2</a:t>
            </a:r>
            <a:r>
              <a:rPr sz="1950" b="1" baseline="2600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15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（相对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PC+4）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怎么办？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85" dirty="0"/>
              <a:t> </a:t>
            </a:r>
            <a:r>
              <a:rPr sz="2400" dirty="0"/>
              <a:t>决策指令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94460" y="2414016"/>
          <a:ext cx="7016115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80135"/>
                <a:gridCol w="1079500"/>
                <a:gridCol w="1152525"/>
                <a:gridCol w="1296670"/>
              </a:tblGrid>
              <a:tr h="416051"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op(6)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rs(5)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rt(5)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rd(5)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shamt(5)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funct(6)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94460" y="2894076"/>
          <a:ext cx="7016115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80135"/>
                <a:gridCol w="3529329"/>
              </a:tblGrid>
              <a:tr h="416051"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op(6)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rs(5)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rt(5)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constant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or</a:t>
                      </a:r>
                      <a:r>
                        <a:rPr sz="2000" spc="-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address(16)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404366" y="3380994"/>
            <a:ext cx="1297305" cy="416559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op(6)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1289" y="3380994"/>
            <a:ext cx="5689600" cy="416559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address(26)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2474213"/>
            <a:ext cx="573405" cy="1230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R型：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50800">
              <a:lnSpc>
                <a:spcPct val="196000"/>
              </a:lnSpc>
              <a:spcBef>
                <a:spcPts val="60"/>
              </a:spcBef>
            </a:pPr>
            <a:r>
              <a:rPr sz="1600" b="1" spc="-5" dirty="0">
                <a:latin typeface="微软雅黑" panose="020B0503020204020204" charset="-122"/>
                <a:cs typeface="微软雅黑" panose="020B0503020204020204" charset="-122"/>
              </a:rPr>
              <a:t>I型：  </a:t>
            </a:r>
            <a:r>
              <a:rPr sz="16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sz="16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型：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6716" y="2621788"/>
            <a:ext cx="196850" cy="983615"/>
          </a:xfrm>
          <a:custGeom>
            <a:avLst/>
            <a:gdLst/>
            <a:ahLst/>
            <a:cxnLst/>
            <a:rect l="l" t="t" r="r" b="b"/>
            <a:pathLst>
              <a:path w="196850" h="983614">
                <a:moveTo>
                  <a:pt x="196790" y="0"/>
                </a:moveTo>
                <a:lnTo>
                  <a:pt x="144173" y="99822"/>
                </a:lnTo>
                <a:lnTo>
                  <a:pt x="117680" y="152806"/>
                </a:lnTo>
                <a:lnTo>
                  <a:pt x="93815" y="206062"/>
                </a:lnTo>
                <a:lnTo>
                  <a:pt x="72601" y="259385"/>
                </a:lnTo>
                <a:lnTo>
                  <a:pt x="54057" y="312569"/>
                </a:lnTo>
                <a:lnTo>
                  <a:pt x="38203" y="365411"/>
                </a:lnTo>
                <a:lnTo>
                  <a:pt x="25060" y="417703"/>
                </a:lnTo>
                <a:lnTo>
                  <a:pt x="14632" y="469345"/>
                </a:lnTo>
                <a:lnTo>
                  <a:pt x="6986" y="519821"/>
                </a:lnTo>
                <a:lnTo>
                  <a:pt x="2097" y="569236"/>
                </a:lnTo>
                <a:lnTo>
                  <a:pt x="0" y="617281"/>
                </a:lnTo>
                <a:lnTo>
                  <a:pt x="714" y="663752"/>
                </a:lnTo>
                <a:lnTo>
                  <a:pt x="4261" y="708443"/>
                </a:lnTo>
                <a:lnTo>
                  <a:pt x="10661" y="751149"/>
                </a:lnTo>
                <a:lnTo>
                  <a:pt x="19933" y="791664"/>
                </a:lnTo>
                <a:lnTo>
                  <a:pt x="32099" y="829784"/>
                </a:lnTo>
                <a:lnTo>
                  <a:pt x="47179" y="865303"/>
                </a:lnTo>
                <a:lnTo>
                  <a:pt x="65192" y="898016"/>
                </a:lnTo>
                <a:lnTo>
                  <a:pt x="20145" y="983488"/>
                </a:lnTo>
                <a:lnTo>
                  <a:pt x="194110" y="945896"/>
                </a:lnTo>
                <a:lnTo>
                  <a:pt x="174298" y="798067"/>
                </a:lnTo>
                <a:lnTo>
                  <a:pt x="117796" y="798067"/>
                </a:lnTo>
                <a:lnTo>
                  <a:pt x="99784" y="765355"/>
                </a:lnTo>
                <a:lnTo>
                  <a:pt x="84707" y="729840"/>
                </a:lnTo>
                <a:lnTo>
                  <a:pt x="72542" y="691725"/>
                </a:lnTo>
                <a:lnTo>
                  <a:pt x="63271" y="651217"/>
                </a:lnTo>
                <a:lnTo>
                  <a:pt x="56873" y="608520"/>
                </a:lnTo>
                <a:lnTo>
                  <a:pt x="53327" y="563839"/>
                </a:lnTo>
                <a:lnTo>
                  <a:pt x="52613" y="517379"/>
                </a:lnTo>
                <a:lnTo>
                  <a:pt x="54721" y="469241"/>
                </a:lnTo>
                <a:lnTo>
                  <a:pt x="59601" y="419941"/>
                </a:lnTo>
                <a:lnTo>
                  <a:pt x="67263" y="369373"/>
                </a:lnTo>
                <a:lnTo>
                  <a:pt x="77675" y="317845"/>
                </a:lnTo>
                <a:lnTo>
                  <a:pt x="90819" y="265562"/>
                </a:lnTo>
                <a:lnTo>
                  <a:pt x="106673" y="212730"/>
                </a:lnTo>
                <a:lnTo>
                  <a:pt x="125217" y="159552"/>
                </a:lnTo>
                <a:lnTo>
                  <a:pt x="146432" y="106235"/>
                </a:lnTo>
                <a:lnTo>
                  <a:pt x="170296" y="52982"/>
                </a:lnTo>
                <a:lnTo>
                  <a:pt x="196790" y="0"/>
                </a:lnTo>
                <a:close/>
              </a:path>
              <a:path w="196850" h="983614">
                <a:moveTo>
                  <a:pt x="162842" y="712597"/>
                </a:moveTo>
                <a:lnTo>
                  <a:pt x="117796" y="798067"/>
                </a:lnTo>
                <a:lnTo>
                  <a:pt x="174298" y="798067"/>
                </a:lnTo>
                <a:lnTo>
                  <a:pt x="162842" y="71259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8208" y="2104745"/>
            <a:ext cx="777875" cy="567690"/>
          </a:xfrm>
          <a:custGeom>
            <a:avLst/>
            <a:gdLst/>
            <a:ahLst/>
            <a:cxnLst/>
            <a:rect l="l" t="t" r="r" b="b"/>
            <a:pathLst>
              <a:path w="777875" h="567689">
                <a:moveTo>
                  <a:pt x="645014" y="0"/>
                </a:moveTo>
                <a:lnTo>
                  <a:pt x="570883" y="9815"/>
                </a:lnTo>
                <a:lnTo>
                  <a:pt x="532800" y="20633"/>
                </a:lnTo>
                <a:lnTo>
                  <a:pt x="494261" y="35227"/>
                </a:lnTo>
                <a:lnTo>
                  <a:pt x="455432" y="53475"/>
                </a:lnTo>
                <a:lnTo>
                  <a:pt x="416479" y="75255"/>
                </a:lnTo>
                <a:lnTo>
                  <a:pt x="377569" y="100443"/>
                </a:lnTo>
                <a:lnTo>
                  <a:pt x="338869" y="128918"/>
                </a:lnTo>
                <a:lnTo>
                  <a:pt x="300544" y="160556"/>
                </a:lnTo>
                <a:lnTo>
                  <a:pt x="262762" y="195236"/>
                </a:lnTo>
                <a:lnTo>
                  <a:pt x="225688" y="232834"/>
                </a:lnTo>
                <a:lnTo>
                  <a:pt x="189490" y="273229"/>
                </a:lnTo>
                <a:lnTo>
                  <a:pt x="154333" y="316298"/>
                </a:lnTo>
                <a:lnTo>
                  <a:pt x="120385" y="361918"/>
                </a:lnTo>
                <a:lnTo>
                  <a:pt x="87810" y="409967"/>
                </a:lnTo>
                <a:lnTo>
                  <a:pt x="56777" y="460322"/>
                </a:lnTo>
                <a:lnTo>
                  <a:pt x="27451" y="512861"/>
                </a:lnTo>
                <a:lnTo>
                  <a:pt x="0" y="567461"/>
                </a:lnTo>
                <a:lnTo>
                  <a:pt x="31584" y="515606"/>
                </a:lnTo>
                <a:lnTo>
                  <a:pt x="64669" y="466296"/>
                </a:lnTo>
                <a:lnTo>
                  <a:pt x="99085" y="419631"/>
                </a:lnTo>
                <a:lnTo>
                  <a:pt x="134665" y="375713"/>
                </a:lnTo>
                <a:lnTo>
                  <a:pt x="171240" y="334644"/>
                </a:lnTo>
                <a:lnTo>
                  <a:pt x="208642" y="296525"/>
                </a:lnTo>
                <a:lnTo>
                  <a:pt x="246704" y="261458"/>
                </a:lnTo>
                <a:lnTo>
                  <a:pt x="285256" y="229545"/>
                </a:lnTo>
                <a:lnTo>
                  <a:pt x="324131" y="200887"/>
                </a:lnTo>
                <a:lnTo>
                  <a:pt x="363161" y="175586"/>
                </a:lnTo>
                <a:lnTo>
                  <a:pt x="402177" y="153744"/>
                </a:lnTo>
                <a:lnTo>
                  <a:pt x="441012" y="135462"/>
                </a:lnTo>
                <a:lnTo>
                  <a:pt x="479497" y="120841"/>
                </a:lnTo>
                <a:lnTo>
                  <a:pt x="517464" y="109984"/>
                </a:lnTo>
                <a:lnTo>
                  <a:pt x="591173" y="99967"/>
                </a:lnTo>
                <a:lnTo>
                  <a:pt x="740560" y="99967"/>
                </a:lnTo>
                <a:lnTo>
                  <a:pt x="777595" y="29616"/>
                </a:lnTo>
                <a:lnTo>
                  <a:pt x="715322" y="6759"/>
                </a:lnTo>
                <a:lnTo>
                  <a:pt x="680729" y="1246"/>
                </a:lnTo>
                <a:lnTo>
                  <a:pt x="645014" y="0"/>
                </a:lnTo>
                <a:close/>
              </a:path>
              <a:path w="777875" h="567689">
                <a:moveTo>
                  <a:pt x="740560" y="99967"/>
                </a:moveTo>
                <a:lnTo>
                  <a:pt x="591173" y="99967"/>
                </a:lnTo>
                <a:lnTo>
                  <a:pt x="626578" y="101010"/>
                </a:lnTo>
                <a:lnTo>
                  <a:pt x="660793" y="106222"/>
                </a:lnTo>
                <a:lnTo>
                  <a:pt x="693649" y="115707"/>
                </a:lnTo>
                <a:lnTo>
                  <a:pt x="724979" y="129565"/>
                </a:lnTo>
                <a:lnTo>
                  <a:pt x="740560" y="99967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6716" y="2104786"/>
            <a:ext cx="949325" cy="1500505"/>
          </a:xfrm>
          <a:custGeom>
            <a:avLst/>
            <a:gdLst/>
            <a:ahLst/>
            <a:cxnLst/>
            <a:rect l="l" t="t" r="r" b="b"/>
            <a:pathLst>
              <a:path w="949325" h="1500504">
                <a:moveTo>
                  <a:pt x="196790" y="517001"/>
                </a:moveTo>
                <a:lnTo>
                  <a:pt x="170296" y="569984"/>
                </a:lnTo>
                <a:lnTo>
                  <a:pt x="146432" y="623236"/>
                </a:lnTo>
                <a:lnTo>
                  <a:pt x="125217" y="676554"/>
                </a:lnTo>
                <a:lnTo>
                  <a:pt x="106673" y="729731"/>
                </a:lnTo>
                <a:lnTo>
                  <a:pt x="90819" y="782563"/>
                </a:lnTo>
                <a:lnTo>
                  <a:pt x="77675" y="834846"/>
                </a:lnTo>
                <a:lnTo>
                  <a:pt x="67263" y="886374"/>
                </a:lnTo>
                <a:lnTo>
                  <a:pt x="59601" y="936942"/>
                </a:lnTo>
                <a:lnTo>
                  <a:pt x="54711" y="986346"/>
                </a:lnTo>
                <a:lnTo>
                  <a:pt x="52613" y="1034380"/>
                </a:lnTo>
                <a:lnTo>
                  <a:pt x="53327" y="1080841"/>
                </a:lnTo>
                <a:lnTo>
                  <a:pt x="56873" y="1125522"/>
                </a:lnTo>
                <a:lnTo>
                  <a:pt x="63271" y="1168219"/>
                </a:lnTo>
                <a:lnTo>
                  <a:pt x="72542" y="1208727"/>
                </a:lnTo>
                <a:lnTo>
                  <a:pt x="84707" y="1246841"/>
                </a:lnTo>
                <a:lnTo>
                  <a:pt x="99784" y="1282357"/>
                </a:lnTo>
                <a:lnTo>
                  <a:pt x="117796" y="1315069"/>
                </a:lnTo>
                <a:lnTo>
                  <a:pt x="162842" y="1229598"/>
                </a:lnTo>
                <a:lnTo>
                  <a:pt x="194110" y="1462897"/>
                </a:lnTo>
                <a:lnTo>
                  <a:pt x="20145" y="1500489"/>
                </a:lnTo>
                <a:lnTo>
                  <a:pt x="65192" y="1415018"/>
                </a:lnTo>
                <a:lnTo>
                  <a:pt x="47179" y="1382305"/>
                </a:lnTo>
                <a:lnTo>
                  <a:pt x="32099" y="1346785"/>
                </a:lnTo>
                <a:lnTo>
                  <a:pt x="19933" y="1308665"/>
                </a:lnTo>
                <a:lnTo>
                  <a:pt x="10661" y="1268150"/>
                </a:lnTo>
                <a:lnTo>
                  <a:pt x="4261" y="1225444"/>
                </a:lnTo>
                <a:lnTo>
                  <a:pt x="714" y="1180753"/>
                </a:lnTo>
                <a:lnTo>
                  <a:pt x="0" y="1134283"/>
                </a:lnTo>
                <a:lnTo>
                  <a:pt x="2097" y="1086237"/>
                </a:lnTo>
                <a:lnTo>
                  <a:pt x="6986" y="1036822"/>
                </a:lnTo>
                <a:lnTo>
                  <a:pt x="14647" y="986243"/>
                </a:lnTo>
                <a:lnTo>
                  <a:pt x="25060" y="934704"/>
                </a:lnTo>
                <a:lnTo>
                  <a:pt x="38203" y="882412"/>
                </a:lnTo>
                <a:lnTo>
                  <a:pt x="54057" y="829571"/>
                </a:lnTo>
                <a:lnTo>
                  <a:pt x="72601" y="776386"/>
                </a:lnTo>
                <a:lnTo>
                  <a:pt x="93815" y="723063"/>
                </a:lnTo>
                <a:lnTo>
                  <a:pt x="117680" y="669807"/>
                </a:lnTo>
                <a:lnTo>
                  <a:pt x="144173" y="616823"/>
                </a:lnTo>
                <a:lnTo>
                  <a:pt x="196790" y="517001"/>
                </a:lnTo>
                <a:lnTo>
                  <a:pt x="226430" y="463560"/>
                </a:lnTo>
                <a:lnTo>
                  <a:pt x="257747" y="412456"/>
                </a:lnTo>
                <a:lnTo>
                  <a:pt x="290575" y="363797"/>
                </a:lnTo>
                <a:lnTo>
                  <a:pt x="324746" y="317693"/>
                </a:lnTo>
                <a:lnTo>
                  <a:pt x="360092" y="274250"/>
                </a:lnTo>
                <a:lnTo>
                  <a:pt x="396447" y="233578"/>
                </a:lnTo>
                <a:lnTo>
                  <a:pt x="433644" y="195785"/>
                </a:lnTo>
                <a:lnTo>
                  <a:pt x="471514" y="160978"/>
                </a:lnTo>
                <a:lnTo>
                  <a:pt x="509892" y="129267"/>
                </a:lnTo>
                <a:lnTo>
                  <a:pt x="548609" y="100760"/>
                </a:lnTo>
                <a:lnTo>
                  <a:pt x="587498" y="75564"/>
                </a:lnTo>
                <a:lnTo>
                  <a:pt x="626393" y="53788"/>
                </a:lnTo>
                <a:lnTo>
                  <a:pt x="665126" y="35540"/>
                </a:lnTo>
                <a:lnTo>
                  <a:pt x="703529" y="20929"/>
                </a:lnTo>
                <a:lnTo>
                  <a:pt x="741436" y="10064"/>
                </a:lnTo>
                <a:lnTo>
                  <a:pt x="815091" y="0"/>
                </a:lnTo>
                <a:lnTo>
                  <a:pt x="850506" y="1018"/>
                </a:lnTo>
                <a:lnTo>
                  <a:pt x="884754" y="6215"/>
                </a:lnTo>
                <a:lnTo>
                  <a:pt x="917670" y="15697"/>
                </a:lnTo>
                <a:lnTo>
                  <a:pt x="949087" y="29575"/>
                </a:lnTo>
                <a:lnTo>
                  <a:pt x="896471" y="129524"/>
                </a:lnTo>
                <a:lnTo>
                  <a:pt x="865141" y="115666"/>
                </a:lnTo>
                <a:lnTo>
                  <a:pt x="832284" y="106182"/>
                </a:lnTo>
                <a:lnTo>
                  <a:pt x="798070" y="100969"/>
                </a:lnTo>
                <a:lnTo>
                  <a:pt x="762665" y="99926"/>
                </a:lnTo>
                <a:lnTo>
                  <a:pt x="726237" y="102951"/>
                </a:lnTo>
                <a:lnTo>
                  <a:pt x="650989" y="120800"/>
                </a:lnTo>
                <a:lnTo>
                  <a:pt x="612504" y="135421"/>
                </a:lnTo>
                <a:lnTo>
                  <a:pt x="573669" y="153703"/>
                </a:lnTo>
                <a:lnTo>
                  <a:pt x="534652" y="175545"/>
                </a:lnTo>
                <a:lnTo>
                  <a:pt x="495623" y="200846"/>
                </a:lnTo>
                <a:lnTo>
                  <a:pt x="456748" y="229504"/>
                </a:lnTo>
                <a:lnTo>
                  <a:pt x="418195" y="261417"/>
                </a:lnTo>
                <a:lnTo>
                  <a:pt x="380134" y="296484"/>
                </a:lnTo>
                <a:lnTo>
                  <a:pt x="342732" y="334603"/>
                </a:lnTo>
                <a:lnTo>
                  <a:pt x="306157" y="375672"/>
                </a:lnTo>
                <a:lnTo>
                  <a:pt x="270577" y="419590"/>
                </a:lnTo>
                <a:lnTo>
                  <a:pt x="236161" y="466255"/>
                </a:lnTo>
                <a:lnTo>
                  <a:pt x="203076" y="515566"/>
                </a:lnTo>
                <a:lnTo>
                  <a:pt x="171491" y="567420"/>
                </a:lnTo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32866" y="1452498"/>
            <a:ext cx="2953385" cy="83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j L1	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#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无条件跳转至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1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处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767715">
              <a:lnSpc>
                <a:spcPct val="100000"/>
              </a:lnSpc>
              <a:spcBef>
                <a:spcPts val="1810"/>
              </a:spcBef>
              <a:tabLst>
                <a:tab pos="107251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j	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address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638426" y="3872103"/>
          <a:ext cx="611505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高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中间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26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保持不变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替换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3339" y="4621210"/>
            <a:ext cx="3989070" cy="90995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寻址范围：0~2</a:t>
            </a:r>
            <a:r>
              <a:rPr sz="1950" b="1" baseline="26000" dirty="0">
                <a:latin typeface="微软雅黑" panose="020B0503020204020204" charset="-122"/>
                <a:cs typeface="微软雅黑" panose="020B0503020204020204" charset="-122"/>
              </a:rPr>
              <a:t>26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个字（256MB）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8100">
              <a:lnSpc>
                <a:spcPct val="100000"/>
              </a:lnSpc>
              <a:spcBef>
                <a:spcPts val="108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J型指令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：j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jal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9435" y="5860796"/>
            <a:ext cx="3479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跳转超过256MB范围怎么办？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52108" y="5860796"/>
            <a:ext cx="2366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-&gt;</a:t>
            </a:r>
            <a:r>
              <a:rPr sz="20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地址放在寄存器中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85" dirty="0"/>
              <a:t> </a:t>
            </a:r>
            <a:r>
              <a:rPr sz="2400" dirty="0"/>
              <a:t>决策指令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5702935" cy="1086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思考：如果分支跳转超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过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PC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相对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寻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址范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围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怎么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办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？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微软雅黑" panose="020B0503020204020204" charset="-122"/>
              <a:cs typeface="微软雅黑" panose="020B0503020204020204" charset="-122"/>
            </a:endParaRPr>
          </a:p>
          <a:p>
            <a:pPr marL="2928620">
              <a:lnSpc>
                <a:spcPct val="100000"/>
              </a:lnSpc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beq $s0,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$s1,</a:t>
            </a:r>
            <a:r>
              <a:rPr sz="2000" b="1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L1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3451" y="3521405"/>
            <a:ext cx="2059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bne $s0, $s1,</a:t>
            </a:r>
            <a:r>
              <a:rPr sz="2000" b="1" spc="-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L2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8554" y="3970782"/>
            <a:ext cx="584200" cy="466725"/>
          </a:xfrm>
          <a:prstGeom prst="rect">
            <a:avLst/>
          </a:prstGeom>
          <a:ln w="25907">
            <a:solidFill>
              <a:srgbClr val="FF000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77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sz="2000" b="1" spc="-5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L1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08653" y="2782061"/>
            <a:ext cx="576580" cy="239395"/>
          </a:xfrm>
          <a:custGeom>
            <a:avLst/>
            <a:gdLst/>
            <a:ahLst/>
            <a:cxnLst/>
            <a:rect l="l" t="t" r="r" b="b"/>
            <a:pathLst>
              <a:path w="576579" h="239394">
                <a:moveTo>
                  <a:pt x="576072" y="119634"/>
                </a:moveTo>
                <a:lnTo>
                  <a:pt x="0" y="119634"/>
                </a:lnTo>
                <a:lnTo>
                  <a:pt x="288036" y="239267"/>
                </a:lnTo>
                <a:lnTo>
                  <a:pt x="576072" y="119634"/>
                </a:lnTo>
                <a:close/>
              </a:path>
              <a:path w="576579" h="239394">
                <a:moveTo>
                  <a:pt x="432054" y="0"/>
                </a:moveTo>
                <a:lnTo>
                  <a:pt x="144018" y="0"/>
                </a:lnTo>
                <a:lnTo>
                  <a:pt x="144018" y="119634"/>
                </a:lnTo>
                <a:lnTo>
                  <a:pt x="432054" y="119634"/>
                </a:lnTo>
                <a:lnTo>
                  <a:pt x="43205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08653" y="2782061"/>
            <a:ext cx="576580" cy="239395"/>
          </a:xfrm>
          <a:custGeom>
            <a:avLst/>
            <a:gdLst/>
            <a:ahLst/>
            <a:cxnLst/>
            <a:rect l="l" t="t" r="r" b="b"/>
            <a:pathLst>
              <a:path w="576579" h="239394">
                <a:moveTo>
                  <a:pt x="0" y="119634"/>
                </a:moveTo>
                <a:lnTo>
                  <a:pt x="144018" y="119634"/>
                </a:lnTo>
                <a:lnTo>
                  <a:pt x="144018" y="0"/>
                </a:lnTo>
                <a:lnTo>
                  <a:pt x="432054" y="0"/>
                </a:lnTo>
                <a:lnTo>
                  <a:pt x="432054" y="119634"/>
                </a:lnTo>
                <a:lnTo>
                  <a:pt x="576072" y="119634"/>
                </a:lnTo>
                <a:lnTo>
                  <a:pt x="288036" y="239267"/>
                </a:lnTo>
                <a:lnTo>
                  <a:pt x="0" y="11963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88944" y="4430521"/>
            <a:ext cx="1659255" cy="730885"/>
          </a:xfrm>
          <a:custGeom>
            <a:avLst/>
            <a:gdLst/>
            <a:ahLst/>
            <a:cxnLst/>
            <a:rect l="l" t="t" r="r" b="b"/>
            <a:pathLst>
              <a:path w="1659254" h="730885">
                <a:moveTo>
                  <a:pt x="1586330" y="701338"/>
                </a:moveTo>
                <a:lnTo>
                  <a:pt x="1573656" y="730503"/>
                </a:lnTo>
                <a:lnTo>
                  <a:pt x="1658746" y="725932"/>
                </a:lnTo>
                <a:lnTo>
                  <a:pt x="1642347" y="706373"/>
                </a:lnTo>
                <a:lnTo>
                  <a:pt x="1597914" y="706373"/>
                </a:lnTo>
                <a:lnTo>
                  <a:pt x="1586330" y="701338"/>
                </a:lnTo>
                <a:close/>
              </a:path>
              <a:path w="1659254" h="730885">
                <a:moveTo>
                  <a:pt x="1591362" y="689759"/>
                </a:moveTo>
                <a:lnTo>
                  <a:pt x="1586330" y="701338"/>
                </a:lnTo>
                <a:lnTo>
                  <a:pt x="1597914" y="706373"/>
                </a:lnTo>
                <a:lnTo>
                  <a:pt x="1602993" y="694816"/>
                </a:lnTo>
                <a:lnTo>
                  <a:pt x="1591362" y="689759"/>
                </a:lnTo>
                <a:close/>
              </a:path>
              <a:path w="1659254" h="730885">
                <a:moveTo>
                  <a:pt x="1604009" y="660653"/>
                </a:moveTo>
                <a:lnTo>
                  <a:pt x="1591362" y="689759"/>
                </a:lnTo>
                <a:lnTo>
                  <a:pt x="1602993" y="694816"/>
                </a:lnTo>
                <a:lnTo>
                  <a:pt x="1597914" y="706373"/>
                </a:lnTo>
                <a:lnTo>
                  <a:pt x="1642347" y="706373"/>
                </a:lnTo>
                <a:lnTo>
                  <a:pt x="1604009" y="660653"/>
                </a:lnTo>
                <a:close/>
              </a:path>
              <a:path w="1659254" h="730885">
                <a:moveTo>
                  <a:pt x="5079" y="0"/>
                </a:moveTo>
                <a:lnTo>
                  <a:pt x="0" y="11683"/>
                </a:lnTo>
                <a:lnTo>
                  <a:pt x="1586330" y="701338"/>
                </a:lnTo>
                <a:lnTo>
                  <a:pt x="1591362" y="689759"/>
                </a:lnTo>
                <a:lnTo>
                  <a:pt x="50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58670" y="4588890"/>
            <a:ext cx="4298950" cy="114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L2:	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微软雅黑" panose="020B0503020204020204" charset="-122"/>
              <a:cs typeface="微软雅黑" panose="020B0503020204020204" charset="-122"/>
            </a:endParaRPr>
          </a:p>
          <a:p>
            <a:pPr marL="2172970">
              <a:lnSpc>
                <a:spcPct val="100000"/>
              </a:lnSpc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“j”指令完成跳转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0055" y="1281997"/>
            <a:ext cx="4105655" cy="490696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715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70" dirty="0"/>
              <a:t> </a:t>
            </a:r>
            <a:r>
              <a:rPr sz="2400" dirty="0"/>
              <a:t>决策指</a:t>
            </a:r>
            <a:r>
              <a:rPr sz="2400" spc="-10" dirty="0"/>
              <a:t>令</a:t>
            </a:r>
            <a:r>
              <a:rPr sz="2400" spc="-5" dirty="0"/>
              <a:t>—*MIPS寻址方式总结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8739" y="1261999"/>
            <a:ext cx="4486910" cy="4176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MIPS提供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了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5种寻址方式：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微软雅黑" panose="020B0503020204020204" charset="-122"/>
              <a:cs typeface="微软雅黑" panose="020B0503020204020204" charset="-122"/>
            </a:endParaRPr>
          </a:p>
          <a:p>
            <a:pPr marL="52070">
              <a:lnSpc>
                <a:spcPct val="100000"/>
              </a:lnSpc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1、立即数寻址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967105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操作数是指令中的立即数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52070">
              <a:lnSpc>
                <a:spcPct val="100000"/>
              </a:lnSpc>
              <a:spcBef>
                <a:spcPts val="970"/>
              </a:spcBef>
            </a:pP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、寄存器寻址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967105">
              <a:lnSpc>
                <a:spcPct val="100000"/>
              </a:lnSpc>
              <a:spcBef>
                <a:spcPts val="455"/>
              </a:spcBef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操作数是寄存器中数据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52070">
              <a:lnSpc>
                <a:spcPct val="100000"/>
              </a:lnSpc>
              <a:spcBef>
                <a:spcPts val="1055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3、基址寻址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967105">
              <a:lnSpc>
                <a:spcPct val="100000"/>
              </a:lnSpc>
              <a:spcBef>
                <a:spcPts val="13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立即数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+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寄存器值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52070">
              <a:lnSpc>
                <a:spcPct val="100000"/>
              </a:lnSpc>
              <a:spcBef>
                <a:spcPts val="1115"/>
              </a:spcBef>
            </a:pP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4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、PC相对寻址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967105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地址是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PC+4+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左移的</a:t>
            </a: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16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位立即数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52070">
              <a:lnSpc>
                <a:spcPct val="100000"/>
              </a:lnSpc>
              <a:spcBef>
                <a:spcPts val="730"/>
              </a:spcBef>
            </a:pPr>
            <a:r>
              <a:rPr sz="1800" b="1" spc="5" dirty="0">
                <a:latin typeface="微软雅黑" panose="020B0503020204020204" charset="-122"/>
                <a:cs typeface="微软雅黑" panose="020B0503020204020204" charset="-122"/>
              </a:rPr>
              <a:t>5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、伪直接寻址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967105">
              <a:lnSpc>
                <a:spcPct val="100000"/>
              </a:lnSpc>
              <a:spcBef>
                <a:spcPts val="350"/>
              </a:spcBef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地址为PC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高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位+左移的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26位立即数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85" dirty="0"/>
              <a:t> </a:t>
            </a:r>
            <a:r>
              <a:rPr sz="2400" dirty="0"/>
              <a:t>决策指令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910628" y="2854649"/>
            <a:ext cx="440055" cy="335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$s4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0979" y="2133600"/>
            <a:ext cx="4975860" cy="30236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62990" y="5456631"/>
            <a:ext cx="59055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Else: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Exit: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777364" y="5456631"/>
            <a:ext cx="217932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sub $s0, $s1,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$s2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267" y="1255902"/>
            <a:ext cx="3779520" cy="400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例：C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代码: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945515" marR="786130">
              <a:lnSpc>
                <a:spcPct val="175000"/>
              </a:lnSpc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if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(i==j)f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2000" b="1" spc="-6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g+h; 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else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f =</a:t>
            </a:r>
            <a:r>
              <a:rPr sz="2000" b="1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g-h;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0480">
              <a:lnSpc>
                <a:spcPct val="100000"/>
              </a:lnSpc>
              <a:spcBef>
                <a:spcPts val="1805"/>
              </a:spcBef>
            </a:pPr>
            <a:r>
              <a:rPr sz="2000" b="1" spc="-55" dirty="0">
                <a:latin typeface="微软雅黑" panose="020B0503020204020204" charset="-122"/>
                <a:cs typeface="微软雅黑" panose="020B0503020204020204" charset="-122"/>
              </a:rPr>
              <a:t>f,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g,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.., 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j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分别保存在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$s0,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$s1,</a:t>
            </a:r>
            <a:r>
              <a:rPr sz="2000" b="1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25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编译后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 MIPS 代码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: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1531620" marR="5080">
              <a:lnSpc>
                <a:spcPct val="155000"/>
              </a:lnSpc>
              <a:spcBef>
                <a:spcPts val="11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bne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$s3, $s4,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Else  add $s0,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$s1,</a:t>
            </a:r>
            <a:r>
              <a:rPr sz="2000" b="1" spc="-2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$s2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531620">
              <a:lnSpc>
                <a:spcPct val="100000"/>
              </a:lnSpc>
              <a:spcBef>
                <a:spcPts val="1840"/>
              </a:spcBef>
              <a:tabLst>
                <a:tab pos="183578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j	Exit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85" dirty="0"/>
              <a:t> </a:t>
            </a:r>
            <a:r>
              <a:rPr sz="2400" dirty="0"/>
              <a:t>决策指令</a:t>
            </a:r>
            <a:endParaRPr sz="24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480053" y="4743144"/>
            <a:ext cx="8826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#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i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+1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0053" y="2772075"/>
            <a:ext cx="2461260" cy="1315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1000"/>
              </a:lnSpc>
              <a:spcBef>
                <a:spcPts val="9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# 计 算 4*i  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#$t1：save[i]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的位置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#$t0：save[i]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的值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911860">
              <a:lnSpc>
                <a:spcPct val="100000"/>
              </a:lnSpc>
              <a:spcBef>
                <a:spcPts val="1300"/>
              </a:spcBef>
            </a:pPr>
            <a:r>
              <a:rPr dirty="0"/>
              <a:t>例：C</a:t>
            </a:r>
            <a:r>
              <a:rPr spc="-5" dirty="0"/>
              <a:t> </a:t>
            </a:r>
            <a:r>
              <a:rPr dirty="0"/>
              <a:t>代码:</a:t>
            </a:r>
            <a:endParaRPr dirty="0"/>
          </a:p>
          <a:p>
            <a:pPr marL="513080" algn="ctr">
              <a:lnSpc>
                <a:spcPct val="100000"/>
              </a:lnSpc>
              <a:spcBef>
                <a:spcPts val="1200"/>
              </a:spcBef>
            </a:pPr>
            <a:r>
              <a:rPr dirty="0"/>
              <a:t>while </a:t>
            </a:r>
            <a:r>
              <a:rPr spc="-10" dirty="0"/>
              <a:t>(save[i] </a:t>
            </a:r>
            <a:r>
              <a:rPr dirty="0"/>
              <a:t>== k) i +=</a:t>
            </a:r>
            <a:r>
              <a:rPr spc="-60" dirty="0"/>
              <a:t> </a:t>
            </a:r>
            <a:r>
              <a:rPr dirty="0"/>
              <a:t>1;</a:t>
            </a:r>
            <a:endParaRPr dirty="0"/>
          </a:p>
          <a:p>
            <a:pPr marL="911860">
              <a:lnSpc>
                <a:spcPct val="100000"/>
              </a:lnSpc>
              <a:spcBef>
                <a:spcPts val="1200"/>
              </a:spcBef>
            </a:pPr>
            <a:r>
              <a:rPr dirty="0"/>
              <a:t>i</a:t>
            </a:r>
            <a:r>
              <a:rPr spc="-5" dirty="0"/>
              <a:t> </a:t>
            </a:r>
            <a:r>
              <a:rPr dirty="0"/>
              <a:t>保存在</a:t>
            </a:r>
            <a:r>
              <a:rPr spc="-5" dirty="0"/>
              <a:t>$s3, </a:t>
            </a:r>
            <a:r>
              <a:rPr dirty="0"/>
              <a:t>k</a:t>
            </a:r>
            <a:r>
              <a:rPr spc="-5" dirty="0"/>
              <a:t> </a:t>
            </a:r>
            <a:r>
              <a:rPr dirty="0"/>
              <a:t>保存在</a:t>
            </a:r>
            <a:r>
              <a:rPr spc="-5" dirty="0"/>
              <a:t>$s5,</a:t>
            </a:r>
            <a:r>
              <a:rPr dirty="0"/>
              <a:t> </a:t>
            </a:r>
            <a:r>
              <a:rPr spc="-10" dirty="0"/>
              <a:t>save</a:t>
            </a:r>
            <a:r>
              <a:rPr dirty="0"/>
              <a:t>的基址保存在</a:t>
            </a:r>
            <a:r>
              <a:rPr spc="-5" dirty="0"/>
              <a:t>$s6</a:t>
            </a:r>
            <a:endParaRPr spc="-5" dirty="0"/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/>
              <a:t>编译后的MIPS代码: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20802" y="2741777"/>
            <a:ext cx="3138805" cy="944880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  <a:tabLst>
                <a:tab pos="927100" algn="l"/>
                <a:tab pos="1353820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Loop:	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sll	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$t1, $s3,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913130">
              <a:lnSpc>
                <a:spcPct val="100000"/>
              </a:lnSpc>
              <a:spcBef>
                <a:spcPts val="1220"/>
              </a:spcBef>
              <a:tabLst>
                <a:tab pos="154876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add	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$t1, $t1,</a:t>
            </a:r>
            <a:r>
              <a:rPr sz="2000" b="1" spc="-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$s6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582" y="3733622"/>
            <a:ext cx="1888489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2130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lw	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$t0,</a:t>
            </a:r>
            <a:r>
              <a:rPr sz="2000" b="1" spc="-7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0($t1)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823" y="5597144"/>
            <a:ext cx="5727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xit: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5507" y="4207586"/>
            <a:ext cx="2292985" cy="1720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7700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bne	$t0, $s5,</a:t>
            </a:r>
            <a:r>
              <a:rPr sz="2000" b="1" spc="-8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Exit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84455" marR="288290" indent="-58420">
              <a:lnSpc>
                <a:spcPct val="140000"/>
              </a:lnSpc>
              <a:spcBef>
                <a:spcPts val="555"/>
              </a:spcBef>
              <a:tabLst>
                <a:tab pos="464820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addi $s3,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$s3,</a:t>
            </a:r>
            <a:r>
              <a:rPr sz="2000" b="1" spc="-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1   j	Loop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6035">
              <a:lnSpc>
                <a:spcPct val="100000"/>
              </a:lnSpc>
              <a:spcBef>
                <a:spcPts val="126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85" dirty="0"/>
              <a:t> </a:t>
            </a:r>
            <a:r>
              <a:rPr sz="2400" dirty="0"/>
              <a:t>决策指令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258267" y="1633474"/>
            <a:ext cx="831595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扩展：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如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果Loop的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位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置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在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内存80000处，那么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这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段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代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码对应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机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器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码是？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26434" y="2837675"/>
            <a:ext cx="809625" cy="418465"/>
          </a:xfrm>
          <a:custGeom>
            <a:avLst/>
            <a:gdLst/>
            <a:ahLst/>
            <a:cxnLst/>
            <a:rect l="l" t="t" r="r" b="b"/>
            <a:pathLst>
              <a:path w="809625" h="418464">
                <a:moveTo>
                  <a:pt x="0" y="418083"/>
                </a:moveTo>
                <a:lnTo>
                  <a:pt x="809574" y="418083"/>
                </a:lnTo>
                <a:lnTo>
                  <a:pt x="809574" y="0"/>
                </a:lnTo>
                <a:lnTo>
                  <a:pt x="0" y="0"/>
                </a:lnTo>
                <a:lnTo>
                  <a:pt x="0" y="41808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26434" y="2831338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77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36059" y="2831338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77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20084" y="2831338"/>
            <a:ext cx="822325" cy="12700"/>
          </a:xfrm>
          <a:custGeom>
            <a:avLst/>
            <a:gdLst/>
            <a:ahLst/>
            <a:cxnLst/>
            <a:rect l="l" t="t" r="r" b="b"/>
            <a:pathLst>
              <a:path w="822325" h="12700">
                <a:moveTo>
                  <a:pt x="0" y="12700"/>
                </a:moveTo>
                <a:lnTo>
                  <a:pt x="822325" y="12700"/>
                </a:lnTo>
                <a:lnTo>
                  <a:pt x="822325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29303" y="2895346"/>
            <a:ext cx="60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80000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26434" y="3255759"/>
            <a:ext cx="809625" cy="434975"/>
          </a:xfrm>
          <a:custGeom>
            <a:avLst/>
            <a:gdLst/>
            <a:ahLst/>
            <a:cxnLst/>
            <a:rect l="l" t="t" r="r" b="b"/>
            <a:pathLst>
              <a:path w="809625" h="434975">
                <a:moveTo>
                  <a:pt x="0" y="434721"/>
                </a:moveTo>
                <a:lnTo>
                  <a:pt x="809574" y="434721"/>
                </a:lnTo>
                <a:lnTo>
                  <a:pt x="809574" y="0"/>
                </a:lnTo>
                <a:lnTo>
                  <a:pt x="0" y="0"/>
                </a:lnTo>
                <a:lnTo>
                  <a:pt x="0" y="434721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26434" y="3249422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77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36059" y="3249422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77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20084" y="3249422"/>
            <a:ext cx="822325" cy="12700"/>
          </a:xfrm>
          <a:custGeom>
            <a:avLst/>
            <a:gdLst/>
            <a:ahLst/>
            <a:cxnLst/>
            <a:rect l="l" t="t" r="r" b="b"/>
            <a:pathLst>
              <a:path w="822325" h="12700">
                <a:moveTo>
                  <a:pt x="0" y="12700"/>
                </a:moveTo>
                <a:lnTo>
                  <a:pt x="822325" y="12700"/>
                </a:lnTo>
                <a:lnTo>
                  <a:pt x="822325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20084" y="3685787"/>
            <a:ext cx="822325" cy="0"/>
          </a:xfrm>
          <a:custGeom>
            <a:avLst/>
            <a:gdLst/>
            <a:ahLst/>
            <a:cxnLst/>
            <a:rect l="l" t="t" r="r" b="b"/>
            <a:pathLst>
              <a:path w="822325">
                <a:moveTo>
                  <a:pt x="0" y="0"/>
                </a:moveTo>
                <a:lnTo>
                  <a:pt x="822325" y="0"/>
                </a:lnTo>
              </a:path>
            </a:pathLst>
          </a:custGeom>
          <a:ln w="938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29303" y="3313938"/>
            <a:ext cx="60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80004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26434" y="3690480"/>
            <a:ext cx="809625" cy="436880"/>
          </a:xfrm>
          <a:custGeom>
            <a:avLst/>
            <a:gdLst/>
            <a:ahLst/>
            <a:cxnLst/>
            <a:rect l="l" t="t" r="r" b="b"/>
            <a:pathLst>
              <a:path w="809625" h="436879">
                <a:moveTo>
                  <a:pt x="0" y="436372"/>
                </a:moveTo>
                <a:lnTo>
                  <a:pt x="809574" y="436372"/>
                </a:lnTo>
                <a:lnTo>
                  <a:pt x="809574" y="0"/>
                </a:lnTo>
                <a:lnTo>
                  <a:pt x="0" y="0"/>
                </a:lnTo>
                <a:lnTo>
                  <a:pt x="0" y="43637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726434" y="3684142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77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536059" y="3684142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77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720084" y="3684142"/>
            <a:ext cx="822325" cy="12700"/>
          </a:xfrm>
          <a:custGeom>
            <a:avLst/>
            <a:gdLst/>
            <a:ahLst/>
            <a:cxnLst/>
            <a:rect l="l" t="t" r="r" b="b"/>
            <a:pathLst>
              <a:path w="822325" h="12700">
                <a:moveTo>
                  <a:pt x="0" y="12699"/>
                </a:moveTo>
                <a:lnTo>
                  <a:pt x="822325" y="12699"/>
                </a:lnTo>
                <a:lnTo>
                  <a:pt x="822325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720084" y="4121334"/>
            <a:ext cx="822325" cy="0"/>
          </a:xfrm>
          <a:custGeom>
            <a:avLst/>
            <a:gdLst/>
            <a:ahLst/>
            <a:cxnLst/>
            <a:rect l="l" t="t" r="r" b="b"/>
            <a:pathLst>
              <a:path w="822325">
                <a:moveTo>
                  <a:pt x="0" y="0"/>
                </a:moveTo>
                <a:lnTo>
                  <a:pt x="822325" y="0"/>
                </a:lnTo>
              </a:path>
            </a:pathLst>
          </a:custGeom>
          <a:ln w="11036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829303" y="3748532"/>
            <a:ext cx="60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80008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26434" y="4126852"/>
            <a:ext cx="809625" cy="432434"/>
          </a:xfrm>
          <a:custGeom>
            <a:avLst/>
            <a:gdLst/>
            <a:ahLst/>
            <a:cxnLst/>
            <a:rect l="l" t="t" r="r" b="b"/>
            <a:pathLst>
              <a:path w="809625" h="432435">
                <a:moveTo>
                  <a:pt x="0" y="432180"/>
                </a:moveTo>
                <a:lnTo>
                  <a:pt x="809574" y="432180"/>
                </a:lnTo>
                <a:lnTo>
                  <a:pt x="809574" y="0"/>
                </a:lnTo>
                <a:lnTo>
                  <a:pt x="0" y="0"/>
                </a:lnTo>
                <a:lnTo>
                  <a:pt x="0" y="43218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26434" y="4120515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77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536059" y="4120515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77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720084" y="4120515"/>
            <a:ext cx="822325" cy="12700"/>
          </a:xfrm>
          <a:custGeom>
            <a:avLst/>
            <a:gdLst/>
            <a:ahLst/>
            <a:cxnLst/>
            <a:rect l="l" t="t" r="r" b="b"/>
            <a:pathLst>
              <a:path w="822325" h="12700">
                <a:moveTo>
                  <a:pt x="0" y="12700"/>
                </a:moveTo>
                <a:lnTo>
                  <a:pt x="822325" y="12700"/>
                </a:lnTo>
                <a:lnTo>
                  <a:pt x="822325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720084" y="4555610"/>
            <a:ext cx="822325" cy="0"/>
          </a:xfrm>
          <a:custGeom>
            <a:avLst/>
            <a:gdLst/>
            <a:ahLst/>
            <a:cxnLst/>
            <a:rect l="l" t="t" r="r" b="b"/>
            <a:pathLst>
              <a:path w="822325">
                <a:moveTo>
                  <a:pt x="0" y="0"/>
                </a:moveTo>
                <a:lnTo>
                  <a:pt x="822325" y="0"/>
                </a:lnTo>
              </a:path>
            </a:pathLst>
          </a:custGeom>
          <a:ln w="684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829303" y="4185030"/>
            <a:ext cx="60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80012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726434" y="4559033"/>
            <a:ext cx="809625" cy="431165"/>
          </a:xfrm>
          <a:custGeom>
            <a:avLst/>
            <a:gdLst/>
            <a:ahLst/>
            <a:cxnLst/>
            <a:rect l="l" t="t" r="r" b="b"/>
            <a:pathLst>
              <a:path w="809625" h="431164">
                <a:moveTo>
                  <a:pt x="0" y="431038"/>
                </a:moveTo>
                <a:lnTo>
                  <a:pt x="809574" y="431038"/>
                </a:lnTo>
                <a:lnTo>
                  <a:pt x="809574" y="0"/>
                </a:lnTo>
                <a:lnTo>
                  <a:pt x="0" y="0"/>
                </a:lnTo>
                <a:lnTo>
                  <a:pt x="0" y="43103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726434" y="4552696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77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36059" y="4552696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77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720084" y="4552696"/>
            <a:ext cx="822325" cy="12700"/>
          </a:xfrm>
          <a:custGeom>
            <a:avLst/>
            <a:gdLst/>
            <a:ahLst/>
            <a:cxnLst/>
            <a:rect l="l" t="t" r="r" b="b"/>
            <a:pathLst>
              <a:path w="822325" h="12700">
                <a:moveTo>
                  <a:pt x="0" y="12699"/>
                </a:moveTo>
                <a:lnTo>
                  <a:pt x="822325" y="12699"/>
                </a:lnTo>
                <a:lnTo>
                  <a:pt x="822325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720084" y="4987220"/>
            <a:ext cx="822325" cy="0"/>
          </a:xfrm>
          <a:custGeom>
            <a:avLst/>
            <a:gdLst/>
            <a:ahLst/>
            <a:cxnLst/>
            <a:rect l="l" t="t" r="r" b="b"/>
            <a:pathLst>
              <a:path w="822325">
                <a:moveTo>
                  <a:pt x="0" y="0"/>
                </a:moveTo>
                <a:lnTo>
                  <a:pt x="822325" y="0"/>
                </a:lnTo>
              </a:path>
            </a:pathLst>
          </a:custGeom>
          <a:ln w="5702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829303" y="4617211"/>
            <a:ext cx="60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80016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26434" y="4990071"/>
            <a:ext cx="809625" cy="444500"/>
          </a:xfrm>
          <a:custGeom>
            <a:avLst/>
            <a:gdLst/>
            <a:ahLst/>
            <a:cxnLst/>
            <a:rect l="l" t="t" r="r" b="b"/>
            <a:pathLst>
              <a:path w="809625" h="444500">
                <a:moveTo>
                  <a:pt x="0" y="444385"/>
                </a:moveTo>
                <a:lnTo>
                  <a:pt x="809574" y="444385"/>
                </a:lnTo>
                <a:lnTo>
                  <a:pt x="809574" y="0"/>
                </a:lnTo>
                <a:lnTo>
                  <a:pt x="0" y="0"/>
                </a:lnTo>
                <a:lnTo>
                  <a:pt x="0" y="44438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726434" y="4983734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77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536059" y="4983734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77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720084" y="4983734"/>
            <a:ext cx="822325" cy="12700"/>
          </a:xfrm>
          <a:custGeom>
            <a:avLst/>
            <a:gdLst/>
            <a:ahLst/>
            <a:cxnLst/>
            <a:rect l="l" t="t" r="r" b="b"/>
            <a:pathLst>
              <a:path w="822325" h="12700">
                <a:moveTo>
                  <a:pt x="0" y="12700"/>
                </a:moveTo>
                <a:lnTo>
                  <a:pt x="822325" y="12700"/>
                </a:lnTo>
                <a:lnTo>
                  <a:pt x="822325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720084" y="5415407"/>
            <a:ext cx="822325" cy="17780"/>
          </a:xfrm>
          <a:custGeom>
            <a:avLst/>
            <a:gdLst/>
            <a:ahLst/>
            <a:cxnLst/>
            <a:rect l="l" t="t" r="r" b="b"/>
            <a:pathLst>
              <a:path w="822325" h="17779">
                <a:moveTo>
                  <a:pt x="0" y="17475"/>
                </a:moveTo>
                <a:lnTo>
                  <a:pt x="822325" y="17475"/>
                </a:lnTo>
                <a:lnTo>
                  <a:pt x="822325" y="0"/>
                </a:lnTo>
                <a:lnTo>
                  <a:pt x="0" y="0"/>
                </a:lnTo>
                <a:lnTo>
                  <a:pt x="0" y="174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829303" y="5048503"/>
            <a:ext cx="60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80020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26434" y="5432882"/>
            <a:ext cx="809625" cy="444500"/>
          </a:xfrm>
          <a:custGeom>
            <a:avLst/>
            <a:gdLst/>
            <a:ahLst/>
            <a:cxnLst/>
            <a:rect l="l" t="t" r="r" b="b"/>
            <a:pathLst>
              <a:path w="809625" h="444500">
                <a:moveTo>
                  <a:pt x="0" y="444385"/>
                </a:moveTo>
                <a:lnTo>
                  <a:pt x="809574" y="444385"/>
                </a:lnTo>
                <a:lnTo>
                  <a:pt x="809574" y="0"/>
                </a:lnTo>
                <a:lnTo>
                  <a:pt x="0" y="0"/>
                </a:lnTo>
                <a:lnTo>
                  <a:pt x="0" y="444385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726434" y="5426583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73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536059" y="5426583"/>
            <a:ext cx="0" cy="469900"/>
          </a:xfrm>
          <a:custGeom>
            <a:avLst/>
            <a:gdLst/>
            <a:ahLst/>
            <a:cxnLst/>
            <a:rect l="l" t="t" r="r" b="b"/>
            <a:pathLst>
              <a:path h="469900">
                <a:moveTo>
                  <a:pt x="0" y="0"/>
                </a:moveTo>
                <a:lnTo>
                  <a:pt x="0" y="46973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720084" y="5426583"/>
            <a:ext cx="822325" cy="12700"/>
          </a:xfrm>
          <a:custGeom>
            <a:avLst/>
            <a:gdLst/>
            <a:ahLst/>
            <a:cxnLst/>
            <a:rect l="l" t="t" r="r" b="b"/>
            <a:pathLst>
              <a:path w="822325" h="12700">
                <a:moveTo>
                  <a:pt x="0" y="12699"/>
                </a:moveTo>
                <a:lnTo>
                  <a:pt x="822325" y="12699"/>
                </a:lnTo>
                <a:lnTo>
                  <a:pt x="822325" y="0"/>
                </a:lnTo>
                <a:lnTo>
                  <a:pt x="0" y="0"/>
                </a:lnTo>
                <a:lnTo>
                  <a:pt x="0" y="126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720084" y="5877268"/>
            <a:ext cx="822325" cy="0"/>
          </a:xfrm>
          <a:custGeom>
            <a:avLst/>
            <a:gdLst/>
            <a:ahLst/>
            <a:cxnLst/>
            <a:rect l="l" t="t" r="r" b="b"/>
            <a:pathLst>
              <a:path w="822325">
                <a:moveTo>
                  <a:pt x="0" y="0"/>
                </a:moveTo>
                <a:lnTo>
                  <a:pt x="822325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3829303" y="5491378"/>
            <a:ext cx="60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libri" panose="020F0502020204030204"/>
                <a:cs typeface="Calibri" panose="020F0502020204030204"/>
              </a:rPr>
              <a:t>80024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607940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237353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852542" y="28859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237353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866765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5481954" y="28859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866765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496177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6053709" y="288594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19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496177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125589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 txBox="1"/>
          <p:nvPr/>
        </p:nvSpPr>
        <p:spPr>
          <a:xfrm>
            <a:off x="6741032" y="28859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9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125589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755001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7370444" y="28859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607940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237353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601590" y="3664965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 txBox="1"/>
          <p:nvPr/>
        </p:nvSpPr>
        <p:spPr>
          <a:xfrm>
            <a:off x="4852542" y="33108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237353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866765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231003" y="3664965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5481954" y="33108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9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866765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496177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860415" y="3664965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 txBox="1"/>
          <p:nvPr/>
        </p:nvSpPr>
        <p:spPr>
          <a:xfrm>
            <a:off x="6053709" y="331089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22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496177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125589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489827" y="3664965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/>
          <p:nvPr/>
        </p:nvSpPr>
        <p:spPr>
          <a:xfrm>
            <a:off x="6741032" y="33108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9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7125589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755001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119239" y="3664965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7370444" y="331089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607940" y="3702177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237353" y="3702177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601590" y="3708527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601590" y="4088638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4794630" y="373456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35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237353" y="3702177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866765" y="3702177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231003" y="3708527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231003" y="4088638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5481954" y="37345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9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866765" y="3702177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496177" y="3702177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860415" y="3708527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860415" y="4088638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 txBox="1"/>
          <p:nvPr/>
        </p:nvSpPr>
        <p:spPr>
          <a:xfrm>
            <a:off x="6111366" y="37345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4607940" y="4136897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237353" y="4136897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601590" y="4143247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601590" y="4523232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4852542" y="416915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5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5237353" y="4136897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866765" y="4136897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231003" y="4143247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231003" y="4523232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 txBox="1"/>
          <p:nvPr/>
        </p:nvSpPr>
        <p:spPr>
          <a:xfrm>
            <a:off x="5481954" y="416915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866765" y="4136897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496177" y="4136897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860415" y="4143247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860415" y="4523232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 txBox="1"/>
          <p:nvPr/>
        </p:nvSpPr>
        <p:spPr>
          <a:xfrm>
            <a:off x="6053709" y="4169155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21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496177" y="4143209"/>
            <a:ext cx="1887855" cy="380365"/>
          </a:xfrm>
          <a:custGeom>
            <a:avLst/>
            <a:gdLst/>
            <a:ahLst/>
            <a:cxnLst/>
            <a:rect l="l" t="t" r="r" b="b"/>
            <a:pathLst>
              <a:path w="1887854" h="380364">
                <a:moveTo>
                  <a:pt x="0" y="380022"/>
                </a:moveTo>
                <a:lnTo>
                  <a:pt x="1887347" y="380022"/>
                </a:lnTo>
                <a:lnTo>
                  <a:pt x="1887347" y="0"/>
                </a:lnTo>
                <a:lnTo>
                  <a:pt x="0" y="0"/>
                </a:lnTo>
                <a:lnTo>
                  <a:pt x="0" y="38002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496177" y="4136897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8383651" y="4136897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6489827" y="4136897"/>
            <a:ext cx="1900555" cy="12700"/>
          </a:xfrm>
          <a:custGeom>
            <a:avLst/>
            <a:gdLst/>
            <a:ahLst/>
            <a:cxnLst/>
            <a:rect l="l" t="t" r="r" b="b"/>
            <a:pathLst>
              <a:path w="1900554" h="12700">
                <a:moveTo>
                  <a:pt x="0" y="12700"/>
                </a:moveTo>
                <a:lnTo>
                  <a:pt x="1900174" y="12700"/>
                </a:lnTo>
                <a:lnTo>
                  <a:pt x="1900174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489827" y="4523232"/>
            <a:ext cx="1900555" cy="0"/>
          </a:xfrm>
          <a:custGeom>
            <a:avLst/>
            <a:gdLst/>
            <a:ahLst/>
            <a:cxnLst/>
            <a:rect l="l" t="t" r="r" b="b"/>
            <a:pathLst>
              <a:path w="1900554">
                <a:moveTo>
                  <a:pt x="0" y="0"/>
                </a:moveTo>
                <a:lnTo>
                  <a:pt x="19001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 txBox="1"/>
          <p:nvPr/>
        </p:nvSpPr>
        <p:spPr>
          <a:xfrm>
            <a:off x="7370826" y="416915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4607940" y="4580382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237353" y="4580382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601590" y="4586732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601590" y="4966842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 txBox="1"/>
          <p:nvPr/>
        </p:nvSpPr>
        <p:spPr>
          <a:xfrm>
            <a:off x="4852542" y="461289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5237353" y="4580382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866765" y="4580382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231003" y="4586732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231003" y="4966842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866765" y="4580382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496177" y="4580382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860415" y="4586732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860415" y="4966842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 txBox="1"/>
          <p:nvPr/>
        </p:nvSpPr>
        <p:spPr>
          <a:xfrm>
            <a:off x="5424042" y="4612894"/>
            <a:ext cx="8870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1985" algn="l"/>
              </a:tabLst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1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9	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19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0" name="object 130"/>
          <p:cNvSpPr/>
          <p:nvPr/>
        </p:nvSpPr>
        <p:spPr>
          <a:xfrm>
            <a:off x="6496177" y="4580382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383651" y="4580382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489827" y="4586732"/>
            <a:ext cx="1900555" cy="0"/>
          </a:xfrm>
          <a:custGeom>
            <a:avLst/>
            <a:gdLst/>
            <a:ahLst/>
            <a:cxnLst/>
            <a:rect l="l" t="t" r="r" b="b"/>
            <a:pathLst>
              <a:path w="1900554">
                <a:moveTo>
                  <a:pt x="0" y="0"/>
                </a:moveTo>
                <a:lnTo>
                  <a:pt x="19001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6489827" y="4966842"/>
            <a:ext cx="1900555" cy="0"/>
          </a:xfrm>
          <a:custGeom>
            <a:avLst/>
            <a:gdLst/>
            <a:ahLst/>
            <a:cxnLst/>
            <a:rect l="l" t="t" r="r" b="b"/>
            <a:pathLst>
              <a:path w="1900554">
                <a:moveTo>
                  <a:pt x="0" y="0"/>
                </a:moveTo>
                <a:lnTo>
                  <a:pt x="19001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7370826" y="461289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4607940" y="5006085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237353" y="5006085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601590" y="5012435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4601590" y="5392420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 txBox="1"/>
          <p:nvPr/>
        </p:nvSpPr>
        <p:spPr>
          <a:xfrm>
            <a:off x="4852542" y="503816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0" name="object 140"/>
          <p:cNvSpPr/>
          <p:nvPr/>
        </p:nvSpPr>
        <p:spPr>
          <a:xfrm>
            <a:off x="5237353" y="5012397"/>
            <a:ext cx="3146425" cy="380365"/>
          </a:xfrm>
          <a:custGeom>
            <a:avLst/>
            <a:gdLst/>
            <a:ahLst/>
            <a:cxnLst/>
            <a:rect l="l" t="t" r="r" b="b"/>
            <a:pathLst>
              <a:path w="3146425" h="380364">
                <a:moveTo>
                  <a:pt x="0" y="380022"/>
                </a:moveTo>
                <a:lnTo>
                  <a:pt x="3146171" y="380022"/>
                </a:lnTo>
                <a:lnTo>
                  <a:pt x="3146171" y="0"/>
                </a:lnTo>
                <a:lnTo>
                  <a:pt x="0" y="0"/>
                </a:lnTo>
                <a:lnTo>
                  <a:pt x="0" y="38002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237353" y="5006085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383651" y="5006085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231003" y="5006085"/>
            <a:ext cx="3159125" cy="12700"/>
          </a:xfrm>
          <a:custGeom>
            <a:avLst/>
            <a:gdLst/>
            <a:ahLst/>
            <a:cxnLst/>
            <a:rect l="l" t="t" r="r" b="b"/>
            <a:pathLst>
              <a:path w="3159125" h="12700">
                <a:moveTo>
                  <a:pt x="0" y="12700"/>
                </a:moveTo>
                <a:lnTo>
                  <a:pt x="3158998" y="12700"/>
                </a:lnTo>
                <a:lnTo>
                  <a:pt x="3158998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231003" y="5392420"/>
            <a:ext cx="3159125" cy="0"/>
          </a:xfrm>
          <a:custGeom>
            <a:avLst/>
            <a:gdLst/>
            <a:ahLst/>
            <a:cxnLst/>
            <a:rect l="l" t="t" r="r" b="b"/>
            <a:pathLst>
              <a:path w="3159125">
                <a:moveTo>
                  <a:pt x="0" y="0"/>
                </a:moveTo>
                <a:lnTo>
                  <a:pt x="315899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 txBox="1"/>
          <p:nvPr/>
        </p:nvSpPr>
        <p:spPr>
          <a:xfrm>
            <a:off x="6509766" y="5038166"/>
            <a:ext cx="6045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20000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4607940" y="5447791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7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383651" y="5447791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77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601590" y="5454141"/>
            <a:ext cx="3788410" cy="0"/>
          </a:xfrm>
          <a:custGeom>
            <a:avLst/>
            <a:gdLst/>
            <a:ahLst/>
            <a:cxnLst/>
            <a:rect l="l" t="t" r="r" b="b"/>
            <a:pathLst>
              <a:path w="3788409">
                <a:moveTo>
                  <a:pt x="0" y="0"/>
                </a:moveTo>
                <a:lnTo>
                  <a:pt x="3788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601590" y="5834214"/>
            <a:ext cx="3788410" cy="0"/>
          </a:xfrm>
          <a:custGeom>
            <a:avLst/>
            <a:gdLst/>
            <a:ahLst/>
            <a:cxnLst/>
            <a:rect l="l" t="t" r="r" b="b"/>
            <a:pathLst>
              <a:path w="3788409">
                <a:moveTo>
                  <a:pt x="0" y="0"/>
                </a:moveTo>
                <a:lnTo>
                  <a:pt x="378841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 txBox="1"/>
          <p:nvPr/>
        </p:nvSpPr>
        <p:spPr>
          <a:xfrm>
            <a:off x="6402451" y="5480405"/>
            <a:ext cx="188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…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7754239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383651" y="2853944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 txBox="1"/>
          <p:nvPr/>
        </p:nvSpPr>
        <p:spPr>
          <a:xfrm>
            <a:off x="7999221" y="288594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7754239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383651" y="3278632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68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7747889" y="3664965"/>
            <a:ext cx="642620" cy="0"/>
          </a:xfrm>
          <a:custGeom>
            <a:avLst/>
            <a:gdLst/>
            <a:ahLst/>
            <a:cxnLst/>
            <a:rect l="l" t="t" r="r" b="b"/>
            <a:pathLst>
              <a:path w="642620">
                <a:moveTo>
                  <a:pt x="0" y="0"/>
                </a:moveTo>
                <a:lnTo>
                  <a:pt x="6421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 txBox="1"/>
          <p:nvPr/>
        </p:nvSpPr>
        <p:spPr>
          <a:xfrm>
            <a:off x="7941309" y="331089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32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6496177" y="3702177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383651" y="3702177"/>
            <a:ext cx="0" cy="393065"/>
          </a:xfrm>
          <a:custGeom>
            <a:avLst/>
            <a:gdLst/>
            <a:ahLst/>
            <a:cxnLst/>
            <a:rect l="l" t="t" r="r" b="b"/>
            <a:pathLst>
              <a:path h="393064">
                <a:moveTo>
                  <a:pt x="0" y="0"/>
                </a:moveTo>
                <a:lnTo>
                  <a:pt x="0" y="3928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6489827" y="3708527"/>
            <a:ext cx="1900555" cy="0"/>
          </a:xfrm>
          <a:custGeom>
            <a:avLst/>
            <a:gdLst/>
            <a:ahLst/>
            <a:cxnLst/>
            <a:rect l="l" t="t" r="r" b="b"/>
            <a:pathLst>
              <a:path w="1900554">
                <a:moveTo>
                  <a:pt x="0" y="0"/>
                </a:moveTo>
                <a:lnTo>
                  <a:pt x="19001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6489827" y="4088638"/>
            <a:ext cx="1900555" cy="0"/>
          </a:xfrm>
          <a:custGeom>
            <a:avLst/>
            <a:gdLst/>
            <a:ahLst/>
            <a:cxnLst/>
            <a:rect l="l" t="t" r="r" b="b"/>
            <a:pathLst>
              <a:path w="1900554">
                <a:moveTo>
                  <a:pt x="0" y="0"/>
                </a:moveTo>
                <a:lnTo>
                  <a:pt x="190017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 txBox="1"/>
          <p:nvPr/>
        </p:nvSpPr>
        <p:spPr>
          <a:xfrm>
            <a:off x="7370826" y="37345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 panose="020F0502020204030204"/>
                <a:cs typeface="Calibri" panose="020F0502020204030204"/>
              </a:rPr>
              <a:t>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4484370" y="3146298"/>
            <a:ext cx="1242060" cy="1929764"/>
          </a:xfrm>
          <a:custGeom>
            <a:avLst/>
            <a:gdLst/>
            <a:ahLst/>
            <a:cxnLst/>
            <a:rect l="l" t="t" r="r" b="b"/>
            <a:pathLst>
              <a:path w="1242060" h="1929764">
                <a:moveTo>
                  <a:pt x="1226439" y="1889633"/>
                </a:moveTo>
                <a:lnTo>
                  <a:pt x="1202054" y="1905127"/>
                </a:lnTo>
                <a:lnTo>
                  <a:pt x="1217676" y="1929510"/>
                </a:lnTo>
                <a:lnTo>
                  <a:pt x="1242059" y="1914016"/>
                </a:lnTo>
                <a:lnTo>
                  <a:pt x="1226439" y="1889633"/>
                </a:lnTo>
                <a:close/>
              </a:path>
              <a:path w="1242060" h="1929764">
                <a:moveTo>
                  <a:pt x="1195196" y="1840738"/>
                </a:moveTo>
                <a:lnTo>
                  <a:pt x="1170813" y="1856358"/>
                </a:lnTo>
                <a:lnTo>
                  <a:pt x="1186433" y="1880743"/>
                </a:lnTo>
                <a:lnTo>
                  <a:pt x="1210817" y="1865121"/>
                </a:lnTo>
                <a:lnTo>
                  <a:pt x="1195196" y="1840738"/>
                </a:lnTo>
                <a:close/>
              </a:path>
              <a:path w="1242060" h="1929764">
                <a:moveTo>
                  <a:pt x="1164081" y="1791970"/>
                </a:moveTo>
                <a:lnTo>
                  <a:pt x="1139570" y="1807590"/>
                </a:lnTo>
                <a:lnTo>
                  <a:pt x="1155191" y="1831975"/>
                </a:lnTo>
                <a:lnTo>
                  <a:pt x="1179576" y="1816353"/>
                </a:lnTo>
                <a:lnTo>
                  <a:pt x="1164081" y="1791970"/>
                </a:lnTo>
                <a:close/>
              </a:path>
              <a:path w="1242060" h="1929764">
                <a:moveTo>
                  <a:pt x="1132839" y="1743202"/>
                </a:moveTo>
                <a:lnTo>
                  <a:pt x="1108455" y="1758822"/>
                </a:lnTo>
                <a:lnTo>
                  <a:pt x="1124077" y="1783207"/>
                </a:lnTo>
                <a:lnTo>
                  <a:pt x="1148460" y="1767585"/>
                </a:lnTo>
                <a:lnTo>
                  <a:pt x="1132839" y="1743202"/>
                </a:lnTo>
                <a:close/>
              </a:path>
              <a:path w="1242060" h="1929764">
                <a:moveTo>
                  <a:pt x="1101597" y="1694433"/>
                </a:moveTo>
                <a:lnTo>
                  <a:pt x="1077214" y="1710054"/>
                </a:lnTo>
                <a:lnTo>
                  <a:pt x="1092834" y="1734439"/>
                </a:lnTo>
                <a:lnTo>
                  <a:pt x="1117218" y="1718818"/>
                </a:lnTo>
                <a:lnTo>
                  <a:pt x="1101597" y="1694433"/>
                </a:lnTo>
                <a:close/>
              </a:path>
              <a:path w="1242060" h="1929764">
                <a:moveTo>
                  <a:pt x="1070355" y="1645665"/>
                </a:moveTo>
                <a:lnTo>
                  <a:pt x="1045971" y="1661287"/>
                </a:lnTo>
                <a:lnTo>
                  <a:pt x="1061592" y="1685670"/>
                </a:lnTo>
                <a:lnTo>
                  <a:pt x="1085977" y="1670050"/>
                </a:lnTo>
                <a:lnTo>
                  <a:pt x="1070355" y="1645665"/>
                </a:lnTo>
                <a:close/>
              </a:path>
              <a:path w="1242060" h="1929764">
                <a:moveTo>
                  <a:pt x="1039113" y="1596897"/>
                </a:moveTo>
                <a:lnTo>
                  <a:pt x="1014729" y="1612519"/>
                </a:lnTo>
                <a:lnTo>
                  <a:pt x="1030351" y="1636902"/>
                </a:lnTo>
                <a:lnTo>
                  <a:pt x="1054734" y="1621282"/>
                </a:lnTo>
                <a:lnTo>
                  <a:pt x="1039113" y="1596897"/>
                </a:lnTo>
                <a:close/>
              </a:path>
              <a:path w="1242060" h="1929764">
                <a:moveTo>
                  <a:pt x="1007999" y="1548129"/>
                </a:moveTo>
                <a:lnTo>
                  <a:pt x="983488" y="1563751"/>
                </a:lnTo>
                <a:lnTo>
                  <a:pt x="999108" y="1588134"/>
                </a:lnTo>
                <a:lnTo>
                  <a:pt x="1023492" y="1572514"/>
                </a:lnTo>
                <a:lnTo>
                  <a:pt x="1007999" y="1548129"/>
                </a:lnTo>
                <a:close/>
              </a:path>
              <a:path w="1242060" h="1929764">
                <a:moveTo>
                  <a:pt x="976756" y="1499362"/>
                </a:moveTo>
                <a:lnTo>
                  <a:pt x="952372" y="1514983"/>
                </a:lnTo>
                <a:lnTo>
                  <a:pt x="967993" y="1539366"/>
                </a:lnTo>
                <a:lnTo>
                  <a:pt x="992377" y="1523745"/>
                </a:lnTo>
                <a:lnTo>
                  <a:pt x="976756" y="1499362"/>
                </a:lnTo>
                <a:close/>
              </a:path>
              <a:path w="1242060" h="1929764">
                <a:moveTo>
                  <a:pt x="945514" y="1450594"/>
                </a:moveTo>
                <a:lnTo>
                  <a:pt x="921130" y="1466214"/>
                </a:lnTo>
                <a:lnTo>
                  <a:pt x="936751" y="1490599"/>
                </a:lnTo>
                <a:lnTo>
                  <a:pt x="961135" y="1474977"/>
                </a:lnTo>
                <a:lnTo>
                  <a:pt x="945514" y="1450594"/>
                </a:lnTo>
                <a:close/>
              </a:path>
              <a:path w="1242060" h="1929764">
                <a:moveTo>
                  <a:pt x="914272" y="1401826"/>
                </a:moveTo>
                <a:lnTo>
                  <a:pt x="889888" y="1417446"/>
                </a:lnTo>
                <a:lnTo>
                  <a:pt x="905509" y="1441831"/>
                </a:lnTo>
                <a:lnTo>
                  <a:pt x="929893" y="1426209"/>
                </a:lnTo>
                <a:lnTo>
                  <a:pt x="914272" y="1401826"/>
                </a:lnTo>
                <a:close/>
              </a:path>
              <a:path w="1242060" h="1929764">
                <a:moveTo>
                  <a:pt x="883030" y="1353058"/>
                </a:moveTo>
                <a:lnTo>
                  <a:pt x="858646" y="1368678"/>
                </a:lnTo>
                <a:lnTo>
                  <a:pt x="874267" y="1393063"/>
                </a:lnTo>
                <a:lnTo>
                  <a:pt x="898651" y="1377441"/>
                </a:lnTo>
                <a:lnTo>
                  <a:pt x="883030" y="1353058"/>
                </a:lnTo>
                <a:close/>
              </a:path>
              <a:path w="1242060" h="1929764">
                <a:moveTo>
                  <a:pt x="851915" y="1304289"/>
                </a:moveTo>
                <a:lnTo>
                  <a:pt x="827404" y="1319783"/>
                </a:lnTo>
                <a:lnTo>
                  <a:pt x="843026" y="1344168"/>
                </a:lnTo>
                <a:lnTo>
                  <a:pt x="867409" y="1328674"/>
                </a:lnTo>
                <a:lnTo>
                  <a:pt x="851915" y="1304289"/>
                </a:lnTo>
                <a:close/>
              </a:path>
              <a:path w="1242060" h="1929764">
                <a:moveTo>
                  <a:pt x="820674" y="1255395"/>
                </a:moveTo>
                <a:lnTo>
                  <a:pt x="796289" y="1271015"/>
                </a:lnTo>
                <a:lnTo>
                  <a:pt x="811910" y="1295400"/>
                </a:lnTo>
                <a:lnTo>
                  <a:pt x="836294" y="1279778"/>
                </a:lnTo>
                <a:lnTo>
                  <a:pt x="820674" y="1255395"/>
                </a:lnTo>
                <a:close/>
              </a:path>
              <a:path w="1242060" h="1929764">
                <a:moveTo>
                  <a:pt x="789431" y="1206627"/>
                </a:moveTo>
                <a:lnTo>
                  <a:pt x="765047" y="1222247"/>
                </a:lnTo>
                <a:lnTo>
                  <a:pt x="780668" y="1246632"/>
                </a:lnTo>
                <a:lnTo>
                  <a:pt x="805052" y="1231010"/>
                </a:lnTo>
                <a:lnTo>
                  <a:pt x="789431" y="1206627"/>
                </a:lnTo>
                <a:close/>
              </a:path>
              <a:path w="1242060" h="1929764">
                <a:moveTo>
                  <a:pt x="758189" y="1157858"/>
                </a:moveTo>
                <a:lnTo>
                  <a:pt x="733805" y="1173479"/>
                </a:lnTo>
                <a:lnTo>
                  <a:pt x="749426" y="1197864"/>
                </a:lnTo>
                <a:lnTo>
                  <a:pt x="773810" y="1182243"/>
                </a:lnTo>
                <a:lnTo>
                  <a:pt x="758189" y="1157858"/>
                </a:lnTo>
                <a:close/>
              </a:path>
              <a:path w="1242060" h="1929764">
                <a:moveTo>
                  <a:pt x="726947" y="1109090"/>
                </a:moveTo>
                <a:lnTo>
                  <a:pt x="702563" y="1124712"/>
                </a:lnTo>
                <a:lnTo>
                  <a:pt x="718184" y="1149095"/>
                </a:lnTo>
                <a:lnTo>
                  <a:pt x="742568" y="1133475"/>
                </a:lnTo>
                <a:lnTo>
                  <a:pt x="726947" y="1109090"/>
                </a:lnTo>
                <a:close/>
              </a:path>
              <a:path w="1242060" h="1929764">
                <a:moveTo>
                  <a:pt x="695832" y="1060322"/>
                </a:moveTo>
                <a:lnTo>
                  <a:pt x="671321" y="1075944"/>
                </a:lnTo>
                <a:lnTo>
                  <a:pt x="686942" y="1100327"/>
                </a:lnTo>
                <a:lnTo>
                  <a:pt x="711326" y="1084707"/>
                </a:lnTo>
                <a:lnTo>
                  <a:pt x="695832" y="1060322"/>
                </a:lnTo>
                <a:close/>
              </a:path>
              <a:path w="1242060" h="1929764">
                <a:moveTo>
                  <a:pt x="664590" y="1011554"/>
                </a:moveTo>
                <a:lnTo>
                  <a:pt x="640206" y="1027176"/>
                </a:lnTo>
                <a:lnTo>
                  <a:pt x="655827" y="1051559"/>
                </a:lnTo>
                <a:lnTo>
                  <a:pt x="680212" y="1035938"/>
                </a:lnTo>
                <a:lnTo>
                  <a:pt x="664590" y="1011554"/>
                </a:lnTo>
                <a:close/>
              </a:path>
              <a:path w="1242060" h="1929764">
                <a:moveTo>
                  <a:pt x="633349" y="962787"/>
                </a:moveTo>
                <a:lnTo>
                  <a:pt x="608964" y="978407"/>
                </a:lnTo>
                <a:lnTo>
                  <a:pt x="624585" y="1002791"/>
                </a:lnTo>
                <a:lnTo>
                  <a:pt x="648969" y="987170"/>
                </a:lnTo>
                <a:lnTo>
                  <a:pt x="633349" y="962787"/>
                </a:lnTo>
                <a:close/>
              </a:path>
              <a:path w="1242060" h="1929764">
                <a:moveTo>
                  <a:pt x="602106" y="914019"/>
                </a:moveTo>
                <a:lnTo>
                  <a:pt x="577722" y="929639"/>
                </a:lnTo>
                <a:lnTo>
                  <a:pt x="593343" y="954024"/>
                </a:lnTo>
                <a:lnTo>
                  <a:pt x="617727" y="938402"/>
                </a:lnTo>
                <a:lnTo>
                  <a:pt x="602106" y="914019"/>
                </a:lnTo>
                <a:close/>
              </a:path>
              <a:path w="1242060" h="1929764">
                <a:moveTo>
                  <a:pt x="570864" y="865251"/>
                </a:moveTo>
                <a:lnTo>
                  <a:pt x="546480" y="880871"/>
                </a:lnTo>
                <a:lnTo>
                  <a:pt x="562101" y="905256"/>
                </a:lnTo>
                <a:lnTo>
                  <a:pt x="586485" y="889634"/>
                </a:lnTo>
                <a:lnTo>
                  <a:pt x="570864" y="865251"/>
                </a:lnTo>
                <a:close/>
              </a:path>
              <a:path w="1242060" h="1929764">
                <a:moveTo>
                  <a:pt x="539750" y="816482"/>
                </a:moveTo>
                <a:lnTo>
                  <a:pt x="515238" y="832103"/>
                </a:lnTo>
                <a:lnTo>
                  <a:pt x="530859" y="856488"/>
                </a:lnTo>
                <a:lnTo>
                  <a:pt x="555243" y="840866"/>
                </a:lnTo>
                <a:lnTo>
                  <a:pt x="539750" y="816482"/>
                </a:lnTo>
                <a:close/>
              </a:path>
              <a:path w="1242060" h="1929764">
                <a:moveTo>
                  <a:pt x="508507" y="767714"/>
                </a:moveTo>
                <a:lnTo>
                  <a:pt x="484124" y="783335"/>
                </a:lnTo>
                <a:lnTo>
                  <a:pt x="499744" y="807719"/>
                </a:lnTo>
                <a:lnTo>
                  <a:pt x="524128" y="792099"/>
                </a:lnTo>
                <a:lnTo>
                  <a:pt x="508507" y="767714"/>
                </a:lnTo>
                <a:close/>
              </a:path>
              <a:path w="1242060" h="1929764">
                <a:moveTo>
                  <a:pt x="477265" y="718946"/>
                </a:moveTo>
                <a:lnTo>
                  <a:pt x="452881" y="734440"/>
                </a:lnTo>
                <a:lnTo>
                  <a:pt x="468502" y="758825"/>
                </a:lnTo>
                <a:lnTo>
                  <a:pt x="492887" y="743331"/>
                </a:lnTo>
                <a:lnTo>
                  <a:pt x="477265" y="718946"/>
                </a:lnTo>
                <a:close/>
              </a:path>
              <a:path w="1242060" h="1929764">
                <a:moveTo>
                  <a:pt x="446024" y="670051"/>
                </a:moveTo>
                <a:lnTo>
                  <a:pt x="421639" y="685672"/>
                </a:lnTo>
                <a:lnTo>
                  <a:pt x="437260" y="710057"/>
                </a:lnTo>
                <a:lnTo>
                  <a:pt x="461644" y="694563"/>
                </a:lnTo>
                <a:lnTo>
                  <a:pt x="446024" y="670051"/>
                </a:lnTo>
                <a:close/>
              </a:path>
              <a:path w="1242060" h="1929764">
                <a:moveTo>
                  <a:pt x="414781" y="621283"/>
                </a:moveTo>
                <a:lnTo>
                  <a:pt x="390397" y="636904"/>
                </a:lnTo>
                <a:lnTo>
                  <a:pt x="406018" y="661288"/>
                </a:lnTo>
                <a:lnTo>
                  <a:pt x="430402" y="645668"/>
                </a:lnTo>
                <a:lnTo>
                  <a:pt x="414781" y="621283"/>
                </a:lnTo>
                <a:close/>
              </a:path>
              <a:path w="1242060" h="1929764">
                <a:moveTo>
                  <a:pt x="383666" y="572515"/>
                </a:moveTo>
                <a:lnTo>
                  <a:pt x="359155" y="588137"/>
                </a:lnTo>
                <a:lnTo>
                  <a:pt x="374776" y="612520"/>
                </a:lnTo>
                <a:lnTo>
                  <a:pt x="399160" y="596900"/>
                </a:lnTo>
                <a:lnTo>
                  <a:pt x="383666" y="572515"/>
                </a:lnTo>
                <a:close/>
              </a:path>
              <a:path w="1242060" h="1929764">
                <a:moveTo>
                  <a:pt x="352425" y="523747"/>
                </a:moveTo>
                <a:lnTo>
                  <a:pt x="328040" y="539369"/>
                </a:lnTo>
                <a:lnTo>
                  <a:pt x="343662" y="563752"/>
                </a:lnTo>
                <a:lnTo>
                  <a:pt x="368045" y="548132"/>
                </a:lnTo>
                <a:lnTo>
                  <a:pt x="352425" y="523747"/>
                </a:lnTo>
                <a:close/>
              </a:path>
              <a:path w="1242060" h="1929764">
                <a:moveTo>
                  <a:pt x="321182" y="474979"/>
                </a:moveTo>
                <a:lnTo>
                  <a:pt x="296799" y="490600"/>
                </a:lnTo>
                <a:lnTo>
                  <a:pt x="312419" y="514984"/>
                </a:lnTo>
                <a:lnTo>
                  <a:pt x="336803" y="499363"/>
                </a:lnTo>
                <a:lnTo>
                  <a:pt x="321182" y="474979"/>
                </a:lnTo>
                <a:close/>
              </a:path>
              <a:path w="1242060" h="1929764">
                <a:moveTo>
                  <a:pt x="289940" y="426212"/>
                </a:moveTo>
                <a:lnTo>
                  <a:pt x="265556" y="441832"/>
                </a:lnTo>
                <a:lnTo>
                  <a:pt x="281177" y="466216"/>
                </a:lnTo>
                <a:lnTo>
                  <a:pt x="305562" y="450596"/>
                </a:lnTo>
                <a:lnTo>
                  <a:pt x="289940" y="426212"/>
                </a:lnTo>
                <a:close/>
              </a:path>
              <a:path w="1242060" h="1929764">
                <a:moveTo>
                  <a:pt x="258699" y="377443"/>
                </a:moveTo>
                <a:lnTo>
                  <a:pt x="234314" y="393064"/>
                </a:lnTo>
                <a:lnTo>
                  <a:pt x="249935" y="417449"/>
                </a:lnTo>
                <a:lnTo>
                  <a:pt x="274319" y="401827"/>
                </a:lnTo>
                <a:lnTo>
                  <a:pt x="258699" y="377443"/>
                </a:lnTo>
                <a:close/>
              </a:path>
              <a:path w="1242060" h="1929764">
                <a:moveTo>
                  <a:pt x="227583" y="328675"/>
                </a:moveTo>
                <a:lnTo>
                  <a:pt x="203072" y="344297"/>
                </a:lnTo>
                <a:lnTo>
                  <a:pt x="218693" y="368680"/>
                </a:lnTo>
                <a:lnTo>
                  <a:pt x="243077" y="353060"/>
                </a:lnTo>
                <a:lnTo>
                  <a:pt x="227583" y="328675"/>
                </a:lnTo>
                <a:close/>
              </a:path>
              <a:path w="1242060" h="1929764">
                <a:moveTo>
                  <a:pt x="196341" y="279907"/>
                </a:moveTo>
                <a:lnTo>
                  <a:pt x="171957" y="295528"/>
                </a:lnTo>
                <a:lnTo>
                  <a:pt x="187578" y="319913"/>
                </a:lnTo>
                <a:lnTo>
                  <a:pt x="211962" y="304291"/>
                </a:lnTo>
                <a:lnTo>
                  <a:pt x="196341" y="279907"/>
                </a:lnTo>
                <a:close/>
              </a:path>
              <a:path w="1242060" h="1929764">
                <a:moveTo>
                  <a:pt x="165100" y="231139"/>
                </a:moveTo>
                <a:lnTo>
                  <a:pt x="140715" y="246761"/>
                </a:lnTo>
                <a:lnTo>
                  <a:pt x="156337" y="271144"/>
                </a:lnTo>
                <a:lnTo>
                  <a:pt x="180720" y="255524"/>
                </a:lnTo>
                <a:lnTo>
                  <a:pt x="165100" y="231139"/>
                </a:lnTo>
                <a:close/>
              </a:path>
              <a:path w="1242060" h="1929764">
                <a:moveTo>
                  <a:pt x="133857" y="182372"/>
                </a:moveTo>
                <a:lnTo>
                  <a:pt x="109474" y="197992"/>
                </a:lnTo>
                <a:lnTo>
                  <a:pt x="125094" y="222376"/>
                </a:lnTo>
                <a:lnTo>
                  <a:pt x="149478" y="206755"/>
                </a:lnTo>
                <a:lnTo>
                  <a:pt x="133857" y="182372"/>
                </a:lnTo>
                <a:close/>
              </a:path>
              <a:path w="1242060" h="1929764">
                <a:moveTo>
                  <a:pt x="102615" y="133603"/>
                </a:moveTo>
                <a:lnTo>
                  <a:pt x="78231" y="149098"/>
                </a:lnTo>
                <a:lnTo>
                  <a:pt x="93852" y="173609"/>
                </a:lnTo>
                <a:lnTo>
                  <a:pt x="118237" y="157987"/>
                </a:lnTo>
                <a:lnTo>
                  <a:pt x="102615" y="133603"/>
                </a:lnTo>
                <a:close/>
              </a:path>
              <a:path w="1242060" h="1929764">
                <a:moveTo>
                  <a:pt x="71500" y="84709"/>
                </a:moveTo>
                <a:lnTo>
                  <a:pt x="46989" y="100329"/>
                </a:lnTo>
                <a:lnTo>
                  <a:pt x="62610" y="124713"/>
                </a:lnTo>
                <a:lnTo>
                  <a:pt x="86994" y="109219"/>
                </a:lnTo>
                <a:lnTo>
                  <a:pt x="71500" y="84709"/>
                </a:lnTo>
                <a:close/>
              </a:path>
              <a:path w="1242060" h="1929764">
                <a:moveTo>
                  <a:pt x="0" y="0"/>
                </a:moveTo>
                <a:lnTo>
                  <a:pt x="10287" y="96519"/>
                </a:lnTo>
                <a:lnTo>
                  <a:pt x="42489" y="75946"/>
                </a:lnTo>
                <a:lnTo>
                  <a:pt x="31495" y="75946"/>
                </a:lnTo>
                <a:lnTo>
                  <a:pt x="26796" y="68834"/>
                </a:lnTo>
                <a:lnTo>
                  <a:pt x="51180" y="53212"/>
                </a:lnTo>
                <a:lnTo>
                  <a:pt x="78071" y="53212"/>
                </a:lnTo>
                <a:lnTo>
                  <a:pt x="83438" y="49784"/>
                </a:lnTo>
                <a:lnTo>
                  <a:pt x="0" y="0"/>
                </a:lnTo>
                <a:close/>
              </a:path>
              <a:path w="1242060" h="1929764">
                <a:moveTo>
                  <a:pt x="51180" y="53212"/>
                </a:moveTo>
                <a:lnTo>
                  <a:pt x="26796" y="68834"/>
                </a:lnTo>
                <a:lnTo>
                  <a:pt x="31495" y="75946"/>
                </a:lnTo>
                <a:lnTo>
                  <a:pt x="55879" y="60325"/>
                </a:lnTo>
                <a:lnTo>
                  <a:pt x="51180" y="53212"/>
                </a:lnTo>
                <a:close/>
              </a:path>
              <a:path w="1242060" h="1929764">
                <a:moveTo>
                  <a:pt x="78071" y="53212"/>
                </a:moveTo>
                <a:lnTo>
                  <a:pt x="51180" y="53212"/>
                </a:lnTo>
                <a:lnTo>
                  <a:pt x="55879" y="60325"/>
                </a:lnTo>
                <a:lnTo>
                  <a:pt x="31495" y="75946"/>
                </a:lnTo>
                <a:lnTo>
                  <a:pt x="42489" y="75946"/>
                </a:lnTo>
                <a:lnTo>
                  <a:pt x="78071" y="532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572761" y="4427473"/>
            <a:ext cx="2038985" cy="1120775"/>
          </a:xfrm>
          <a:custGeom>
            <a:avLst/>
            <a:gdLst/>
            <a:ahLst/>
            <a:cxnLst/>
            <a:rect l="l" t="t" r="r" b="b"/>
            <a:pathLst>
              <a:path w="2038984" h="1120775">
                <a:moveTo>
                  <a:pt x="2024507" y="0"/>
                </a:moveTo>
                <a:lnTo>
                  <a:pt x="1999107" y="13843"/>
                </a:lnTo>
                <a:lnTo>
                  <a:pt x="2012949" y="39243"/>
                </a:lnTo>
                <a:lnTo>
                  <a:pt x="2038477" y="25400"/>
                </a:lnTo>
                <a:lnTo>
                  <a:pt x="2024507" y="0"/>
                </a:lnTo>
                <a:close/>
              </a:path>
              <a:path w="2038984" h="1120775">
                <a:moveTo>
                  <a:pt x="1973707" y="27686"/>
                </a:moveTo>
                <a:lnTo>
                  <a:pt x="1948307" y="41528"/>
                </a:lnTo>
                <a:lnTo>
                  <a:pt x="1962149" y="67056"/>
                </a:lnTo>
                <a:lnTo>
                  <a:pt x="1987549" y="53086"/>
                </a:lnTo>
                <a:lnTo>
                  <a:pt x="1973707" y="27686"/>
                </a:lnTo>
                <a:close/>
              </a:path>
              <a:path w="2038984" h="1120775">
                <a:moveTo>
                  <a:pt x="1922907" y="55499"/>
                </a:moveTo>
                <a:lnTo>
                  <a:pt x="1897507" y="69342"/>
                </a:lnTo>
                <a:lnTo>
                  <a:pt x="1911350" y="94742"/>
                </a:lnTo>
                <a:lnTo>
                  <a:pt x="1936749" y="80899"/>
                </a:lnTo>
                <a:lnTo>
                  <a:pt x="1922907" y="55499"/>
                </a:lnTo>
                <a:close/>
              </a:path>
              <a:path w="2038984" h="1120775">
                <a:moveTo>
                  <a:pt x="1871979" y="83184"/>
                </a:moveTo>
                <a:lnTo>
                  <a:pt x="1846579" y="97027"/>
                </a:lnTo>
                <a:lnTo>
                  <a:pt x="1860423" y="122427"/>
                </a:lnTo>
                <a:lnTo>
                  <a:pt x="1885950" y="108584"/>
                </a:lnTo>
                <a:lnTo>
                  <a:pt x="1871979" y="83184"/>
                </a:lnTo>
                <a:close/>
              </a:path>
              <a:path w="2038984" h="1120775">
                <a:moveTo>
                  <a:pt x="1821179" y="110870"/>
                </a:moveTo>
                <a:lnTo>
                  <a:pt x="1795779" y="124713"/>
                </a:lnTo>
                <a:lnTo>
                  <a:pt x="1809623" y="150240"/>
                </a:lnTo>
                <a:lnTo>
                  <a:pt x="1835023" y="136270"/>
                </a:lnTo>
                <a:lnTo>
                  <a:pt x="1821179" y="110870"/>
                </a:lnTo>
                <a:close/>
              </a:path>
              <a:path w="2038984" h="1120775">
                <a:moveTo>
                  <a:pt x="1770379" y="138683"/>
                </a:moveTo>
                <a:lnTo>
                  <a:pt x="1744979" y="152526"/>
                </a:lnTo>
                <a:lnTo>
                  <a:pt x="1758823" y="177926"/>
                </a:lnTo>
                <a:lnTo>
                  <a:pt x="1784223" y="164083"/>
                </a:lnTo>
                <a:lnTo>
                  <a:pt x="1770379" y="138683"/>
                </a:lnTo>
                <a:close/>
              </a:path>
              <a:path w="2038984" h="1120775">
                <a:moveTo>
                  <a:pt x="1719452" y="166369"/>
                </a:moveTo>
                <a:lnTo>
                  <a:pt x="1694052" y="180212"/>
                </a:lnTo>
                <a:lnTo>
                  <a:pt x="1707896" y="205612"/>
                </a:lnTo>
                <a:lnTo>
                  <a:pt x="1733423" y="191769"/>
                </a:lnTo>
                <a:lnTo>
                  <a:pt x="1719452" y="166369"/>
                </a:lnTo>
                <a:close/>
              </a:path>
              <a:path w="2038984" h="1120775">
                <a:moveTo>
                  <a:pt x="1668652" y="194056"/>
                </a:moveTo>
                <a:lnTo>
                  <a:pt x="1643252" y="207899"/>
                </a:lnTo>
                <a:lnTo>
                  <a:pt x="1657096" y="233425"/>
                </a:lnTo>
                <a:lnTo>
                  <a:pt x="1682496" y="219456"/>
                </a:lnTo>
                <a:lnTo>
                  <a:pt x="1668652" y="194056"/>
                </a:lnTo>
                <a:close/>
              </a:path>
              <a:path w="2038984" h="1120775">
                <a:moveTo>
                  <a:pt x="1617852" y="221869"/>
                </a:moveTo>
                <a:lnTo>
                  <a:pt x="1592452" y="235712"/>
                </a:lnTo>
                <a:lnTo>
                  <a:pt x="1606296" y="261112"/>
                </a:lnTo>
                <a:lnTo>
                  <a:pt x="1631696" y="247269"/>
                </a:lnTo>
                <a:lnTo>
                  <a:pt x="1617852" y="221869"/>
                </a:lnTo>
                <a:close/>
              </a:path>
              <a:path w="2038984" h="1120775">
                <a:moveTo>
                  <a:pt x="1566926" y="249555"/>
                </a:moveTo>
                <a:lnTo>
                  <a:pt x="1541526" y="263398"/>
                </a:lnTo>
                <a:lnTo>
                  <a:pt x="1555368" y="288798"/>
                </a:lnTo>
                <a:lnTo>
                  <a:pt x="1580896" y="274955"/>
                </a:lnTo>
                <a:lnTo>
                  <a:pt x="1566926" y="249555"/>
                </a:lnTo>
                <a:close/>
              </a:path>
              <a:path w="2038984" h="1120775">
                <a:moveTo>
                  <a:pt x="1516126" y="277240"/>
                </a:moveTo>
                <a:lnTo>
                  <a:pt x="1490726" y="291083"/>
                </a:lnTo>
                <a:lnTo>
                  <a:pt x="1504568" y="316611"/>
                </a:lnTo>
                <a:lnTo>
                  <a:pt x="1529968" y="302640"/>
                </a:lnTo>
                <a:lnTo>
                  <a:pt x="1516126" y="277240"/>
                </a:lnTo>
                <a:close/>
              </a:path>
              <a:path w="2038984" h="1120775">
                <a:moveTo>
                  <a:pt x="1465326" y="305053"/>
                </a:moveTo>
                <a:lnTo>
                  <a:pt x="1439926" y="318896"/>
                </a:lnTo>
                <a:lnTo>
                  <a:pt x="1453768" y="344296"/>
                </a:lnTo>
                <a:lnTo>
                  <a:pt x="1479168" y="330453"/>
                </a:lnTo>
                <a:lnTo>
                  <a:pt x="1465326" y="305053"/>
                </a:lnTo>
                <a:close/>
              </a:path>
              <a:path w="2038984" h="1120775">
                <a:moveTo>
                  <a:pt x="1414399" y="332739"/>
                </a:moveTo>
                <a:lnTo>
                  <a:pt x="1388999" y="346582"/>
                </a:lnTo>
                <a:lnTo>
                  <a:pt x="1402841" y="371982"/>
                </a:lnTo>
                <a:lnTo>
                  <a:pt x="1428368" y="358139"/>
                </a:lnTo>
                <a:lnTo>
                  <a:pt x="1414399" y="332739"/>
                </a:lnTo>
                <a:close/>
              </a:path>
              <a:path w="2038984" h="1120775">
                <a:moveTo>
                  <a:pt x="1363599" y="360425"/>
                </a:moveTo>
                <a:lnTo>
                  <a:pt x="1338199" y="374269"/>
                </a:lnTo>
                <a:lnTo>
                  <a:pt x="1352041" y="399795"/>
                </a:lnTo>
                <a:lnTo>
                  <a:pt x="1377441" y="385825"/>
                </a:lnTo>
                <a:lnTo>
                  <a:pt x="1363599" y="360425"/>
                </a:lnTo>
                <a:close/>
              </a:path>
              <a:path w="2038984" h="1120775">
                <a:moveTo>
                  <a:pt x="1312799" y="388238"/>
                </a:moveTo>
                <a:lnTo>
                  <a:pt x="1287399" y="402081"/>
                </a:lnTo>
                <a:lnTo>
                  <a:pt x="1301241" y="427481"/>
                </a:lnTo>
                <a:lnTo>
                  <a:pt x="1326641" y="413638"/>
                </a:lnTo>
                <a:lnTo>
                  <a:pt x="1312799" y="388238"/>
                </a:lnTo>
                <a:close/>
              </a:path>
              <a:path w="2038984" h="1120775">
                <a:moveTo>
                  <a:pt x="1261872" y="415925"/>
                </a:moveTo>
                <a:lnTo>
                  <a:pt x="1236472" y="429768"/>
                </a:lnTo>
                <a:lnTo>
                  <a:pt x="1250314" y="455168"/>
                </a:lnTo>
                <a:lnTo>
                  <a:pt x="1275841" y="441325"/>
                </a:lnTo>
                <a:lnTo>
                  <a:pt x="1261872" y="415925"/>
                </a:lnTo>
                <a:close/>
              </a:path>
              <a:path w="2038984" h="1120775">
                <a:moveTo>
                  <a:pt x="1211072" y="443611"/>
                </a:moveTo>
                <a:lnTo>
                  <a:pt x="1185672" y="457453"/>
                </a:lnTo>
                <a:lnTo>
                  <a:pt x="1199514" y="482981"/>
                </a:lnTo>
                <a:lnTo>
                  <a:pt x="1224914" y="469011"/>
                </a:lnTo>
                <a:lnTo>
                  <a:pt x="1211072" y="443611"/>
                </a:lnTo>
                <a:close/>
              </a:path>
              <a:path w="2038984" h="1120775">
                <a:moveTo>
                  <a:pt x="1160272" y="471424"/>
                </a:moveTo>
                <a:lnTo>
                  <a:pt x="1134872" y="485267"/>
                </a:lnTo>
                <a:lnTo>
                  <a:pt x="1148714" y="510667"/>
                </a:lnTo>
                <a:lnTo>
                  <a:pt x="1174114" y="496824"/>
                </a:lnTo>
                <a:lnTo>
                  <a:pt x="1160272" y="471424"/>
                </a:lnTo>
                <a:close/>
              </a:path>
              <a:path w="2038984" h="1120775">
                <a:moveTo>
                  <a:pt x="1109345" y="499109"/>
                </a:moveTo>
                <a:lnTo>
                  <a:pt x="1083945" y="512952"/>
                </a:lnTo>
                <a:lnTo>
                  <a:pt x="1097788" y="538352"/>
                </a:lnTo>
                <a:lnTo>
                  <a:pt x="1123314" y="524509"/>
                </a:lnTo>
                <a:lnTo>
                  <a:pt x="1109345" y="499109"/>
                </a:lnTo>
                <a:close/>
              </a:path>
              <a:path w="2038984" h="1120775">
                <a:moveTo>
                  <a:pt x="1058545" y="526795"/>
                </a:moveTo>
                <a:lnTo>
                  <a:pt x="1033145" y="540638"/>
                </a:lnTo>
                <a:lnTo>
                  <a:pt x="1046988" y="566165"/>
                </a:lnTo>
                <a:lnTo>
                  <a:pt x="1072388" y="552195"/>
                </a:lnTo>
                <a:lnTo>
                  <a:pt x="1058545" y="526795"/>
                </a:lnTo>
                <a:close/>
              </a:path>
              <a:path w="2038984" h="1120775">
                <a:moveTo>
                  <a:pt x="1007745" y="554608"/>
                </a:moveTo>
                <a:lnTo>
                  <a:pt x="982345" y="568451"/>
                </a:lnTo>
                <a:lnTo>
                  <a:pt x="996188" y="593851"/>
                </a:lnTo>
                <a:lnTo>
                  <a:pt x="1021588" y="580008"/>
                </a:lnTo>
                <a:lnTo>
                  <a:pt x="1007745" y="554608"/>
                </a:lnTo>
                <a:close/>
              </a:path>
              <a:path w="2038984" h="1120775">
                <a:moveTo>
                  <a:pt x="956817" y="582294"/>
                </a:moveTo>
                <a:lnTo>
                  <a:pt x="931417" y="596138"/>
                </a:lnTo>
                <a:lnTo>
                  <a:pt x="945261" y="621538"/>
                </a:lnTo>
                <a:lnTo>
                  <a:pt x="970788" y="607694"/>
                </a:lnTo>
                <a:lnTo>
                  <a:pt x="956817" y="582294"/>
                </a:lnTo>
                <a:close/>
              </a:path>
              <a:path w="2038984" h="1120775">
                <a:moveTo>
                  <a:pt x="906017" y="609981"/>
                </a:moveTo>
                <a:lnTo>
                  <a:pt x="880617" y="623824"/>
                </a:lnTo>
                <a:lnTo>
                  <a:pt x="894461" y="649351"/>
                </a:lnTo>
                <a:lnTo>
                  <a:pt x="919861" y="635381"/>
                </a:lnTo>
                <a:lnTo>
                  <a:pt x="906017" y="609981"/>
                </a:lnTo>
                <a:close/>
              </a:path>
              <a:path w="2038984" h="1120775">
                <a:moveTo>
                  <a:pt x="855217" y="637794"/>
                </a:moveTo>
                <a:lnTo>
                  <a:pt x="829817" y="651637"/>
                </a:lnTo>
                <a:lnTo>
                  <a:pt x="843661" y="677037"/>
                </a:lnTo>
                <a:lnTo>
                  <a:pt x="869061" y="663194"/>
                </a:lnTo>
                <a:lnTo>
                  <a:pt x="855217" y="637794"/>
                </a:lnTo>
                <a:close/>
              </a:path>
              <a:path w="2038984" h="1120775">
                <a:moveTo>
                  <a:pt x="804290" y="665480"/>
                </a:moveTo>
                <a:lnTo>
                  <a:pt x="778890" y="679323"/>
                </a:lnTo>
                <a:lnTo>
                  <a:pt x="792734" y="704723"/>
                </a:lnTo>
                <a:lnTo>
                  <a:pt x="818261" y="690880"/>
                </a:lnTo>
                <a:lnTo>
                  <a:pt x="804290" y="665480"/>
                </a:lnTo>
                <a:close/>
              </a:path>
              <a:path w="2038984" h="1120775">
                <a:moveTo>
                  <a:pt x="753490" y="693165"/>
                </a:moveTo>
                <a:lnTo>
                  <a:pt x="728090" y="707008"/>
                </a:lnTo>
                <a:lnTo>
                  <a:pt x="741934" y="732536"/>
                </a:lnTo>
                <a:lnTo>
                  <a:pt x="767334" y="718565"/>
                </a:lnTo>
                <a:lnTo>
                  <a:pt x="753490" y="693165"/>
                </a:lnTo>
                <a:close/>
              </a:path>
              <a:path w="2038984" h="1120775">
                <a:moveTo>
                  <a:pt x="702690" y="720978"/>
                </a:moveTo>
                <a:lnTo>
                  <a:pt x="677290" y="734821"/>
                </a:lnTo>
                <a:lnTo>
                  <a:pt x="691134" y="760221"/>
                </a:lnTo>
                <a:lnTo>
                  <a:pt x="716534" y="746378"/>
                </a:lnTo>
                <a:lnTo>
                  <a:pt x="702690" y="720978"/>
                </a:lnTo>
                <a:close/>
              </a:path>
              <a:path w="2038984" h="1120775">
                <a:moveTo>
                  <a:pt x="651763" y="748664"/>
                </a:moveTo>
                <a:lnTo>
                  <a:pt x="626363" y="762507"/>
                </a:lnTo>
                <a:lnTo>
                  <a:pt x="640207" y="787907"/>
                </a:lnTo>
                <a:lnTo>
                  <a:pt x="665734" y="774064"/>
                </a:lnTo>
                <a:lnTo>
                  <a:pt x="651763" y="748664"/>
                </a:lnTo>
                <a:close/>
              </a:path>
              <a:path w="2038984" h="1120775">
                <a:moveTo>
                  <a:pt x="600963" y="776351"/>
                </a:moveTo>
                <a:lnTo>
                  <a:pt x="575563" y="790194"/>
                </a:lnTo>
                <a:lnTo>
                  <a:pt x="589407" y="815720"/>
                </a:lnTo>
                <a:lnTo>
                  <a:pt x="614807" y="801751"/>
                </a:lnTo>
                <a:lnTo>
                  <a:pt x="600963" y="776351"/>
                </a:lnTo>
                <a:close/>
              </a:path>
              <a:path w="2038984" h="1120775">
                <a:moveTo>
                  <a:pt x="550163" y="804163"/>
                </a:moveTo>
                <a:lnTo>
                  <a:pt x="524763" y="818007"/>
                </a:lnTo>
                <a:lnTo>
                  <a:pt x="538607" y="843407"/>
                </a:lnTo>
                <a:lnTo>
                  <a:pt x="564007" y="829563"/>
                </a:lnTo>
                <a:lnTo>
                  <a:pt x="550163" y="804163"/>
                </a:lnTo>
                <a:close/>
              </a:path>
              <a:path w="2038984" h="1120775">
                <a:moveTo>
                  <a:pt x="499237" y="831850"/>
                </a:moveTo>
                <a:lnTo>
                  <a:pt x="473837" y="845692"/>
                </a:lnTo>
                <a:lnTo>
                  <a:pt x="487679" y="871092"/>
                </a:lnTo>
                <a:lnTo>
                  <a:pt x="513207" y="857250"/>
                </a:lnTo>
                <a:lnTo>
                  <a:pt x="499237" y="831850"/>
                </a:lnTo>
                <a:close/>
              </a:path>
              <a:path w="2038984" h="1120775">
                <a:moveTo>
                  <a:pt x="448437" y="859535"/>
                </a:moveTo>
                <a:lnTo>
                  <a:pt x="423037" y="873379"/>
                </a:lnTo>
                <a:lnTo>
                  <a:pt x="436879" y="898906"/>
                </a:lnTo>
                <a:lnTo>
                  <a:pt x="462279" y="884935"/>
                </a:lnTo>
                <a:lnTo>
                  <a:pt x="448437" y="859535"/>
                </a:lnTo>
                <a:close/>
              </a:path>
              <a:path w="2038984" h="1120775">
                <a:moveTo>
                  <a:pt x="397637" y="887348"/>
                </a:moveTo>
                <a:lnTo>
                  <a:pt x="372237" y="901191"/>
                </a:lnTo>
                <a:lnTo>
                  <a:pt x="386079" y="926591"/>
                </a:lnTo>
                <a:lnTo>
                  <a:pt x="411479" y="912748"/>
                </a:lnTo>
                <a:lnTo>
                  <a:pt x="397637" y="887348"/>
                </a:lnTo>
                <a:close/>
              </a:path>
              <a:path w="2038984" h="1120775">
                <a:moveTo>
                  <a:pt x="346710" y="915035"/>
                </a:moveTo>
                <a:lnTo>
                  <a:pt x="321310" y="928878"/>
                </a:lnTo>
                <a:lnTo>
                  <a:pt x="335152" y="954278"/>
                </a:lnTo>
                <a:lnTo>
                  <a:pt x="360679" y="940435"/>
                </a:lnTo>
                <a:lnTo>
                  <a:pt x="346710" y="915035"/>
                </a:lnTo>
                <a:close/>
              </a:path>
              <a:path w="2038984" h="1120775">
                <a:moveTo>
                  <a:pt x="295910" y="942720"/>
                </a:moveTo>
                <a:lnTo>
                  <a:pt x="270510" y="956563"/>
                </a:lnTo>
                <a:lnTo>
                  <a:pt x="284352" y="982091"/>
                </a:lnTo>
                <a:lnTo>
                  <a:pt x="309752" y="968120"/>
                </a:lnTo>
                <a:lnTo>
                  <a:pt x="295910" y="942720"/>
                </a:lnTo>
                <a:close/>
              </a:path>
              <a:path w="2038984" h="1120775">
                <a:moveTo>
                  <a:pt x="245110" y="970534"/>
                </a:moveTo>
                <a:lnTo>
                  <a:pt x="219710" y="984376"/>
                </a:lnTo>
                <a:lnTo>
                  <a:pt x="233552" y="1009776"/>
                </a:lnTo>
                <a:lnTo>
                  <a:pt x="258952" y="995934"/>
                </a:lnTo>
                <a:lnTo>
                  <a:pt x="245110" y="970534"/>
                </a:lnTo>
                <a:close/>
              </a:path>
              <a:path w="2038984" h="1120775">
                <a:moveTo>
                  <a:pt x="194183" y="998219"/>
                </a:moveTo>
                <a:lnTo>
                  <a:pt x="168783" y="1012063"/>
                </a:lnTo>
                <a:lnTo>
                  <a:pt x="182625" y="1037463"/>
                </a:lnTo>
                <a:lnTo>
                  <a:pt x="208152" y="1023619"/>
                </a:lnTo>
                <a:lnTo>
                  <a:pt x="194183" y="998219"/>
                </a:lnTo>
                <a:close/>
              </a:path>
              <a:path w="2038984" h="1120775">
                <a:moveTo>
                  <a:pt x="143383" y="1025906"/>
                </a:moveTo>
                <a:lnTo>
                  <a:pt x="117983" y="1039748"/>
                </a:lnTo>
                <a:lnTo>
                  <a:pt x="131825" y="1065276"/>
                </a:lnTo>
                <a:lnTo>
                  <a:pt x="157225" y="1051306"/>
                </a:lnTo>
                <a:lnTo>
                  <a:pt x="143383" y="1025906"/>
                </a:lnTo>
                <a:close/>
              </a:path>
              <a:path w="2038984" h="1120775">
                <a:moveTo>
                  <a:pt x="55499" y="1040891"/>
                </a:moveTo>
                <a:lnTo>
                  <a:pt x="0" y="1120648"/>
                </a:lnTo>
                <a:lnTo>
                  <a:pt x="97027" y="1117219"/>
                </a:lnTo>
                <a:lnTo>
                  <a:pt x="83829" y="1092962"/>
                </a:lnTo>
                <a:lnTo>
                  <a:pt x="81025" y="1092962"/>
                </a:lnTo>
                <a:lnTo>
                  <a:pt x="67183" y="1067562"/>
                </a:lnTo>
                <a:lnTo>
                  <a:pt x="69363" y="1066373"/>
                </a:lnTo>
                <a:lnTo>
                  <a:pt x="55499" y="1040891"/>
                </a:lnTo>
                <a:close/>
              </a:path>
              <a:path w="2038984" h="1120775">
                <a:moveTo>
                  <a:pt x="69363" y="1066373"/>
                </a:moveTo>
                <a:lnTo>
                  <a:pt x="67183" y="1067562"/>
                </a:lnTo>
                <a:lnTo>
                  <a:pt x="81025" y="1092962"/>
                </a:lnTo>
                <a:lnTo>
                  <a:pt x="83188" y="1091783"/>
                </a:lnTo>
                <a:lnTo>
                  <a:pt x="69363" y="1066373"/>
                </a:lnTo>
                <a:close/>
              </a:path>
              <a:path w="2038984" h="1120775">
                <a:moveTo>
                  <a:pt x="83188" y="1091783"/>
                </a:moveTo>
                <a:lnTo>
                  <a:pt x="81025" y="1092962"/>
                </a:lnTo>
                <a:lnTo>
                  <a:pt x="83829" y="1092962"/>
                </a:lnTo>
                <a:lnTo>
                  <a:pt x="83188" y="1091783"/>
                </a:lnTo>
                <a:close/>
              </a:path>
              <a:path w="2038984" h="1120775">
                <a:moveTo>
                  <a:pt x="92583" y="1053719"/>
                </a:moveTo>
                <a:lnTo>
                  <a:pt x="69363" y="1066373"/>
                </a:lnTo>
                <a:lnTo>
                  <a:pt x="83188" y="1091783"/>
                </a:lnTo>
                <a:lnTo>
                  <a:pt x="106425" y="1079119"/>
                </a:lnTo>
                <a:lnTo>
                  <a:pt x="92583" y="105371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 txBox="1"/>
          <p:nvPr/>
        </p:nvSpPr>
        <p:spPr>
          <a:xfrm>
            <a:off x="78739" y="2465552"/>
            <a:ext cx="3180715" cy="159956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编译后的MIPS代码: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54610">
              <a:lnSpc>
                <a:spcPct val="100000"/>
              </a:lnSpc>
              <a:spcBef>
                <a:spcPts val="495"/>
              </a:spcBef>
              <a:tabLst>
                <a:tab pos="969010" algn="l"/>
                <a:tab pos="1395730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Loop:	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sll	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$t1, $s3,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2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955040">
              <a:lnSpc>
                <a:spcPct val="100000"/>
              </a:lnSpc>
              <a:spcBef>
                <a:spcPts val="1220"/>
              </a:spcBef>
              <a:tabLst>
                <a:tab pos="1590675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add	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$t1, $t1,</a:t>
            </a:r>
            <a:r>
              <a:rPr sz="2000" b="1" spc="-7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$s6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961390">
              <a:lnSpc>
                <a:spcPct val="100000"/>
              </a:lnSpc>
              <a:spcBef>
                <a:spcPts val="580"/>
              </a:spcBef>
              <a:tabLst>
                <a:tab pos="1480820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lw	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$t0,</a:t>
            </a:r>
            <a:r>
              <a:rPr sz="2000" b="1" spc="-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0($t1)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8" name="object 16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166" name="object 166"/>
          <p:cNvSpPr txBox="1"/>
          <p:nvPr/>
        </p:nvSpPr>
        <p:spPr>
          <a:xfrm>
            <a:off x="134823" y="5597144"/>
            <a:ext cx="5727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xit: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1035507" y="4207586"/>
            <a:ext cx="2292985" cy="1720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7700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bne	$t0, $s5,</a:t>
            </a:r>
            <a:r>
              <a:rPr sz="2000" b="1" spc="-8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Exit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84455" marR="288290" indent="-58420">
              <a:lnSpc>
                <a:spcPct val="140000"/>
              </a:lnSpc>
              <a:spcBef>
                <a:spcPts val="555"/>
              </a:spcBef>
              <a:tabLst>
                <a:tab pos="464820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addi $s3,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$s3,</a:t>
            </a:r>
            <a:r>
              <a:rPr sz="2000" b="1" spc="-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1   j	Loop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6035">
              <a:lnSpc>
                <a:spcPct val="100000"/>
              </a:lnSpc>
              <a:spcBef>
                <a:spcPts val="126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…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27908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75" dirty="0"/>
              <a:t> </a:t>
            </a:r>
            <a:r>
              <a:rPr sz="2400" dirty="0"/>
              <a:t>决策指</a:t>
            </a:r>
            <a:r>
              <a:rPr sz="2400" spc="-10" dirty="0"/>
              <a:t>令</a:t>
            </a:r>
            <a:r>
              <a:rPr sz="2400" spc="-5" dirty="0"/>
              <a:t>--基本块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526535" y="3680459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7"/>
                </a:moveTo>
                <a:lnTo>
                  <a:pt x="2016252" y="216407"/>
                </a:lnTo>
                <a:lnTo>
                  <a:pt x="201625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26535" y="3680459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7"/>
                </a:moveTo>
                <a:lnTo>
                  <a:pt x="2016252" y="216407"/>
                </a:lnTo>
                <a:lnTo>
                  <a:pt x="201625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26535" y="3896867"/>
            <a:ext cx="2016760" cy="215265"/>
          </a:xfrm>
          <a:custGeom>
            <a:avLst/>
            <a:gdLst/>
            <a:ahLst/>
            <a:cxnLst/>
            <a:rect l="l" t="t" r="r" b="b"/>
            <a:pathLst>
              <a:path w="2016760" h="215264">
                <a:moveTo>
                  <a:pt x="0" y="214884"/>
                </a:moveTo>
                <a:lnTo>
                  <a:pt x="2016252" y="214884"/>
                </a:lnTo>
                <a:lnTo>
                  <a:pt x="2016252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26535" y="3896867"/>
            <a:ext cx="2016760" cy="215265"/>
          </a:xfrm>
          <a:custGeom>
            <a:avLst/>
            <a:gdLst/>
            <a:ahLst/>
            <a:cxnLst/>
            <a:rect l="l" t="t" r="r" b="b"/>
            <a:pathLst>
              <a:path w="2016760" h="215264">
                <a:moveTo>
                  <a:pt x="0" y="214884"/>
                </a:moveTo>
                <a:lnTo>
                  <a:pt x="2016252" y="214884"/>
                </a:lnTo>
                <a:lnTo>
                  <a:pt x="2016252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26535" y="4111752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8"/>
                </a:moveTo>
                <a:lnTo>
                  <a:pt x="2016252" y="216408"/>
                </a:lnTo>
                <a:lnTo>
                  <a:pt x="2016252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26535" y="4111752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8"/>
                </a:moveTo>
                <a:lnTo>
                  <a:pt x="2016252" y="216408"/>
                </a:lnTo>
                <a:lnTo>
                  <a:pt x="2016252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26535" y="4328159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7"/>
                </a:moveTo>
                <a:lnTo>
                  <a:pt x="2016252" y="216407"/>
                </a:lnTo>
                <a:lnTo>
                  <a:pt x="201625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26535" y="4328159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7"/>
                </a:moveTo>
                <a:lnTo>
                  <a:pt x="2016252" y="216407"/>
                </a:lnTo>
                <a:lnTo>
                  <a:pt x="201625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26535" y="4544567"/>
            <a:ext cx="2016760" cy="215265"/>
          </a:xfrm>
          <a:custGeom>
            <a:avLst/>
            <a:gdLst/>
            <a:ahLst/>
            <a:cxnLst/>
            <a:rect l="l" t="t" r="r" b="b"/>
            <a:pathLst>
              <a:path w="2016760" h="215264">
                <a:moveTo>
                  <a:pt x="0" y="214884"/>
                </a:moveTo>
                <a:lnTo>
                  <a:pt x="2016252" y="214884"/>
                </a:lnTo>
                <a:lnTo>
                  <a:pt x="2016252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26535" y="4544567"/>
            <a:ext cx="2016760" cy="215265"/>
          </a:xfrm>
          <a:custGeom>
            <a:avLst/>
            <a:gdLst/>
            <a:ahLst/>
            <a:cxnLst/>
            <a:rect l="l" t="t" r="r" b="b"/>
            <a:pathLst>
              <a:path w="2016760" h="215264">
                <a:moveTo>
                  <a:pt x="0" y="214884"/>
                </a:moveTo>
                <a:lnTo>
                  <a:pt x="2016252" y="214884"/>
                </a:lnTo>
                <a:lnTo>
                  <a:pt x="2016252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526535" y="4759452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8"/>
                </a:moveTo>
                <a:lnTo>
                  <a:pt x="2016252" y="216408"/>
                </a:lnTo>
                <a:lnTo>
                  <a:pt x="2016252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26535" y="4759452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8"/>
                </a:moveTo>
                <a:lnTo>
                  <a:pt x="2016252" y="216408"/>
                </a:lnTo>
                <a:lnTo>
                  <a:pt x="2016252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526535" y="4975859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7"/>
                </a:moveTo>
                <a:lnTo>
                  <a:pt x="2016252" y="216407"/>
                </a:lnTo>
                <a:lnTo>
                  <a:pt x="201625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26535" y="4975859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7"/>
                </a:moveTo>
                <a:lnTo>
                  <a:pt x="2016252" y="216407"/>
                </a:lnTo>
                <a:lnTo>
                  <a:pt x="2016252" y="0"/>
                </a:lnTo>
                <a:lnTo>
                  <a:pt x="0" y="0"/>
                </a:lnTo>
                <a:lnTo>
                  <a:pt x="0" y="21640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98085" y="3176777"/>
            <a:ext cx="76200" cy="504825"/>
          </a:xfrm>
          <a:custGeom>
            <a:avLst/>
            <a:gdLst/>
            <a:ahLst/>
            <a:cxnLst/>
            <a:rect l="l" t="t" r="r" b="b"/>
            <a:pathLst>
              <a:path w="76200" h="504825">
                <a:moveTo>
                  <a:pt x="28193" y="428244"/>
                </a:moveTo>
                <a:lnTo>
                  <a:pt x="0" y="428244"/>
                </a:lnTo>
                <a:lnTo>
                  <a:pt x="38100" y="504444"/>
                </a:lnTo>
                <a:lnTo>
                  <a:pt x="69850" y="440944"/>
                </a:lnTo>
                <a:lnTo>
                  <a:pt x="28193" y="440944"/>
                </a:lnTo>
                <a:lnTo>
                  <a:pt x="28193" y="428244"/>
                </a:lnTo>
                <a:close/>
              </a:path>
              <a:path w="76200" h="504825">
                <a:moveTo>
                  <a:pt x="48005" y="0"/>
                </a:moveTo>
                <a:lnTo>
                  <a:pt x="28193" y="0"/>
                </a:lnTo>
                <a:lnTo>
                  <a:pt x="28193" y="440944"/>
                </a:lnTo>
                <a:lnTo>
                  <a:pt x="48005" y="440944"/>
                </a:lnTo>
                <a:lnTo>
                  <a:pt x="48005" y="0"/>
                </a:lnTo>
                <a:close/>
              </a:path>
              <a:path w="76200" h="504825">
                <a:moveTo>
                  <a:pt x="76200" y="428244"/>
                </a:moveTo>
                <a:lnTo>
                  <a:pt x="48005" y="428244"/>
                </a:lnTo>
                <a:lnTo>
                  <a:pt x="48005" y="440944"/>
                </a:lnTo>
                <a:lnTo>
                  <a:pt x="69850" y="440944"/>
                </a:lnTo>
                <a:lnTo>
                  <a:pt x="76200" y="428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98085" y="3681221"/>
            <a:ext cx="76200" cy="1440180"/>
          </a:xfrm>
          <a:custGeom>
            <a:avLst/>
            <a:gdLst/>
            <a:ahLst/>
            <a:cxnLst/>
            <a:rect l="l" t="t" r="r" b="b"/>
            <a:pathLst>
              <a:path w="76200" h="1440179">
                <a:moveTo>
                  <a:pt x="28193" y="1363979"/>
                </a:moveTo>
                <a:lnTo>
                  <a:pt x="0" y="1363979"/>
                </a:lnTo>
                <a:lnTo>
                  <a:pt x="38100" y="1440179"/>
                </a:lnTo>
                <a:lnTo>
                  <a:pt x="69850" y="1376679"/>
                </a:lnTo>
                <a:lnTo>
                  <a:pt x="28193" y="1376679"/>
                </a:lnTo>
                <a:lnTo>
                  <a:pt x="28193" y="1363979"/>
                </a:lnTo>
                <a:close/>
              </a:path>
              <a:path w="76200" h="1440179">
                <a:moveTo>
                  <a:pt x="48005" y="0"/>
                </a:moveTo>
                <a:lnTo>
                  <a:pt x="28193" y="0"/>
                </a:lnTo>
                <a:lnTo>
                  <a:pt x="28193" y="1376679"/>
                </a:lnTo>
                <a:lnTo>
                  <a:pt x="48005" y="1376679"/>
                </a:lnTo>
                <a:lnTo>
                  <a:pt x="48005" y="0"/>
                </a:lnTo>
                <a:close/>
              </a:path>
              <a:path w="76200" h="1440179">
                <a:moveTo>
                  <a:pt x="76200" y="1363979"/>
                </a:moveTo>
                <a:lnTo>
                  <a:pt x="48005" y="1363979"/>
                </a:lnTo>
                <a:lnTo>
                  <a:pt x="48005" y="1376679"/>
                </a:lnTo>
                <a:lnTo>
                  <a:pt x="69850" y="1376679"/>
                </a:lnTo>
                <a:lnTo>
                  <a:pt x="76200" y="13639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98085" y="5121402"/>
            <a:ext cx="76200" cy="647700"/>
          </a:xfrm>
          <a:custGeom>
            <a:avLst/>
            <a:gdLst/>
            <a:ahLst/>
            <a:cxnLst/>
            <a:rect l="l" t="t" r="r" b="b"/>
            <a:pathLst>
              <a:path w="76200" h="647700">
                <a:moveTo>
                  <a:pt x="28193" y="571500"/>
                </a:moveTo>
                <a:lnTo>
                  <a:pt x="0" y="571500"/>
                </a:lnTo>
                <a:lnTo>
                  <a:pt x="38100" y="647700"/>
                </a:lnTo>
                <a:lnTo>
                  <a:pt x="69850" y="584200"/>
                </a:lnTo>
                <a:lnTo>
                  <a:pt x="28193" y="584200"/>
                </a:lnTo>
                <a:lnTo>
                  <a:pt x="28193" y="571500"/>
                </a:lnTo>
                <a:close/>
              </a:path>
              <a:path w="76200" h="647700">
                <a:moveTo>
                  <a:pt x="48005" y="0"/>
                </a:moveTo>
                <a:lnTo>
                  <a:pt x="28193" y="0"/>
                </a:lnTo>
                <a:lnTo>
                  <a:pt x="28193" y="584200"/>
                </a:lnTo>
                <a:lnTo>
                  <a:pt x="48005" y="584200"/>
                </a:lnTo>
                <a:lnTo>
                  <a:pt x="48005" y="0"/>
                </a:lnTo>
                <a:close/>
              </a:path>
              <a:path w="76200" h="647700">
                <a:moveTo>
                  <a:pt x="76200" y="571500"/>
                </a:moveTo>
                <a:lnTo>
                  <a:pt x="48005" y="571500"/>
                </a:lnTo>
                <a:lnTo>
                  <a:pt x="48005" y="584200"/>
                </a:lnTo>
                <a:lnTo>
                  <a:pt x="69850" y="584200"/>
                </a:lnTo>
                <a:lnTo>
                  <a:pt x="76200" y="571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36185" y="5083302"/>
            <a:ext cx="1728470" cy="76200"/>
          </a:xfrm>
          <a:custGeom>
            <a:avLst/>
            <a:gdLst/>
            <a:ahLst/>
            <a:cxnLst/>
            <a:rect l="l" t="t" r="r" b="b"/>
            <a:pathLst>
              <a:path w="1728470" h="76200">
                <a:moveTo>
                  <a:pt x="1652015" y="0"/>
                </a:moveTo>
                <a:lnTo>
                  <a:pt x="1652015" y="76200"/>
                </a:lnTo>
                <a:lnTo>
                  <a:pt x="1708403" y="48006"/>
                </a:lnTo>
                <a:lnTo>
                  <a:pt x="1664715" y="48006"/>
                </a:lnTo>
                <a:lnTo>
                  <a:pt x="1664715" y="28193"/>
                </a:lnTo>
                <a:lnTo>
                  <a:pt x="1708403" y="28193"/>
                </a:lnTo>
                <a:lnTo>
                  <a:pt x="1652015" y="0"/>
                </a:lnTo>
                <a:close/>
              </a:path>
              <a:path w="1728470" h="76200">
                <a:moveTo>
                  <a:pt x="1652015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1652015" y="48006"/>
                </a:lnTo>
                <a:lnTo>
                  <a:pt x="1652015" y="28193"/>
                </a:lnTo>
                <a:close/>
              </a:path>
              <a:path w="1728470" h="76200">
                <a:moveTo>
                  <a:pt x="1708403" y="28193"/>
                </a:moveTo>
                <a:lnTo>
                  <a:pt x="1664715" y="28193"/>
                </a:lnTo>
                <a:lnTo>
                  <a:pt x="1664715" y="48006"/>
                </a:lnTo>
                <a:lnTo>
                  <a:pt x="1708403" y="48006"/>
                </a:lnTo>
                <a:lnTo>
                  <a:pt x="1728215" y="38100"/>
                </a:lnTo>
                <a:lnTo>
                  <a:pt x="1708403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952750" y="3714750"/>
            <a:ext cx="576580" cy="76200"/>
          </a:xfrm>
          <a:custGeom>
            <a:avLst/>
            <a:gdLst/>
            <a:ahLst/>
            <a:cxnLst/>
            <a:rect l="l" t="t" r="r" b="b"/>
            <a:pathLst>
              <a:path w="576579" h="76200">
                <a:moveTo>
                  <a:pt x="499872" y="0"/>
                </a:moveTo>
                <a:lnTo>
                  <a:pt x="499872" y="76200"/>
                </a:lnTo>
                <a:lnTo>
                  <a:pt x="556260" y="48006"/>
                </a:lnTo>
                <a:lnTo>
                  <a:pt x="512572" y="48006"/>
                </a:lnTo>
                <a:lnTo>
                  <a:pt x="512572" y="28193"/>
                </a:lnTo>
                <a:lnTo>
                  <a:pt x="556260" y="28193"/>
                </a:lnTo>
                <a:lnTo>
                  <a:pt x="499872" y="0"/>
                </a:lnTo>
                <a:close/>
              </a:path>
              <a:path w="576579" h="76200">
                <a:moveTo>
                  <a:pt x="499872" y="28193"/>
                </a:moveTo>
                <a:lnTo>
                  <a:pt x="0" y="28193"/>
                </a:lnTo>
                <a:lnTo>
                  <a:pt x="0" y="48006"/>
                </a:lnTo>
                <a:lnTo>
                  <a:pt x="499872" y="48006"/>
                </a:lnTo>
                <a:lnTo>
                  <a:pt x="499872" y="28193"/>
                </a:lnTo>
                <a:close/>
              </a:path>
              <a:path w="576579" h="76200">
                <a:moveTo>
                  <a:pt x="556260" y="28193"/>
                </a:moveTo>
                <a:lnTo>
                  <a:pt x="512572" y="28193"/>
                </a:lnTo>
                <a:lnTo>
                  <a:pt x="512572" y="48006"/>
                </a:lnTo>
                <a:lnTo>
                  <a:pt x="556260" y="48006"/>
                </a:lnTo>
                <a:lnTo>
                  <a:pt x="576072" y="38100"/>
                </a:lnTo>
                <a:lnTo>
                  <a:pt x="556260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26535" y="3464052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8"/>
                </a:moveTo>
                <a:lnTo>
                  <a:pt x="2016252" y="216408"/>
                </a:lnTo>
                <a:lnTo>
                  <a:pt x="2016252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26535" y="3247644"/>
            <a:ext cx="2016760" cy="215265"/>
          </a:xfrm>
          <a:custGeom>
            <a:avLst/>
            <a:gdLst/>
            <a:ahLst/>
            <a:cxnLst/>
            <a:rect l="l" t="t" r="r" b="b"/>
            <a:pathLst>
              <a:path w="2016760" h="215264">
                <a:moveTo>
                  <a:pt x="0" y="214884"/>
                </a:moveTo>
                <a:lnTo>
                  <a:pt x="2016252" y="214884"/>
                </a:lnTo>
                <a:lnTo>
                  <a:pt x="2016252" y="0"/>
                </a:lnTo>
                <a:lnTo>
                  <a:pt x="0" y="0"/>
                </a:lnTo>
                <a:lnTo>
                  <a:pt x="0" y="2148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26535" y="5192267"/>
            <a:ext cx="2016760" cy="215265"/>
          </a:xfrm>
          <a:custGeom>
            <a:avLst/>
            <a:gdLst/>
            <a:ahLst/>
            <a:cxnLst/>
            <a:rect l="l" t="t" r="r" b="b"/>
            <a:pathLst>
              <a:path w="2016760" h="215264">
                <a:moveTo>
                  <a:pt x="0" y="214883"/>
                </a:moveTo>
                <a:lnTo>
                  <a:pt x="2016252" y="214883"/>
                </a:lnTo>
                <a:lnTo>
                  <a:pt x="2016252" y="0"/>
                </a:lnTo>
                <a:lnTo>
                  <a:pt x="0" y="0"/>
                </a:lnTo>
                <a:lnTo>
                  <a:pt x="0" y="21488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26535" y="5407152"/>
            <a:ext cx="2016760" cy="216535"/>
          </a:xfrm>
          <a:custGeom>
            <a:avLst/>
            <a:gdLst/>
            <a:ahLst/>
            <a:cxnLst/>
            <a:rect l="l" t="t" r="r" b="b"/>
            <a:pathLst>
              <a:path w="2016760" h="216535">
                <a:moveTo>
                  <a:pt x="0" y="216408"/>
                </a:moveTo>
                <a:lnTo>
                  <a:pt x="2016252" y="216408"/>
                </a:lnTo>
                <a:lnTo>
                  <a:pt x="2016252" y="0"/>
                </a:lnTo>
                <a:lnTo>
                  <a:pt x="0" y="0"/>
                </a:lnTo>
                <a:lnTo>
                  <a:pt x="0" y="2164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78739" y="1261999"/>
            <a:ext cx="8412480" cy="152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基本块：不包含分支和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标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签的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指令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序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列（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头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部有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标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签；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尾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部是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分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支指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令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微软雅黑" panose="020B0503020204020204" charset="-122"/>
              <a:cs typeface="微软雅黑" panose="020B0503020204020204" charset="-122"/>
            </a:endParaRPr>
          </a:p>
          <a:p>
            <a:pPr marL="163258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编译器首先要将程序划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分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为若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干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基本块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632585">
              <a:lnSpc>
                <a:spcPct val="100000"/>
              </a:lnSpc>
              <a:spcBef>
                <a:spcPts val="180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先进的处理器可以对基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本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块的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执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行进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行</a:t>
            </a:r>
            <a:r>
              <a:rPr sz="20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加速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27" name="object 27"/>
          <p:cNvSpPr txBox="1"/>
          <p:nvPr/>
        </p:nvSpPr>
        <p:spPr>
          <a:xfrm>
            <a:off x="6322314" y="4420870"/>
            <a:ext cx="2540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微软雅黑" panose="020B0503020204020204" charset="-122"/>
                <a:cs typeface="微软雅黑" panose="020B0503020204020204" charset="-122"/>
              </a:rPr>
              <a:t>指令执行的“高速公路”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701103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本节课内容</a:t>
            </a:r>
            <a:r>
              <a:rPr sz="2400" dirty="0"/>
              <a:t>：</a:t>
            </a:r>
            <a:r>
              <a:rPr sz="2400" spc="-55" dirty="0"/>
              <a:t> </a:t>
            </a:r>
            <a:r>
              <a:rPr sz="2400" spc="-5" dirty="0"/>
              <a:t>MIPS指令集体系结构与汇编语言入门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602615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汇编语言：机器指令的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助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记符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面向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机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器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汇编指令与机器指令一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对应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（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伪指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令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除外）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851501"/>
            <a:ext cx="4919345" cy="948690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MIPS指令集体系结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构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-&gt;MIPS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汇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编语言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344295">
              <a:lnSpc>
                <a:spcPct val="100000"/>
              </a:lnSpc>
              <a:spcBef>
                <a:spcPts val="123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学习汇编语言需要“与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时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俱进”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7508" y="2866644"/>
            <a:ext cx="3938016" cy="33848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57213" y="2933445"/>
            <a:ext cx="1038860" cy="1457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ISA设计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46050" marR="5080" indent="-133985">
              <a:lnSpc>
                <a:spcPts val="3450"/>
              </a:lnSpc>
              <a:spcBef>
                <a:spcPts val="350"/>
              </a:spcBef>
            </a:pPr>
            <a:r>
              <a:rPr sz="1600" b="1" spc="-1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原则、思想 </a:t>
            </a:r>
            <a:r>
              <a:rPr sz="1600" b="1" spc="-10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不同ISA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  <a:p>
            <a:pPr marL="113665">
              <a:lnSpc>
                <a:spcPct val="100000"/>
              </a:lnSpc>
              <a:spcBef>
                <a:spcPts val="190"/>
              </a:spcBef>
            </a:pP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语法规范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759320" y="4866694"/>
            <a:ext cx="837565" cy="967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9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具体型号 </a:t>
            </a: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处理器的 </a:t>
            </a:r>
            <a:r>
              <a:rPr sz="1600" b="1" spc="-5" dirty="0">
                <a:solidFill>
                  <a:srgbClr val="FFFFFF"/>
                </a:solidFill>
                <a:latin typeface="微软雅黑" panose="020B0503020204020204" charset="-122"/>
                <a:cs typeface="微软雅黑" panose="020B0503020204020204" charset="-122"/>
              </a:rPr>
              <a:t>汇编指令</a:t>
            </a:r>
            <a:endParaRPr sz="16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678781"/>
            <a:ext cx="5262880" cy="86677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早期，不同处理器有着不同的汇编语言和汇编器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  <a:p>
            <a:pPr marL="2907030">
              <a:lnSpc>
                <a:spcPct val="100000"/>
              </a:lnSpc>
              <a:spcBef>
                <a:spcPts val="109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&gt;程序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缺乏可移植性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9" y="4102354"/>
            <a:ext cx="423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ISA：x86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、ARM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MIPS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800" b="1" spc="-5" dirty="0">
                <a:latin typeface="微软雅黑" panose="020B0503020204020204" charset="-122"/>
                <a:cs typeface="微软雅黑" panose="020B0503020204020204" charset="-122"/>
              </a:rPr>
              <a:t>POWER</a:t>
            </a: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、…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3705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70" dirty="0"/>
              <a:t> </a:t>
            </a:r>
            <a:r>
              <a:rPr sz="2400" dirty="0"/>
              <a:t>决策指</a:t>
            </a:r>
            <a:r>
              <a:rPr sz="2400" spc="-10" dirty="0"/>
              <a:t>令</a:t>
            </a:r>
            <a:r>
              <a:rPr sz="2400" spc="-5" dirty="0"/>
              <a:t>--更多决策指令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8395335" cy="4013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slt: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set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 on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less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than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(如果小于成立，则将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结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果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置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1，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否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则置0)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1620520" indent="914400">
              <a:lnSpc>
                <a:spcPct val="167000"/>
              </a:lnSpc>
              <a:spcBef>
                <a:spcPts val="67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例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：slt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rd,</a:t>
            </a:r>
            <a:r>
              <a:rPr sz="2000" b="1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rs, </a:t>
            </a:r>
            <a:r>
              <a:rPr sz="2000" b="1" spc="30" dirty="0">
                <a:latin typeface="微软雅黑" panose="020B0503020204020204" charset="-122"/>
                <a:cs typeface="微软雅黑" panose="020B0503020204020204" charset="-122"/>
              </a:rPr>
              <a:t>rt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#如果</a:t>
            </a:r>
            <a:r>
              <a:rPr sz="2000" b="1" spc="10" dirty="0">
                <a:latin typeface="微软雅黑" panose="020B0503020204020204" charset="-122"/>
                <a:cs typeface="微软雅黑" panose="020B0503020204020204" charset="-122"/>
              </a:rPr>
              <a:t>rs&lt;rt，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则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rd=1；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否则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rd=0 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slti: set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on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less than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immediate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927100">
              <a:lnSpc>
                <a:spcPct val="100000"/>
              </a:lnSpc>
              <a:spcBef>
                <a:spcPts val="176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例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：slt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15" dirty="0">
                <a:latin typeface="微软雅黑" panose="020B0503020204020204" charset="-122"/>
                <a:cs typeface="微软雅黑" panose="020B0503020204020204" charset="-122"/>
              </a:rPr>
              <a:t>rt,</a:t>
            </a:r>
            <a:r>
              <a:rPr sz="2000" b="1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rs,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constant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#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如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果rs&lt;constant，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则</a:t>
            </a:r>
            <a:r>
              <a:rPr sz="2000" b="1" spc="10" dirty="0">
                <a:latin typeface="微软雅黑" panose="020B0503020204020204" charset="-122"/>
                <a:cs typeface="微软雅黑" panose="020B0503020204020204" charset="-122"/>
              </a:rPr>
              <a:t>rt=1；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否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则</a:t>
            </a:r>
            <a:r>
              <a:rPr sz="2000" b="1" spc="10" dirty="0">
                <a:latin typeface="微软雅黑" panose="020B0503020204020204" charset="-122"/>
                <a:cs typeface="微软雅黑" panose="020B0503020204020204" charset="-122"/>
              </a:rPr>
              <a:t>rt=0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与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beq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bne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结合，用于实现判定==、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!=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2000" b="1" spc="-15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&lt;=、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&gt;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、&gt;=：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2064385" marR="2209165">
              <a:lnSpc>
                <a:spcPct val="175000"/>
              </a:lnSpc>
              <a:spcBef>
                <a:spcPts val="530"/>
              </a:spcBef>
              <a:tabLst>
                <a:tab pos="4195445" algn="l"/>
                <a:tab pos="4340860" algn="l"/>
                <a:tab pos="4730750" algn="l"/>
              </a:tabLst>
            </a:pP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slt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$t0,</a:t>
            </a:r>
            <a:r>
              <a:rPr sz="2000" b="1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$s1,</a:t>
            </a:r>
            <a:r>
              <a:rPr sz="2000" b="1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$s2	#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if ($s1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&lt; $s2) 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bne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$t0,</a:t>
            </a:r>
            <a:r>
              <a:rPr sz="2000" b="1" spc="4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$zero,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L		#	branch 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to</a:t>
            </a:r>
            <a:r>
              <a:rPr sz="2000" b="1" spc="-8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L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5729732"/>
            <a:ext cx="58521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简单性原则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MIPS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没有提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供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“blt”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“bge”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指令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5953" y="5729732"/>
            <a:ext cx="18592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-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&gt;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好的折中设计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3705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70" dirty="0"/>
              <a:t> </a:t>
            </a:r>
            <a:r>
              <a:rPr sz="2400" dirty="0"/>
              <a:t>决策指</a:t>
            </a:r>
            <a:r>
              <a:rPr sz="2400" spc="-10" dirty="0"/>
              <a:t>令</a:t>
            </a:r>
            <a:r>
              <a:rPr sz="2400" spc="-5" dirty="0"/>
              <a:t>--更多决策指令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416507"/>
            <a:ext cx="7058025" cy="2105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对于无符号数，有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：sltu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sltiu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微软雅黑" panose="020B0503020204020204" charset="-122"/>
              <a:cs typeface="微软雅黑" panose="020B0503020204020204" charset="-122"/>
            </a:endParaRPr>
          </a:p>
          <a:p>
            <a:pPr marL="695960">
              <a:lnSpc>
                <a:spcPct val="100000"/>
              </a:lnSpc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例：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9596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$s0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= 1111 1111 1111 1111 1111 1111 1111</a:t>
            </a:r>
            <a:r>
              <a:rPr sz="2000" b="1" spc="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1111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9596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$s1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= 0000 0000 0000 0000 0000 0000 0000</a:t>
            </a:r>
            <a:r>
              <a:rPr sz="2000" b="1" spc="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0001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0716" y="3893311"/>
            <a:ext cx="4622800" cy="1896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2219325" algn="l"/>
              </a:tabLst>
            </a:pP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slt	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$t0,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$s0,</a:t>
            </a:r>
            <a:r>
              <a:rPr sz="2000" b="1" spc="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$s1	#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 signed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 marR="364490" indent="647700">
              <a:lnSpc>
                <a:spcPct val="163000"/>
              </a:lnSpc>
              <a:spcBef>
                <a:spcPts val="150"/>
              </a:spcBef>
              <a:tabLst>
                <a:tab pos="2307590" algn="l"/>
                <a:tab pos="332803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执行结果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：–1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2000" b="1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+1	$t0 =</a:t>
            </a:r>
            <a:r>
              <a:rPr sz="2000" b="1" spc="-9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1 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sltu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$t0,</a:t>
            </a:r>
            <a:r>
              <a:rPr sz="2000" b="1" spc="1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$s0,</a:t>
            </a:r>
            <a:r>
              <a:rPr sz="2000" b="1" spc="2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$s1	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#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 unsigned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647700" algn="ctr">
              <a:lnSpc>
                <a:spcPct val="100000"/>
              </a:lnSpc>
              <a:spcBef>
                <a:spcPts val="198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执行结果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：+4,294,967,295</a:t>
            </a:r>
            <a:r>
              <a:rPr sz="2000" b="1" spc="-3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&gt;</a:t>
            </a:r>
            <a:r>
              <a:rPr sz="2000" b="1" spc="-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+1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6802" y="5459069"/>
            <a:ext cx="94741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$t0 =</a:t>
            </a:r>
            <a:r>
              <a:rPr sz="2000" b="1" spc="-85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0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643585"/>
            <a:ext cx="635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小结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473" y="1549095"/>
            <a:ext cx="44856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MIPS</a:t>
            </a:r>
            <a:r>
              <a:rPr sz="2400" dirty="0"/>
              <a:t>指令集体系结构与汇编语言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554607" y="2049472"/>
            <a:ext cx="3131820" cy="241427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MIPS中的操作数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18770" indent="-30670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指令在计算机内部的表示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18770" indent="-306705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关于存储程序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18770" indent="-306705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逻辑运算指令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318770" indent="-306705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决策指令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课后作业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06576" y="2798140"/>
            <a:ext cx="7073265" cy="103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画出MIPS处理器中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R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型I型和J</a:t>
            </a:r>
            <a:r>
              <a:rPr sz="2400" b="1" spc="-15" dirty="0">
                <a:latin typeface="微软雅黑" panose="020B0503020204020204" charset="-122"/>
                <a:cs typeface="微软雅黑" panose="020B0503020204020204" charset="-122"/>
              </a:rPr>
              <a:t>型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指令的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机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器码格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式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并说明每个字段的含义和用途。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4351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关</a:t>
            </a:r>
            <a:r>
              <a:rPr sz="2400" dirty="0"/>
              <a:t>于</a:t>
            </a:r>
            <a:r>
              <a:rPr sz="2400" spc="-5" dirty="0"/>
              <a:t>MIPS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190389" y="1761682"/>
            <a:ext cx="7690547" cy="449031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8739" y="1202563"/>
            <a:ext cx="4601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官网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：https://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  <a:hlinkClick r:id="rId2"/>
              </a:rPr>
              <a:t>www.mips.com/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14259" y="4247388"/>
            <a:ext cx="1729740" cy="2037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50540"/>
            <a:ext cx="4601845" cy="1143635"/>
          </a:xfrm>
          <a:prstGeom prst="rect">
            <a:avLst/>
          </a:prstGeom>
        </p:spPr>
        <p:txBody>
          <a:bodyPr vert="horz" wrap="square" lIns="0" tIns="20574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62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关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于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MIPS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官网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：https://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  <a:hlinkClick r:id="rId1"/>
              </a:rPr>
              <a:t>www.mips.com/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8258" y="1934404"/>
            <a:ext cx="8488661" cy="30773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94612" y="5097135"/>
            <a:ext cx="7298055" cy="115252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度娘了下，MIPS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很简单嘛，只</a:t>
            </a:r>
            <a:r>
              <a:rPr sz="2400" b="1" spc="-15" dirty="0"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31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条指令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524635">
              <a:lnSpc>
                <a:spcPct val="100000"/>
              </a:lnSpc>
              <a:spcBef>
                <a:spcPts val="1555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-&gt;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错误！去看看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MIPS32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MIPS64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的手册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" y="5151120"/>
            <a:ext cx="1025652" cy="1086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383095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*</a:t>
            </a:r>
            <a:r>
              <a:rPr sz="2400" spc="-5" dirty="0"/>
              <a:t>处理器体系结构的学习方法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831" y="4156964"/>
            <a:ext cx="42919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坐北朝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南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，依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山傍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水；左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有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森林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公园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，右有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光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谷中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心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；  四大工学院之首，素有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学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在华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工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的美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誉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！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40" y="4792979"/>
            <a:ext cx="1024128" cy="10850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8204" y="1863851"/>
            <a:ext cx="4261104" cy="2228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20800" y="1477771"/>
            <a:ext cx="574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charset="-122"/>
                <a:cs typeface="微软雅黑" panose="020B0503020204020204" charset="-122"/>
              </a:rPr>
              <a:t>如果华中科技大学是一款高性能处理器，如何去了解她？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44973" y="4156964"/>
            <a:ext cx="42037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下设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46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个学院，103个本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科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专业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，45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个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硕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士学</a:t>
            </a:r>
            <a:r>
              <a:rPr sz="1400" b="1" spc="-10" dirty="0">
                <a:latin typeface="微软雅黑" panose="020B0503020204020204" charset="-122"/>
                <a:cs typeface="微软雅黑" panose="020B0503020204020204" charset="-122"/>
              </a:rPr>
              <a:t>位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授权 一级学科</a:t>
            </a:r>
            <a:r>
              <a:rPr sz="1400" b="1" spc="-5" dirty="0">
                <a:latin typeface="微软雅黑" panose="020B0503020204020204" charset="-122"/>
                <a:cs typeface="微软雅黑" panose="020B0503020204020204" charset="-122"/>
              </a:rPr>
              <a:t>，41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个博士学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位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授权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一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级学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科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，39个</a:t>
            </a:r>
            <a:r>
              <a:rPr sz="1400" b="1" spc="-15" dirty="0">
                <a:latin typeface="微软雅黑" panose="020B0503020204020204" charset="-122"/>
                <a:cs typeface="微软雅黑" panose="020B0503020204020204" charset="-122"/>
              </a:rPr>
              <a:t>博</a:t>
            </a:r>
            <a:r>
              <a:rPr sz="1400" b="1" dirty="0">
                <a:latin typeface="微软雅黑" panose="020B0503020204020204" charset="-122"/>
                <a:cs typeface="微软雅黑" panose="020B0503020204020204" charset="-122"/>
              </a:rPr>
              <a:t>士后 科研流动站。。。</a:t>
            </a:r>
            <a:endParaRPr sz="14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69179" y="2235707"/>
            <a:ext cx="1956816" cy="16931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10784" y="1839467"/>
            <a:ext cx="1633727" cy="1030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44511" y="1786127"/>
            <a:ext cx="1633727" cy="12252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72761" y="2590038"/>
            <a:ext cx="203200" cy="791210"/>
          </a:xfrm>
          <a:custGeom>
            <a:avLst/>
            <a:gdLst/>
            <a:ahLst/>
            <a:cxnLst/>
            <a:rect l="l" t="t" r="r" b="b"/>
            <a:pathLst>
              <a:path w="203200" h="791210">
                <a:moveTo>
                  <a:pt x="101346" y="0"/>
                </a:moveTo>
                <a:lnTo>
                  <a:pt x="101346" y="197738"/>
                </a:lnTo>
                <a:lnTo>
                  <a:pt x="0" y="197738"/>
                </a:lnTo>
                <a:lnTo>
                  <a:pt x="0" y="593216"/>
                </a:lnTo>
                <a:lnTo>
                  <a:pt x="101346" y="593216"/>
                </a:lnTo>
                <a:lnTo>
                  <a:pt x="101346" y="790956"/>
                </a:lnTo>
                <a:lnTo>
                  <a:pt x="202691" y="395477"/>
                </a:lnTo>
                <a:lnTo>
                  <a:pt x="10134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72761" y="2590038"/>
            <a:ext cx="203200" cy="791210"/>
          </a:xfrm>
          <a:custGeom>
            <a:avLst/>
            <a:gdLst/>
            <a:ahLst/>
            <a:cxnLst/>
            <a:rect l="l" t="t" r="r" b="b"/>
            <a:pathLst>
              <a:path w="203200" h="791210">
                <a:moveTo>
                  <a:pt x="0" y="197738"/>
                </a:moveTo>
                <a:lnTo>
                  <a:pt x="101346" y="197738"/>
                </a:lnTo>
                <a:lnTo>
                  <a:pt x="101346" y="0"/>
                </a:lnTo>
                <a:lnTo>
                  <a:pt x="202691" y="395477"/>
                </a:lnTo>
                <a:lnTo>
                  <a:pt x="101346" y="790956"/>
                </a:lnTo>
                <a:lnTo>
                  <a:pt x="101346" y="593216"/>
                </a:lnTo>
                <a:lnTo>
                  <a:pt x="0" y="593216"/>
                </a:lnTo>
                <a:lnTo>
                  <a:pt x="0" y="197738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900671" y="2907792"/>
            <a:ext cx="2113787" cy="11490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45744" y="4918866"/>
            <a:ext cx="8388985" cy="136271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365250">
              <a:lnSpc>
                <a:spcPct val="100000"/>
              </a:lnSpc>
              <a:spcBef>
                <a:spcPts val="545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由简入深：先有骨骼，再有血肉（天才少年请无视）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365250">
              <a:lnSpc>
                <a:spcPct val="100000"/>
              </a:lnSpc>
              <a:spcBef>
                <a:spcPts val="445"/>
              </a:spcBef>
            </a:pP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得鱼得渔：以</a:t>
            </a:r>
            <a:r>
              <a:rPr sz="2400" b="1" spc="-10" dirty="0">
                <a:latin typeface="微软雅黑" panose="020B0503020204020204" charset="-122"/>
                <a:cs typeface="微软雅黑" panose="020B0503020204020204" charset="-122"/>
              </a:rPr>
              <a:t>MIPS32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为鱼，以设计思想为渔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2700">
              <a:lnSpc>
                <a:spcPct val="100000"/>
              </a:lnSpc>
              <a:spcBef>
                <a:spcPts val="1715"/>
              </a:spcBef>
            </a:pPr>
            <a:r>
              <a:rPr sz="18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我们将</a:t>
            </a:r>
            <a:r>
              <a:rPr sz="18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以</a:t>
            </a:r>
            <a:r>
              <a:rPr sz="18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MIPS32最核心的</a:t>
            </a:r>
            <a:r>
              <a:rPr sz="1800" b="1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31</a:t>
            </a:r>
            <a:r>
              <a:rPr sz="1800" b="1" spc="-5" dirty="0">
                <a:solidFill>
                  <a:srgbClr val="FF0000"/>
                </a:solidFill>
                <a:latin typeface="微软雅黑" panose="020B0503020204020204" charset="-122"/>
                <a:cs typeface="微软雅黑" panose="020B0503020204020204" charset="-122"/>
              </a:rPr>
              <a:t>条指令，逐步掌握其设计思想、电路实现和优化策略</a:t>
            </a:r>
            <a:endParaRPr sz="180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0473" y="1892884"/>
            <a:ext cx="5095875" cy="2914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MIPS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指令集体系结构与汇编语言入门</a:t>
            </a:r>
            <a:endParaRPr sz="2400">
              <a:latin typeface="微软雅黑" panose="020B0503020204020204" charset="-122"/>
              <a:cs typeface="微软雅黑" panose="020B0503020204020204" charset="-122"/>
            </a:endParaRPr>
          </a:p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MIPS</a:t>
            </a: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中的操作数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指令在计算机内部的表示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关于存储程序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逻辑运算指令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charset="-122"/>
                <a:cs typeface="微软雅黑" panose="020B0503020204020204" charset="-122"/>
              </a:rPr>
              <a:t>决策指令</a:t>
            </a:r>
            <a:endParaRPr sz="20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10462</Words>
  <Application>WPS 演示</Application>
  <PresentationFormat>On-screen Show (4:3)</PresentationFormat>
  <Paragraphs>1340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Calibri</vt:lpstr>
      <vt:lpstr>Arial Unicode MS</vt:lpstr>
      <vt:lpstr>Times New Roman</vt:lpstr>
      <vt:lpstr>Arial</vt:lpstr>
      <vt:lpstr>Calibri</vt:lpstr>
      <vt:lpstr>Lucida Console</vt:lpstr>
      <vt:lpstr>Office Theme</vt:lpstr>
      <vt:lpstr>处理器体系结构</vt:lpstr>
      <vt:lpstr>课程回顾-- ISA的作用</vt:lpstr>
      <vt:lpstr>课程回顾--主流的指令集体系结构(ISA)</vt:lpstr>
      <vt:lpstr>PowerPoint 演示文稿</vt:lpstr>
      <vt:lpstr>本节课内容： MIPS指令集体系结构与汇编语言入门</vt:lpstr>
      <vt:lpstr>关于MIPS</vt:lpstr>
      <vt:lpstr>PowerPoint 演示文稿</vt:lpstr>
      <vt:lpstr>*处理器体系结构的学习方法</vt:lpstr>
      <vt:lpstr>内容概述</vt:lpstr>
      <vt:lpstr>内容概述</vt:lpstr>
      <vt:lpstr>1. MIPS中的操作数--1.1 寄存器操作数</vt:lpstr>
      <vt:lpstr>1. MIPS中的操作数--1.1寄存器操作数</vt:lpstr>
      <vt:lpstr>1. MIPS中的操作数--1.1寄存器操作数</vt:lpstr>
      <vt:lpstr>1. MIPS中的操作数--1.2 存储器操作数</vt:lpstr>
      <vt:lpstr>1. MIPS中的操作数--1.2 存储器操作数</vt:lpstr>
      <vt:lpstr>1. MIPS中的操作数--1.2 存储器操作数</vt:lpstr>
      <vt:lpstr>1. MIPS中的操作数--1.2 存储器操作数</vt:lpstr>
      <vt:lpstr>1. MIPS中的操作数--1.3 立即数操作数</vt:lpstr>
      <vt:lpstr>内容概述</vt:lpstr>
      <vt:lpstr>2. 指令在计算机内部的表示--2.1 R型指令</vt:lpstr>
      <vt:lpstr>*关于函数码</vt:lpstr>
      <vt:lpstr>2. 指令在计算机内部的表示--2.1 R型指令</vt:lpstr>
      <vt:lpstr>2. 指令在计算机内部的表示--2.2 I型指令</vt:lpstr>
      <vt:lpstr>2. 指令在计算机内部的表示--2.2 I型指令</vt:lpstr>
      <vt:lpstr>下列MIPS指令是什么含义？</vt:lpstr>
      <vt:lpstr>内容概述</vt:lpstr>
      <vt:lpstr>3. 关于存储程序</vt:lpstr>
      <vt:lpstr>3. 关于存储程序--3.1 程序兼容性</vt:lpstr>
      <vt:lpstr>3. 关于存储程序--*向下兼容与向上兼容</vt:lpstr>
      <vt:lpstr>3. 关于存储程序--3.2 冯诺依曼架构</vt:lpstr>
      <vt:lpstr>3. 关于存储程序--3.3 哈佛架构</vt:lpstr>
      <vt:lpstr>3. 关于存储程序--3.4 混合式架构</vt:lpstr>
      <vt:lpstr>PowerPoint 演示文稿</vt:lpstr>
      <vt:lpstr>3. 关于存储程序--3.4 程序存储方式与ISA的关系</vt:lpstr>
      <vt:lpstr>内容概述</vt:lpstr>
      <vt:lpstr>4. 逻辑运算指令</vt:lpstr>
      <vt:lpstr>4. 逻辑运算指令--4.1位移指令</vt:lpstr>
      <vt:lpstr>4. 逻辑运算指令--4.2按位与</vt:lpstr>
      <vt:lpstr>4. 逻辑运算指令--4.3按位或</vt:lpstr>
      <vt:lpstr>4. 逻辑运算指令--4.4按位取反</vt:lpstr>
      <vt:lpstr>内容概述</vt:lpstr>
      <vt:lpstr>5. 决策指令</vt:lpstr>
      <vt:lpstr>5. 决策指令</vt:lpstr>
      <vt:lpstr>5. 决策指令</vt:lpstr>
      <vt:lpstr>5. 决策指令—*MIPS寻址方式总结</vt:lpstr>
      <vt:lpstr>5. 决策指令</vt:lpstr>
      <vt:lpstr>5. 决策指令</vt:lpstr>
      <vt:lpstr>5. 决策指令</vt:lpstr>
      <vt:lpstr>5. 决策指令--基本块</vt:lpstr>
      <vt:lpstr>5. 决策指令--更多决策指令</vt:lpstr>
      <vt:lpstr>5. 决策指令--更多决策指令</vt:lpstr>
      <vt:lpstr>MIPS指令集体系结构与汇编语言</vt:lpstr>
      <vt:lpstr>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处理器体系结构</dc:title>
  <dc:creator>Administrator</dc:creator>
  <cp:lastModifiedBy>GYJ</cp:lastModifiedBy>
  <cp:revision>1</cp:revision>
  <dcterms:created xsi:type="dcterms:W3CDTF">2021-05-26T03:50:22Z</dcterms:created>
  <dcterms:modified xsi:type="dcterms:W3CDTF">2021-05-26T03:50:22Z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2020-03-02T08:00:00Z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2021-05-25T08:00:00Z</vt:filetime>
  </property>
  <property fmtid="{D5CDD505-2E9C-101B-9397-08002B2CF9AE}" pid="5" name="ICV">
    <vt:lpwstr>377EA04FE31D4B4CA4FED84B46673503</vt:lpwstr>
  </property>
  <property fmtid="{D5CDD505-2E9C-101B-9397-08002B2CF9AE}" pid="6" name="KSOProductBuildVer">
    <vt:lpwstr>2052-11.1.0.10495</vt:lpwstr>
  </property>
</Properties>
</file>