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7"/>
  </p:notesMasterIdLst>
  <p:sldIdLst>
    <p:sldId id="256" r:id="rId2"/>
    <p:sldId id="308" r:id="rId3"/>
    <p:sldId id="338" r:id="rId4"/>
    <p:sldId id="356" r:id="rId5"/>
    <p:sldId id="339" r:id="rId6"/>
    <p:sldId id="340" r:id="rId7"/>
    <p:sldId id="359" r:id="rId8"/>
    <p:sldId id="372" r:id="rId9"/>
    <p:sldId id="365" r:id="rId10"/>
    <p:sldId id="358" r:id="rId11"/>
    <p:sldId id="361" r:id="rId12"/>
    <p:sldId id="360" r:id="rId13"/>
    <p:sldId id="362" r:id="rId14"/>
    <p:sldId id="345" r:id="rId15"/>
    <p:sldId id="273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00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1" autoAdjust="0"/>
    <p:restoredTop sz="97268" autoAdjust="0"/>
  </p:normalViewPr>
  <p:slideViewPr>
    <p:cSldViewPr>
      <p:cViewPr varScale="1">
        <p:scale>
          <a:sx n="107" d="100"/>
          <a:sy n="107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1FB917A-5B9E-4F48-B159-01685E5FB3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648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6FB35-8AD7-4281-828D-B252BDBE28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37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B4FD4-0029-42E1-8DC9-F7E991989B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75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D02F0-7EE3-4220-B9E4-CF40BEAC0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3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CDFC1-4E81-4D2A-9FA4-48F1123A0D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3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DA59D-65C9-49DA-BD17-8A4285276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52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1930B-AD83-41DD-8E85-4D836BC6C9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96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F2D43-E379-47C1-A791-7F095C99E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08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7D1E1-9395-4601-875D-5FB8B9184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39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425FA-25A2-4397-90AE-997660A53C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34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75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00483-C772-437F-BD2A-842FED84A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35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64281-0080-4F8D-822E-8942D7F61B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45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1011CB8D-DA34-4D8F-9802-13DB3B687E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476250"/>
            <a:ext cx="6781800" cy="21336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chemeClr val="tx1"/>
                </a:solidFill>
              </a:rPr>
              <a:t>《</a:t>
            </a:r>
            <a:r>
              <a:rPr lang="zh-CN" altLang="en-US" sz="2800" dirty="0" smtClean="0">
                <a:solidFill>
                  <a:schemeClr val="tx1"/>
                </a:solidFill>
              </a:rPr>
              <a:t>计算机系统结构基础实验</a:t>
            </a:r>
            <a:r>
              <a:rPr lang="en-US" altLang="zh-CN" sz="2800" dirty="0" smtClean="0">
                <a:solidFill>
                  <a:schemeClr val="tx1"/>
                </a:solidFill>
              </a:rPr>
              <a:t>》</a:t>
            </a:r>
            <a:r>
              <a:rPr lang="en-US" altLang="zh-CN" sz="2800" dirty="0">
                <a:solidFill>
                  <a:schemeClr val="tx1"/>
                </a:solidFill>
              </a:rPr>
              <a:t/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3600" dirty="0" smtClean="0"/>
              <a:t>LAB5 -</a:t>
            </a:r>
            <a:r>
              <a:rPr lang="zh-CN" altLang="en-US" sz="3600" dirty="0"/>
              <a:t>缓存实验</a:t>
            </a:r>
            <a:endParaRPr lang="zh-CN" altLang="en-US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213100"/>
            <a:ext cx="6192838" cy="2362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计算系统结构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课程组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实验内容</a:t>
            </a:r>
            <a:r>
              <a:rPr lang="zh-CN" altLang="en-US" dirty="0"/>
              <a:t>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/>
              <a:t>任务：在</a:t>
            </a:r>
            <a:r>
              <a:rPr lang="en-US" altLang="zh-CN" sz="2000" b="1" dirty="0" err="1"/>
              <a:t>trans.c</a:t>
            </a:r>
            <a:r>
              <a:rPr lang="zh-CN" altLang="en-US" sz="2000" b="1" dirty="0"/>
              <a:t>中编写实现一</a:t>
            </a:r>
            <a:r>
              <a:rPr lang="zh-CN" altLang="en-US" sz="2000" b="1" dirty="0" smtClean="0"/>
              <a:t>个矩阵转置函数</a:t>
            </a:r>
            <a:r>
              <a:rPr lang="en-US" altLang="zh-CN" sz="2000" b="1" dirty="0" err="1">
                <a:solidFill>
                  <a:srgbClr val="00B0F0"/>
                </a:solidFill>
              </a:rPr>
              <a:t>transpose_submit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要求</a:t>
            </a:r>
            <a:r>
              <a:rPr lang="zh-CN" altLang="en-US" sz="2000" b="1" dirty="0" smtClean="0"/>
              <a:t>其在参考</a:t>
            </a: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模拟器</a:t>
            </a:r>
            <a:r>
              <a:rPr lang="en-US" altLang="zh-CN" sz="2000" b="1" dirty="0" err="1" smtClean="0"/>
              <a:t>csim</a:t>
            </a:r>
            <a:r>
              <a:rPr lang="en-US" altLang="zh-CN" sz="2000" b="1" dirty="0" smtClean="0"/>
              <a:t>-ref</a:t>
            </a:r>
            <a:r>
              <a:rPr lang="zh-CN" altLang="en-US" sz="2000" b="1" dirty="0" smtClean="0"/>
              <a:t>上</a:t>
            </a:r>
            <a:r>
              <a:rPr lang="zh-CN" altLang="en-US" sz="2000" b="1" dirty="0"/>
              <a:t>运行</a:t>
            </a:r>
            <a:r>
              <a:rPr lang="zh-CN" altLang="en-US" sz="2000" b="1" dirty="0" smtClean="0"/>
              <a:t>时对</a:t>
            </a:r>
            <a:r>
              <a:rPr lang="zh-CN" altLang="en-US" sz="2000" b="1" dirty="0"/>
              <a:t>不同大小的矩阵均</a:t>
            </a:r>
            <a:r>
              <a:rPr lang="zh-CN" altLang="en-US" sz="2000" b="1" dirty="0" smtClean="0"/>
              <a:t>能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最小化缓存缺失的数量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char </a:t>
            </a:r>
            <a:r>
              <a:rPr lang="en-US" altLang="zh-CN" sz="1600" b="1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sz="1600" b="1" dirty="0">
                <a:solidFill>
                  <a:srgbClr val="0000FF"/>
                </a:solidFill>
              </a:rPr>
              <a:t>[] = "Transpose submission";</a:t>
            </a:r>
          </a:p>
          <a:p>
            <a:pPr marL="344487" lvl="1" indent="0" eaLnBrk="1" hangingPunct="1"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void </a:t>
            </a:r>
            <a:r>
              <a:rPr lang="en-US" altLang="zh-CN" sz="1600" b="1" dirty="0" err="1">
                <a:solidFill>
                  <a:srgbClr val="0000FF"/>
                </a:solidFill>
              </a:rPr>
              <a:t>transpose_submit</a:t>
            </a:r>
            <a:r>
              <a:rPr lang="en-US" altLang="zh-CN" sz="1600" b="1" dirty="0">
                <a:solidFill>
                  <a:srgbClr val="0000FF"/>
                </a:solidFill>
              </a:rPr>
              <a:t>(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M,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N,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A[N][M],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B[M][N]);</a:t>
            </a:r>
          </a:p>
          <a:p>
            <a:pPr marL="361950" lvl="1" indent="0" eaLnBrk="1" hangingPunct="1">
              <a:buClr>
                <a:schemeClr val="tx2"/>
              </a:buClr>
              <a:buNone/>
            </a:pPr>
            <a:endParaRPr lang="en-US" altLang="zh-CN" sz="1800" b="1" dirty="0" smtClean="0">
              <a:solidFill>
                <a:srgbClr val="00B0F0"/>
              </a:solidFill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/>
              <a:t>实现</a:t>
            </a:r>
            <a:r>
              <a:rPr lang="zh-CN" altLang="en-US" sz="2000" b="1" dirty="0" smtClean="0"/>
              <a:t>要求：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限制对</a:t>
            </a:r>
            <a:r>
              <a:rPr lang="zh-CN" altLang="en-US" sz="1600" b="1" dirty="0"/>
              <a:t>栈的</a:t>
            </a:r>
            <a:r>
              <a:rPr lang="zh-CN" altLang="en-US" sz="1600" b="1" dirty="0" smtClean="0"/>
              <a:t>引用</a:t>
            </a:r>
            <a:r>
              <a:rPr lang="en-US" altLang="zh-CN" sz="1600" b="1" dirty="0" smtClean="0"/>
              <a:t>——</a:t>
            </a:r>
            <a:r>
              <a:rPr lang="zh-CN" altLang="en-US" sz="1600" b="1" dirty="0" smtClean="0"/>
              <a:t>在</a:t>
            </a:r>
            <a:r>
              <a:rPr lang="zh-CN" altLang="en-US" sz="1600" b="1" dirty="0"/>
              <a:t>转置函数</a:t>
            </a:r>
            <a:r>
              <a:rPr lang="zh-CN" altLang="en-US" sz="1600" b="1" dirty="0" smtClean="0"/>
              <a:t>中最多定义</a:t>
            </a:r>
            <a:r>
              <a:rPr lang="zh-CN" altLang="en-US" sz="1600" b="1" dirty="0"/>
              <a:t>和使用</a:t>
            </a:r>
            <a:r>
              <a:rPr lang="en-US" altLang="zh-CN" sz="1600" b="1" dirty="0">
                <a:solidFill>
                  <a:srgbClr val="FF0000"/>
                </a:solidFill>
              </a:rPr>
              <a:t>12</a:t>
            </a:r>
            <a:r>
              <a:rPr lang="zh-CN" altLang="en-US" sz="1600" b="1" dirty="0"/>
              <a:t>个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zh-CN" altLang="en-US" sz="1600" b="1" dirty="0"/>
              <a:t>类型的</a:t>
            </a:r>
            <a:r>
              <a:rPr lang="zh-CN" altLang="en-US" sz="1600" b="1" dirty="0">
                <a:solidFill>
                  <a:srgbClr val="FF0000"/>
                </a:solidFill>
              </a:rPr>
              <a:t>局部变量</a:t>
            </a:r>
            <a:r>
              <a:rPr lang="zh-CN" altLang="en-US" sz="1600" b="1" dirty="0"/>
              <a:t>，</a:t>
            </a:r>
            <a:r>
              <a:rPr lang="zh-CN" altLang="en-US" sz="1600" b="1" dirty="0" smtClean="0"/>
              <a:t>同时不能</a:t>
            </a:r>
            <a:r>
              <a:rPr lang="zh-CN" altLang="en-US" sz="1600" b="1" dirty="0"/>
              <a:t>使用任何</a:t>
            </a:r>
            <a:r>
              <a:rPr lang="en-US" altLang="zh-CN" sz="1600" b="1" dirty="0"/>
              <a:t>long</a:t>
            </a:r>
            <a:r>
              <a:rPr lang="zh-CN" altLang="en-US" sz="1600" b="1" dirty="0"/>
              <a:t>类型的变量或其他位模式数据以在一个变量中存储多个值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b="1" dirty="0" smtClean="0"/>
              <a:t>原因：实验</a:t>
            </a:r>
            <a:r>
              <a:rPr lang="zh-CN" altLang="en-US" sz="1300" b="1" dirty="0"/>
              <a:t>测试代码不能</a:t>
            </a:r>
            <a:r>
              <a:rPr lang="en-US" altLang="zh-CN" sz="1300" b="1" dirty="0"/>
              <a:t>/</a:t>
            </a:r>
            <a:r>
              <a:rPr lang="zh-CN" altLang="en-US" sz="1300" b="1" dirty="0"/>
              <a:t>不应计数栈的引用访问</a:t>
            </a:r>
            <a:r>
              <a:rPr lang="zh-CN" altLang="en-US" sz="1300" b="1" dirty="0" smtClean="0"/>
              <a:t>，而应将注意力</a:t>
            </a:r>
            <a:r>
              <a:rPr lang="zh-CN" altLang="en-US" sz="1300" b="1" dirty="0"/>
              <a:t>集中在对源和目的矩阵的访问模式</a:t>
            </a:r>
            <a:r>
              <a:rPr lang="zh-CN" altLang="en-US" sz="1300" b="1" dirty="0" smtClean="0"/>
              <a:t>上</a:t>
            </a:r>
            <a:endParaRPr lang="zh-CN" altLang="en-US" sz="1300" b="1" dirty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不</a:t>
            </a:r>
            <a:r>
              <a:rPr lang="zh-CN" altLang="en-US" sz="1600" b="1" dirty="0"/>
              <a:t>允许使用</a:t>
            </a:r>
            <a:r>
              <a:rPr lang="zh-CN" altLang="en-US" sz="1600" b="1" dirty="0" smtClean="0"/>
              <a:t>递归。如果定义</a:t>
            </a:r>
            <a:r>
              <a:rPr lang="zh-CN" altLang="en-US" sz="1600" b="1" dirty="0"/>
              <a:t>和调用辅助函数，在任意时刻，从转置函数的栈帧到辅助函数的栈帧之间最多可以同时存在</a:t>
            </a:r>
            <a:r>
              <a:rPr lang="en-US" altLang="zh-CN" sz="1600" b="1" dirty="0"/>
              <a:t>12</a:t>
            </a:r>
            <a:r>
              <a:rPr lang="zh-CN" altLang="en-US" sz="1600" b="1" dirty="0"/>
              <a:t>个局部变量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b="1" dirty="0" smtClean="0"/>
              <a:t>例如</a:t>
            </a:r>
            <a:r>
              <a:rPr lang="zh-CN" altLang="en-US" sz="1300" b="1" dirty="0"/>
              <a:t>，</a:t>
            </a:r>
            <a:r>
              <a:rPr lang="zh-CN" altLang="en-US" sz="1300" b="1" dirty="0" smtClean="0"/>
              <a:t>如果转置</a:t>
            </a:r>
            <a:r>
              <a:rPr lang="zh-CN" altLang="en-US" sz="1300" b="1" dirty="0"/>
              <a:t>函数定义了</a:t>
            </a:r>
            <a:r>
              <a:rPr lang="en-US" altLang="zh-CN" sz="1300" b="1" dirty="0"/>
              <a:t>8</a:t>
            </a:r>
            <a:r>
              <a:rPr lang="zh-CN" altLang="en-US" sz="1300" b="1" dirty="0"/>
              <a:t>个局部变量，其中调用了一个使用</a:t>
            </a:r>
            <a:r>
              <a:rPr lang="en-US" altLang="zh-CN" sz="1300" b="1" dirty="0"/>
              <a:t>4</a:t>
            </a:r>
            <a:r>
              <a:rPr lang="zh-CN" altLang="en-US" sz="1300" b="1" dirty="0"/>
              <a:t>个局部变量的函数，而其进一步调用了一个使用</a:t>
            </a:r>
            <a:r>
              <a:rPr lang="en-US" altLang="zh-CN" sz="1300" b="1" dirty="0"/>
              <a:t>2</a:t>
            </a:r>
            <a:r>
              <a:rPr lang="zh-CN" altLang="en-US" sz="1300" b="1" dirty="0"/>
              <a:t>个局部变量的函数，则栈上总共将有</a:t>
            </a:r>
            <a:r>
              <a:rPr lang="en-US" altLang="zh-CN" sz="1300" b="1" dirty="0"/>
              <a:t>14</a:t>
            </a:r>
            <a:r>
              <a:rPr lang="zh-CN" altLang="en-US" sz="1300" b="1" dirty="0"/>
              <a:t>个变量</a:t>
            </a:r>
            <a:r>
              <a:rPr lang="zh-CN" altLang="en-US" sz="1300" b="1" dirty="0" smtClean="0"/>
              <a:t>，则违反</a:t>
            </a:r>
            <a:r>
              <a:rPr lang="zh-CN" altLang="en-US" sz="1300" b="1" dirty="0"/>
              <a:t>了本规则。 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转置</a:t>
            </a:r>
            <a:r>
              <a:rPr lang="zh-CN" altLang="en-US" sz="1600" b="1" dirty="0"/>
              <a:t>函数不允许改变矩阵</a:t>
            </a:r>
            <a:r>
              <a:rPr lang="en-US" altLang="zh-CN" sz="1600" b="1" dirty="0"/>
              <a:t>A</a:t>
            </a:r>
            <a:r>
              <a:rPr lang="zh-CN" altLang="en-US" sz="1600" b="1" dirty="0"/>
              <a:t>，</a:t>
            </a:r>
            <a:r>
              <a:rPr lang="zh-CN" altLang="en-US" sz="1600" b="1" dirty="0" smtClean="0"/>
              <a:t>但可以</a:t>
            </a:r>
            <a:r>
              <a:rPr lang="zh-CN" altLang="en-US" sz="1600" b="1" dirty="0"/>
              <a:t>任意操作矩阵</a:t>
            </a:r>
            <a:r>
              <a:rPr lang="en-US" altLang="zh-CN" sz="1600" b="1" dirty="0"/>
              <a:t>B</a:t>
            </a:r>
            <a:r>
              <a:rPr lang="zh-CN" altLang="en-US" sz="1600" b="1" dirty="0"/>
              <a:t>。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不</a:t>
            </a:r>
            <a:r>
              <a:rPr lang="zh-CN" altLang="en-US" sz="1600" b="1" dirty="0"/>
              <a:t>允许在代码中定义任何矩阵或使用</a:t>
            </a:r>
            <a:r>
              <a:rPr lang="en-US" altLang="zh-CN" sz="1600" b="1" dirty="0" err="1"/>
              <a:t>malloc</a:t>
            </a:r>
            <a:r>
              <a:rPr lang="zh-CN" altLang="en-US" sz="1600" b="1" dirty="0"/>
              <a:t>及其变种。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776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性能测试：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/>
              <a:t>实验提供了名为</a:t>
            </a:r>
            <a:r>
              <a:rPr lang="en-US" altLang="zh-CN" sz="1600" b="1" dirty="0"/>
              <a:t>test-</a:t>
            </a:r>
            <a:r>
              <a:rPr lang="en-US" altLang="zh-CN" sz="1600" b="1" dirty="0" err="1"/>
              <a:t>trans.c</a:t>
            </a:r>
            <a:r>
              <a:rPr lang="zh-CN" altLang="en-US" sz="1600" b="1" dirty="0"/>
              <a:t>的</a:t>
            </a:r>
            <a:r>
              <a:rPr lang="zh-CN" altLang="en-US" sz="1600" b="1" dirty="0" smtClean="0"/>
              <a:t>自动</a:t>
            </a:r>
            <a:r>
              <a:rPr lang="zh-CN" altLang="en-US" sz="1600" b="1" dirty="0"/>
              <a:t>测试</a:t>
            </a:r>
            <a:r>
              <a:rPr lang="zh-CN" altLang="en-US" sz="1600" b="1" dirty="0" smtClean="0"/>
              <a:t>程序，该程序将</a:t>
            </a:r>
            <a:r>
              <a:rPr lang="zh-CN" altLang="en-US" sz="1600" b="1" dirty="0"/>
              <a:t>调用</a:t>
            </a:r>
            <a:r>
              <a:rPr lang="en-US" altLang="zh-CN" sz="1600" b="1" dirty="0" err="1" smtClean="0"/>
              <a:t>trans.c</a:t>
            </a:r>
            <a:r>
              <a:rPr lang="zh-CN" altLang="en-US" sz="1600" b="1" dirty="0" smtClean="0"/>
              <a:t>中实现的</a:t>
            </a:r>
            <a:r>
              <a:rPr lang="en-US" altLang="zh-CN" sz="1600" b="1" dirty="0" err="1" smtClean="0"/>
              <a:t>registerFunctions</a:t>
            </a:r>
            <a:r>
              <a:rPr lang="en-US" altLang="zh-CN" sz="1600" b="1" dirty="0" smtClean="0"/>
              <a:t>()</a:t>
            </a:r>
            <a:r>
              <a:rPr lang="zh-CN" altLang="en-US" sz="1600" b="1" dirty="0" smtClean="0"/>
              <a:t>函数并测试其中注册的每</a:t>
            </a:r>
            <a:r>
              <a:rPr lang="zh-CN" altLang="en-US" sz="1600" b="1" dirty="0"/>
              <a:t>一个转置</a:t>
            </a:r>
            <a:r>
              <a:rPr lang="zh-CN" altLang="en-US" sz="1600" b="1" dirty="0" smtClean="0"/>
              <a:t>函数，例如</a:t>
            </a:r>
            <a:r>
              <a:rPr lang="en-US" altLang="zh-CN" sz="1600" b="1" dirty="0" err="1" smtClean="0"/>
              <a:t>transpose_submit</a:t>
            </a:r>
            <a:r>
              <a:rPr lang="en-US" altLang="zh-CN" sz="1600" b="1" dirty="0" smtClean="0"/>
              <a:t>:</a:t>
            </a:r>
          </a:p>
          <a:p>
            <a:pPr marL="344487" lvl="1" indent="0" algn="ctr" eaLnBrk="1" hangingPunct="1">
              <a:buNone/>
            </a:pPr>
            <a:r>
              <a:rPr lang="en-US" altLang="zh-CN" sz="1600" dirty="0" err="1" smtClean="0">
                <a:solidFill>
                  <a:srgbClr val="0000FF"/>
                </a:solidFill>
              </a:rPr>
              <a:t>registerTransFunction</a:t>
            </a:r>
            <a:r>
              <a:rPr lang="en-US" altLang="zh-CN" sz="1600" dirty="0" smtClean="0">
                <a:solidFill>
                  <a:srgbClr val="0000FF"/>
                </a:solidFill>
              </a:rPr>
              <a:t>(</a:t>
            </a:r>
            <a:r>
              <a:rPr lang="en-US" altLang="zh-CN" sz="1600" dirty="0" err="1" smtClean="0">
                <a:solidFill>
                  <a:srgbClr val="0000FF"/>
                </a:solidFill>
              </a:rPr>
              <a:t>transpose_submit</a:t>
            </a:r>
            <a:r>
              <a:rPr lang="en-US" altLang="zh-CN" sz="1600" dirty="0">
                <a:solidFill>
                  <a:srgbClr val="0000FF"/>
                </a:solidFill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sz="1600" dirty="0">
                <a:solidFill>
                  <a:srgbClr val="0000FF"/>
                </a:solidFill>
              </a:rPr>
              <a:t>);</a:t>
            </a:r>
            <a:endParaRPr lang="en-US" altLang="zh-CN" sz="1600" b="1" dirty="0" smtClean="0">
              <a:solidFill>
                <a:srgbClr val="0000FF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dirty="0" smtClean="0"/>
              <a:t>最多可以向</a:t>
            </a:r>
            <a:r>
              <a:rPr lang="en-US" altLang="zh-CN" sz="1300" dirty="0"/>
              <a:t>test-trans</a:t>
            </a:r>
            <a:r>
              <a:rPr lang="zh-CN" altLang="en-US" sz="1300" dirty="0" smtClean="0"/>
              <a:t>测试程序注册</a:t>
            </a:r>
            <a:r>
              <a:rPr lang="en-US" altLang="zh-CN" sz="1300" dirty="0" smtClean="0"/>
              <a:t>100</a:t>
            </a:r>
            <a:r>
              <a:rPr lang="zh-CN" altLang="en-US" sz="1300" dirty="0" smtClean="0"/>
              <a:t>个位于</a:t>
            </a:r>
            <a:r>
              <a:rPr lang="en-US" altLang="zh-CN" sz="1300" dirty="0" err="1"/>
              <a:t>trans.c</a:t>
            </a:r>
            <a:r>
              <a:rPr lang="zh-CN" altLang="en-US" sz="1300" dirty="0"/>
              <a:t>中</a:t>
            </a:r>
            <a:r>
              <a:rPr lang="zh-CN" altLang="en-US" sz="1300" dirty="0" smtClean="0"/>
              <a:t>的</a:t>
            </a:r>
            <a:r>
              <a:rPr lang="zh-CN" altLang="en-US" sz="1300" dirty="0"/>
              <a:t>不同</a:t>
            </a:r>
            <a:r>
              <a:rPr lang="zh-CN" altLang="en-US" sz="1300" dirty="0" smtClean="0"/>
              <a:t>转置</a:t>
            </a:r>
            <a:r>
              <a:rPr lang="zh-CN" altLang="en-US" sz="1300" dirty="0"/>
              <a:t>函数</a:t>
            </a:r>
            <a:r>
              <a:rPr lang="zh-CN" altLang="en-US" sz="1300" dirty="0" smtClean="0"/>
              <a:t>实现</a:t>
            </a:r>
            <a:endParaRPr lang="en-US" altLang="zh-CN" sz="1300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dirty="0" smtClean="0"/>
              <a:t>最终需选择</a:t>
            </a:r>
            <a:r>
              <a:rPr lang="zh-CN" altLang="en-US" sz="1300" dirty="0"/>
              <a:t>注册函数实现中的一个，将</a:t>
            </a:r>
            <a:r>
              <a:rPr lang="zh-CN" altLang="en-US" sz="1300" dirty="0" smtClean="0"/>
              <a:t>其重命名</a:t>
            </a:r>
            <a:r>
              <a:rPr lang="en-US" altLang="zh-CN" sz="1300" dirty="0" smtClean="0"/>
              <a:t>/</a:t>
            </a:r>
            <a:r>
              <a:rPr lang="zh-CN" altLang="en-US" sz="1300" dirty="0" smtClean="0"/>
              <a:t>复制到函数</a:t>
            </a:r>
            <a:r>
              <a:rPr lang="en-US" altLang="zh-CN" sz="1300" dirty="0" err="1"/>
              <a:t>transpose_submit</a:t>
            </a:r>
            <a:r>
              <a:rPr lang="zh-CN" altLang="en-US" sz="1300" dirty="0"/>
              <a:t>中并作为实验结果</a:t>
            </a:r>
            <a:r>
              <a:rPr lang="zh-CN" altLang="en-US" sz="1300" dirty="0" smtClean="0"/>
              <a:t>提交</a:t>
            </a:r>
            <a:endParaRPr lang="en-US" altLang="zh-CN" sz="1300" dirty="0"/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测试程序以矩阵大小作为输入（通过</a:t>
            </a:r>
            <a:r>
              <a:rPr lang="en-US" altLang="zh-CN" sz="1600" b="1" dirty="0" smtClean="0"/>
              <a:t>-M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-N</a:t>
            </a:r>
            <a:r>
              <a:rPr lang="zh-CN" altLang="en-US" sz="1600" b="1" dirty="0" smtClean="0"/>
              <a:t>命令行参数）</a:t>
            </a:r>
            <a:endParaRPr lang="en-US" altLang="zh-CN" sz="1600" b="1" dirty="0" smtClean="0"/>
          </a:p>
          <a:p>
            <a:pPr marL="1036637" lvl="2" indent="-3429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CN" altLang="en-US" sz="1300" dirty="0" smtClean="0"/>
              <a:t>使用</a:t>
            </a:r>
            <a:r>
              <a:rPr lang="en-US" altLang="zh-CN" sz="1300" dirty="0" err="1" smtClean="0"/>
              <a:t>valgrind</a:t>
            </a:r>
            <a:r>
              <a:rPr lang="zh-CN" altLang="en-US" sz="1300" dirty="0" smtClean="0"/>
              <a:t>为</a:t>
            </a:r>
            <a:r>
              <a:rPr lang="en-US" altLang="zh-CN" sz="1300" dirty="0" err="1" smtClean="0"/>
              <a:t>tracegen</a:t>
            </a:r>
            <a:r>
              <a:rPr lang="zh-CN" altLang="en-US" sz="1300" dirty="0" smtClean="0"/>
              <a:t>程序（其中调用了由命令行参数所指定的一个注册转置函数）生成访</a:t>
            </a:r>
            <a:r>
              <a:rPr lang="zh-CN" altLang="en-US" sz="1300" dirty="0"/>
              <a:t>存</a:t>
            </a:r>
            <a:r>
              <a:rPr lang="zh-CN" altLang="en-US" sz="1300" dirty="0" smtClean="0"/>
              <a:t>轨迹</a:t>
            </a:r>
            <a:r>
              <a:rPr lang="en-US" altLang="zh-CN" sz="1300" dirty="0" smtClean="0"/>
              <a:t>——</a:t>
            </a:r>
            <a:r>
              <a:rPr lang="zh-CN" altLang="en-US" sz="1300" dirty="0" smtClean="0"/>
              <a:t>该轨迹刻画了该转置函数实现在</a:t>
            </a:r>
            <a:r>
              <a:rPr lang="en-US" altLang="zh-CN" sz="1300" dirty="0" smtClean="0"/>
              <a:t>Cache</a:t>
            </a:r>
            <a:r>
              <a:rPr lang="zh-CN" altLang="en-US" sz="1300" dirty="0" smtClean="0"/>
              <a:t>使用上的特点</a:t>
            </a:r>
            <a:endParaRPr lang="en-US" altLang="zh-CN" sz="1300" dirty="0" smtClean="0"/>
          </a:p>
          <a:p>
            <a:pPr marL="1036637" lvl="2" indent="-3429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CN" altLang="en-US" sz="1300" dirty="0" smtClean="0"/>
              <a:t>使用参数</a:t>
            </a:r>
            <a:r>
              <a:rPr lang="zh-CN" altLang="en-US" sz="1300" dirty="0"/>
              <a:t>（</a:t>
            </a:r>
            <a:r>
              <a:rPr lang="en-US" altLang="zh-CN" sz="1300" dirty="0"/>
              <a:t>s=5</a:t>
            </a:r>
            <a:r>
              <a:rPr lang="zh-CN" altLang="en-US" sz="1300" dirty="0"/>
              <a:t>、</a:t>
            </a:r>
            <a:r>
              <a:rPr lang="en-US" altLang="zh-CN" sz="1300" dirty="0"/>
              <a:t>E=1</a:t>
            </a:r>
            <a:r>
              <a:rPr lang="zh-CN" altLang="en-US" sz="1300" dirty="0"/>
              <a:t>、</a:t>
            </a:r>
            <a:r>
              <a:rPr lang="en-US" altLang="zh-CN" sz="1300" dirty="0"/>
              <a:t>b=5</a:t>
            </a:r>
            <a:r>
              <a:rPr lang="zh-CN" altLang="en-US" sz="1300" dirty="0" smtClean="0"/>
              <a:t>）和该转置函数的</a:t>
            </a:r>
            <a:r>
              <a:rPr lang="zh-CN" altLang="en-US" sz="1300" dirty="0"/>
              <a:t>访存</a:t>
            </a:r>
            <a:r>
              <a:rPr lang="zh-CN" altLang="en-US" sz="1300" dirty="0" smtClean="0"/>
              <a:t>轨迹运行</a:t>
            </a:r>
            <a:r>
              <a:rPr lang="zh-CN" altLang="en-US" sz="1300" dirty="0" smtClean="0">
                <a:solidFill>
                  <a:srgbClr val="FF0000"/>
                </a:solidFill>
              </a:rPr>
              <a:t>参考</a:t>
            </a:r>
            <a:r>
              <a:rPr lang="zh-CN" altLang="en-US" sz="1300" dirty="0"/>
              <a:t>缓存</a:t>
            </a:r>
            <a:r>
              <a:rPr lang="zh-CN" altLang="en-US" sz="1300" dirty="0" smtClean="0"/>
              <a:t>模拟器</a:t>
            </a:r>
            <a:r>
              <a:rPr lang="en-US" altLang="zh-CN" sz="1300" dirty="0" err="1" smtClean="0"/>
              <a:t>csim</a:t>
            </a:r>
            <a:r>
              <a:rPr lang="en-US" altLang="zh-CN" sz="1300" dirty="0" smtClean="0"/>
              <a:t>-ref</a:t>
            </a:r>
            <a:r>
              <a:rPr lang="zh-CN" altLang="en-US" sz="1300" dirty="0" smtClean="0"/>
              <a:t>，将其输出作为评估该转置</a:t>
            </a:r>
            <a:r>
              <a:rPr lang="zh-CN" altLang="en-US" sz="1300" dirty="0"/>
              <a:t>函数</a:t>
            </a:r>
            <a:r>
              <a:rPr lang="zh-CN" altLang="en-US" sz="1300" dirty="0" smtClean="0"/>
              <a:t>的依据。</a:t>
            </a:r>
            <a:endParaRPr lang="en-US" altLang="zh-CN" sz="1300" dirty="0" smtClean="0"/>
          </a:p>
          <a:p>
            <a:pPr marL="1158875" lvl="3" indent="-171450" eaLnBrk="1" hangingPunct="1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zh-CN" sz="1200" dirty="0" smtClean="0"/>
              <a:t>test-trans</a:t>
            </a:r>
            <a:r>
              <a:rPr lang="zh-CN" altLang="en-US" sz="1200" dirty="0" smtClean="0"/>
              <a:t>程序</a:t>
            </a:r>
            <a:r>
              <a:rPr lang="zh-CN" altLang="en-US" sz="1200" dirty="0"/>
              <a:t>如下</a:t>
            </a:r>
            <a:r>
              <a:rPr lang="zh-CN" altLang="en-US" sz="1200" dirty="0" smtClean="0"/>
              <a:t>运行</a:t>
            </a:r>
            <a:r>
              <a:rPr lang="en-US" altLang="zh-CN" sz="1200" dirty="0" err="1" smtClean="0"/>
              <a:t>csim</a:t>
            </a:r>
            <a:r>
              <a:rPr lang="en-US" altLang="zh-CN" sz="1200" dirty="0" smtClean="0"/>
              <a:t>-ref</a:t>
            </a:r>
            <a:r>
              <a:rPr lang="zh-CN" altLang="en-US" sz="1200" dirty="0" smtClean="0"/>
              <a:t>，从而将</a:t>
            </a:r>
            <a:r>
              <a:rPr lang="zh-CN" altLang="en-US" sz="1200" dirty="0"/>
              <a:t>第</a:t>
            </a:r>
            <a:r>
              <a:rPr lang="en-US" altLang="zh-CN" sz="1200" dirty="0" err="1"/>
              <a:t>i</a:t>
            </a:r>
            <a:r>
              <a:rPr lang="zh-CN" altLang="en-US" sz="1200" dirty="0"/>
              <a:t>个转置函数的访存轨迹存储于文件</a:t>
            </a:r>
            <a:r>
              <a:rPr lang="en-US" altLang="zh-CN" sz="1200" dirty="0" err="1"/>
              <a:t>trace.f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</a:t>
            </a:r>
            <a:r>
              <a:rPr lang="zh-CN" altLang="en-US" sz="1200" dirty="0"/>
              <a:t>（例如</a:t>
            </a:r>
            <a:r>
              <a:rPr lang="en-US" altLang="zh-CN" sz="1200" dirty="0"/>
              <a:t>trace.f0</a:t>
            </a:r>
            <a:r>
              <a:rPr lang="zh-CN" altLang="en-US" sz="1200" dirty="0"/>
              <a:t>，</a:t>
            </a:r>
            <a:r>
              <a:rPr lang="en-US" altLang="zh-CN" sz="1200" dirty="0"/>
              <a:t>trace.f1</a:t>
            </a:r>
            <a:r>
              <a:rPr lang="zh-CN" altLang="en-US" sz="1200" dirty="0"/>
              <a:t>， </a:t>
            </a:r>
            <a:r>
              <a:rPr lang="en-US" altLang="zh-CN" sz="1200" dirty="0"/>
              <a:t>...</a:t>
            </a:r>
            <a:r>
              <a:rPr lang="zh-CN" altLang="en-US" sz="1200" dirty="0"/>
              <a:t>）</a:t>
            </a:r>
            <a:r>
              <a:rPr lang="zh-CN" altLang="en-US" sz="1200" dirty="0" smtClean="0"/>
              <a:t>中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这些</a:t>
            </a:r>
            <a:r>
              <a:rPr lang="zh-CN" altLang="en-US" sz="1200" dirty="0"/>
              <a:t>访存轨迹文件</a:t>
            </a:r>
            <a:r>
              <a:rPr lang="zh-CN" altLang="en-US" sz="1200" dirty="0" smtClean="0"/>
              <a:t>对帮助调试和理解</a:t>
            </a:r>
            <a:r>
              <a:rPr lang="zh-CN" altLang="en-US" sz="1200" dirty="0"/>
              <a:t>每一转置函数触发的缓存命中和缺失具体从何而</a:t>
            </a:r>
            <a:r>
              <a:rPr lang="zh-CN" altLang="en-US" sz="1200" dirty="0" smtClean="0"/>
              <a:t>来非常有用</a:t>
            </a:r>
            <a:endParaRPr lang="en-US" altLang="zh-CN" sz="1200" dirty="0" smtClean="0"/>
          </a:p>
          <a:p>
            <a:pPr marL="987425" lvl="3" indent="0" algn="ctr" eaLnBrk="1" hangingPunct="1">
              <a:spcBef>
                <a:spcPts val="1200"/>
              </a:spcBef>
              <a:buNone/>
            </a:pPr>
            <a:r>
              <a:rPr lang="pt-BR" altLang="zh-CN" sz="1200" dirty="0"/>
              <a:t>./csim-ref -s 5 -E 1 -b 5 -t </a:t>
            </a:r>
            <a:r>
              <a:rPr lang="pt-BR" altLang="zh-CN" sz="1200" b="1" dirty="0">
                <a:solidFill>
                  <a:srgbClr val="00B0F0"/>
                </a:solidFill>
              </a:rPr>
              <a:t>trace.f</a:t>
            </a:r>
            <a:r>
              <a:rPr lang="en-US" altLang="zh-CN" sz="1200" b="1" dirty="0">
                <a:solidFill>
                  <a:srgbClr val="00B0F0"/>
                </a:solidFill>
              </a:rPr>
              <a:t>[</a:t>
            </a:r>
            <a:r>
              <a:rPr lang="en-US" altLang="zh-CN" sz="1200" b="1" dirty="0" err="1">
                <a:solidFill>
                  <a:srgbClr val="00B0F0"/>
                </a:solidFill>
              </a:rPr>
              <a:t>i</a:t>
            </a:r>
            <a:r>
              <a:rPr lang="en-US" altLang="zh-CN" sz="1200" b="1" dirty="0">
                <a:solidFill>
                  <a:srgbClr val="00B0F0"/>
                </a:solidFill>
              </a:rPr>
              <a:t>]</a:t>
            </a:r>
            <a:endParaRPr lang="en-US" altLang="zh-CN" sz="1200" b="1" dirty="0" smtClean="0">
              <a:solidFill>
                <a:srgbClr val="00B0F0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dirty="0" smtClean="0"/>
              <a:t> 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2470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/>
              <a:t>test-trans</a:t>
            </a:r>
            <a:r>
              <a:rPr lang="zh-CN" altLang="en-US" sz="2000" b="1" dirty="0" smtClean="0"/>
              <a:t>测试程序运行示例：</a:t>
            </a:r>
            <a:endParaRPr lang="en-US" altLang="zh-CN" sz="2000" b="1" dirty="0" smtClean="0"/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linux</a:t>
            </a:r>
            <a:r>
              <a:rPr lang="en-US" altLang="zh-CN" sz="1400" dirty="0"/>
              <a:t>&gt; </a:t>
            </a:r>
            <a:r>
              <a:rPr lang="en-US" altLang="zh-CN" sz="1400" dirty="0" smtClean="0"/>
              <a:t>make    </a:t>
            </a:r>
            <a:r>
              <a:rPr lang="en-US" altLang="zh-CN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 </a:t>
            </a:r>
            <a:r>
              <a:rPr lang="zh-CN" alt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编译和链接</a:t>
            </a:r>
            <a:r>
              <a:rPr lang="en-US" altLang="zh-CN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test-</a:t>
            </a:r>
            <a:r>
              <a:rPr lang="en-US" altLang="zh-CN" sz="14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4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，从而可访问后者中定义的转置函数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linux</a:t>
            </a:r>
            <a:r>
              <a:rPr lang="en-US" altLang="zh-CN" sz="1400" dirty="0"/>
              <a:t>&gt; ./test-trans -M 32 -N 32 </a:t>
            </a:r>
            <a:r>
              <a:rPr lang="en-US" altLang="zh-CN" sz="1400" dirty="0" smtClean="0"/>
              <a:t>   </a:t>
            </a:r>
            <a:r>
              <a:rPr lang="en-US" altLang="zh-CN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 </a:t>
            </a:r>
            <a:r>
              <a:rPr lang="en-US" altLang="zh-CN" sz="1400" dirty="0" smtClean="0">
                <a:solidFill>
                  <a:srgbClr val="00B0F0"/>
                </a:solidFill>
              </a:rPr>
              <a:t>32×32</a:t>
            </a:r>
            <a:r>
              <a:rPr lang="zh-CN" altLang="en-US" sz="1400" dirty="0" smtClean="0">
                <a:solidFill>
                  <a:srgbClr val="00B0F0"/>
                </a:solidFill>
              </a:rPr>
              <a:t>大小矩阵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400" dirty="0"/>
              <a:t>Step 1: Evaluating registered transpose </a:t>
            </a:r>
            <a:r>
              <a:rPr lang="en-US" altLang="zh-CN" sz="1400" dirty="0" err="1"/>
              <a:t>funcs</a:t>
            </a:r>
            <a:r>
              <a:rPr lang="en-US" altLang="zh-CN" sz="1400" dirty="0"/>
              <a:t> for correctness: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0 (Transpose submission): correctness: 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1 (Simple row-wise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2 (column-wise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3 (using a </a:t>
            </a:r>
            <a:r>
              <a:rPr lang="en-US" altLang="zh-CN" sz="1400" dirty="0" err="1"/>
              <a:t>zig-zag</a:t>
            </a:r>
            <a:r>
              <a:rPr lang="en-US" altLang="zh-CN" sz="1400" dirty="0"/>
              <a:t> access pattern): correctness: 1</a:t>
            </a:r>
          </a:p>
          <a:p>
            <a:pPr marL="344487" lvl="1" indent="0" eaLnBrk="1" hangingPunct="1">
              <a:buNone/>
            </a:pPr>
            <a:endParaRPr lang="en-US" altLang="zh-CN" sz="1400" dirty="0"/>
          </a:p>
          <a:p>
            <a:pPr marL="344487" lvl="1" indent="0" eaLnBrk="1" hangingPunct="1">
              <a:buNone/>
            </a:pPr>
            <a:r>
              <a:rPr lang="en-US" altLang="zh-CN" sz="1400" dirty="0"/>
              <a:t>Step 2: Generating memory traces for registered transpose </a:t>
            </a:r>
            <a:r>
              <a:rPr lang="en-US" altLang="zh-CN" sz="1400" dirty="0" err="1"/>
              <a:t>funcs</a:t>
            </a:r>
            <a:r>
              <a:rPr lang="en-US" altLang="zh-CN" sz="1400" dirty="0"/>
              <a:t>.</a:t>
            </a:r>
          </a:p>
          <a:p>
            <a:pPr marL="344487" lvl="1" indent="0" eaLnBrk="1" hangingPunct="1">
              <a:buNone/>
            </a:pPr>
            <a:endParaRPr lang="en-US" altLang="zh-CN" sz="1400" dirty="0"/>
          </a:p>
          <a:p>
            <a:pPr marL="344487" lvl="1" indent="0" eaLnBrk="1" hangingPunct="1">
              <a:buNone/>
            </a:pPr>
            <a:r>
              <a:rPr lang="en-US" altLang="zh-CN" sz="1400" dirty="0"/>
              <a:t>Step 3: Evaluating performance of registered transpose </a:t>
            </a:r>
            <a:r>
              <a:rPr lang="en-US" altLang="zh-CN" sz="1400" dirty="0" err="1"/>
              <a:t>funcs</a:t>
            </a:r>
            <a:r>
              <a:rPr lang="en-US" altLang="zh-CN" sz="1400" dirty="0"/>
              <a:t> (s=5, E=1, b=5)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0 (</a:t>
            </a:r>
            <a:r>
              <a:rPr lang="en-US" altLang="zh-CN" sz="1400" dirty="0">
                <a:solidFill>
                  <a:srgbClr val="0000FF"/>
                </a:solidFill>
              </a:rPr>
              <a:t>Transpose submission</a:t>
            </a:r>
            <a:r>
              <a:rPr lang="en-US" altLang="zh-CN" sz="1400" dirty="0"/>
              <a:t>): hits:1766, misses:287, evictions:255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1 (</a:t>
            </a:r>
            <a:r>
              <a:rPr lang="en-US" altLang="zh-CN" sz="1400" dirty="0">
                <a:solidFill>
                  <a:srgbClr val="0000FF"/>
                </a:solidFill>
              </a:rPr>
              <a:t>Simple row-wise scan transpose</a:t>
            </a:r>
            <a:r>
              <a:rPr lang="en-US" altLang="zh-CN" sz="14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2 (</a:t>
            </a:r>
            <a:r>
              <a:rPr lang="en-US" altLang="zh-CN" sz="1400" dirty="0">
                <a:solidFill>
                  <a:srgbClr val="0000FF"/>
                </a:solidFill>
              </a:rPr>
              <a:t>column-wise scan transpose</a:t>
            </a:r>
            <a:r>
              <a:rPr lang="en-US" altLang="zh-CN" sz="14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3 (</a:t>
            </a:r>
            <a:r>
              <a:rPr lang="en-US" altLang="zh-CN" sz="1400" dirty="0">
                <a:solidFill>
                  <a:srgbClr val="0000FF"/>
                </a:solidFill>
              </a:rPr>
              <a:t>using a </a:t>
            </a:r>
            <a:r>
              <a:rPr lang="en-US" altLang="zh-CN" sz="1400" dirty="0" err="1">
                <a:solidFill>
                  <a:srgbClr val="0000FF"/>
                </a:solidFill>
              </a:rPr>
              <a:t>zig-zag</a:t>
            </a:r>
            <a:r>
              <a:rPr lang="en-US" altLang="zh-CN" sz="1400" dirty="0">
                <a:solidFill>
                  <a:srgbClr val="0000FF"/>
                </a:solidFill>
              </a:rPr>
              <a:t> access pattern</a:t>
            </a:r>
            <a:r>
              <a:rPr lang="en-US" altLang="zh-CN" sz="1400" dirty="0"/>
              <a:t>): hits:1076, misses:977, evictions:945</a:t>
            </a:r>
          </a:p>
          <a:p>
            <a:pPr marL="344487" lvl="1" indent="0" eaLnBrk="1" hangingPunct="1">
              <a:buNone/>
            </a:pPr>
            <a:r>
              <a:rPr lang="en-US" altLang="zh-CN" sz="1400" dirty="0"/>
              <a:t> </a:t>
            </a:r>
          </a:p>
          <a:p>
            <a:pPr marL="344487" lvl="1" indent="0" eaLnBrk="1" hangingPunct="1">
              <a:buNone/>
            </a:pPr>
            <a:r>
              <a:rPr lang="en-US" altLang="zh-CN" sz="1400" dirty="0"/>
              <a:t>Summary for official submission (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 0): correctness=1 misses=287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44308" y="4686235"/>
            <a:ext cx="1692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B0F0"/>
                </a:solidFill>
              </a:rPr>
              <a:t>trans.c</a:t>
            </a:r>
            <a:r>
              <a:rPr lang="zh-CN" altLang="en-US" sz="1600" dirty="0">
                <a:solidFill>
                  <a:srgbClr val="00B0F0"/>
                </a:solidFill>
              </a:rPr>
              <a:t>中</a:t>
            </a:r>
            <a:r>
              <a:rPr lang="zh-CN" altLang="en-US" sz="1600" dirty="0" smtClean="0">
                <a:solidFill>
                  <a:srgbClr val="00B0F0"/>
                </a:solidFill>
              </a:rPr>
              <a:t>注册</a:t>
            </a:r>
            <a:r>
              <a:rPr lang="zh-CN" altLang="en-US" sz="1600" dirty="0">
                <a:solidFill>
                  <a:srgbClr val="00B0F0"/>
                </a:solidFill>
              </a:rPr>
              <a:t>的</a:t>
            </a:r>
            <a:r>
              <a:rPr lang="en-US" altLang="zh-CN" sz="1600" dirty="0" smtClean="0">
                <a:solidFill>
                  <a:srgbClr val="00B0F0"/>
                </a:solidFill>
              </a:rPr>
              <a:t>4</a:t>
            </a:r>
            <a:r>
              <a:rPr lang="zh-CN" altLang="en-US" sz="1600" dirty="0">
                <a:solidFill>
                  <a:srgbClr val="00B0F0"/>
                </a:solidFill>
              </a:rPr>
              <a:t>个</a:t>
            </a:r>
            <a:r>
              <a:rPr lang="zh-CN" altLang="en-US" sz="1600" dirty="0" smtClean="0">
                <a:solidFill>
                  <a:srgbClr val="00B0F0"/>
                </a:solidFill>
              </a:rPr>
              <a:t>不同转置函数及其测试结果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评分：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600" b="1" dirty="0" smtClean="0"/>
              <a:t>test-trans</a:t>
            </a:r>
            <a:r>
              <a:rPr lang="zh-CN" altLang="en-US" sz="1600" b="1" dirty="0" smtClean="0"/>
              <a:t>程序在</a:t>
            </a:r>
            <a:r>
              <a:rPr lang="zh-CN" altLang="en-US" sz="1600" b="1" dirty="0"/>
              <a:t>三个不同大小的矩阵</a:t>
            </a:r>
            <a:r>
              <a:rPr lang="zh-CN" altLang="en-US" sz="1600" b="1" dirty="0" smtClean="0"/>
              <a:t>上测试转置</a:t>
            </a:r>
            <a:r>
              <a:rPr lang="zh-CN" altLang="en-US" sz="1600" b="1" dirty="0"/>
              <a:t>函数的正确性和性能</a:t>
            </a:r>
            <a:r>
              <a:rPr lang="en-US" altLang="zh-CN" sz="1600" b="1" dirty="0" smtClean="0"/>
              <a:t>: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pt-BR" altLang="zh-CN" sz="1300" dirty="0" smtClean="0"/>
              <a:t>32 </a:t>
            </a:r>
            <a:r>
              <a:rPr lang="pt-BR" altLang="zh-CN" sz="1300" dirty="0"/>
              <a:t>× 32 (M = 32, N = 32)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pt-BR" altLang="zh-CN" sz="1300" dirty="0" smtClean="0"/>
              <a:t>64 </a:t>
            </a:r>
            <a:r>
              <a:rPr lang="pt-BR" altLang="zh-CN" sz="1300" dirty="0"/>
              <a:t>× 64 (M = 64, N = 64)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pt-BR" altLang="zh-CN" sz="1300" dirty="0" smtClean="0"/>
              <a:t>61 </a:t>
            </a:r>
            <a:r>
              <a:rPr lang="pt-BR" altLang="zh-CN" sz="1300" dirty="0"/>
              <a:t>× 67 (M = 61, N = 67)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endParaRPr lang="en-US" altLang="zh-CN" sz="16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针对</a:t>
            </a:r>
            <a:r>
              <a:rPr lang="zh-CN" altLang="en-US" sz="1600" b="1" dirty="0"/>
              <a:t>每一矩阵大小，性能分数线性依赖于发生的</a:t>
            </a:r>
            <a:r>
              <a:rPr lang="en-US" altLang="zh-CN" sz="1600" b="1" dirty="0"/>
              <a:t>Cache</a:t>
            </a:r>
            <a:r>
              <a:rPr lang="zh-CN" altLang="en-US" sz="1600" b="1" dirty="0"/>
              <a:t>缺失总数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：</a:t>
            </a:r>
            <a:endParaRPr lang="en-US" altLang="zh-CN" sz="16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en-US" altLang="zh-CN" sz="1300" dirty="0" smtClean="0"/>
              <a:t>32×32</a:t>
            </a:r>
            <a:r>
              <a:rPr lang="zh-CN" altLang="en-US" sz="1300" dirty="0"/>
              <a:t>：如果</a:t>
            </a:r>
            <a:r>
              <a:rPr lang="en-US" altLang="zh-CN" sz="1300" dirty="0"/>
              <a:t>m&lt;300</a:t>
            </a:r>
            <a:r>
              <a:rPr lang="zh-CN" altLang="en-US" sz="1300" dirty="0"/>
              <a:t>得</a:t>
            </a:r>
            <a:r>
              <a:rPr lang="en-US" altLang="zh-CN" sz="1300" dirty="0"/>
              <a:t>8</a:t>
            </a:r>
            <a:r>
              <a:rPr lang="zh-CN" altLang="en-US" sz="1300" dirty="0"/>
              <a:t>分，如果</a:t>
            </a:r>
            <a:r>
              <a:rPr lang="en-US" altLang="zh-CN" sz="1300" dirty="0"/>
              <a:t>m&gt;600</a:t>
            </a:r>
            <a:r>
              <a:rPr lang="zh-CN" altLang="en-US" sz="1300" dirty="0"/>
              <a:t>得</a:t>
            </a:r>
            <a:r>
              <a:rPr lang="en-US" altLang="zh-CN" sz="1300" dirty="0"/>
              <a:t>0</a:t>
            </a:r>
            <a:r>
              <a:rPr lang="zh-CN" altLang="en-US" sz="1300" dirty="0"/>
              <a:t>分，对其他</a:t>
            </a:r>
            <a:r>
              <a:rPr lang="en-US" altLang="zh-CN" sz="1300" dirty="0"/>
              <a:t>m</a:t>
            </a:r>
            <a:r>
              <a:rPr lang="zh-CN" altLang="en-US" sz="1300" dirty="0"/>
              <a:t>得</a:t>
            </a:r>
            <a:r>
              <a:rPr lang="en-US" altLang="zh-CN" sz="1300" dirty="0"/>
              <a:t>(600-m)*8/300</a:t>
            </a:r>
            <a:r>
              <a:rPr lang="zh-CN" altLang="en-US" sz="1300" dirty="0"/>
              <a:t>分。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en-US" altLang="zh-CN" sz="1300" dirty="0" smtClean="0"/>
              <a:t>64×64</a:t>
            </a:r>
            <a:r>
              <a:rPr lang="zh-CN" altLang="en-US" sz="1300" dirty="0"/>
              <a:t>：如果</a:t>
            </a:r>
            <a:r>
              <a:rPr lang="en-US" altLang="zh-CN" sz="1300" dirty="0"/>
              <a:t>m&lt;1300</a:t>
            </a:r>
            <a:r>
              <a:rPr lang="zh-CN" altLang="en-US" sz="1300" dirty="0"/>
              <a:t>得</a:t>
            </a:r>
            <a:r>
              <a:rPr lang="en-US" altLang="zh-CN" sz="1300" dirty="0"/>
              <a:t>8</a:t>
            </a:r>
            <a:r>
              <a:rPr lang="zh-CN" altLang="en-US" sz="1300" dirty="0"/>
              <a:t>分，如果</a:t>
            </a:r>
            <a:r>
              <a:rPr lang="en-US" altLang="zh-CN" sz="1300" dirty="0"/>
              <a:t>m&gt;2000</a:t>
            </a:r>
            <a:r>
              <a:rPr lang="zh-CN" altLang="en-US" sz="1300" dirty="0"/>
              <a:t>得</a:t>
            </a:r>
            <a:r>
              <a:rPr lang="en-US" altLang="zh-CN" sz="1300" dirty="0"/>
              <a:t>0</a:t>
            </a:r>
            <a:r>
              <a:rPr lang="zh-CN" altLang="en-US" sz="1300" dirty="0"/>
              <a:t>分，对其他</a:t>
            </a:r>
            <a:r>
              <a:rPr lang="en-US" altLang="zh-CN" sz="1300" dirty="0"/>
              <a:t>m</a:t>
            </a:r>
            <a:r>
              <a:rPr lang="zh-CN" altLang="en-US" sz="1300" dirty="0"/>
              <a:t>得</a:t>
            </a:r>
            <a:r>
              <a:rPr lang="en-US" altLang="zh-CN" sz="1300" dirty="0"/>
              <a:t>(2000-m)*8/700</a:t>
            </a:r>
            <a:r>
              <a:rPr lang="zh-CN" altLang="en-US" sz="1300" dirty="0"/>
              <a:t>分。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en-US" altLang="zh-CN" sz="1300" dirty="0" smtClean="0"/>
              <a:t>61×67</a:t>
            </a:r>
            <a:r>
              <a:rPr lang="zh-CN" altLang="en-US" sz="1300" dirty="0"/>
              <a:t>：如果</a:t>
            </a:r>
            <a:r>
              <a:rPr lang="en-US" altLang="zh-CN" sz="1300" dirty="0"/>
              <a:t>m&lt;2000</a:t>
            </a:r>
            <a:r>
              <a:rPr lang="zh-CN" altLang="en-US" sz="1300" dirty="0"/>
              <a:t>得</a:t>
            </a:r>
            <a:r>
              <a:rPr lang="en-US" altLang="zh-CN" sz="1300" dirty="0"/>
              <a:t>10</a:t>
            </a:r>
            <a:r>
              <a:rPr lang="zh-CN" altLang="en-US" sz="1300" dirty="0"/>
              <a:t>分，如果</a:t>
            </a:r>
            <a:r>
              <a:rPr lang="en-US" altLang="zh-CN" sz="1300" dirty="0"/>
              <a:t>m&gt;3000</a:t>
            </a:r>
            <a:r>
              <a:rPr lang="zh-CN" altLang="en-US" sz="1300" dirty="0"/>
              <a:t>得</a:t>
            </a:r>
            <a:r>
              <a:rPr lang="en-US" altLang="zh-CN" sz="1300" dirty="0"/>
              <a:t>0</a:t>
            </a:r>
            <a:r>
              <a:rPr lang="zh-CN" altLang="en-US" sz="1300" dirty="0"/>
              <a:t>分，对其他</a:t>
            </a:r>
            <a:r>
              <a:rPr lang="en-US" altLang="zh-CN" sz="1300" dirty="0"/>
              <a:t>m</a:t>
            </a:r>
            <a:r>
              <a:rPr lang="zh-CN" altLang="en-US" sz="1300" dirty="0"/>
              <a:t>得</a:t>
            </a:r>
            <a:r>
              <a:rPr lang="en-US" altLang="zh-CN" sz="1300" dirty="0"/>
              <a:t>(3000-m)*10/1000</a:t>
            </a:r>
            <a:r>
              <a:rPr lang="zh-CN" altLang="en-US" sz="1300" dirty="0"/>
              <a:t>分。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7536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实验数据提交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2078" y="1408138"/>
            <a:ext cx="8229600" cy="515321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修改完成两部分实验的结果文件</a:t>
            </a:r>
            <a:r>
              <a:rPr lang="en-US" altLang="zh-CN" sz="2400" b="1" dirty="0" err="1" smtClean="0"/>
              <a:t>csim.c</a:t>
            </a:r>
            <a:r>
              <a:rPr lang="zh-CN" altLang="en-US" sz="2400" b="1" dirty="0"/>
              <a:t>和</a:t>
            </a:r>
            <a:r>
              <a:rPr lang="en-US" altLang="zh-CN" sz="2400" b="1" dirty="0" err="1" smtClean="0"/>
              <a:t>trans.c</a:t>
            </a:r>
            <a:r>
              <a:rPr lang="zh-CN" altLang="en-US" sz="2400" b="1" dirty="0" smtClean="0"/>
              <a:t>后，在实验数据的根目录中执行如下</a:t>
            </a:r>
            <a:r>
              <a:rPr lang="zh-CN" altLang="en-US" sz="2400" b="1" dirty="0"/>
              <a:t>命令进行编译：</a:t>
            </a:r>
          </a:p>
          <a:p>
            <a:pPr marL="34925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linux</a:t>
            </a:r>
            <a:r>
              <a:rPr lang="en-US" altLang="zh-CN" sz="2000" b="1" dirty="0">
                <a:solidFill>
                  <a:srgbClr val="00B050"/>
                </a:solidFill>
              </a:rPr>
              <a:t>&gt; make clean</a:t>
            </a:r>
          </a:p>
          <a:p>
            <a:pPr marL="34925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b="1" dirty="0" err="1">
                <a:solidFill>
                  <a:srgbClr val="00B050"/>
                </a:solidFill>
              </a:rPr>
              <a:t>linux</a:t>
            </a:r>
            <a:r>
              <a:rPr lang="en-US" altLang="zh-CN" sz="2000" b="1" dirty="0">
                <a:solidFill>
                  <a:srgbClr val="00B050"/>
                </a:solidFill>
              </a:rPr>
              <a:t>&gt; make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每次如上执行</a:t>
            </a:r>
            <a:r>
              <a:rPr lang="en-US" altLang="zh-CN" sz="2400" b="1" dirty="0"/>
              <a:t>make</a:t>
            </a:r>
            <a:r>
              <a:rPr lang="zh-CN" altLang="en-US" sz="2400" b="1" dirty="0" smtClean="0"/>
              <a:t>命令时，</a:t>
            </a:r>
            <a:r>
              <a:rPr lang="zh-CN" altLang="en-US" sz="2400" b="1" dirty="0"/>
              <a:t>相应</a:t>
            </a:r>
            <a:r>
              <a:rPr lang="en-US" altLang="zh-CN" sz="2400" b="1" dirty="0" err="1"/>
              <a:t>Makefile</a:t>
            </a:r>
            <a:r>
              <a:rPr lang="zh-CN" altLang="en-US" sz="2400" b="1" dirty="0"/>
              <a:t>将创建一个名为</a:t>
            </a:r>
            <a:r>
              <a:rPr lang="en-US" altLang="zh-CN" sz="2400" b="1" dirty="0"/>
              <a:t>"-handin.tar"</a:t>
            </a:r>
            <a:r>
              <a:rPr lang="zh-CN" altLang="en-US" sz="2400" b="1" dirty="0"/>
              <a:t>的文件，其中包含你需要提交的</a:t>
            </a:r>
            <a:r>
              <a:rPr lang="en-US" altLang="zh-CN" sz="2400" b="1" dirty="0" err="1"/>
              <a:t>csim.c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trans.c</a:t>
            </a:r>
            <a:r>
              <a:rPr lang="zh-CN" altLang="en-US" sz="2400" b="1" dirty="0"/>
              <a:t>文件</a:t>
            </a:r>
            <a:r>
              <a:rPr lang="zh-CN" altLang="en-US" sz="2400" b="1" dirty="0" smtClean="0"/>
              <a:t>。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0000FF"/>
                </a:solidFill>
              </a:rPr>
              <a:t>将</a:t>
            </a:r>
            <a:r>
              <a:rPr lang="zh-CN" altLang="en-US" sz="2400" b="1" dirty="0">
                <a:solidFill>
                  <a:srgbClr val="0000FF"/>
                </a:solidFill>
              </a:rPr>
              <a:t>该</a:t>
            </a:r>
            <a:r>
              <a:rPr lang="en-US" altLang="zh-CN" sz="2400" b="1" dirty="0">
                <a:solidFill>
                  <a:srgbClr val="0000FF"/>
                </a:solidFill>
              </a:rPr>
              <a:t>tar</a:t>
            </a:r>
            <a:r>
              <a:rPr lang="zh-CN" altLang="en-US" sz="2400" b="1" dirty="0">
                <a:solidFill>
                  <a:srgbClr val="0000FF"/>
                </a:solidFill>
              </a:rPr>
              <a:t>文件重命名为“学号</a:t>
            </a:r>
            <a:r>
              <a:rPr lang="en-US" altLang="zh-CN" sz="2400" b="1" dirty="0">
                <a:solidFill>
                  <a:srgbClr val="0000FF"/>
                </a:solidFill>
              </a:rPr>
              <a:t>.tar”</a:t>
            </a:r>
            <a:r>
              <a:rPr lang="zh-CN" altLang="en-US" sz="2400" b="1" dirty="0">
                <a:solidFill>
                  <a:srgbClr val="0000FF"/>
                </a:solidFill>
              </a:rPr>
              <a:t>并提交。 </a:t>
            </a:r>
            <a:endParaRPr lang="en-US" altLang="zh-CN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1F627C-BA34-4A8E-976F-548E69F936F2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0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205038"/>
            <a:ext cx="7543800" cy="1295400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谢 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1038510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实验概述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9532" y="137999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4487" lvl="1" indent="0" eaLnBrk="1" hangingPunct="1">
              <a:buNone/>
            </a:pPr>
            <a:r>
              <a:rPr lang="zh-CN" altLang="en-US" sz="2000" dirty="0" smtClean="0"/>
              <a:t>   理解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工作原理；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</a:t>
            </a:r>
            <a:r>
              <a:rPr lang="zh-CN" altLang="en-US" sz="2000" dirty="0" smtClean="0"/>
              <a:t>加深</a:t>
            </a:r>
            <a:r>
              <a:rPr lang="en-US" altLang="zh-CN" sz="2000" dirty="0"/>
              <a:t>Cache</a:t>
            </a:r>
            <a:r>
              <a:rPr lang="zh-CN" altLang="en-US" sz="2000" dirty="0"/>
              <a:t>缓存组成结构对</a:t>
            </a:r>
            <a:r>
              <a:rPr lang="en-US" altLang="zh-CN" sz="2000" dirty="0"/>
              <a:t>C</a:t>
            </a:r>
            <a:r>
              <a:rPr lang="zh-CN" altLang="en-US" sz="2000" dirty="0"/>
              <a:t>程序性能的影响的</a:t>
            </a:r>
            <a:r>
              <a:rPr lang="zh-CN" altLang="en-US" sz="2000" dirty="0" smtClean="0"/>
              <a:t>理解</a:t>
            </a:r>
            <a:endParaRPr lang="en-US" altLang="zh-CN" sz="2000" dirty="0" smtClean="0"/>
          </a:p>
          <a:p>
            <a:pPr lvl="1" eaLnBrk="1" hangingPunct="1"/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zh-CN" altLang="en-US" sz="2400" b="1" dirty="0"/>
              <a:t>（包括两个部分）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第一部分</a:t>
            </a:r>
            <a:r>
              <a:rPr lang="zh-CN" altLang="en-US" sz="2000" dirty="0" smtClean="0"/>
              <a:t>：编写</a:t>
            </a:r>
            <a:r>
              <a:rPr lang="zh-CN" altLang="en-US" sz="2000" dirty="0"/>
              <a:t>一个</a:t>
            </a:r>
            <a:r>
              <a:rPr lang="en-US" altLang="zh-CN" sz="2000" dirty="0"/>
              <a:t>200-300</a:t>
            </a:r>
            <a:r>
              <a:rPr lang="zh-CN" altLang="en-US" sz="2000" dirty="0"/>
              <a:t>行的</a:t>
            </a:r>
            <a:r>
              <a:rPr lang="en-US" altLang="zh-CN" sz="2000" dirty="0"/>
              <a:t>C</a:t>
            </a:r>
            <a:r>
              <a:rPr lang="zh-CN" altLang="en-US" sz="2000" dirty="0"/>
              <a:t>程序来模拟</a:t>
            </a:r>
            <a:r>
              <a:rPr lang="en-US" altLang="zh-CN" sz="2000" dirty="0"/>
              <a:t>Cache</a:t>
            </a:r>
            <a:r>
              <a:rPr lang="zh-CN" altLang="en-US" sz="2000" dirty="0"/>
              <a:t>缓存的</a:t>
            </a:r>
            <a:r>
              <a:rPr lang="zh-CN" altLang="en-US" sz="2000" dirty="0" smtClean="0"/>
              <a:t>行为</a:t>
            </a: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第二</a:t>
            </a:r>
            <a:r>
              <a:rPr lang="zh-CN" altLang="en-US" sz="2000" dirty="0" smtClean="0"/>
              <a:t>部分：在参考</a:t>
            </a:r>
            <a:r>
              <a:rPr lang="en-US" altLang="zh-CN" sz="2000" dirty="0" smtClean="0"/>
              <a:t>Cache</a:t>
            </a:r>
            <a:r>
              <a:rPr lang="zh-CN" altLang="en-US" sz="2000" dirty="0"/>
              <a:t>实现的</a:t>
            </a:r>
            <a:r>
              <a:rPr lang="zh-CN" altLang="en-US" sz="2000" dirty="0" smtClean="0"/>
              <a:t>基础上，优化</a:t>
            </a:r>
            <a:r>
              <a:rPr lang="zh-CN" altLang="en-US" sz="2000" dirty="0"/>
              <a:t>一个矩阵转置函数，以最小化缓存不命中（</a:t>
            </a:r>
            <a:r>
              <a:rPr lang="en-US" altLang="zh-CN" sz="2000" dirty="0"/>
              <a:t>cache miss</a:t>
            </a:r>
            <a:r>
              <a:rPr lang="zh-CN" altLang="en-US" sz="2000" dirty="0"/>
              <a:t>）的数量</a:t>
            </a:r>
            <a:r>
              <a:rPr lang="zh-CN" altLang="en-US" sz="2000" dirty="0" smtClean="0"/>
              <a:t>。（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选做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实验环境：</a:t>
            </a:r>
            <a:r>
              <a:rPr lang="en-US" altLang="zh-CN" sz="2400" b="1" dirty="0" smtClean="0"/>
              <a:t>Linux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64</a:t>
            </a:r>
            <a:r>
              <a:rPr lang="en-US" altLang="zh-CN" sz="2400" b="1" dirty="0"/>
              <a:t>-bit +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valgrind</a:t>
            </a:r>
            <a:r>
              <a:rPr lang="zh-CN" altLang="en-US" sz="2400" b="1" dirty="0" smtClean="0"/>
              <a:t>软件包（第二个实验需要），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语言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实验数据与文件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6162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实验数据包：</a:t>
            </a:r>
            <a:r>
              <a:rPr lang="en-US" altLang="zh-CN" sz="2400" b="1" dirty="0" smtClean="0"/>
              <a:t>cachelab-handout.tar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/>
              <a:t>解压命令</a:t>
            </a:r>
            <a:r>
              <a:rPr lang="zh-CN" altLang="en-US" sz="2400" b="1" dirty="0" smtClean="0"/>
              <a:t>：</a:t>
            </a:r>
            <a:r>
              <a:rPr lang="en-US" altLang="zh-CN" sz="2400" b="1" dirty="0"/>
              <a:t>cachelab-handout.tar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/>
              <a:t>数据包</a:t>
            </a:r>
            <a:r>
              <a:rPr lang="zh-CN" altLang="en-US" sz="2400" b="1" dirty="0" smtClean="0"/>
              <a:t>中主要包含下列文件</a:t>
            </a:r>
            <a:r>
              <a:rPr lang="zh-CN" altLang="en-US" sz="2400" b="1" dirty="0"/>
              <a:t>：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err="1" smtClean="0"/>
              <a:t>csim.c</a:t>
            </a:r>
            <a:r>
              <a:rPr lang="zh-CN" altLang="en-US" sz="1800" dirty="0" smtClean="0"/>
              <a:t>：实验中需要修改和提交的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模拟程序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err="1" smtClean="0"/>
              <a:t>trans.c</a:t>
            </a:r>
            <a:r>
              <a:rPr lang="zh-CN" altLang="en-US" sz="1800" dirty="0"/>
              <a:t>：实验中需要</a:t>
            </a:r>
            <a:r>
              <a:rPr lang="zh-CN" altLang="en-US" sz="1800" dirty="0" smtClean="0"/>
              <a:t>修改</a:t>
            </a:r>
            <a:r>
              <a:rPr lang="zh-CN" altLang="en-US" sz="1800" dirty="0"/>
              <a:t>和提交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矩阵</a:t>
            </a:r>
            <a:r>
              <a:rPr lang="zh-CN" altLang="en-US" sz="1800" dirty="0" smtClean="0"/>
              <a:t>转置程序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err="1" smtClean="0"/>
              <a:t>csim</a:t>
            </a:r>
            <a:r>
              <a:rPr lang="en-US" altLang="zh-CN" sz="1800" dirty="0" smtClean="0"/>
              <a:t>-ref</a:t>
            </a:r>
            <a:r>
              <a:rPr lang="zh-CN" altLang="en-US" sz="1800" dirty="0"/>
              <a:t> ：</a:t>
            </a:r>
            <a:r>
              <a:rPr lang="zh-CN" altLang="en-US" sz="1800" dirty="0" smtClean="0"/>
              <a:t>供参考的二进制可执行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模拟器（模拟一</a:t>
            </a:r>
            <a:r>
              <a:rPr lang="zh-CN" altLang="en-US" sz="1800" dirty="0"/>
              <a:t>个具有任意</a:t>
            </a:r>
            <a:r>
              <a:rPr lang="zh-CN" altLang="en-US" sz="1800" dirty="0" smtClean="0"/>
              <a:t>大小、关联度和</a:t>
            </a:r>
            <a:r>
              <a:rPr lang="en-US" altLang="zh-CN" sz="1800" dirty="0" smtClean="0"/>
              <a:t>LRU</a:t>
            </a:r>
            <a:r>
              <a:rPr lang="zh-CN" altLang="en-US" sz="1800" dirty="0"/>
              <a:t>（</a:t>
            </a:r>
            <a:r>
              <a:rPr lang="en-US" altLang="zh-CN" sz="1800" dirty="0"/>
              <a:t>least-recently used</a:t>
            </a:r>
            <a:r>
              <a:rPr lang="zh-CN" altLang="en-US" sz="1800" dirty="0"/>
              <a:t>）替换策略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/>
              <a:t>traces</a:t>
            </a:r>
            <a:r>
              <a:rPr lang="zh-CN" altLang="en-US" sz="1800" dirty="0" smtClean="0"/>
              <a:t>子目录：包含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组参考内存访问轨迹</a:t>
            </a:r>
            <a:r>
              <a:rPr lang="zh-CN" altLang="en-US" sz="1800" dirty="0"/>
              <a:t>文件（</a:t>
            </a:r>
            <a:r>
              <a:rPr lang="en-US" altLang="zh-CN" sz="1800" dirty="0"/>
              <a:t>reference trace </a:t>
            </a:r>
            <a:r>
              <a:rPr lang="en-US" altLang="zh-CN" sz="1800" dirty="0" smtClean="0"/>
              <a:t>files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由</a:t>
            </a:r>
            <a:r>
              <a:rPr lang="en-US" altLang="zh-CN" sz="1800" dirty="0" err="1" smtClean="0"/>
              <a:t>valgrind</a:t>
            </a:r>
            <a:r>
              <a:rPr lang="zh-CN" altLang="en-US" sz="1800" dirty="0" smtClean="0"/>
              <a:t>程序生成</a:t>
            </a:r>
            <a:r>
              <a:rPr lang="zh-CN" altLang="en-US" sz="1800" dirty="0"/>
              <a:t>），用以</a:t>
            </a:r>
            <a:r>
              <a:rPr lang="zh-CN" altLang="en-US" sz="1800" dirty="0" smtClean="0"/>
              <a:t>评估</a:t>
            </a:r>
            <a:r>
              <a:rPr lang="en-US" altLang="zh-CN" sz="1800" dirty="0" smtClean="0"/>
              <a:t>Cache</a:t>
            </a:r>
            <a:r>
              <a:rPr lang="zh-CN" altLang="en-US" sz="1800" dirty="0"/>
              <a:t>模拟器的</a:t>
            </a:r>
            <a:r>
              <a:rPr lang="zh-CN" altLang="en-US" sz="1800" dirty="0" smtClean="0"/>
              <a:t>正确性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smtClean="0"/>
              <a:t>test-</a:t>
            </a:r>
            <a:r>
              <a:rPr lang="en-US" altLang="zh-CN" sz="1800" dirty="0" err="1" smtClean="0"/>
              <a:t>csim</a:t>
            </a:r>
            <a:r>
              <a:rPr lang="zh-CN" altLang="en-US" sz="1800" dirty="0" smtClean="0"/>
              <a:t>：测试程序，用以验证</a:t>
            </a:r>
            <a:r>
              <a:rPr lang="en-US" altLang="zh-CN" sz="1800" dirty="0" smtClean="0"/>
              <a:t>Cache</a:t>
            </a:r>
            <a:r>
              <a:rPr lang="zh-CN" altLang="en-US" sz="1800" dirty="0"/>
              <a:t>模拟器</a:t>
            </a:r>
            <a:r>
              <a:rPr lang="zh-CN" altLang="en-US" sz="1800" dirty="0" smtClean="0"/>
              <a:t>在上述参考内存</a:t>
            </a:r>
            <a:r>
              <a:rPr lang="zh-CN" altLang="en-US" sz="1800" dirty="0"/>
              <a:t>访问轨迹上的</a:t>
            </a:r>
            <a:r>
              <a:rPr lang="zh-CN" altLang="en-US" sz="1800" dirty="0" smtClean="0"/>
              <a:t>正确性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smtClean="0"/>
              <a:t>test-</a:t>
            </a:r>
            <a:r>
              <a:rPr lang="en-US" altLang="zh-CN" sz="1800" dirty="0" err="1" smtClean="0"/>
              <a:t>trans.c</a:t>
            </a:r>
            <a:r>
              <a:rPr lang="zh-CN" altLang="en-US" sz="1800" dirty="0" smtClean="0"/>
              <a:t>：用以测试矩阵</a:t>
            </a:r>
            <a:r>
              <a:rPr lang="zh-CN" altLang="en-US" sz="1800" dirty="0"/>
              <a:t>转置</a:t>
            </a:r>
            <a:r>
              <a:rPr lang="zh-CN" altLang="en-US" sz="1800" dirty="0" smtClean="0"/>
              <a:t>函数实现的</a:t>
            </a:r>
            <a:r>
              <a:rPr lang="zh-CN" altLang="en-US" sz="1800" dirty="0"/>
              <a:t>正确性和</a:t>
            </a:r>
            <a:r>
              <a:rPr lang="zh-CN" altLang="en-US" sz="1800" dirty="0" smtClean="0"/>
              <a:t>性能的自动</a:t>
            </a:r>
            <a:r>
              <a:rPr lang="zh-CN" altLang="en-US" sz="1800" dirty="0"/>
              <a:t>评估</a:t>
            </a:r>
            <a:r>
              <a:rPr lang="zh-CN" altLang="en-US" sz="1800" dirty="0" smtClean="0"/>
              <a:t>程序</a:t>
            </a:r>
          </a:p>
          <a:p>
            <a:pPr marL="344487" lvl="1" indent="0" eaLnBrk="1" hangingPunct="1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488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实验数据与文件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7638"/>
            <a:ext cx="8229600" cy="347393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内存访问轨迹文件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位于</a:t>
            </a:r>
            <a:r>
              <a:rPr lang="en-US" altLang="zh-CN" sz="2000" dirty="0" smtClean="0"/>
              <a:t>traces</a:t>
            </a:r>
            <a:r>
              <a:rPr lang="zh-CN" altLang="en-US" sz="2000" dirty="0" smtClean="0"/>
              <a:t>子目录中，</a:t>
            </a:r>
            <a:r>
              <a:rPr lang="zh-CN" altLang="en-US" sz="2000" dirty="0"/>
              <a:t>用以</a:t>
            </a:r>
            <a:r>
              <a:rPr lang="zh-CN" altLang="en-US" sz="2000" dirty="0" smtClean="0"/>
              <a:t>评估</a:t>
            </a:r>
            <a:r>
              <a:rPr lang="en-US" altLang="zh-CN" sz="2000" dirty="0" smtClean="0"/>
              <a:t>Cache</a:t>
            </a:r>
            <a:r>
              <a:rPr lang="zh-CN" altLang="en-US" sz="2000" dirty="0"/>
              <a:t>模拟器的</a:t>
            </a:r>
            <a:r>
              <a:rPr lang="zh-CN" altLang="en-US" sz="2000" dirty="0" smtClean="0"/>
              <a:t>正确性</a:t>
            </a: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记录了某一程序在运行过程中访问内存的序列及其参数（地址、大小等）</a:t>
            </a: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每</a:t>
            </a:r>
            <a:r>
              <a:rPr lang="zh-CN" altLang="en-US" sz="2000" dirty="0" smtClean="0"/>
              <a:t>行记录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次内存访问的信息，格式为：</a:t>
            </a:r>
            <a:endParaRPr lang="en-US" altLang="zh-CN" sz="2000" dirty="0" smtClean="0"/>
          </a:p>
          <a:p>
            <a:pPr marL="344487" lvl="1" indent="0" algn="ctr" eaLnBrk="1" hangingPunct="1">
              <a:buNone/>
            </a:pPr>
            <a:r>
              <a:rPr lang="en-US" altLang="zh-CN" sz="2000" dirty="0" smtClean="0"/>
              <a:t>[0-1</a:t>
            </a:r>
            <a:r>
              <a:rPr lang="zh-CN" altLang="en-US" sz="2000" dirty="0" smtClean="0"/>
              <a:t>个空格</a:t>
            </a:r>
            <a:r>
              <a:rPr lang="en-US" altLang="zh-CN" sz="2000" dirty="0" smtClean="0"/>
              <a:t>]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operation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>
                <a:solidFill>
                  <a:srgbClr val="00B050"/>
                </a:solidFill>
              </a:rPr>
              <a:t>address</a:t>
            </a:r>
            <a:r>
              <a:rPr lang="en-US" altLang="zh-CN" sz="2000" b="1" dirty="0" err="1"/>
              <a:t>,</a:t>
            </a:r>
            <a:r>
              <a:rPr lang="en-US" altLang="zh-CN" sz="2000" b="1" dirty="0" err="1">
                <a:solidFill>
                  <a:srgbClr val="00B0F0"/>
                </a:solidFill>
              </a:rPr>
              <a:t>size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639762" lvl="2" indent="0" eaLnBrk="1" hangingPunct="1">
              <a:buNone/>
            </a:pPr>
            <a:r>
              <a:rPr lang="en-US" altLang="zh-CN" sz="1700" b="1" dirty="0" smtClean="0">
                <a:solidFill>
                  <a:srgbClr val="FF0000"/>
                </a:solidFill>
              </a:rPr>
              <a:t>operation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（操作）</a:t>
            </a:r>
            <a:r>
              <a:rPr lang="zh-CN" altLang="en-US" sz="1700" dirty="0"/>
              <a:t>：内存访问的</a:t>
            </a:r>
            <a:r>
              <a:rPr lang="zh-CN" altLang="en-US" sz="1700" dirty="0" smtClean="0"/>
              <a:t>类型。</a:t>
            </a:r>
            <a:r>
              <a:rPr lang="en-US" altLang="zh-CN" sz="1700" dirty="0" smtClean="0"/>
              <a:t>I - </a:t>
            </a:r>
            <a:r>
              <a:rPr lang="zh-CN" altLang="en-US" sz="1700" dirty="0" smtClean="0"/>
              <a:t>指令</a:t>
            </a:r>
            <a:r>
              <a:rPr lang="zh-CN" altLang="en-US" sz="1700" dirty="0"/>
              <a:t>装载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- </a:t>
            </a:r>
            <a:r>
              <a:rPr lang="zh-CN" altLang="en-US" sz="1700" dirty="0" smtClean="0"/>
              <a:t>数据</a:t>
            </a:r>
            <a:r>
              <a:rPr lang="zh-CN" altLang="en-US" sz="1700" dirty="0"/>
              <a:t>装载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S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- </a:t>
            </a:r>
            <a:r>
              <a:rPr lang="zh-CN" altLang="en-US" sz="1700" dirty="0" smtClean="0"/>
              <a:t>数据</a:t>
            </a:r>
            <a:r>
              <a:rPr lang="zh-CN" altLang="en-US" sz="1700" dirty="0"/>
              <a:t>存储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M - </a:t>
            </a:r>
            <a:r>
              <a:rPr lang="zh-CN" altLang="en-US" sz="1700" dirty="0" smtClean="0"/>
              <a:t>数据</a:t>
            </a:r>
            <a:r>
              <a:rPr lang="zh-CN" altLang="en-US" sz="1700" dirty="0"/>
              <a:t>修改（即数据</a:t>
            </a:r>
            <a:r>
              <a:rPr lang="zh-CN" altLang="en-US" sz="1700" dirty="0" smtClean="0"/>
              <a:t>装载后接数据存储）</a:t>
            </a:r>
            <a:endParaRPr lang="en-US" altLang="zh-CN" sz="1700" dirty="0" smtClean="0"/>
          </a:p>
          <a:p>
            <a:pPr marL="639762" lvl="2" indent="0" eaLnBrk="1" hangingPunct="1">
              <a:buNone/>
            </a:pPr>
            <a:r>
              <a:rPr lang="en-US" altLang="zh-CN" sz="1700" b="1" dirty="0" smtClean="0">
                <a:solidFill>
                  <a:srgbClr val="00B050"/>
                </a:solidFill>
              </a:rPr>
              <a:t>address</a:t>
            </a:r>
            <a:r>
              <a:rPr lang="zh-CN" altLang="en-US" sz="1700" dirty="0" smtClean="0"/>
              <a:t>：所</a:t>
            </a:r>
            <a:r>
              <a:rPr lang="en-US" altLang="zh-CN" sz="1700" dirty="0" smtClean="0"/>
              <a:t>64-bit</a:t>
            </a:r>
            <a:r>
              <a:rPr lang="zh-CN" altLang="en-US" sz="1700" dirty="0"/>
              <a:t>十六进制内存</a:t>
            </a:r>
            <a:r>
              <a:rPr lang="zh-CN" altLang="en-US" sz="1700" dirty="0" smtClean="0"/>
              <a:t>地址</a:t>
            </a:r>
            <a:endParaRPr lang="en-US" altLang="zh-CN" sz="1700" dirty="0" smtClean="0"/>
          </a:p>
          <a:p>
            <a:pPr marL="639762" lvl="2" indent="0" eaLnBrk="1" hangingPunct="1">
              <a:buNone/>
            </a:pPr>
            <a:r>
              <a:rPr lang="en-US" altLang="zh-CN" sz="1700" b="1" dirty="0" smtClean="0">
                <a:solidFill>
                  <a:srgbClr val="00B0F0"/>
                </a:solidFill>
              </a:rPr>
              <a:t>size</a:t>
            </a:r>
            <a:r>
              <a:rPr lang="zh-CN" altLang="en-US" sz="1700" dirty="0" smtClean="0"/>
              <a:t>：访问</a:t>
            </a:r>
            <a:r>
              <a:rPr lang="zh-CN" altLang="en-US" sz="1700" dirty="0"/>
              <a:t>的内存字节数量</a:t>
            </a:r>
            <a:endParaRPr lang="en-US" altLang="zh-CN" sz="17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示例：</a:t>
            </a:r>
            <a:endParaRPr lang="en-US" altLang="zh-CN" sz="2000" dirty="0" smtClean="0"/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I	0400d7d4,8</a:t>
            </a:r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   M	0421c7f0,4</a:t>
            </a:r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   L	04f6b868,8</a:t>
            </a:r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   S	7ff005c8,8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160812" y="5193196"/>
            <a:ext cx="2136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注意：</a:t>
            </a:r>
            <a:r>
              <a:rPr lang="en-US" altLang="zh-CN" sz="1400" dirty="0" smtClean="0"/>
              <a:t>I</a:t>
            </a:r>
            <a:r>
              <a:rPr lang="zh-CN" altLang="en-US" sz="1400" dirty="0" smtClean="0"/>
              <a:t>符号</a:t>
            </a:r>
            <a:r>
              <a:rPr lang="zh-CN" altLang="en-US" sz="1400" dirty="0"/>
              <a:t>前没有空格</a:t>
            </a:r>
            <a:r>
              <a:rPr lang="zh-CN" altLang="en-US" sz="1400" dirty="0" smtClean="0"/>
              <a:t>，而每个</a:t>
            </a:r>
            <a:r>
              <a:rPr lang="en-US" altLang="zh-CN" sz="1400" dirty="0" smtClean="0"/>
              <a:t>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L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符号</a:t>
            </a:r>
            <a:r>
              <a:rPr lang="zh-CN" altLang="en-US" sz="1400" dirty="0"/>
              <a:t>前总有一个空格</a:t>
            </a:r>
            <a:r>
              <a:rPr lang="zh-CN" altLang="en-US" sz="1400" dirty="0" smtClean="0"/>
              <a:t>，代表对应的数据</a:t>
            </a:r>
            <a:r>
              <a:rPr lang="zh-CN" altLang="en-US" sz="1400" dirty="0"/>
              <a:t>访问是由</a:t>
            </a:r>
            <a:r>
              <a:rPr lang="zh-CN" altLang="en-US" sz="1400" dirty="0" smtClean="0"/>
              <a:t>指令（执行）引起</a:t>
            </a:r>
            <a:r>
              <a:rPr lang="zh-CN" altLang="en-US" sz="1400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3764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2897869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任务：在</a:t>
            </a:r>
            <a:r>
              <a:rPr lang="en-US" altLang="zh-CN" sz="2000" b="1" dirty="0" err="1" smtClean="0"/>
              <a:t>csim.c</a:t>
            </a:r>
            <a:r>
              <a:rPr lang="zh-CN" altLang="en-US" sz="2000" b="1" dirty="0" smtClean="0"/>
              <a:t>提供的程序框架中，编写</a:t>
            </a:r>
            <a:r>
              <a:rPr lang="zh-CN" altLang="en-US" sz="2000" b="1" dirty="0"/>
              <a:t>实现一个</a:t>
            </a:r>
            <a:r>
              <a:rPr lang="en-US" altLang="zh-CN" sz="2000" b="1" dirty="0"/>
              <a:t>Cache</a:t>
            </a:r>
            <a:r>
              <a:rPr lang="zh-CN" altLang="en-US" sz="2000" b="1" dirty="0" smtClean="0"/>
              <a:t>模拟器：</a:t>
            </a:r>
            <a:endParaRPr lang="en-US" altLang="zh-CN" sz="2000" b="1" dirty="0" smtClean="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输入</a:t>
            </a:r>
            <a:r>
              <a:rPr lang="zh-CN" altLang="en-US" sz="1800" b="1" dirty="0"/>
              <a:t>：</a:t>
            </a:r>
            <a:r>
              <a:rPr lang="zh-CN" altLang="en-US" sz="1800" b="1" dirty="0" smtClean="0"/>
              <a:t>内存</a:t>
            </a:r>
            <a:r>
              <a:rPr lang="zh-CN" altLang="en-US" sz="1800" b="1" dirty="0"/>
              <a:t>访问</a:t>
            </a:r>
            <a:r>
              <a:rPr lang="zh-CN" altLang="en-US" sz="1800" b="1" dirty="0" smtClean="0"/>
              <a:t>轨迹</a:t>
            </a:r>
            <a:endParaRPr lang="zh-CN" altLang="en-US" sz="1800" b="1" dirty="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操作：模拟</a:t>
            </a:r>
            <a:r>
              <a:rPr lang="zh-CN" altLang="en-US" sz="1800" b="1" dirty="0"/>
              <a:t>缓存相对内存访问轨迹的命中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缺失行为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输出</a:t>
            </a:r>
            <a:r>
              <a:rPr lang="zh-CN" altLang="en-US" sz="1800" b="1" dirty="0"/>
              <a:t>：</a:t>
            </a:r>
            <a:r>
              <a:rPr lang="zh-CN" altLang="en-US" sz="1800" b="1" dirty="0" smtClean="0"/>
              <a:t>命中</a:t>
            </a:r>
            <a:r>
              <a:rPr lang="zh-CN" altLang="en-US" sz="1800" b="1" dirty="0"/>
              <a:t>、缺失和（缓存行）淘汰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驱逐的总数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具体</a:t>
            </a:r>
            <a:r>
              <a:rPr lang="zh-CN" altLang="en-US" sz="2000" b="1" dirty="0"/>
              <a:t>要求：</a:t>
            </a:r>
            <a:r>
              <a:rPr lang="zh-CN" altLang="en-US" sz="2000" b="1" dirty="0" smtClean="0"/>
              <a:t>完成的</a:t>
            </a:r>
            <a:r>
              <a:rPr lang="en-US" altLang="zh-CN" sz="2000" b="1" dirty="0" err="1" smtClean="0"/>
              <a:t>csim.c</a:t>
            </a:r>
            <a:r>
              <a:rPr lang="zh-CN" altLang="en-US" sz="2000" b="1" dirty="0" smtClean="0"/>
              <a:t>文件应能接受</a:t>
            </a:r>
            <a:r>
              <a:rPr lang="zh-CN" altLang="en-US" sz="2000" b="1" dirty="0"/>
              <a:t>与</a:t>
            </a:r>
            <a:r>
              <a:rPr lang="zh-CN" altLang="en-US" sz="2000" b="1" dirty="0" smtClean="0"/>
              <a:t>参考缓存模拟器</a:t>
            </a:r>
            <a:r>
              <a:rPr lang="en-US" altLang="zh-CN" sz="2000" dirty="0" err="1"/>
              <a:t>csim</a:t>
            </a:r>
            <a:r>
              <a:rPr lang="en-US" altLang="zh-CN" sz="2000" dirty="0"/>
              <a:t>-ref</a:t>
            </a:r>
            <a:r>
              <a:rPr lang="zh-CN" altLang="en-US" sz="2000" b="1" dirty="0" smtClean="0"/>
              <a:t>相同</a:t>
            </a:r>
            <a:r>
              <a:rPr lang="zh-CN" altLang="en-US" sz="2000" b="1" dirty="0"/>
              <a:t>的命令行参数并产生一致的输出</a:t>
            </a:r>
            <a:r>
              <a:rPr lang="zh-CN" altLang="en-US" sz="2000" b="1" dirty="0" smtClean="0"/>
              <a:t>结果。</a:t>
            </a:r>
            <a:endParaRPr lang="en-US" altLang="zh-CN" sz="2000" b="1" dirty="0" smtClean="0"/>
          </a:p>
          <a:p>
            <a:pPr marL="344487" lvl="1" indent="0" eaLnBrk="1" hangingPunct="1">
              <a:spcBef>
                <a:spcPts val="0"/>
              </a:spcBef>
              <a:spcAft>
                <a:spcPts val="1800"/>
              </a:spcAft>
              <a:buNone/>
            </a:pPr>
            <a:endParaRPr lang="en-US" altLang="zh-CN" sz="1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4185084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b="1" kern="0" dirty="0" smtClean="0"/>
              <a:t>命令行格式：</a:t>
            </a:r>
            <a:r>
              <a:rPr lang="pt-BR" altLang="zh-CN" sz="2000" kern="0" dirty="0" smtClean="0">
                <a:solidFill>
                  <a:srgbClr val="00B050"/>
                </a:solidFill>
              </a:rPr>
              <a:t>csim-ref [-hv] -s &lt;s&gt; -E &lt;E&gt; -b &lt;b&gt; -t &lt;tracefile&gt;</a:t>
            </a:r>
            <a:endParaRPr lang="en-US" altLang="zh-CN" sz="2000" kern="0" dirty="0" smtClean="0">
              <a:solidFill>
                <a:srgbClr val="00B05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/>
              <a:t>-h: </a:t>
            </a:r>
            <a:r>
              <a:rPr lang="zh-CN" altLang="en-US" sz="1800" b="0" kern="0" dirty="0" smtClean="0"/>
              <a:t>显示帮助信息（可选）</a:t>
            </a:r>
            <a:endParaRPr lang="zh-CN" altLang="en-US" sz="1800" b="1" kern="0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/>
              <a:t>-v: </a:t>
            </a:r>
            <a:r>
              <a:rPr lang="zh-CN" altLang="en-US" sz="1800" b="0" kern="0" dirty="0" smtClean="0"/>
              <a:t>显示轨迹信息（可选）</a:t>
            </a:r>
            <a:endParaRPr lang="en-US" altLang="zh-CN" sz="1800" b="0" kern="0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>
                <a:solidFill>
                  <a:srgbClr val="FF0000"/>
                </a:solidFill>
              </a:rPr>
              <a:t>-s &lt;s&gt;: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组索引位数</a:t>
            </a:r>
            <a:endParaRPr lang="en-US" altLang="zh-CN" sz="1800" b="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>
                <a:solidFill>
                  <a:srgbClr val="FF0000"/>
                </a:solidFill>
              </a:rPr>
              <a:t>-E &lt;E&gt;: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关联度（每组包含的缓存行数）</a:t>
            </a:r>
            <a:endParaRPr lang="en-US" altLang="zh-CN" sz="1800" b="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>
                <a:solidFill>
                  <a:srgbClr val="FF0000"/>
                </a:solidFill>
              </a:rPr>
              <a:t>-b &lt;b&gt;: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内存块内地址位数</a:t>
            </a:r>
            <a:endParaRPr lang="en-US" altLang="zh-CN" sz="1800" b="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/>
              <a:t>-t &lt;</a:t>
            </a:r>
            <a:r>
              <a:rPr lang="en-US" altLang="zh-CN" sz="1800" b="0" kern="0" dirty="0" err="1" smtClean="0"/>
              <a:t>tracefile</a:t>
            </a:r>
            <a:r>
              <a:rPr lang="en-US" altLang="zh-CN" sz="1800" b="0" kern="0" dirty="0" smtClean="0"/>
              <a:t>&gt;: </a:t>
            </a:r>
            <a:r>
              <a:rPr lang="zh-CN" altLang="en-US" sz="1800" b="0" kern="0" dirty="0" smtClean="0"/>
              <a:t>内存访问轨迹文件名</a:t>
            </a:r>
            <a:endParaRPr lang="zh-CN" altLang="en-US" sz="1800" b="1" kern="0" dirty="0" smtClean="0"/>
          </a:p>
          <a:p>
            <a:pPr marL="344487" lvl="1" indent="0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None/>
            </a:pPr>
            <a:endParaRPr lang="en-US" altLang="zh-CN" sz="1800" b="0" kern="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205568" y="4545124"/>
            <a:ext cx="39389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示例：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$&gt;./</a:t>
            </a:r>
            <a:r>
              <a:rPr lang="en-US" altLang="zh-CN" sz="1400" dirty="0" err="1"/>
              <a:t>csim</a:t>
            </a:r>
            <a:r>
              <a:rPr lang="en-US" altLang="zh-CN" sz="1400" dirty="0"/>
              <a:t>-ref -v -s 4 -E 1 -b 4 -t </a:t>
            </a:r>
            <a:r>
              <a:rPr lang="en-US" altLang="zh-CN" sz="1400" dirty="0" smtClean="0"/>
              <a:t>traces/</a:t>
            </a:r>
            <a:r>
              <a:rPr lang="en-US" altLang="zh-CN" sz="1400" dirty="0" err="1" smtClean="0"/>
              <a:t>yi.trace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10,1 miss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M </a:t>
            </a:r>
            <a:r>
              <a:rPr lang="en-US" altLang="zh-CN" sz="1400" dirty="0">
                <a:solidFill>
                  <a:srgbClr val="0000FF"/>
                </a:solidFill>
              </a:rPr>
              <a:t>20,1 miss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22,1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S </a:t>
            </a:r>
            <a:r>
              <a:rPr lang="en-US" altLang="zh-CN" sz="1400" dirty="0">
                <a:solidFill>
                  <a:srgbClr val="0000FF"/>
                </a:solidFill>
              </a:rPr>
              <a:t>18,1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110,1 miss eviction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210,1 miss eviction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M </a:t>
            </a:r>
            <a:r>
              <a:rPr lang="en-US" altLang="zh-CN" sz="1400" dirty="0">
                <a:solidFill>
                  <a:srgbClr val="0000FF"/>
                </a:solidFill>
              </a:rPr>
              <a:t>12,1 miss eviction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hits:4 </a:t>
            </a:r>
            <a:r>
              <a:rPr lang="en-US" altLang="zh-CN" sz="1400" dirty="0">
                <a:solidFill>
                  <a:srgbClr val="0000FF"/>
                </a:solidFill>
              </a:rPr>
              <a:t>misses:5 evictions:3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err="1"/>
              <a:t>csim.c</a:t>
            </a:r>
            <a:r>
              <a:rPr lang="zh-CN" altLang="en-US" sz="2000" b="1" dirty="0" smtClean="0"/>
              <a:t>编程</a:t>
            </a:r>
            <a:r>
              <a:rPr lang="zh-CN" altLang="en-US" sz="2000" b="1" dirty="0"/>
              <a:t>要求</a:t>
            </a:r>
            <a:r>
              <a:rPr lang="zh-CN" altLang="en-US" sz="2000" b="1" dirty="0" smtClean="0"/>
              <a:t>： 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模拟器</a:t>
            </a:r>
            <a:r>
              <a:rPr lang="zh-CN" altLang="en-US" sz="1600" dirty="0"/>
              <a:t>必须</a:t>
            </a:r>
            <a:r>
              <a:rPr lang="zh-CN" altLang="en-US" sz="1600" dirty="0" smtClean="0"/>
              <a:t>在输入参数</a:t>
            </a:r>
            <a:r>
              <a:rPr lang="en-US" altLang="zh-CN" sz="1600" dirty="0" smtClean="0"/>
              <a:t>s</a:t>
            </a:r>
            <a:r>
              <a:rPr lang="zh-CN" altLang="en-US" sz="1600" dirty="0"/>
              <a:t>、</a:t>
            </a:r>
            <a:r>
              <a:rPr lang="en-US" altLang="zh-CN" sz="1600" dirty="0"/>
              <a:t>E</a:t>
            </a:r>
            <a:r>
              <a:rPr lang="zh-CN" altLang="en-US" sz="1600" dirty="0"/>
              <a:t>、</a:t>
            </a:r>
            <a:r>
              <a:rPr lang="en-US" altLang="zh-CN" sz="1600" dirty="0"/>
              <a:t>b</a:t>
            </a:r>
            <a:r>
              <a:rPr lang="zh-CN" altLang="en-US" sz="1600" dirty="0"/>
              <a:t>设置为任意值时均能正确</a:t>
            </a:r>
            <a:r>
              <a:rPr lang="zh-CN" altLang="en-US" sz="1600" dirty="0" smtClean="0"/>
              <a:t>工作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即需要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malloc</a:t>
            </a:r>
            <a:r>
              <a:rPr lang="zh-CN" altLang="en-US" sz="1600" dirty="0"/>
              <a:t>函数（而</a:t>
            </a:r>
            <a:r>
              <a:rPr lang="zh-CN" altLang="en-US" sz="1600" dirty="0" smtClean="0"/>
              <a:t>不是代码</a:t>
            </a:r>
            <a:r>
              <a:rPr lang="zh-CN" altLang="en-US" sz="1600" dirty="0"/>
              <a:t>中固定大小的值）来为模拟器中数据结构分配存储空间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由于实验</a:t>
            </a:r>
            <a:r>
              <a:rPr lang="zh-CN" altLang="en-US" sz="1600" dirty="0"/>
              <a:t>仅关心数据</a:t>
            </a:r>
            <a:r>
              <a:rPr lang="en-US" altLang="zh-CN" sz="1600" dirty="0"/>
              <a:t>Cache</a:t>
            </a:r>
            <a:r>
              <a:rPr lang="zh-CN" altLang="en-US" sz="1600" dirty="0"/>
              <a:t>的性能，</a:t>
            </a:r>
            <a:r>
              <a:rPr lang="zh-CN" altLang="en-US" sz="1600" dirty="0" smtClean="0"/>
              <a:t>因此模拟器</a:t>
            </a:r>
            <a:r>
              <a:rPr lang="zh-CN" altLang="en-US" sz="1600" dirty="0"/>
              <a:t>应忽略所有指令</a:t>
            </a:r>
            <a:r>
              <a:rPr lang="en-US" altLang="zh-CN" sz="1600" dirty="0"/>
              <a:t>cache</a:t>
            </a:r>
            <a:r>
              <a:rPr lang="zh-CN" altLang="en-US" sz="1600" dirty="0"/>
              <a:t>访问（即轨迹中“</a:t>
            </a:r>
            <a:r>
              <a:rPr lang="en-US" altLang="zh-CN" sz="1600" dirty="0"/>
              <a:t>I”</a:t>
            </a:r>
            <a:r>
              <a:rPr lang="zh-CN" altLang="en-US" sz="1600" dirty="0"/>
              <a:t>起始的行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假设</a:t>
            </a:r>
            <a:r>
              <a:rPr lang="zh-CN" altLang="en-US" sz="1600" dirty="0"/>
              <a:t>内存访问的地址总是正确对齐的，即一次内存访问从不跨越块的</a:t>
            </a:r>
            <a:r>
              <a:rPr lang="zh-CN" altLang="en-US" sz="1600" dirty="0" smtClean="0"/>
              <a:t>边界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因此可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忽略</a:t>
            </a:r>
            <a:r>
              <a:rPr lang="zh-CN" altLang="en-US" sz="1600" dirty="0" smtClean="0"/>
              <a:t>访问轨迹中给出的</a:t>
            </a:r>
            <a:r>
              <a:rPr lang="zh-CN" altLang="en-US" sz="1600" b="1" dirty="0">
                <a:solidFill>
                  <a:srgbClr val="FF0000"/>
                </a:solidFill>
              </a:rPr>
              <a:t>访问请求大小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main</a:t>
            </a:r>
            <a:r>
              <a:rPr lang="zh-CN" altLang="en-US" sz="1600" dirty="0"/>
              <a:t>函数最后必须调用</a:t>
            </a:r>
            <a:r>
              <a:rPr lang="en-US" altLang="zh-CN" sz="1600" dirty="0" err="1"/>
              <a:t>printSummary</a:t>
            </a:r>
            <a:r>
              <a:rPr lang="zh-CN" altLang="en-US" sz="1600" dirty="0" smtClean="0"/>
              <a:t>函数输出结果，</a:t>
            </a:r>
            <a:r>
              <a:rPr lang="zh-CN" altLang="en-US" sz="1600" dirty="0"/>
              <a:t>并如下传之以命中</a:t>
            </a:r>
            <a:r>
              <a:rPr lang="en-US" altLang="zh-CN" sz="1600" dirty="0"/>
              <a:t>hit</a:t>
            </a:r>
            <a:r>
              <a:rPr lang="zh-CN" altLang="en-US" sz="1600" dirty="0"/>
              <a:t>、缺失</a:t>
            </a:r>
            <a:r>
              <a:rPr lang="en-US" altLang="zh-CN" sz="1600" dirty="0"/>
              <a:t>miss</a:t>
            </a:r>
            <a:r>
              <a:rPr lang="zh-CN" altLang="en-US" sz="1600" dirty="0"/>
              <a:t>和淘汰</a:t>
            </a:r>
            <a:r>
              <a:rPr lang="en-US" altLang="zh-CN" sz="1600" dirty="0"/>
              <a:t>/</a:t>
            </a:r>
            <a:r>
              <a:rPr lang="zh-CN" altLang="en-US" sz="1600" dirty="0"/>
              <a:t>驱逐</a:t>
            </a:r>
            <a:r>
              <a:rPr lang="en-US" altLang="zh-CN" sz="1600" dirty="0"/>
              <a:t>eviction</a:t>
            </a:r>
            <a:r>
              <a:rPr lang="zh-CN" altLang="en-US" sz="1600" dirty="0"/>
              <a:t>的总数作为参数：</a:t>
            </a:r>
            <a:endParaRPr lang="en-US" altLang="zh-CN" sz="1600" b="1" dirty="0" smtClean="0"/>
          </a:p>
          <a:p>
            <a:pPr marL="361950" lvl="1" indent="0" algn="ctr" eaLnBrk="1" hangingPunct="1">
              <a:buClr>
                <a:schemeClr val="tx2"/>
              </a:buClr>
              <a:buNone/>
            </a:pPr>
            <a:r>
              <a:rPr lang="en-US" altLang="zh-CN" sz="1800" b="1" dirty="0" err="1">
                <a:solidFill>
                  <a:srgbClr val="00B0F0"/>
                </a:solidFill>
              </a:rPr>
              <a:t>printSummary</a:t>
            </a:r>
            <a:r>
              <a:rPr lang="en-US" altLang="zh-CN" sz="1800" b="1" dirty="0">
                <a:solidFill>
                  <a:srgbClr val="00B0F0"/>
                </a:solidFill>
              </a:rPr>
              <a:t>(</a:t>
            </a:r>
            <a:r>
              <a:rPr lang="en-US" altLang="zh-CN" sz="1800" b="1" dirty="0" err="1">
                <a:solidFill>
                  <a:srgbClr val="00B0F0"/>
                </a:solidFill>
              </a:rPr>
              <a:t>hit_count</a:t>
            </a:r>
            <a:r>
              <a:rPr lang="en-US" altLang="zh-CN" sz="1800" b="1" dirty="0">
                <a:solidFill>
                  <a:srgbClr val="00B0F0"/>
                </a:solidFill>
              </a:rPr>
              <a:t>, </a:t>
            </a:r>
            <a:r>
              <a:rPr lang="en-US" altLang="zh-CN" sz="1800" b="1" dirty="0" err="1">
                <a:solidFill>
                  <a:srgbClr val="00B0F0"/>
                </a:solidFill>
              </a:rPr>
              <a:t>miss_count</a:t>
            </a:r>
            <a:r>
              <a:rPr lang="en-US" altLang="zh-CN" sz="1800" b="1" dirty="0">
                <a:solidFill>
                  <a:srgbClr val="00B0F0"/>
                </a:solidFill>
              </a:rPr>
              <a:t>, </a:t>
            </a:r>
            <a:r>
              <a:rPr lang="en-US" altLang="zh-CN" sz="1800" b="1" dirty="0" err="1">
                <a:solidFill>
                  <a:srgbClr val="00B0F0"/>
                </a:solidFill>
              </a:rPr>
              <a:t>eviction_count</a:t>
            </a:r>
            <a:r>
              <a:rPr lang="en-US" altLang="zh-CN" sz="1800" b="1" dirty="0">
                <a:solidFill>
                  <a:srgbClr val="00B0F0"/>
                </a:solidFill>
              </a:rPr>
              <a:t>);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altLang="zh-CN" sz="20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367644" y="4689140"/>
            <a:ext cx="50765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 err="1" smtClean="0">
                <a:solidFill>
                  <a:srgbClr val="FF0000"/>
                </a:solidFill>
              </a:rPr>
              <a:t>csim.c</a:t>
            </a:r>
            <a:r>
              <a:rPr lang="zh-CN" altLang="en-US" sz="1600" u="sng" dirty="0" smtClean="0">
                <a:solidFill>
                  <a:srgbClr val="FF0000"/>
                </a:solidFill>
              </a:rPr>
              <a:t>代码框架</a:t>
            </a:r>
            <a:endParaRPr lang="en-US" altLang="zh-CN" sz="1600" u="sng" dirty="0" smtClean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#include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cachelab.h</a:t>
            </a:r>
            <a:r>
              <a:rPr lang="en-US" altLang="zh-CN" sz="1400" dirty="0" smtClean="0"/>
              <a:t>”</a:t>
            </a:r>
          </a:p>
          <a:p>
            <a:r>
              <a:rPr lang="en-US" altLang="zh-CN" sz="1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dirty="0" smtClean="0">
                <a:solidFill>
                  <a:srgbClr val="0000FF"/>
                </a:solidFill>
              </a:rPr>
              <a:t> </a:t>
            </a:r>
            <a:r>
              <a:rPr lang="en-US" altLang="zh-CN" sz="1400" dirty="0"/>
              <a:t>main</a:t>
            </a:r>
            <a:r>
              <a:rPr lang="en-US" altLang="zh-CN" sz="1400" dirty="0" smtClean="0"/>
              <a:t>() {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 smtClean="0"/>
              <a:t>hit_count</a:t>
            </a:r>
            <a:r>
              <a:rPr lang="en-US" altLang="zh-CN" sz="1400" dirty="0" smtClean="0"/>
              <a:t> = 0, </a:t>
            </a:r>
            <a:r>
              <a:rPr lang="en-US" altLang="zh-CN" sz="1400" dirty="0" err="1" smtClean="0"/>
              <a:t>miss_count</a:t>
            </a:r>
            <a:r>
              <a:rPr lang="en-US" altLang="zh-CN" sz="1400" dirty="0" smtClean="0"/>
              <a:t> = 0, </a:t>
            </a:r>
            <a:r>
              <a:rPr lang="en-US" altLang="zh-CN" sz="1400" dirty="0" err="1" smtClean="0"/>
              <a:t>eviction_count</a:t>
            </a:r>
            <a:r>
              <a:rPr lang="en-US" altLang="zh-CN" sz="1400" dirty="0" smtClean="0"/>
              <a:t> = 0;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… …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printSummary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hit_count</a:t>
            </a:r>
            <a:r>
              <a:rPr lang="en-US" altLang="zh-CN" sz="1400" dirty="0"/>
              <a:t>,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miss_count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eviction_count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0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6768244" y="4703656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b="0" dirty="0"/>
              <a:t>每一数据装载</a:t>
            </a:r>
            <a:r>
              <a:rPr lang="en-US" altLang="zh-CN" sz="1200" b="0" dirty="0"/>
              <a:t>(L)</a:t>
            </a:r>
            <a:r>
              <a:rPr lang="zh-CN" altLang="en-US" sz="1200" b="0" dirty="0"/>
              <a:t>或存储</a:t>
            </a:r>
            <a:r>
              <a:rPr lang="en-US" altLang="zh-CN" sz="1200" b="0" dirty="0"/>
              <a:t>(S)</a:t>
            </a:r>
            <a:r>
              <a:rPr lang="zh-CN" altLang="en-US" sz="1200" b="0" dirty="0"/>
              <a:t>操作可引发</a:t>
            </a:r>
            <a:r>
              <a:rPr lang="zh-CN" altLang="en-US" sz="1200" b="0" dirty="0" smtClean="0"/>
              <a:t>最多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缓存</a:t>
            </a:r>
            <a:r>
              <a:rPr lang="zh-CN" altLang="en-US" sz="1200" b="0" dirty="0" smtClean="0"/>
              <a:t>缺失</a:t>
            </a:r>
            <a:r>
              <a:rPr lang="en-US" altLang="zh-CN" sz="1200" b="0" dirty="0" smtClean="0"/>
              <a:t>(miss)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b="0" dirty="0" smtClean="0"/>
              <a:t>数据</a:t>
            </a:r>
            <a:r>
              <a:rPr lang="zh-CN" altLang="en-US" sz="1200" b="0" dirty="0"/>
              <a:t>修改操作</a:t>
            </a:r>
            <a:r>
              <a:rPr lang="en-US" altLang="zh-CN" sz="1200" b="0" dirty="0"/>
              <a:t>(M)</a:t>
            </a:r>
            <a:r>
              <a:rPr lang="zh-CN" altLang="en-US" sz="1200" b="0" dirty="0"/>
              <a:t>可认为是同一地址</a:t>
            </a:r>
            <a:r>
              <a:rPr lang="zh-CN" altLang="en-US" sz="1200" b="0" dirty="0" smtClean="0"/>
              <a:t>上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装载</a:t>
            </a:r>
            <a:r>
              <a:rPr lang="zh-CN" altLang="en-US" sz="1200" b="0" dirty="0" smtClean="0"/>
              <a:t>后跟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存储，因此可</a:t>
            </a:r>
            <a:r>
              <a:rPr lang="zh-CN" altLang="en-US" sz="1200" b="0" dirty="0" smtClean="0"/>
              <a:t>引发</a:t>
            </a:r>
            <a:r>
              <a:rPr lang="en-US" altLang="zh-CN" sz="1200" b="0" dirty="0" smtClean="0"/>
              <a:t>2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缓存</a:t>
            </a:r>
            <a:r>
              <a:rPr lang="zh-CN" altLang="en-US" sz="1200" b="0" dirty="0" smtClean="0"/>
              <a:t>命中</a:t>
            </a:r>
            <a:r>
              <a:rPr lang="en-US" altLang="zh-CN" sz="1200" b="0" dirty="0" smtClean="0"/>
              <a:t>(hit) </a:t>
            </a:r>
            <a:r>
              <a:rPr lang="zh-CN" altLang="en-US" sz="1200" b="0" dirty="0" smtClean="0"/>
              <a:t>，或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次缺失</a:t>
            </a:r>
            <a:r>
              <a:rPr lang="en-US" altLang="zh-CN" sz="1200" b="0" dirty="0" smtClean="0"/>
              <a:t>+1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命中外加</a:t>
            </a:r>
            <a:r>
              <a:rPr lang="zh-CN" altLang="en-US" sz="1200" b="0" dirty="0" smtClean="0"/>
              <a:t>可能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淘汰</a:t>
            </a:r>
            <a:r>
              <a:rPr lang="en-US" altLang="zh-CN" sz="1200" b="0" dirty="0"/>
              <a:t>/</a:t>
            </a:r>
            <a:r>
              <a:rPr lang="zh-CN" altLang="en-US" sz="1200" b="0" dirty="0" smtClean="0"/>
              <a:t>驱逐</a:t>
            </a:r>
            <a:r>
              <a:rPr lang="en-US" altLang="zh-CN" sz="1200" b="0" dirty="0" smtClean="0"/>
              <a:t>(evict)</a:t>
            </a:r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7442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性能测试：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2400" b="1" dirty="0"/>
              <a:t>8</a:t>
            </a:r>
            <a:r>
              <a:rPr lang="zh-CN" altLang="en-US" sz="2400" b="1" dirty="0"/>
              <a:t>个</a:t>
            </a:r>
            <a:r>
              <a:rPr lang="zh-CN" altLang="en-US" sz="2400" b="1" dirty="0" smtClean="0"/>
              <a:t>测试用例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不同</a:t>
            </a:r>
            <a:r>
              <a:rPr lang="en-US" altLang="zh-CN" sz="2400" dirty="0"/>
              <a:t>Cache</a:t>
            </a:r>
            <a:r>
              <a:rPr lang="zh-CN" altLang="en-US" sz="2400" dirty="0"/>
              <a:t>参数和访问</a:t>
            </a:r>
            <a:r>
              <a:rPr lang="zh-CN" altLang="en-US" sz="2400" dirty="0" smtClean="0"/>
              <a:t>轨迹</a:t>
            </a:r>
            <a:endParaRPr lang="en-US" altLang="zh-CN" sz="2400" dirty="0"/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1 -E 1 -b 1 -t traces/yi2.trace</a:t>
            </a: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4 -E 2 -b 4 -t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yi.trace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1 -b 4 -t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dave.trace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1 -b 3 -t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2 -b 3 -t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4 -b 3 -t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5 -E 1 -b 5 -t </a:t>
            </a:r>
            <a:r>
              <a:rPr lang="en-US" altLang="zh-CN" sz="1800" dirty="0" smtClean="0">
                <a:solidFill>
                  <a:srgbClr val="0000FF"/>
                </a:solidFill>
              </a:rPr>
              <a:t>traces/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long.trace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61767"/>
            <a:ext cx="182880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952836"/>
            <a:ext cx="10382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23628" y="4545124"/>
            <a:ext cx="6786754" cy="2124236"/>
            <a:chOff x="1907704" y="5337212"/>
            <a:chExt cx="5328592" cy="146121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704" y="5337212"/>
              <a:ext cx="5328592" cy="1461214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 bwMode="auto">
            <a:xfrm>
              <a:off x="2987824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463988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2987824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4463988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性能测试：</a:t>
            </a:r>
            <a:endParaRPr lang="en-US" altLang="zh-CN" sz="2000" b="1" dirty="0" smtClean="0"/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00B050"/>
                </a:solidFill>
              </a:rPr>
              <a:t>test-</a:t>
            </a:r>
            <a:r>
              <a:rPr lang="en-US" altLang="zh-CN" sz="2800" b="1" dirty="0" err="1" smtClean="0">
                <a:solidFill>
                  <a:srgbClr val="00B050"/>
                </a:solidFill>
              </a:rPr>
              <a:t>csim</a:t>
            </a:r>
            <a:r>
              <a:rPr lang="zh-CN" altLang="en-US" sz="2800" b="1" dirty="0" smtClean="0"/>
              <a:t>测试程序：</a:t>
            </a:r>
            <a:r>
              <a:rPr lang="zh-CN" altLang="en-US" sz="2800" dirty="0" smtClean="0"/>
              <a:t>依次使用上列每一测试用例对</a:t>
            </a:r>
            <a:r>
              <a:rPr lang="en-US" altLang="zh-CN" sz="2800" dirty="0" err="1" smtClean="0"/>
              <a:t>csim</a:t>
            </a:r>
            <a:r>
              <a:rPr lang="zh-CN" altLang="en-US" sz="2800" dirty="0" smtClean="0"/>
              <a:t>进行测试</a:t>
            </a:r>
            <a:endParaRPr lang="en-US" altLang="zh-CN" sz="28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 对每一测试，</a:t>
            </a:r>
            <a:r>
              <a:rPr lang="en-US" altLang="zh-CN" sz="2000" dirty="0" smtClean="0"/>
              <a:t>test-</a:t>
            </a:r>
            <a:r>
              <a:rPr lang="en-US" altLang="zh-CN" sz="2000" dirty="0" err="1" smtClean="0"/>
              <a:t>csim</a:t>
            </a:r>
            <a:r>
              <a:rPr lang="zh-CN" altLang="en-US" sz="2000" dirty="0" smtClean="0"/>
              <a:t>从缓存的</a:t>
            </a:r>
            <a:r>
              <a:rPr lang="en-US" altLang="zh-CN" sz="2000" dirty="0" smtClean="0"/>
              <a:t>Hits</a:t>
            </a:r>
            <a:r>
              <a:rPr lang="zh-CN" altLang="en-US" sz="2000" dirty="0" smtClean="0"/>
              <a:t>（命中）</a:t>
            </a:r>
            <a:r>
              <a:rPr lang="en-US" altLang="zh-CN" sz="2000" dirty="0" smtClean="0"/>
              <a:t>/Misses</a:t>
            </a:r>
            <a:r>
              <a:rPr lang="zh-CN" altLang="en-US" sz="2000" dirty="0"/>
              <a:t>（缺失）</a:t>
            </a:r>
            <a:r>
              <a:rPr lang="en-US" altLang="zh-CN" sz="2000" dirty="0" smtClean="0"/>
              <a:t>/Evicts</a:t>
            </a:r>
            <a:r>
              <a:rPr lang="zh-CN" altLang="en-US" sz="2000" dirty="0"/>
              <a:t>（淘汰</a:t>
            </a:r>
            <a:r>
              <a:rPr lang="en-US" altLang="zh-CN" sz="2000" dirty="0"/>
              <a:t>/</a:t>
            </a:r>
            <a:r>
              <a:rPr lang="zh-CN" altLang="en-US" sz="2000" dirty="0"/>
              <a:t>驱逐</a:t>
            </a:r>
            <a:r>
              <a:rPr lang="zh-CN" altLang="en-US" sz="2000" dirty="0" smtClean="0"/>
              <a:t>）数量三个指标比较了所实现</a:t>
            </a:r>
            <a:r>
              <a:rPr lang="en-US" altLang="zh-CN" sz="2000" dirty="0" err="1" smtClean="0"/>
              <a:t>csim</a:t>
            </a:r>
            <a:r>
              <a:rPr lang="zh-CN" altLang="en-US" sz="2000" dirty="0" smtClean="0"/>
              <a:t>模拟器和参考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模拟器</a:t>
            </a:r>
            <a:r>
              <a:rPr lang="en-US" altLang="zh-CN" sz="2000" dirty="0" err="1" smtClean="0"/>
              <a:t>csim</a:t>
            </a:r>
            <a:r>
              <a:rPr lang="en-US" altLang="zh-CN" sz="2000" dirty="0" smtClean="0"/>
              <a:t>-ref</a:t>
            </a:r>
            <a:r>
              <a:rPr lang="zh-CN" altLang="en-US" sz="2000" dirty="0" smtClean="0"/>
              <a:t>的性能，</a:t>
            </a:r>
            <a:endParaRPr lang="en-US" altLang="zh-CN" sz="2000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计算</a:t>
            </a:r>
            <a:r>
              <a:rPr lang="en-US" altLang="zh-CN" sz="2000" dirty="0" err="1" smtClean="0"/>
              <a:t>csim</a:t>
            </a:r>
            <a:r>
              <a:rPr lang="zh-CN" altLang="en-US" sz="2000" dirty="0" smtClean="0"/>
              <a:t>实现获得的分数：每个用例的每一指标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分（最后一个用例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分）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与参考</a:t>
            </a:r>
            <a:r>
              <a:rPr lang="en-US" altLang="zh-CN" sz="2000" dirty="0" err="1"/>
              <a:t>csim</a:t>
            </a:r>
            <a:r>
              <a:rPr lang="en-US" altLang="zh-CN" sz="2000" dirty="0"/>
              <a:t>-ref</a:t>
            </a:r>
            <a:r>
              <a:rPr lang="zh-CN" altLang="en-US" sz="2000" dirty="0" smtClean="0"/>
              <a:t>模拟器输出指标相同则判为正确： </a:t>
            </a:r>
            <a:endParaRPr lang="en-US" altLang="zh-CN" sz="2000" dirty="0" smtClean="0"/>
          </a:p>
          <a:p>
            <a:pPr marL="0" indent="0" eaLnBrk="1" hangingPunct="1">
              <a:buNone/>
            </a:pP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92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缓存替换算法 </a:t>
            </a:r>
            <a:r>
              <a:rPr lang="en-US" altLang="zh-CN" dirty="0" smtClean="0"/>
              <a:t>- LRU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4618856" cy="46260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LRU</a:t>
            </a:r>
            <a:r>
              <a:rPr lang="zh-CN" altLang="en-US" sz="2000" b="1" dirty="0">
                <a:solidFill>
                  <a:srgbClr val="0000FF"/>
                </a:solidFill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</a:rPr>
              <a:t>Least recently used</a:t>
            </a:r>
            <a:r>
              <a:rPr lang="zh-CN" altLang="en-US" sz="2000" b="1" dirty="0">
                <a:solidFill>
                  <a:srgbClr val="0000FF"/>
                </a:solidFill>
              </a:rPr>
              <a:t>，最近最少使用）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算法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 smtClean="0"/>
              <a:t>根据</a:t>
            </a:r>
            <a:r>
              <a:rPr lang="zh-CN" altLang="en-US" sz="2000" b="1" dirty="0"/>
              <a:t>数据的历史访问记录来进行淘汰数据，其核心思想是“</a:t>
            </a:r>
            <a:r>
              <a:rPr lang="zh-CN" altLang="en-US" sz="2000" b="1" dirty="0">
                <a:solidFill>
                  <a:srgbClr val="00B050"/>
                </a:solidFill>
              </a:rPr>
              <a:t>如果数据最近被访问过，那么将来被访问的几率也更高</a:t>
            </a:r>
            <a:r>
              <a:rPr lang="zh-CN" altLang="en-US" sz="2000" b="1" dirty="0"/>
              <a:t>”。</a:t>
            </a:r>
          </a:p>
          <a:p>
            <a:r>
              <a:rPr lang="zh-CN" altLang="en-US" sz="2000" b="1" dirty="0" smtClean="0"/>
              <a:t>最</a:t>
            </a:r>
            <a:r>
              <a:rPr lang="zh-CN" altLang="en-US" sz="2000" b="1" dirty="0"/>
              <a:t>常见的实现是使用一个链表保存缓存</a:t>
            </a:r>
            <a:r>
              <a:rPr lang="zh-CN" altLang="en-US" sz="2000" b="1" dirty="0" smtClean="0"/>
              <a:t>数据：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新</a:t>
            </a:r>
            <a:r>
              <a:rPr lang="zh-CN" altLang="en-US" sz="1600" b="1" dirty="0"/>
              <a:t>数据插入到链表</a:t>
            </a:r>
            <a:r>
              <a:rPr lang="zh-CN" altLang="en-US" sz="1600" b="1" dirty="0" smtClean="0"/>
              <a:t>头部</a:t>
            </a:r>
            <a:endParaRPr lang="zh-CN" altLang="en-US" sz="1600" b="1" dirty="0"/>
          </a:p>
          <a:p>
            <a:pPr lvl="1"/>
            <a:r>
              <a:rPr lang="zh-CN" altLang="en-US" sz="1600" b="1" dirty="0" smtClean="0"/>
              <a:t>每当</a:t>
            </a:r>
            <a:r>
              <a:rPr lang="zh-CN" altLang="en-US" sz="1600" b="1" dirty="0"/>
              <a:t>缓存命中（即缓存数据被访问），则将数据移到链表</a:t>
            </a:r>
            <a:r>
              <a:rPr lang="zh-CN" altLang="en-US" sz="1600" b="1" dirty="0" smtClean="0"/>
              <a:t>头部</a:t>
            </a:r>
            <a:endParaRPr lang="zh-CN" altLang="en-US" sz="1600" b="1" dirty="0"/>
          </a:p>
          <a:p>
            <a:pPr lvl="1"/>
            <a:r>
              <a:rPr lang="zh-CN" altLang="en-US" sz="1600" b="1" dirty="0" smtClean="0"/>
              <a:t>当</a:t>
            </a:r>
            <a:r>
              <a:rPr lang="zh-CN" altLang="en-US" sz="1600" b="1" dirty="0"/>
              <a:t>链表满的时候，将链表尾部的数据</a:t>
            </a:r>
            <a:r>
              <a:rPr lang="zh-CN" altLang="en-US" sz="1600" b="1" dirty="0" smtClean="0"/>
              <a:t>丢弃</a:t>
            </a:r>
            <a:endParaRPr lang="zh-CN" altLang="en-US" sz="1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DA59D-65C9-49DA-BD17-8A428527614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24" y="1848489"/>
            <a:ext cx="2578117" cy="39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33817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21452</TotalTime>
  <Words>2111</Words>
  <Application>Microsoft Office PowerPoint</Application>
  <PresentationFormat>全屏显示(4:3)</PresentationFormat>
  <Paragraphs>175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楷体</vt:lpstr>
      <vt:lpstr>宋体</vt:lpstr>
      <vt:lpstr>Arial</vt:lpstr>
      <vt:lpstr>Wingdings</vt:lpstr>
      <vt:lpstr>Network</vt:lpstr>
      <vt:lpstr>《计算机系统结构基础实验》 LAB5 -缓存实验</vt:lpstr>
      <vt:lpstr>实验概述</vt:lpstr>
      <vt:lpstr>实验数据与文件</vt:lpstr>
      <vt:lpstr>实验数据与文件</vt:lpstr>
      <vt:lpstr>实验内容一：编写Cache模拟器</vt:lpstr>
      <vt:lpstr>实验内容一：编写Cache模拟器</vt:lpstr>
      <vt:lpstr>实验内容一：编写Cache模拟器</vt:lpstr>
      <vt:lpstr>实验内容一：编写Cache模拟器</vt:lpstr>
      <vt:lpstr>缓存替换算法 - LRU</vt:lpstr>
      <vt:lpstr>实验内容二：优化矩阵转置操作</vt:lpstr>
      <vt:lpstr>实验内容二：优化矩阵转置操作</vt:lpstr>
      <vt:lpstr>实验内容二：优化矩阵转置操作</vt:lpstr>
      <vt:lpstr>实验内容二：优化矩阵转置操作</vt:lpstr>
      <vt:lpstr>实验数据提交</vt:lpstr>
      <vt:lpstr>谢  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</dc:creator>
  <cp:lastModifiedBy>wufei</cp:lastModifiedBy>
  <cp:revision>719</cp:revision>
  <dcterms:created xsi:type="dcterms:W3CDTF">2010-12-07T11:42:22Z</dcterms:created>
  <dcterms:modified xsi:type="dcterms:W3CDTF">2019-04-02T10:25:52Z</dcterms:modified>
</cp:coreProperties>
</file>