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40" r:id="rId3"/>
    <p:sldId id="356" r:id="rId4"/>
    <p:sldId id="312" r:id="rId5"/>
    <p:sldId id="343" r:id="rId6"/>
    <p:sldId id="313" r:id="rId7"/>
    <p:sldId id="342" r:id="rId8"/>
    <p:sldId id="341" r:id="rId9"/>
    <p:sldId id="364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54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A05-0A2D-A742-9267-F735107A5C89}" type="datetimeFigureOut">
              <a:rPr kumimoji="1" lang="zh-CN" altLang="en-US" smtClean="0"/>
              <a:t>2024/11/20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CA0E2-3773-7944-BA07-40E448813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97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36A3-008B-455F-0F8B-3ED8A97CA6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562100"/>
            <a:ext cx="9144000" cy="2603500"/>
          </a:xfrm>
        </p:spPr>
        <p:txBody>
          <a:bodyPr anchor="b"/>
          <a:lstStyle>
            <a:lvl1pPr algn="ctr">
              <a:defRPr sz="600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报告题目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BFF02-2E39-F1B2-BD8E-B580A6DBFB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87520"/>
            <a:ext cx="9144000" cy="110998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报告人姓名</a:t>
            </a:r>
            <a:endParaRPr kumimoji="1" lang="en-US" altLang="zh-CN" dirty="0"/>
          </a:p>
          <a:p>
            <a:r>
              <a:rPr kumimoji="1" lang="zh-CN" altLang="en-US" dirty="0"/>
              <a:t>华中科技大学开放原子开源俱乐部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D721-E8A7-4636-D577-A9CECBF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3B4C0D-E7A2-0FC2-4F5E-42EDAA1E3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4961" y="-370099"/>
            <a:ext cx="5080001" cy="20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0639-1433-E9D6-12EA-26DBAC8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1080000"/>
          </a:xfrm>
        </p:spPr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9070-60FB-0CEF-B4B1-0F58C53F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000"/>
            <a:ext cx="10515600" cy="4795203"/>
          </a:xfrm>
        </p:spPr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D127E-872A-191C-4E29-AD24EAF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12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9BF81-8490-9E93-5A45-46A6129E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44000"/>
            <a:ext cx="10515600" cy="1080000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01DEC-D5FD-4DB7-188D-8DC24F78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4000"/>
            <a:ext cx="5181600" cy="47952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19B7E-29DE-1937-F11B-0DEAAB69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4000"/>
            <a:ext cx="5181600" cy="47952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3CEB-096D-93DE-BE9B-25A94A9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3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228E9-A7F6-63B2-DC11-3C2AE3A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1CC5E-A434-0E18-D106-6C2F9E39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6F92-0D54-2CD2-9BBA-57E5CB91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D0BC946-F5DC-74E0-BCDB-241947D7B1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2960" y="0"/>
            <a:ext cx="2479040" cy="10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dzm91@hust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FEE9-FEFA-452C-298E-21ABF4E9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100"/>
            <a:ext cx="9144000" cy="2336800"/>
          </a:xfrm>
        </p:spPr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版本控制工具之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Git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与</a:t>
            </a: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Github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2A7DC-DBD0-B3E4-2E83-11BCCFE4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920"/>
            <a:ext cx="9144000" cy="110998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慕冬亮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社团指导教师</a:t>
            </a:r>
          </a:p>
        </p:txBody>
      </p:sp>
    </p:spTree>
    <p:extLst>
      <p:ext uri="{BB962C8B-B14F-4D97-AF65-F5344CB8AC3E}">
        <p14:creationId xmlns:p14="http://schemas.microsoft.com/office/powerpoint/2010/main" val="3908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042E-83F4-93FE-D00C-0E9CAB53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5A5D-3B5C-CE46-ED4F-6A28DBFD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姓名：慕冬亮</a:t>
            </a:r>
            <a:endParaRPr kumimoji="1" lang="en-US" altLang="zh-CN" dirty="0"/>
          </a:p>
          <a:p>
            <a:r>
              <a:rPr kumimoji="1" lang="zh-CN" altLang="en-US" dirty="0"/>
              <a:t>邮箱：</a:t>
            </a:r>
            <a:r>
              <a:rPr kumimoji="1" lang="en-US" altLang="zh-CN" dirty="0">
                <a:hlinkClick r:id="rId2"/>
              </a:rPr>
              <a:t>dzm91@hust.edu.cn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mudongliang</a:t>
            </a:r>
            <a:endParaRPr kumimoji="1" lang="en-US" altLang="zh-CN" dirty="0"/>
          </a:p>
          <a:p>
            <a:r>
              <a:rPr kumimoji="1" lang="en-US" altLang="zh-CN" dirty="0" err="1"/>
              <a:t>Gitee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@dzm91_hust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46A68-1EF8-9660-8FDE-D075A295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4DBE7-996D-18C4-C809-726090C4C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326" y="1604888"/>
            <a:ext cx="3537174" cy="35371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5222C3-518F-7E99-3B90-80A39B6F3EF4}"/>
              </a:ext>
            </a:extLst>
          </p:cNvPr>
          <p:cNvSpPr txBox="1"/>
          <p:nvPr/>
        </p:nvSpPr>
        <p:spPr>
          <a:xfrm>
            <a:off x="8507185" y="5215948"/>
            <a:ext cx="3265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353535"/>
                </a:solidFill>
                <a:effectLst/>
                <a:latin typeface="mp-quote"/>
              </a:rPr>
              <a:t>公众号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mp-quote"/>
              </a:rPr>
              <a:t>：开源内核安全修炼</a:t>
            </a:r>
            <a:endParaRPr lang="en-US" altLang="zh-CN" sz="2000" b="0" i="0" dirty="0">
              <a:solidFill>
                <a:srgbClr val="353535"/>
              </a:solidFill>
              <a:effectLst/>
              <a:latin typeface="mp-quote"/>
            </a:endParaRPr>
          </a:p>
          <a:p>
            <a:r>
              <a:rPr lang="zh-CN" altLang="en-US" sz="2000" b="1" dirty="0">
                <a:solidFill>
                  <a:srgbClr val="353535"/>
                </a:solidFill>
                <a:latin typeface="mp-quote"/>
              </a:rPr>
              <a:t>微信号</a:t>
            </a:r>
            <a:r>
              <a:rPr lang="zh-CN" altLang="en-US" sz="2000" dirty="0">
                <a:solidFill>
                  <a:srgbClr val="353535"/>
                </a:solidFill>
                <a:latin typeface="mp-quote"/>
              </a:rPr>
              <a:t>：</a:t>
            </a:r>
            <a:r>
              <a:rPr lang="en-US" altLang="zh-CN" sz="2000" dirty="0" err="1">
                <a:solidFill>
                  <a:srgbClr val="353535"/>
                </a:solidFill>
                <a:latin typeface="mp-quote"/>
              </a:rPr>
              <a:t>kernel_sec_pratice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149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91CB9-0CC3-1085-7174-36350403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版本控制工具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E2925-BD62-E401-EBA3-02A59CECE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4965" cy="110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版本控制系统是用来记录一段时间内对一个或一组文件修改，同时方便用户调用特定版本的系统。根据原理的不同，又可以分为中心化版本控制系统和分布式版本控制系统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59454-D919-4C77-1AAD-04AB410B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6C0864-B6AF-4EFB-D68C-780A90F9C590}"/>
              </a:ext>
            </a:extLst>
          </p:cNvPr>
          <p:cNvSpPr txBox="1"/>
          <p:nvPr/>
        </p:nvSpPr>
        <p:spPr>
          <a:xfrm>
            <a:off x="1007872" y="252915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中心化版本控制系统 </a:t>
            </a:r>
            <a:r>
              <a:rPr lang="en-US" altLang="zh-CN" sz="18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(SVN)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B46FC5-81FA-6D1F-8C62-5DE660E27A2A}"/>
              </a:ext>
            </a:extLst>
          </p:cNvPr>
          <p:cNvSpPr txBox="1"/>
          <p:nvPr/>
        </p:nvSpPr>
        <p:spPr>
          <a:xfrm>
            <a:off x="6432349" y="2535623"/>
            <a:ext cx="418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去中心化版本控制系统 </a:t>
            </a:r>
            <a:r>
              <a:rPr lang="en-US" altLang="zh-CN" sz="18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(Git)</a:t>
            </a:r>
            <a:endParaRPr lang="zh-CN" altLang="en-US" dirty="0"/>
          </a:p>
        </p:txBody>
      </p:sp>
      <p:pic>
        <p:nvPicPr>
          <p:cNvPr id="7" name="Picture 2" descr="central-repo">
            <a:extLst>
              <a:ext uri="{FF2B5EF4-FFF2-40B4-BE49-F238E27FC236}">
                <a16:creationId xmlns:a16="http://schemas.microsoft.com/office/drawing/2014/main" id="{02025AB6-2427-F2B7-F1C1-A499FBAF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72" y="3709987"/>
            <a:ext cx="39147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istributed-repo">
            <a:extLst>
              <a:ext uri="{FF2B5EF4-FFF2-40B4-BE49-F238E27FC236}">
                <a16:creationId xmlns:a16="http://schemas.microsoft.com/office/drawing/2014/main" id="{E39094DD-AB9A-4F6E-EA59-B9152F11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49" y="3055740"/>
            <a:ext cx="4070347" cy="34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6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B85A4-8AEC-49AA-D24D-1EB2282D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94B61-EB00-B4D7-9ED7-C8CB7A911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19200"/>
            <a:ext cx="5446985" cy="5015865"/>
          </a:xfrm>
        </p:spPr>
        <p:txBody>
          <a:bodyPr/>
          <a:lstStyle/>
          <a:p>
            <a:r>
              <a:rPr kumimoji="1" lang="zh-CN" altLang="en-US" dirty="0"/>
              <a:t>定义：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是一种分布式版本控制系统，用于跟踪文件的变化并协调多人在同一项目上的工作。</a:t>
            </a:r>
          </a:p>
          <a:p>
            <a:r>
              <a:rPr kumimoji="1" lang="zh-CN" altLang="en-US" dirty="0"/>
              <a:t>作者：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的主要作者是</a:t>
            </a:r>
            <a:r>
              <a:rPr kumimoji="1" lang="en-US" altLang="zh-CN" dirty="0"/>
              <a:t>Linus Torvalds</a:t>
            </a:r>
            <a:r>
              <a:rPr kumimoji="1" lang="zh-CN" altLang="en-US" dirty="0"/>
              <a:t>，他是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内核的创始人之一。</a:t>
            </a:r>
          </a:p>
          <a:p>
            <a:r>
              <a:rPr kumimoji="1" lang="zh-CN" altLang="en-US" dirty="0"/>
              <a:t>历史背景：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由 </a:t>
            </a:r>
            <a:r>
              <a:rPr kumimoji="1" lang="en-US" altLang="zh-CN" dirty="0"/>
              <a:t>Linus Torvalds</a:t>
            </a:r>
            <a:r>
              <a:rPr kumimoji="1" lang="zh-CN" altLang="en-US" dirty="0"/>
              <a:t>于</a:t>
            </a:r>
            <a:r>
              <a:rPr kumimoji="1" lang="en-US" altLang="zh-CN" dirty="0"/>
              <a:t>2005</a:t>
            </a:r>
            <a:r>
              <a:rPr kumimoji="1" lang="zh-CN" altLang="en-US" dirty="0"/>
              <a:t>年创建，最初是为了帮助管理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内核开发而开发的。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52C87-5839-10BE-4305-99412D51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A409B9-5F53-A5DF-6643-447E8076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28" y="2778935"/>
            <a:ext cx="4468466" cy="18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4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E546-256E-18AB-49D0-538DA20C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 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A7CC0-98DC-F295-44D5-962672EF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4CBD30-AC5C-6A12-04CC-AE146653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515"/>
            <a:ext cx="5709638" cy="5464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8E9234-5509-D9BF-BEF0-9FC19348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70" y="1106439"/>
            <a:ext cx="5709638" cy="34897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B38D87-5D17-C73B-84AF-EE3786A7ADC8}"/>
              </a:ext>
            </a:extLst>
          </p:cNvPr>
          <p:cNvSpPr txBox="1"/>
          <p:nvPr/>
        </p:nvSpPr>
        <p:spPr>
          <a:xfrm>
            <a:off x="6618999" y="4549676"/>
            <a:ext cx="4291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名词解释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Working directory:</a:t>
            </a:r>
            <a:r>
              <a:rPr lang="zh-CN" altLang="en-US" dirty="0"/>
              <a:t> 工作区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Staging area: </a:t>
            </a:r>
            <a:r>
              <a:rPr lang="zh-CN" altLang="en-US" dirty="0"/>
              <a:t>暂存区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Repository: </a:t>
            </a:r>
            <a:r>
              <a:rPr lang="zh-CN" altLang="en-US" dirty="0"/>
              <a:t>版本库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Commit: </a:t>
            </a:r>
            <a:r>
              <a:rPr lang="zh-CN" altLang="en-US" dirty="0"/>
              <a:t>提交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Checkout:</a:t>
            </a:r>
            <a:r>
              <a:rPr lang="zh-CN" altLang="en-US" dirty="0"/>
              <a:t> 从某个地方复制东西到本地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Branch: </a:t>
            </a:r>
            <a:r>
              <a:rPr lang="zh-CN" altLang="en-US" dirty="0"/>
              <a:t>分支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Track:</a:t>
            </a:r>
            <a:r>
              <a:rPr lang="zh-CN" altLang="en-US" dirty="0"/>
              <a:t> 追踪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37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AA3C-941F-D858-1574-F7E2C0F8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 使用基础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9DB02-3266-407D-34D7-C1CA8A0B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132" y="1474113"/>
            <a:ext cx="4752668" cy="44666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git log </a:t>
            </a:r>
            <a:r>
              <a:rPr lang="zh-CN" altLang="en-US" dirty="0"/>
              <a:t>显示</a:t>
            </a:r>
            <a:r>
              <a:rPr lang="en-US" altLang="zh-CN" dirty="0"/>
              <a:t>commit</a:t>
            </a:r>
            <a:r>
              <a:rPr lang="zh-CN" altLang="en-US" dirty="0"/>
              <a:t>的历史信息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git log –graph </a:t>
            </a:r>
            <a:r>
              <a:rPr lang="zh-CN" altLang="en-US" dirty="0"/>
              <a:t>用图显示</a:t>
            </a:r>
            <a:r>
              <a:rPr lang="en-US" altLang="zh-CN" dirty="0"/>
              <a:t>commit</a:t>
            </a:r>
            <a:r>
              <a:rPr lang="zh-CN" altLang="en-US" dirty="0"/>
              <a:t>历史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git status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显示当前分支名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显示暂存区和</a:t>
            </a:r>
            <a:r>
              <a:rPr lang="en-US" altLang="zh-CN" dirty="0"/>
              <a:t>HEAD</a:t>
            </a:r>
            <a:r>
              <a:rPr lang="zh-CN" altLang="en-US" dirty="0"/>
              <a:t>指针指向的提交的差别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显示工作区与暂存区的差别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显示暂存区和工作区的差别（文件内容）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–staged </a:t>
            </a:r>
            <a:r>
              <a:rPr lang="zh-CN" altLang="en-US" dirty="0"/>
              <a:t>显示暂存区和</a:t>
            </a:r>
            <a:r>
              <a:rPr lang="en-US" altLang="zh-CN" dirty="0"/>
              <a:t>HEAD</a:t>
            </a:r>
            <a:r>
              <a:rPr lang="zh-CN" altLang="en-US" dirty="0"/>
              <a:t>指针指向的提交的差别（文件内容）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2D629-2EEC-29F9-DD8A-0CBA70A7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5B3AB7-1782-AC2B-1BF6-64C082B4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114"/>
            <a:ext cx="4666667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5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DFB02-398A-E197-B6C9-37B24CE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 使用基础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D3D4A-D2F3-1E5A-33FD-CFEA082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FC76BC-5E86-99DB-029C-E3C533237EF1}"/>
              </a:ext>
            </a:extLst>
          </p:cNvPr>
          <p:cNvSpPr txBox="1"/>
          <p:nvPr/>
        </p:nvSpPr>
        <p:spPr>
          <a:xfrm>
            <a:off x="6253621" y="1278037"/>
            <a:ext cx="513833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add &lt;</a:t>
            </a:r>
            <a:r>
              <a:rPr lang="en-US" altLang="zh-CN" dirty="0" err="1"/>
              <a:t>file_name</a:t>
            </a:r>
            <a:r>
              <a:rPr lang="en-US" altLang="zh-CN" dirty="0"/>
              <a:t>&gt; </a:t>
            </a:r>
            <a:r>
              <a:rPr lang="zh-CN" altLang="en-US" dirty="0"/>
              <a:t>暂存文件修改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		</a:t>
            </a:r>
            <a:r>
              <a:rPr lang="zh-CN" altLang="en-US" dirty="0"/>
              <a:t> 暂存所有文件修改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commit –m “</a:t>
            </a:r>
            <a:r>
              <a:rPr lang="en-US" altLang="zh-CN" dirty="0" err="1"/>
              <a:t>commit_msg</a:t>
            </a:r>
            <a:r>
              <a:rPr lang="en-US" altLang="zh-CN" dirty="0"/>
              <a:t>” </a:t>
            </a:r>
            <a:r>
              <a:rPr lang="zh-CN" altLang="en-US" dirty="0"/>
              <a:t>提交暂存区的修改</a:t>
            </a:r>
            <a:endParaRPr lang="en-US" altLang="zh-CN" dirty="0"/>
          </a:p>
          <a:p>
            <a:r>
              <a:rPr lang="en-US" altLang="zh-CN" dirty="0"/>
              <a:t>	-s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添加签名</a:t>
            </a:r>
            <a:endParaRPr lang="en-US" altLang="zh-CN" dirty="0"/>
          </a:p>
          <a:p>
            <a:r>
              <a:rPr lang="en-US" altLang="zh-CN" dirty="0"/>
              <a:t>	-e	</a:t>
            </a:r>
            <a:r>
              <a:rPr lang="zh-CN" altLang="en-US" dirty="0"/>
              <a:t>使用默认编辑器编写提交信息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rm &lt;</a:t>
            </a:r>
            <a:r>
              <a:rPr lang="en-US" altLang="zh-CN" dirty="0" err="1"/>
              <a:t>file_name</a:t>
            </a:r>
            <a:r>
              <a:rPr lang="en-US" altLang="zh-CN" dirty="0"/>
              <a:t>&gt; </a:t>
            </a:r>
            <a:r>
              <a:rPr lang="zh-CN" altLang="en-US" dirty="0"/>
              <a:t>从工作区和暂存区删除文件</a:t>
            </a:r>
            <a:endParaRPr lang="en-US" altLang="zh-CN" dirty="0"/>
          </a:p>
          <a:p>
            <a:r>
              <a:rPr lang="en-US" altLang="zh-CN" dirty="0"/>
              <a:t>	-r 	</a:t>
            </a:r>
            <a:r>
              <a:rPr lang="zh-CN" altLang="en-US" dirty="0"/>
              <a:t>递归删除（文件夹）</a:t>
            </a:r>
            <a:endParaRPr lang="en-US" altLang="zh-CN" dirty="0"/>
          </a:p>
          <a:p>
            <a:r>
              <a:rPr lang="en-US" altLang="zh-CN" dirty="0"/>
              <a:t>	-cached 	</a:t>
            </a:r>
            <a:r>
              <a:rPr lang="zh-CN" altLang="en-US" dirty="0"/>
              <a:t>只从暂存区删除文件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restore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file_name</a:t>
            </a:r>
            <a:r>
              <a:rPr lang="en-US" altLang="zh-CN" dirty="0"/>
              <a:t>&gt;</a:t>
            </a:r>
            <a:r>
              <a:rPr lang="zh-CN" altLang="en-US" dirty="0"/>
              <a:t>将工作区未暂存的文件丢弃</a:t>
            </a:r>
            <a:endParaRPr lang="en-US" altLang="zh-CN" dirty="0"/>
          </a:p>
          <a:p>
            <a:r>
              <a:rPr lang="en-US" altLang="zh-CN" dirty="0"/>
              <a:t>git restore . 	</a:t>
            </a:r>
            <a:r>
              <a:rPr lang="zh-CN" altLang="en-US" dirty="0"/>
              <a:t>将工作区未暂存的修改丢弃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checkout &lt;</a:t>
            </a:r>
            <a:r>
              <a:rPr lang="en-US" altLang="zh-CN" dirty="0" err="1"/>
              <a:t>commit_id</a:t>
            </a:r>
            <a:r>
              <a:rPr lang="en-US" altLang="zh-CN" dirty="0"/>
              <a:t>&gt;/&lt;branch&gt; </a:t>
            </a:r>
          </a:p>
          <a:p>
            <a:r>
              <a:rPr lang="zh-CN" altLang="en-US" dirty="0"/>
              <a:t>设置工作区（当</a:t>
            </a:r>
            <a:r>
              <a:rPr lang="en-US" altLang="zh-CN" dirty="0"/>
              <a:t>branch</a:t>
            </a:r>
            <a:r>
              <a:rPr lang="zh-CN" altLang="en-US" dirty="0"/>
              <a:t>时设置</a:t>
            </a:r>
            <a:r>
              <a:rPr lang="en-US" altLang="zh-CN" dirty="0"/>
              <a:t>HEAD</a:t>
            </a:r>
            <a:r>
              <a:rPr lang="zh-CN" altLang="en-US" dirty="0"/>
              <a:t>指针）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reset –hard &lt;</a:t>
            </a:r>
            <a:r>
              <a:rPr lang="en-US" altLang="zh-CN" dirty="0" err="1"/>
              <a:t>commit_id</a:t>
            </a:r>
            <a:r>
              <a:rPr lang="en-US" altLang="zh-CN" dirty="0"/>
              <a:t>&gt;/&lt;branch&gt;</a:t>
            </a:r>
          </a:p>
          <a:p>
            <a:r>
              <a:rPr lang="zh-CN" altLang="en-US" dirty="0"/>
              <a:t>设置</a:t>
            </a:r>
            <a:r>
              <a:rPr lang="en-US" altLang="zh-CN" dirty="0"/>
              <a:t>HEAD</a:t>
            </a:r>
            <a:r>
              <a:rPr lang="zh-CN" altLang="en-US" dirty="0"/>
              <a:t>指针和分支指针，清理工作区和暂存区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4F746E-2474-9807-E788-8D200CAE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8" y="1740481"/>
            <a:ext cx="5780952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17C8F-3C9D-AA9B-7937-FE538882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+mn-ea"/>
                <a:ea typeface="+mn-ea"/>
                <a:cs typeface="Times New Roman" panose="02020603050405020304" pitchFamily="18" charset="0"/>
              </a:rPr>
              <a:t>Git</a:t>
            </a:r>
            <a:r>
              <a:rPr lang="zh-CN" altLang="en-US" sz="4400" dirty="0">
                <a:latin typeface="+mn-ea"/>
                <a:ea typeface="+mn-ea"/>
                <a:cs typeface="Times New Roman" panose="02020603050405020304" pitchFamily="18" charset="0"/>
              </a:rPr>
              <a:t>基本使用：分支操作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14542-9820-8C8D-B8A6-4C4EC1D2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BE37ED-6543-74C3-7762-885ACCDCC519}"/>
              </a:ext>
            </a:extLst>
          </p:cNvPr>
          <p:cNvSpPr txBox="1"/>
          <p:nvPr/>
        </p:nvSpPr>
        <p:spPr>
          <a:xfrm>
            <a:off x="7575259" y="1859339"/>
            <a:ext cx="40040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git branch xxx </a:t>
            </a:r>
            <a:r>
              <a:rPr lang="zh-CN" altLang="en-US" dirty="0"/>
              <a:t>新建分支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checkout</a:t>
            </a:r>
            <a:r>
              <a:rPr lang="zh-CN" altLang="en-US" dirty="0"/>
              <a:t> </a:t>
            </a:r>
            <a:r>
              <a:rPr lang="en-US" altLang="zh-CN" dirty="0"/>
              <a:t>xxx</a:t>
            </a:r>
            <a:r>
              <a:rPr lang="zh-CN" altLang="en-US" dirty="0"/>
              <a:t> 切换分支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: git merge xxx </a:t>
            </a:r>
            <a:r>
              <a:rPr lang="zh-CN" altLang="en-US" dirty="0"/>
              <a:t>合并分支到当前分支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: git stash   </a:t>
            </a:r>
            <a:r>
              <a:rPr lang="zh-CN" altLang="en-US" dirty="0"/>
              <a:t>储存工作区和暂存区的修改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: git stash list</a:t>
            </a:r>
          </a:p>
          <a:p>
            <a:endParaRPr lang="en-US" altLang="zh-CN" dirty="0"/>
          </a:p>
          <a:p>
            <a:r>
              <a:rPr lang="en-US" altLang="zh-CN" dirty="0"/>
              <a:t>: git stash apply/pop </a:t>
            </a:r>
            <a:r>
              <a:rPr lang="zh-CN" altLang="en-US" dirty="0"/>
              <a:t>使用</a:t>
            </a:r>
            <a:r>
              <a:rPr lang="en-US" altLang="zh-CN" dirty="0"/>
              <a:t>/</a:t>
            </a:r>
            <a:r>
              <a:rPr lang="zh-CN" altLang="en-US" dirty="0"/>
              <a:t>使用并删除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F0EEEB-8FEA-3620-5546-E42961FE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96" y="1646005"/>
            <a:ext cx="6651037" cy="30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47FE-285B-1809-9850-BA5A15A6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遇上 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 仓库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58624-B6E0-DB4D-8BF5-B4CE71CA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4F6FC-5AAD-10FB-A4BF-EB8E8BE3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1730937"/>
            <a:ext cx="4666667" cy="44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C5CBE1-B6D6-C556-AF97-25D917A70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71"/>
          <a:stretch/>
        </p:blipFill>
        <p:spPr>
          <a:xfrm>
            <a:off x="8141110" y="1730936"/>
            <a:ext cx="1382708" cy="4466667"/>
          </a:xfrm>
          <a:prstGeom prst="rect">
            <a:avLst/>
          </a:prstGeom>
        </p:spPr>
      </p:pic>
      <p:sp>
        <p:nvSpPr>
          <p:cNvPr id="7" name="箭头: 左 4">
            <a:extLst>
              <a:ext uri="{FF2B5EF4-FFF2-40B4-BE49-F238E27FC236}">
                <a16:creationId xmlns:a16="http://schemas.microsoft.com/office/drawing/2014/main" id="{3D9F7928-EE4C-3353-5D1B-3EDBF81EC5ED}"/>
              </a:ext>
            </a:extLst>
          </p:cNvPr>
          <p:cNvSpPr/>
          <p:nvPr/>
        </p:nvSpPr>
        <p:spPr>
          <a:xfrm>
            <a:off x="5353665" y="2920181"/>
            <a:ext cx="3408697" cy="678425"/>
          </a:xfrm>
          <a:prstGeom prst="leftArrow">
            <a:avLst>
              <a:gd name="adj1" fmla="val 50000"/>
              <a:gd name="adj2" fmla="val 7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Fetch/pull</a:t>
            </a:r>
            <a:endParaRPr lang="zh-CN" altLang="en-US" dirty="0"/>
          </a:p>
        </p:txBody>
      </p:sp>
      <p:sp>
        <p:nvSpPr>
          <p:cNvPr id="8" name="箭头: 右 5">
            <a:extLst>
              <a:ext uri="{FF2B5EF4-FFF2-40B4-BE49-F238E27FC236}">
                <a16:creationId xmlns:a16="http://schemas.microsoft.com/office/drawing/2014/main" id="{C7C8EB72-E1A1-84A5-8910-D15D77617335}"/>
              </a:ext>
            </a:extLst>
          </p:cNvPr>
          <p:cNvSpPr/>
          <p:nvPr/>
        </p:nvSpPr>
        <p:spPr>
          <a:xfrm>
            <a:off x="5353664" y="4588388"/>
            <a:ext cx="3408697" cy="678425"/>
          </a:xfrm>
          <a:prstGeom prst="rightArrow">
            <a:avLst>
              <a:gd name="adj1" fmla="val 50000"/>
              <a:gd name="adj2" fmla="val 6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3EB292-2E55-4786-252A-F33BC4F2F8E5}"/>
              </a:ext>
            </a:extLst>
          </p:cNvPr>
          <p:cNvSpPr txBox="1"/>
          <p:nvPr/>
        </p:nvSpPr>
        <p:spPr>
          <a:xfrm>
            <a:off x="2656433" y="114486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本地 </a:t>
            </a:r>
            <a:r>
              <a:rPr lang="en-US" altLang="zh-CN" sz="2800" dirty="0"/>
              <a:t>Git</a:t>
            </a:r>
            <a:r>
              <a:rPr lang="zh-CN" altLang="en-US" sz="2800" dirty="0"/>
              <a:t> 仓库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A6E9BA-7F42-C8A7-63CE-A9A0C5B78E0D}"/>
              </a:ext>
            </a:extLst>
          </p:cNvPr>
          <p:cNvSpPr txBox="1"/>
          <p:nvPr/>
        </p:nvSpPr>
        <p:spPr>
          <a:xfrm>
            <a:off x="8172295" y="114486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Github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613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9DDF-93E2-1E01-5094-D72E08D8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遇上 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仓库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FDAAEC-7107-AE23-7A80-4251A7F1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39" y="1199196"/>
            <a:ext cx="7859576" cy="565889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F893A-EE9D-FEA4-C646-EA3DA0B7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7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555</Words>
  <Application>Microsoft Macintosh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KaiTi</vt:lpstr>
      <vt:lpstr>mp-quote</vt:lpstr>
      <vt:lpstr>Arial</vt:lpstr>
      <vt:lpstr>Times New Roman</vt:lpstr>
      <vt:lpstr>Office 主题​​</vt:lpstr>
      <vt:lpstr>版本控制工具之Git与Github</vt:lpstr>
      <vt:lpstr>版本控制工具</vt:lpstr>
      <vt:lpstr>什么是 Git ？</vt:lpstr>
      <vt:lpstr>Git 原理</vt:lpstr>
      <vt:lpstr>Git 使用基础</vt:lpstr>
      <vt:lpstr>Git 使用基础</vt:lpstr>
      <vt:lpstr>Git基本使用：分支操作</vt:lpstr>
      <vt:lpstr>当 Git 遇上 Github 仓库</vt:lpstr>
      <vt:lpstr>当 Git 遇上 Github仓库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dongliang mu</dc:creator>
  <cp:lastModifiedBy>dongliang mu</cp:lastModifiedBy>
  <cp:revision>54</cp:revision>
  <dcterms:created xsi:type="dcterms:W3CDTF">2024-03-13T09:29:21Z</dcterms:created>
  <dcterms:modified xsi:type="dcterms:W3CDTF">2024-11-20T06:52:54Z</dcterms:modified>
</cp:coreProperties>
</file>