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5"/>
  </p:notesMasterIdLst>
  <p:handoutMasterIdLst>
    <p:handoutMasterId r:id="rId31"/>
  </p:handoutMasterIdLst>
  <p:sldIdLst>
    <p:sldId id="451" r:id="rId3"/>
    <p:sldId id="633" r:id="rId4"/>
    <p:sldId id="713" r:id="rId6"/>
    <p:sldId id="1097" r:id="rId7"/>
    <p:sldId id="1098" r:id="rId8"/>
    <p:sldId id="1099" r:id="rId9"/>
    <p:sldId id="1102" r:id="rId10"/>
    <p:sldId id="1103" r:id="rId11"/>
    <p:sldId id="1104" r:id="rId12"/>
    <p:sldId id="1100" r:id="rId13"/>
    <p:sldId id="1101" r:id="rId14"/>
    <p:sldId id="1083" r:id="rId15"/>
    <p:sldId id="1086" r:id="rId16"/>
    <p:sldId id="1087" r:id="rId17"/>
    <p:sldId id="1088" r:id="rId18"/>
    <p:sldId id="1089" r:id="rId19"/>
    <p:sldId id="1090" r:id="rId20"/>
    <p:sldId id="1091" r:id="rId21"/>
    <p:sldId id="1094" r:id="rId22"/>
    <p:sldId id="1106" r:id="rId23"/>
    <p:sldId id="1093" r:id="rId24"/>
    <p:sldId id="1105" r:id="rId25"/>
    <p:sldId id="1108" r:id="rId26"/>
    <p:sldId id="1107" r:id="rId27"/>
    <p:sldId id="1109" r:id="rId28"/>
    <p:sldId id="1110" r:id="rId29"/>
    <p:sldId id="263" r:id="rId30"/>
  </p:sldIdLst>
  <p:sldSz cx="12190095" cy="6858000"/>
  <p:notesSz cx="6858000" cy="9144000"/>
  <p:embeddedFontLst>
    <p:embeddedFont>
      <p:font typeface="微软雅黑" panose="020B0503020204020204" pitchFamily="34" charset="-122"/>
      <p:regular r:id="rId36"/>
    </p:embeddedFont>
    <p:embeddedFont>
      <p:font typeface="方正兰亭粗黑简体" panose="02000500000000000000" pitchFamily="2" charset="-122"/>
      <p:regular r:id="rId37"/>
    </p:embeddedFont>
    <p:embeddedFont>
      <p:font typeface="Montserrat Medium" panose="02000500000000000000" pitchFamily="2" charset="-122"/>
      <p:regular r:id="rId38"/>
    </p:embeddedFont>
    <p:embeddedFont>
      <p:font typeface="微软雅黑 Light" panose="020B0502040204020203" pitchFamily="34" charset="-122"/>
      <p:regular r:id="rId39"/>
    </p:embeddedFont>
    <p:embeddedFont>
      <p:font typeface="Calibri" panose="020F0502020204030204" charset="0"/>
      <p:regular r:id="rId40"/>
      <p:bold r:id="rId41"/>
      <p:italic r:id="rId42"/>
      <p:boldItalic r:id="rId43"/>
    </p:embeddedFont>
  </p:embeddedFontLst>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f64b07c-381d-4532-a59a-5f351d6d5e8e}">
          <p14:sldIdLst>
            <p14:sldId id="451"/>
            <p14:sldId id="633"/>
          </p14:sldIdLst>
        </p14:section>
        <p14:section name="IGBT" id="{2114b15b-0634-4b6d-b3e6-120b092bd075}">
          <p14:sldIdLst>
            <p14:sldId id="713"/>
          </p14:sldIdLst>
        </p14:section>
        <p14:section name="MOSFET" id="{b4bc067b-da23-44de-9a46-0433ffaa8d83}">
          <p14:sldIdLst>
            <p14:sldId id="1097"/>
          </p14:sldIdLst>
        </p14:section>
        <p14:section name="SiC器件" id="{23e82fbf-12eb-4fbd-b7cc-60865f24a226}">
          <p14:sldIdLst>
            <p14:sldId id="1098"/>
          </p14:sldIdLst>
        </p14:section>
        <p14:section name="GaN器件" id="{14037b9f-09fb-4c60-b4cc-3d464d2dbefa}">
          <p14:sldIdLst>
            <p14:sldId id="1099"/>
          </p14:sldIdLst>
        </p14:section>
        <p14:section name="磁性元件设计" id="{0de7c65c-81dd-4015-a2d1-9f70d84ed053}">
          <p14:sldIdLst>
            <p14:sldId id="1102"/>
            <p14:sldId id="1103"/>
            <p14:sldId id="1104"/>
          </p14:sldIdLst>
        </p14:section>
        <p14:section name="开关电容拓扑学习" id="{b48948db-4301-4b39-b265-77b7bc7612af}">
          <p14:sldIdLst>
            <p14:sldId id="1100"/>
          </p14:sldIdLst>
        </p14:section>
        <p14:section name="ANPC拓扑学习" id="{3b950b85-b089-4be4-a8e6-49ca100f4dd9}">
          <p14:sldIdLst>
            <p14:sldId id="1101"/>
          </p14:sldIdLst>
        </p14:section>
        <p14:section name="LLC电路学习" id="{71e67646-b321-4273-ad97-56a10e8a09eb}">
          <p14:sldIdLst>
            <p14:sldId id="1083"/>
            <p14:sldId id="1086"/>
            <p14:sldId id="1087"/>
            <p14:sldId id="1088"/>
            <p14:sldId id="1089"/>
            <p14:sldId id="1090"/>
            <p14:sldId id="1091"/>
            <p14:sldId id="1094"/>
            <p14:sldId id="1106"/>
            <p14:sldId id="1093"/>
          </p14:sldIdLst>
        </p14:section>
        <p14:section name="常用电路设计" id="{4c0e9d4e-2195-4a80-a0fe-249b1ba889d7}">
          <p14:sldIdLst>
            <p14:sldId id="1105"/>
            <p14:sldId id="1108"/>
            <p14:sldId id="1107"/>
            <p14:sldId id="1109"/>
            <p14:sldId id="1110"/>
          </p14:sldIdLst>
        </p14:section>
        <p14:section name="结束页" id="{5564ea04-ad22-4fe9-ae1e-df901d5a120f}">
          <p14:sldIdLst>
            <p14:sldId id="263"/>
          </p14:sldIdLst>
        </p14:section>
      </p14:sectionLst>
    </p:ext>
    <p:ext uri="{EFAFB233-063F-42B5-8137-9DF3F51BA10A}">
      <p15:sldGuideLst xmlns:p15="http://schemas.microsoft.com/office/powerpoint/2012/main">
        <p15:guide id="1" orient="horz" pos="1868" userDrawn="1">
          <p15:clr>
            <a:srgbClr val="A4A3A4"/>
          </p15:clr>
        </p15:guide>
        <p15:guide id="2" pos="406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I.Y.HAN 韓毅" initials="Y韓" lastIdx="4" clrIdx="0"/>
  <p:cmAuthor id="2" name="sf-st07" initials="s" lastIdx="6" clrIdx="1"/>
  <p:cmAuthor id="3" name="sofar_2022_2@outlook.com" initials="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00CC"/>
    <a:srgbClr val="3A70D3"/>
    <a:srgbClr val="FFFFFF"/>
    <a:srgbClr val="65AADD"/>
    <a:srgbClr val="F5F7F9"/>
    <a:srgbClr val="E1EAF2"/>
    <a:srgbClr val="004098"/>
    <a:srgbClr val="DCF0FA"/>
    <a:srgbClr val="3A52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040" autoAdjust="0"/>
  </p:normalViewPr>
  <p:slideViewPr>
    <p:cSldViewPr showGuides="1">
      <p:cViewPr varScale="1">
        <p:scale>
          <a:sx n="110" d="100"/>
          <a:sy n="110" d="100"/>
        </p:scale>
        <p:origin x="594" y="108"/>
      </p:cViewPr>
      <p:guideLst>
        <p:guide orient="horz" pos="1868"/>
        <p:guide pos="406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gs" Target="tags/tag94.xml"/><Relationship Id="rId43" Type="http://schemas.openxmlformats.org/officeDocument/2006/relationships/font" Target="fonts/font8.fntdata"/><Relationship Id="rId42" Type="http://schemas.openxmlformats.org/officeDocument/2006/relationships/font" Target="fonts/font7.fntdata"/><Relationship Id="rId41" Type="http://schemas.openxmlformats.org/officeDocument/2006/relationships/font" Target="fonts/font6.fntdata"/><Relationship Id="rId40" Type="http://schemas.openxmlformats.org/officeDocument/2006/relationships/font" Target="fonts/font5.fntdata"/><Relationship Id="rId4" Type="http://schemas.openxmlformats.org/officeDocument/2006/relationships/slide" Target="slides/slide2.xml"/><Relationship Id="rId39" Type="http://schemas.openxmlformats.org/officeDocument/2006/relationships/font" Target="fonts/font4.fntdata"/><Relationship Id="rId38" Type="http://schemas.openxmlformats.org/officeDocument/2006/relationships/font" Target="fonts/font3.fntdata"/><Relationship Id="rId37" Type="http://schemas.openxmlformats.org/officeDocument/2006/relationships/font" Target="fonts/font2.fntdata"/><Relationship Id="rId36" Type="http://schemas.openxmlformats.org/officeDocument/2006/relationships/font" Target="fonts/font1.fntdata"/><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33.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1EA7E-6DEE-4E75-B2CF-6433F4D92F4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FF898-9485-47F9-A6EA-D007A2956F1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image" Target="../media/image4.png"/><Relationship Id="rId2" Type="http://schemas.openxmlformats.org/officeDocument/2006/relationships/tags" Target="../tags/tag17.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image" Target="../media/image5.jpeg"/><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8" Type="http://schemas.openxmlformats.org/officeDocument/2006/relationships/image" Target="../media/image10.png"/><Relationship Id="rId17" Type="http://schemas.openxmlformats.org/officeDocument/2006/relationships/tags" Target="../tags/tag44.xml"/><Relationship Id="rId16" Type="http://schemas.openxmlformats.org/officeDocument/2006/relationships/image" Target="../media/image9.png"/><Relationship Id="rId15" Type="http://schemas.openxmlformats.org/officeDocument/2006/relationships/tags" Target="../tags/tag43.xml"/><Relationship Id="rId14" Type="http://schemas.openxmlformats.org/officeDocument/2006/relationships/image" Target="../media/image8.png"/><Relationship Id="rId13" Type="http://schemas.openxmlformats.org/officeDocument/2006/relationships/tags" Target="../tags/tag42.xml"/><Relationship Id="rId12" Type="http://schemas.openxmlformats.org/officeDocument/2006/relationships/image" Target="../media/image7.png"/><Relationship Id="rId11" Type="http://schemas.openxmlformats.org/officeDocument/2006/relationships/tags" Target="../tags/tag41.xml"/><Relationship Id="rId10"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1270556" y="6356351"/>
            <a:ext cx="2844430" cy="365125"/>
          </a:xfrm>
        </p:spPr>
        <p:txBody>
          <a:bodyPr/>
          <a:lstStyle/>
          <a:p>
            <a:fld id="{DC9221C0-7E48-41AA-ACD1-47ED56919795}" type="datetime1">
              <a:rPr lang="zh-CN" altLang="en-US" smtClean="0"/>
            </a:fld>
            <a:endParaRPr lang="zh-CN" altLang="en-US"/>
          </a:p>
        </p:txBody>
      </p:sp>
      <p:sp>
        <p:nvSpPr>
          <p:cNvPr id="4" name="页脚占位符 3"/>
          <p:cNvSpPr>
            <a:spLocks noGrp="1"/>
          </p:cNvSpPr>
          <p:nvPr>
            <p:ph type="ftr" sz="quarter" idx="11"/>
          </p:nvPr>
        </p:nvSpPr>
        <p:spPr>
          <a:xfrm>
            <a:off x="4165058" y="6356351"/>
            <a:ext cx="3860297" cy="365125"/>
          </a:xfrm>
        </p:spPr>
        <p:txBody>
          <a:bodyPr/>
          <a:lstStyle/>
          <a:p>
            <a:endParaRPr lang="zh-CN" altLang="en-US"/>
          </a:p>
        </p:txBody>
      </p:sp>
      <p:sp>
        <p:nvSpPr>
          <p:cNvPr id="5" name="灯片编号占位符 4"/>
          <p:cNvSpPr>
            <a:spLocks noGrp="1"/>
          </p:cNvSpPr>
          <p:nvPr>
            <p:ph type="sldNum" sz="quarter" idx="12"/>
          </p:nvPr>
        </p:nvSpPr>
        <p:spPr>
          <a:xfrm>
            <a:off x="8595536" y="6135709"/>
            <a:ext cx="2844430" cy="365125"/>
          </a:xfrm>
        </p:spPr>
        <p:txBody>
          <a:bodyPr/>
          <a:lstStyle/>
          <a:p>
            <a:r>
              <a:rPr lang="en-US" altLang="zh-CN" dirty="0" smtClean="0"/>
              <a:t>0</a:t>
            </a:r>
            <a:endParaRPr lang="zh-CN" altLang="en-US" dirty="0"/>
          </a:p>
        </p:txBody>
      </p:sp>
      <p:pic>
        <p:nvPicPr>
          <p:cNvPr id="7" name="图片 6" descr="C:\Users\think\Desktop\1212(1).jpg1212(1)"/>
          <p:cNvPicPr>
            <a:picLocks noChangeAspect="1"/>
          </p:cNvPicPr>
          <p:nvPr userDrawn="1">
            <p:custDataLst>
              <p:tags r:id="rId2"/>
            </p:custDataLst>
          </p:nvPr>
        </p:nvPicPr>
        <p:blipFill>
          <a:blip r:embed="rId3"/>
          <a:srcRect/>
          <a:stretch>
            <a:fillRect/>
          </a:stretch>
        </p:blipFill>
        <p:spPr>
          <a:xfrm>
            <a:off x="0" y="-635"/>
            <a:ext cx="12189460" cy="6857365"/>
          </a:xfrm>
          <a:prstGeom prst="rect">
            <a:avLst/>
          </a:prstGeom>
        </p:spPr>
      </p:pic>
      <p:sp>
        <p:nvSpPr>
          <p:cNvPr id="8" name="副标题 7"/>
          <p:cNvSpPr>
            <a:spLocks noGrp="1"/>
          </p:cNvSpPr>
          <p:nvPr>
            <p:ph type="subTitle" idx="1" hasCustomPrompt="1"/>
            <p:custDataLst>
              <p:tags r:id="rId4"/>
            </p:custDataLst>
          </p:nvPr>
        </p:nvSpPr>
        <p:spPr>
          <a:xfrm>
            <a:off x="756000" y="2315155"/>
            <a:ext cx="8533289" cy="1752600"/>
          </a:xfrm>
        </p:spPr>
        <p:txBody>
          <a:bodyPr>
            <a:noAutofit/>
          </a:bodyPr>
          <a:lstStyle>
            <a:lvl1pPr marL="0" marR="0" indent="0" algn="l" defTabSz="914400" rtl="0" eaLnBrk="1" fontAlgn="auto" latinLnBrk="0" hangingPunct="1">
              <a:lnSpc>
                <a:spcPct val="100000"/>
              </a:lnSpc>
              <a:spcBef>
                <a:spcPct val="0"/>
              </a:spcBef>
              <a:spcAft>
                <a:spcPts val="0"/>
              </a:spcAft>
              <a:buNone/>
              <a:defRPr sz="4800" b="1" u="none" strike="noStrike" kern="1200" cap="none" spc="0" normalizeH="0">
                <a:solidFill>
                  <a:schemeClr val="tx1">
                    <a:lumMod val="75000"/>
                    <a:lumOff val="25000"/>
                  </a:schemeClr>
                </a:solidFill>
                <a:uFillTx/>
                <a:latin typeface="微软雅黑" panose="020B0503020204020204" pitchFamily="34" charset="-122"/>
                <a:ea typeface="微软雅黑" panose="020B0503020204020204" pitchFamily="34" charset="-122"/>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R="0" lvl="0" defTabSz="914400" rtl="0" eaLnBrk="1" fontAlgn="auto" latinLnBrk="0" hangingPunct="1">
              <a:lnSpc>
                <a:spcPct val="100000"/>
              </a:lnSpc>
              <a:spcBef>
                <a:spcPct val="0"/>
              </a:spcBef>
              <a:spcAft>
                <a:spcPts val="0"/>
              </a:spcAft>
              <a:defRPr/>
            </a:pPr>
            <a:r>
              <a:rPr lang="zh-CN" altLang="en-US" dirty="0" smtClean="0">
                <a:sym typeface="+mn-ea"/>
              </a:rPr>
              <a:t>单击此处添加一级标题</a:t>
            </a:r>
            <a:br>
              <a:rPr lang="en-US" altLang="zh-CN" dirty="0" smtClean="0">
                <a:sym typeface="+mn-ea"/>
              </a:rPr>
            </a:br>
            <a:r>
              <a:rPr lang="zh-CN" altLang="en-US" dirty="0" smtClean="0">
                <a:sym typeface="+mn-ea"/>
              </a:rPr>
              <a:t>微软雅黑</a:t>
            </a:r>
            <a:r>
              <a:rPr lang="en-US" altLang="zh-CN" dirty="0" smtClean="0">
                <a:sym typeface="+mn-ea"/>
              </a:rPr>
              <a:t>48</a:t>
            </a:r>
            <a:r>
              <a:rPr lang="zh-CN" altLang="en-US" dirty="0" smtClean="0">
                <a:sym typeface="+mn-ea"/>
              </a:rPr>
              <a:t>号</a:t>
            </a:r>
            <a:endParaRPr lang="en-US" altLang="zh-CN" dirty="0">
              <a:sym typeface="+mn-ea"/>
            </a:endParaRPr>
          </a:p>
        </p:txBody>
      </p:sp>
      <p:sp>
        <p:nvSpPr>
          <p:cNvPr id="10" name="文本框 4"/>
          <p:cNvSpPr txBox="1"/>
          <p:nvPr userDrawn="1">
            <p:custDataLst>
              <p:tags r:id="rId5"/>
            </p:custDataLst>
          </p:nvPr>
        </p:nvSpPr>
        <p:spPr>
          <a:xfrm>
            <a:off x="1386680" y="5583355"/>
            <a:ext cx="1356026" cy="418191"/>
          </a:xfrm>
          <a:prstGeom prst="rect">
            <a:avLst/>
          </a:prstGeom>
          <a:noFill/>
        </p:spPr>
        <p:txBody>
          <a:bodyPr wrap="square">
            <a:spAutoFit/>
          </a:bodyPr>
          <a:lstStyle/>
          <a:p>
            <a:pPr>
              <a:lnSpc>
                <a:spcPct val="150000"/>
              </a:lnSpc>
              <a:spcAft>
                <a:spcPts val="1000"/>
              </a:spcAft>
            </a:pPr>
            <a:r>
              <a:rPr kumimoji="1" lang="zh-CN" altLang="en-US"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演讲者</a:t>
            </a:r>
            <a:r>
              <a:rPr kumimoji="1" lang="en-US" altLang="zh-CN"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16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0"/>
          <p:cNvSpPr txBox="1"/>
          <p:nvPr userDrawn="1">
            <p:custDataLst>
              <p:tags r:id="rId6"/>
            </p:custDataLst>
          </p:nvPr>
        </p:nvSpPr>
        <p:spPr>
          <a:xfrm>
            <a:off x="1388077" y="5888061"/>
            <a:ext cx="1714154" cy="418191"/>
          </a:xfrm>
          <a:prstGeom prst="rect">
            <a:avLst/>
          </a:prstGeom>
          <a:noFill/>
        </p:spPr>
        <p:txBody>
          <a:bodyPr wrap="square">
            <a:spAutoFit/>
          </a:bodyPr>
          <a:lstStyle/>
          <a:p>
            <a:pPr>
              <a:lnSpc>
                <a:spcPct val="150000"/>
              </a:lnSpc>
              <a:spcAft>
                <a:spcPts val="1000"/>
              </a:spcAft>
            </a:pPr>
            <a:r>
              <a:rPr kumimoji="1" lang="zh-CN" altLang="en-US"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演讲时间</a:t>
            </a:r>
            <a:r>
              <a:rPr kumimoji="1" lang="en-US" altLang="zh-CN" sz="1600" dirty="0" smtClean="0">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1" lang="zh-CN" altLang="en-US" sz="1600" dirty="0">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文本占位符 6"/>
          <p:cNvSpPr>
            <a:spLocks noGrp="1"/>
          </p:cNvSpPr>
          <p:nvPr>
            <p:ph type="body" sz="quarter" idx="13" hasCustomPrompt="1"/>
            <p:custDataLst>
              <p:tags r:id="rId7"/>
            </p:custDataLst>
          </p:nvPr>
        </p:nvSpPr>
        <p:spPr>
          <a:xfrm>
            <a:off x="2358244" y="5583355"/>
            <a:ext cx="1584960" cy="422552"/>
          </a:xfrm>
          <a:prstGeom prst="rect">
            <a:avLst/>
          </a:prstGeom>
        </p:spPr>
        <p:txBody>
          <a:bodyPr>
            <a:noAutofit/>
          </a:bodyPr>
          <a:lstStyle>
            <a:lvl1pPr marL="0" indent="0" algn="l" defTabSz="914400" rtl="0" eaLnBrk="1" latinLnBrk="0" hangingPunct="1">
              <a:lnSpc>
                <a:spcPct val="150000"/>
              </a:lnSpc>
              <a:spcAft>
                <a:spcPts val="1000"/>
              </a:spcAft>
              <a:buNone/>
              <a:defRPr kumimoji="1" lang="zh-CN" altLang="en-US" sz="1600" kern="1200" spc="0" smtClean="0">
                <a:solidFill>
                  <a:schemeClr val="tx1">
                    <a:lumMod val="75000"/>
                    <a:lumOff val="25000"/>
                  </a:schemeClr>
                </a:solidFill>
                <a:effectLst/>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2pPr>
            <a:lvl3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3pPr>
            <a:lvl4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4pPr>
            <a:lvl5pPr marL="0" algn="l" defTabSz="914400" rtl="0" eaLnBrk="1" latinLnBrk="0" hangingPunct="1">
              <a:lnSpc>
                <a:spcPct val="150000"/>
              </a:lnSpc>
              <a:spcAft>
                <a:spcPts val="1000"/>
              </a:spcAft>
              <a:defRPr kumimoji="1" lang="en-US" sz="1600" kern="1200">
                <a:solidFill>
                  <a:schemeClr val="bg1"/>
                </a:solidFill>
                <a:latin typeface="+mn-ea"/>
                <a:ea typeface="+mn-ea"/>
                <a:cs typeface="+mn-cs"/>
              </a:defRPr>
            </a:lvl5pPr>
          </a:lstStyle>
          <a:p>
            <a:pPr lvl="0"/>
            <a:r>
              <a:rPr lang="zh-CN" altLang="en-US" dirty="0" smtClean="0">
                <a:sym typeface="+mn-ea"/>
              </a:rPr>
              <a:t>单击输入姓名</a:t>
            </a:r>
            <a:endParaRPr lang="zh-CN" altLang="en-US" dirty="0">
              <a:sym typeface="+mn-ea"/>
            </a:endParaRPr>
          </a:p>
        </p:txBody>
      </p:sp>
      <p:sp>
        <p:nvSpPr>
          <p:cNvPr id="14" name="文本占位符 6"/>
          <p:cNvSpPr>
            <a:spLocks noGrp="1"/>
          </p:cNvSpPr>
          <p:nvPr>
            <p:ph type="body" sz="quarter" idx="14" hasCustomPrompt="1"/>
            <p:custDataLst>
              <p:tags r:id="rId8"/>
            </p:custDataLst>
          </p:nvPr>
        </p:nvSpPr>
        <p:spPr>
          <a:xfrm>
            <a:off x="2358358" y="5888061"/>
            <a:ext cx="1584960" cy="422552"/>
          </a:xfrm>
          <a:prstGeom prst="rect">
            <a:avLst/>
          </a:prstGeom>
        </p:spPr>
        <p:txBody>
          <a:bodyPr>
            <a:noAutofit/>
          </a:bodyPr>
          <a:lstStyle>
            <a:lvl1pPr marL="0" indent="0" algn="l" defTabSz="914400" rtl="0" eaLnBrk="1" latinLnBrk="0" hangingPunct="1">
              <a:lnSpc>
                <a:spcPct val="150000"/>
              </a:lnSpc>
              <a:spcAft>
                <a:spcPts val="1000"/>
              </a:spcAft>
              <a:buNone/>
              <a:defRPr kumimoji="1" lang="zh-CN" altLang="en-US" sz="1600" kern="1200" spc="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2pPr>
            <a:lvl3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3pPr>
            <a:lvl4pPr marL="0" algn="l" defTabSz="914400" rtl="0" eaLnBrk="1" latinLnBrk="0" hangingPunct="1">
              <a:lnSpc>
                <a:spcPct val="150000"/>
              </a:lnSpc>
              <a:spcAft>
                <a:spcPts val="1000"/>
              </a:spcAft>
              <a:defRPr kumimoji="1" lang="zh-CN" altLang="en-US" sz="1600" kern="1200" smtClean="0">
                <a:solidFill>
                  <a:schemeClr val="bg1"/>
                </a:solidFill>
                <a:latin typeface="+mn-ea"/>
                <a:ea typeface="+mn-ea"/>
                <a:cs typeface="+mn-cs"/>
              </a:defRPr>
            </a:lvl4pPr>
            <a:lvl5pPr marL="0" algn="l" defTabSz="914400" rtl="0" eaLnBrk="1" latinLnBrk="0" hangingPunct="1">
              <a:lnSpc>
                <a:spcPct val="150000"/>
              </a:lnSpc>
              <a:spcAft>
                <a:spcPts val="1000"/>
              </a:spcAft>
              <a:defRPr kumimoji="1" lang="en-US" sz="1600" kern="1200">
                <a:solidFill>
                  <a:schemeClr val="bg1"/>
                </a:solidFill>
                <a:latin typeface="+mn-ea"/>
                <a:ea typeface="+mn-ea"/>
                <a:cs typeface="+mn-cs"/>
              </a:defRPr>
            </a:lvl5pPr>
          </a:lstStyle>
          <a:p>
            <a:pPr lvl="0"/>
            <a:r>
              <a:rPr lang="zh-CN" altLang="en-US" dirty="0" smtClean="0">
                <a:sym typeface="+mn-ea"/>
              </a:rPr>
              <a:t>单击输入时间</a:t>
            </a:r>
            <a:endParaRPr lang="zh-CN" altLang="en-US" dirty="0">
              <a:sym typeface="+mn-ea"/>
            </a:endParaRPr>
          </a:p>
        </p:txBody>
      </p:sp>
      <p:pic>
        <p:nvPicPr>
          <p:cNvPr id="11" name="图片 10" descr="图片5"/>
          <p:cNvPicPr>
            <a:picLocks noChangeAspect="1"/>
          </p:cNvPicPr>
          <p:nvPr userDrawn="1"/>
        </p:nvPicPr>
        <p:blipFill>
          <a:blip r:embed="rId9"/>
          <a:stretch>
            <a:fillRect/>
          </a:stretch>
        </p:blipFill>
        <p:spPr>
          <a:xfrm>
            <a:off x="838835" y="5772150"/>
            <a:ext cx="504190" cy="476250"/>
          </a:xfrm>
          <a:prstGeom prst="rect">
            <a:avLst/>
          </a:prstGeom>
        </p:spPr>
      </p:pic>
      <p:pic>
        <p:nvPicPr>
          <p:cNvPr id="2" name="图片 1"/>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262558" y="-171400"/>
            <a:ext cx="3227862" cy="2282225"/>
          </a:xfrm>
          <a:prstGeom prst="rect">
            <a:avLst/>
          </a:prstGeom>
        </p:spPr>
      </p:pic>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5" name="文本占位符 4"/>
          <p:cNvSpPr>
            <a:spLocks noGrp="1"/>
          </p:cNvSpPr>
          <p:nvPr>
            <p:ph type="body" sz="quarter" idx="16" hasCustomPrompt="1"/>
            <p:custDataLst>
              <p:tags r:id="rId2"/>
            </p:custDataLst>
          </p:nvPr>
        </p:nvSpPr>
        <p:spPr>
          <a:xfrm>
            <a:off x="5159375" y="2340610"/>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dirty="0"/>
              <a:t>01</a:t>
            </a:r>
            <a:endParaRPr lang="zh-CN" altLang="en-US" dirty="0"/>
          </a:p>
        </p:txBody>
      </p:sp>
      <p:sp>
        <p:nvSpPr>
          <p:cNvPr id="6" name="文本占位符 5"/>
          <p:cNvSpPr>
            <a:spLocks noGrp="1"/>
          </p:cNvSpPr>
          <p:nvPr>
            <p:ph type="body" sz="quarter" idx="17" hasCustomPrompt="1"/>
            <p:custDataLst>
              <p:tags r:id="rId3"/>
            </p:custDataLst>
          </p:nvPr>
        </p:nvSpPr>
        <p:spPr>
          <a:xfrm>
            <a:off x="5159375" y="3213100"/>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a:t>02</a:t>
            </a:r>
            <a:endParaRPr lang="zh-CN" altLang="en-US"/>
          </a:p>
        </p:txBody>
      </p:sp>
      <p:sp>
        <p:nvSpPr>
          <p:cNvPr id="7" name="文本占位符 6"/>
          <p:cNvSpPr>
            <a:spLocks noGrp="1"/>
          </p:cNvSpPr>
          <p:nvPr>
            <p:ph type="body" sz="quarter" idx="18" hasCustomPrompt="1"/>
            <p:custDataLst>
              <p:tags r:id="rId4"/>
            </p:custDataLst>
          </p:nvPr>
        </p:nvSpPr>
        <p:spPr>
          <a:xfrm>
            <a:off x="5159375" y="4077335"/>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a:t>03</a:t>
            </a:r>
            <a:endParaRPr lang="zh-CN" altLang="en-US"/>
          </a:p>
        </p:txBody>
      </p:sp>
      <p:sp>
        <p:nvSpPr>
          <p:cNvPr id="8" name="文本占位符 7"/>
          <p:cNvSpPr>
            <a:spLocks noGrp="1"/>
          </p:cNvSpPr>
          <p:nvPr>
            <p:ph type="body" sz="quarter" idx="19" hasCustomPrompt="1"/>
            <p:custDataLst>
              <p:tags r:id="rId5"/>
            </p:custDataLst>
          </p:nvPr>
        </p:nvSpPr>
        <p:spPr>
          <a:xfrm>
            <a:off x="5159375" y="4941570"/>
            <a:ext cx="55372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rgbClr val="3A70D3"/>
                </a:solidFill>
                <a:latin typeface="Arial" panose="020B0604020202020204" pitchFamily="34" charset="0"/>
                <a:ea typeface="+mj-ea"/>
                <a:cs typeface="Arial" panose="020B0604020202020204" pitchFamily="34" charset="0"/>
              </a:defRPr>
            </a:lvl1pPr>
          </a:lstStyle>
          <a:p>
            <a:pPr marL="0" lvl="0"/>
            <a:r>
              <a:rPr lang="en-US" altLang="zh-CN"/>
              <a:t>04</a:t>
            </a:r>
            <a:endParaRPr lang="zh-CN" altLang="en-US"/>
          </a:p>
        </p:txBody>
      </p:sp>
      <p:sp>
        <p:nvSpPr>
          <p:cNvPr id="10" name="TextBox 9"/>
          <p:cNvSpPr txBox="1"/>
          <p:nvPr userDrawn="1">
            <p:custDataLst>
              <p:tags r:id="rId6"/>
            </p:custDataLst>
          </p:nvPr>
        </p:nvSpPr>
        <p:spPr>
          <a:xfrm>
            <a:off x="550770" y="491485"/>
            <a:ext cx="2002155" cy="245110"/>
          </a:xfrm>
          <a:prstGeom prst="rect">
            <a:avLst/>
          </a:prstGeom>
          <a:noFill/>
        </p:spPr>
        <p:txBody>
          <a:bodyPr wrap="none" rtlCol="0">
            <a:spAutoFit/>
          </a:bodyPr>
          <a:lstStyle/>
          <a:p>
            <a:r>
              <a:rPr lang="en-US" altLang="zh-CN" sz="1000" spc="0" baseline="0" dirty="0" smtClean="0">
                <a:solidFill>
                  <a:srgbClr val="3A70D3"/>
                </a:solidFill>
                <a:latin typeface="Poppins Medium" panose="02000000000000000000" pitchFamily="2" charset="-122"/>
                <a:ea typeface="方正兰亭粗黑简体" panose="02000500000000000000" pitchFamily="2" charset="-122"/>
                <a:cs typeface="Poppins Medium" panose="02000000000000000000" pitchFamily="2" charset="-122"/>
              </a:rPr>
              <a:t>ENERGY TO POWER YOUR LIFE</a:t>
            </a:r>
            <a:endParaRPr lang="zh-CN" altLang="en-US" sz="1000" spc="0" baseline="0" dirty="0" smtClean="0">
              <a:solidFill>
                <a:srgbClr val="3A70D3"/>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sp>
        <p:nvSpPr>
          <p:cNvPr id="9" name="文本框 8"/>
          <p:cNvSpPr txBox="1"/>
          <p:nvPr userDrawn="1"/>
        </p:nvSpPr>
        <p:spPr>
          <a:xfrm>
            <a:off x="10888980" y="789940"/>
            <a:ext cx="4063365" cy="368300"/>
          </a:xfrm>
          <a:prstGeom prst="rect">
            <a:avLst/>
          </a:prstGeom>
          <a:noFill/>
        </p:spPr>
        <p:txBody>
          <a:bodyPr wrap="square" rtlCol="0">
            <a:spAutoFit/>
          </a:bodyPr>
          <a:lstStyle/>
          <a:p>
            <a:endParaRPr lang="zh-CN" altLang="en-US"/>
          </a:p>
        </p:txBody>
      </p:sp>
      <p:sp>
        <p:nvSpPr>
          <p:cNvPr id="13" name="TextBox 18"/>
          <p:cNvSpPr txBox="1"/>
          <p:nvPr userDrawn="1">
            <p:custDataLst>
              <p:tags r:id="rId7"/>
            </p:custDataLst>
          </p:nvPr>
        </p:nvSpPr>
        <p:spPr>
          <a:xfrm>
            <a:off x="550770" y="1507689"/>
            <a:ext cx="2458085" cy="1076325"/>
          </a:xfrm>
          <a:prstGeom prst="rect">
            <a:avLst/>
          </a:prstGeom>
          <a:noFill/>
        </p:spPr>
        <p:txBody>
          <a:bodyPr wrap="none" rtlCol="0">
            <a:spAutoFit/>
          </a:bodyPr>
          <a:lstStyle/>
          <a:p>
            <a:r>
              <a:rPr lang="en-US" altLang="zh-CN"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rPr>
              <a:t>CONTENTS</a:t>
            </a:r>
            <a:endParaRPr lang="en-US" altLang="zh-CN"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3200" b="1" spc="0" baseline="0" dirty="0" smtClean="0">
              <a:solidFill>
                <a:srgbClr val="3A70D3"/>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4" name="文本占位符 35"/>
          <p:cNvSpPr>
            <a:spLocks noGrp="1"/>
          </p:cNvSpPr>
          <p:nvPr>
            <p:ph type="body" sz="quarter" idx="10" hasCustomPrompt="1"/>
            <p:custDataLst>
              <p:tags r:id="rId8"/>
            </p:custDataLst>
          </p:nvPr>
        </p:nvSpPr>
        <p:spPr>
          <a:xfrm>
            <a:off x="5878830" y="2340610"/>
            <a:ext cx="5363845"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
        <p:nvSpPr>
          <p:cNvPr id="15" name="文本占位符 1"/>
          <p:cNvSpPr>
            <a:spLocks noGrp="1"/>
          </p:cNvSpPr>
          <p:nvPr>
            <p:ph type="body" sz="quarter" idx="13" hasCustomPrompt="1"/>
            <p:custDataLst>
              <p:tags r:id="rId9"/>
            </p:custDataLst>
          </p:nvPr>
        </p:nvSpPr>
        <p:spPr>
          <a:xfrm>
            <a:off x="5878830" y="3213100"/>
            <a:ext cx="536448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
        <p:nvSpPr>
          <p:cNvPr id="16" name="文本占位符 2"/>
          <p:cNvSpPr>
            <a:spLocks noGrp="1"/>
          </p:cNvSpPr>
          <p:nvPr>
            <p:ph type="body" sz="quarter" idx="14" hasCustomPrompt="1"/>
            <p:custDataLst>
              <p:tags r:id="rId10"/>
            </p:custDataLst>
          </p:nvPr>
        </p:nvSpPr>
        <p:spPr>
          <a:xfrm>
            <a:off x="5878830" y="4085590"/>
            <a:ext cx="5365115"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
        <p:nvSpPr>
          <p:cNvPr id="17" name="文本占位符 3"/>
          <p:cNvSpPr>
            <a:spLocks noGrp="1"/>
          </p:cNvSpPr>
          <p:nvPr>
            <p:ph type="body" sz="quarter" idx="15" hasCustomPrompt="1"/>
            <p:custDataLst>
              <p:tags r:id="rId11"/>
            </p:custDataLst>
          </p:nvPr>
        </p:nvSpPr>
        <p:spPr>
          <a:xfrm>
            <a:off x="5878830" y="4958080"/>
            <a:ext cx="5365750" cy="460375"/>
          </a:xfrm>
          <a:prstGeom prst="rect">
            <a:avLst/>
          </a:prstGeom>
          <a:noFill/>
        </p:spPr>
        <p:txBody>
          <a:bodyPr wrap="square" rtlCol="0">
            <a:spAutoFit/>
          </a:bodyPr>
          <a:lstStyle>
            <a:lvl1pPr marL="0" indent="0">
              <a:lnSpc>
                <a:spcPct val="100000"/>
              </a:lnSpc>
              <a:spcAft>
                <a:spcPts val="0"/>
              </a:spcAft>
              <a:buNone/>
              <a:defRPr kumimoji="1" lang="zh-CN" altLang="en-US" sz="2400" b="1" spc="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marL="0" lvl="0"/>
            <a:r>
              <a:rPr dirty="0">
                <a:sym typeface="+mn-ea"/>
              </a:rPr>
              <a:t>单击此处编辑章节标题 微软雅黑</a:t>
            </a:r>
            <a:r>
              <a:rPr lang="en-US" altLang="zh-CN" dirty="0">
                <a:sym typeface="+mn-ea"/>
              </a:rPr>
              <a:t>24</a:t>
            </a:r>
            <a:r>
              <a:rPr dirty="0">
                <a:sym typeface="+mn-ea"/>
              </a:rPr>
              <a:t>号</a:t>
            </a:r>
            <a:endParaRPr lang="zh-CN" altLang="en-US" dirty="0"/>
          </a:p>
        </p:txBody>
      </p:sp>
    </p:spTree>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3" name="Picture 3" descr="C:\Users\斌\Desktop\临时\logo 3.png"/>
          <p:cNvPicPr>
            <a:picLocks noChangeAspect="1" noChangeArrowheads="1"/>
          </p:cNvPicPr>
          <p:nvPr userDrawn="1">
            <p:custDataLst>
              <p:tags r:id="rId2"/>
            </p:custDataLst>
          </p:nvPr>
        </p:nvPicPr>
        <p:blipFill>
          <a:blip r:embed="rId3" cstate="print"/>
          <a:srcRect/>
          <a:stretch>
            <a:fillRect/>
          </a:stretch>
        </p:blipFill>
        <p:spPr bwMode="auto">
          <a:xfrm>
            <a:off x="10487660" y="476250"/>
            <a:ext cx="1080770" cy="203200"/>
          </a:xfrm>
          <a:prstGeom prst="rect">
            <a:avLst/>
          </a:prstGeom>
          <a:noFill/>
        </p:spPr>
      </p:pic>
      <p:sp>
        <p:nvSpPr>
          <p:cNvPr id="12" name="矩形 11"/>
          <p:cNvSpPr/>
          <p:nvPr userDrawn="1">
            <p:custDataLst>
              <p:tags r:id="rId4"/>
            </p:custDataLst>
          </p:nvPr>
        </p:nvSpPr>
        <p:spPr>
          <a:xfrm>
            <a:off x="-1" y="0"/>
            <a:ext cx="12190413" cy="6858000"/>
          </a:xfrm>
          <a:prstGeom prst="rect">
            <a:avLst/>
          </a:prstGeom>
          <a:solidFill>
            <a:srgbClr val="E1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noFill/>
              </a:rPr>
              <a:t>z</a:t>
            </a:r>
            <a:endParaRPr lang="en-US" altLang="zh-CN" dirty="0">
              <a:noFill/>
            </a:endParaRPr>
          </a:p>
        </p:txBody>
      </p:sp>
      <p:grpSp>
        <p:nvGrpSpPr>
          <p:cNvPr id="8" name="组合 7"/>
          <p:cNvGrpSpPr/>
          <p:nvPr userDrawn="1"/>
        </p:nvGrpSpPr>
        <p:grpSpPr>
          <a:xfrm>
            <a:off x="10485120" y="480060"/>
            <a:ext cx="1083310" cy="201295"/>
            <a:chOff x="10454639" y="447437"/>
            <a:chExt cx="1239123" cy="229741"/>
          </a:xfrm>
          <a:solidFill>
            <a:srgbClr val="3A70D2"/>
          </a:solidFill>
        </p:grpSpPr>
        <p:sp>
          <p:nvSpPr>
            <p:cNvPr id="17" name="矩形: 圆角 16"/>
            <p:cNvSpPr/>
            <p:nvPr>
              <p:custDataLst>
                <p:tags r:id="rId5"/>
              </p:custDataLst>
            </p:nvPr>
          </p:nvSpPr>
          <p:spPr>
            <a:xfrm>
              <a:off x="10880518" y="449557"/>
              <a:ext cx="67585" cy="67585"/>
            </a:xfrm>
            <a:prstGeom prst="roundRect">
              <a:avLst/>
            </a:prstGeom>
            <a:solidFill>
              <a:srgbClr val="60C7CE"/>
            </a:solidFill>
            <a:ln w="2207" cap="flat">
              <a:noFill/>
              <a:prstDash val="solid"/>
              <a:miter/>
            </a:ln>
          </p:spPr>
          <p:txBody>
            <a:bodyPr rtlCol="0" anchor="ctr"/>
            <a:lstStyle/>
            <a:p>
              <a:endParaRPr lang="zh-CN" altLang="en-US">
                <a:latin typeface="+mj-ea"/>
                <a:ea typeface="+mj-ea"/>
              </a:endParaRPr>
            </a:p>
          </p:txBody>
        </p:sp>
        <p:grpSp>
          <p:nvGrpSpPr>
            <p:cNvPr id="9" name="组合 8"/>
            <p:cNvGrpSpPr/>
            <p:nvPr/>
          </p:nvGrpSpPr>
          <p:grpSpPr>
            <a:xfrm>
              <a:off x="10454639" y="447437"/>
              <a:ext cx="1239123" cy="229741"/>
              <a:chOff x="10454639" y="447437"/>
              <a:chExt cx="1239123" cy="229741"/>
            </a:xfrm>
            <a:grpFill/>
          </p:grpSpPr>
          <p:sp>
            <p:nvSpPr>
              <p:cNvPr id="20" name="任意多边形: 形状 19"/>
              <p:cNvSpPr/>
              <p:nvPr>
                <p:custDataLst>
                  <p:tags r:id="rId6"/>
                </p:custDataLst>
              </p:nvPr>
            </p:nvSpPr>
            <p:spPr>
              <a:xfrm>
                <a:off x="11479756" y="449601"/>
                <a:ext cx="214006" cy="225241"/>
              </a:xfrm>
              <a:custGeom>
                <a:avLst/>
                <a:gdLst>
                  <a:gd name="connsiteX0" fmla="*/ 214433 w 214006"/>
                  <a:gd name="connsiteY0" fmla="*/ 221524 h 225241"/>
                  <a:gd name="connsiteX1" fmla="*/ 159680 w 214006"/>
                  <a:gd name="connsiteY1" fmla="*/ 143358 h 225241"/>
                  <a:gd name="connsiteX2" fmla="*/ 203566 w 214006"/>
                  <a:gd name="connsiteY2" fmla="*/ 75022 h 225241"/>
                  <a:gd name="connsiteX3" fmla="*/ 128317 w 214006"/>
                  <a:gd name="connsiteY3" fmla="*/ -228 h 225241"/>
                  <a:gd name="connsiteX4" fmla="*/ 23338 w 214006"/>
                  <a:gd name="connsiteY4" fmla="*/ -228 h 225241"/>
                  <a:gd name="connsiteX5" fmla="*/ 809 w 214006"/>
                  <a:gd name="connsiteY5" fmla="*/ 22256 h 225241"/>
                  <a:gd name="connsiteX6" fmla="*/ 809 w 214006"/>
                  <a:gd name="connsiteY6" fmla="*/ 22300 h 225241"/>
                  <a:gd name="connsiteX7" fmla="*/ 809 w 214006"/>
                  <a:gd name="connsiteY7" fmla="*/ 222805 h 225241"/>
                  <a:gd name="connsiteX8" fmla="*/ 3018 w 214006"/>
                  <a:gd name="connsiteY8" fmla="*/ 225013 h 225241"/>
                  <a:gd name="connsiteX9" fmla="*/ 40831 w 214006"/>
                  <a:gd name="connsiteY9" fmla="*/ 225013 h 225241"/>
                  <a:gd name="connsiteX10" fmla="*/ 43039 w 214006"/>
                  <a:gd name="connsiteY10" fmla="*/ 222805 h 225241"/>
                  <a:gd name="connsiteX11" fmla="*/ 43039 w 214006"/>
                  <a:gd name="connsiteY11" fmla="*/ 37606 h 225241"/>
                  <a:gd name="connsiteX12" fmla="*/ 123700 w 214006"/>
                  <a:gd name="connsiteY12" fmla="*/ 37606 h 225241"/>
                  <a:gd name="connsiteX13" fmla="*/ 161094 w 214006"/>
                  <a:gd name="connsiteY13" fmla="*/ 74999 h 225241"/>
                  <a:gd name="connsiteX14" fmla="*/ 161094 w 214006"/>
                  <a:gd name="connsiteY14" fmla="*/ 75022 h 225241"/>
                  <a:gd name="connsiteX15" fmla="*/ 123700 w 214006"/>
                  <a:gd name="connsiteY15" fmla="*/ 112415 h 225241"/>
                  <a:gd name="connsiteX16" fmla="*/ 64221 w 214006"/>
                  <a:gd name="connsiteY16" fmla="*/ 112415 h 225241"/>
                  <a:gd name="connsiteX17" fmla="*/ 62012 w 214006"/>
                  <a:gd name="connsiteY17" fmla="*/ 114623 h 225241"/>
                  <a:gd name="connsiteX18" fmla="*/ 62012 w 214006"/>
                  <a:gd name="connsiteY18" fmla="*/ 147974 h 225241"/>
                  <a:gd name="connsiteX19" fmla="*/ 64221 w 214006"/>
                  <a:gd name="connsiteY19" fmla="*/ 150183 h 225241"/>
                  <a:gd name="connsiteX20" fmla="*/ 95783 w 214006"/>
                  <a:gd name="connsiteY20" fmla="*/ 150183 h 225241"/>
                  <a:gd name="connsiteX21" fmla="*/ 122861 w 214006"/>
                  <a:gd name="connsiteY21" fmla="*/ 164672 h 225241"/>
                  <a:gd name="connsiteX22" fmla="*/ 163744 w 214006"/>
                  <a:gd name="connsiteY22" fmla="*/ 223047 h 225241"/>
                  <a:gd name="connsiteX23" fmla="*/ 167432 w 214006"/>
                  <a:gd name="connsiteY23" fmla="*/ 224969 h 225241"/>
                  <a:gd name="connsiteX24" fmla="*/ 212467 w 214006"/>
                  <a:gd name="connsiteY24" fmla="*/ 224969 h 225241"/>
                  <a:gd name="connsiteX25" fmla="*/ 214811 w 214006"/>
                  <a:gd name="connsiteY25" fmla="*/ 222904 h 225241"/>
                  <a:gd name="connsiteX26" fmla="*/ 214433 w 214006"/>
                  <a:gd name="connsiteY26" fmla="*/ 221524 h 225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4006" h="225241">
                    <a:moveTo>
                      <a:pt x="214433" y="221524"/>
                    </a:moveTo>
                    <a:lnTo>
                      <a:pt x="159680" y="143358"/>
                    </a:lnTo>
                    <a:cubicBezTo>
                      <a:pt x="186427" y="131138"/>
                      <a:pt x="203580" y="104428"/>
                      <a:pt x="203566" y="75022"/>
                    </a:cubicBezTo>
                    <a:cubicBezTo>
                      <a:pt x="203566" y="33463"/>
                      <a:pt x="169875" y="-228"/>
                      <a:pt x="128317" y="-228"/>
                    </a:cubicBezTo>
                    <a:lnTo>
                      <a:pt x="23338" y="-228"/>
                    </a:lnTo>
                    <a:cubicBezTo>
                      <a:pt x="10907" y="-241"/>
                      <a:pt x="820" y="9826"/>
                      <a:pt x="809" y="22256"/>
                    </a:cubicBezTo>
                    <a:cubicBezTo>
                      <a:pt x="809" y="22272"/>
                      <a:pt x="809" y="22285"/>
                      <a:pt x="809" y="22300"/>
                    </a:cubicBezTo>
                    <a:lnTo>
                      <a:pt x="809" y="222805"/>
                    </a:lnTo>
                    <a:cubicBezTo>
                      <a:pt x="809" y="224024"/>
                      <a:pt x="1799" y="225013"/>
                      <a:pt x="3018" y="225013"/>
                    </a:cubicBezTo>
                    <a:lnTo>
                      <a:pt x="40831" y="225013"/>
                    </a:lnTo>
                    <a:cubicBezTo>
                      <a:pt x="42050" y="225013"/>
                      <a:pt x="43039" y="224024"/>
                      <a:pt x="43039" y="222805"/>
                    </a:cubicBezTo>
                    <a:lnTo>
                      <a:pt x="43039" y="37606"/>
                    </a:lnTo>
                    <a:lnTo>
                      <a:pt x="123700" y="37606"/>
                    </a:lnTo>
                    <a:cubicBezTo>
                      <a:pt x="144352" y="37606"/>
                      <a:pt x="161094" y="54348"/>
                      <a:pt x="161094" y="74999"/>
                    </a:cubicBezTo>
                    <a:cubicBezTo>
                      <a:pt x="161094" y="75006"/>
                      <a:pt x="161094" y="75015"/>
                      <a:pt x="161094" y="75022"/>
                    </a:cubicBezTo>
                    <a:cubicBezTo>
                      <a:pt x="161094" y="95673"/>
                      <a:pt x="144352" y="112415"/>
                      <a:pt x="123700" y="112415"/>
                    </a:cubicBezTo>
                    <a:lnTo>
                      <a:pt x="64221" y="112415"/>
                    </a:lnTo>
                    <a:cubicBezTo>
                      <a:pt x="63001" y="112415"/>
                      <a:pt x="62012" y="113404"/>
                      <a:pt x="62012" y="114623"/>
                    </a:cubicBezTo>
                    <a:lnTo>
                      <a:pt x="62012" y="147974"/>
                    </a:lnTo>
                    <a:cubicBezTo>
                      <a:pt x="62012" y="149194"/>
                      <a:pt x="63001" y="150183"/>
                      <a:pt x="64221" y="150183"/>
                    </a:cubicBezTo>
                    <a:lnTo>
                      <a:pt x="95783" y="150183"/>
                    </a:lnTo>
                    <a:cubicBezTo>
                      <a:pt x="106596" y="150441"/>
                      <a:pt x="116646" y="155820"/>
                      <a:pt x="122861" y="164672"/>
                    </a:cubicBezTo>
                    <a:lnTo>
                      <a:pt x="163744" y="223047"/>
                    </a:lnTo>
                    <a:cubicBezTo>
                      <a:pt x="164577" y="224262"/>
                      <a:pt x="165959" y="224985"/>
                      <a:pt x="167432" y="224969"/>
                    </a:cubicBezTo>
                    <a:lnTo>
                      <a:pt x="212467" y="224969"/>
                    </a:lnTo>
                    <a:cubicBezTo>
                      <a:pt x="213684" y="225046"/>
                      <a:pt x="214734" y="224121"/>
                      <a:pt x="214811" y="222904"/>
                    </a:cubicBezTo>
                    <a:cubicBezTo>
                      <a:pt x="214842" y="222414"/>
                      <a:pt x="214709" y="221930"/>
                      <a:pt x="214433" y="221524"/>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29" name="任意多边形: 形状 28"/>
              <p:cNvSpPr/>
              <p:nvPr>
                <p:custDataLst>
                  <p:tags r:id="rId7"/>
                </p:custDataLst>
              </p:nvPr>
            </p:nvSpPr>
            <p:spPr>
              <a:xfrm>
                <a:off x="11186846" y="449601"/>
                <a:ext cx="270403" cy="225296"/>
              </a:xfrm>
              <a:custGeom>
                <a:avLst/>
                <a:gdLst>
                  <a:gd name="connsiteX0" fmla="*/ 270970 w 270403"/>
                  <a:gd name="connsiteY0" fmla="*/ 221855 h 225296"/>
                  <a:gd name="connsiteX1" fmla="*/ 176505 w 270403"/>
                  <a:gd name="connsiteY1" fmla="*/ 19274 h 225296"/>
                  <a:gd name="connsiteX2" fmla="*/ 145870 w 270403"/>
                  <a:gd name="connsiteY2" fmla="*/ -228 h 225296"/>
                  <a:gd name="connsiteX3" fmla="*/ 126125 w 270403"/>
                  <a:gd name="connsiteY3" fmla="*/ -228 h 225296"/>
                  <a:gd name="connsiteX4" fmla="*/ 95490 w 270403"/>
                  <a:gd name="connsiteY4" fmla="*/ 19274 h 225296"/>
                  <a:gd name="connsiteX5" fmla="*/ 62360 w 270403"/>
                  <a:gd name="connsiteY5" fmla="*/ 90284 h 225296"/>
                  <a:gd name="connsiteX6" fmla="*/ 63336 w 270403"/>
                  <a:gd name="connsiteY6" fmla="*/ 93250 h 225296"/>
                  <a:gd name="connsiteX7" fmla="*/ 64414 w 270403"/>
                  <a:gd name="connsiteY7" fmla="*/ 93486 h 225296"/>
                  <a:gd name="connsiteX8" fmla="*/ 104745 w 270403"/>
                  <a:gd name="connsiteY8" fmla="*/ 93486 h 225296"/>
                  <a:gd name="connsiteX9" fmla="*/ 108809 w 270403"/>
                  <a:gd name="connsiteY9" fmla="*/ 90880 h 225296"/>
                  <a:gd name="connsiteX10" fmla="*/ 132751 w 270403"/>
                  <a:gd name="connsiteY10" fmla="*/ 39705 h 225296"/>
                  <a:gd name="connsiteX11" fmla="*/ 136042 w 270403"/>
                  <a:gd name="connsiteY11" fmla="*/ 37606 h 225296"/>
                  <a:gd name="connsiteX12" fmla="*/ 136042 w 270403"/>
                  <a:gd name="connsiteY12" fmla="*/ 37606 h 225296"/>
                  <a:gd name="connsiteX13" fmla="*/ 139333 w 270403"/>
                  <a:gd name="connsiteY13" fmla="*/ 39705 h 225296"/>
                  <a:gd name="connsiteX14" fmla="*/ 173236 w 270403"/>
                  <a:gd name="connsiteY14" fmla="*/ 112415 h 225296"/>
                  <a:gd name="connsiteX15" fmla="*/ 73624 w 270403"/>
                  <a:gd name="connsiteY15" fmla="*/ 112415 h 225296"/>
                  <a:gd name="connsiteX16" fmla="*/ 43012 w 270403"/>
                  <a:gd name="connsiteY16" fmla="*/ 131917 h 225296"/>
                  <a:gd name="connsiteX17" fmla="*/ 1047 w 270403"/>
                  <a:gd name="connsiteY17" fmla="*/ 221855 h 225296"/>
                  <a:gd name="connsiteX18" fmla="*/ 2023 w 270403"/>
                  <a:gd name="connsiteY18" fmla="*/ 224821 h 225296"/>
                  <a:gd name="connsiteX19" fmla="*/ 3101 w 270403"/>
                  <a:gd name="connsiteY19" fmla="*/ 225057 h 225296"/>
                  <a:gd name="connsiteX20" fmla="*/ 43431 w 270403"/>
                  <a:gd name="connsiteY20" fmla="*/ 225057 h 225296"/>
                  <a:gd name="connsiteX21" fmla="*/ 47518 w 270403"/>
                  <a:gd name="connsiteY21" fmla="*/ 222451 h 225296"/>
                  <a:gd name="connsiteX22" fmla="*/ 78439 w 270403"/>
                  <a:gd name="connsiteY22" fmla="*/ 155992 h 225296"/>
                  <a:gd name="connsiteX23" fmla="*/ 87429 w 270403"/>
                  <a:gd name="connsiteY23" fmla="*/ 150271 h 225296"/>
                  <a:gd name="connsiteX24" fmla="*/ 184478 w 270403"/>
                  <a:gd name="connsiteY24" fmla="*/ 150271 h 225296"/>
                  <a:gd name="connsiteX25" fmla="*/ 193467 w 270403"/>
                  <a:gd name="connsiteY25" fmla="*/ 155992 h 225296"/>
                  <a:gd name="connsiteX26" fmla="*/ 224389 w 270403"/>
                  <a:gd name="connsiteY26" fmla="*/ 222451 h 225296"/>
                  <a:gd name="connsiteX27" fmla="*/ 228453 w 270403"/>
                  <a:gd name="connsiteY27" fmla="*/ 225057 h 225296"/>
                  <a:gd name="connsiteX28" fmla="*/ 268784 w 270403"/>
                  <a:gd name="connsiteY28" fmla="*/ 225057 h 225296"/>
                  <a:gd name="connsiteX29" fmla="*/ 271202 w 270403"/>
                  <a:gd name="connsiteY29" fmla="*/ 223078 h 225296"/>
                  <a:gd name="connsiteX30" fmla="*/ 270970 w 270403"/>
                  <a:gd name="connsiteY30" fmla="*/ 221855 h 225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70403" h="225296">
                    <a:moveTo>
                      <a:pt x="270970" y="221855"/>
                    </a:moveTo>
                    <a:lnTo>
                      <a:pt x="176505" y="19274"/>
                    </a:lnTo>
                    <a:cubicBezTo>
                      <a:pt x="170950" y="7372"/>
                      <a:pt x="159003" y="-233"/>
                      <a:pt x="145870" y="-228"/>
                    </a:cubicBezTo>
                    <a:lnTo>
                      <a:pt x="126125" y="-228"/>
                    </a:lnTo>
                    <a:cubicBezTo>
                      <a:pt x="112992" y="-233"/>
                      <a:pt x="101045" y="7372"/>
                      <a:pt x="95490" y="19274"/>
                    </a:cubicBezTo>
                    <a:lnTo>
                      <a:pt x="62360" y="90284"/>
                    </a:lnTo>
                    <a:cubicBezTo>
                      <a:pt x="61810" y="91372"/>
                      <a:pt x="62247" y="92700"/>
                      <a:pt x="63336" y="93250"/>
                    </a:cubicBezTo>
                    <a:cubicBezTo>
                      <a:pt x="63670" y="93420"/>
                      <a:pt x="64041" y="93499"/>
                      <a:pt x="64414" y="93486"/>
                    </a:cubicBezTo>
                    <a:lnTo>
                      <a:pt x="104745" y="93486"/>
                    </a:lnTo>
                    <a:cubicBezTo>
                      <a:pt x="106496" y="93499"/>
                      <a:pt x="108091" y="92477"/>
                      <a:pt x="108809" y="90880"/>
                    </a:cubicBezTo>
                    <a:lnTo>
                      <a:pt x="132751" y="39705"/>
                    </a:lnTo>
                    <a:cubicBezTo>
                      <a:pt x="133345" y="38424"/>
                      <a:pt x="134630" y="37604"/>
                      <a:pt x="136042" y="37606"/>
                    </a:cubicBezTo>
                    <a:lnTo>
                      <a:pt x="136042" y="37606"/>
                    </a:lnTo>
                    <a:cubicBezTo>
                      <a:pt x="137453" y="37604"/>
                      <a:pt x="138738" y="38424"/>
                      <a:pt x="139333" y="39705"/>
                    </a:cubicBezTo>
                    <a:lnTo>
                      <a:pt x="173236" y="112415"/>
                    </a:lnTo>
                    <a:lnTo>
                      <a:pt x="73624" y="112415"/>
                    </a:lnTo>
                    <a:cubicBezTo>
                      <a:pt x="60496" y="112412"/>
                      <a:pt x="48558" y="120019"/>
                      <a:pt x="43012" y="131917"/>
                    </a:cubicBezTo>
                    <a:lnTo>
                      <a:pt x="1047" y="221855"/>
                    </a:lnTo>
                    <a:cubicBezTo>
                      <a:pt x="497" y="222944"/>
                      <a:pt x="934" y="224271"/>
                      <a:pt x="2023" y="224821"/>
                    </a:cubicBezTo>
                    <a:cubicBezTo>
                      <a:pt x="2357" y="224991"/>
                      <a:pt x="2728" y="225071"/>
                      <a:pt x="3101" y="225057"/>
                    </a:cubicBezTo>
                    <a:lnTo>
                      <a:pt x="43431" y="225057"/>
                    </a:lnTo>
                    <a:cubicBezTo>
                      <a:pt x="45192" y="225079"/>
                      <a:pt x="46795" y="224057"/>
                      <a:pt x="47518" y="222451"/>
                    </a:cubicBezTo>
                    <a:lnTo>
                      <a:pt x="78439" y="155992"/>
                    </a:lnTo>
                    <a:cubicBezTo>
                      <a:pt x="80069" y="152500"/>
                      <a:pt x="83574" y="150269"/>
                      <a:pt x="87429" y="150271"/>
                    </a:cubicBezTo>
                    <a:lnTo>
                      <a:pt x="184478" y="150271"/>
                    </a:lnTo>
                    <a:cubicBezTo>
                      <a:pt x="188332" y="150269"/>
                      <a:pt x="191837" y="152500"/>
                      <a:pt x="193467" y="155992"/>
                    </a:cubicBezTo>
                    <a:lnTo>
                      <a:pt x="224389" y="222451"/>
                    </a:lnTo>
                    <a:cubicBezTo>
                      <a:pt x="225107" y="224048"/>
                      <a:pt x="226701" y="225071"/>
                      <a:pt x="228453" y="225057"/>
                    </a:cubicBezTo>
                    <a:lnTo>
                      <a:pt x="268784" y="225057"/>
                    </a:lnTo>
                    <a:cubicBezTo>
                      <a:pt x="269998" y="225179"/>
                      <a:pt x="271081" y="224293"/>
                      <a:pt x="271202" y="223078"/>
                    </a:cubicBezTo>
                    <a:cubicBezTo>
                      <a:pt x="271244" y="222657"/>
                      <a:pt x="271162" y="222232"/>
                      <a:pt x="270970" y="221855"/>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30" name="任意多边形: 形状 29"/>
              <p:cNvSpPr/>
              <p:nvPr>
                <p:custDataLst>
                  <p:tags r:id="rId8"/>
                </p:custDataLst>
              </p:nvPr>
            </p:nvSpPr>
            <p:spPr>
              <a:xfrm>
                <a:off x="10995348" y="449601"/>
                <a:ext cx="202796" cy="225242"/>
              </a:xfrm>
              <a:custGeom>
                <a:avLst/>
                <a:gdLst>
                  <a:gd name="connsiteX0" fmla="*/ 190071 w 202796"/>
                  <a:gd name="connsiteY0" fmla="*/ 112415 h 225242"/>
                  <a:gd name="connsiteX1" fmla="*/ 43172 w 202796"/>
                  <a:gd name="connsiteY1" fmla="*/ 112415 h 225242"/>
                  <a:gd name="connsiteX2" fmla="*/ 43172 w 202796"/>
                  <a:gd name="connsiteY2" fmla="*/ 60136 h 225242"/>
                  <a:gd name="connsiteX3" fmla="*/ 65700 w 202796"/>
                  <a:gd name="connsiteY3" fmla="*/ 37607 h 225242"/>
                  <a:gd name="connsiteX4" fmla="*/ 184351 w 202796"/>
                  <a:gd name="connsiteY4" fmla="*/ 37607 h 225242"/>
                  <a:gd name="connsiteX5" fmla="*/ 188415 w 202796"/>
                  <a:gd name="connsiteY5" fmla="*/ 35023 h 225242"/>
                  <a:gd name="connsiteX6" fmla="*/ 203368 w 202796"/>
                  <a:gd name="connsiteY6" fmla="*/ 2975 h 225242"/>
                  <a:gd name="connsiteX7" fmla="*/ 202391 w 202796"/>
                  <a:gd name="connsiteY7" fmla="*/ 9 h 225242"/>
                  <a:gd name="connsiteX8" fmla="*/ 201336 w 202796"/>
                  <a:gd name="connsiteY8" fmla="*/ -228 h 225242"/>
                  <a:gd name="connsiteX9" fmla="*/ 57131 w 202796"/>
                  <a:gd name="connsiteY9" fmla="*/ -228 h 225242"/>
                  <a:gd name="connsiteX10" fmla="*/ 809 w 202796"/>
                  <a:gd name="connsiteY10" fmla="*/ 56094 h 225242"/>
                  <a:gd name="connsiteX11" fmla="*/ 809 w 202796"/>
                  <a:gd name="connsiteY11" fmla="*/ 222805 h 225242"/>
                  <a:gd name="connsiteX12" fmla="*/ 3018 w 202796"/>
                  <a:gd name="connsiteY12" fmla="*/ 225014 h 225242"/>
                  <a:gd name="connsiteX13" fmla="*/ 40875 w 202796"/>
                  <a:gd name="connsiteY13" fmla="*/ 225014 h 225242"/>
                  <a:gd name="connsiteX14" fmla="*/ 43084 w 202796"/>
                  <a:gd name="connsiteY14" fmla="*/ 222805 h 225242"/>
                  <a:gd name="connsiteX15" fmla="*/ 43084 w 202796"/>
                  <a:gd name="connsiteY15" fmla="*/ 150272 h 225242"/>
                  <a:gd name="connsiteX16" fmla="*/ 172998 w 202796"/>
                  <a:gd name="connsiteY16" fmla="*/ 150272 h 225242"/>
                  <a:gd name="connsiteX17" fmla="*/ 177062 w 202796"/>
                  <a:gd name="connsiteY17" fmla="*/ 147666 h 225242"/>
                  <a:gd name="connsiteX18" fmla="*/ 192015 w 202796"/>
                  <a:gd name="connsiteY18" fmla="*/ 115618 h 225242"/>
                  <a:gd name="connsiteX19" fmla="*/ 191037 w 202796"/>
                  <a:gd name="connsiteY19" fmla="*/ 112652 h 225242"/>
                  <a:gd name="connsiteX20" fmla="*/ 190071 w 202796"/>
                  <a:gd name="connsiteY20" fmla="*/ 112415 h 225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2796" h="225242">
                    <a:moveTo>
                      <a:pt x="190071" y="112415"/>
                    </a:moveTo>
                    <a:lnTo>
                      <a:pt x="43172" y="112415"/>
                    </a:lnTo>
                    <a:lnTo>
                      <a:pt x="43172" y="60136"/>
                    </a:lnTo>
                    <a:cubicBezTo>
                      <a:pt x="43172" y="47694"/>
                      <a:pt x="53259" y="37607"/>
                      <a:pt x="65700" y="37607"/>
                    </a:cubicBezTo>
                    <a:lnTo>
                      <a:pt x="184351" y="37607"/>
                    </a:lnTo>
                    <a:cubicBezTo>
                      <a:pt x="186098" y="37625"/>
                      <a:pt x="187690" y="36611"/>
                      <a:pt x="188415" y="35023"/>
                    </a:cubicBezTo>
                    <a:lnTo>
                      <a:pt x="203368" y="2975"/>
                    </a:lnTo>
                    <a:cubicBezTo>
                      <a:pt x="203918" y="1886"/>
                      <a:pt x="203480" y="559"/>
                      <a:pt x="202391" y="9"/>
                    </a:cubicBezTo>
                    <a:cubicBezTo>
                      <a:pt x="202065" y="-157"/>
                      <a:pt x="201702" y="-236"/>
                      <a:pt x="201336" y="-228"/>
                    </a:cubicBezTo>
                    <a:lnTo>
                      <a:pt x="57131" y="-228"/>
                    </a:lnTo>
                    <a:cubicBezTo>
                      <a:pt x="26026" y="-228"/>
                      <a:pt x="809" y="24989"/>
                      <a:pt x="809" y="56094"/>
                    </a:cubicBezTo>
                    <a:lnTo>
                      <a:pt x="809" y="222805"/>
                    </a:lnTo>
                    <a:cubicBezTo>
                      <a:pt x="809" y="224024"/>
                      <a:pt x="1799" y="225014"/>
                      <a:pt x="3018" y="225014"/>
                    </a:cubicBezTo>
                    <a:lnTo>
                      <a:pt x="40875" y="225014"/>
                    </a:lnTo>
                    <a:cubicBezTo>
                      <a:pt x="42094" y="225014"/>
                      <a:pt x="43084" y="224024"/>
                      <a:pt x="43084" y="222805"/>
                    </a:cubicBezTo>
                    <a:lnTo>
                      <a:pt x="43084" y="150272"/>
                    </a:lnTo>
                    <a:lnTo>
                      <a:pt x="172998" y="150272"/>
                    </a:lnTo>
                    <a:cubicBezTo>
                      <a:pt x="174750" y="150285"/>
                      <a:pt x="176344" y="149263"/>
                      <a:pt x="177062" y="147666"/>
                    </a:cubicBezTo>
                    <a:lnTo>
                      <a:pt x="192015" y="115618"/>
                    </a:lnTo>
                    <a:cubicBezTo>
                      <a:pt x="192565" y="114529"/>
                      <a:pt x="192125" y="113202"/>
                      <a:pt x="191037" y="112652"/>
                    </a:cubicBezTo>
                    <a:cubicBezTo>
                      <a:pt x="190736" y="112501"/>
                      <a:pt x="190407" y="112420"/>
                      <a:pt x="190071" y="112415"/>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31" name="任意多边形: 形状 30"/>
              <p:cNvSpPr/>
              <p:nvPr>
                <p:custDataLst>
                  <p:tags r:id="rId9"/>
                </p:custDataLst>
              </p:nvPr>
            </p:nvSpPr>
            <p:spPr>
              <a:xfrm>
                <a:off x="10454639" y="449556"/>
                <a:ext cx="225352" cy="225288"/>
              </a:xfrm>
              <a:custGeom>
                <a:avLst/>
                <a:gdLst>
                  <a:gd name="connsiteX0" fmla="*/ 160387 w 225352"/>
                  <a:gd name="connsiteY0" fmla="*/ 93531 h 225288"/>
                  <a:gd name="connsiteX1" fmla="*/ 71156 w 225352"/>
                  <a:gd name="connsiteY1" fmla="*/ 93531 h 225288"/>
                  <a:gd name="connsiteX2" fmla="*/ 43150 w 225352"/>
                  <a:gd name="connsiteY2" fmla="*/ 65658 h 225288"/>
                  <a:gd name="connsiteX3" fmla="*/ 43150 w 225352"/>
                  <a:gd name="connsiteY3" fmla="*/ 65547 h 225288"/>
                  <a:gd name="connsiteX4" fmla="*/ 71090 w 225352"/>
                  <a:gd name="connsiteY4" fmla="*/ 37608 h 225288"/>
                  <a:gd name="connsiteX5" fmla="*/ 184550 w 225352"/>
                  <a:gd name="connsiteY5" fmla="*/ 37608 h 225288"/>
                  <a:gd name="connsiteX6" fmla="*/ 188636 w 225352"/>
                  <a:gd name="connsiteY6" fmla="*/ 35023 h 225288"/>
                  <a:gd name="connsiteX7" fmla="*/ 203566 w 225352"/>
                  <a:gd name="connsiteY7" fmla="*/ 2975 h 225288"/>
                  <a:gd name="connsiteX8" fmla="*/ 202590 w 225352"/>
                  <a:gd name="connsiteY8" fmla="*/ 9 h 225288"/>
                  <a:gd name="connsiteX9" fmla="*/ 201535 w 225352"/>
                  <a:gd name="connsiteY9" fmla="*/ -227 h 225288"/>
                  <a:gd name="connsiteX10" fmla="*/ 66584 w 225352"/>
                  <a:gd name="connsiteY10" fmla="*/ -227 h 225288"/>
                  <a:gd name="connsiteX11" fmla="*/ 809 w 225352"/>
                  <a:gd name="connsiteY11" fmla="*/ 65547 h 225288"/>
                  <a:gd name="connsiteX12" fmla="*/ 66562 w 225352"/>
                  <a:gd name="connsiteY12" fmla="*/ 131344 h 225288"/>
                  <a:gd name="connsiteX13" fmla="*/ 66584 w 225352"/>
                  <a:gd name="connsiteY13" fmla="*/ 131344 h 225288"/>
                  <a:gd name="connsiteX14" fmla="*/ 155815 w 225352"/>
                  <a:gd name="connsiteY14" fmla="*/ 131344 h 225288"/>
                  <a:gd name="connsiteX15" fmla="*/ 183733 w 225352"/>
                  <a:gd name="connsiteY15" fmla="*/ 159262 h 225288"/>
                  <a:gd name="connsiteX16" fmla="*/ 183733 w 225352"/>
                  <a:gd name="connsiteY16" fmla="*/ 159284 h 225288"/>
                  <a:gd name="connsiteX17" fmla="*/ 155815 w 225352"/>
                  <a:gd name="connsiteY17" fmla="*/ 187224 h 225288"/>
                  <a:gd name="connsiteX18" fmla="*/ 28086 w 225352"/>
                  <a:gd name="connsiteY18" fmla="*/ 187224 h 225288"/>
                  <a:gd name="connsiteX19" fmla="*/ 24000 w 225352"/>
                  <a:gd name="connsiteY19" fmla="*/ 189808 h 225288"/>
                  <a:gd name="connsiteX20" fmla="*/ 9048 w 225352"/>
                  <a:gd name="connsiteY20" fmla="*/ 221856 h 225288"/>
                  <a:gd name="connsiteX21" fmla="*/ 10024 w 225352"/>
                  <a:gd name="connsiteY21" fmla="*/ 224822 h 225288"/>
                  <a:gd name="connsiteX22" fmla="*/ 11102 w 225352"/>
                  <a:gd name="connsiteY22" fmla="*/ 225058 h 225288"/>
                  <a:gd name="connsiteX23" fmla="*/ 160387 w 225352"/>
                  <a:gd name="connsiteY23" fmla="*/ 225058 h 225288"/>
                  <a:gd name="connsiteX24" fmla="*/ 226161 w 225352"/>
                  <a:gd name="connsiteY24" fmla="*/ 159284 h 225288"/>
                  <a:gd name="connsiteX25" fmla="*/ 160387 w 225352"/>
                  <a:gd name="connsiteY25" fmla="*/ 93531 h 225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5352" h="225288">
                    <a:moveTo>
                      <a:pt x="160387" y="93531"/>
                    </a:moveTo>
                    <a:lnTo>
                      <a:pt x="71156" y="93531"/>
                    </a:lnTo>
                    <a:cubicBezTo>
                      <a:pt x="55726" y="93569"/>
                      <a:pt x="43187" y="81088"/>
                      <a:pt x="43150" y="65658"/>
                    </a:cubicBezTo>
                    <a:cubicBezTo>
                      <a:pt x="43150" y="65620"/>
                      <a:pt x="43150" y="65585"/>
                      <a:pt x="43150" y="65547"/>
                    </a:cubicBezTo>
                    <a:cubicBezTo>
                      <a:pt x="43161" y="50122"/>
                      <a:pt x="55664" y="37621"/>
                      <a:pt x="71090" y="37608"/>
                    </a:cubicBezTo>
                    <a:lnTo>
                      <a:pt x="184550" y="37608"/>
                    </a:lnTo>
                    <a:cubicBezTo>
                      <a:pt x="186295" y="37601"/>
                      <a:pt x="187883" y="36596"/>
                      <a:pt x="188636" y="35023"/>
                    </a:cubicBezTo>
                    <a:lnTo>
                      <a:pt x="203566" y="2975"/>
                    </a:lnTo>
                    <a:cubicBezTo>
                      <a:pt x="204116" y="1886"/>
                      <a:pt x="203679" y="559"/>
                      <a:pt x="202590" y="9"/>
                    </a:cubicBezTo>
                    <a:cubicBezTo>
                      <a:pt x="202263" y="-157"/>
                      <a:pt x="201901" y="-238"/>
                      <a:pt x="201535" y="-227"/>
                    </a:cubicBezTo>
                    <a:lnTo>
                      <a:pt x="66584" y="-227"/>
                    </a:lnTo>
                    <a:cubicBezTo>
                      <a:pt x="30258" y="-227"/>
                      <a:pt x="809" y="29221"/>
                      <a:pt x="809" y="65547"/>
                    </a:cubicBezTo>
                    <a:cubicBezTo>
                      <a:pt x="798" y="101874"/>
                      <a:pt x="30236" y="131331"/>
                      <a:pt x="66562" y="131344"/>
                    </a:cubicBezTo>
                    <a:cubicBezTo>
                      <a:pt x="66568" y="131344"/>
                      <a:pt x="66577" y="131344"/>
                      <a:pt x="66584" y="131344"/>
                    </a:cubicBezTo>
                    <a:lnTo>
                      <a:pt x="155815" y="131344"/>
                    </a:lnTo>
                    <a:cubicBezTo>
                      <a:pt x="171234" y="131344"/>
                      <a:pt x="183733" y="143843"/>
                      <a:pt x="183733" y="159262"/>
                    </a:cubicBezTo>
                    <a:cubicBezTo>
                      <a:pt x="183733" y="159268"/>
                      <a:pt x="183733" y="159277"/>
                      <a:pt x="183733" y="159284"/>
                    </a:cubicBezTo>
                    <a:cubicBezTo>
                      <a:pt x="183733" y="174707"/>
                      <a:pt x="171236" y="187210"/>
                      <a:pt x="155815" y="187224"/>
                    </a:cubicBezTo>
                    <a:lnTo>
                      <a:pt x="28086" y="187224"/>
                    </a:lnTo>
                    <a:cubicBezTo>
                      <a:pt x="26333" y="187197"/>
                      <a:pt x="24729" y="188211"/>
                      <a:pt x="24000" y="189808"/>
                    </a:cubicBezTo>
                    <a:lnTo>
                      <a:pt x="9048" y="221856"/>
                    </a:lnTo>
                    <a:cubicBezTo>
                      <a:pt x="8498" y="222945"/>
                      <a:pt x="8935" y="224272"/>
                      <a:pt x="10024" y="224822"/>
                    </a:cubicBezTo>
                    <a:cubicBezTo>
                      <a:pt x="10357" y="224992"/>
                      <a:pt x="10729" y="225072"/>
                      <a:pt x="11102" y="225058"/>
                    </a:cubicBezTo>
                    <a:lnTo>
                      <a:pt x="160387" y="225058"/>
                    </a:lnTo>
                    <a:cubicBezTo>
                      <a:pt x="196713" y="225058"/>
                      <a:pt x="226161" y="195610"/>
                      <a:pt x="226161" y="159284"/>
                    </a:cubicBezTo>
                    <a:cubicBezTo>
                      <a:pt x="226150" y="122966"/>
                      <a:pt x="196704" y="93531"/>
                      <a:pt x="160387" y="93531"/>
                    </a:cubicBezTo>
                    <a:close/>
                  </a:path>
                </a:pathLst>
              </a:custGeom>
              <a:grpFill/>
              <a:ln w="2207" cap="flat">
                <a:noFill/>
                <a:prstDash val="solid"/>
                <a:miter/>
              </a:ln>
            </p:spPr>
            <p:txBody>
              <a:bodyPr rtlCol="0" anchor="ctr"/>
              <a:lstStyle/>
              <a:p>
                <a:endParaRPr lang="zh-CN" altLang="en-US">
                  <a:latin typeface="+mj-ea"/>
                  <a:ea typeface="+mj-ea"/>
                </a:endParaRPr>
              </a:p>
            </p:txBody>
          </p:sp>
          <p:sp>
            <p:nvSpPr>
              <p:cNvPr id="32" name="任意多边形: 形状 31"/>
              <p:cNvSpPr/>
              <p:nvPr>
                <p:custDataLst>
                  <p:tags r:id="rId10"/>
                </p:custDataLst>
              </p:nvPr>
            </p:nvSpPr>
            <p:spPr>
              <a:xfrm>
                <a:off x="10706678" y="447437"/>
                <a:ext cx="243545" cy="229741"/>
              </a:xfrm>
              <a:custGeom>
                <a:avLst/>
                <a:gdLst>
                  <a:gd name="connsiteX0" fmla="*/ 241528 w 243545"/>
                  <a:gd name="connsiteY0" fmla="*/ 88406 h 229741"/>
                  <a:gd name="connsiteX1" fmla="*/ 203384 w 243545"/>
                  <a:gd name="connsiteY1" fmla="*/ 88406 h 229741"/>
                  <a:gd name="connsiteX2" fmla="*/ 201169 w 243545"/>
                  <a:gd name="connsiteY2" fmla="*/ 90608 h 229741"/>
                  <a:gd name="connsiteX3" fmla="*/ 201176 w 243545"/>
                  <a:gd name="connsiteY3" fmla="*/ 90792 h 229741"/>
                  <a:gd name="connsiteX4" fmla="*/ 200314 w 243545"/>
                  <a:gd name="connsiteY4" fmla="*/ 149543 h 229741"/>
                  <a:gd name="connsiteX5" fmla="*/ 159763 w 243545"/>
                  <a:gd name="connsiteY5" fmla="*/ 189741 h 229741"/>
                  <a:gd name="connsiteX6" fmla="*/ 85573 w 243545"/>
                  <a:gd name="connsiteY6" fmla="*/ 189741 h 229741"/>
                  <a:gd name="connsiteX7" fmla="*/ 45044 w 243545"/>
                  <a:gd name="connsiteY7" fmla="*/ 149388 h 229741"/>
                  <a:gd name="connsiteX8" fmla="*/ 45044 w 243545"/>
                  <a:gd name="connsiteY8" fmla="*/ 79572 h 229741"/>
                  <a:gd name="connsiteX9" fmla="*/ 85176 w 243545"/>
                  <a:gd name="connsiteY9" fmla="*/ 39307 h 229741"/>
                  <a:gd name="connsiteX10" fmla="*/ 153291 w 243545"/>
                  <a:gd name="connsiteY10" fmla="*/ 38755 h 229741"/>
                  <a:gd name="connsiteX11" fmla="*/ 155690 w 243545"/>
                  <a:gd name="connsiteY11" fmla="*/ 36754 h 229741"/>
                  <a:gd name="connsiteX12" fmla="*/ 155699 w 243545"/>
                  <a:gd name="connsiteY12" fmla="*/ 36547 h 229741"/>
                  <a:gd name="connsiteX13" fmla="*/ 155699 w 243545"/>
                  <a:gd name="connsiteY13" fmla="*/ 2842 h 229741"/>
                  <a:gd name="connsiteX14" fmla="*/ 153490 w 243545"/>
                  <a:gd name="connsiteY14" fmla="*/ 633 h 229741"/>
                  <a:gd name="connsiteX15" fmla="*/ 73757 w 243545"/>
                  <a:gd name="connsiteY15" fmla="*/ 1738 h 229741"/>
                  <a:gd name="connsiteX16" fmla="*/ 2549 w 243545"/>
                  <a:gd name="connsiteY16" fmla="*/ 73365 h 229741"/>
                  <a:gd name="connsiteX17" fmla="*/ 2549 w 243545"/>
                  <a:gd name="connsiteY17" fmla="*/ 155837 h 229741"/>
                  <a:gd name="connsiteX18" fmla="*/ 74971 w 243545"/>
                  <a:gd name="connsiteY18" fmla="*/ 227575 h 229741"/>
                  <a:gd name="connsiteX19" fmla="*/ 170254 w 243545"/>
                  <a:gd name="connsiteY19" fmla="*/ 227575 h 229741"/>
                  <a:gd name="connsiteX20" fmla="*/ 242633 w 243545"/>
                  <a:gd name="connsiteY20" fmla="*/ 156500 h 229741"/>
                  <a:gd name="connsiteX21" fmla="*/ 243737 w 243545"/>
                  <a:gd name="connsiteY21" fmla="*/ 90637 h 229741"/>
                  <a:gd name="connsiteX22" fmla="*/ 241550 w 243545"/>
                  <a:gd name="connsiteY22" fmla="*/ 88406 h 229741"/>
                  <a:gd name="connsiteX23" fmla="*/ 241528 w 243545"/>
                  <a:gd name="connsiteY23" fmla="*/ 88406 h 22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545" h="229741">
                    <a:moveTo>
                      <a:pt x="241528" y="88406"/>
                    </a:moveTo>
                    <a:lnTo>
                      <a:pt x="203384" y="88406"/>
                    </a:lnTo>
                    <a:cubicBezTo>
                      <a:pt x="202165" y="88402"/>
                      <a:pt x="201173" y="89389"/>
                      <a:pt x="201169" y="90608"/>
                    </a:cubicBezTo>
                    <a:cubicBezTo>
                      <a:pt x="201169" y="90670"/>
                      <a:pt x="201171" y="90730"/>
                      <a:pt x="201176" y="90792"/>
                    </a:cubicBezTo>
                    <a:cubicBezTo>
                      <a:pt x="202589" y="110363"/>
                      <a:pt x="202302" y="130020"/>
                      <a:pt x="200314" y="149543"/>
                    </a:cubicBezTo>
                    <a:cubicBezTo>
                      <a:pt x="198046" y="170865"/>
                      <a:pt x="181105" y="187660"/>
                      <a:pt x="159763" y="189741"/>
                    </a:cubicBezTo>
                    <a:cubicBezTo>
                      <a:pt x="135094" y="192214"/>
                      <a:pt x="110242" y="192214"/>
                      <a:pt x="85573" y="189741"/>
                    </a:cubicBezTo>
                    <a:cubicBezTo>
                      <a:pt x="64191" y="187629"/>
                      <a:pt x="47248" y="170762"/>
                      <a:pt x="45044" y="149388"/>
                    </a:cubicBezTo>
                    <a:cubicBezTo>
                      <a:pt x="42636" y="126179"/>
                      <a:pt x="42636" y="102783"/>
                      <a:pt x="45044" y="79572"/>
                    </a:cubicBezTo>
                    <a:cubicBezTo>
                      <a:pt x="47197" y="58340"/>
                      <a:pt x="63950" y="41532"/>
                      <a:pt x="85176" y="39307"/>
                    </a:cubicBezTo>
                    <a:cubicBezTo>
                      <a:pt x="107817" y="37048"/>
                      <a:pt x="130617" y="36862"/>
                      <a:pt x="153291" y="38755"/>
                    </a:cubicBezTo>
                    <a:cubicBezTo>
                      <a:pt x="154506" y="38866"/>
                      <a:pt x="155579" y="37969"/>
                      <a:pt x="155690" y="36754"/>
                    </a:cubicBezTo>
                    <a:cubicBezTo>
                      <a:pt x="155697" y="36686"/>
                      <a:pt x="155699" y="36615"/>
                      <a:pt x="155699" y="36547"/>
                    </a:cubicBezTo>
                    <a:lnTo>
                      <a:pt x="155699" y="2842"/>
                    </a:lnTo>
                    <a:cubicBezTo>
                      <a:pt x="155699" y="1623"/>
                      <a:pt x="154709" y="633"/>
                      <a:pt x="153490" y="633"/>
                    </a:cubicBezTo>
                    <a:cubicBezTo>
                      <a:pt x="126917" y="-809"/>
                      <a:pt x="100279" y="-440"/>
                      <a:pt x="73757" y="1738"/>
                    </a:cubicBezTo>
                    <a:cubicBezTo>
                      <a:pt x="35752" y="5101"/>
                      <a:pt x="5689" y="35341"/>
                      <a:pt x="2549" y="73365"/>
                    </a:cubicBezTo>
                    <a:cubicBezTo>
                      <a:pt x="229" y="100808"/>
                      <a:pt x="229" y="128395"/>
                      <a:pt x="2549" y="155837"/>
                    </a:cubicBezTo>
                    <a:cubicBezTo>
                      <a:pt x="5926" y="194229"/>
                      <a:pt x="36549" y="224563"/>
                      <a:pt x="74971" y="227575"/>
                    </a:cubicBezTo>
                    <a:cubicBezTo>
                      <a:pt x="106679" y="230160"/>
                      <a:pt x="138546" y="230160"/>
                      <a:pt x="170254" y="227575"/>
                    </a:cubicBezTo>
                    <a:cubicBezTo>
                      <a:pt x="208478" y="224687"/>
                      <a:pt x="239050" y="194664"/>
                      <a:pt x="242633" y="156500"/>
                    </a:cubicBezTo>
                    <a:cubicBezTo>
                      <a:pt x="244468" y="134594"/>
                      <a:pt x="244837" y="112591"/>
                      <a:pt x="243737" y="90637"/>
                    </a:cubicBezTo>
                    <a:cubicBezTo>
                      <a:pt x="243750" y="89418"/>
                      <a:pt x="242770" y="88420"/>
                      <a:pt x="241550" y="88406"/>
                    </a:cubicBezTo>
                    <a:cubicBezTo>
                      <a:pt x="241544" y="88406"/>
                      <a:pt x="241535" y="88406"/>
                      <a:pt x="241528" y="88406"/>
                    </a:cubicBezTo>
                    <a:close/>
                  </a:path>
                </a:pathLst>
              </a:custGeom>
              <a:grpFill/>
              <a:ln w="2207" cap="flat">
                <a:noFill/>
                <a:prstDash val="solid"/>
                <a:miter/>
              </a:ln>
            </p:spPr>
            <p:txBody>
              <a:bodyPr rtlCol="0" anchor="ctr"/>
              <a:lstStyle/>
              <a:p>
                <a:endParaRPr lang="zh-CN" altLang="en-US">
                  <a:latin typeface="+mj-ea"/>
                  <a:ea typeface="+mj-ea"/>
                </a:endParaRPr>
              </a:p>
            </p:txBody>
          </p:sp>
        </p:grpSp>
      </p:grpSp>
      <p:sp>
        <p:nvSpPr>
          <p:cNvPr id="33" name="矩形: 圆角 32"/>
          <p:cNvSpPr/>
          <p:nvPr userDrawn="1">
            <p:custDataLst>
              <p:tags r:id="rId11"/>
            </p:custDataLst>
          </p:nvPr>
        </p:nvSpPr>
        <p:spPr>
          <a:xfrm>
            <a:off x="6382385" y="1155700"/>
            <a:ext cx="781685" cy="779780"/>
          </a:xfrm>
          <a:prstGeom prst="roundRect">
            <a:avLst>
              <a:gd name="adj" fmla="val 19086"/>
            </a:avLst>
          </a:prstGeom>
          <a:solidFill>
            <a:srgbClr val="1E66CB"/>
          </a:solidFill>
          <a:ln w="317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solidFill>
                <a:schemeClr val="bg1"/>
              </a:solidFill>
            </a:endParaRPr>
          </a:p>
        </p:txBody>
      </p:sp>
      <p:sp>
        <p:nvSpPr>
          <p:cNvPr id="3" name="文本占位符 2"/>
          <p:cNvSpPr>
            <a:spLocks noGrp="1"/>
          </p:cNvSpPr>
          <p:nvPr>
            <p:ph type="body" sz="quarter" idx="13" hasCustomPrompt="1"/>
            <p:custDataLst>
              <p:tags r:id="rId12"/>
            </p:custDataLst>
          </p:nvPr>
        </p:nvSpPr>
        <p:spPr>
          <a:xfrm>
            <a:off x="6477000" y="1340485"/>
            <a:ext cx="739775" cy="502285"/>
          </a:xfrm>
          <a:prstGeom prst="rect">
            <a:avLst/>
          </a:prstGeom>
        </p:spPr>
        <p:txBody>
          <a:bodyPr>
            <a:noAutofit/>
          </a:bodyPr>
          <a:lstStyle>
            <a:lvl1pPr marL="0" indent="0" algn="l" defTabSz="914400" rtl="0" eaLnBrk="1" latinLnBrk="0" hangingPunct="1">
              <a:lnSpc>
                <a:spcPct val="80000"/>
              </a:lnSpc>
              <a:buNone/>
              <a:defRPr kumimoji="1" lang="zh-CN" altLang="en-US" sz="3200" b="1"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2pPr>
            <a:lvl3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3pPr>
            <a:lvl4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4pPr>
            <a:lvl5pPr marL="0" algn="l" defTabSz="914400" rtl="0" eaLnBrk="1" latinLnBrk="0" hangingPunct="1">
              <a:lnSpc>
                <a:spcPct val="150000"/>
              </a:lnSpc>
              <a:defRPr kumimoji="1" lang="zh-CN" altLang="en-US" sz="2800" kern="1200">
                <a:solidFill>
                  <a:schemeClr val="bg1"/>
                </a:solidFill>
                <a:latin typeface="思源黑体 CN Regular" panose="020B0500000000000000" pitchFamily="34" charset="-128"/>
                <a:ea typeface="思源黑体 CN Regular" panose="020B0500000000000000" pitchFamily="34" charset="-128"/>
                <a:cs typeface="+mn-cs"/>
              </a:defRPr>
            </a:lvl5pPr>
          </a:lstStyle>
          <a:p>
            <a:pPr lvl="0"/>
            <a:r>
              <a:rPr lang="en-US" altLang="zh-CN" dirty="0"/>
              <a:t>01</a:t>
            </a:r>
            <a:endParaRPr lang="en-US" altLang="zh-CN" dirty="0"/>
          </a:p>
        </p:txBody>
      </p:sp>
      <p:sp>
        <p:nvSpPr>
          <p:cNvPr id="16" name="文本占位符 18"/>
          <p:cNvSpPr>
            <a:spLocks noGrp="1"/>
          </p:cNvSpPr>
          <p:nvPr>
            <p:ph type="body" sz="quarter" idx="15" hasCustomPrompt="1"/>
            <p:custDataLst>
              <p:tags r:id="rId13"/>
            </p:custDataLst>
          </p:nvPr>
        </p:nvSpPr>
        <p:spPr>
          <a:xfrm>
            <a:off x="6311230" y="2084116"/>
            <a:ext cx="3744415" cy="3433116"/>
          </a:xfrm>
          <a:prstGeom prst="rect">
            <a:avLst/>
          </a:prstGeom>
        </p:spPr>
        <p:txBody>
          <a:bodyPr>
            <a:noAutofit/>
          </a:bodyPr>
          <a:lstStyle>
            <a:lvl1pPr marL="0" indent="0" algn="l" defTabSz="914400" rtl="0" eaLnBrk="1" latinLnBrk="0" hangingPunct="1">
              <a:lnSpc>
                <a:spcPct val="150000"/>
              </a:lnSpc>
              <a:buNone/>
              <a:defRPr kumimoji="1" lang="zh-CN" altLang="en-US" sz="3200" b="1" kern="1200" baseline="0" smtClean="0">
                <a:solidFill>
                  <a:srgbClr val="3A70D3"/>
                </a:solidFill>
                <a:latin typeface="微软雅黑" panose="020B0503020204020204" pitchFamily="34" charset="-122"/>
                <a:ea typeface="微软雅黑" panose="020B0503020204020204" pitchFamily="34" charset="-122"/>
                <a:cs typeface="Arial" panose="020B0604020202020204" pitchFamily="34" charset="0"/>
              </a:defRPr>
            </a:lvl1pPr>
            <a:lvl2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2pPr>
            <a:lvl3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3pPr>
            <a:lvl4pPr marL="0" algn="l" defTabSz="914400" rtl="0" eaLnBrk="1" latinLnBrk="0" hangingPunct="1">
              <a:lnSpc>
                <a:spcPct val="150000"/>
              </a:lnSpc>
              <a:defRPr kumimoji="1" lang="zh-CN" altLang="en-US" sz="2800" kern="1200" smtClean="0">
                <a:solidFill>
                  <a:schemeClr val="bg1"/>
                </a:solidFill>
                <a:latin typeface="思源黑体 CN Regular" panose="020B0500000000000000" pitchFamily="34" charset="-128"/>
                <a:ea typeface="思源黑体 CN Regular" panose="020B0500000000000000" pitchFamily="34" charset="-128"/>
                <a:cs typeface="+mn-cs"/>
              </a:defRPr>
            </a:lvl4pPr>
            <a:lvl5pPr marL="0" algn="l" defTabSz="914400" rtl="0" eaLnBrk="1" latinLnBrk="0" hangingPunct="1">
              <a:lnSpc>
                <a:spcPct val="150000"/>
              </a:lnSpc>
              <a:defRPr kumimoji="1" lang="zh-CN" altLang="en-US" sz="2800" kern="1200">
                <a:solidFill>
                  <a:schemeClr val="bg1"/>
                </a:solidFill>
                <a:latin typeface="思源黑体 CN Regular" panose="020B0500000000000000" pitchFamily="34" charset="-128"/>
                <a:ea typeface="思源黑体 CN Regular" panose="020B0500000000000000" pitchFamily="34" charset="-128"/>
                <a:cs typeface="+mn-cs"/>
              </a:defRPr>
            </a:lvl5pPr>
          </a:lstStyle>
          <a:p>
            <a:pPr lvl="0"/>
            <a:r>
              <a:rPr lang="zh-CN" altLang="en-US" dirty="0" smtClean="0">
                <a:sym typeface="+mn-ea"/>
              </a:rPr>
              <a:t>单击此处编辑章标题 微软雅黑</a:t>
            </a:r>
            <a:r>
              <a:rPr lang="en-US" altLang="zh-CN" dirty="0" smtClean="0">
                <a:sym typeface="+mn-ea"/>
              </a:rPr>
              <a:t>32</a:t>
            </a:r>
            <a:r>
              <a:rPr lang="zh-CN" altLang="en-US" dirty="0" smtClean="0">
                <a:sym typeface="+mn-ea"/>
              </a:rPr>
              <a:t>号</a:t>
            </a:r>
            <a:endParaRPr dirty="0">
              <a:sym typeface="+mn-ea"/>
            </a:endParaRPr>
          </a:p>
        </p:txBody>
      </p:sp>
    </p:spTree>
  </p:cSld>
  <p:clrMapOvr>
    <a:masterClrMapping/>
  </p:clrMapOvr>
  <p:timing>
    <p:tnLst>
      <p:par>
        <p:cTn id="1" dur="indefinite" restart="never" nodeType="tmRoot"/>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noFill/>
        <a:effectLst/>
      </p:bgPr>
    </p:bg>
    <p:spTree>
      <p:nvGrpSpPr>
        <p:cNvPr id="1" name=""/>
        <p:cNvGrpSpPr/>
        <p:nvPr/>
      </p:nvGrpSpPr>
      <p:grpSpPr>
        <a:xfrm>
          <a:off x="0" y="0"/>
          <a:ext cx="0" cy="0"/>
          <a:chOff x="0" y="0"/>
          <a:chExt cx="0" cy="0"/>
        </a:xfrm>
      </p:grpSpPr>
      <p:sp>
        <p:nvSpPr>
          <p:cNvPr id="11" name="文本占位符 10"/>
          <p:cNvSpPr>
            <a:spLocks noGrp="1"/>
          </p:cNvSpPr>
          <p:nvPr>
            <p:ph type="body" sz="quarter" idx="12" hasCustomPrompt="1"/>
            <p:custDataLst>
              <p:tags r:id="rId2"/>
            </p:custDataLst>
          </p:nvPr>
        </p:nvSpPr>
        <p:spPr>
          <a:xfrm>
            <a:off x="623149" y="1124892"/>
            <a:ext cx="9234591" cy="461665"/>
          </a:xfrm>
          <a:prstGeom prst="rect">
            <a:avLst/>
          </a:prstGeom>
        </p:spPr>
        <p:txBody>
          <a:bodyPr/>
          <a:lstStyle>
            <a:lvl1pPr marL="0" indent="0">
              <a:lnSpc>
                <a:spcPct val="100000"/>
              </a:lnSpc>
              <a:spcAft>
                <a:spcPts val="0"/>
              </a:spcAft>
              <a:buNone/>
              <a:defRPr lang="zh-CN" altLang="en-US" sz="1800" b="0"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sym typeface="+mn-ea"/>
              </a:rPr>
              <a:t>单击输入标题文字</a:t>
            </a:r>
            <a:r>
              <a:rPr lang="zh-CN" altLang="en-US" dirty="0" smtClean="0"/>
              <a:t> </a:t>
            </a:r>
            <a:r>
              <a:rPr lang="zh-CN" altLang="en-US" dirty="0" smtClean="0">
                <a:sym typeface="+mn-ea"/>
              </a:rPr>
              <a:t>微软雅黑</a:t>
            </a:r>
            <a:r>
              <a:rPr lang="en-US" altLang="zh-CN" dirty="0" smtClean="0">
                <a:sym typeface="+mn-ea"/>
              </a:rPr>
              <a:t>18</a:t>
            </a:r>
            <a:r>
              <a:rPr lang="zh-CN" altLang="en-US" dirty="0" smtClean="0">
                <a:sym typeface="+mn-ea"/>
              </a:rPr>
              <a:t>号</a:t>
            </a:r>
            <a:endParaRPr lang="zh-CN" altLang="en-US" dirty="0"/>
          </a:p>
        </p:txBody>
      </p:sp>
      <p:sp>
        <p:nvSpPr>
          <p:cNvPr id="2" name="文本占位符 1"/>
          <p:cNvSpPr>
            <a:spLocks noGrp="1"/>
          </p:cNvSpPr>
          <p:nvPr>
            <p:ph type="body" sz="quarter" idx="13" hasCustomPrompt="1"/>
            <p:custDataLst>
              <p:tags r:id="rId3"/>
            </p:custDataLst>
          </p:nvPr>
        </p:nvSpPr>
        <p:spPr>
          <a:xfrm>
            <a:off x="622935" y="1616710"/>
            <a:ext cx="10899140" cy="4874895"/>
          </a:xfrm>
          <a:prstGeom prst="rect">
            <a:avLst/>
          </a:prstGeom>
        </p:spPr>
        <p:txBody>
          <a:bodyPr/>
          <a:lstStyle>
            <a:lvl1pPr marL="0" indent="0">
              <a:lnSpc>
                <a:spcPct val="100000"/>
              </a:lnSpc>
              <a:spcAft>
                <a:spcPts val="0"/>
              </a:spcAft>
              <a:buNone/>
              <a:defRPr lang="zh-CN" altLang="en-US" sz="1400" b="0" u="none" strike="noStrike" kern="1200" cap="none" spc="0" normalizeH="0" baseline="0">
                <a:solidFill>
                  <a:schemeClr val="tx1"/>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sym typeface="+mn-ea"/>
              </a:rPr>
              <a:t>单击输入正文内容单击输入正文内容单击输入正文内容单击输入正文内容</a:t>
            </a:r>
            <a:endParaRPr lang="zh-CN" altLang="en-US" dirty="0"/>
          </a:p>
        </p:txBody>
      </p:sp>
      <p:sp>
        <p:nvSpPr>
          <p:cNvPr id="4" name="文本占位符 3"/>
          <p:cNvSpPr>
            <a:spLocks noGrp="1"/>
          </p:cNvSpPr>
          <p:nvPr>
            <p:ph type="body" sz="quarter" idx="14" hasCustomPrompt="1"/>
            <p:custDataLst>
              <p:tags r:id="rId4"/>
            </p:custDataLst>
          </p:nvPr>
        </p:nvSpPr>
        <p:spPr>
          <a:xfrm>
            <a:off x="1413510" y="366395"/>
            <a:ext cx="7704455" cy="461645"/>
          </a:xfrm>
          <a:prstGeom prst="rect">
            <a:avLst/>
          </a:prstGeom>
        </p:spPr>
        <p:txBody>
          <a:bodyPr/>
          <a:lstStyle>
            <a:lvl1pPr marL="0" indent="0">
              <a:lnSpc>
                <a:spcPct val="100000"/>
              </a:lnSpc>
              <a:spcAft>
                <a:spcPts val="0"/>
              </a:spcAft>
              <a:buNone/>
              <a:defRPr lang="zh-CN" altLang="en-US" sz="2000" b="1"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zh-CN" altLang="en-US" dirty="0" smtClean="0">
                <a:sym typeface="+mn-ea"/>
              </a:rPr>
              <a:t>单击此处输入标题文字 微软雅黑</a:t>
            </a:r>
            <a:r>
              <a:rPr lang="en-US" altLang="zh-CN" dirty="0" smtClean="0">
                <a:sym typeface="+mn-ea"/>
              </a:rPr>
              <a:t>20</a:t>
            </a:r>
            <a:r>
              <a:rPr lang="zh-CN" altLang="en-US" dirty="0" smtClean="0">
                <a:sym typeface="+mn-ea"/>
              </a:rPr>
              <a:t>号</a:t>
            </a:r>
            <a:endParaRPr lang="zh-CN" altLang="en-US" dirty="0"/>
          </a:p>
        </p:txBody>
      </p:sp>
      <p:sp>
        <p:nvSpPr>
          <p:cNvPr id="6" name="文本占位符 5"/>
          <p:cNvSpPr>
            <a:spLocks noGrp="1"/>
          </p:cNvSpPr>
          <p:nvPr>
            <p:ph type="body" sz="quarter" idx="15" hasCustomPrompt="1"/>
            <p:custDataLst>
              <p:tags r:id="rId5"/>
            </p:custDataLst>
          </p:nvPr>
        </p:nvSpPr>
        <p:spPr>
          <a:xfrm>
            <a:off x="984885" y="386715"/>
            <a:ext cx="666750" cy="372745"/>
          </a:xfrm>
          <a:prstGeom prst="rect">
            <a:avLst/>
          </a:prstGeom>
        </p:spPr>
        <p:txBody>
          <a:bodyPr/>
          <a:lstStyle>
            <a:lvl1pPr marL="0" indent="0">
              <a:lnSpc>
                <a:spcPct val="90000"/>
              </a:lnSpc>
              <a:spcAft>
                <a:spcPts val="0"/>
              </a:spcAft>
              <a:buNone/>
              <a:defRPr lang="zh-CN" altLang="en-US" sz="2000" b="1"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stStyle>
          <a:p>
            <a:pPr lvl="0"/>
            <a:r>
              <a:rPr lang="en-US" altLang="zh-CN" dirty="0"/>
              <a:t>01</a:t>
            </a:r>
            <a:endParaRPr lang="zh-CN" altLang="en-US" dirty="0"/>
          </a:p>
        </p:txBody>
      </p:sp>
      <p:grpSp>
        <p:nvGrpSpPr>
          <p:cNvPr id="33" name="组合 32"/>
          <p:cNvGrpSpPr/>
          <p:nvPr userDrawn="1"/>
        </p:nvGrpSpPr>
        <p:grpSpPr>
          <a:xfrm>
            <a:off x="619570" y="428796"/>
            <a:ext cx="291338" cy="274825"/>
            <a:chOff x="-1307521" y="2276237"/>
            <a:chExt cx="243545" cy="229741"/>
          </a:xfrm>
        </p:grpSpPr>
        <p:sp>
          <p:nvSpPr>
            <p:cNvPr id="34" name="矩形: 圆角 33"/>
            <p:cNvSpPr/>
            <p:nvPr>
              <p:custDataLst>
                <p:tags r:id="rId6"/>
              </p:custDataLst>
            </p:nvPr>
          </p:nvSpPr>
          <p:spPr>
            <a:xfrm>
              <a:off x="-1133681" y="2278357"/>
              <a:ext cx="67585" cy="67585"/>
            </a:xfrm>
            <a:prstGeom prst="roundRect">
              <a:avLst/>
            </a:prstGeom>
            <a:solidFill>
              <a:srgbClr val="60C7CE"/>
            </a:solidFill>
            <a:ln w="2207" cap="flat">
              <a:noFill/>
              <a:prstDash val="solid"/>
              <a:miter/>
            </a:ln>
          </p:spPr>
          <p:txBody>
            <a:bodyPr rtlCol="0" anchor="ctr"/>
            <a:lstStyle/>
            <a:p>
              <a:endParaRPr lang="zh-CN" altLang="en-US">
                <a:latin typeface="+mj-ea"/>
                <a:ea typeface="+mj-ea"/>
              </a:endParaRPr>
            </a:p>
          </p:txBody>
        </p:sp>
        <p:sp>
          <p:nvSpPr>
            <p:cNvPr id="35" name="任意多边形: 形状 34"/>
            <p:cNvSpPr/>
            <p:nvPr>
              <p:custDataLst>
                <p:tags r:id="rId7"/>
              </p:custDataLst>
            </p:nvPr>
          </p:nvSpPr>
          <p:spPr>
            <a:xfrm>
              <a:off x="-1307521" y="2276237"/>
              <a:ext cx="243545" cy="229741"/>
            </a:xfrm>
            <a:custGeom>
              <a:avLst/>
              <a:gdLst>
                <a:gd name="connsiteX0" fmla="*/ 241528 w 243545"/>
                <a:gd name="connsiteY0" fmla="*/ 88406 h 229741"/>
                <a:gd name="connsiteX1" fmla="*/ 203384 w 243545"/>
                <a:gd name="connsiteY1" fmla="*/ 88406 h 229741"/>
                <a:gd name="connsiteX2" fmla="*/ 201169 w 243545"/>
                <a:gd name="connsiteY2" fmla="*/ 90608 h 229741"/>
                <a:gd name="connsiteX3" fmla="*/ 201176 w 243545"/>
                <a:gd name="connsiteY3" fmla="*/ 90792 h 229741"/>
                <a:gd name="connsiteX4" fmla="*/ 200314 w 243545"/>
                <a:gd name="connsiteY4" fmla="*/ 149543 h 229741"/>
                <a:gd name="connsiteX5" fmla="*/ 159763 w 243545"/>
                <a:gd name="connsiteY5" fmla="*/ 189741 h 229741"/>
                <a:gd name="connsiteX6" fmla="*/ 85573 w 243545"/>
                <a:gd name="connsiteY6" fmla="*/ 189741 h 229741"/>
                <a:gd name="connsiteX7" fmla="*/ 45044 w 243545"/>
                <a:gd name="connsiteY7" fmla="*/ 149388 h 229741"/>
                <a:gd name="connsiteX8" fmla="*/ 45044 w 243545"/>
                <a:gd name="connsiteY8" fmla="*/ 79572 h 229741"/>
                <a:gd name="connsiteX9" fmla="*/ 85176 w 243545"/>
                <a:gd name="connsiteY9" fmla="*/ 39307 h 229741"/>
                <a:gd name="connsiteX10" fmla="*/ 153291 w 243545"/>
                <a:gd name="connsiteY10" fmla="*/ 38755 h 229741"/>
                <a:gd name="connsiteX11" fmla="*/ 155690 w 243545"/>
                <a:gd name="connsiteY11" fmla="*/ 36754 h 229741"/>
                <a:gd name="connsiteX12" fmla="*/ 155699 w 243545"/>
                <a:gd name="connsiteY12" fmla="*/ 36547 h 229741"/>
                <a:gd name="connsiteX13" fmla="*/ 155699 w 243545"/>
                <a:gd name="connsiteY13" fmla="*/ 2842 h 229741"/>
                <a:gd name="connsiteX14" fmla="*/ 153490 w 243545"/>
                <a:gd name="connsiteY14" fmla="*/ 633 h 229741"/>
                <a:gd name="connsiteX15" fmla="*/ 73757 w 243545"/>
                <a:gd name="connsiteY15" fmla="*/ 1738 h 229741"/>
                <a:gd name="connsiteX16" fmla="*/ 2549 w 243545"/>
                <a:gd name="connsiteY16" fmla="*/ 73365 h 229741"/>
                <a:gd name="connsiteX17" fmla="*/ 2549 w 243545"/>
                <a:gd name="connsiteY17" fmla="*/ 155837 h 229741"/>
                <a:gd name="connsiteX18" fmla="*/ 74971 w 243545"/>
                <a:gd name="connsiteY18" fmla="*/ 227575 h 229741"/>
                <a:gd name="connsiteX19" fmla="*/ 170254 w 243545"/>
                <a:gd name="connsiteY19" fmla="*/ 227575 h 229741"/>
                <a:gd name="connsiteX20" fmla="*/ 242633 w 243545"/>
                <a:gd name="connsiteY20" fmla="*/ 156500 h 229741"/>
                <a:gd name="connsiteX21" fmla="*/ 243737 w 243545"/>
                <a:gd name="connsiteY21" fmla="*/ 90637 h 229741"/>
                <a:gd name="connsiteX22" fmla="*/ 241550 w 243545"/>
                <a:gd name="connsiteY22" fmla="*/ 88406 h 229741"/>
                <a:gd name="connsiteX23" fmla="*/ 241528 w 243545"/>
                <a:gd name="connsiteY23" fmla="*/ 88406 h 229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545" h="229741">
                  <a:moveTo>
                    <a:pt x="241528" y="88406"/>
                  </a:moveTo>
                  <a:lnTo>
                    <a:pt x="203384" y="88406"/>
                  </a:lnTo>
                  <a:cubicBezTo>
                    <a:pt x="202165" y="88402"/>
                    <a:pt x="201173" y="89389"/>
                    <a:pt x="201169" y="90608"/>
                  </a:cubicBezTo>
                  <a:cubicBezTo>
                    <a:pt x="201169" y="90670"/>
                    <a:pt x="201171" y="90730"/>
                    <a:pt x="201176" y="90792"/>
                  </a:cubicBezTo>
                  <a:cubicBezTo>
                    <a:pt x="202589" y="110363"/>
                    <a:pt x="202302" y="130020"/>
                    <a:pt x="200314" y="149543"/>
                  </a:cubicBezTo>
                  <a:cubicBezTo>
                    <a:pt x="198046" y="170865"/>
                    <a:pt x="181105" y="187660"/>
                    <a:pt x="159763" y="189741"/>
                  </a:cubicBezTo>
                  <a:cubicBezTo>
                    <a:pt x="135094" y="192214"/>
                    <a:pt x="110242" y="192214"/>
                    <a:pt x="85573" y="189741"/>
                  </a:cubicBezTo>
                  <a:cubicBezTo>
                    <a:pt x="64191" y="187629"/>
                    <a:pt x="47248" y="170762"/>
                    <a:pt x="45044" y="149388"/>
                  </a:cubicBezTo>
                  <a:cubicBezTo>
                    <a:pt x="42636" y="126179"/>
                    <a:pt x="42636" y="102783"/>
                    <a:pt x="45044" y="79572"/>
                  </a:cubicBezTo>
                  <a:cubicBezTo>
                    <a:pt x="47197" y="58340"/>
                    <a:pt x="63950" y="41532"/>
                    <a:pt x="85176" y="39307"/>
                  </a:cubicBezTo>
                  <a:cubicBezTo>
                    <a:pt x="107817" y="37048"/>
                    <a:pt x="130617" y="36862"/>
                    <a:pt x="153291" y="38755"/>
                  </a:cubicBezTo>
                  <a:cubicBezTo>
                    <a:pt x="154506" y="38866"/>
                    <a:pt x="155579" y="37969"/>
                    <a:pt x="155690" y="36754"/>
                  </a:cubicBezTo>
                  <a:cubicBezTo>
                    <a:pt x="155697" y="36686"/>
                    <a:pt x="155699" y="36615"/>
                    <a:pt x="155699" y="36547"/>
                  </a:cubicBezTo>
                  <a:lnTo>
                    <a:pt x="155699" y="2842"/>
                  </a:lnTo>
                  <a:cubicBezTo>
                    <a:pt x="155699" y="1623"/>
                    <a:pt x="154709" y="633"/>
                    <a:pt x="153490" y="633"/>
                  </a:cubicBezTo>
                  <a:cubicBezTo>
                    <a:pt x="126917" y="-809"/>
                    <a:pt x="100279" y="-440"/>
                    <a:pt x="73757" y="1738"/>
                  </a:cubicBezTo>
                  <a:cubicBezTo>
                    <a:pt x="35752" y="5101"/>
                    <a:pt x="5689" y="35341"/>
                    <a:pt x="2549" y="73365"/>
                  </a:cubicBezTo>
                  <a:cubicBezTo>
                    <a:pt x="229" y="100808"/>
                    <a:pt x="229" y="128395"/>
                    <a:pt x="2549" y="155837"/>
                  </a:cubicBezTo>
                  <a:cubicBezTo>
                    <a:pt x="5926" y="194229"/>
                    <a:pt x="36549" y="224563"/>
                    <a:pt x="74971" y="227575"/>
                  </a:cubicBezTo>
                  <a:cubicBezTo>
                    <a:pt x="106679" y="230160"/>
                    <a:pt x="138546" y="230160"/>
                    <a:pt x="170254" y="227575"/>
                  </a:cubicBezTo>
                  <a:cubicBezTo>
                    <a:pt x="208478" y="224687"/>
                    <a:pt x="239050" y="194664"/>
                    <a:pt x="242633" y="156500"/>
                  </a:cubicBezTo>
                  <a:cubicBezTo>
                    <a:pt x="244468" y="134594"/>
                    <a:pt x="244837" y="112591"/>
                    <a:pt x="243737" y="90637"/>
                  </a:cubicBezTo>
                  <a:cubicBezTo>
                    <a:pt x="243750" y="89418"/>
                    <a:pt x="242770" y="88420"/>
                    <a:pt x="241550" y="88406"/>
                  </a:cubicBezTo>
                  <a:cubicBezTo>
                    <a:pt x="241544" y="88406"/>
                    <a:pt x="241535" y="88406"/>
                    <a:pt x="241528" y="88406"/>
                  </a:cubicBezTo>
                  <a:close/>
                </a:path>
              </a:pathLst>
            </a:custGeom>
            <a:solidFill>
              <a:srgbClr val="3A70D2"/>
            </a:solidFill>
            <a:ln w="2207" cap="flat">
              <a:noFill/>
              <a:prstDash val="solid"/>
              <a:miter/>
            </a:ln>
          </p:spPr>
          <p:txBody>
            <a:bodyPr rtlCol="0" anchor="ctr"/>
            <a:lstStyle/>
            <a:p>
              <a:endParaRPr lang="zh-CN" altLang="en-US">
                <a:latin typeface="+mj-ea"/>
                <a:ea typeface="+mj-ea"/>
              </a:endParaRPr>
            </a:p>
          </p:txBody>
        </p:sp>
      </p:grpSp>
    </p:spTree>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a:xfrm>
            <a:off x="8595536" y="6135709"/>
            <a:ext cx="2844430" cy="365125"/>
          </a:xfrm>
        </p:spPr>
        <p:txBody>
          <a:bodyPr/>
          <a:lstStyle/>
          <a:p>
            <a:fld id="{DD354233-DE63-4CDA-819C-E2FEDC1A0892}" type="slidenum">
              <a:rPr lang="zh-CN" altLang="en-US" smtClean="0"/>
            </a:fld>
            <a:endParaRPr lang="zh-CN" altLang="en-US"/>
          </a:p>
        </p:txBody>
      </p:sp>
      <p:sp>
        <p:nvSpPr>
          <p:cNvPr id="8" name="标题 7"/>
          <p:cNvSpPr>
            <a:spLocks noGrp="1"/>
          </p:cNvSpPr>
          <p:nvPr>
            <p:ph type="title"/>
            <p:custDataLst>
              <p:tags r:id="rId2"/>
            </p:custDataLst>
          </p:nvPr>
        </p:nvSpPr>
        <p:spPr>
          <a:xfrm>
            <a:off x="609521" y="274638"/>
            <a:ext cx="10971372" cy="1143000"/>
          </a:xfrm>
        </p:spPr>
        <p:txBody>
          <a:bodyPr/>
          <a:lstStyle/>
          <a:p>
            <a:endParaRPr lang="zh-CN" altLang="en-US"/>
          </a:p>
        </p:txBody>
      </p:sp>
      <p:sp>
        <p:nvSpPr>
          <p:cNvPr id="9" name="内容占位符 8"/>
          <p:cNvSpPr>
            <a:spLocks noGrp="1"/>
          </p:cNvSpPr>
          <p:nvPr>
            <p:ph idx="1"/>
            <p:custDataLst>
              <p:tags r:id="rId3"/>
            </p:custDataLst>
          </p:nvPr>
        </p:nvSpPr>
        <p:spPr>
          <a:xfrm>
            <a:off x="609521" y="1600201"/>
            <a:ext cx="10971372" cy="4525963"/>
          </a:xfrm>
        </p:spPr>
        <p:txBody>
          <a:bodyPr/>
          <a:lstStyle/>
          <a:p>
            <a:endParaRPr lang="zh-CN" altLang="en-US"/>
          </a:p>
        </p:txBody>
      </p:sp>
      <p:sp>
        <p:nvSpPr>
          <p:cNvPr id="10" name="灯片编号占位符 3"/>
          <p:cNvSpPr>
            <a:spLocks noGrp="1"/>
          </p:cNvSpPr>
          <p:nvPr userDrawn="1">
            <p:custDataLst>
              <p:tags r:id="rId4"/>
            </p:custDataLst>
          </p:nvPr>
        </p:nvSpPr>
        <p:spPr>
          <a:xfrm>
            <a:off x="8722536" y="6262709"/>
            <a:ext cx="2844430" cy="365125"/>
          </a:xfrm>
          <a:prstGeom prst="rect">
            <a:avLst/>
          </a:prstGeom>
        </p:spPr>
        <p:txBody>
          <a:bodyPr vert="horz" lIns="91440" tIns="45720" rIns="91440" bIns="45720" rtlCol="0" anchor="ctr"/>
          <a:lstStyle>
            <a:defPPr>
              <a:defRPr lang="zh-CN"/>
            </a:defPPr>
            <a:lvl1pPr marL="0" algn="r" defTabSz="914400" rtl="0" eaLnBrk="1" latinLnBrk="0" hangingPunct="1">
              <a:defRPr sz="900" kern="1200">
                <a:solidFill>
                  <a:srgbClr val="485157"/>
                </a:solidFill>
                <a:latin typeface="Montserrat Medium" panose="02000500000000000000" pitchFamily="2" charset="-122"/>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D354233-DE63-4CDA-819C-E2FEDC1A0892}" type="slidenum">
              <a:rPr lang="zh-CN" altLang="en-US" smtClean="0"/>
            </a:fld>
            <a:endParaRPr lang="zh-CN" altLang="en-US"/>
          </a:p>
        </p:txBody>
      </p:sp>
      <p:pic>
        <p:nvPicPr>
          <p:cNvPr id="11" name="Picture 8" descr="C:\Users\斌\Desktop\临时\封底_画板 1.jpg"/>
          <p:cNvPicPr>
            <a:picLocks noChangeAspect="1" noChangeArrowheads="1"/>
          </p:cNvPicPr>
          <p:nvPr userDrawn="1">
            <p:custDataLst>
              <p:tags r:id="rId5"/>
            </p:custDataLst>
          </p:nvPr>
        </p:nvPicPr>
        <p:blipFill>
          <a:blip r:embed="rId6" cstate="print"/>
          <a:srcRect/>
          <a:stretch>
            <a:fillRect/>
          </a:stretch>
        </p:blipFill>
        <p:spPr bwMode="auto">
          <a:xfrm>
            <a:off x="0" y="0"/>
            <a:ext cx="12193245" cy="6858000"/>
          </a:xfrm>
          <a:prstGeom prst="rect">
            <a:avLst/>
          </a:prstGeom>
          <a:noFill/>
        </p:spPr>
      </p:pic>
      <p:sp>
        <p:nvSpPr>
          <p:cNvPr id="14" name="TextBox 7"/>
          <p:cNvSpPr txBox="1"/>
          <p:nvPr userDrawn="1">
            <p:custDataLst>
              <p:tags r:id="rId7"/>
            </p:custDataLst>
          </p:nvPr>
        </p:nvSpPr>
        <p:spPr>
          <a:xfrm>
            <a:off x="1012817" y="5247796"/>
            <a:ext cx="1433726" cy="861774"/>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Website</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www.sofarsolar.com</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Email</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info@sofarsolar.com</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sp>
        <p:nvSpPr>
          <p:cNvPr id="15" name="TextBox 8"/>
          <p:cNvSpPr txBox="1"/>
          <p:nvPr userDrawn="1">
            <p:custDataLst>
              <p:tags r:id="rId8"/>
            </p:custDataLst>
          </p:nvPr>
        </p:nvSpPr>
        <p:spPr>
          <a:xfrm>
            <a:off x="2742134" y="5249336"/>
            <a:ext cx="2601994" cy="849592"/>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Address</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11th Floor,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Gaoxinqi</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Technology Building,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District 67,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Xingdong</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Community,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Street,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Bao'an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District, Shenzhen, China</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pic>
        <p:nvPicPr>
          <p:cNvPr id="16" name="Picture 3" descr="C:\Users\斌\Desktop\临时\1_画板 1.png"/>
          <p:cNvPicPr>
            <a:picLocks noChangeAspect="1" noChangeArrowheads="1"/>
          </p:cNvPicPr>
          <p:nvPr userDrawn="1">
            <p:custDataLst>
              <p:tags r:id="rId9"/>
            </p:custDataLst>
          </p:nvPr>
        </p:nvPicPr>
        <p:blipFill>
          <a:blip r:embed="rId10" cstate="print"/>
          <a:srcRect/>
          <a:stretch>
            <a:fillRect/>
          </a:stretch>
        </p:blipFill>
        <p:spPr bwMode="auto">
          <a:xfrm>
            <a:off x="10636781" y="5341668"/>
            <a:ext cx="709946" cy="669600"/>
          </a:xfrm>
          <a:prstGeom prst="rect">
            <a:avLst/>
          </a:prstGeom>
          <a:noFill/>
        </p:spPr>
      </p:pic>
      <p:pic>
        <p:nvPicPr>
          <p:cNvPr id="17" name="Picture 4" descr="C:\Users\斌\Desktop\临时\小图标 01.png"/>
          <p:cNvPicPr>
            <a:picLocks noChangeAspect="1" noChangeArrowheads="1"/>
          </p:cNvPicPr>
          <p:nvPr userDrawn="1">
            <p:custDataLst>
              <p:tags r:id="rId11"/>
            </p:custDataLst>
          </p:nvPr>
        </p:nvPicPr>
        <p:blipFill>
          <a:blip r:embed="rId12" cstate="print"/>
          <a:srcRect/>
          <a:stretch>
            <a:fillRect/>
          </a:stretch>
        </p:blipFill>
        <p:spPr bwMode="auto">
          <a:xfrm>
            <a:off x="843767" y="5303886"/>
            <a:ext cx="164495" cy="164613"/>
          </a:xfrm>
          <a:prstGeom prst="rect">
            <a:avLst/>
          </a:prstGeom>
          <a:noFill/>
        </p:spPr>
      </p:pic>
      <p:pic>
        <p:nvPicPr>
          <p:cNvPr id="18" name="Picture 5" descr="C:\Users\斌\Desktop\临时\小图标 02.png"/>
          <p:cNvPicPr>
            <a:picLocks noChangeAspect="1" noChangeArrowheads="1"/>
          </p:cNvPicPr>
          <p:nvPr userDrawn="1">
            <p:custDataLst>
              <p:tags r:id="rId13"/>
            </p:custDataLst>
          </p:nvPr>
        </p:nvPicPr>
        <p:blipFill>
          <a:blip r:embed="rId14" cstate="print"/>
          <a:srcRect/>
          <a:stretch>
            <a:fillRect/>
          </a:stretch>
        </p:blipFill>
        <p:spPr bwMode="auto">
          <a:xfrm>
            <a:off x="843767" y="5709258"/>
            <a:ext cx="164495" cy="127940"/>
          </a:xfrm>
          <a:prstGeom prst="rect">
            <a:avLst/>
          </a:prstGeom>
          <a:noFill/>
        </p:spPr>
      </p:pic>
      <p:pic>
        <p:nvPicPr>
          <p:cNvPr id="19" name="Picture 6" descr="C:\Users\斌\Desktop\临时\小图标 03.png"/>
          <p:cNvPicPr>
            <a:picLocks noChangeAspect="1" noChangeArrowheads="1"/>
          </p:cNvPicPr>
          <p:nvPr userDrawn="1">
            <p:custDataLst>
              <p:tags r:id="rId15"/>
            </p:custDataLst>
          </p:nvPr>
        </p:nvPicPr>
        <p:blipFill>
          <a:blip r:embed="rId16" cstate="print"/>
          <a:srcRect/>
          <a:stretch>
            <a:fillRect/>
          </a:stretch>
        </p:blipFill>
        <p:spPr bwMode="auto">
          <a:xfrm>
            <a:off x="2587824" y="5300489"/>
            <a:ext cx="149146" cy="171407"/>
          </a:xfrm>
          <a:prstGeom prst="rect">
            <a:avLst/>
          </a:prstGeom>
          <a:noFill/>
        </p:spPr>
      </p:pic>
      <p:pic>
        <p:nvPicPr>
          <p:cNvPr id="4" name="图片 3" descr="ENERGY TO POWER YOUR LIFE"/>
          <p:cNvPicPr>
            <a:picLocks noChangeAspect="1"/>
          </p:cNvPicPr>
          <p:nvPr userDrawn="1">
            <p:custDataLst>
              <p:tags r:id="rId17"/>
            </p:custDataLst>
          </p:nvPr>
        </p:nvPicPr>
        <p:blipFill>
          <a:blip r:embed="rId18"/>
          <a:stretch>
            <a:fillRect/>
          </a:stretch>
        </p:blipFill>
        <p:spPr>
          <a:xfrm>
            <a:off x="843915" y="1772920"/>
            <a:ext cx="7125970" cy="1602740"/>
          </a:xfrm>
          <a:prstGeom prst="rect">
            <a:avLst/>
          </a:prstGeom>
        </p:spPr>
      </p:pic>
    </p:spTree>
  </p:cSld>
  <p:clrMapOvr>
    <a:masterClrMapping/>
  </p:clrMapOvr>
  <p:timing>
    <p:tnLst>
      <p:par>
        <p:cTn id="1" dur="indefinite" restart="never" nodeType="tmRoot"/>
      </p:par>
    </p:tnLst>
  </p:timing>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1" y="0"/>
            <a:ext cx="12190413" cy="6858000"/>
          </a:xfrm>
          <a:prstGeom prst="rect">
            <a:avLst/>
          </a:prstGeom>
          <a:solidFill>
            <a:srgbClr val="E1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noFill/>
              </a:rPr>
              <a:t>z</a:t>
            </a:r>
            <a:endParaRPr lang="en-US" altLang="zh-CN" dirty="0">
              <a:noFill/>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pic>
        <p:nvPicPr>
          <p:cNvPr id="2" name="图片 1" descr="PPT内页背景2"/>
          <p:cNvPicPr>
            <a:picLocks noChangeAspect="1"/>
          </p:cNvPicPr>
          <p:nvPr userDrawn="1"/>
        </p:nvPicPr>
        <p:blipFill>
          <a:blip r:embed="rId2" cstate="email"/>
          <a:stretch>
            <a:fillRect/>
          </a:stretch>
        </p:blipFill>
        <p:spPr>
          <a:xfrm>
            <a:off x="-635" y="0"/>
            <a:ext cx="12190730" cy="6857365"/>
          </a:xfrm>
          <a:prstGeom prst="rect">
            <a:avLst/>
          </a:prstGeom>
        </p:spPr>
      </p:pic>
      <p:pic>
        <p:nvPicPr>
          <p:cNvPr id="3" name="图片 2" descr="电脑萤幕&#10;&#10;描述已自动生成"/>
          <p:cNvPicPr>
            <a:picLocks noChangeAspect="1"/>
          </p:cNvPicPr>
          <p:nvPr userDrawn="1"/>
        </p:nvPicPr>
        <p:blipFill>
          <a:blip r:embed="rId3" cstate="email"/>
          <a:stretch>
            <a:fillRect/>
          </a:stretch>
        </p:blipFill>
        <p:spPr>
          <a:xfrm>
            <a:off x="0" y="400050"/>
            <a:ext cx="1088567" cy="438150"/>
          </a:xfrm>
          <a:prstGeom prst="rect">
            <a:avLst/>
          </a:prstGeom>
        </p:spPr>
      </p:pic>
      <p:pic>
        <p:nvPicPr>
          <p:cNvPr id="6" name="图片 5" descr="文本&#10;&#10;描述已自动生成"/>
          <p:cNvPicPr>
            <a:picLocks noChangeAspect="1"/>
          </p:cNvPicPr>
          <p:nvPr userDrawn="1"/>
        </p:nvPicPr>
        <p:blipFill>
          <a:blip r:embed="rId4" cstate="email"/>
          <a:stretch>
            <a:fillRect/>
          </a:stretch>
        </p:blipFill>
        <p:spPr>
          <a:xfrm>
            <a:off x="10542623" y="445882"/>
            <a:ext cx="1273267" cy="329372"/>
          </a:xfrm>
          <a:prstGeom prst="rect">
            <a:avLst/>
          </a:prstGeom>
        </p:spPr>
      </p:pic>
      <p:sp>
        <p:nvSpPr>
          <p:cNvPr id="8" name="文本占位符 7"/>
          <p:cNvSpPr>
            <a:spLocks noGrp="1"/>
          </p:cNvSpPr>
          <p:nvPr>
            <p:ph type="body" sz="quarter" idx="10" hasCustomPrompt="1"/>
          </p:nvPr>
        </p:nvSpPr>
        <p:spPr>
          <a:xfrm>
            <a:off x="69327" y="422059"/>
            <a:ext cx="603645" cy="400110"/>
          </a:xfrm>
          <a:prstGeom prst="rect">
            <a:avLst/>
          </a:prstGeom>
        </p:spPr>
        <p:txBody>
          <a:bodyPr wrap="square">
            <a:spAutoFit/>
          </a:bodyPr>
          <a:lstStyle>
            <a:lvl1pPr marL="0" indent="0" algn="r" defTabSz="914400" rtl="0" eaLnBrk="1" latinLnBrk="0" hangingPunct="1">
              <a:lnSpc>
                <a:spcPct val="100000"/>
              </a:lnSpc>
              <a:spcBef>
                <a:spcPct val="0"/>
              </a:spcBef>
              <a:spcAft>
                <a:spcPts val="0"/>
              </a:spcAft>
              <a:buFont typeface="Arial" panose="020B0604020202020204" pitchFamily="34" charset="0"/>
              <a:buNone/>
              <a:defRPr lang="zh-CN" altLang="en-US" sz="2000" b="1" u="none" strike="noStrike" kern="1200" cap="none" spc="0" normalizeH="0" baseline="0">
                <a:solidFill>
                  <a:schemeClr val="accent4"/>
                </a:solidFill>
                <a:uFillTx/>
                <a:latin typeface="+mj-ea"/>
                <a:ea typeface="+mj-ea"/>
                <a:cs typeface="Arial" panose="020B0604020202020204" pitchFamily="34" charset="0"/>
              </a:defRPr>
            </a:lvl1pPr>
            <a:lvl2pPr>
              <a:defRPr lang="zh-CN" altLang="en-US" sz="1800" smtClean="0">
                <a:solidFill>
                  <a:schemeClr val="tx1"/>
                </a:solidFill>
              </a:defRPr>
            </a:lvl2pPr>
            <a:lvl3pPr>
              <a:defRPr lang="zh-CN" altLang="en-US" sz="1800" smtClean="0">
                <a:solidFill>
                  <a:schemeClr val="tx1"/>
                </a:solidFill>
              </a:defRPr>
            </a:lvl3pPr>
            <a:lvl4pPr>
              <a:defRPr lang="zh-CN" altLang="en-US" sz="1800" smtClean="0">
                <a:solidFill>
                  <a:schemeClr val="tx1"/>
                </a:solidFill>
              </a:defRPr>
            </a:lvl4pPr>
            <a:lvl5pPr>
              <a:defRPr lang="zh-CN" altLang="en-US" sz="1800">
                <a:solidFill>
                  <a:schemeClr val="tx1"/>
                </a:solidFill>
              </a:defRPr>
            </a:lvl5pPr>
          </a:lstStyle>
          <a:p>
            <a:pPr marL="0" lvl="0" indent="0" algn="r" defTabSz="914400" rtl="0" eaLnBrk="1" fontAlgn="auto" latinLnBrk="0" hangingPunct="1">
              <a:lnSpc>
                <a:spcPct val="100000"/>
              </a:lnSpc>
              <a:spcBef>
                <a:spcPct val="0"/>
              </a:spcBef>
              <a:spcAft>
                <a:spcPts val="0"/>
              </a:spcAft>
              <a:buFont typeface="Arial" panose="020B0604020202020204" pitchFamily="34" charset="0"/>
              <a:buNone/>
            </a:pPr>
            <a:r>
              <a:rPr lang="en-US" altLang="zh-CN" dirty="0"/>
              <a:t>01</a:t>
            </a:r>
            <a:endParaRPr lang="zh-CN" altLang="en-US" dirty="0"/>
          </a:p>
        </p:txBody>
      </p:sp>
      <p:sp>
        <p:nvSpPr>
          <p:cNvPr id="11" name="文本占位符 10"/>
          <p:cNvSpPr>
            <a:spLocks noGrp="1"/>
          </p:cNvSpPr>
          <p:nvPr>
            <p:ph type="body" sz="quarter" idx="12" hasCustomPrompt="1"/>
          </p:nvPr>
        </p:nvSpPr>
        <p:spPr>
          <a:xfrm>
            <a:off x="1047165" y="388292"/>
            <a:ext cx="9233148" cy="461665"/>
          </a:xfrm>
          <a:prstGeom prst="rect">
            <a:avLst/>
          </a:prstGeom>
        </p:spPr>
        <p:txBody>
          <a:bodyPr/>
          <a:lstStyle>
            <a:lvl1pPr marL="0" indent="0">
              <a:lnSpc>
                <a:spcPct val="100000"/>
              </a:lnSpc>
              <a:spcAft>
                <a:spcPts val="0"/>
              </a:spcAft>
              <a:buNone/>
              <a:defRPr lang="zh-CN" altLang="en-US" sz="2400" b="1" u="none" strike="noStrike" kern="1200" cap="none" spc="0" normalizeH="0" baseline="0" dirty="0">
                <a:solidFill>
                  <a:schemeClr val="accent4"/>
                </a:solidFill>
                <a:uFillTx/>
                <a:latin typeface="+mj-ea"/>
                <a:ea typeface="+mj-ea"/>
                <a:cs typeface="Arial" panose="020B0604020202020204" pitchFamily="34" charset="0"/>
              </a:defRPr>
            </a:lvl1pPr>
          </a:lstStyle>
          <a:p>
            <a:pPr lvl="0"/>
            <a:r>
              <a:rPr lang="zh-CN" altLang="en-US"/>
              <a:t>单击此处输入标题文字 微软雅黑</a:t>
            </a:r>
            <a:r>
              <a:rPr lang="en-US" altLang="zh-CN"/>
              <a:t>24</a:t>
            </a:r>
            <a:r>
              <a:rPr lang="zh-CN" altLang="en-US"/>
              <a:t>号</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图片 4" descr="图片111"/>
          <p:cNvPicPr>
            <a:picLocks noChangeAspect="1"/>
          </p:cNvPicPr>
          <p:nvPr userDrawn="1"/>
        </p:nvPicPr>
        <p:blipFill>
          <a:blip r:embed="rId9"/>
          <a:stretch>
            <a:fillRect/>
          </a:stretch>
        </p:blipFill>
        <p:spPr>
          <a:xfrm>
            <a:off x="622935" y="476250"/>
            <a:ext cx="10939145" cy="3136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image" Target="../media/image16.png"/><Relationship Id="rId2" Type="http://schemas.openxmlformats.org/officeDocument/2006/relationships/image" Target="../media/image15.png"/><Relationship Id="rId10" Type="http://schemas.openxmlformats.org/officeDocument/2006/relationships/notesSlide" Target="../notesSlides/notesSlide11.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image" Target="../media/image15.png"/><Relationship Id="rId3" Type="http://schemas.openxmlformats.org/officeDocument/2006/relationships/tags" Target="../tags/tag55.xml"/><Relationship Id="rId2" Type="http://schemas.openxmlformats.org/officeDocument/2006/relationships/image" Target="../media/image16.png"/><Relationship Id="rId10" Type="http://schemas.openxmlformats.org/officeDocument/2006/relationships/notesSlide" Target="../notesSlides/notesSlide1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image" Target="../media/image15.png"/><Relationship Id="rId2" Type="http://schemas.openxmlformats.org/officeDocument/2006/relationships/tags" Target="../tags/tag60.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4.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image" Target="../media/image19.png"/><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image" Target="../media/image19.png"/><Relationship Id="rId2" Type="http://schemas.openxmlformats.org/officeDocument/2006/relationships/image" Target="../media/image18.png"/><Relationship Id="rId10" Type="http://schemas.openxmlformats.org/officeDocument/2006/relationships/notesSlide" Target="../notesSlides/notesSlide15.xml"/><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4.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image" Target="../media/image19.png"/><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4.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2.bin"/><Relationship Id="rId8" Type="http://schemas.openxmlformats.org/officeDocument/2006/relationships/image" Target="../media/image26.wmf"/><Relationship Id="rId7" Type="http://schemas.openxmlformats.org/officeDocument/2006/relationships/oleObject" Target="../embeddings/oleObject1.bin"/><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9" Type="http://schemas.openxmlformats.org/officeDocument/2006/relationships/notesSlide" Target="../notesSlides/notesSlide18.xml"/><Relationship Id="rId28" Type="http://schemas.openxmlformats.org/officeDocument/2006/relationships/vmlDrawing" Target="../drawings/vmlDrawing1.vml"/><Relationship Id="rId27" Type="http://schemas.openxmlformats.org/officeDocument/2006/relationships/slideLayout" Target="../slideLayouts/slideLayout4.xml"/><Relationship Id="rId26" Type="http://schemas.openxmlformats.org/officeDocument/2006/relationships/tags" Target="../tags/tag88.xml"/><Relationship Id="rId25" Type="http://schemas.openxmlformats.org/officeDocument/2006/relationships/tags" Target="../tags/tag87.xml"/><Relationship Id="rId24" Type="http://schemas.openxmlformats.org/officeDocument/2006/relationships/tags" Target="../tags/tag86.xml"/><Relationship Id="rId23" Type="http://schemas.openxmlformats.org/officeDocument/2006/relationships/tags" Target="../tags/tag85.xml"/><Relationship Id="rId22" Type="http://schemas.openxmlformats.org/officeDocument/2006/relationships/image" Target="../media/image34.png"/><Relationship Id="rId21" Type="http://schemas.openxmlformats.org/officeDocument/2006/relationships/image" Target="../media/image33.wmf"/><Relationship Id="rId20" Type="http://schemas.openxmlformats.org/officeDocument/2006/relationships/oleObject" Target="../embeddings/oleObject7.bin"/><Relationship Id="rId2" Type="http://schemas.openxmlformats.org/officeDocument/2006/relationships/image" Target="../media/image25.png"/><Relationship Id="rId19" Type="http://schemas.openxmlformats.org/officeDocument/2006/relationships/image" Target="../media/image32.png"/><Relationship Id="rId18" Type="http://schemas.openxmlformats.org/officeDocument/2006/relationships/image" Target="../media/image31.wmf"/><Relationship Id="rId17" Type="http://schemas.openxmlformats.org/officeDocument/2006/relationships/oleObject" Target="../embeddings/oleObject6.bin"/><Relationship Id="rId16" Type="http://schemas.openxmlformats.org/officeDocument/2006/relationships/image" Target="../media/image30.wmf"/><Relationship Id="rId15" Type="http://schemas.openxmlformats.org/officeDocument/2006/relationships/oleObject" Target="../embeddings/oleObject5.bin"/><Relationship Id="rId14" Type="http://schemas.openxmlformats.org/officeDocument/2006/relationships/image" Target="../media/image29.wmf"/><Relationship Id="rId13" Type="http://schemas.openxmlformats.org/officeDocument/2006/relationships/oleObject" Target="../embeddings/oleObject4.bin"/><Relationship Id="rId12" Type="http://schemas.openxmlformats.org/officeDocument/2006/relationships/image" Target="../media/image28.wmf"/><Relationship Id="rId11" Type="http://schemas.openxmlformats.org/officeDocument/2006/relationships/oleObject" Target="../embeddings/oleObject3.bin"/><Relationship Id="rId10" Type="http://schemas.openxmlformats.org/officeDocument/2006/relationships/image" Target="../media/image27.wmf"/><Relationship Id="rId1"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4.xml"/><Relationship Id="rId2" Type="http://schemas.openxmlformats.org/officeDocument/2006/relationships/tags" Target="../tags/tag90.xml"/><Relationship Id="rId1" Type="http://schemas.openxmlformats.org/officeDocument/2006/relationships/tags" Target="../tags/tag89.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0.png"/><Relationship Id="rId6" Type="http://schemas.openxmlformats.org/officeDocument/2006/relationships/tags" Target="../tags/tag9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756285" y="2315210"/>
            <a:ext cx="8533130" cy="2618740"/>
          </a:xfrm>
        </p:spPr>
        <p:txBody>
          <a:bodyPr/>
          <a:lstStyle/>
          <a:p>
            <a:r>
              <a:rPr lang="zh-CN" altLang="en-US" dirty="0" smtClean="0"/>
              <a:t>电力电子主要</a:t>
            </a:r>
            <a:r>
              <a:rPr lang="zh-CN" altLang="en-US" dirty="0" smtClean="0"/>
              <a:t>控制算法</a:t>
            </a:r>
            <a:endParaRPr lang="zh-CN" altLang="en-US" dirty="0" smtClean="0"/>
          </a:p>
          <a:p>
            <a:r>
              <a:rPr lang="zh-CN" altLang="en-US" dirty="0" smtClean="0"/>
              <a:t>积累</a:t>
            </a:r>
            <a:endParaRPr lang="zh-CN" altLang="en-US" dirty="0" smtClean="0"/>
          </a:p>
        </p:txBody>
      </p:sp>
      <p:sp>
        <p:nvSpPr>
          <p:cNvPr id="5" name="文本占位符 4"/>
          <p:cNvSpPr>
            <a:spLocks noGrp="1"/>
          </p:cNvSpPr>
          <p:nvPr>
            <p:ph type="body" sz="quarter" idx="13"/>
            <p:custDataLst>
              <p:tags r:id="rId1"/>
            </p:custDataLst>
          </p:nvPr>
        </p:nvSpPr>
        <p:spPr/>
        <p:txBody>
          <a:bodyPr/>
          <a:lstStyle/>
          <a:p>
            <a:endParaRPr dirty="0"/>
          </a:p>
        </p:txBody>
      </p:sp>
      <p:sp>
        <p:nvSpPr>
          <p:cNvPr id="6" name="文本占位符 4"/>
          <p:cNvSpPr>
            <a:spLocks noGrp="1"/>
          </p:cNvSpPr>
          <p:nvPr>
            <p:custDataLst>
              <p:tags r:id="rId2"/>
            </p:custDataLst>
          </p:nvPr>
        </p:nvSpPr>
        <p:spPr>
          <a:xfrm>
            <a:off x="2358358" y="5888061"/>
            <a:ext cx="1584960" cy="422552"/>
          </a:xfrm>
          <a:prstGeom prst="rect">
            <a:avLst/>
          </a:prstGeom>
        </p:spPr>
        <p:txBody>
          <a:bodyPr>
            <a:noAutofit/>
          </a:bodyPr>
          <a:lstStyle>
            <a:lvl1pPr marL="0" indent="0" algn="l" defTabSz="914400" rtl="0" eaLnBrk="1" latinLnBrk="0" hangingPunct="1">
              <a:lnSpc>
                <a:spcPct val="150000"/>
              </a:lnSpc>
              <a:spcBef>
                <a:spcPct val="20000"/>
              </a:spcBef>
              <a:spcAft>
                <a:spcPts val="1000"/>
              </a:spcAft>
              <a:buFont typeface="Arial" panose="020B0604020202020204" pitchFamily="34" charset="0"/>
              <a:buNone/>
              <a:defRPr kumimoji="1" lang="zh-CN" altLang="en-US" sz="1600" kern="1200" spc="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defRPr>
            </a:lvl1pPr>
            <a:lvl2pPr marL="0" indent="-285750" algn="l" defTabSz="914400" rtl="0" eaLnBrk="1" latinLnBrk="0" hangingPunct="1">
              <a:lnSpc>
                <a:spcPct val="150000"/>
              </a:lnSpc>
              <a:spcBef>
                <a:spcPct val="20000"/>
              </a:spcBef>
              <a:spcAft>
                <a:spcPts val="1000"/>
              </a:spcAft>
              <a:buFont typeface="Arial" panose="020B0604020202020204" pitchFamily="34" charset="0"/>
              <a:buChar char="–"/>
              <a:defRPr kumimoji="1" lang="zh-CN" altLang="en-US" sz="1600" kern="1200" smtClean="0">
                <a:solidFill>
                  <a:schemeClr val="bg1"/>
                </a:solidFill>
                <a:latin typeface="+mn-ea"/>
                <a:ea typeface="+mn-ea"/>
                <a:cs typeface="+mn-cs"/>
              </a:defRPr>
            </a:lvl2pPr>
            <a:lvl3pPr marL="0" indent="-228600" algn="l" defTabSz="914400" rtl="0" eaLnBrk="1" latinLnBrk="0" hangingPunct="1">
              <a:lnSpc>
                <a:spcPct val="150000"/>
              </a:lnSpc>
              <a:spcBef>
                <a:spcPct val="20000"/>
              </a:spcBef>
              <a:spcAft>
                <a:spcPts val="1000"/>
              </a:spcAft>
              <a:buFont typeface="Arial" panose="020B0604020202020204" pitchFamily="34" charset="0"/>
              <a:buChar char="•"/>
              <a:defRPr kumimoji="1" lang="zh-CN" altLang="en-US" sz="1600" kern="1200" smtClean="0">
                <a:solidFill>
                  <a:schemeClr val="bg1"/>
                </a:solidFill>
                <a:latin typeface="+mn-ea"/>
                <a:ea typeface="+mn-ea"/>
                <a:cs typeface="+mn-cs"/>
              </a:defRPr>
            </a:lvl3pPr>
            <a:lvl4pPr marL="0" indent="-228600" algn="l" defTabSz="914400" rtl="0" eaLnBrk="1" latinLnBrk="0" hangingPunct="1">
              <a:lnSpc>
                <a:spcPct val="150000"/>
              </a:lnSpc>
              <a:spcBef>
                <a:spcPct val="20000"/>
              </a:spcBef>
              <a:spcAft>
                <a:spcPts val="1000"/>
              </a:spcAft>
              <a:buFont typeface="Arial" panose="020B0604020202020204" pitchFamily="34" charset="0"/>
              <a:buChar char="–"/>
              <a:defRPr kumimoji="1" lang="zh-CN" altLang="en-US" sz="1600" kern="1200" smtClean="0">
                <a:solidFill>
                  <a:schemeClr val="bg1"/>
                </a:solidFill>
                <a:latin typeface="+mn-ea"/>
                <a:ea typeface="+mn-ea"/>
                <a:cs typeface="+mn-cs"/>
              </a:defRPr>
            </a:lvl4pPr>
            <a:lvl5pPr marL="0" indent="-228600" algn="l" defTabSz="914400" rtl="0" eaLnBrk="1" latinLnBrk="0" hangingPunct="1">
              <a:lnSpc>
                <a:spcPct val="150000"/>
              </a:lnSpc>
              <a:spcBef>
                <a:spcPct val="20000"/>
              </a:spcBef>
              <a:spcAft>
                <a:spcPts val="1000"/>
              </a:spcAft>
              <a:buFont typeface="Arial" panose="020B0604020202020204" pitchFamily="34" charset="0"/>
              <a:buChar char="»"/>
              <a:defRPr kumimoji="1" lang="en-US" sz="1600" kern="1200">
                <a:solidFill>
                  <a:schemeClr val="bg1"/>
                </a:solidFill>
                <a:latin typeface="+mn-ea"/>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dirty="0" smtClean="0"/>
              <a:t>2024-05-15</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基本</a:t>
            </a:r>
            <a:r>
              <a:rPr dirty="0" smtClean="0"/>
              <a:t>特性</a:t>
            </a:r>
            <a:endParaRPr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基本</a:t>
            </a:r>
            <a:r>
              <a:rPr dirty="0" smtClean="0"/>
              <a:t>特性</a:t>
            </a:r>
            <a:endParaRPr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a:t>
            </a:r>
            <a:r>
              <a:rPr dirty="0" smtClean="0">
                <a:sym typeface="+mn-ea"/>
              </a:rPr>
              <a:t>，</a:t>
            </a:r>
            <a:r>
              <a:rPr lang="en-US" altLang="zh-CN" dirty="0" smtClean="0">
                <a:sym typeface="+mn-ea"/>
              </a:rPr>
              <a:t>Lm</a:t>
            </a:r>
            <a:r>
              <a:rPr dirty="0" smtClean="0">
                <a:sym typeface="+mn-ea"/>
              </a:rPr>
              <a:t>部分模态被钳位，开关周期大于谐振</a:t>
            </a:r>
            <a:r>
              <a:rPr dirty="0" smtClean="0">
                <a:sym typeface="+mn-ea"/>
              </a:rPr>
              <a:t>周期：</a:t>
            </a:r>
            <a:r>
              <a:rPr lang="en-US" altLang="zh-CN" i="1" dirty="0" smtClean="0"/>
              <a:t>f</a:t>
            </a:r>
            <a:r>
              <a:rPr lang="en-US" altLang="zh-CN" i="1" baseline="-25000" dirty="0" smtClean="0"/>
              <a:t>s</a:t>
            </a:r>
            <a:r>
              <a:rPr lang="en-US" altLang="zh-CN" dirty="0" smtClean="0"/>
              <a:t> &lt;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1"/>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pic>
        <p:nvPicPr>
          <p:cNvPr id="2" name="图片 1"/>
          <p:cNvPicPr>
            <a:picLocks noChangeAspect="1"/>
          </p:cNvPicPr>
          <p:nvPr/>
        </p:nvPicPr>
        <p:blipFill>
          <a:blip r:embed="rId2"/>
          <a:stretch>
            <a:fillRect/>
          </a:stretch>
        </p:blipFill>
        <p:spPr>
          <a:xfrm>
            <a:off x="622935" y="908685"/>
            <a:ext cx="5686425" cy="3091815"/>
          </a:xfrm>
          <a:prstGeom prst="rect">
            <a:avLst/>
          </a:prstGeom>
        </p:spPr>
      </p:pic>
      <p:pic>
        <p:nvPicPr>
          <p:cNvPr id="4" name="图片 3"/>
          <p:cNvPicPr>
            <a:picLocks noChangeAspect="1"/>
          </p:cNvPicPr>
          <p:nvPr/>
        </p:nvPicPr>
        <p:blipFill>
          <a:blip r:embed="rId3"/>
          <a:srcRect r="55040" b="60157"/>
          <a:stretch>
            <a:fillRect/>
          </a:stretch>
        </p:blipFill>
        <p:spPr>
          <a:xfrm>
            <a:off x="766445" y="4293235"/>
            <a:ext cx="3744595" cy="2188845"/>
          </a:xfrm>
          <a:prstGeom prst="rect">
            <a:avLst/>
          </a:prstGeom>
        </p:spPr>
      </p:pic>
      <p:pic>
        <p:nvPicPr>
          <p:cNvPr id="7" name="图片 6"/>
          <p:cNvPicPr>
            <a:picLocks noChangeAspect="1"/>
          </p:cNvPicPr>
          <p:nvPr/>
        </p:nvPicPr>
        <p:blipFill>
          <a:blip r:embed="rId3"/>
          <a:srcRect l="55337" b="60157"/>
          <a:stretch>
            <a:fillRect/>
          </a:stretch>
        </p:blipFill>
        <p:spPr>
          <a:xfrm>
            <a:off x="5158740" y="4220845"/>
            <a:ext cx="3719830" cy="2188845"/>
          </a:xfrm>
          <a:prstGeom prst="rect">
            <a:avLst/>
          </a:prstGeom>
        </p:spPr>
      </p:pic>
      <p:sp>
        <p:nvSpPr>
          <p:cNvPr id="9" name="矩形 8"/>
          <p:cNvSpPr/>
          <p:nvPr/>
        </p:nvSpPr>
        <p:spPr>
          <a:xfrm>
            <a:off x="2062480" y="908685"/>
            <a:ext cx="53467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文本框 7"/>
          <p:cNvSpPr txBox="1"/>
          <p:nvPr>
            <p:custDataLst>
              <p:tags r:id="rId4"/>
            </p:custDataLst>
          </p:nvPr>
        </p:nvSpPr>
        <p:spPr>
          <a:xfrm>
            <a:off x="2783205" y="6021070"/>
            <a:ext cx="2202180" cy="587375"/>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rPr>
              <a:t>T2/T3</a:t>
            </a:r>
            <a:r>
              <a:rPr lang="zh-CN" altLang="en-US" sz="1200" dirty="0" smtClean="0">
                <a:highlight>
                  <a:srgbClr val="FFFF00"/>
                </a:highlight>
                <a:latin typeface="微软雅黑 Light" panose="020B0502040204020203" pitchFamily="34" charset="-122"/>
                <a:ea typeface="微软雅黑 Light" panose="020B0502040204020203" pitchFamily="34" charset="-122"/>
              </a:rPr>
              <a:t>导通，此时</a:t>
            </a:r>
            <a:r>
              <a:rPr lang="en-US" altLang="zh-CN" sz="1200" dirty="0" smtClean="0">
                <a:highlight>
                  <a:srgbClr val="FFFF00"/>
                </a:highlight>
                <a:latin typeface="微软雅黑 Light" panose="020B0502040204020203" pitchFamily="34" charset="-122"/>
                <a:ea typeface="微软雅黑 Light" panose="020B0502040204020203" pitchFamily="34" charset="-122"/>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rPr>
              <a:t>上电压为</a:t>
            </a:r>
            <a:r>
              <a:rPr lang="en-US" altLang="zh-CN" sz="1200" dirty="0" smtClean="0">
                <a:highlight>
                  <a:srgbClr val="FFFF00"/>
                </a:highlight>
                <a:latin typeface="微软雅黑 Light" panose="020B0502040204020203" pitchFamily="34" charset="-122"/>
                <a:ea typeface="微软雅黑 Light" panose="020B0502040204020203" pitchFamily="34" charset="-122"/>
              </a:rPr>
              <a:t>-nVo</a:t>
            </a:r>
            <a:r>
              <a:rPr lang="zh-CN" altLang="en-US" sz="1200" dirty="0" smtClean="0">
                <a:highlight>
                  <a:srgbClr val="FFFF00"/>
                </a:highlight>
                <a:latin typeface="微软雅黑 Light" panose="020B0502040204020203" pitchFamily="34" charset="-122"/>
                <a:ea typeface="微软雅黑 Light" panose="020B0502040204020203" pitchFamily="34" charset="-122"/>
              </a:rPr>
              <a:t>被钳位，等效电路是</a:t>
            </a:r>
            <a:r>
              <a:rPr lang="en-US" altLang="zh-CN" sz="1200" dirty="0" smtClean="0">
                <a:highlight>
                  <a:srgbClr val="FFFF00"/>
                </a:highlight>
                <a:latin typeface="微软雅黑 Light" panose="020B0502040204020203" pitchFamily="34" charset="-122"/>
                <a:ea typeface="微软雅黑 Light" panose="020B0502040204020203" pitchFamily="34" charset="-122"/>
              </a:rPr>
              <a:t>L</a:t>
            </a:r>
            <a:r>
              <a:rPr lang="en-US" altLang="zh-CN" sz="1200" dirty="0" smtClean="0">
                <a:highlight>
                  <a:srgbClr val="FFFF00"/>
                </a:highlight>
                <a:latin typeface="微软雅黑 Light" panose="020B0502040204020203" pitchFamily="34" charset="-122"/>
                <a:ea typeface="微软雅黑 Light" panose="020B0502040204020203" pitchFamily="34" charset="-122"/>
              </a:rPr>
              <a:t>r-Cr</a:t>
            </a:r>
            <a:r>
              <a:rPr lang="zh-CN" altLang="en-US" sz="1200" dirty="0" smtClean="0">
                <a:highlight>
                  <a:srgbClr val="FFFF00"/>
                </a:highlight>
                <a:latin typeface="微软雅黑 Light" panose="020B0502040204020203" pitchFamily="34" charset="-122"/>
                <a:ea typeface="微软雅黑 Light" panose="020B0502040204020203" pitchFamily="34" charset="-122"/>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cxnSp>
        <p:nvCxnSpPr>
          <p:cNvPr id="26" name="直接连接符 25"/>
          <p:cNvCxnSpPr/>
          <p:nvPr/>
        </p:nvCxnSpPr>
        <p:spPr>
          <a:xfrm flipH="1">
            <a:off x="2062480" y="3786505"/>
            <a:ext cx="144145" cy="50609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0" name="矩形 9"/>
          <p:cNvSpPr/>
          <p:nvPr/>
        </p:nvSpPr>
        <p:spPr>
          <a:xfrm>
            <a:off x="2639060" y="908685"/>
            <a:ext cx="26606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1" name="直接连接符 10"/>
          <p:cNvCxnSpPr/>
          <p:nvPr/>
        </p:nvCxnSpPr>
        <p:spPr>
          <a:xfrm>
            <a:off x="2741295" y="3860800"/>
            <a:ext cx="2633345" cy="6483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2" name="文本框 11"/>
          <p:cNvSpPr txBox="1"/>
          <p:nvPr>
            <p:custDataLst>
              <p:tags r:id="rId5"/>
            </p:custDataLst>
          </p:nvPr>
        </p:nvSpPr>
        <p:spPr>
          <a:xfrm>
            <a:off x="7174865" y="5970905"/>
            <a:ext cx="2202180" cy="57213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此时</a:t>
            </a:r>
            <a:r>
              <a:rPr lang="en-US" altLang="zh-CN" sz="1200" dirty="0" smtClean="0">
                <a:highlight>
                  <a:srgbClr val="FFFF00"/>
                </a:highlight>
                <a:latin typeface="微软雅黑 Light" panose="020B0502040204020203" pitchFamily="34" charset="-122"/>
                <a:ea typeface="微软雅黑 Light" panose="020B0502040204020203" pitchFamily="34" charset="-122"/>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rPr>
              <a:t>上的电流不足以支撑负载电流，等效电路是</a:t>
            </a:r>
            <a:r>
              <a:rPr lang="en-US" altLang="zh-CN" sz="1200" dirty="0" smtClean="0">
                <a:highlight>
                  <a:srgbClr val="FFFF00"/>
                </a:highlight>
                <a:latin typeface="微软雅黑 Light" panose="020B0502040204020203" pitchFamily="34" charset="-122"/>
                <a:ea typeface="微软雅黑 Light" panose="020B0502040204020203" pitchFamily="34" charset="-122"/>
              </a:rPr>
              <a:t>(L</a:t>
            </a:r>
            <a:r>
              <a:rPr lang="en-US" altLang="zh-CN" sz="1200" dirty="0" smtClean="0">
                <a:highlight>
                  <a:srgbClr val="FFFF00"/>
                </a:highlight>
                <a:latin typeface="微软雅黑 Light" panose="020B0502040204020203" pitchFamily="34" charset="-122"/>
                <a:ea typeface="微软雅黑 Light" panose="020B0502040204020203" pitchFamily="34" charset="-122"/>
              </a:rPr>
              <a:t>r+Lm)-Cr</a:t>
            </a:r>
            <a:r>
              <a:rPr lang="zh-CN" altLang="en-US" sz="1200" dirty="0" smtClean="0">
                <a:highlight>
                  <a:srgbClr val="FFFF00"/>
                </a:highlight>
                <a:latin typeface="微软雅黑 Light" panose="020B0502040204020203" pitchFamily="34" charset="-122"/>
                <a:ea typeface="微软雅黑 Light" panose="020B0502040204020203" pitchFamily="34" charset="-122"/>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13" name="矩形 12"/>
          <p:cNvSpPr/>
          <p:nvPr/>
        </p:nvSpPr>
        <p:spPr>
          <a:xfrm>
            <a:off x="2926715" y="908685"/>
            <a:ext cx="8382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3"/>
          <a:srcRect t="51373" r="55041" b="9305"/>
          <a:stretch>
            <a:fillRect/>
          </a:stretch>
        </p:blipFill>
        <p:spPr>
          <a:xfrm>
            <a:off x="6599555" y="1133475"/>
            <a:ext cx="3744595" cy="2160270"/>
          </a:xfrm>
          <a:prstGeom prst="rect">
            <a:avLst/>
          </a:prstGeom>
        </p:spPr>
      </p:pic>
      <p:cxnSp>
        <p:nvCxnSpPr>
          <p:cNvPr id="15" name="直接连接符 14"/>
          <p:cNvCxnSpPr/>
          <p:nvPr/>
        </p:nvCxnSpPr>
        <p:spPr>
          <a:xfrm>
            <a:off x="2947035" y="1052830"/>
            <a:ext cx="3796030" cy="7200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6" name="文本框 15"/>
          <p:cNvSpPr txBox="1"/>
          <p:nvPr>
            <p:custDataLst>
              <p:tags r:id="rId6"/>
            </p:custDataLst>
          </p:nvPr>
        </p:nvSpPr>
        <p:spPr>
          <a:xfrm>
            <a:off x="8806815" y="2912745"/>
            <a:ext cx="2816225" cy="1515745"/>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rPr>
              <a:t>T2/T3</a:t>
            </a:r>
            <a:r>
              <a:rPr lang="zh-CN" altLang="en-US" sz="1200" dirty="0" smtClean="0">
                <a:highlight>
                  <a:srgbClr val="FFFF00"/>
                </a:highlight>
                <a:latin typeface="微软雅黑 Light" panose="020B0502040204020203" pitchFamily="34" charset="-122"/>
                <a:ea typeface="微软雅黑 Light" panose="020B0502040204020203" pitchFamily="34" charset="-122"/>
              </a:rPr>
              <a:t>关断，死区时间内电流只能走结电容进行充放电，等效电路还是</a:t>
            </a:r>
            <a:r>
              <a:rPr lang="en-US" altLang="zh-CN" sz="1200" dirty="0" smtClean="0">
                <a:highlight>
                  <a:srgbClr val="FFFF00"/>
                </a:highlight>
                <a:latin typeface="微软雅黑 Light" panose="020B0502040204020203" pitchFamily="34" charset="-122"/>
                <a:ea typeface="微软雅黑 Light" panose="020B0502040204020203" pitchFamily="34" charset="-122"/>
              </a:rPr>
              <a:t>(Lr+Lm)-Cr</a:t>
            </a:r>
            <a:r>
              <a:rPr lang="zh-CN" altLang="en-US" sz="1200" dirty="0" smtClean="0">
                <a:highlight>
                  <a:srgbClr val="FFFF00"/>
                </a:highlight>
                <a:latin typeface="微软雅黑 Light" panose="020B0502040204020203" pitchFamily="34" charset="-122"/>
                <a:ea typeface="微软雅黑 Light" panose="020B0502040204020203" pitchFamily="34" charset="-122"/>
              </a:rPr>
              <a:t>谐振电路，</a:t>
            </a:r>
            <a:r>
              <a:rPr lang="zh-CN" altLang="en-US" sz="1200" dirty="0" smtClean="0">
                <a:highlight>
                  <a:srgbClr val="FF0000"/>
                </a:highlight>
                <a:latin typeface="微软雅黑 Light" panose="020B0502040204020203" pitchFamily="34" charset="-122"/>
                <a:ea typeface="微软雅黑 Light" panose="020B0502040204020203" pitchFamily="34" charset="-122"/>
              </a:rPr>
              <a:t>可能会考虑结电容</a:t>
            </a:r>
            <a:r>
              <a:rPr lang="en-US" altLang="zh-CN" sz="1200" dirty="0" smtClean="0">
                <a:highlight>
                  <a:srgbClr val="FF0000"/>
                </a:highlight>
                <a:latin typeface="微软雅黑 Light" panose="020B0502040204020203" pitchFamily="34" charset="-122"/>
                <a:ea typeface="微软雅黑 Light" panose="020B0502040204020203" pitchFamily="34" charset="-122"/>
              </a:rPr>
              <a:t>Cd</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r>
              <a:rPr lang="zh-CN" altLang="en-US" sz="1200" dirty="0" smtClean="0">
                <a:highlight>
                  <a:srgbClr val="00FF00"/>
                </a:highlight>
                <a:latin typeface="微软雅黑 Light" panose="020B0502040204020203" pitchFamily="34" charset="-122"/>
                <a:ea typeface="微软雅黑 Light" panose="020B0502040204020203" pitchFamily="34" charset="-122"/>
              </a:rPr>
              <a:t>这里为啥不把电源</a:t>
            </a:r>
            <a:r>
              <a:rPr lang="en-US" altLang="zh-CN" sz="1200" dirty="0" smtClean="0">
                <a:highlight>
                  <a:srgbClr val="00FF00"/>
                </a:highlight>
                <a:latin typeface="微软雅黑 Light" panose="020B0502040204020203" pitchFamily="34" charset="-122"/>
                <a:ea typeface="微软雅黑 Light" panose="020B0502040204020203" pitchFamily="34" charset="-122"/>
              </a:rPr>
              <a:t>Vin</a:t>
            </a:r>
            <a:r>
              <a:rPr lang="zh-CN" altLang="en-US" sz="1200" dirty="0" smtClean="0">
                <a:highlight>
                  <a:srgbClr val="00FF00"/>
                </a:highlight>
                <a:latin typeface="微软雅黑 Light" panose="020B0502040204020203" pitchFamily="34" charset="-122"/>
                <a:ea typeface="微软雅黑 Light" panose="020B0502040204020203" pitchFamily="34" charset="-122"/>
              </a:rPr>
              <a:t>画在回路里呢？因为所有电容的电流都是</a:t>
            </a:r>
            <a:r>
              <a:rPr lang="en-US" altLang="zh-CN" sz="1200" dirty="0" smtClean="0">
                <a:highlight>
                  <a:srgbClr val="00FF00"/>
                </a:highlight>
                <a:latin typeface="微软雅黑 Light" panose="020B0502040204020203" pitchFamily="34" charset="-122"/>
                <a:ea typeface="微软雅黑 Light" panose="020B0502040204020203" pitchFamily="34" charset="-122"/>
              </a:rPr>
              <a:t>0.5ir</a:t>
            </a:r>
            <a:r>
              <a:rPr lang="zh-CN" altLang="en-US" sz="1200" dirty="0" smtClean="0">
                <a:highlight>
                  <a:srgbClr val="00FF00"/>
                </a:highlight>
                <a:latin typeface="微软雅黑 Light" panose="020B0502040204020203" pitchFamily="34" charset="-122"/>
                <a:ea typeface="微软雅黑 Light" panose="020B0502040204020203" pitchFamily="34" charset="-122"/>
              </a:rPr>
              <a:t>，可以认为流过</a:t>
            </a:r>
            <a:r>
              <a:rPr lang="en-US" altLang="zh-CN" sz="1200" dirty="0" smtClean="0">
                <a:highlight>
                  <a:srgbClr val="00FF00"/>
                </a:highlight>
                <a:latin typeface="微软雅黑 Light" panose="020B0502040204020203" pitchFamily="34" charset="-122"/>
                <a:ea typeface="微软雅黑 Light" panose="020B0502040204020203" pitchFamily="34" charset="-122"/>
              </a:rPr>
              <a:t>C1</a:t>
            </a:r>
            <a:r>
              <a:rPr lang="zh-CN" altLang="en-US" sz="1200" dirty="0" smtClean="0">
                <a:highlight>
                  <a:srgbClr val="00FF00"/>
                </a:highlight>
                <a:latin typeface="微软雅黑 Light" panose="020B0502040204020203" pitchFamily="34" charset="-122"/>
                <a:ea typeface="微软雅黑 Light" panose="020B0502040204020203" pitchFamily="34" charset="-122"/>
              </a:rPr>
              <a:t>的电流全部经过了</a:t>
            </a:r>
            <a:r>
              <a:rPr lang="en-US" altLang="zh-CN" sz="1200" dirty="0" smtClean="0">
                <a:highlight>
                  <a:srgbClr val="00FF00"/>
                </a:highlight>
                <a:latin typeface="微软雅黑 Light" panose="020B0502040204020203" pitchFamily="34" charset="-122"/>
                <a:ea typeface="微软雅黑 Light" panose="020B0502040204020203" pitchFamily="34" charset="-122"/>
              </a:rPr>
              <a:t>C3</a:t>
            </a:r>
            <a:r>
              <a:rPr lang="zh-CN" altLang="en-US" sz="1200" dirty="0" smtClean="0">
                <a:highlight>
                  <a:srgbClr val="00FF00"/>
                </a:highlight>
                <a:latin typeface="微软雅黑 Light" panose="020B0502040204020203" pitchFamily="34" charset="-122"/>
                <a:ea typeface="微软雅黑 Light" panose="020B0502040204020203" pitchFamily="34" charset="-122"/>
              </a:rPr>
              <a:t>，不会经过</a:t>
            </a:r>
            <a:r>
              <a:rPr lang="en-US" altLang="zh-CN" sz="1200" dirty="0" smtClean="0">
                <a:highlight>
                  <a:srgbClr val="00FF00"/>
                </a:highlight>
                <a:latin typeface="微软雅黑 Light" panose="020B0502040204020203" pitchFamily="34" charset="-122"/>
                <a:ea typeface="微软雅黑 Light" panose="020B0502040204020203" pitchFamily="34" charset="-122"/>
              </a:rPr>
              <a:t>Vin</a:t>
            </a:r>
            <a:endParaRPr lang="en-US" altLang="zh-CN" sz="1200" dirty="0" smtClean="0">
              <a:highlight>
                <a:srgbClr val="00FF00"/>
              </a:highlight>
              <a:latin typeface="微软雅黑 Light" panose="020B0502040204020203" pitchFamily="34" charset="-122"/>
              <a:ea typeface="微软雅黑 Light" panose="020B0502040204020203" pitchFamily="34" charset="-122"/>
            </a:endParaRPr>
          </a:p>
        </p:txBody>
      </p:sp>
      <p:sp>
        <p:nvSpPr>
          <p:cNvPr id="17" name="右箭头 16"/>
          <p:cNvSpPr/>
          <p:nvPr/>
        </p:nvSpPr>
        <p:spPr>
          <a:xfrm>
            <a:off x="4690745"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rot="18780000">
            <a:off x="6847840" y="3788410"/>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6" name="直接连接符 5"/>
          <p:cNvCxnSpPr/>
          <p:nvPr/>
        </p:nvCxnSpPr>
        <p:spPr>
          <a:xfrm>
            <a:off x="8687435" y="5733415"/>
            <a:ext cx="864235" cy="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7"/>
            </p:custDataLst>
          </p:nvPr>
        </p:nvSpPr>
        <p:spPr>
          <a:xfrm>
            <a:off x="9526270" y="5445760"/>
            <a:ext cx="2487930" cy="100520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00FF00"/>
                </a:highlight>
                <a:latin typeface="微软雅黑 Light" panose="020B0502040204020203" pitchFamily="34" charset="-122"/>
                <a:ea typeface="微软雅黑 Light" panose="020B0502040204020203" pitchFamily="34" charset="-122"/>
              </a:rPr>
              <a:t>如果工作在</a:t>
            </a:r>
            <a:r>
              <a:rPr lang="zh-CN" altLang="en-US" sz="1200" b="1" dirty="0" smtClean="0">
                <a:solidFill>
                  <a:srgbClr val="FF0000"/>
                </a:solidFill>
                <a:highlight>
                  <a:srgbClr val="00FF00"/>
                </a:highlight>
                <a:latin typeface="微软雅黑 Light" panose="020B0502040204020203" pitchFamily="34" charset="-122"/>
                <a:ea typeface="微软雅黑 Light" panose="020B0502040204020203" pitchFamily="34" charset="-122"/>
              </a:rPr>
              <a:t>容性区</a:t>
            </a:r>
            <a:r>
              <a:rPr lang="zh-CN" altLang="en-US" sz="1200" dirty="0" smtClean="0">
                <a:highlight>
                  <a:srgbClr val="00FF00"/>
                </a:highlight>
                <a:latin typeface="微软雅黑 Light" panose="020B0502040204020203" pitchFamily="34" charset="-122"/>
                <a:ea typeface="微软雅黑 Light" panose="020B0502040204020203" pitchFamily="34" charset="-122"/>
              </a:rPr>
              <a:t>，电流可能已经反向了，此时走</a:t>
            </a:r>
            <a:r>
              <a:rPr lang="en-US" altLang="zh-CN" sz="1200" dirty="0" smtClean="0">
                <a:highlight>
                  <a:srgbClr val="00FF00"/>
                </a:highlight>
                <a:latin typeface="微软雅黑 Light" panose="020B0502040204020203" pitchFamily="34" charset="-122"/>
                <a:ea typeface="微软雅黑 Light" panose="020B0502040204020203" pitchFamily="34" charset="-122"/>
              </a:rPr>
              <a:t>D2/D3</a:t>
            </a:r>
            <a:r>
              <a:rPr lang="zh-CN" altLang="en-US" sz="1200" dirty="0" smtClean="0">
                <a:highlight>
                  <a:srgbClr val="00FF00"/>
                </a:highlight>
                <a:latin typeface="微软雅黑 Light" panose="020B0502040204020203" pitchFamily="34" charset="-122"/>
                <a:ea typeface="微软雅黑 Light" panose="020B0502040204020203" pitchFamily="34" charset="-122"/>
              </a:rPr>
              <a:t>，在</a:t>
            </a:r>
            <a:r>
              <a:rPr lang="en-US" altLang="zh-CN" sz="1200" dirty="0" smtClean="0">
                <a:highlight>
                  <a:srgbClr val="00FF00"/>
                </a:highlight>
                <a:latin typeface="微软雅黑 Light" panose="020B0502040204020203" pitchFamily="34" charset="-122"/>
                <a:ea typeface="微软雅黑 Light" panose="020B0502040204020203" pitchFamily="34" charset="-122"/>
              </a:rPr>
              <a:t>T1/T4</a:t>
            </a:r>
            <a:r>
              <a:rPr lang="zh-CN" altLang="en-US" sz="1200" dirty="0" smtClean="0">
                <a:highlight>
                  <a:srgbClr val="00FF00"/>
                </a:highlight>
                <a:latin typeface="微软雅黑 Light" panose="020B0502040204020203" pitchFamily="34" charset="-122"/>
                <a:ea typeface="微软雅黑 Light" panose="020B0502040204020203" pitchFamily="34" charset="-122"/>
              </a:rPr>
              <a:t>开通时</a:t>
            </a:r>
            <a:r>
              <a:rPr lang="en-US" altLang="zh-CN" sz="1200" dirty="0" smtClean="0">
                <a:highlight>
                  <a:srgbClr val="00FF00"/>
                </a:highlight>
                <a:latin typeface="微软雅黑 Light" panose="020B0502040204020203" pitchFamily="34" charset="-122"/>
                <a:ea typeface="微软雅黑 Light" panose="020B0502040204020203" pitchFamily="34" charset="-122"/>
              </a:rPr>
              <a:t>ZCS</a:t>
            </a:r>
            <a:r>
              <a:rPr lang="zh-CN" altLang="en-US" sz="1200" dirty="0" smtClean="0">
                <a:highlight>
                  <a:srgbClr val="00FF00"/>
                </a:highlight>
                <a:latin typeface="微软雅黑 Light" panose="020B0502040204020203" pitchFamily="34" charset="-122"/>
                <a:ea typeface="微软雅黑 Light" panose="020B0502040204020203" pitchFamily="34" charset="-122"/>
              </a:rPr>
              <a:t>，但</a:t>
            </a:r>
            <a:r>
              <a:rPr lang="zh-CN" altLang="en-US" sz="1200" dirty="0" smtClean="0">
                <a:highlight>
                  <a:srgbClr val="00FF00"/>
                </a:highlight>
                <a:latin typeface="微软雅黑 Light" panose="020B0502040204020203" pitchFamily="34" charset="-122"/>
                <a:ea typeface="微软雅黑 Light" panose="020B0502040204020203" pitchFamily="34" charset="-122"/>
              </a:rPr>
              <a:t>可能发生桥臂直通；</a:t>
            </a:r>
            <a:r>
              <a:rPr lang="zh-CN" altLang="en-US" sz="1200" dirty="0" smtClean="0">
                <a:highlight>
                  <a:srgbClr val="FF0000"/>
                </a:highlight>
                <a:latin typeface="微软雅黑 Light" panose="020B0502040204020203" pitchFamily="34" charset="-122"/>
                <a:ea typeface="微软雅黑 Light" panose="020B0502040204020203" pitchFamily="34" charset="-122"/>
              </a:rPr>
              <a:t>主要原因是普通</a:t>
            </a:r>
            <a:r>
              <a:rPr lang="en-US" altLang="zh-CN" sz="1200" dirty="0" smtClean="0">
                <a:highlight>
                  <a:srgbClr val="FF0000"/>
                </a:highlight>
                <a:latin typeface="微软雅黑 Light" panose="020B0502040204020203" pitchFamily="34" charset="-122"/>
                <a:ea typeface="微软雅黑 Light" panose="020B0502040204020203" pitchFamily="34" charset="-122"/>
              </a:rPr>
              <a:t>Si</a:t>
            </a:r>
            <a:r>
              <a:rPr lang="zh-CN" altLang="en-US" sz="1200" dirty="0" smtClean="0">
                <a:highlight>
                  <a:srgbClr val="FF0000"/>
                </a:highlight>
                <a:latin typeface="微软雅黑 Light" panose="020B0502040204020203" pitchFamily="34" charset="-122"/>
                <a:ea typeface="微软雅黑 Light" panose="020B0502040204020203" pitchFamily="34" charset="-122"/>
              </a:rPr>
              <a:t>的体二极管反向恢复特性特别差！</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20" name="文本框 19"/>
          <p:cNvSpPr txBox="1"/>
          <p:nvPr>
            <p:custDataLst>
              <p:tags r:id="rId8"/>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原边电压是滞后副边电压</a:t>
            </a:r>
            <a:r>
              <a:rPr lang="zh-CN" altLang="en-US" sz="1200" dirty="0" smtClean="0">
                <a:highlight>
                  <a:srgbClr val="FFFF00"/>
                </a:highlight>
                <a:latin typeface="微软雅黑 Light" panose="020B0502040204020203" pitchFamily="34" charset="-122"/>
                <a:ea typeface="微软雅黑 Light" panose="020B0502040204020203" pitchFamily="34" charset="-122"/>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srcRect l="55337" r="-298" b="61880"/>
          <a:stretch>
            <a:fillRect/>
          </a:stretch>
        </p:blipFill>
        <p:spPr>
          <a:xfrm>
            <a:off x="6600190" y="1269365"/>
            <a:ext cx="3744595" cy="2088515"/>
          </a:xfrm>
          <a:prstGeom prst="rect">
            <a:avLst/>
          </a:prstGeom>
        </p:spPr>
      </p:pic>
      <p:pic>
        <p:nvPicPr>
          <p:cNvPr id="6" name="图片 5"/>
          <p:cNvPicPr>
            <a:picLocks noChangeAspect="1"/>
          </p:cNvPicPr>
          <p:nvPr/>
        </p:nvPicPr>
        <p:blipFill>
          <a:blip r:embed="rId2"/>
          <a:srcRect l="55633" t="51373" r="277" b="9305"/>
          <a:stretch>
            <a:fillRect/>
          </a:stretch>
        </p:blipFill>
        <p:spPr>
          <a:xfrm>
            <a:off x="190500" y="4364990"/>
            <a:ext cx="3672205" cy="2160270"/>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a:t>
            </a:r>
            <a:r>
              <a:rPr dirty="0" smtClean="0">
                <a:sym typeface="+mn-ea"/>
              </a:rPr>
              <a:t>，</a:t>
            </a:r>
            <a:r>
              <a:rPr lang="en-US" altLang="zh-CN" dirty="0" smtClean="0">
                <a:sym typeface="+mn-ea"/>
              </a:rPr>
              <a:t>Lm</a:t>
            </a:r>
            <a:r>
              <a:rPr dirty="0" smtClean="0">
                <a:sym typeface="+mn-ea"/>
              </a:rPr>
              <a:t>部分模态被钳位，开关周期大于谐振周期</a:t>
            </a:r>
            <a:r>
              <a:rPr dirty="0" smtClean="0">
                <a:sym typeface="+mn-ea"/>
              </a:rPr>
              <a:t>：</a:t>
            </a:r>
            <a:r>
              <a:rPr lang="en-US" altLang="zh-CN" i="1" dirty="0" smtClean="0"/>
              <a:t>f</a:t>
            </a:r>
            <a:r>
              <a:rPr lang="en-US" altLang="zh-CN" i="1" baseline="-25000" dirty="0" smtClean="0"/>
              <a:t>s</a:t>
            </a:r>
            <a:r>
              <a:rPr lang="en-US" altLang="zh-CN" dirty="0" smtClean="0"/>
              <a:t> &lt;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3"/>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pic>
        <p:nvPicPr>
          <p:cNvPr id="2" name="图片 1"/>
          <p:cNvPicPr>
            <a:picLocks noChangeAspect="1"/>
          </p:cNvPicPr>
          <p:nvPr/>
        </p:nvPicPr>
        <p:blipFill>
          <a:blip r:embed="rId4"/>
          <a:stretch>
            <a:fillRect/>
          </a:stretch>
        </p:blipFill>
        <p:spPr>
          <a:xfrm>
            <a:off x="622935" y="908685"/>
            <a:ext cx="5686425" cy="3091815"/>
          </a:xfrm>
          <a:prstGeom prst="rect">
            <a:avLst/>
          </a:prstGeom>
        </p:spPr>
      </p:pic>
      <p:sp>
        <p:nvSpPr>
          <p:cNvPr id="9" name="矩形 8"/>
          <p:cNvSpPr/>
          <p:nvPr/>
        </p:nvSpPr>
        <p:spPr>
          <a:xfrm>
            <a:off x="3138805" y="908685"/>
            <a:ext cx="53467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26" name="直接连接符 25"/>
          <p:cNvCxnSpPr/>
          <p:nvPr/>
        </p:nvCxnSpPr>
        <p:spPr>
          <a:xfrm flipH="1">
            <a:off x="2134870" y="3933190"/>
            <a:ext cx="864235" cy="5041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0" name="矩形 9"/>
          <p:cNvSpPr/>
          <p:nvPr/>
        </p:nvSpPr>
        <p:spPr>
          <a:xfrm>
            <a:off x="3715385" y="908685"/>
            <a:ext cx="26606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矩形 12"/>
          <p:cNvSpPr/>
          <p:nvPr/>
        </p:nvSpPr>
        <p:spPr>
          <a:xfrm>
            <a:off x="2998470" y="908685"/>
            <a:ext cx="8382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3862705" y="1125220"/>
            <a:ext cx="2880360" cy="64770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pic>
        <p:nvPicPr>
          <p:cNvPr id="17" name="图片 16"/>
          <p:cNvPicPr>
            <a:picLocks noChangeAspect="1"/>
          </p:cNvPicPr>
          <p:nvPr/>
        </p:nvPicPr>
        <p:blipFill>
          <a:blip r:embed="rId1"/>
          <a:srcRect r="55047" b="61880"/>
          <a:stretch>
            <a:fillRect/>
          </a:stretch>
        </p:blipFill>
        <p:spPr>
          <a:xfrm>
            <a:off x="5300345" y="4364990"/>
            <a:ext cx="3743960" cy="2088515"/>
          </a:xfrm>
          <a:prstGeom prst="rect">
            <a:avLst/>
          </a:prstGeom>
        </p:spPr>
      </p:pic>
      <p:cxnSp>
        <p:nvCxnSpPr>
          <p:cNvPr id="18" name="直接连接符 17"/>
          <p:cNvCxnSpPr>
            <a:stCxn id="9" idx="2"/>
          </p:cNvCxnSpPr>
          <p:nvPr/>
        </p:nvCxnSpPr>
        <p:spPr>
          <a:xfrm>
            <a:off x="3406140" y="3848100"/>
            <a:ext cx="2112645" cy="6610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5"/>
            </p:custDataLst>
          </p:nvPr>
        </p:nvSpPr>
        <p:spPr>
          <a:xfrm>
            <a:off x="2278380" y="6093460"/>
            <a:ext cx="2745740" cy="642620"/>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结电容放电完成后，二极管导通，</a:t>
            </a:r>
            <a:r>
              <a:rPr lang="zh-CN" altLang="en-US" sz="1200" dirty="0" smtClean="0">
                <a:highlight>
                  <a:srgbClr val="FF0000"/>
                </a:highlight>
                <a:latin typeface="微软雅黑 Light" panose="020B0502040204020203" pitchFamily="34" charset="-122"/>
                <a:ea typeface="微软雅黑 Light" panose="020B0502040204020203" pitchFamily="34" charset="-122"/>
              </a:rPr>
              <a:t>为啥这时候就能给负载提供电流呢？因为</a:t>
            </a:r>
            <a:r>
              <a:rPr lang="en-US" altLang="zh-CN" sz="1200" dirty="0" smtClean="0">
                <a:highlight>
                  <a:srgbClr val="FF0000"/>
                </a:highlight>
                <a:latin typeface="微软雅黑 Light" panose="020B0502040204020203" pitchFamily="34" charset="-122"/>
                <a:ea typeface="微软雅黑 Light" panose="020B0502040204020203" pitchFamily="34" charset="-122"/>
              </a:rPr>
              <a:t>Vp</a:t>
            </a:r>
            <a:r>
              <a:rPr lang="zh-CN" altLang="en-US" sz="1200" dirty="0" smtClean="0">
                <a:highlight>
                  <a:srgbClr val="FF0000"/>
                </a:highlight>
                <a:latin typeface="微软雅黑 Light" panose="020B0502040204020203" pitchFamily="34" charset="-122"/>
                <a:ea typeface="微软雅黑 Light" panose="020B0502040204020203" pitchFamily="34" charset="-122"/>
              </a:rPr>
              <a:t>上的电压又达到了？</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21" name="文本框 20"/>
          <p:cNvSpPr txBox="1"/>
          <p:nvPr>
            <p:custDataLst>
              <p:tags r:id="rId6"/>
            </p:custDataLst>
          </p:nvPr>
        </p:nvSpPr>
        <p:spPr>
          <a:xfrm>
            <a:off x="7463155" y="6093460"/>
            <a:ext cx="2202180" cy="51117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此时</a:t>
            </a:r>
            <a:r>
              <a:rPr lang="en-US" altLang="zh-CN" sz="1200" dirty="0" smtClean="0">
                <a:highlight>
                  <a:srgbClr val="FFFF00"/>
                </a:highlight>
                <a:latin typeface="微软雅黑 Light" panose="020B0502040204020203" pitchFamily="34" charset="-122"/>
                <a:ea typeface="微软雅黑 Light" panose="020B0502040204020203" pitchFamily="34" charset="-122"/>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rPr>
              <a:t>上电压为</a:t>
            </a:r>
            <a:r>
              <a:rPr lang="en-US" altLang="zh-CN" sz="1200" dirty="0" smtClean="0">
                <a:highlight>
                  <a:srgbClr val="FFFF00"/>
                </a:highlight>
                <a:latin typeface="微软雅黑 Light" panose="020B0502040204020203" pitchFamily="34" charset="-122"/>
                <a:ea typeface="微软雅黑 Light" panose="020B0502040204020203" pitchFamily="34" charset="-122"/>
              </a:rPr>
              <a:t>Vp</a:t>
            </a:r>
            <a:r>
              <a:rPr lang="zh-CN" altLang="en-US" sz="1200" dirty="0" smtClean="0">
                <a:highlight>
                  <a:srgbClr val="FFFF00"/>
                </a:highlight>
                <a:latin typeface="微软雅黑 Light" panose="020B0502040204020203" pitchFamily="34" charset="-122"/>
                <a:ea typeface="微软雅黑 Light" panose="020B0502040204020203" pitchFamily="34" charset="-122"/>
              </a:rPr>
              <a:t>被钳位，等效电路是</a:t>
            </a:r>
            <a:r>
              <a:rPr lang="en-US" altLang="zh-CN" sz="1200" dirty="0" smtClean="0">
                <a:highlight>
                  <a:srgbClr val="FFFF00"/>
                </a:highlight>
                <a:latin typeface="微软雅黑 Light" panose="020B0502040204020203" pitchFamily="34" charset="-122"/>
                <a:ea typeface="微软雅黑 Light" panose="020B0502040204020203" pitchFamily="34" charset="-122"/>
              </a:rPr>
              <a:t>L</a:t>
            </a:r>
            <a:r>
              <a:rPr lang="en-US" altLang="zh-CN" sz="1200" dirty="0" smtClean="0">
                <a:highlight>
                  <a:srgbClr val="FFFF00"/>
                </a:highlight>
                <a:latin typeface="微软雅黑 Light" panose="020B0502040204020203" pitchFamily="34" charset="-122"/>
                <a:ea typeface="微软雅黑 Light" panose="020B0502040204020203" pitchFamily="34" charset="-122"/>
              </a:rPr>
              <a:t>r-Cr</a:t>
            </a:r>
            <a:r>
              <a:rPr lang="zh-CN" altLang="en-US" sz="1200" dirty="0" smtClean="0">
                <a:highlight>
                  <a:srgbClr val="FFFF00"/>
                </a:highlight>
                <a:latin typeface="微软雅黑 Light" panose="020B0502040204020203" pitchFamily="34" charset="-122"/>
                <a:ea typeface="微软雅黑 Light" panose="020B0502040204020203" pitchFamily="34" charset="-122"/>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22" name="文本框 21"/>
          <p:cNvSpPr txBox="1"/>
          <p:nvPr>
            <p:custDataLst>
              <p:tags r:id="rId7"/>
            </p:custDataLst>
          </p:nvPr>
        </p:nvSpPr>
        <p:spPr>
          <a:xfrm>
            <a:off x="8687435" y="2997200"/>
            <a:ext cx="2202180" cy="57213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此时</a:t>
            </a:r>
            <a:r>
              <a:rPr lang="en-US" altLang="zh-CN" sz="1200" dirty="0" smtClean="0">
                <a:highlight>
                  <a:srgbClr val="FFFF00"/>
                </a:highlight>
                <a:latin typeface="微软雅黑 Light" panose="020B0502040204020203" pitchFamily="34" charset="-122"/>
                <a:ea typeface="微软雅黑 Light" panose="020B0502040204020203" pitchFamily="34" charset="-122"/>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rPr>
              <a:t>上的电流不足以支撑负载电流，等效电路是</a:t>
            </a:r>
            <a:r>
              <a:rPr lang="en-US" altLang="zh-CN" sz="1200" dirty="0" smtClean="0">
                <a:highlight>
                  <a:srgbClr val="FFFF00"/>
                </a:highlight>
                <a:latin typeface="微软雅黑 Light" panose="020B0502040204020203" pitchFamily="34" charset="-122"/>
                <a:ea typeface="微软雅黑 Light" panose="020B0502040204020203" pitchFamily="34" charset="-122"/>
              </a:rPr>
              <a:t>(L</a:t>
            </a:r>
            <a:r>
              <a:rPr lang="en-US" altLang="zh-CN" sz="1200" dirty="0" smtClean="0">
                <a:highlight>
                  <a:srgbClr val="FFFF00"/>
                </a:highlight>
                <a:latin typeface="微软雅黑 Light" panose="020B0502040204020203" pitchFamily="34" charset="-122"/>
                <a:ea typeface="微软雅黑 Light" panose="020B0502040204020203" pitchFamily="34" charset="-122"/>
              </a:rPr>
              <a:t>r+Lm)-Cr</a:t>
            </a:r>
            <a:r>
              <a:rPr lang="zh-CN" altLang="en-US" sz="1200" dirty="0" smtClean="0">
                <a:highlight>
                  <a:srgbClr val="FFFF00"/>
                </a:highlight>
                <a:latin typeface="微软雅黑 Light" panose="020B0502040204020203" pitchFamily="34" charset="-122"/>
                <a:ea typeface="微软雅黑 Light" panose="020B0502040204020203" pitchFamily="34" charset="-122"/>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23" name="右箭头 22"/>
          <p:cNvSpPr/>
          <p:nvPr/>
        </p:nvSpPr>
        <p:spPr>
          <a:xfrm>
            <a:off x="4690745"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4" name="右箭头 23"/>
          <p:cNvSpPr/>
          <p:nvPr/>
        </p:nvSpPr>
        <p:spPr>
          <a:xfrm rot="18900000">
            <a:off x="6743700" y="378904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p:cNvSpPr txBox="1"/>
          <p:nvPr>
            <p:custDataLst>
              <p:tags r:id="rId8"/>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原边电压是滞后副边电压</a:t>
            </a:r>
            <a:r>
              <a:rPr lang="zh-CN" altLang="en-US" sz="1200" dirty="0" smtClean="0">
                <a:highlight>
                  <a:srgbClr val="FFFF00"/>
                </a:highlight>
                <a:latin typeface="微软雅黑 Light" panose="020B0502040204020203" pitchFamily="34" charset="-122"/>
                <a:ea typeface="微软雅黑 Light" panose="020B0502040204020203" pitchFamily="34" charset="-122"/>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rcRect l="55322" t="51252" r="-291" b="10234"/>
          <a:stretch>
            <a:fillRect/>
          </a:stretch>
        </p:blipFill>
        <p:spPr>
          <a:xfrm>
            <a:off x="5515610" y="4221480"/>
            <a:ext cx="3745230" cy="2110105"/>
          </a:xfrm>
          <a:prstGeom prst="rect">
            <a:avLst/>
          </a:prstGeom>
        </p:spPr>
      </p:pic>
      <p:pic>
        <p:nvPicPr>
          <p:cNvPr id="8" name="图片 7"/>
          <p:cNvPicPr>
            <a:picLocks noChangeAspect="1"/>
          </p:cNvPicPr>
          <p:nvPr/>
        </p:nvPicPr>
        <p:blipFill>
          <a:blip r:embed="rId1"/>
          <a:srcRect l="-8" t="51252" r="55047" b="10234"/>
          <a:stretch>
            <a:fillRect/>
          </a:stretch>
        </p:blipFill>
        <p:spPr>
          <a:xfrm>
            <a:off x="118110" y="4274185"/>
            <a:ext cx="3744595" cy="2110105"/>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a:t>
            </a:r>
            <a:r>
              <a:rPr dirty="0" smtClean="0">
                <a:sym typeface="+mn-ea"/>
              </a:rPr>
              <a:t>，</a:t>
            </a:r>
            <a:r>
              <a:rPr lang="en-US" altLang="zh-CN" dirty="0" smtClean="0">
                <a:sym typeface="+mn-ea"/>
              </a:rPr>
              <a:t>Lm</a:t>
            </a:r>
            <a:r>
              <a:rPr dirty="0" smtClean="0">
                <a:sym typeface="+mn-ea"/>
              </a:rPr>
              <a:t>部分模态被钳位，开关周期大于谐振周期</a:t>
            </a:r>
            <a:r>
              <a:rPr dirty="0" smtClean="0">
                <a:sym typeface="+mn-ea"/>
              </a:rPr>
              <a:t>：</a:t>
            </a:r>
            <a:r>
              <a:rPr lang="en-US" altLang="zh-CN" i="1" dirty="0" smtClean="0"/>
              <a:t>f</a:t>
            </a:r>
            <a:r>
              <a:rPr lang="en-US" altLang="zh-CN" i="1" baseline="-25000" dirty="0" smtClean="0"/>
              <a:t>s</a:t>
            </a:r>
            <a:r>
              <a:rPr lang="en-US" altLang="zh-CN" dirty="0" smtClean="0"/>
              <a:t> &lt;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2"/>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pic>
        <p:nvPicPr>
          <p:cNvPr id="2" name="图片 1"/>
          <p:cNvPicPr>
            <a:picLocks noChangeAspect="1"/>
          </p:cNvPicPr>
          <p:nvPr/>
        </p:nvPicPr>
        <p:blipFill>
          <a:blip r:embed="rId3"/>
          <a:stretch>
            <a:fillRect/>
          </a:stretch>
        </p:blipFill>
        <p:spPr>
          <a:xfrm>
            <a:off x="622935" y="908685"/>
            <a:ext cx="5686425" cy="3091815"/>
          </a:xfrm>
          <a:prstGeom prst="rect">
            <a:avLst/>
          </a:prstGeom>
        </p:spPr>
      </p:pic>
      <p:cxnSp>
        <p:nvCxnSpPr>
          <p:cNvPr id="26" name="直接连接符 25"/>
          <p:cNvCxnSpPr>
            <a:stCxn id="13" idx="2"/>
          </p:cNvCxnSpPr>
          <p:nvPr/>
        </p:nvCxnSpPr>
        <p:spPr>
          <a:xfrm flipH="1">
            <a:off x="2134870" y="3848100"/>
            <a:ext cx="1913890" cy="58928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4010660" y="908685"/>
            <a:ext cx="7620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8" name="直接连接符 17"/>
          <p:cNvCxnSpPr/>
          <p:nvPr/>
        </p:nvCxnSpPr>
        <p:spPr>
          <a:xfrm>
            <a:off x="4222750" y="3717290"/>
            <a:ext cx="1584325" cy="5041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4"/>
            </p:custDataLst>
          </p:nvPr>
        </p:nvSpPr>
        <p:spPr>
          <a:xfrm>
            <a:off x="2278380" y="6021705"/>
            <a:ext cx="2616200" cy="642620"/>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T1/T4</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关断，死区时间内电流只能走结电容进行充放电，等效电路还是</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(Lr+Lm)-Cr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21" name="文本框 20"/>
          <p:cNvSpPr txBox="1"/>
          <p:nvPr>
            <p:custDataLst>
              <p:tags r:id="rId5"/>
            </p:custDataLst>
          </p:nvPr>
        </p:nvSpPr>
        <p:spPr>
          <a:xfrm>
            <a:off x="7463155" y="6093460"/>
            <a:ext cx="2202180" cy="59372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结电容放电完成后，反并联二极管导通，开始给负载</a:t>
            </a:r>
            <a:r>
              <a:rPr lang="zh-CN" altLang="en-US" sz="1200" dirty="0" smtClean="0">
                <a:highlight>
                  <a:srgbClr val="FFFF00"/>
                </a:highlight>
                <a:latin typeface="微软雅黑 Light" panose="020B0502040204020203" pitchFamily="34" charset="-122"/>
                <a:ea typeface="微软雅黑 Light" panose="020B0502040204020203" pitchFamily="34" charset="-122"/>
              </a:rPr>
              <a:t>供电；</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4" name="矩形 3"/>
          <p:cNvSpPr/>
          <p:nvPr/>
        </p:nvSpPr>
        <p:spPr>
          <a:xfrm>
            <a:off x="4137660" y="908685"/>
            <a:ext cx="7620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右箭头 22"/>
          <p:cNvSpPr/>
          <p:nvPr/>
        </p:nvSpPr>
        <p:spPr>
          <a:xfrm>
            <a:off x="4690745"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custDataLst>
              <p:tags r:id="rId6"/>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原边电压是滞后副边电压</a:t>
            </a:r>
            <a:r>
              <a:rPr lang="zh-CN" altLang="en-US" sz="1200" dirty="0" smtClean="0">
                <a:highlight>
                  <a:srgbClr val="FFFF00"/>
                </a:highlight>
                <a:latin typeface="微软雅黑 Light" panose="020B0502040204020203" pitchFamily="34" charset="-122"/>
                <a:ea typeface="微软雅黑 Light" panose="020B0502040204020203" pitchFamily="34" charset="-122"/>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rcRect l="267" t="52647" r="55081" b="9180"/>
          <a:stretch>
            <a:fillRect/>
          </a:stretch>
        </p:blipFill>
        <p:spPr>
          <a:xfrm>
            <a:off x="6526530" y="1340485"/>
            <a:ext cx="3722370" cy="2088515"/>
          </a:xfrm>
          <a:prstGeom prst="rect">
            <a:avLst/>
          </a:prstGeom>
        </p:spPr>
      </p:pic>
      <p:pic>
        <p:nvPicPr>
          <p:cNvPr id="10" name="图片 9"/>
          <p:cNvPicPr>
            <a:picLocks noChangeAspect="1"/>
          </p:cNvPicPr>
          <p:nvPr/>
        </p:nvPicPr>
        <p:blipFill>
          <a:blip r:embed="rId1"/>
          <a:srcRect l="55286" r="-205" b="60515"/>
          <a:stretch>
            <a:fillRect/>
          </a:stretch>
        </p:blipFill>
        <p:spPr>
          <a:xfrm>
            <a:off x="4942840" y="4292600"/>
            <a:ext cx="3744595" cy="2160270"/>
          </a:xfrm>
          <a:prstGeom prst="rect">
            <a:avLst/>
          </a:prstGeom>
        </p:spPr>
      </p:pic>
      <p:pic>
        <p:nvPicPr>
          <p:cNvPr id="9" name="图片 8"/>
          <p:cNvPicPr>
            <a:picLocks noChangeAspect="1"/>
          </p:cNvPicPr>
          <p:nvPr/>
        </p:nvPicPr>
        <p:blipFill>
          <a:blip r:embed="rId1"/>
          <a:srcRect r="55081" b="60515"/>
          <a:stretch>
            <a:fillRect/>
          </a:stretch>
        </p:blipFill>
        <p:spPr>
          <a:xfrm>
            <a:off x="118110" y="4365625"/>
            <a:ext cx="3744595" cy="2160270"/>
          </a:xfrm>
          <a:prstGeom prst="rect">
            <a:avLst/>
          </a:prstGeom>
        </p:spPr>
      </p:pic>
      <p:pic>
        <p:nvPicPr>
          <p:cNvPr id="6" name="图片 5"/>
          <p:cNvPicPr>
            <a:picLocks noChangeAspect="1"/>
          </p:cNvPicPr>
          <p:nvPr/>
        </p:nvPicPr>
        <p:blipFill>
          <a:blip r:embed="rId2"/>
          <a:stretch>
            <a:fillRect/>
          </a:stretch>
        </p:blipFill>
        <p:spPr>
          <a:xfrm>
            <a:off x="641985" y="836930"/>
            <a:ext cx="5552122" cy="3176588"/>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II</a:t>
            </a:r>
            <a:r>
              <a:rPr dirty="0" smtClean="0">
                <a:sym typeface="+mn-ea"/>
              </a:rPr>
              <a:t>，</a:t>
            </a:r>
            <a:r>
              <a:rPr lang="en-US" altLang="zh-CN" dirty="0" smtClean="0">
                <a:sym typeface="+mn-ea"/>
              </a:rPr>
              <a:t>Lm</a:t>
            </a:r>
            <a:r>
              <a:rPr dirty="0" smtClean="0">
                <a:sym typeface="+mn-ea"/>
              </a:rPr>
              <a:t>一直被钳位，开关周期小于谐振</a:t>
            </a:r>
            <a:r>
              <a:rPr dirty="0" smtClean="0">
                <a:sym typeface="+mn-ea"/>
              </a:rPr>
              <a:t>周期：</a:t>
            </a:r>
            <a:r>
              <a:rPr lang="en-US" altLang="zh-CN" i="1" dirty="0" smtClean="0"/>
              <a:t>f</a:t>
            </a:r>
            <a:r>
              <a:rPr lang="en-US" altLang="zh-CN" i="1" baseline="-25000" dirty="0" smtClean="0"/>
              <a:t>s</a:t>
            </a:r>
            <a:r>
              <a:rPr lang="en-US" altLang="zh-CN" dirty="0" smtClean="0"/>
              <a:t> &gt;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3"/>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cxnSp>
        <p:nvCxnSpPr>
          <p:cNvPr id="26" name="直接连接符 25"/>
          <p:cNvCxnSpPr/>
          <p:nvPr/>
        </p:nvCxnSpPr>
        <p:spPr>
          <a:xfrm flipH="1">
            <a:off x="1846580" y="3644900"/>
            <a:ext cx="864235" cy="7200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2647315" y="908685"/>
            <a:ext cx="13716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3646805" y="1124585"/>
            <a:ext cx="3096260" cy="6483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18" name="直接连接符 17"/>
          <p:cNvCxnSpPr>
            <a:stCxn id="4" idx="2"/>
          </p:cNvCxnSpPr>
          <p:nvPr/>
        </p:nvCxnSpPr>
        <p:spPr>
          <a:xfrm>
            <a:off x="3168650" y="3848100"/>
            <a:ext cx="2134235" cy="6610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4"/>
            </p:custDataLst>
          </p:nvPr>
        </p:nvSpPr>
        <p:spPr>
          <a:xfrm>
            <a:off x="2278380" y="6021705"/>
            <a:ext cx="2458720" cy="624205"/>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T2/T3</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导通，</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上电压被钳位到</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+nVo</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，等效电路为</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谐振电路，直到</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下降到与</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一致</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21" name="文本框 20"/>
          <p:cNvSpPr txBox="1"/>
          <p:nvPr>
            <p:custDataLst>
              <p:tags r:id="rId5"/>
            </p:custDataLst>
          </p:nvPr>
        </p:nvSpPr>
        <p:spPr>
          <a:xfrm>
            <a:off x="7319645" y="6021705"/>
            <a:ext cx="2347595" cy="802005"/>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rPr>
              <a:t>iLr</a:t>
            </a:r>
            <a:r>
              <a:rPr lang="zh-CN" altLang="en-US" sz="1200" dirty="0" smtClean="0">
                <a:highlight>
                  <a:srgbClr val="FFFF00"/>
                </a:highlight>
                <a:latin typeface="微软雅黑 Light" panose="020B0502040204020203" pitchFamily="34" charset="-122"/>
                <a:ea typeface="微软雅黑 Light" panose="020B0502040204020203" pitchFamily="34" charset="-122"/>
              </a:rPr>
              <a:t>下降到与</a:t>
            </a:r>
            <a:r>
              <a:rPr lang="en-US" altLang="zh-CN" sz="1200" dirty="0" smtClean="0">
                <a:highlight>
                  <a:srgbClr val="FFFF00"/>
                </a:highlight>
                <a:latin typeface="微软雅黑 Light" panose="020B0502040204020203" pitchFamily="34" charset="-122"/>
                <a:ea typeface="微软雅黑 Light" panose="020B0502040204020203" pitchFamily="34" charset="-122"/>
              </a:rPr>
              <a:t>iLm</a:t>
            </a:r>
            <a:r>
              <a:rPr lang="zh-CN" altLang="en-US" sz="1200" dirty="0" smtClean="0">
                <a:highlight>
                  <a:srgbClr val="FFFF00"/>
                </a:highlight>
                <a:latin typeface="微软雅黑 Light" panose="020B0502040204020203" pitchFamily="34" charset="-122"/>
                <a:ea typeface="微软雅黑 Light" panose="020B0502040204020203" pitchFamily="34" charset="-122"/>
              </a:rPr>
              <a:t>一致时，</a:t>
            </a:r>
            <a:r>
              <a:rPr lang="en-US" altLang="zh-CN" sz="1200" dirty="0" smtClean="0">
                <a:highlight>
                  <a:srgbClr val="FFFF00"/>
                </a:highlight>
                <a:latin typeface="微软雅黑 Light" panose="020B0502040204020203" pitchFamily="34" charset="-122"/>
                <a:ea typeface="微软雅黑 Light" panose="020B0502040204020203" pitchFamily="34" charset="-122"/>
              </a:rPr>
              <a:t>iLm</a:t>
            </a:r>
            <a:r>
              <a:rPr lang="zh-CN" altLang="en-US" sz="1200" dirty="0" smtClean="0">
                <a:highlight>
                  <a:srgbClr val="FFFF00"/>
                </a:highlight>
                <a:latin typeface="微软雅黑 Light" panose="020B0502040204020203" pitchFamily="34" charset="-122"/>
                <a:ea typeface="微软雅黑 Light" panose="020B0502040204020203" pitchFamily="34" charset="-122"/>
              </a:rPr>
              <a:t>电流开始下降，</a:t>
            </a:r>
            <a:r>
              <a:rPr lang="en-US" altLang="zh-CN" sz="1200" dirty="0" smtClean="0">
                <a:highlight>
                  <a:srgbClr val="FFFF00"/>
                </a:highlight>
                <a:latin typeface="微软雅黑 Light" panose="020B0502040204020203" pitchFamily="34" charset="-122"/>
                <a:ea typeface="微软雅黑 Light" panose="020B0502040204020203" pitchFamily="34" charset="-122"/>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上电压被钳位到</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-nVo</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，等效电路</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仍为</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4" name="矩形 3"/>
          <p:cNvSpPr/>
          <p:nvPr/>
        </p:nvSpPr>
        <p:spPr>
          <a:xfrm>
            <a:off x="2846070" y="908685"/>
            <a:ext cx="64516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573145" y="908685"/>
            <a:ext cx="7937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6"/>
            </p:custDataLst>
          </p:nvPr>
        </p:nvSpPr>
        <p:spPr>
          <a:xfrm>
            <a:off x="8806815" y="3056255"/>
            <a:ext cx="2701290" cy="101536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半个谐振周期还没有走完，</a:t>
            </a:r>
            <a:r>
              <a:rPr lang="en-US" altLang="zh-CN" sz="1200" dirty="0" smtClean="0">
                <a:highlight>
                  <a:srgbClr val="FFFF00"/>
                </a:highlight>
                <a:latin typeface="微软雅黑 Light" panose="020B0502040204020203" pitchFamily="34" charset="-122"/>
                <a:ea typeface="微软雅黑 Light" panose="020B0502040204020203" pitchFamily="34" charset="-122"/>
              </a:rPr>
              <a:t>T2/T3</a:t>
            </a:r>
            <a:r>
              <a:rPr lang="zh-CN" altLang="en-US" sz="1200" dirty="0" smtClean="0">
                <a:highlight>
                  <a:srgbClr val="FFFF00"/>
                </a:highlight>
                <a:latin typeface="微软雅黑 Light" panose="020B0502040204020203" pitchFamily="34" charset="-122"/>
                <a:ea typeface="微软雅黑 Light" panose="020B0502040204020203" pitchFamily="34" charset="-122"/>
              </a:rPr>
              <a:t>关断，死区时间内电流只能走结电容进行充放电，等效电路还是</a:t>
            </a:r>
            <a:r>
              <a:rPr lang="en-US" altLang="zh-CN" sz="1200" dirty="0" smtClean="0">
                <a:highlight>
                  <a:srgbClr val="FFFF00"/>
                </a:highlight>
                <a:latin typeface="微软雅黑 Light" panose="020B0502040204020203" pitchFamily="34" charset="-122"/>
                <a:ea typeface="微软雅黑 Light" panose="020B0502040204020203" pitchFamily="34" charset="-122"/>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rPr>
              <a:t>谐振电路；</a:t>
            </a:r>
            <a:r>
              <a:rPr lang="zh-CN" altLang="en-US" sz="1200" dirty="0" smtClean="0">
                <a:highlight>
                  <a:srgbClr val="00FF00"/>
                </a:highlight>
                <a:latin typeface="微软雅黑 Light" panose="020B0502040204020203" pitchFamily="34" charset="-122"/>
                <a:ea typeface="微软雅黑 Light" panose="020B0502040204020203" pitchFamily="34" charset="-122"/>
              </a:rPr>
              <a:t>设计死区时间一定要大于这个模态的时间；</a:t>
            </a:r>
            <a:endParaRPr lang="zh-CN" altLang="en-US" sz="1200" dirty="0" smtClean="0">
              <a:highlight>
                <a:srgbClr val="00FF00"/>
              </a:highlight>
              <a:latin typeface="微软雅黑 Light" panose="020B0502040204020203" pitchFamily="34" charset="-122"/>
              <a:ea typeface="微软雅黑 Light" panose="020B0502040204020203" pitchFamily="34" charset="-122"/>
            </a:endParaRPr>
          </a:p>
        </p:txBody>
      </p:sp>
      <p:sp>
        <p:nvSpPr>
          <p:cNvPr id="23" name="右箭头 22"/>
          <p:cNvSpPr/>
          <p:nvPr/>
        </p:nvSpPr>
        <p:spPr>
          <a:xfrm>
            <a:off x="4475480"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rot="19020000">
            <a:off x="6814820" y="37979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custDataLst>
              <p:tags r:id="rId7"/>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原边电压是</a:t>
            </a:r>
            <a:r>
              <a:rPr lang="zh-CN" altLang="en-US" sz="1200" dirty="0" smtClean="0">
                <a:highlight>
                  <a:srgbClr val="FFFF00"/>
                </a:highlight>
                <a:latin typeface="微软雅黑 Light" panose="020B0502040204020203" pitchFamily="34" charset="-122"/>
                <a:ea typeface="微软雅黑 Light" panose="020B0502040204020203" pitchFamily="34" charset="-122"/>
              </a:rPr>
              <a:t>超前副边电压</a:t>
            </a:r>
            <a:r>
              <a:rPr lang="zh-CN" altLang="en-US" sz="1200" dirty="0" smtClean="0">
                <a:highlight>
                  <a:srgbClr val="FFFF00"/>
                </a:highlight>
                <a:latin typeface="微软雅黑 Light" panose="020B0502040204020203" pitchFamily="34" charset="-122"/>
                <a:ea typeface="微软雅黑 Light" panose="020B0502040204020203" pitchFamily="34" charset="-122"/>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rcRect l="55186" b="21180"/>
          <a:stretch>
            <a:fillRect/>
          </a:stretch>
        </p:blipFill>
        <p:spPr>
          <a:xfrm>
            <a:off x="6598920" y="1196975"/>
            <a:ext cx="3742690" cy="2096135"/>
          </a:xfrm>
          <a:prstGeom prst="rect">
            <a:avLst/>
          </a:prstGeom>
        </p:spPr>
      </p:pic>
      <p:pic>
        <p:nvPicPr>
          <p:cNvPr id="2" name="图片 1"/>
          <p:cNvPicPr>
            <a:picLocks noChangeAspect="1"/>
          </p:cNvPicPr>
          <p:nvPr/>
        </p:nvPicPr>
        <p:blipFill>
          <a:blip r:embed="rId1"/>
          <a:srcRect r="55345" b="21657"/>
          <a:stretch>
            <a:fillRect/>
          </a:stretch>
        </p:blipFill>
        <p:spPr>
          <a:xfrm>
            <a:off x="5299075" y="4353560"/>
            <a:ext cx="3729355" cy="2083435"/>
          </a:xfrm>
          <a:prstGeom prst="rect">
            <a:avLst/>
          </a:prstGeom>
        </p:spPr>
      </p:pic>
      <p:pic>
        <p:nvPicPr>
          <p:cNvPr id="12" name="图片 11"/>
          <p:cNvPicPr>
            <a:picLocks noChangeAspect="1"/>
          </p:cNvPicPr>
          <p:nvPr/>
        </p:nvPicPr>
        <p:blipFill>
          <a:blip r:embed="rId2"/>
          <a:srcRect l="55240" t="52647" r="-144" b="9180"/>
          <a:stretch>
            <a:fillRect/>
          </a:stretch>
        </p:blipFill>
        <p:spPr>
          <a:xfrm>
            <a:off x="350520" y="4364990"/>
            <a:ext cx="3743325" cy="2088515"/>
          </a:xfrm>
          <a:prstGeom prst="rect">
            <a:avLst/>
          </a:prstGeom>
        </p:spPr>
      </p:pic>
      <p:pic>
        <p:nvPicPr>
          <p:cNvPr id="6" name="图片 5"/>
          <p:cNvPicPr>
            <a:picLocks noChangeAspect="1"/>
          </p:cNvPicPr>
          <p:nvPr/>
        </p:nvPicPr>
        <p:blipFill>
          <a:blip r:embed="rId3"/>
          <a:stretch>
            <a:fillRect/>
          </a:stretch>
        </p:blipFill>
        <p:spPr>
          <a:xfrm>
            <a:off x="641985" y="836930"/>
            <a:ext cx="5552122" cy="3176588"/>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II</a:t>
            </a:r>
            <a:r>
              <a:rPr dirty="0" smtClean="0">
                <a:sym typeface="+mn-ea"/>
              </a:rPr>
              <a:t>，</a:t>
            </a:r>
            <a:r>
              <a:rPr lang="en-US" altLang="zh-CN" dirty="0" smtClean="0">
                <a:sym typeface="+mn-ea"/>
              </a:rPr>
              <a:t>Lm</a:t>
            </a:r>
            <a:r>
              <a:rPr dirty="0" smtClean="0">
                <a:sym typeface="+mn-ea"/>
              </a:rPr>
              <a:t>一直被钳位，开关周期小于谐振</a:t>
            </a:r>
            <a:r>
              <a:rPr dirty="0" smtClean="0">
                <a:sym typeface="+mn-ea"/>
              </a:rPr>
              <a:t>周期：</a:t>
            </a:r>
            <a:r>
              <a:rPr lang="en-US" altLang="zh-CN" i="1" dirty="0" smtClean="0"/>
              <a:t>f</a:t>
            </a:r>
            <a:r>
              <a:rPr lang="en-US" altLang="zh-CN" i="1" baseline="-25000" dirty="0" smtClean="0"/>
              <a:t>s</a:t>
            </a:r>
            <a:r>
              <a:rPr lang="en-US" altLang="zh-CN" dirty="0" smtClean="0"/>
              <a:t> &gt;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4"/>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cxnSp>
        <p:nvCxnSpPr>
          <p:cNvPr id="26" name="直接连接符 25"/>
          <p:cNvCxnSpPr/>
          <p:nvPr/>
        </p:nvCxnSpPr>
        <p:spPr>
          <a:xfrm flipH="1">
            <a:off x="1846580" y="3717290"/>
            <a:ext cx="1871980" cy="64770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3732530" y="908685"/>
            <a:ext cx="20002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5" name="直接连接符 14"/>
          <p:cNvCxnSpPr/>
          <p:nvPr/>
        </p:nvCxnSpPr>
        <p:spPr>
          <a:xfrm>
            <a:off x="4222750" y="1052830"/>
            <a:ext cx="2520315" cy="7200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18" name="直接连接符 17"/>
          <p:cNvCxnSpPr>
            <a:stCxn id="13" idx="2"/>
          </p:cNvCxnSpPr>
          <p:nvPr/>
        </p:nvCxnSpPr>
        <p:spPr>
          <a:xfrm>
            <a:off x="3832860" y="3848100"/>
            <a:ext cx="1654810" cy="7327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5"/>
            </p:custDataLst>
          </p:nvPr>
        </p:nvSpPr>
        <p:spPr>
          <a:xfrm>
            <a:off x="2278380" y="6021705"/>
            <a:ext cx="2458720" cy="62420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结电容放电完成后，反并联二极管导通，</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Vs</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电压</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反向，等效电路为</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21" name="文本框 20"/>
          <p:cNvSpPr txBox="1"/>
          <p:nvPr>
            <p:custDataLst>
              <p:tags r:id="rId6"/>
            </p:custDataLst>
          </p:nvPr>
        </p:nvSpPr>
        <p:spPr>
          <a:xfrm>
            <a:off x="7319645" y="6021705"/>
            <a:ext cx="2747645" cy="802005"/>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rPr>
              <a:t>T1/T4</a:t>
            </a:r>
            <a:r>
              <a:rPr lang="zh-CN" altLang="en-US" sz="1200" dirty="0" smtClean="0">
                <a:highlight>
                  <a:srgbClr val="FFFF00"/>
                </a:highlight>
                <a:latin typeface="微软雅黑 Light" panose="020B0502040204020203" pitchFamily="34" charset="-122"/>
                <a:ea typeface="微软雅黑 Light" panose="020B0502040204020203" pitchFamily="34" charset="-122"/>
              </a:rPr>
              <a:t>导通，此时为</a:t>
            </a:r>
            <a:r>
              <a:rPr lang="en-US" altLang="zh-CN" sz="1200" dirty="0" smtClean="0">
                <a:highlight>
                  <a:srgbClr val="FFFF00"/>
                </a:highlight>
                <a:latin typeface="微软雅黑 Light" panose="020B0502040204020203" pitchFamily="34" charset="-122"/>
                <a:ea typeface="微软雅黑 Light" panose="020B0502040204020203" pitchFamily="34" charset="-122"/>
              </a:rPr>
              <a:t>ZVS</a:t>
            </a:r>
            <a:r>
              <a:rPr lang="zh-CN" altLang="en-US" sz="1200" dirty="0" smtClean="0">
                <a:highlight>
                  <a:srgbClr val="FFFF00"/>
                </a:highlight>
                <a:latin typeface="微软雅黑 Light" panose="020B0502040204020203" pitchFamily="34" charset="-122"/>
                <a:ea typeface="微软雅黑 Light" panose="020B0502040204020203" pitchFamily="34" charset="-122"/>
              </a:rPr>
              <a:t>开通，</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上电压被钳位到</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-nVo</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，等效电路为</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谐振电路，直到</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上升到与</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一致</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4" name="矩形 3"/>
          <p:cNvSpPr/>
          <p:nvPr/>
        </p:nvSpPr>
        <p:spPr>
          <a:xfrm>
            <a:off x="4013835" y="908685"/>
            <a:ext cx="64198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3644900" y="908685"/>
            <a:ext cx="7937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文本框 15"/>
          <p:cNvSpPr txBox="1"/>
          <p:nvPr>
            <p:custDataLst>
              <p:tags r:id="rId7"/>
            </p:custDataLst>
          </p:nvPr>
        </p:nvSpPr>
        <p:spPr>
          <a:xfrm>
            <a:off x="8806815" y="3056255"/>
            <a:ext cx="2467610" cy="736600"/>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上升到与</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一致时，</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iLm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电流开始上升，</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Lm</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上电压被钳位到</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+nVo</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，等效电路仍为</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endParaRPr lang="en-US" altLang="zh-CN" sz="1200" dirty="0" smtClean="0">
              <a:highlight>
                <a:srgbClr val="00FF00"/>
              </a:highlight>
              <a:latin typeface="微软雅黑 Light" panose="020B0502040204020203" pitchFamily="34" charset="-122"/>
              <a:ea typeface="微软雅黑 Light" panose="020B0502040204020203" pitchFamily="34" charset="-122"/>
            </a:endParaRPr>
          </a:p>
        </p:txBody>
      </p:sp>
      <p:sp>
        <p:nvSpPr>
          <p:cNvPr id="23" name="右箭头 22"/>
          <p:cNvSpPr/>
          <p:nvPr/>
        </p:nvSpPr>
        <p:spPr>
          <a:xfrm>
            <a:off x="4475480"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右箭头 10"/>
          <p:cNvSpPr/>
          <p:nvPr/>
        </p:nvSpPr>
        <p:spPr>
          <a:xfrm rot="18660000">
            <a:off x="6743065" y="371538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custDataLst>
              <p:tags r:id="rId8"/>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原边电压是</a:t>
            </a:r>
            <a:r>
              <a:rPr lang="zh-CN" altLang="en-US" sz="1200" dirty="0" smtClean="0">
                <a:highlight>
                  <a:srgbClr val="FFFF00"/>
                </a:highlight>
                <a:latin typeface="微软雅黑 Light" panose="020B0502040204020203" pitchFamily="34" charset="-122"/>
                <a:ea typeface="微软雅黑 Light" panose="020B0502040204020203" pitchFamily="34" charset="-122"/>
              </a:rPr>
              <a:t>超前副边电压</a:t>
            </a:r>
            <a:r>
              <a:rPr lang="zh-CN" altLang="en-US" sz="1200" dirty="0" smtClean="0">
                <a:highlight>
                  <a:srgbClr val="FFFF00"/>
                </a:highlight>
                <a:latin typeface="微软雅黑 Light" panose="020B0502040204020203" pitchFamily="34" charset="-122"/>
                <a:ea typeface="微软雅黑 Light" panose="020B0502040204020203" pitchFamily="34" charset="-122"/>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rcRect l="55489" t="2676" r="-572" b="20117"/>
          <a:stretch>
            <a:fillRect/>
          </a:stretch>
        </p:blipFill>
        <p:spPr>
          <a:xfrm>
            <a:off x="5375910" y="4293235"/>
            <a:ext cx="3744595" cy="2088515"/>
          </a:xfrm>
          <a:prstGeom prst="rect">
            <a:avLst/>
          </a:prstGeom>
        </p:spPr>
      </p:pic>
      <p:pic>
        <p:nvPicPr>
          <p:cNvPr id="10" name="图片 9"/>
          <p:cNvPicPr>
            <a:picLocks noChangeAspect="1"/>
          </p:cNvPicPr>
          <p:nvPr/>
        </p:nvPicPr>
        <p:blipFill>
          <a:blip r:embed="rId1"/>
          <a:srcRect r="54924" b="20117"/>
          <a:stretch>
            <a:fillRect/>
          </a:stretch>
        </p:blipFill>
        <p:spPr>
          <a:xfrm>
            <a:off x="262890" y="4293235"/>
            <a:ext cx="3743960" cy="2160905"/>
          </a:xfrm>
          <a:prstGeom prst="rect">
            <a:avLst/>
          </a:prstGeom>
        </p:spPr>
      </p:pic>
      <p:pic>
        <p:nvPicPr>
          <p:cNvPr id="6" name="图片 5"/>
          <p:cNvPicPr>
            <a:picLocks noChangeAspect="1"/>
          </p:cNvPicPr>
          <p:nvPr/>
        </p:nvPicPr>
        <p:blipFill>
          <a:blip r:embed="rId2"/>
          <a:stretch>
            <a:fillRect/>
          </a:stretch>
        </p:blipFill>
        <p:spPr>
          <a:xfrm>
            <a:off x="641985" y="836930"/>
            <a:ext cx="5552122" cy="3176588"/>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II</a:t>
            </a:r>
            <a:r>
              <a:rPr dirty="0" smtClean="0">
                <a:sym typeface="+mn-ea"/>
              </a:rPr>
              <a:t>，</a:t>
            </a:r>
            <a:r>
              <a:rPr lang="en-US" altLang="zh-CN" dirty="0" smtClean="0">
                <a:sym typeface="+mn-ea"/>
              </a:rPr>
              <a:t>Lm</a:t>
            </a:r>
            <a:r>
              <a:rPr dirty="0" smtClean="0">
                <a:sym typeface="+mn-ea"/>
              </a:rPr>
              <a:t>一直被钳位，开关周期小于谐振</a:t>
            </a:r>
            <a:r>
              <a:rPr dirty="0" smtClean="0">
                <a:sym typeface="+mn-ea"/>
              </a:rPr>
              <a:t>周期：</a:t>
            </a:r>
            <a:r>
              <a:rPr lang="en-US" altLang="zh-CN" i="1" dirty="0" smtClean="0"/>
              <a:t>f</a:t>
            </a:r>
            <a:r>
              <a:rPr lang="en-US" altLang="zh-CN" i="1" baseline="-25000" dirty="0" smtClean="0"/>
              <a:t>s</a:t>
            </a:r>
            <a:r>
              <a:rPr lang="en-US" altLang="zh-CN" dirty="0" smtClean="0"/>
              <a:t> &gt;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3"/>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cxnSp>
        <p:nvCxnSpPr>
          <p:cNvPr id="26" name="直接连接符 25"/>
          <p:cNvCxnSpPr/>
          <p:nvPr/>
        </p:nvCxnSpPr>
        <p:spPr>
          <a:xfrm flipH="1">
            <a:off x="1846580" y="3644900"/>
            <a:ext cx="2808605" cy="7200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18" name="直接连接符 17"/>
          <p:cNvCxnSpPr/>
          <p:nvPr/>
        </p:nvCxnSpPr>
        <p:spPr>
          <a:xfrm>
            <a:off x="4798695" y="3644900"/>
            <a:ext cx="864235" cy="6483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9" name="文本框 18"/>
          <p:cNvSpPr txBox="1"/>
          <p:nvPr>
            <p:custDataLst>
              <p:tags r:id="rId4"/>
            </p:custDataLst>
          </p:nvPr>
        </p:nvSpPr>
        <p:spPr>
          <a:xfrm>
            <a:off x="2278380" y="6021705"/>
            <a:ext cx="2458720" cy="798830"/>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半个谐振周期还没有走完，</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T1/T4</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关断，死区时间内电流只能走结电容进行充放电，等效电路还是</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21" name="文本框 20"/>
          <p:cNvSpPr txBox="1"/>
          <p:nvPr>
            <p:custDataLst>
              <p:tags r:id="rId5"/>
            </p:custDataLst>
          </p:nvPr>
        </p:nvSpPr>
        <p:spPr>
          <a:xfrm>
            <a:off x="7319645" y="6021705"/>
            <a:ext cx="2342515" cy="73342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结电容放电完成后，反并联二极管导通，</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Vs</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电压反向，等效电路为</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Lr-Cr</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谐振电路；</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7" name="矩形 6"/>
          <p:cNvSpPr/>
          <p:nvPr/>
        </p:nvSpPr>
        <p:spPr>
          <a:xfrm>
            <a:off x="4649470" y="908685"/>
            <a:ext cx="7937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右箭头 22"/>
          <p:cNvSpPr/>
          <p:nvPr/>
        </p:nvSpPr>
        <p:spPr>
          <a:xfrm>
            <a:off x="4475480"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4763770" y="908685"/>
            <a:ext cx="7937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custDataLst>
              <p:tags r:id="rId6"/>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原边电压是</a:t>
            </a:r>
            <a:r>
              <a:rPr lang="zh-CN" altLang="en-US" sz="1200" dirty="0" smtClean="0">
                <a:highlight>
                  <a:srgbClr val="FFFF00"/>
                </a:highlight>
                <a:latin typeface="微软雅黑 Light" panose="020B0502040204020203" pitchFamily="34" charset="-122"/>
                <a:ea typeface="微软雅黑 Light" panose="020B0502040204020203" pitchFamily="34" charset="-122"/>
              </a:rPr>
              <a:t>超前副边电压</a:t>
            </a:r>
            <a:r>
              <a:rPr lang="zh-CN" altLang="en-US" sz="1200" dirty="0" smtClean="0">
                <a:highlight>
                  <a:srgbClr val="FFFF00"/>
                </a:highlight>
                <a:latin typeface="微软雅黑 Light" panose="020B0502040204020203" pitchFamily="34" charset="-122"/>
                <a:ea typeface="微软雅黑 Light" panose="020B0502040204020203" pitchFamily="34" charset="-122"/>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rcRect l="55271" b="61986"/>
          <a:stretch>
            <a:fillRect/>
          </a:stretch>
        </p:blipFill>
        <p:spPr>
          <a:xfrm>
            <a:off x="5447030" y="4333875"/>
            <a:ext cx="3728720" cy="2088515"/>
          </a:xfrm>
          <a:prstGeom prst="rect">
            <a:avLst/>
          </a:prstGeom>
        </p:spPr>
      </p:pic>
      <p:pic>
        <p:nvPicPr>
          <p:cNvPr id="8" name="图片 7"/>
          <p:cNvPicPr>
            <a:picLocks noChangeAspect="1"/>
          </p:cNvPicPr>
          <p:nvPr/>
        </p:nvPicPr>
        <p:blipFill>
          <a:blip r:embed="rId1"/>
          <a:srcRect r="55088" b="61234"/>
          <a:stretch>
            <a:fillRect/>
          </a:stretch>
        </p:blipFill>
        <p:spPr>
          <a:xfrm>
            <a:off x="550545" y="4292600"/>
            <a:ext cx="3743960" cy="2129790"/>
          </a:xfrm>
          <a:prstGeom prst="rect">
            <a:avLst/>
          </a:prstGeom>
        </p:spPr>
      </p:pic>
      <p:pic>
        <p:nvPicPr>
          <p:cNvPr id="4" name="图片 3"/>
          <p:cNvPicPr>
            <a:picLocks noChangeAspect="1"/>
          </p:cNvPicPr>
          <p:nvPr/>
        </p:nvPicPr>
        <p:blipFill>
          <a:blip r:embed="rId2"/>
          <a:stretch>
            <a:fillRect/>
          </a:stretch>
        </p:blipFill>
        <p:spPr>
          <a:xfrm>
            <a:off x="530225" y="836295"/>
            <a:ext cx="5822156" cy="3300413"/>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模式</a:t>
            </a:r>
            <a:r>
              <a:rPr lang="en-US" altLang="zh-CN" dirty="0" smtClean="0">
                <a:sym typeface="+mn-ea"/>
              </a:rPr>
              <a:t>III</a:t>
            </a:r>
            <a:r>
              <a:rPr dirty="0" smtClean="0">
                <a:sym typeface="+mn-ea"/>
              </a:rPr>
              <a:t>，</a:t>
            </a:r>
            <a:r>
              <a:rPr lang="en-US" altLang="zh-CN" dirty="0" smtClean="0">
                <a:sym typeface="+mn-ea"/>
              </a:rPr>
              <a:t>Lm</a:t>
            </a:r>
            <a:r>
              <a:rPr dirty="0" smtClean="0">
                <a:sym typeface="+mn-ea"/>
              </a:rPr>
              <a:t>一直被钳位，开关周期</a:t>
            </a:r>
            <a:r>
              <a:rPr dirty="0" smtClean="0">
                <a:sym typeface="+mn-ea"/>
              </a:rPr>
              <a:t>等于谐振</a:t>
            </a:r>
            <a:r>
              <a:rPr dirty="0" smtClean="0">
                <a:sym typeface="+mn-ea"/>
              </a:rPr>
              <a:t>周期：</a:t>
            </a:r>
            <a:r>
              <a:rPr lang="en-US" altLang="zh-CN" i="1" dirty="0" smtClean="0"/>
              <a:t>f</a:t>
            </a:r>
            <a:r>
              <a:rPr lang="en-US" altLang="zh-CN" i="1" baseline="-25000" dirty="0" smtClean="0"/>
              <a:t>s</a:t>
            </a:r>
            <a:r>
              <a:rPr lang="en-US" altLang="zh-CN" dirty="0" smtClean="0"/>
              <a:t> = </a:t>
            </a:r>
            <a:r>
              <a:rPr lang="en-US" altLang="zh-CN" i="1" dirty="0" smtClean="0"/>
              <a:t>f</a:t>
            </a:r>
            <a:r>
              <a:rPr lang="en-US" altLang="zh-CN" i="1" baseline="-25000" dirty="0" smtClean="0"/>
              <a:t>r</a:t>
            </a:r>
            <a:endParaRPr baseline="-25000" dirty="0" smtClean="0"/>
          </a:p>
        </p:txBody>
      </p:sp>
      <p:sp>
        <p:nvSpPr>
          <p:cNvPr id="3" name="文本框 2"/>
          <p:cNvSpPr txBox="1"/>
          <p:nvPr>
            <p:custDataLst>
              <p:tags r:id="rId3"/>
            </p:custDataLst>
          </p:nvPr>
        </p:nvSpPr>
        <p:spPr>
          <a:xfrm>
            <a:off x="7534910" y="908685"/>
            <a:ext cx="3973195" cy="368300"/>
          </a:xfrm>
          <a:prstGeom prst="rect">
            <a:avLst/>
          </a:prstGeom>
          <a:noFill/>
        </p:spPr>
        <p:txBody>
          <a:bodyPr wrap="square" rtlCol="0">
            <a:noAutofit/>
          </a:bodyPr>
          <a:p>
            <a:pPr lvl="0" algn="l">
              <a:buClrTx/>
              <a:buSzTx/>
              <a:buFont typeface="Wingdings" panose="05000000000000000000" charset="0"/>
            </a:pPr>
            <a:r>
              <a:rPr lang="zh-CN" altLang="en-US" sz="1200" dirty="0" smtClean="0">
                <a:latin typeface="微软雅黑 Light" panose="020B0502040204020203" pitchFamily="34" charset="-122"/>
                <a:ea typeface="微软雅黑 Light" panose="020B0502040204020203" pitchFamily="34" charset="-122"/>
              </a:rPr>
              <a:t>主要参考的是</a:t>
            </a:r>
            <a:r>
              <a:rPr lang="zh-CN" altLang="en-US" sz="1200" b="1" i="1" dirty="0" smtClean="0">
                <a:latin typeface="微软雅黑 Light" panose="020B0502040204020203" pitchFamily="34" charset="-122"/>
                <a:ea typeface="微软雅黑 Light" panose="020B0502040204020203" pitchFamily="34" charset="-122"/>
              </a:rPr>
              <a:t>《</a:t>
            </a:r>
            <a:r>
              <a:rPr lang="en-US" altLang="zh-CN" sz="1200" b="1" i="1" dirty="0" smtClean="0">
                <a:latin typeface="微软雅黑 Light" panose="020B0502040204020203" pitchFamily="34" charset="-122"/>
                <a:ea typeface="微软雅黑 Light" panose="020B0502040204020203" pitchFamily="34" charset="-122"/>
                <a:sym typeface="+mn-ea"/>
              </a:rPr>
              <a:t>LLC</a:t>
            </a:r>
            <a:r>
              <a:rPr lang="zh-CN" altLang="en-US" sz="1200" b="1" i="1" dirty="0" smtClean="0">
                <a:latin typeface="微软雅黑 Light" panose="020B0502040204020203" pitchFamily="34" charset="-122"/>
                <a:ea typeface="微软雅黑 Light" panose="020B0502040204020203" pitchFamily="34" charset="-122"/>
                <a:sym typeface="+mn-ea"/>
              </a:rPr>
              <a:t>谐振变换器的运行动态分析与</a:t>
            </a:r>
            <a:r>
              <a:rPr lang="zh-CN" altLang="en-US" sz="1200" b="1" i="1" dirty="0" smtClean="0">
                <a:latin typeface="微软雅黑 Light" panose="020B0502040204020203" pitchFamily="34" charset="-122"/>
                <a:ea typeface="微软雅黑 Light" panose="020B0502040204020203" pitchFamily="34" charset="-122"/>
                <a:sym typeface="+mn-ea"/>
              </a:rPr>
              <a:t>优化》</a:t>
            </a:r>
            <a:endParaRPr lang="zh-CN" altLang="en-US" sz="1200" b="1" i="1" dirty="0" smtClean="0">
              <a:latin typeface="微软雅黑 Light" panose="020B0502040204020203" pitchFamily="34" charset="-122"/>
              <a:ea typeface="微软雅黑 Light" panose="020B0502040204020203" pitchFamily="34" charset="-122"/>
              <a:sym typeface="+mn-ea"/>
            </a:endParaRPr>
          </a:p>
        </p:txBody>
      </p:sp>
      <p:cxnSp>
        <p:nvCxnSpPr>
          <p:cNvPr id="26" name="直接连接符 25"/>
          <p:cNvCxnSpPr/>
          <p:nvPr/>
        </p:nvCxnSpPr>
        <p:spPr>
          <a:xfrm flipH="1">
            <a:off x="2889250" y="3644900"/>
            <a:ext cx="180975" cy="72009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cxnSp>
        <p:nvCxnSpPr>
          <p:cNvPr id="18" name="直接连接符 17"/>
          <p:cNvCxnSpPr/>
          <p:nvPr/>
        </p:nvCxnSpPr>
        <p:spPr>
          <a:xfrm>
            <a:off x="3754755" y="3848100"/>
            <a:ext cx="1908175" cy="4451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7" name="矩形 6"/>
          <p:cNvSpPr/>
          <p:nvPr/>
        </p:nvSpPr>
        <p:spPr>
          <a:xfrm>
            <a:off x="3716655" y="908685"/>
            <a:ext cx="7620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3" name="右箭头 22"/>
          <p:cNvSpPr/>
          <p:nvPr/>
        </p:nvSpPr>
        <p:spPr>
          <a:xfrm>
            <a:off x="4798695" y="4725035"/>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648585" y="908685"/>
            <a:ext cx="1034415"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3827145" y="908685"/>
            <a:ext cx="76200" cy="293941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custDataLst>
              <p:tags r:id="rId4"/>
            </p:custDataLst>
          </p:nvPr>
        </p:nvSpPr>
        <p:spPr>
          <a:xfrm>
            <a:off x="46355" y="765175"/>
            <a:ext cx="2037715" cy="2825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原边电压与副边电压同</a:t>
            </a:r>
            <a:r>
              <a:rPr lang="zh-CN" altLang="en-US" sz="1200" dirty="0" smtClean="0">
                <a:highlight>
                  <a:srgbClr val="FFFF00"/>
                </a:highlight>
                <a:latin typeface="微软雅黑 Light" panose="020B0502040204020203" pitchFamily="34" charset="-122"/>
                <a:ea typeface="微软雅黑 Light" panose="020B0502040204020203" pitchFamily="34" charset="-122"/>
              </a:rPr>
              <a:t>相</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pic>
        <p:nvPicPr>
          <p:cNvPr id="11" name="图片 10"/>
          <p:cNvPicPr>
            <a:picLocks noChangeAspect="1"/>
          </p:cNvPicPr>
          <p:nvPr/>
        </p:nvPicPr>
        <p:blipFill>
          <a:blip r:embed="rId1"/>
          <a:srcRect l="-16" t="52149" r="55096" b="10195"/>
          <a:stretch>
            <a:fillRect/>
          </a:stretch>
        </p:blipFill>
        <p:spPr>
          <a:xfrm>
            <a:off x="7294880" y="1412875"/>
            <a:ext cx="3744595" cy="2068830"/>
          </a:xfrm>
          <a:prstGeom prst="rect">
            <a:avLst/>
          </a:prstGeom>
        </p:spPr>
      </p:pic>
      <p:cxnSp>
        <p:nvCxnSpPr>
          <p:cNvPr id="12" name="直接连接符 11"/>
          <p:cNvCxnSpPr/>
          <p:nvPr/>
        </p:nvCxnSpPr>
        <p:spPr>
          <a:xfrm>
            <a:off x="3862705" y="1196975"/>
            <a:ext cx="3600450" cy="64833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13" name="右箭头 12"/>
          <p:cNvSpPr/>
          <p:nvPr/>
        </p:nvSpPr>
        <p:spPr>
          <a:xfrm rot="18780000">
            <a:off x="7352030" y="3848100"/>
            <a:ext cx="288290"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custDataLst>
              <p:tags r:id="rId5"/>
            </p:custDataLst>
          </p:nvPr>
        </p:nvSpPr>
        <p:spPr>
          <a:xfrm>
            <a:off x="9047480" y="4077335"/>
            <a:ext cx="2342515" cy="28892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后面的模态类似，就不赘述</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了；</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50190" y="3859530"/>
            <a:ext cx="4229100" cy="1988820"/>
          </a:xfrm>
          <a:prstGeom prst="rect">
            <a:avLst/>
          </a:prstGeom>
        </p:spPr>
      </p:pic>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谐振</a:t>
            </a:r>
            <a:r>
              <a:rPr dirty="0" smtClean="0">
                <a:sym typeface="+mn-ea"/>
              </a:rPr>
              <a:t>拓扑对比</a:t>
            </a:r>
            <a:r>
              <a:rPr dirty="0" smtClean="0">
                <a:sym typeface="+mn-ea"/>
              </a:rPr>
              <a:t>演变</a:t>
            </a:r>
            <a:endParaRPr dirty="0" smtClean="0">
              <a:sym typeface="+mn-ea"/>
            </a:endParaRPr>
          </a:p>
        </p:txBody>
      </p:sp>
      <p:pic>
        <p:nvPicPr>
          <p:cNvPr id="4" name="图片 3"/>
          <p:cNvPicPr>
            <a:picLocks noChangeAspect="1"/>
          </p:cNvPicPr>
          <p:nvPr/>
        </p:nvPicPr>
        <p:blipFill>
          <a:blip r:embed="rId2"/>
          <a:stretch>
            <a:fillRect/>
          </a:stretch>
        </p:blipFill>
        <p:spPr>
          <a:xfrm>
            <a:off x="283845" y="1165225"/>
            <a:ext cx="4556760" cy="2118360"/>
          </a:xfrm>
          <a:prstGeom prst="rect">
            <a:avLst/>
          </a:prstGeom>
        </p:spPr>
      </p:pic>
      <p:sp>
        <p:nvSpPr>
          <p:cNvPr id="21" name="文本框 20"/>
          <p:cNvSpPr txBox="1"/>
          <p:nvPr>
            <p:custDataLst>
              <p:tags r:id="rId3"/>
            </p:custDataLst>
          </p:nvPr>
        </p:nvSpPr>
        <p:spPr>
          <a:xfrm>
            <a:off x="2300605" y="2780665"/>
            <a:ext cx="2342515" cy="80073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并联谐振：轻载和重载差异太大，重载下无法升压、轻载下无法降压，</a:t>
            </a:r>
            <a:r>
              <a:rPr lang="zh-CN" altLang="en-US" sz="1200" dirty="0" smtClean="0">
                <a:highlight>
                  <a:srgbClr val="FF0000"/>
                </a:highlight>
                <a:latin typeface="微软雅黑 Light" panose="020B0502040204020203" pitchFamily="34" charset="-122"/>
                <a:ea typeface="微软雅黑 Light" panose="020B0502040204020203" pitchFamily="34" charset="-122"/>
                <a:sym typeface="+mn-ea"/>
              </a:rPr>
              <a:t>负载变化时无法输出稳定电压</a:t>
            </a:r>
            <a:r>
              <a:rPr lang="zh-CN" altLang="en-US" sz="1200" dirty="0" smtClean="0">
                <a:highlight>
                  <a:srgbClr val="FF0000"/>
                </a:highlight>
                <a:latin typeface="微软雅黑 Light" panose="020B0502040204020203" pitchFamily="34" charset="-122"/>
                <a:ea typeface="微软雅黑 Light" panose="020B0502040204020203" pitchFamily="34" charset="-122"/>
                <a:sym typeface="+mn-ea"/>
              </a:rPr>
              <a:t>；</a:t>
            </a:r>
            <a:endParaRPr lang="zh-CN" altLang="en-US" sz="1200" dirty="0" smtClean="0">
              <a:highlight>
                <a:srgbClr val="FF0000"/>
              </a:highlight>
              <a:latin typeface="微软雅黑 Light" panose="020B0502040204020203" pitchFamily="34" charset="-122"/>
              <a:ea typeface="微软雅黑 Light" panose="020B0502040204020203" pitchFamily="34" charset="-122"/>
              <a:sym typeface="+mn-ea"/>
            </a:endParaRPr>
          </a:p>
        </p:txBody>
      </p:sp>
      <p:sp>
        <p:nvSpPr>
          <p:cNvPr id="7" name="文本框 6"/>
          <p:cNvSpPr txBox="1"/>
          <p:nvPr>
            <p:custDataLst>
              <p:tags r:id="rId4"/>
            </p:custDataLst>
          </p:nvPr>
        </p:nvSpPr>
        <p:spPr>
          <a:xfrm>
            <a:off x="2305685" y="5299710"/>
            <a:ext cx="2342515" cy="53911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串联谐振</a:t>
            </a:r>
            <a:r>
              <a:rPr lang="en-US" altLang="zh-CN" sz="1200" dirty="0" smtClean="0">
                <a:highlight>
                  <a:srgbClr val="FFFF00"/>
                </a:highlight>
                <a:latin typeface="微软雅黑 Light" panose="020B0502040204020203" pitchFamily="34" charset="-122"/>
                <a:ea typeface="微软雅黑 Light" panose="020B0502040204020203" pitchFamily="34" charset="-122"/>
                <a:sym typeface="+mn-ea"/>
              </a:rPr>
              <a:t>SRC</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：增益太小，不能升压，但这个电路应该是可以用</a:t>
            </a:r>
            <a:r>
              <a:rPr lang="zh-CN" altLang="en-US" sz="1200" dirty="0" smtClean="0">
                <a:highlight>
                  <a:srgbClr val="FFFF00"/>
                </a:highlight>
                <a:latin typeface="微软雅黑 Light" panose="020B0502040204020203" pitchFamily="34" charset="-122"/>
                <a:ea typeface="微软雅黑 Light" panose="020B0502040204020203" pitchFamily="34" charset="-122"/>
                <a:sym typeface="+mn-ea"/>
              </a:rPr>
              <a:t>的；</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8" name="矩形 7"/>
          <p:cNvSpPr/>
          <p:nvPr/>
        </p:nvSpPr>
        <p:spPr>
          <a:xfrm>
            <a:off x="250190" y="1124585"/>
            <a:ext cx="4481195" cy="2519680"/>
          </a:xfrm>
          <a:prstGeom prst="rect">
            <a:avLst/>
          </a:prstGeom>
          <a:noFill/>
          <a:ln>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250190" y="3823335"/>
            <a:ext cx="4481195" cy="2133600"/>
          </a:xfrm>
          <a:prstGeom prst="rect">
            <a:avLst/>
          </a:prstGeom>
          <a:noFill/>
          <a:ln>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custDataLst>
              <p:tags r:id="rId5"/>
            </p:custDataLst>
          </p:nvPr>
        </p:nvSpPr>
        <p:spPr>
          <a:xfrm>
            <a:off x="2588260" y="980440"/>
            <a:ext cx="507365" cy="271780"/>
          </a:xfrm>
          <a:prstGeom prst="rect">
            <a:avLst/>
          </a:prstGeom>
          <a:noFill/>
        </p:spPr>
        <p:txBody>
          <a:bodyPr wrap="square" rtlCol="0">
            <a:noAutofit/>
          </a:bodyPr>
          <a:p>
            <a:pPr indent="0" algn="ctr">
              <a:lnSpc>
                <a:spcPct val="100000"/>
              </a:lnSpc>
              <a:buFont typeface="Wingdings" panose="05000000000000000000" charset="0"/>
              <a:buNone/>
            </a:pPr>
            <a:r>
              <a:rPr lang="en-US" altLang="zh-CN" sz="1200" dirty="0" smtClean="0">
                <a:highlight>
                  <a:srgbClr val="C0C0C0"/>
                </a:highlight>
                <a:latin typeface="微软雅黑 Light" panose="020B0502040204020203" pitchFamily="34" charset="-122"/>
                <a:ea typeface="微软雅黑 Light" panose="020B0502040204020203" pitchFamily="34" charset="-122"/>
                <a:sym typeface="+mn-ea"/>
              </a:rPr>
              <a:t>PRC</a:t>
            </a:r>
            <a:endParaRPr lang="en-US" altLang="zh-CN" sz="1200" dirty="0" smtClean="0">
              <a:highlight>
                <a:srgbClr val="C0C0C0"/>
              </a:highlight>
              <a:latin typeface="微软雅黑 Light" panose="020B0502040204020203" pitchFamily="34" charset="-122"/>
              <a:ea typeface="微软雅黑 Light" panose="020B0502040204020203" pitchFamily="34" charset="-122"/>
              <a:sym typeface="+mn-ea"/>
            </a:endParaRPr>
          </a:p>
        </p:txBody>
      </p:sp>
      <p:sp>
        <p:nvSpPr>
          <p:cNvPr id="11" name="文本框 10"/>
          <p:cNvSpPr txBox="1"/>
          <p:nvPr>
            <p:custDataLst>
              <p:tags r:id="rId6"/>
            </p:custDataLst>
          </p:nvPr>
        </p:nvSpPr>
        <p:spPr>
          <a:xfrm>
            <a:off x="2588260" y="3716020"/>
            <a:ext cx="507365" cy="271780"/>
          </a:xfrm>
          <a:prstGeom prst="rect">
            <a:avLst/>
          </a:prstGeom>
          <a:noFill/>
        </p:spPr>
        <p:txBody>
          <a:bodyPr wrap="square" rtlCol="0">
            <a:noAutofit/>
          </a:bodyPr>
          <a:p>
            <a:pPr indent="0" algn="ctr">
              <a:lnSpc>
                <a:spcPct val="100000"/>
              </a:lnSpc>
              <a:buFont typeface="Wingdings" panose="05000000000000000000" charset="0"/>
              <a:buNone/>
            </a:pPr>
            <a:r>
              <a:rPr lang="en-US" altLang="zh-CN" sz="1200" dirty="0" smtClean="0">
                <a:highlight>
                  <a:srgbClr val="C0C0C0"/>
                </a:highlight>
                <a:latin typeface="微软雅黑 Light" panose="020B0502040204020203" pitchFamily="34" charset="-122"/>
                <a:ea typeface="微软雅黑 Light" panose="020B0502040204020203" pitchFamily="34" charset="-122"/>
                <a:sym typeface="+mn-ea"/>
              </a:rPr>
              <a:t>SRC</a:t>
            </a:r>
            <a:endParaRPr lang="en-US" altLang="zh-CN" sz="1200" dirty="0" smtClean="0">
              <a:highlight>
                <a:srgbClr val="C0C0C0"/>
              </a:highlight>
              <a:latin typeface="微软雅黑 Light" panose="020B0502040204020203" pitchFamily="34" charset="-122"/>
              <a:ea typeface="微软雅黑 Light" panose="020B0502040204020203" pitchFamily="34" charset="-122"/>
              <a:sym typeface="+mn-ea"/>
            </a:endParaRPr>
          </a:p>
        </p:txBody>
      </p:sp>
      <p:graphicFrame>
        <p:nvGraphicFramePr>
          <p:cNvPr id="12" name="对象 11"/>
          <p:cNvGraphicFramePr>
            <a:graphicFrameLocks noChangeAspect="1"/>
          </p:cNvGraphicFramePr>
          <p:nvPr/>
        </p:nvGraphicFramePr>
        <p:xfrm>
          <a:off x="8230931" y="1485165"/>
          <a:ext cx="3778051" cy="809280"/>
        </p:xfrm>
        <a:graphic>
          <a:graphicData uri="http://schemas.openxmlformats.org/presentationml/2006/ole">
            <mc:AlternateContent xmlns:mc="http://schemas.openxmlformats.org/markup-compatibility/2006">
              <mc:Choice xmlns:v="urn:schemas-microsoft-com:vml" Requires="v">
                <p:oleObj spid="_x0000_s13" name="" r:id="rId7" imgW="1890395" imgH="404495" progId="Equation.AxMath">
                  <p:embed/>
                </p:oleObj>
              </mc:Choice>
              <mc:Fallback>
                <p:oleObj name="" r:id="rId7" imgW="1890395" imgH="404495" progId="Equation.AxMath">
                  <p:embed/>
                  <p:pic>
                    <p:nvPicPr>
                      <p:cNvPr id="0" name="图片 2"/>
                      <p:cNvPicPr/>
                      <p:nvPr/>
                    </p:nvPicPr>
                    <p:blipFill>
                      <a:blip r:embed="rId8"/>
                      <a:stretch>
                        <a:fillRect/>
                      </a:stretch>
                    </p:blipFill>
                    <p:spPr>
                      <a:xfrm>
                        <a:off x="8230931" y="1485165"/>
                        <a:ext cx="3778051" cy="80928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7619962" y="2522900"/>
          <a:ext cx="928370" cy="472440"/>
        </p:xfrm>
        <a:graphic>
          <a:graphicData uri="http://schemas.openxmlformats.org/presentationml/2006/ole">
            <mc:AlternateContent xmlns:mc="http://schemas.openxmlformats.org/markup-compatibility/2006">
              <mc:Choice xmlns:v="urn:schemas-microsoft-com:vml" Requires="v">
                <p:oleObj spid="_x0000_s15" name="" r:id="rId9" imgW="464185" imgH="236220" progId="Equation.AxMath">
                  <p:embed/>
                </p:oleObj>
              </mc:Choice>
              <mc:Fallback>
                <p:oleObj name="" r:id="rId9" imgW="464185" imgH="236220" progId="Equation.AxMath">
                  <p:embed/>
                  <p:pic>
                    <p:nvPicPr>
                      <p:cNvPr id="0" name="图片 2"/>
                      <p:cNvPicPr/>
                      <p:nvPr/>
                    </p:nvPicPr>
                    <p:blipFill>
                      <a:blip r:embed="rId10"/>
                      <a:stretch>
                        <a:fillRect/>
                      </a:stretch>
                    </p:blipFill>
                    <p:spPr>
                      <a:xfrm>
                        <a:off x="7619962" y="2522900"/>
                        <a:ext cx="928370" cy="47244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8627707" y="2538140"/>
          <a:ext cx="609600" cy="457200"/>
        </p:xfrm>
        <a:graphic>
          <a:graphicData uri="http://schemas.openxmlformats.org/presentationml/2006/ole">
            <mc:AlternateContent xmlns:mc="http://schemas.openxmlformats.org/markup-compatibility/2006">
              <mc:Choice xmlns:v="urn:schemas-microsoft-com:vml" Requires="v">
                <p:oleObj spid="_x0000_s17" name="" r:id="rId11" imgW="304800" imgH="228600" progId="Equation.AxMath">
                  <p:embed/>
                </p:oleObj>
              </mc:Choice>
              <mc:Fallback>
                <p:oleObj name="" r:id="rId11" imgW="304800" imgH="228600" progId="Equation.AxMath">
                  <p:embed/>
                  <p:pic>
                    <p:nvPicPr>
                      <p:cNvPr id="0" name="图片 2"/>
                      <p:cNvPicPr/>
                      <p:nvPr/>
                    </p:nvPicPr>
                    <p:blipFill>
                      <a:blip r:embed="rId12"/>
                      <a:stretch>
                        <a:fillRect/>
                      </a:stretch>
                    </p:blipFill>
                    <p:spPr>
                      <a:xfrm>
                        <a:off x="8627707" y="2538140"/>
                        <a:ext cx="609600" cy="457200"/>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9347797" y="2553380"/>
          <a:ext cx="641350" cy="457200"/>
        </p:xfrm>
        <a:graphic>
          <a:graphicData uri="http://schemas.openxmlformats.org/presentationml/2006/ole">
            <mc:AlternateContent xmlns:mc="http://schemas.openxmlformats.org/markup-compatibility/2006">
              <mc:Choice xmlns:v="urn:schemas-microsoft-com:vml" Requires="v">
                <p:oleObj spid="_x0000_s19" name="" r:id="rId13" imgW="320675" imgH="228600" progId="Equation.AxMath">
                  <p:embed/>
                </p:oleObj>
              </mc:Choice>
              <mc:Fallback>
                <p:oleObj name="" r:id="rId13" imgW="320675" imgH="228600" progId="Equation.AxMath">
                  <p:embed/>
                  <p:pic>
                    <p:nvPicPr>
                      <p:cNvPr id="0" name="图片 2"/>
                      <p:cNvPicPr/>
                      <p:nvPr/>
                    </p:nvPicPr>
                    <p:blipFill>
                      <a:blip r:embed="rId14"/>
                      <a:stretch>
                        <a:fillRect/>
                      </a:stretch>
                    </p:blipFill>
                    <p:spPr>
                      <a:xfrm>
                        <a:off x="9347797" y="2553380"/>
                        <a:ext cx="641350" cy="4572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10140277" y="2553380"/>
          <a:ext cx="605790" cy="457200"/>
        </p:xfrm>
        <a:graphic>
          <a:graphicData uri="http://schemas.openxmlformats.org/presentationml/2006/ole">
            <mc:AlternateContent xmlns:mc="http://schemas.openxmlformats.org/markup-compatibility/2006">
              <mc:Choice xmlns:v="urn:schemas-microsoft-com:vml" Requires="v">
                <p:oleObj spid="_x0000_s22" name="" r:id="rId15" imgW="302895" imgH="228600" progId="Equation.AxMath">
                  <p:embed/>
                </p:oleObj>
              </mc:Choice>
              <mc:Fallback>
                <p:oleObj name="" r:id="rId15" imgW="302895" imgH="228600" progId="Equation.AxMath">
                  <p:embed/>
                  <p:pic>
                    <p:nvPicPr>
                      <p:cNvPr id="0" name="图片 2"/>
                      <p:cNvPicPr/>
                      <p:nvPr/>
                    </p:nvPicPr>
                    <p:blipFill>
                      <a:blip r:embed="rId16"/>
                      <a:stretch>
                        <a:fillRect/>
                      </a:stretch>
                    </p:blipFill>
                    <p:spPr>
                      <a:xfrm>
                        <a:off x="10140277" y="2553380"/>
                        <a:ext cx="605790" cy="457200"/>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10897197" y="2538140"/>
          <a:ext cx="612140" cy="457200"/>
        </p:xfrm>
        <a:graphic>
          <a:graphicData uri="http://schemas.openxmlformats.org/presentationml/2006/ole">
            <mc:AlternateContent xmlns:mc="http://schemas.openxmlformats.org/markup-compatibility/2006">
              <mc:Choice xmlns:v="urn:schemas-microsoft-com:vml" Requires="v">
                <p:oleObj spid="_x0000_s24" name="" r:id="rId17" imgW="306070" imgH="228600" progId="Equation.AxMath">
                  <p:embed/>
                </p:oleObj>
              </mc:Choice>
              <mc:Fallback>
                <p:oleObj name="" r:id="rId17" imgW="306070" imgH="228600" progId="Equation.AxMath">
                  <p:embed/>
                  <p:pic>
                    <p:nvPicPr>
                      <p:cNvPr id="0" name="图片 2"/>
                      <p:cNvPicPr/>
                      <p:nvPr/>
                    </p:nvPicPr>
                    <p:blipFill>
                      <a:blip r:embed="rId18"/>
                      <a:stretch>
                        <a:fillRect/>
                      </a:stretch>
                    </p:blipFill>
                    <p:spPr>
                      <a:xfrm>
                        <a:off x="10897197" y="2538140"/>
                        <a:ext cx="612140" cy="457200"/>
                      </a:xfrm>
                      <a:prstGeom prst="rect">
                        <a:avLst/>
                      </a:prstGeom>
                    </p:spPr>
                  </p:pic>
                </p:oleObj>
              </mc:Fallback>
            </mc:AlternateContent>
          </a:graphicData>
        </a:graphic>
      </p:graphicFrame>
      <p:pic>
        <p:nvPicPr>
          <p:cNvPr id="25" name="图片 24"/>
          <p:cNvPicPr>
            <a:picLocks noChangeAspect="1"/>
          </p:cNvPicPr>
          <p:nvPr/>
        </p:nvPicPr>
        <p:blipFill>
          <a:blip r:embed="rId19"/>
          <a:stretch>
            <a:fillRect/>
          </a:stretch>
        </p:blipFill>
        <p:spPr>
          <a:xfrm>
            <a:off x="5080635" y="1196975"/>
            <a:ext cx="3068955" cy="1325880"/>
          </a:xfrm>
          <a:prstGeom prst="rect">
            <a:avLst/>
          </a:prstGeom>
        </p:spPr>
      </p:pic>
      <p:graphicFrame>
        <p:nvGraphicFramePr>
          <p:cNvPr id="26" name="对象 25"/>
          <p:cNvGraphicFramePr>
            <a:graphicFrameLocks noChangeAspect="1"/>
          </p:cNvGraphicFramePr>
          <p:nvPr/>
        </p:nvGraphicFramePr>
        <p:xfrm>
          <a:off x="8110817" y="3096305"/>
          <a:ext cx="3843020" cy="745490"/>
        </p:xfrm>
        <a:graphic>
          <a:graphicData uri="http://schemas.openxmlformats.org/presentationml/2006/ole">
            <mc:AlternateContent xmlns:mc="http://schemas.openxmlformats.org/markup-compatibility/2006">
              <mc:Choice xmlns:v="urn:schemas-microsoft-com:vml" Requires="v">
                <p:oleObj spid="_x0000_s27" name="" r:id="rId20" imgW="1922780" imgH="372745" progId="Equation.AxMath">
                  <p:embed/>
                </p:oleObj>
              </mc:Choice>
              <mc:Fallback>
                <p:oleObj name="" r:id="rId20" imgW="1922780" imgH="372745" progId="Equation.AxMath">
                  <p:embed/>
                  <p:pic>
                    <p:nvPicPr>
                      <p:cNvPr id="0" name="图片 2"/>
                      <p:cNvPicPr/>
                      <p:nvPr/>
                    </p:nvPicPr>
                    <p:blipFill>
                      <a:blip r:embed="rId21"/>
                      <a:stretch>
                        <a:fillRect/>
                      </a:stretch>
                    </p:blipFill>
                    <p:spPr>
                      <a:xfrm>
                        <a:off x="8110817" y="3096305"/>
                        <a:ext cx="3843020" cy="745490"/>
                      </a:xfrm>
                      <a:prstGeom prst="rect">
                        <a:avLst/>
                      </a:prstGeom>
                    </p:spPr>
                  </p:pic>
                </p:oleObj>
              </mc:Fallback>
            </mc:AlternateContent>
          </a:graphicData>
        </a:graphic>
      </p:graphicFrame>
      <p:sp>
        <p:nvSpPr>
          <p:cNvPr id="28" name="右箭头 27"/>
          <p:cNvSpPr/>
          <p:nvPr/>
        </p:nvSpPr>
        <p:spPr>
          <a:xfrm rot="5400000">
            <a:off x="11561445" y="2616200"/>
            <a:ext cx="545465" cy="215900"/>
          </a:xfrm>
          <a:prstGeom prst="rightArrow">
            <a:avLst/>
          </a:prstGeom>
          <a:noFill/>
          <a:ln>
            <a:solidFill>
              <a:schemeClr val="accent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9" name="图片 28"/>
          <p:cNvPicPr>
            <a:picLocks noChangeAspect="1"/>
          </p:cNvPicPr>
          <p:nvPr/>
        </p:nvPicPr>
        <p:blipFill>
          <a:blip r:embed="rId22"/>
          <a:srcRect r="33731" b="14737"/>
          <a:stretch>
            <a:fillRect/>
          </a:stretch>
        </p:blipFill>
        <p:spPr>
          <a:xfrm>
            <a:off x="8110855" y="3823335"/>
            <a:ext cx="3898392" cy="2592324"/>
          </a:xfrm>
          <a:prstGeom prst="rect">
            <a:avLst/>
          </a:prstGeom>
        </p:spPr>
      </p:pic>
      <p:cxnSp>
        <p:nvCxnSpPr>
          <p:cNvPr id="30" name="直接连接符 29"/>
          <p:cNvCxnSpPr/>
          <p:nvPr/>
        </p:nvCxnSpPr>
        <p:spPr>
          <a:xfrm>
            <a:off x="11495405" y="5085715"/>
            <a:ext cx="0" cy="107950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31" name="文本框 30"/>
          <p:cNvSpPr txBox="1"/>
          <p:nvPr>
            <p:custDataLst>
              <p:tags r:id="rId23"/>
            </p:custDataLst>
          </p:nvPr>
        </p:nvSpPr>
        <p:spPr>
          <a:xfrm>
            <a:off x="11235690" y="4797425"/>
            <a:ext cx="796925" cy="26987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00FF00"/>
                </a:highlight>
                <a:latin typeface="微软雅黑 Light" panose="020B0502040204020203" pitchFamily="34" charset="-122"/>
                <a:ea typeface="微软雅黑 Light" panose="020B0502040204020203" pitchFamily="34" charset="-122"/>
              </a:rPr>
              <a:t>负载加重</a:t>
            </a:r>
            <a:endParaRPr lang="zh-CN" altLang="en-US" sz="1200" dirty="0" smtClean="0">
              <a:highlight>
                <a:srgbClr val="00FF00"/>
              </a:highlight>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9622790" y="5300980"/>
            <a:ext cx="1800225" cy="0"/>
          </a:xfrm>
          <a:prstGeom prst="line">
            <a:avLst/>
          </a:prstGeom>
          <a:ln w="28575">
            <a:solidFill>
              <a:schemeClr val="tx2">
                <a:lumMod val="60000"/>
                <a:lumOff val="40000"/>
              </a:schemeClr>
            </a:solidFill>
            <a:prstDash val="sysDot"/>
            <a:headEnd type="none"/>
            <a:tailEnd type="none" w="med" len="med"/>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flipH="1">
            <a:off x="9766935" y="4725035"/>
            <a:ext cx="144145" cy="574675"/>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34" name="文本框 33"/>
          <p:cNvSpPr txBox="1"/>
          <p:nvPr>
            <p:custDataLst>
              <p:tags r:id="rId24"/>
            </p:custDataLst>
          </p:nvPr>
        </p:nvSpPr>
        <p:spPr>
          <a:xfrm>
            <a:off x="9695180" y="4293235"/>
            <a:ext cx="1482090" cy="36703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00FF00"/>
                </a:highlight>
                <a:latin typeface="微软雅黑 Light" panose="020B0502040204020203" pitchFamily="34" charset="-122"/>
                <a:ea typeface="微软雅黑 Light" panose="020B0502040204020203" pitchFamily="34" charset="-122"/>
              </a:rPr>
              <a:t>不同负载下稳</a:t>
            </a:r>
            <a:r>
              <a:rPr lang="zh-CN" altLang="en-US" sz="1200" dirty="0" smtClean="0">
                <a:highlight>
                  <a:srgbClr val="00FF00"/>
                </a:highlight>
                <a:latin typeface="微软雅黑 Light" panose="020B0502040204020203" pitchFamily="34" charset="-122"/>
                <a:ea typeface="微软雅黑 Light" panose="020B0502040204020203" pitchFamily="34" charset="-122"/>
              </a:rPr>
              <a:t>压开关频率波动</a:t>
            </a:r>
            <a:r>
              <a:rPr lang="zh-CN" altLang="en-US" sz="1200" dirty="0" smtClean="0">
                <a:highlight>
                  <a:srgbClr val="00FF00"/>
                </a:highlight>
                <a:latin typeface="微软雅黑 Light" panose="020B0502040204020203" pitchFamily="34" charset="-122"/>
                <a:ea typeface="微软雅黑 Light" panose="020B0502040204020203" pitchFamily="34" charset="-122"/>
              </a:rPr>
              <a:t>范围</a:t>
            </a:r>
            <a:endParaRPr lang="zh-CN" altLang="en-US" sz="1200" dirty="0" smtClean="0">
              <a:highlight>
                <a:srgbClr val="00FF00"/>
              </a:highlight>
              <a:latin typeface="微软雅黑 Light" panose="020B0502040204020203" pitchFamily="34" charset="-122"/>
              <a:ea typeface="微软雅黑 Light" panose="020B0502040204020203" pitchFamily="34" charset="-122"/>
            </a:endParaRPr>
          </a:p>
        </p:txBody>
      </p:sp>
      <p:sp>
        <p:nvSpPr>
          <p:cNvPr id="35" name="矩形 34"/>
          <p:cNvSpPr/>
          <p:nvPr/>
        </p:nvSpPr>
        <p:spPr>
          <a:xfrm>
            <a:off x="4942840" y="1124585"/>
            <a:ext cx="7157720" cy="5512435"/>
          </a:xfrm>
          <a:prstGeom prst="rect">
            <a:avLst/>
          </a:prstGeom>
          <a:noFill/>
          <a:ln>
            <a:solidFill>
              <a:schemeClr val="accent6"/>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矩形 35"/>
          <p:cNvSpPr/>
          <p:nvPr/>
        </p:nvSpPr>
        <p:spPr>
          <a:xfrm>
            <a:off x="8627745" y="4364355"/>
            <a:ext cx="973455" cy="1711325"/>
          </a:xfrm>
          <a:prstGeom prst="rect">
            <a:avLst/>
          </a:prstGeom>
          <a:solidFill>
            <a:srgbClr val="FFC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文本框 36"/>
          <p:cNvSpPr txBox="1"/>
          <p:nvPr>
            <p:custDataLst>
              <p:tags r:id="rId25"/>
            </p:custDataLst>
          </p:nvPr>
        </p:nvSpPr>
        <p:spPr>
          <a:xfrm>
            <a:off x="6471920" y="3644265"/>
            <a:ext cx="1991995" cy="53911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能工作在这个区域吗？有负载</a:t>
            </a:r>
            <a:r>
              <a:rPr lang="zh-CN" altLang="en-US" sz="1200" dirty="0" smtClean="0">
                <a:highlight>
                  <a:srgbClr val="FFFF00"/>
                </a:highlight>
                <a:latin typeface="微软雅黑 Light" panose="020B0502040204020203" pitchFamily="34" charset="-122"/>
                <a:ea typeface="微软雅黑 Light" panose="020B0502040204020203" pitchFamily="34" charset="-122"/>
              </a:rPr>
              <a:t>跳变立刻就工作在容性区</a:t>
            </a:r>
            <a:r>
              <a:rPr lang="zh-CN" altLang="en-US" sz="1200" dirty="0" smtClean="0">
                <a:highlight>
                  <a:srgbClr val="FFFF00"/>
                </a:highlight>
                <a:latin typeface="微软雅黑 Light" panose="020B0502040204020203" pitchFamily="34" charset="-122"/>
                <a:ea typeface="微软雅黑 Light" panose="020B0502040204020203" pitchFamily="34" charset="-122"/>
              </a:rPr>
              <a:t>了</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indent="0">
              <a:lnSpc>
                <a:spcPct val="100000"/>
              </a:lnSpc>
              <a:buFont typeface="Wingdings" panose="05000000000000000000" charset="0"/>
              <a:buNone/>
            </a:pPr>
            <a:r>
              <a:rPr lang="zh-CN" altLang="en-US" sz="1200" dirty="0" smtClean="0">
                <a:highlight>
                  <a:srgbClr val="00FF00"/>
                </a:highlight>
                <a:latin typeface="微软雅黑 Light" panose="020B0502040204020203" pitchFamily="34" charset="-122"/>
                <a:ea typeface="微软雅黑 Light" panose="020B0502040204020203" pitchFamily="34" charset="-122"/>
              </a:rPr>
              <a:t>是可以的，但要控制</a:t>
            </a:r>
            <a:r>
              <a:rPr lang="en-US" altLang="zh-CN" sz="1200" dirty="0" smtClean="0">
                <a:highlight>
                  <a:srgbClr val="00FF00"/>
                </a:highlight>
                <a:latin typeface="微软雅黑 Light" panose="020B0502040204020203" pitchFamily="34" charset="-122"/>
                <a:ea typeface="微软雅黑 Light" panose="020B0502040204020203" pitchFamily="34" charset="-122"/>
              </a:rPr>
              <a:t>Qmax</a:t>
            </a:r>
            <a:endParaRPr lang="en-US" altLang="zh-CN" sz="1200" dirty="0" smtClean="0">
              <a:highlight>
                <a:srgbClr val="00FF00"/>
              </a:highlight>
              <a:latin typeface="微软雅黑 Light" panose="020B0502040204020203" pitchFamily="34" charset="-122"/>
              <a:ea typeface="微软雅黑 Light" panose="020B0502040204020203" pitchFamily="34" charset="-122"/>
            </a:endParaRPr>
          </a:p>
        </p:txBody>
      </p:sp>
      <p:cxnSp>
        <p:nvCxnSpPr>
          <p:cNvPr id="38" name="直接连接符 37"/>
          <p:cNvCxnSpPr/>
          <p:nvPr/>
        </p:nvCxnSpPr>
        <p:spPr>
          <a:xfrm flipH="1" flipV="1">
            <a:off x="8110855" y="4149090"/>
            <a:ext cx="576580" cy="417830"/>
          </a:xfrm>
          <a:prstGeom prst="line">
            <a:avLst/>
          </a:prstGeom>
          <a:ln w="12700">
            <a:solidFill>
              <a:srgbClr val="FF0000"/>
            </a:solidFill>
            <a:headEnd type="none"/>
            <a:tailEnd type="arrow" w="med" len="med"/>
          </a:ln>
        </p:spPr>
        <p:style>
          <a:lnRef idx="2">
            <a:schemeClr val="accent1"/>
          </a:lnRef>
          <a:fillRef idx="0">
            <a:srgbClr val="FFFFFF"/>
          </a:fillRef>
          <a:effectRef idx="0">
            <a:srgbClr val="FFFFFF"/>
          </a:effectRef>
          <a:fontRef idx="minor">
            <a:schemeClr val="tx1"/>
          </a:fontRef>
        </p:style>
      </p:cxnSp>
      <p:sp>
        <p:nvSpPr>
          <p:cNvPr id="39" name="文本框 38"/>
          <p:cNvSpPr txBox="1"/>
          <p:nvPr>
            <p:custDataLst>
              <p:tags r:id="rId26"/>
            </p:custDataLst>
          </p:nvPr>
        </p:nvSpPr>
        <p:spPr>
          <a:xfrm>
            <a:off x="8543290" y="981075"/>
            <a:ext cx="507365" cy="271780"/>
          </a:xfrm>
          <a:prstGeom prst="rect">
            <a:avLst/>
          </a:prstGeom>
          <a:noFill/>
        </p:spPr>
        <p:txBody>
          <a:bodyPr wrap="square" rtlCol="0">
            <a:noAutofit/>
          </a:bodyPr>
          <a:p>
            <a:pPr indent="0" algn="ctr">
              <a:lnSpc>
                <a:spcPct val="100000"/>
              </a:lnSpc>
              <a:buFont typeface="Wingdings" panose="05000000000000000000" charset="0"/>
              <a:buNone/>
            </a:pPr>
            <a:r>
              <a:rPr lang="en-US" altLang="zh-CN" sz="1200" dirty="0" smtClean="0">
                <a:highlight>
                  <a:srgbClr val="C0C0C0"/>
                </a:highlight>
                <a:latin typeface="微软雅黑 Light" panose="020B0502040204020203" pitchFamily="34" charset="-122"/>
                <a:ea typeface="微软雅黑 Light" panose="020B0502040204020203" pitchFamily="34" charset="-122"/>
                <a:sym typeface="+mn-ea"/>
              </a:rPr>
              <a:t>LLC</a:t>
            </a:r>
            <a:endParaRPr lang="en-US" altLang="zh-CN" sz="1200" dirty="0" smtClean="0">
              <a:highlight>
                <a:srgbClr val="C0C0C0"/>
              </a:highlight>
              <a:latin typeface="微软雅黑 Light" panose="020B0502040204020203" pitchFamily="34" charset="-122"/>
              <a:ea typeface="微软雅黑 Light" panose="020B0502040204020203" pitchFamily="34" charset="-122"/>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462405" y="366395"/>
            <a:ext cx="3257550" cy="316865"/>
          </a:xfrm>
        </p:spPr>
        <p:txBody>
          <a:bodyPr/>
          <a:lstStyle/>
          <a:p>
            <a:pPr>
              <a:lnSpc>
                <a:spcPct val="100000"/>
              </a:lnSpc>
            </a:pPr>
            <a:r>
              <a:rPr dirty="0" smtClean="0"/>
              <a:t>编写</a:t>
            </a:r>
            <a:r>
              <a:rPr dirty="0" smtClean="0"/>
              <a:t>过程</a:t>
            </a:r>
            <a:endParaRPr dirty="0" smtClean="0"/>
          </a:p>
        </p:txBody>
      </p:sp>
      <p:sp>
        <p:nvSpPr>
          <p:cNvPr id="4" name="文本占位符 4"/>
          <p:cNvSpPr>
            <a:spLocks noGrp="1"/>
          </p:cNvSpPr>
          <p:nvPr>
            <p:custDataLst>
              <p:tags r:id="rId1"/>
            </p:custDataLst>
          </p:nvPr>
        </p:nvSpPr>
        <p:spPr>
          <a:xfrm>
            <a:off x="982980" y="366395"/>
            <a:ext cx="575721" cy="316865"/>
          </a:xfrm>
          <a:prstGeom prst="rect">
            <a:avLst/>
          </a:prstGeom>
        </p:spPr>
        <p:txBody>
          <a:bodyPr/>
          <a:lstStyle>
            <a:lvl1pPr marL="0" indent="0" algn="l" defTabSz="914400" rtl="0" eaLnBrk="1" latinLnBrk="0" hangingPunct="1">
              <a:lnSpc>
                <a:spcPct val="90000"/>
              </a:lnSpc>
              <a:spcBef>
                <a:spcPct val="20000"/>
              </a:spcBef>
              <a:spcAft>
                <a:spcPts val="0"/>
              </a:spcAft>
              <a:buFont typeface="Arial" panose="020B0604020202020204" pitchFamily="34" charset="0"/>
              <a:buNone/>
              <a:defRPr lang="zh-CN" altLang="en-US" sz="2000" b="1" u="none" strike="noStrike" kern="1200" cap="none" spc="0" normalizeH="0" baseline="0">
                <a:solidFill>
                  <a:srgbClr val="3A70D3"/>
                </a:solidFill>
                <a:uFillTx/>
                <a:latin typeface="微软雅黑" panose="020B0503020204020204" pitchFamily="34" charset="-122"/>
                <a:ea typeface="微软雅黑" panose="020B0503020204020204" pitchFamily="34" charset="-122"/>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00000"/>
              </a:lnSpc>
            </a:pPr>
            <a:r>
              <a:rPr lang="en-US" altLang="zh-CN" dirty="0" smtClean="0"/>
              <a:t>01</a:t>
            </a:r>
            <a:endParaRPr lang="zh-CN" altLang="en-US" dirty="0"/>
          </a:p>
        </p:txBody>
      </p:sp>
      <p:graphicFrame>
        <p:nvGraphicFramePr>
          <p:cNvPr id="2" name="表格 1"/>
          <p:cNvGraphicFramePr/>
          <p:nvPr/>
        </p:nvGraphicFramePr>
        <p:xfrm>
          <a:off x="2063115" y="909320"/>
          <a:ext cx="7560310" cy="4465320"/>
        </p:xfrm>
        <a:graphic>
          <a:graphicData uri="http://schemas.openxmlformats.org/drawingml/2006/table">
            <a:tbl>
              <a:tblPr firstRow="1" bandRow="1">
                <a:tableStyleId>{5C22544A-7EE6-4342-B048-85BDC9FD1C3A}</a:tableStyleId>
              </a:tblPr>
              <a:tblGrid>
                <a:gridCol w="1260000"/>
                <a:gridCol w="2520000"/>
                <a:gridCol w="1260000"/>
                <a:gridCol w="2520000"/>
              </a:tblGrid>
              <a:tr h="381000">
                <a:tc>
                  <a:txBody>
                    <a:bodyPr/>
                    <a:p>
                      <a:pPr algn="ctr">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solidFill>
                            <a:schemeClr val="tx1"/>
                          </a:solidFill>
                          <a:latin typeface="微软雅黑 Light" panose="020B0502040204020203" pitchFamily="34" charset="-122"/>
                          <a:ea typeface="微软雅黑 Light" panose="020B0502040204020203" pitchFamily="34" charset="-122"/>
                        </a:rPr>
                        <a:t>记录</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a:solidFill>
                            <a:schemeClr val="tx1"/>
                          </a:solidFill>
                          <a:latin typeface="微软雅黑 Light" panose="020B0502040204020203" pitchFamily="34" charset="-122"/>
                          <a:ea typeface="微软雅黑 Light" panose="020B0502040204020203" pitchFamily="34" charset="-122"/>
                        </a:rPr>
                        <a:t>记录</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400" b="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rPr>
                        <a:t>架构思考</a:t>
                      </a:r>
                      <a:endParaRPr lang="zh-CN" altLang="en-US" sz="1400" b="1">
                        <a:solidFill>
                          <a:srgbClr val="FF0000"/>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rgbClr val="FF0000"/>
                          </a:solidFill>
                          <a:latin typeface="微软雅黑 Light" panose="020B0502040204020203" pitchFamily="34" charset="-122"/>
                          <a:ea typeface="微软雅黑 Light" panose="020B0502040204020203" pitchFamily="34" charset="-122"/>
                          <a:sym typeface="+mn-ea"/>
                        </a:rPr>
                        <a:t>这里才是重点，从</a:t>
                      </a:r>
                      <a:r>
                        <a:rPr lang="en-US" altLang="zh-CN" sz="1400">
                          <a:solidFill>
                            <a:srgbClr val="FF0000"/>
                          </a:solidFill>
                          <a:latin typeface="微软雅黑 Light" panose="020B0502040204020203" pitchFamily="34" charset="-122"/>
                          <a:ea typeface="微软雅黑 Light" panose="020B0502040204020203" pitchFamily="34" charset="-122"/>
                          <a:sym typeface="+mn-ea"/>
                        </a:rPr>
                        <a:t>Easy OS</a:t>
                      </a:r>
                      <a:r>
                        <a:rPr lang="zh-CN" altLang="en-US" sz="1400">
                          <a:solidFill>
                            <a:srgbClr val="FF0000"/>
                          </a:solidFill>
                          <a:latin typeface="微软雅黑 Light" panose="020B0502040204020203" pitchFamily="34" charset="-122"/>
                          <a:ea typeface="微软雅黑 Light" panose="020B0502040204020203" pitchFamily="34" charset="-122"/>
                          <a:sym typeface="+mn-ea"/>
                        </a:rPr>
                        <a:t>的应用开始</a:t>
                      </a:r>
                      <a:endParaRPr lang="zh-CN" altLang="en-US" sz="1400">
                        <a:solidFill>
                          <a:srgbClr val="FF0000"/>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400" b="1">
                          <a:solidFill>
                            <a:srgbClr val="FF0000"/>
                          </a:solidFill>
                          <a:latin typeface="微软雅黑 Light" panose="020B0502040204020203" pitchFamily="34" charset="-122"/>
                          <a:ea typeface="微软雅黑 Light" panose="020B0502040204020203" pitchFamily="34" charset="-122"/>
                        </a:rPr>
                        <a:t>故障管理</a:t>
                      </a:r>
                      <a:endParaRPr lang="zh-CN" altLang="en-US" sz="1400" b="1">
                        <a:solidFill>
                          <a:srgbClr val="FF0000"/>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endParaRPr lang="zh-CN" altLang="en-US"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l">
                        <a:buNone/>
                      </a:pPr>
                      <a:r>
                        <a:rPr lang="en-US" altLang="zh-CN" sz="1400" b="1">
                          <a:solidFill>
                            <a:schemeClr val="tx1"/>
                          </a:solidFill>
                          <a:latin typeface="微软雅黑 Light" panose="020B0502040204020203" pitchFamily="34" charset="-122"/>
                          <a:ea typeface="微软雅黑 Light" panose="020B0502040204020203" pitchFamily="34" charset="-122"/>
                          <a:sym typeface="+mn-ea"/>
                        </a:rPr>
                        <a:t>VSG-</a:t>
                      </a:r>
                      <a:r>
                        <a:rPr lang="zh-CN" altLang="en-US" sz="1400" b="1">
                          <a:solidFill>
                            <a:schemeClr val="tx1"/>
                          </a:solidFill>
                          <a:latin typeface="微软雅黑 Light" panose="020B0502040204020203" pitchFamily="34" charset="-122"/>
                          <a:ea typeface="微软雅黑 Light" panose="020B0502040204020203" pitchFamily="34" charset="-122"/>
                          <a:sym typeface="+mn-ea"/>
                        </a:rPr>
                        <a:t>限</a:t>
                      </a:r>
                      <a:r>
                        <a:rPr lang="zh-CN" altLang="en-US" sz="1400" b="1">
                          <a:solidFill>
                            <a:schemeClr val="tx1"/>
                          </a:solidFill>
                          <a:latin typeface="微软雅黑 Light" panose="020B0502040204020203" pitchFamily="34" charset="-122"/>
                          <a:ea typeface="微软雅黑 Light" panose="020B0502040204020203" pitchFamily="34" charset="-122"/>
                          <a:sym typeface="+mn-ea"/>
                        </a:rPr>
                        <a:t>流</a:t>
                      </a:r>
                      <a:endParaRPr lang="zh-CN" altLang="en-US"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rPr>
                        <a:t>多机</a:t>
                      </a:r>
                      <a:r>
                        <a:rPr lang="zh-CN" altLang="en-US" sz="1400" b="1">
                          <a:solidFill>
                            <a:schemeClr val="tx1"/>
                          </a:solidFill>
                          <a:latin typeface="微软雅黑 Light" panose="020B0502040204020203" pitchFamily="34" charset="-122"/>
                          <a:ea typeface="微软雅黑 Light" panose="020B0502040204020203" pitchFamily="34" charset="-122"/>
                        </a:rPr>
                        <a:t>稳定性</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l">
                        <a:buNone/>
                      </a:pPr>
                      <a:r>
                        <a:rPr lang="en-US" altLang="zh-CN" sz="1400" b="1">
                          <a:solidFill>
                            <a:schemeClr val="tx1"/>
                          </a:solidFill>
                          <a:latin typeface="微软雅黑 Light" panose="020B0502040204020203" pitchFamily="34" charset="-122"/>
                          <a:ea typeface="微软雅黑 Light" panose="020B0502040204020203" pitchFamily="34" charset="-122"/>
                        </a:rPr>
                        <a:t>VSG-</a:t>
                      </a:r>
                      <a:r>
                        <a:rPr lang="zh-CN" altLang="en-US" sz="1400" b="1">
                          <a:solidFill>
                            <a:schemeClr val="tx1"/>
                          </a:solidFill>
                          <a:latin typeface="微软雅黑 Light" panose="020B0502040204020203" pitchFamily="34" charset="-122"/>
                          <a:ea typeface="微软雅黑 Light" panose="020B0502040204020203" pitchFamily="34" charset="-122"/>
                        </a:rPr>
                        <a:t>穿越</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highlight>
                          <a:srgbClr val="FF00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rPr>
                        <a:t>级联</a:t>
                      </a:r>
                      <a:r>
                        <a:rPr lang="zh-CN" altLang="en-US" sz="1400" b="1">
                          <a:solidFill>
                            <a:schemeClr val="tx1"/>
                          </a:solidFill>
                          <a:latin typeface="微软雅黑 Light" panose="020B0502040204020203" pitchFamily="34" charset="-122"/>
                          <a:ea typeface="微软雅黑 Light" panose="020B0502040204020203" pitchFamily="34" charset="-122"/>
                        </a:rPr>
                        <a:t>稳定性</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sym typeface="+mn-ea"/>
                        </a:rPr>
                        <a:t>高低穿</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rPr>
                        <a:t>已</a:t>
                      </a:r>
                      <a:r>
                        <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rPr>
                        <a:t>完成</a:t>
                      </a: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4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rPr>
                        <a:t>MPPT</a:t>
                      </a:r>
                      <a:endParaRPr lang="en-US" altLang="zh-CN" sz="1400" b="1">
                        <a:solidFill>
                          <a:schemeClr val="tx1"/>
                        </a:solidFill>
                        <a:latin typeface="微软雅黑 Light" panose="020B0502040204020203" pitchFamily="34" charset="-122"/>
                        <a:ea typeface="微软雅黑 Light" panose="020B0502040204020203" pitchFamily="34" charset="-122"/>
                        <a:cs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400">
                          <a:solidFill>
                            <a:schemeClr val="tx1"/>
                          </a:solidFill>
                          <a:latin typeface="微软雅黑 Light" panose="020B0502040204020203" pitchFamily="34" charset="-122"/>
                          <a:ea typeface="微软雅黑 Light" panose="020B0502040204020203" pitchFamily="34" charset="-122"/>
                          <a:sym typeface="+mn-ea"/>
                        </a:rPr>
                        <a:t>2024.11.27</a:t>
                      </a:r>
                      <a:r>
                        <a:rPr lang="zh-CN" altLang="en-US" sz="1400">
                          <a:solidFill>
                            <a:schemeClr val="tx1"/>
                          </a:solidFill>
                          <a:latin typeface="微软雅黑 Light" panose="020B0502040204020203" pitchFamily="34" charset="-122"/>
                          <a:ea typeface="微软雅黑 Light" panose="020B0502040204020203" pitchFamily="34" charset="-122"/>
                          <a:sym typeface="+mn-ea"/>
                        </a:rPr>
                        <a:t>开始编写，扰动过程基本明白了，</a:t>
                      </a:r>
                      <a:r>
                        <a:rPr lang="zh-CN" altLang="en-US" sz="1400">
                          <a:solidFill>
                            <a:schemeClr val="tx1"/>
                          </a:solidFill>
                          <a:highlight>
                            <a:srgbClr val="FF0000"/>
                          </a:highlight>
                          <a:latin typeface="微软雅黑 Light" panose="020B0502040204020203" pitchFamily="34" charset="-122"/>
                          <a:ea typeface="微软雅黑 Light" panose="020B0502040204020203" pitchFamily="34" charset="-122"/>
                          <a:sym typeface="+mn-ea"/>
                        </a:rPr>
                        <a:t>但一些特殊工况没有搞明白</a:t>
                      </a:r>
                      <a:endParaRPr lang="zh-CN" altLang="en-US" sz="1400">
                        <a:solidFill>
                          <a:schemeClr val="tx1"/>
                        </a:solidFill>
                        <a:highlight>
                          <a:srgbClr val="FF0000"/>
                        </a:highlight>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sym typeface="+mn-ea"/>
                        </a:rPr>
                        <a:t>孤岛</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rPr>
                        <a:t>已</a:t>
                      </a:r>
                      <a:r>
                        <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rPr>
                        <a:t>完成</a:t>
                      </a: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400" b="1">
                          <a:solidFill>
                            <a:schemeClr val="tx1"/>
                          </a:solidFill>
                          <a:latin typeface="微软雅黑 Light" panose="020B0502040204020203" pitchFamily="34" charset="-122"/>
                          <a:ea typeface="微软雅黑 Light" panose="020B0502040204020203" pitchFamily="34" charset="-122"/>
                          <a:sym typeface="+mn-ea"/>
                        </a:rPr>
                        <a:t>IV</a:t>
                      </a:r>
                      <a:r>
                        <a:rPr lang="zh-CN" altLang="en-US" sz="1400" b="1">
                          <a:solidFill>
                            <a:schemeClr val="tx1"/>
                          </a:solidFill>
                          <a:latin typeface="微软雅黑 Light" panose="020B0502040204020203" pitchFamily="34" charset="-122"/>
                          <a:ea typeface="微软雅黑 Light" panose="020B0502040204020203" pitchFamily="34" charset="-122"/>
                          <a:sym typeface="+mn-ea"/>
                        </a:rPr>
                        <a:t>扫描</a:t>
                      </a:r>
                      <a:endParaRPr lang="zh-CN" altLang="en-US"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sym typeface="+mn-ea"/>
                        </a:rPr>
                        <a:t>绝缘</a:t>
                      </a:r>
                      <a:r>
                        <a:rPr lang="zh-CN" altLang="en-US" sz="1400" b="1">
                          <a:solidFill>
                            <a:schemeClr val="tx1"/>
                          </a:solidFill>
                          <a:latin typeface="微软雅黑 Light" panose="020B0502040204020203" pitchFamily="34" charset="-122"/>
                          <a:ea typeface="微软雅黑 Light" panose="020B0502040204020203" pitchFamily="34" charset="-122"/>
                          <a:sym typeface="+mn-ea"/>
                        </a:rPr>
                        <a:t>检测</a:t>
                      </a:r>
                      <a:endParaRPr lang="zh-CN" altLang="en-US"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rPr>
                        <a:t>已完成</a:t>
                      </a:r>
                      <a:endParaRPr lang="zh-CN" altLang="en-US" sz="1400">
                        <a:solidFill>
                          <a:schemeClr val="tx1"/>
                        </a:solidFill>
                        <a:highlight>
                          <a:srgbClr val="00FF00"/>
                        </a:highlight>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sym typeface="+mn-ea"/>
                        </a:rPr>
                        <a:t>弱光检测</a:t>
                      </a:r>
                      <a:endParaRPr lang="zh-CN" altLang="en-US"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sym typeface="+mn-ea"/>
                        </a:rPr>
                        <a:t>并离网</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chemeClr val="tx1"/>
                          </a:solidFill>
                          <a:latin typeface="微软雅黑 Light" panose="020B0502040204020203" pitchFamily="34" charset="-122"/>
                          <a:ea typeface="微软雅黑 Light" panose="020B0502040204020203" pitchFamily="34" charset="-122"/>
                        </a:rPr>
                        <a:t>参考</a:t>
                      </a:r>
                      <a:r>
                        <a:rPr lang="en-US" altLang="zh-CN" sz="1400">
                          <a:solidFill>
                            <a:schemeClr val="tx1"/>
                          </a:solidFill>
                          <a:latin typeface="微软雅黑 Light" panose="020B0502040204020203" pitchFamily="34" charset="-122"/>
                          <a:ea typeface="微软雅黑 Light" panose="020B0502040204020203" pitchFamily="34" charset="-122"/>
                        </a:rPr>
                        <a:t>SKY</a:t>
                      </a:r>
                      <a:r>
                        <a:rPr lang="zh-CN" altLang="en-US" sz="1400">
                          <a:solidFill>
                            <a:schemeClr val="tx1"/>
                          </a:solidFill>
                          <a:latin typeface="微软雅黑 Light" panose="020B0502040204020203" pitchFamily="34" charset="-122"/>
                          <a:ea typeface="微软雅黑 Light" panose="020B0502040204020203" pitchFamily="34" charset="-122"/>
                        </a:rPr>
                        <a:t>和</a:t>
                      </a:r>
                      <a:r>
                        <a:rPr lang="en-US" altLang="zh-CN" sz="1400">
                          <a:solidFill>
                            <a:schemeClr val="tx1"/>
                          </a:solidFill>
                          <a:latin typeface="微软雅黑 Light" panose="020B0502040204020203" pitchFamily="34" charset="-122"/>
                          <a:ea typeface="微软雅黑 Light" panose="020B0502040204020203" pitchFamily="34" charset="-122"/>
                        </a:rPr>
                        <a:t>PCS</a:t>
                      </a:r>
                      <a:r>
                        <a:rPr lang="zh-CN" altLang="en-US" sz="1400">
                          <a:solidFill>
                            <a:schemeClr val="tx1"/>
                          </a:solidFill>
                          <a:latin typeface="微软雅黑 Light" panose="020B0502040204020203" pitchFamily="34" charset="-122"/>
                          <a:ea typeface="微软雅黑 Light" panose="020B0502040204020203" pitchFamily="34" charset="-122"/>
                        </a:rPr>
                        <a:t>项目，先把环路搞</a:t>
                      </a:r>
                      <a:r>
                        <a:rPr lang="zh-CN" altLang="en-US" sz="1400">
                          <a:solidFill>
                            <a:schemeClr val="tx1"/>
                          </a:solidFill>
                          <a:latin typeface="微软雅黑 Light" panose="020B0502040204020203" pitchFamily="34" charset="-122"/>
                          <a:ea typeface="微软雅黑 Light" panose="020B0502040204020203" pitchFamily="34" charset="-122"/>
                        </a:rPr>
                        <a:t>清楚</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b="1">
                          <a:solidFill>
                            <a:schemeClr val="tx1"/>
                          </a:solidFill>
                          <a:latin typeface="微软雅黑 Light" panose="020B0502040204020203" pitchFamily="34" charset="-122"/>
                          <a:ea typeface="微软雅黑 Light" panose="020B0502040204020203" pitchFamily="34" charset="-122"/>
                        </a:rPr>
                        <a:t>降载</a:t>
                      </a:r>
                      <a:r>
                        <a:rPr lang="zh-CN" altLang="en-US" sz="1400" b="1">
                          <a:solidFill>
                            <a:schemeClr val="tx1"/>
                          </a:solidFill>
                          <a:latin typeface="微软雅黑 Light" panose="020B0502040204020203" pitchFamily="34" charset="-122"/>
                          <a:ea typeface="微软雅黑 Light" panose="020B0502040204020203" pitchFamily="34" charset="-122"/>
                        </a:rPr>
                        <a:t>策略</a:t>
                      </a: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altLang="en-US" sz="1400">
                          <a:solidFill>
                            <a:schemeClr val="tx1"/>
                          </a:solidFill>
                          <a:latin typeface="微软雅黑 Light" panose="020B0502040204020203" pitchFamily="34" charset="-122"/>
                          <a:ea typeface="微软雅黑 Light" panose="020B0502040204020203" pitchFamily="34" charset="-122"/>
                        </a:rPr>
                        <a:t>特别是</a:t>
                      </a:r>
                      <a:r>
                        <a:rPr lang="en-US" altLang="zh-CN" sz="1400">
                          <a:solidFill>
                            <a:schemeClr val="tx1"/>
                          </a:solidFill>
                          <a:latin typeface="微软雅黑 Light" panose="020B0502040204020203" pitchFamily="34" charset="-122"/>
                          <a:ea typeface="微软雅黑 Light" panose="020B0502040204020203" pitchFamily="34" charset="-122"/>
                        </a:rPr>
                        <a:t>PV</a:t>
                      </a:r>
                      <a:r>
                        <a:rPr lang="zh-CN" altLang="en-US" sz="1400">
                          <a:solidFill>
                            <a:schemeClr val="tx1"/>
                          </a:solidFill>
                          <a:latin typeface="微软雅黑 Light" panose="020B0502040204020203" pitchFamily="34" charset="-122"/>
                          <a:ea typeface="微软雅黑 Light" panose="020B0502040204020203" pitchFamily="34" charset="-122"/>
                        </a:rPr>
                        <a:t>的降载，要好好思考下：高温降载</a:t>
                      </a:r>
                      <a:r>
                        <a:rPr lang="en-US" altLang="zh-CN" sz="1400">
                          <a:solidFill>
                            <a:schemeClr val="tx1"/>
                          </a:solidFill>
                          <a:latin typeface="微软雅黑 Light" panose="020B0502040204020203" pitchFamily="34" charset="-122"/>
                          <a:ea typeface="微软雅黑 Light" panose="020B0502040204020203" pitchFamily="34" charset="-122"/>
                        </a:rPr>
                        <a:t>/</a:t>
                      </a:r>
                      <a:r>
                        <a:rPr lang="zh-CN" altLang="en-US" sz="1400">
                          <a:solidFill>
                            <a:schemeClr val="tx1"/>
                          </a:solidFill>
                          <a:latin typeface="微软雅黑 Light" panose="020B0502040204020203" pitchFamily="34" charset="-122"/>
                          <a:ea typeface="微软雅黑 Light" panose="020B0502040204020203" pitchFamily="34" charset="-122"/>
                        </a:rPr>
                        <a:t>直流电压降载</a:t>
                      </a:r>
                      <a:r>
                        <a:rPr lang="en-US" altLang="zh-CN" sz="1400">
                          <a:solidFill>
                            <a:schemeClr val="tx1"/>
                          </a:solidFill>
                          <a:latin typeface="微软雅黑 Light" panose="020B0502040204020203" pitchFamily="34" charset="-122"/>
                          <a:ea typeface="微软雅黑 Light" panose="020B0502040204020203" pitchFamily="34" charset="-122"/>
                        </a:rPr>
                        <a:t>/</a:t>
                      </a:r>
                      <a:r>
                        <a:rPr lang="zh-CN" altLang="en-US" sz="1400">
                          <a:solidFill>
                            <a:schemeClr val="tx1"/>
                          </a:solidFill>
                          <a:latin typeface="微软雅黑 Light" panose="020B0502040204020203" pitchFamily="34" charset="-122"/>
                          <a:ea typeface="微软雅黑 Light" panose="020B0502040204020203" pitchFamily="34" charset="-122"/>
                        </a:rPr>
                        <a:t>占空比降载</a:t>
                      </a:r>
                      <a:r>
                        <a:rPr lang="en-US" altLang="zh-CN" sz="1400">
                          <a:solidFill>
                            <a:schemeClr val="tx1"/>
                          </a:solidFill>
                          <a:latin typeface="微软雅黑 Light" panose="020B0502040204020203" pitchFamily="34" charset="-122"/>
                          <a:ea typeface="微软雅黑 Light" panose="020B0502040204020203" pitchFamily="34" charset="-122"/>
                        </a:rPr>
                        <a:t>/</a:t>
                      </a: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b="1">
                        <a:solidFill>
                          <a:schemeClr val="tx1"/>
                        </a:solidFill>
                        <a:latin typeface="微软雅黑 Light" panose="020B0502040204020203" pitchFamily="34" charset="-122"/>
                        <a:ea typeface="微软雅黑 Light" panose="020B0502040204020203" pitchFamily="34"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b="1">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endParaRPr lang="zh-CN" altLang="en-US" sz="1400">
                        <a:solidFill>
                          <a:schemeClr val="tx1"/>
                        </a:solidFill>
                        <a:latin typeface="微软雅黑 Light" panose="020B0502040204020203" pitchFamily="34" charset="-122"/>
                        <a:ea typeface="微软雅黑 Light" panose="020B0502040204020203" pitchFamily="3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电路设计</a:t>
            </a:r>
            <a:r>
              <a:rPr dirty="0" smtClean="0">
                <a:sym typeface="+mn-ea"/>
              </a:rPr>
              <a:t>流程</a:t>
            </a:r>
            <a:endParaRPr dirty="0" smtClean="0">
              <a:sym typeface="+mn-ea"/>
            </a:endParaRPr>
          </a:p>
        </p:txBody>
      </p:sp>
      <p:sp>
        <p:nvSpPr>
          <p:cNvPr id="2" name="文本框 1"/>
          <p:cNvSpPr txBox="1"/>
          <p:nvPr/>
        </p:nvSpPr>
        <p:spPr>
          <a:xfrm>
            <a:off x="622300" y="981075"/>
            <a:ext cx="5479415" cy="2087245"/>
          </a:xfrm>
          <a:prstGeom prst="rect">
            <a:avLst/>
          </a:prstGeom>
          <a:noFill/>
        </p:spPr>
        <p:txBody>
          <a:bodyPr wrap="square" rtlCol="0" anchor="t">
            <a:noAutofit/>
          </a:bodyPr>
          <a:p>
            <a:pPr lvl="0" algn="l">
              <a:buClrTx/>
              <a:buSzTx/>
              <a:buFont typeface="Wingdings" panose="05000000000000000000" charset="0"/>
            </a:pPr>
            <a:r>
              <a:rPr lang="en-US" altLang="zh-CN" sz="1200" b="1" dirty="0" smtClean="0">
                <a:highlight>
                  <a:srgbClr val="FFFF00"/>
                </a:highlight>
                <a:latin typeface="微软雅黑 Light" panose="020B0502040204020203" pitchFamily="34" charset="-122"/>
                <a:ea typeface="微软雅黑 Light" panose="020B0502040204020203" pitchFamily="34" charset="-122"/>
                <a:sym typeface="+mn-ea"/>
              </a:rPr>
              <a:t>MPS</a:t>
            </a:r>
            <a:r>
              <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rPr>
              <a:t>关于</a:t>
            </a:r>
            <a:r>
              <a:rPr lang="en-US" altLang="zh-CN" sz="1200" b="1" dirty="0" smtClean="0">
                <a:highlight>
                  <a:srgbClr val="FFFF00"/>
                </a:highlight>
                <a:latin typeface="微软雅黑 Light" panose="020B0502040204020203" pitchFamily="34" charset="-122"/>
                <a:ea typeface="微软雅黑 Light" panose="020B0502040204020203" pitchFamily="34" charset="-122"/>
                <a:sym typeface="+mn-ea"/>
              </a:rPr>
              <a:t>LLC</a:t>
            </a:r>
            <a:r>
              <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rPr>
              <a:t>的技术帖：</a:t>
            </a:r>
            <a:endParaRPr lang="en-US" altLang="zh-CN" sz="1200" b="1" dirty="0" smtClean="0">
              <a:highlight>
                <a:srgbClr val="FFFF00"/>
              </a:highlight>
              <a:latin typeface="微软雅黑 Light" panose="020B0502040204020203" pitchFamily="34" charset="-122"/>
              <a:ea typeface="微软雅黑 Light" panose="020B0502040204020203" pitchFamily="34" charset="-122"/>
              <a:sym typeface="+mn-ea"/>
            </a:endParaRPr>
          </a:p>
          <a:p>
            <a:pPr lvl="0" algn="l">
              <a:buClrTx/>
              <a:buSzTx/>
              <a:buFont typeface="Wingdings" panose="05000000000000000000" charset="0"/>
            </a:pPr>
            <a:r>
              <a:rPr lang="en-US" altLang="zh-CN" sz="1200" dirty="0" smtClean="0">
                <a:latin typeface="微软雅黑 Light" panose="020B0502040204020203" pitchFamily="34" charset="-122"/>
                <a:ea typeface="微软雅黑 Light" panose="020B0502040204020203" pitchFamily="34" charset="-122"/>
                <a:sym typeface="+mn-ea"/>
              </a:rPr>
              <a:t>[1] LLC</a:t>
            </a:r>
            <a:r>
              <a:rPr lang="zh-CN" altLang="en-US" sz="1200" dirty="0" smtClean="0">
                <a:latin typeface="微软雅黑 Light" panose="020B0502040204020203" pitchFamily="34" charset="-122"/>
                <a:ea typeface="微软雅黑 Light" panose="020B0502040204020203" pitchFamily="34" charset="-122"/>
                <a:sym typeface="+mn-ea"/>
              </a:rPr>
              <a:t>的工作原理（第</a:t>
            </a:r>
            <a:r>
              <a:rPr lang="en-US" altLang="zh-CN" sz="1200" dirty="0" smtClean="0">
                <a:latin typeface="微软雅黑 Light" panose="020B0502040204020203" pitchFamily="34" charset="-122"/>
                <a:ea typeface="微软雅黑 Light" panose="020B0502040204020203" pitchFamily="34" charset="-122"/>
                <a:sym typeface="+mn-ea"/>
              </a:rPr>
              <a:t>I</a:t>
            </a:r>
            <a:r>
              <a:rPr lang="zh-CN" altLang="en-US" sz="1200" dirty="0" smtClean="0">
                <a:latin typeface="微软雅黑 Light" panose="020B0502040204020203" pitchFamily="34" charset="-122"/>
                <a:ea typeface="微软雅黑 Light" panose="020B0502040204020203" pitchFamily="34" charset="-122"/>
                <a:sym typeface="+mn-ea"/>
              </a:rPr>
              <a:t>部分）：电源开关和谐振腔</a:t>
            </a:r>
            <a:r>
              <a:rPr lang="en-US" altLang="zh-CN" sz="1200" dirty="0" smtClean="0">
                <a:latin typeface="微软雅黑 Light" panose="020B0502040204020203" pitchFamily="34" charset="-122"/>
                <a:ea typeface="微软雅黑 Light" panose="020B0502040204020203" pitchFamily="34" charset="-122"/>
                <a:sym typeface="+mn-ea"/>
              </a:rPr>
              <a:t> https://www.monolithicpower.cn/learning/resources/understanding-llc-operation-part-i-power-switches-and-resonant-tank</a:t>
            </a:r>
            <a:endParaRPr lang="en-US" altLang="zh-CN" sz="1200" dirty="0" smtClean="0">
              <a:latin typeface="微软雅黑 Light" panose="020B0502040204020203" pitchFamily="34" charset="-122"/>
              <a:ea typeface="微软雅黑 Light" panose="020B0502040204020203" pitchFamily="34" charset="-122"/>
              <a:sym typeface="+mn-ea"/>
            </a:endParaRPr>
          </a:p>
          <a:p>
            <a:pPr lvl="0" algn="l">
              <a:buClrTx/>
              <a:buSzTx/>
              <a:buFont typeface="Wingdings" panose="05000000000000000000" charset="0"/>
            </a:pPr>
            <a:r>
              <a:rPr lang="en-US" altLang="zh-CN" sz="1200" dirty="0" smtClean="0">
                <a:latin typeface="微软雅黑 Light" panose="020B0502040204020203" pitchFamily="34" charset="-122"/>
                <a:ea typeface="微软雅黑 Light" panose="020B0502040204020203" pitchFamily="34" charset="-122"/>
                <a:sym typeface="+mn-ea"/>
              </a:rPr>
              <a:t>[2] </a:t>
            </a:r>
            <a:r>
              <a:rPr lang="en-US" altLang="zh-CN" sz="1200" dirty="0" smtClean="0">
                <a:latin typeface="微软雅黑 Light" panose="020B0502040204020203" pitchFamily="34" charset="-122"/>
                <a:ea typeface="微软雅黑 Light" panose="020B0502040204020203" pitchFamily="34" charset="-122"/>
                <a:sym typeface="+mn-ea"/>
              </a:rPr>
              <a:t>LLC</a:t>
            </a:r>
            <a:r>
              <a:rPr lang="zh-CN" altLang="en-US" sz="1200" dirty="0" smtClean="0">
                <a:latin typeface="微软雅黑 Light" panose="020B0502040204020203" pitchFamily="34" charset="-122"/>
                <a:ea typeface="微软雅黑 Light" panose="020B0502040204020203" pitchFamily="34" charset="-122"/>
                <a:sym typeface="+mn-ea"/>
              </a:rPr>
              <a:t>的工作原理（第</a:t>
            </a:r>
            <a:r>
              <a:rPr lang="en-US" altLang="zh-CN" sz="1200" dirty="0" smtClean="0">
                <a:latin typeface="微软雅黑 Light" panose="020B0502040204020203" pitchFamily="34" charset="-122"/>
                <a:ea typeface="微软雅黑 Light" panose="020B0502040204020203" pitchFamily="34" charset="-122"/>
                <a:sym typeface="+mn-ea"/>
              </a:rPr>
              <a:t>II</a:t>
            </a:r>
            <a:r>
              <a:rPr lang="zh-CN" altLang="en-US" sz="1200" dirty="0" smtClean="0">
                <a:latin typeface="微软雅黑 Light" panose="020B0502040204020203" pitchFamily="34" charset="-122"/>
                <a:ea typeface="微软雅黑 Light" panose="020B0502040204020203" pitchFamily="34" charset="-122"/>
                <a:sym typeface="+mn-ea"/>
              </a:rPr>
              <a:t>部分）：</a:t>
            </a:r>
            <a:r>
              <a:rPr lang="en-US" altLang="zh-CN" sz="1200" dirty="0" smtClean="0">
                <a:latin typeface="微软雅黑 Light" panose="020B0502040204020203" pitchFamily="34" charset="-122"/>
                <a:ea typeface="微软雅黑 Light" panose="020B0502040204020203" pitchFamily="34" charset="-122"/>
                <a:sym typeface="+mn-ea"/>
              </a:rPr>
              <a:t>LLC</a:t>
            </a:r>
            <a:r>
              <a:rPr lang="zh-CN" altLang="en-US" sz="1200" dirty="0" smtClean="0">
                <a:latin typeface="微软雅黑 Light" panose="020B0502040204020203" pitchFamily="34" charset="-122"/>
                <a:ea typeface="微软雅黑 Light" panose="020B0502040204020203" pitchFamily="34" charset="-122"/>
                <a:sym typeface="+mn-ea"/>
              </a:rPr>
              <a:t>变换器设计考量</a:t>
            </a:r>
            <a:r>
              <a:rPr lang="en-US" altLang="zh-CN" sz="1200" dirty="0" smtClean="0">
                <a:latin typeface="微软雅黑 Light" panose="020B0502040204020203" pitchFamily="34" charset="-122"/>
                <a:ea typeface="微软雅黑 Light" panose="020B0502040204020203" pitchFamily="34" charset="-122"/>
                <a:sym typeface="+mn-ea"/>
              </a:rPr>
              <a:t>https://www.monolithicpower.cn/cn/learning/resources/understanding-llc-operation-part-ii-what-to-consider-in-llc-converter-design</a:t>
            </a:r>
            <a:endParaRPr lang="en-US" altLang="zh-CN" sz="1200" dirty="0" smtClean="0">
              <a:latin typeface="微软雅黑 Light" panose="020B0502040204020203" pitchFamily="34" charset="-122"/>
              <a:ea typeface="微软雅黑 Light" panose="020B0502040204020203" pitchFamily="34" charset="-122"/>
              <a:sym typeface="+mn-ea"/>
            </a:endParaRPr>
          </a:p>
          <a:p>
            <a:pPr lvl="0" algn="l">
              <a:buClrTx/>
              <a:buSzTx/>
              <a:buFont typeface="Wingdings" panose="05000000000000000000" charset="0"/>
            </a:pPr>
            <a:endParaRPr lang="zh-CN" altLang="en-US" sz="1200" dirty="0" smtClean="0">
              <a:latin typeface="微软雅黑 Light" panose="020B0502040204020203" pitchFamily="34" charset="-122"/>
              <a:ea typeface="微软雅黑 Light" panose="020B0502040204020203" pitchFamily="34" charset="-122"/>
              <a:sym typeface="+mn-ea"/>
            </a:endParaRPr>
          </a:p>
          <a:p>
            <a:pPr lvl="0" algn="l">
              <a:buClrTx/>
              <a:buSzTx/>
              <a:buFont typeface="Wingdings" panose="05000000000000000000" charset="0"/>
            </a:pPr>
            <a:r>
              <a:rPr lang="en-US" altLang="zh-CN" sz="1200" b="1" dirty="0" smtClean="0">
                <a:highlight>
                  <a:srgbClr val="FFFF00"/>
                </a:highlight>
                <a:latin typeface="微软雅黑 Light" panose="020B0502040204020203" pitchFamily="34" charset="-122"/>
                <a:ea typeface="微软雅黑 Light" panose="020B0502040204020203" pitchFamily="34" charset="-122"/>
                <a:sym typeface="+mn-ea"/>
              </a:rPr>
              <a:t>MPS</a:t>
            </a:r>
            <a:r>
              <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rPr>
              <a:t>设计指南：</a:t>
            </a:r>
            <a:endPar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endParaRPr>
          </a:p>
          <a:p>
            <a:pPr lvl="0" algn="l">
              <a:buClrTx/>
              <a:buSzTx/>
              <a:buFont typeface="Wingdings" panose="05000000000000000000" charset="0"/>
            </a:pPr>
            <a:r>
              <a:rPr lang="en-US" altLang="zh-CN" sz="1200" dirty="0" smtClean="0">
                <a:latin typeface="微软雅黑 Light" panose="020B0502040204020203" pitchFamily="34" charset="-122"/>
                <a:ea typeface="微软雅黑 Light" panose="020B0502040204020203" pitchFamily="34" charset="-122"/>
                <a:sym typeface="+mn-ea"/>
              </a:rPr>
              <a:t>[</a:t>
            </a:r>
            <a:r>
              <a:rPr lang="en-US" altLang="zh-CN" sz="1200" dirty="0" smtClean="0">
                <a:latin typeface="微软雅黑 Light" panose="020B0502040204020203" pitchFamily="34" charset="-122"/>
                <a:ea typeface="微软雅黑 Light" panose="020B0502040204020203" pitchFamily="34" charset="-122"/>
                <a:sym typeface="+mn-ea"/>
              </a:rPr>
              <a:t>1</a:t>
            </a:r>
            <a:r>
              <a:rPr lang="en-US" altLang="zh-CN" sz="1200" dirty="0" smtClean="0">
                <a:latin typeface="微软雅黑 Light" panose="020B0502040204020203" pitchFamily="34" charset="-122"/>
                <a:ea typeface="微软雅黑 Light" panose="020B0502040204020203" pitchFamily="34" charset="-122"/>
                <a:sym typeface="+mn-ea"/>
              </a:rPr>
              <a:t>] </a:t>
            </a:r>
            <a:r>
              <a:rPr lang="zh-CN" altLang="en-US" sz="1200" dirty="0" smtClean="0">
                <a:latin typeface="微软雅黑 Light" panose="020B0502040204020203" pitchFamily="34" charset="-122"/>
                <a:ea typeface="微软雅黑 Light" panose="020B0502040204020203" pitchFamily="34" charset="-122"/>
                <a:sym typeface="+mn-ea"/>
              </a:rPr>
              <a:t>https://www.monolithicpower.cn/design-tools/design-tools/llc-design-tool.html</a:t>
            </a:r>
            <a:endParaRPr lang="zh-CN" altLang="en-US" sz="1200" dirty="0" smtClean="0">
              <a:latin typeface="微软雅黑 Light" panose="020B0502040204020203" pitchFamily="34" charset="-122"/>
              <a:ea typeface="微软雅黑 Light" panose="020B0502040204020203" pitchFamily="34" charset="-122"/>
              <a:sym typeface="+mn-ea"/>
            </a:endParaRPr>
          </a:p>
        </p:txBody>
      </p:sp>
      <p:sp>
        <p:nvSpPr>
          <p:cNvPr id="3" name="文本框 2"/>
          <p:cNvSpPr txBox="1"/>
          <p:nvPr/>
        </p:nvSpPr>
        <p:spPr>
          <a:xfrm>
            <a:off x="622300" y="3366135"/>
            <a:ext cx="4912995" cy="1877695"/>
          </a:xfrm>
          <a:prstGeom prst="rect">
            <a:avLst/>
          </a:prstGeom>
          <a:noFill/>
        </p:spPr>
        <p:txBody>
          <a:bodyPr wrap="square" rtlCol="0" anchor="t">
            <a:noAutofit/>
          </a:bodyPr>
          <a:p>
            <a:pPr lvl="0" indent="0" algn="l">
              <a:buClrTx/>
              <a:buSzTx/>
              <a:buFont typeface="Wingdings" panose="05000000000000000000" charset="0"/>
              <a:buNone/>
            </a:pPr>
            <a:r>
              <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rPr>
              <a:t>选全桥</a:t>
            </a:r>
            <a:r>
              <a:rPr lang="en-US" altLang="zh-CN" sz="1200" b="1" dirty="0" smtClean="0">
                <a:highlight>
                  <a:srgbClr val="FFFF00"/>
                </a:highlight>
                <a:latin typeface="微软雅黑 Light" panose="020B0502040204020203" pitchFamily="34" charset="-122"/>
                <a:ea typeface="微软雅黑 Light" panose="020B0502040204020203" pitchFamily="34" charset="-122"/>
                <a:sym typeface="+mn-ea"/>
              </a:rPr>
              <a:t>or</a:t>
            </a:r>
            <a:r>
              <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rPr>
              <a:t>半桥</a:t>
            </a:r>
            <a:endParaRPr lang="zh-CN" altLang="en-US" sz="1200" b="1" dirty="0" smtClean="0">
              <a:highlight>
                <a:srgbClr val="FFFF00"/>
              </a:highlight>
              <a:latin typeface="微软雅黑 Light" panose="020B0502040204020203" pitchFamily="34" charset="-122"/>
              <a:ea typeface="微软雅黑 Light" panose="020B0502040204020203" pitchFamily="34" charset="-122"/>
              <a:sym typeface="+mn-ea"/>
            </a:endParaRPr>
          </a:p>
          <a:p>
            <a:pPr marL="171450" lvl="0" indent="-171450" algn="l">
              <a:buClrTx/>
              <a:buSzTx/>
              <a:buFont typeface="Wingdings" panose="05000000000000000000" charset="0"/>
              <a:buChar char="p"/>
            </a:pPr>
            <a:r>
              <a:rPr lang="zh-CN" altLang="en-US" sz="1200" b="1" dirty="0" smtClean="0">
                <a:latin typeface="微软雅黑 Light" panose="020B0502040204020203" pitchFamily="34" charset="-122"/>
                <a:ea typeface="微软雅黑 Light" panose="020B0502040204020203" pitchFamily="34" charset="-122"/>
                <a:sym typeface="+mn-ea"/>
              </a:rPr>
              <a:t>全桥拓扑</a:t>
            </a:r>
            <a:endParaRPr lang="zh-CN" altLang="en-US" sz="1200" b="1"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sym typeface="+mn-ea"/>
              </a:rPr>
              <a:t>缺点：需要更多开关管，导通损耗增加；</a:t>
            </a:r>
            <a:endParaRPr lang="zh-CN" altLang="en-US" sz="1200"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sym typeface="+mn-ea"/>
              </a:rPr>
              <a:t>优点：变压器匝比可以</a:t>
            </a:r>
            <a:r>
              <a:rPr lang="zh-CN" altLang="en-US" sz="1200" dirty="0" smtClean="0">
                <a:latin typeface="微软雅黑 Light" panose="020B0502040204020203" pitchFamily="34" charset="-122"/>
                <a:ea typeface="微软雅黑 Light" panose="020B0502040204020203" pitchFamily="34" charset="-122"/>
                <a:sym typeface="+mn-ea"/>
              </a:rPr>
              <a:t>降低；</a:t>
            </a:r>
            <a:endParaRPr lang="zh-CN" altLang="en-US" sz="1200"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endParaRPr lang="zh-CN" altLang="en-US" sz="1200" dirty="0" smtClean="0">
              <a:latin typeface="微软雅黑 Light" panose="020B0502040204020203" pitchFamily="34" charset="-122"/>
              <a:ea typeface="微软雅黑 Light" panose="020B0502040204020203" pitchFamily="34" charset="-122"/>
              <a:sym typeface="+mn-ea"/>
            </a:endParaRPr>
          </a:p>
          <a:p>
            <a:pPr marL="171450" lvl="0" indent="-171450" algn="l">
              <a:buClrTx/>
              <a:buSzTx/>
              <a:buFont typeface="Wingdings" panose="05000000000000000000" charset="0"/>
              <a:buChar char="p"/>
            </a:pPr>
            <a:r>
              <a:rPr lang="zh-CN" altLang="en-US" sz="1200" b="1" dirty="0" smtClean="0">
                <a:latin typeface="微软雅黑 Light" panose="020B0502040204020203" pitchFamily="34" charset="-122"/>
                <a:ea typeface="微软雅黑 Light" panose="020B0502040204020203" pitchFamily="34" charset="-122"/>
                <a:sym typeface="+mn-ea"/>
              </a:rPr>
              <a:t>半桥拓扑</a:t>
            </a:r>
            <a:endParaRPr lang="zh-CN" altLang="en-US" sz="1200" b="1"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sym typeface="+mn-ea"/>
              </a:rPr>
              <a:t>缺点：开关损耗会</a:t>
            </a:r>
            <a:r>
              <a:rPr lang="zh-CN" altLang="en-US" sz="1200" dirty="0" smtClean="0">
                <a:latin typeface="微软雅黑 Light" panose="020B0502040204020203" pitchFamily="34" charset="-122"/>
                <a:ea typeface="微软雅黑 Light" panose="020B0502040204020203" pitchFamily="34" charset="-122"/>
                <a:sym typeface="+mn-ea"/>
              </a:rPr>
              <a:t>增加；</a:t>
            </a:r>
            <a:endParaRPr lang="zh-CN" altLang="en-US" sz="1200"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r>
              <a:rPr lang="zh-CN" altLang="en-US" sz="1200" dirty="0" smtClean="0">
                <a:latin typeface="微软雅黑 Light" panose="020B0502040204020203" pitchFamily="34" charset="-122"/>
                <a:ea typeface="微软雅黑 Light" panose="020B0502040204020203" pitchFamily="34" charset="-122"/>
                <a:sym typeface="+mn-ea"/>
              </a:rPr>
              <a:t>优点：开关管少，成本优势；电容</a:t>
            </a:r>
            <a:r>
              <a:rPr lang="en-US" altLang="zh-CN" sz="1200" dirty="0" smtClean="0">
                <a:latin typeface="微软雅黑 Light" panose="020B0502040204020203" pitchFamily="34" charset="-122"/>
                <a:ea typeface="微软雅黑 Light" panose="020B0502040204020203" pitchFamily="34" charset="-122"/>
                <a:sym typeface="+mn-ea"/>
              </a:rPr>
              <a:t>RMS</a:t>
            </a:r>
            <a:r>
              <a:rPr lang="zh-CN" altLang="en-US" sz="1200" dirty="0" smtClean="0">
                <a:latin typeface="微软雅黑 Light" panose="020B0502040204020203" pitchFamily="34" charset="-122"/>
                <a:ea typeface="微软雅黑 Light" panose="020B0502040204020203" pitchFamily="34" charset="-122"/>
                <a:sym typeface="+mn-ea"/>
              </a:rPr>
              <a:t>电流降低约</a:t>
            </a:r>
            <a:r>
              <a:rPr lang="en-US" altLang="zh-CN" sz="1200" dirty="0" smtClean="0">
                <a:latin typeface="微软雅黑 Light" panose="020B0502040204020203" pitchFamily="34" charset="-122"/>
                <a:ea typeface="微软雅黑 Light" panose="020B0502040204020203" pitchFamily="34" charset="-122"/>
                <a:sym typeface="+mn-ea"/>
              </a:rPr>
              <a:t>15%</a:t>
            </a:r>
            <a:r>
              <a:rPr lang="zh-CN" altLang="en-US" sz="1200" dirty="0" smtClean="0">
                <a:latin typeface="微软雅黑 Light" panose="020B0502040204020203" pitchFamily="34" charset="-122"/>
                <a:ea typeface="微软雅黑 Light" panose="020B0502040204020203" pitchFamily="34" charset="-122"/>
                <a:sym typeface="+mn-ea"/>
              </a:rPr>
              <a:t>；</a:t>
            </a:r>
            <a:endParaRPr lang="zh-CN" altLang="en-US" sz="1200"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endParaRPr lang="zh-CN" altLang="en-US" sz="1200" dirty="0" smtClean="0">
              <a:latin typeface="微软雅黑 Light" panose="020B0502040204020203" pitchFamily="34" charset="-122"/>
              <a:ea typeface="微软雅黑 Light" panose="020B0502040204020203" pitchFamily="34" charset="-122"/>
              <a:sym typeface="+mn-ea"/>
            </a:endParaRPr>
          </a:p>
          <a:p>
            <a:pPr lvl="0" indent="0" algn="l">
              <a:buClrTx/>
              <a:buSzTx/>
              <a:buFont typeface="Wingdings" panose="05000000000000000000" charset="0"/>
              <a:buNone/>
            </a:pPr>
            <a:r>
              <a:rPr lang="zh-CN" altLang="en-US" sz="1200" b="1" dirty="0" smtClean="0">
                <a:latin typeface="微软雅黑 Light" panose="020B0502040204020203" pitchFamily="34" charset="-122"/>
                <a:ea typeface="微软雅黑 Light" panose="020B0502040204020203" pitchFamily="34" charset="-122"/>
                <a:sym typeface="+mn-ea"/>
              </a:rPr>
              <a:t>建议：</a:t>
            </a:r>
            <a:r>
              <a:rPr lang="en-US" altLang="zh-CN" sz="1200" dirty="0" smtClean="0">
                <a:latin typeface="微软雅黑 Light" panose="020B0502040204020203" pitchFamily="34" charset="-122"/>
                <a:ea typeface="微软雅黑 Light" panose="020B0502040204020203" pitchFamily="34" charset="-122"/>
                <a:sym typeface="+mn-ea"/>
              </a:rPr>
              <a:t>1kW</a:t>
            </a:r>
            <a:r>
              <a:rPr lang="zh-CN" altLang="en-US" sz="1200" dirty="0" smtClean="0">
                <a:latin typeface="微软雅黑 Light" panose="020B0502040204020203" pitchFamily="34" charset="-122"/>
                <a:ea typeface="微软雅黑 Light" panose="020B0502040204020203" pitchFamily="34" charset="-122"/>
                <a:sym typeface="+mn-ea"/>
              </a:rPr>
              <a:t>以下的应用中用半桥拓扑，更高功率应用中用全桥</a:t>
            </a:r>
            <a:r>
              <a:rPr lang="zh-CN" altLang="en-US" sz="1200" dirty="0" smtClean="0">
                <a:latin typeface="微软雅黑 Light" panose="020B0502040204020203" pitchFamily="34" charset="-122"/>
                <a:ea typeface="微软雅黑 Light" panose="020B0502040204020203" pitchFamily="34" charset="-122"/>
                <a:sym typeface="+mn-ea"/>
              </a:rPr>
              <a:t>拓扑。</a:t>
            </a:r>
            <a:endParaRPr lang="zh-CN" altLang="en-US" sz="1200" dirty="0" smtClean="0">
              <a:latin typeface="微软雅黑 Light" panose="020B0502040204020203" pitchFamily="34" charset="-122"/>
              <a:ea typeface="微软雅黑 Light" panose="020B0502040204020203" pitchFamily="34" charset="-122"/>
              <a:sym typeface="+mn-ea"/>
            </a:endParaRPr>
          </a:p>
        </p:txBody>
      </p:sp>
      <p:sp>
        <p:nvSpPr>
          <p:cNvPr id="37" name="文本框 36"/>
          <p:cNvSpPr txBox="1"/>
          <p:nvPr>
            <p:custDataLst>
              <p:tags r:id="rId1"/>
            </p:custDataLst>
          </p:nvPr>
        </p:nvSpPr>
        <p:spPr>
          <a:xfrm>
            <a:off x="6598920" y="1412875"/>
            <a:ext cx="4376420" cy="1198245"/>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这里的过程基本可以概括为：</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定义谐振频率</a:t>
            </a:r>
            <a:r>
              <a:rPr lang="en-US" altLang="zh-CN" sz="1200" dirty="0" smtClean="0">
                <a:highlight>
                  <a:srgbClr val="FFFF00"/>
                </a:highlight>
                <a:latin typeface="微软雅黑 Light" panose="020B0502040204020203" pitchFamily="34" charset="-122"/>
                <a:ea typeface="微软雅黑 Light" panose="020B0502040204020203" pitchFamily="34" charset="-122"/>
              </a:rPr>
              <a:t>fr</a:t>
            </a:r>
            <a:r>
              <a:rPr lang="zh-CN" altLang="en-US" sz="1200" dirty="0" smtClean="0">
                <a:highlight>
                  <a:srgbClr val="FFFF00"/>
                </a:highlight>
                <a:latin typeface="微软雅黑 Light" panose="020B0502040204020203" pitchFamily="34" charset="-122"/>
                <a:ea typeface="微软雅黑 Light" panose="020B0502040204020203" pitchFamily="34" charset="-122"/>
              </a:rPr>
              <a:t>、电感比</a:t>
            </a:r>
            <a:r>
              <a:rPr lang="en-US" altLang="zh-CN" sz="1200" dirty="0" smtClean="0">
                <a:highlight>
                  <a:srgbClr val="FFFF00"/>
                </a:highlight>
                <a:latin typeface="微软雅黑 Light" panose="020B0502040204020203" pitchFamily="34" charset="-122"/>
                <a:ea typeface="微软雅黑 Light" panose="020B0502040204020203" pitchFamily="34" charset="-122"/>
              </a:rPr>
              <a:t>k</a:t>
            </a:r>
            <a:r>
              <a:rPr lang="zh-CN" altLang="en-US" sz="1200" dirty="0" smtClean="0">
                <a:highlight>
                  <a:srgbClr val="FFFF00"/>
                </a:highlight>
                <a:latin typeface="微软雅黑 Light" panose="020B0502040204020203" pitchFamily="34" charset="-122"/>
                <a:ea typeface="微软雅黑 Light" panose="020B0502040204020203" pitchFamily="34" charset="-122"/>
              </a:rPr>
              <a:t>、最大品质因数</a:t>
            </a:r>
            <a:r>
              <a:rPr lang="en-US" altLang="zh-CN" sz="1200" dirty="0" smtClean="0">
                <a:highlight>
                  <a:srgbClr val="FFFF00"/>
                </a:highlight>
                <a:latin typeface="微软雅黑 Light" panose="020B0502040204020203" pitchFamily="34" charset="-122"/>
                <a:ea typeface="微软雅黑 Light" panose="020B0502040204020203" pitchFamily="34" charset="-122"/>
              </a:rPr>
              <a:t>Qmax</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求解：</a:t>
            </a:r>
            <a:r>
              <a:rPr lang="en-US" altLang="zh-CN" sz="1200" dirty="0" smtClean="0">
                <a:highlight>
                  <a:srgbClr val="FFFF00"/>
                </a:highlight>
                <a:latin typeface="微软雅黑 Light" panose="020B0502040204020203" pitchFamily="34" charset="-122"/>
                <a:ea typeface="微软雅黑 Light" panose="020B0502040204020203" pitchFamily="34" charset="-122"/>
              </a:rPr>
              <a:t>Lr</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r>
              <a:rPr lang="en-US" altLang="zh-CN" sz="1200" dirty="0" smtClean="0">
                <a:highlight>
                  <a:srgbClr val="FFFF00"/>
                </a:highlight>
                <a:latin typeface="微软雅黑 Light" panose="020B0502040204020203" pitchFamily="34" charset="-122"/>
                <a:ea typeface="微软雅黑 Light" panose="020B0502040204020203" pitchFamily="34" charset="-122"/>
              </a:rPr>
              <a:t>Cr</a:t>
            </a:r>
            <a:r>
              <a:rPr lang="zh-CN" altLang="en-US" sz="1200" dirty="0" smtClean="0">
                <a:highlight>
                  <a:srgbClr val="FFFF00"/>
                </a:highlight>
                <a:latin typeface="微软雅黑 Light" panose="020B0502040204020203" pitchFamily="34" charset="-122"/>
                <a:ea typeface="微软雅黑 Light" panose="020B0502040204020203" pitchFamily="34" charset="-122"/>
              </a:rPr>
              <a:t>、</a:t>
            </a:r>
            <a:r>
              <a:rPr lang="en-US" altLang="zh-CN" sz="1200" dirty="0" smtClean="0">
                <a:highlight>
                  <a:srgbClr val="FFFF00"/>
                </a:highlight>
                <a:latin typeface="微软雅黑 Light" panose="020B0502040204020203" pitchFamily="34" charset="-122"/>
                <a:ea typeface="微软雅黑 Light" panose="020B0502040204020203" pitchFamily="34" charset="-122"/>
              </a:rPr>
              <a:t>L</a:t>
            </a:r>
            <a:r>
              <a:rPr lang="en-US" altLang="zh-CN" sz="1200" dirty="0" smtClean="0">
                <a:highlight>
                  <a:srgbClr val="FFFF00"/>
                </a:highlight>
                <a:latin typeface="微软雅黑 Light" panose="020B0502040204020203" pitchFamily="34" charset="-122"/>
                <a:ea typeface="微软雅黑 Light" panose="020B0502040204020203" pitchFamily="34" charset="-122"/>
              </a:rPr>
              <a:t>m</a:t>
            </a:r>
            <a:endParaRPr lang="en-US" altLang="zh-CN" sz="1200" dirty="0" smtClean="0">
              <a:highlight>
                <a:srgbClr val="FFFF00"/>
              </a:highlight>
              <a:latin typeface="微软雅黑 Light" panose="020B0502040204020203" pitchFamily="34" charset="-122"/>
              <a:ea typeface="微软雅黑 Light" panose="020B0502040204020203" pitchFamily="34" charset="-122"/>
            </a:endParaRPr>
          </a:p>
          <a:p>
            <a:pPr indent="0">
              <a:lnSpc>
                <a:spcPct val="100000"/>
              </a:lnSpc>
              <a:buFont typeface="Wingdings" panose="05000000000000000000" charset="0"/>
              <a:buNone/>
            </a:pPr>
            <a:endParaRPr lang="en-US" altLang="zh-CN" sz="1200" dirty="0" smtClean="0">
              <a:highlight>
                <a:srgbClr val="FFFF00"/>
              </a:highlight>
              <a:latin typeface="微软雅黑 Light" panose="020B0502040204020203" pitchFamily="34" charset="-122"/>
              <a:ea typeface="微软雅黑 Light" panose="020B0502040204020203" pitchFamily="34" charset="-122"/>
            </a:endParaRPr>
          </a:p>
          <a:p>
            <a:pPr indent="0">
              <a:lnSpc>
                <a:spcPct val="100000"/>
              </a:lnSpc>
              <a:buFont typeface="Wingdings" panose="05000000000000000000" charset="0"/>
              <a:buNone/>
            </a:pPr>
            <a:r>
              <a:rPr lang="zh-CN" altLang="en-US" sz="1200" dirty="0" smtClean="0">
                <a:highlight>
                  <a:srgbClr val="FF0000"/>
                </a:highlight>
                <a:latin typeface="微软雅黑 Light" panose="020B0502040204020203" pitchFamily="34" charset="-122"/>
                <a:ea typeface="微软雅黑 Light" panose="020B0502040204020203" pitchFamily="34" charset="-122"/>
              </a:rPr>
              <a:t>但是电感比对系统到底有什么性能影响，感觉没有说清楚，</a:t>
            </a:r>
            <a:r>
              <a:rPr lang="en-US" altLang="zh-CN" sz="1200" dirty="0" smtClean="0">
                <a:highlight>
                  <a:srgbClr val="FF0000"/>
                </a:highlight>
                <a:latin typeface="微软雅黑 Light" panose="020B0502040204020203" pitchFamily="34" charset="-122"/>
                <a:ea typeface="微软雅黑 Light" panose="020B0502040204020203" pitchFamily="34" charset="-122"/>
              </a:rPr>
              <a:t>fmax</a:t>
            </a:r>
            <a:r>
              <a:rPr lang="zh-CN" altLang="en-US" sz="1200" dirty="0" smtClean="0">
                <a:highlight>
                  <a:srgbClr val="FF0000"/>
                </a:highlight>
                <a:latin typeface="微软雅黑 Light" panose="020B0502040204020203" pitchFamily="34" charset="-122"/>
                <a:ea typeface="微软雅黑 Light" panose="020B0502040204020203" pitchFamily="34" charset="-122"/>
              </a:rPr>
              <a:t>通常也是简单地说可以用</a:t>
            </a:r>
            <a:r>
              <a:rPr lang="en-US" altLang="zh-CN" sz="1200" dirty="0" smtClean="0">
                <a:highlight>
                  <a:srgbClr val="FF0000"/>
                </a:highlight>
                <a:latin typeface="微软雅黑 Light" panose="020B0502040204020203" pitchFamily="34" charset="-122"/>
                <a:ea typeface="微软雅黑 Light" panose="020B0502040204020203" pitchFamily="34" charset="-122"/>
              </a:rPr>
              <a:t>burst</a:t>
            </a:r>
            <a:r>
              <a:rPr lang="zh-CN" altLang="en-US" sz="1200" dirty="0" smtClean="0">
                <a:highlight>
                  <a:srgbClr val="FF0000"/>
                </a:highlight>
                <a:latin typeface="微软雅黑 Light" panose="020B0502040204020203" pitchFamily="34" charset="-122"/>
                <a:ea typeface="微软雅黑 Light" panose="020B0502040204020203" pitchFamily="34" charset="-122"/>
              </a:rPr>
              <a:t>模式，细节不多</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
        <p:nvSpPr>
          <p:cNvPr id="4" name="文本框 3"/>
          <p:cNvSpPr txBox="1"/>
          <p:nvPr>
            <p:custDataLst>
              <p:tags r:id="rId2"/>
            </p:custDataLst>
          </p:nvPr>
        </p:nvSpPr>
        <p:spPr>
          <a:xfrm>
            <a:off x="6598920" y="3213100"/>
            <a:ext cx="4376420" cy="430530"/>
          </a:xfrm>
          <a:prstGeom prst="rect">
            <a:avLst/>
          </a:prstGeom>
          <a:noFill/>
        </p:spPr>
        <p:txBody>
          <a:bodyPr wrap="square" rtlCol="0">
            <a:noAutofit/>
          </a:bodyPr>
          <a:p>
            <a:pPr indent="0">
              <a:lnSpc>
                <a:spcPct val="100000"/>
              </a:lnSpc>
              <a:buFont typeface="Wingdings" panose="05000000000000000000" charset="0"/>
              <a:buNone/>
            </a:pPr>
            <a:r>
              <a:rPr lang="zh-CN" altLang="en-US" sz="1200" dirty="0" smtClean="0">
                <a:highlight>
                  <a:srgbClr val="FFFF00"/>
                </a:highlight>
                <a:latin typeface="微软雅黑 Light" panose="020B0502040204020203" pitchFamily="34" charset="-122"/>
                <a:ea typeface="微软雅黑 Light" panose="020B0502040204020203" pitchFamily="34" charset="-122"/>
              </a:rPr>
              <a:t>在</a:t>
            </a:r>
            <a:r>
              <a:rPr lang="en-US" altLang="zh-CN" sz="1200" dirty="0" smtClean="0">
                <a:highlight>
                  <a:srgbClr val="FFFF00"/>
                </a:highlight>
                <a:latin typeface="微软雅黑 Light" panose="020B0502040204020203" pitchFamily="34" charset="-122"/>
                <a:ea typeface="微软雅黑 Light" panose="020B0502040204020203" pitchFamily="34" charset="-122"/>
              </a:rPr>
              <a:t>Ifineon</a:t>
            </a:r>
            <a:r>
              <a:rPr lang="zh-CN" altLang="en-US" sz="1200" dirty="0" smtClean="0">
                <a:highlight>
                  <a:srgbClr val="FFFF00"/>
                </a:highlight>
                <a:latin typeface="微软雅黑 Light" panose="020B0502040204020203" pitchFamily="34" charset="-122"/>
                <a:ea typeface="微软雅黑 Light" panose="020B0502040204020203" pitchFamily="34" charset="-122"/>
              </a:rPr>
              <a:t>的文档里面有另一种设计方法</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sym typeface="+mn-ea"/>
              </a:rPr>
              <a:t>关于容性区，桥臂直通风险</a:t>
            </a:r>
            <a:r>
              <a:rPr dirty="0" smtClean="0">
                <a:sym typeface="+mn-ea"/>
              </a:rPr>
              <a:t>分析</a:t>
            </a:r>
            <a:endParaRPr dirty="0" smtClean="0">
              <a:sym typeface="+mn-ea"/>
            </a:endParaRPr>
          </a:p>
        </p:txBody>
      </p:sp>
      <p:pic>
        <p:nvPicPr>
          <p:cNvPr id="4" name="图片 3"/>
          <p:cNvPicPr>
            <a:picLocks noChangeAspect="1"/>
          </p:cNvPicPr>
          <p:nvPr/>
        </p:nvPicPr>
        <p:blipFill>
          <a:blip r:embed="rId1"/>
          <a:stretch>
            <a:fillRect/>
          </a:stretch>
        </p:blipFill>
        <p:spPr>
          <a:xfrm>
            <a:off x="694690" y="909320"/>
            <a:ext cx="3604260" cy="1912620"/>
          </a:xfrm>
          <a:prstGeom prst="rect">
            <a:avLst/>
          </a:prstGeom>
        </p:spPr>
      </p:pic>
      <p:sp>
        <p:nvSpPr>
          <p:cNvPr id="10" name="文本框 9"/>
          <p:cNvSpPr txBox="1"/>
          <p:nvPr>
            <p:custDataLst>
              <p:tags r:id="rId2"/>
            </p:custDataLst>
          </p:nvPr>
        </p:nvSpPr>
        <p:spPr>
          <a:xfrm>
            <a:off x="982345" y="3048000"/>
            <a:ext cx="2342515" cy="485775"/>
          </a:xfrm>
          <a:prstGeom prst="rect">
            <a:avLst/>
          </a:prstGeom>
          <a:noFill/>
        </p:spPr>
        <p:txBody>
          <a:bodyPr wrap="square" rtlCol="0">
            <a:noAutofit/>
          </a:bodyPr>
          <a:p>
            <a:pPr marL="171450" indent="-171450">
              <a:lnSpc>
                <a:spcPct val="100000"/>
              </a:lnSpc>
              <a:buFont typeface="Wingdings" panose="05000000000000000000" charset="0"/>
              <a:buChar char="p"/>
            </a:pPr>
            <a:r>
              <a:rPr lang="zh-CN" altLang="en-US" sz="1200" dirty="0" smtClean="0">
                <a:highlight>
                  <a:srgbClr val="FFFF00"/>
                </a:highlight>
                <a:latin typeface="微软雅黑 Light" panose="020B0502040204020203" pitchFamily="34" charset="-122"/>
                <a:ea typeface="微软雅黑 Light" panose="020B0502040204020203" pitchFamily="34" charset="-122"/>
              </a:rPr>
              <a:t>一般不建议进入容性区，可能发生桥臂</a:t>
            </a:r>
            <a:r>
              <a:rPr lang="zh-CN" altLang="en-US" sz="1200" dirty="0" smtClean="0">
                <a:highlight>
                  <a:srgbClr val="FFFF00"/>
                </a:highlight>
                <a:latin typeface="微软雅黑 Light" panose="020B0502040204020203" pitchFamily="34" charset="-122"/>
                <a:ea typeface="微软雅黑 Light" panose="020B0502040204020203" pitchFamily="34" charset="-122"/>
              </a:rPr>
              <a:t>直通</a:t>
            </a:r>
            <a:endParaRPr lang="zh-CN" altLang="en-US" sz="1200" dirty="0" smtClean="0">
              <a:highlight>
                <a:srgbClr val="FFFF00"/>
              </a:highlight>
              <a:latin typeface="微软雅黑 Light" panose="020B0502040204020203" pitchFamily="34" charset="-122"/>
              <a:ea typeface="微软雅黑 Light" panose="020B0502040204020203" pitchFamily="34" charset="-122"/>
            </a:endParaRPr>
          </a:p>
        </p:txBody>
      </p:sp>
      <p:sp>
        <p:nvSpPr>
          <p:cNvPr id="11" name="文本框 10"/>
          <p:cNvSpPr txBox="1"/>
          <p:nvPr>
            <p:custDataLst>
              <p:tags r:id="rId3"/>
            </p:custDataLst>
          </p:nvPr>
        </p:nvSpPr>
        <p:spPr>
          <a:xfrm>
            <a:off x="6023610" y="2564765"/>
            <a:ext cx="3846195" cy="1301115"/>
          </a:xfrm>
          <a:prstGeom prst="rect">
            <a:avLst/>
          </a:prstGeom>
          <a:noFill/>
        </p:spPr>
        <p:txBody>
          <a:bodyPr wrap="square" rtlCol="0">
            <a:noAutofit/>
          </a:bodyPr>
          <a:p>
            <a:pPr marL="171450" indent="-171450">
              <a:lnSpc>
                <a:spcPct val="100000"/>
              </a:lnSpc>
              <a:buFont typeface="Wingdings" panose="05000000000000000000" charset="0"/>
              <a:buChar char="p"/>
            </a:pPr>
            <a:r>
              <a:rPr lang="en-US" altLang="zh-CN" sz="1200" dirty="0" smtClean="0">
                <a:highlight>
                  <a:srgbClr val="FF0000"/>
                </a:highlight>
                <a:latin typeface="微软雅黑 Light" panose="020B0502040204020203" pitchFamily="34" charset="-122"/>
                <a:ea typeface="微软雅黑 Light" panose="020B0502040204020203" pitchFamily="34" charset="-122"/>
              </a:rPr>
              <a:t>fs&lt;fr</a:t>
            </a:r>
            <a:r>
              <a:rPr lang="zh-CN" altLang="en-US" sz="1200" dirty="0" smtClean="0">
                <a:highlight>
                  <a:srgbClr val="FF0000"/>
                </a:highlight>
                <a:latin typeface="微软雅黑 Light" panose="020B0502040204020203" pitchFamily="34" charset="-122"/>
                <a:ea typeface="微软雅黑 Light" panose="020B0502040204020203" pitchFamily="34" charset="-122"/>
              </a:rPr>
              <a:t>和</a:t>
            </a:r>
            <a:r>
              <a:rPr lang="en-US" altLang="zh-CN" sz="1200" dirty="0" smtClean="0">
                <a:highlight>
                  <a:srgbClr val="FF0000"/>
                </a:highlight>
                <a:latin typeface="微软雅黑 Light" panose="020B0502040204020203" pitchFamily="34" charset="-122"/>
                <a:ea typeface="微软雅黑 Light" panose="020B0502040204020203" pitchFamily="34" charset="-122"/>
              </a:rPr>
              <a:t>fs&gt;fr</a:t>
            </a:r>
            <a:r>
              <a:rPr lang="zh-CN" altLang="en-US" sz="1200" dirty="0" smtClean="0">
                <a:highlight>
                  <a:srgbClr val="FF0000"/>
                </a:highlight>
                <a:latin typeface="微软雅黑 Light" panose="020B0502040204020203" pitchFamily="34" charset="-122"/>
                <a:ea typeface="微软雅黑 Light" panose="020B0502040204020203" pitchFamily="34" charset="-122"/>
              </a:rPr>
              <a:t>两种模式下，为什么有的时候</a:t>
            </a:r>
            <a:r>
              <a:rPr lang="en-US" altLang="zh-CN" sz="1200" dirty="0" smtClean="0">
                <a:highlight>
                  <a:srgbClr val="FF0000"/>
                </a:highlight>
                <a:latin typeface="微软雅黑 Light" panose="020B0502040204020203" pitchFamily="34" charset="-122"/>
                <a:ea typeface="微软雅黑 Light" panose="020B0502040204020203" pitchFamily="34" charset="-122"/>
              </a:rPr>
              <a:t>Lm</a:t>
            </a:r>
            <a:r>
              <a:rPr lang="zh-CN" altLang="en-US" sz="1200" dirty="0" smtClean="0">
                <a:highlight>
                  <a:srgbClr val="FF0000"/>
                </a:highlight>
                <a:latin typeface="微软雅黑 Light" panose="020B0502040204020203" pitchFamily="34" charset="-122"/>
                <a:ea typeface="微软雅黑 Light" panose="020B0502040204020203" pitchFamily="34" charset="-122"/>
              </a:rPr>
              <a:t>能提供负载电流，有的情况又不能提供负载电流？</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r>
              <a:rPr lang="zh-CN" altLang="en-US" sz="1200" dirty="0" smtClean="0">
                <a:highlight>
                  <a:srgbClr val="FF0000"/>
                </a:highlight>
                <a:latin typeface="微软雅黑 Light" panose="020B0502040204020203" pitchFamily="34" charset="-122"/>
                <a:ea typeface="微软雅黑 Light" panose="020B0502040204020203" pitchFamily="34" charset="-122"/>
              </a:rPr>
              <a:t>容性工作区因为体二极管的反向恢复特性受限，把反向恢复特性弄清楚</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r>
              <a:rPr lang="zh-CN" altLang="en-US" sz="1200" dirty="0" smtClean="0">
                <a:highlight>
                  <a:srgbClr val="FF0000"/>
                </a:highlight>
                <a:latin typeface="微软雅黑 Light" panose="020B0502040204020203" pitchFamily="34" charset="-122"/>
                <a:ea typeface="微软雅黑 Light" panose="020B0502040204020203" pitchFamily="34" charset="-122"/>
              </a:rPr>
              <a:t>如何设计，左边的区域能用</a:t>
            </a:r>
            <a:r>
              <a:rPr lang="zh-CN" altLang="en-US" sz="1200" dirty="0" smtClean="0">
                <a:highlight>
                  <a:srgbClr val="FF0000"/>
                </a:highlight>
                <a:latin typeface="微软雅黑 Light" panose="020B0502040204020203" pitchFamily="34" charset="-122"/>
                <a:ea typeface="微软雅黑 Light" panose="020B0502040204020203" pitchFamily="34" charset="-122"/>
              </a:rPr>
              <a:t>吗？</a:t>
            </a: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a:p>
            <a:pPr marL="171450" indent="-171450">
              <a:lnSpc>
                <a:spcPct val="100000"/>
              </a:lnSpc>
              <a:buFont typeface="Wingdings" panose="05000000000000000000" charset="0"/>
              <a:buChar char="p"/>
            </a:pPr>
            <a:endParaRPr lang="zh-CN" altLang="en-US" sz="1200" dirty="0" smtClean="0">
              <a:highlight>
                <a:srgbClr val="FF0000"/>
              </a:highlight>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总结</a:t>
            </a:r>
            <a:endParaRPr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通讯电路</a:t>
            </a:r>
            <a:r>
              <a:rPr lang="en-US" altLang="zh-CN" dirty="0" smtClean="0"/>
              <a:t>-485</a:t>
            </a:r>
            <a:r>
              <a:rPr dirty="0" smtClean="0"/>
              <a:t>电路</a:t>
            </a:r>
            <a:endParaRPr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通讯电路</a:t>
            </a:r>
            <a:r>
              <a:rPr lang="en-US" altLang="zh-CN" dirty="0" smtClean="0"/>
              <a:t>-CAN</a:t>
            </a:r>
            <a:r>
              <a:rPr dirty="0" smtClean="0"/>
              <a:t>电路</a:t>
            </a:r>
            <a:endParaRPr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通讯电路</a:t>
            </a:r>
            <a:r>
              <a:rPr lang="en-US" altLang="zh-CN" dirty="0" smtClean="0"/>
              <a:t>-ETH</a:t>
            </a:r>
            <a:r>
              <a:rPr dirty="0" smtClean="0"/>
              <a:t>电路</a:t>
            </a:r>
            <a:endParaRPr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通讯电路</a:t>
            </a:r>
            <a:r>
              <a:rPr lang="en-US" altLang="zh-CN" dirty="0" smtClean="0"/>
              <a:t>-Bluetooth</a:t>
            </a:r>
            <a:r>
              <a:rPr dirty="0" smtClean="0"/>
              <a:t>电路</a:t>
            </a:r>
            <a:endParaRPr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638"/>
            <a:ext cx="10971372" cy="1143000"/>
          </a:xfrm>
        </p:spPr>
        <p:txBody>
          <a:bodyPr/>
          <a:lstStyle/>
          <a:p>
            <a:endParaRPr lang="zh-CN" altLang="en-US"/>
          </a:p>
        </p:txBody>
      </p:sp>
      <p:sp>
        <p:nvSpPr>
          <p:cNvPr id="3" name="内容占位符 2"/>
          <p:cNvSpPr>
            <a:spLocks noGrp="1"/>
          </p:cNvSpPr>
          <p:nvPr>
            <p:ph idx="1"/>
          </p:nvPr>
        </p:nvSpPr>
        <p:spPr>
          <a:xfrm>
            <a:off x="609521" y="1600201"/>
            <a:ext cx="10971372" cy="4525963"/>
          </a:xfrm>
        </p:spPr>
        <p:txBody>
          <a:bodyPr/>
          <a:lstStyle/>
          <a:p>
            <a:endParaRPr lang="zh-CN" altLang="en-US"/>
          </a:p>
        </p:txBody>
      </p:sp>
      <p:pic>
        <p:nvPicPr>
          <p:cNvPr id="5" name="Picture 8" descr="C:\Users\斌\Desktop\临时\封底_画板 1.jpg"/>
          <p:cNvPicPr>
            <a:picLocks noChangeAspect="1" noChangeArrowheads="1"/>
          </p:cNvPicPr>
          <p:nvPr/>
        </p:nvPicPr>
        <p:blipFill>
          <a:blip r:embed="rId1" cstate="print"/>
          <a:srcRect/>
          <a:stretch>
            <a:fillRect/>
          </a:stretch>
        </p:blipFill>
        <p:spPr bwMode="auto">
          <a:xfrm>
            <a:off x="0" y="0"/>
            <a:ext cx="12193245" cy="6858000"/>
          </a:xfrm>
          <a:prstGeom prst="rect">
            <a:avLst/>
          </a:prstGeom>
          <a:noFill/>
        </p:spPr>
      </p:pic>
      <p:sp>
        <p:nvSpPr>
          <p:cNvPr id="8" name="TextBox 7"/>
          <p:cNvSpPr txBox="1"/>
          <p:nvPr/>
        </p:nvSpPr>
        <p:spPr>
          <a:xfrm>
            <a:off x="1012817" y="5247796"/>
            <a:ext cx="1433726" cy="861774"/>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Website</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www.sofarsolar.com</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Email</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info@sofarsolar.com</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sp>
        <p:nvSpPr>
          <p:cNvPr id="9" name="TextBox 8"/>
          <p:cNvSpPr txBox="1"/>
          <p:nvPr/>
        </p:nvSpPr>
        <p:spPr>
          <a:xfrm>
            <a:off x="2742134" y="5249336"/>
            <a:ext cx="2601994" cy="849592"/>
          </a:xfrm>
          <a:prstGeom prst="rect">
            <a:avLst/>
          </a:prstGeom>
          <a:noFill/>
        </p:spPr>
        <p:txBody>
          <a:bodyPr wrap="none" rtlCol="0">
            <a:spAutoFit/>
          </a:bodyPr>
          <a:lstStyle/>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Address</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11th Floor,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Gaoxinqi</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Technology Building,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District 67,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Xingdong</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Community,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Xin'an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a:t>
            </a:r>
            <a:endPar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a:p>
            <a:pPr>
              <a:lnSpc>
                <a:spcPts val="1500"/>
              </a:lnSpc>
            </a:pP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Street, </a:t>
            </a:r>
            <a:r>
              <a:rPr lang="en-US" altLang="zh-CN" sz="1000" spc="-40" dirty="0" err="1"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Bao'an</a:t>
            </a:r>
            <a:r>
              <a:rPr lang="en-US" altLang="zh-CN"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rPr>
              <a:t> District, Shenzhen, China</a:t>
            </a:r>
            <a:endParaRPr lang="zh-CN" altLang="en-US" sz="1000" spc="-40" dirty="0" smtClean="0">
              <a:solidFill>
                <a:schemeClr val="bg1"/>
              </a:solidFill>
              <a:latin typeface="Poppins Medium" panose="02000000000000000000" pitchFamily="2" charset="-122"/>
              <a:ea typeface="方正兰亭粗黑简体" panose="02000500000000000000" pitchFamily="2" charset="-122"/>
              <a:cs typeface="Poppins Medium" panose="02000000000000000000" pitchFamily="2" charset="-122"/>
            </a:endParaRPr>
          </a:p>
        </p:txBody>
      </p:sp>
      <p:pic>
        <p:nvPicPr>
          <p:cNvPr id="10" name="Picture 3" descr="C:\Users\斌\Desktop\临时\1_画板 1.png"/>
          <p:cNvPicPr>
            <a:picLocks noChangeAspect="1" noChangeArrowheads="1"/>
          </p:cNvPicPr>
          <p:nvPr/>
        </p:nvPicPr>
        <p:blipFill>
          <a:blip r:embed="rId2" cstate="print"/>
          <a:srcRect/>
          <a:stretch>
            <a:fillRect/>
          </a:stretch>
        </p:blipFill>
        <p:spPr bwMode="auto">
          <a:xfrm>
            <a:off x="10636781" y="5341668"/>
            <a:ext cx="709946" cy="669600"/>
          </a:xfrm>
          <a:prstGeom prst="rect">
            <a:avLst/>
          </a:prstGeom>
          <a:noFill/>
        </p:spPr>
      </p:pic>
      <p:pic>
        <p:nvPicPr>
          <p:cNvPr id="11" name="Picture 4" descr="C:\Users\斌\Desktop\临时\小图标 01.png"/>
          <p:cNvPicPr>
            <a:picLocks noChangeAspect="1" noChangeArrowheads="1"/>
          </p:cNvPicPr>
          <p:nvPr/>
        </p:nvPicPr>
        <p:blipFill>
          <a:blip r:embed="rId3" cstate="print"/>
          <a:srcRect/>
          <a:stretch>
            <a:fillRect/>
          </a:stretch>
        </p:blipFill>
        <p:spPr bwMode="auto">
          <a:xfrm>
            <a:off x="843767" y="5303886"/>
            <a:ext cx="164495" cy="164613"/>
          </a:xfrm>
          <a:prstGeom prst="rect">
            <a:avLst/>
          </a:prstGeom>
          <a:noFill/>
        </p:spPr>
      </p:pic>
      <p:pic>
        <p:nvPicPr>
          <p:cNvPr id="12" name="Picture 5" descr="C:\Users\斌\Desktop\临时\小图标 02.png"/>
          <p:cNvPicPr>
            <a:picLocks noChangeAspect="1" noChangeArrowheads="1"/>
          </p:cNvPicPr>
          <p:nvPr/>
        </p:nvPicPr>
        <p:blipFill>
          <a:blip r:embed="rId4" cstate="print"/>
          <a:srcRect/>
          <a:stretch>
            <a:fillRect/>
          </a:stretch>
        </p:blipFill>
        <p:spPr bwMode="auto">
          <a:xfrm>
            <a:off x="843767" y="5709258"/>
            <a:ext cx="164495" cy="127940"/>
          </a:xfrm>
          <a:prstGeom prst="rect">
            <a:avLst/>
          </a:prstGeom>
          <a:noFill/>
        </p:spPr>
      </p:pic>
      <p:pic>
        <p:nvPicPr>
          <p:cNvPr id="13" name="Picture 6" descr="C:\Users\斌\Desktop\临时\小图标 03.png"/>
          <p:cNvPicPr>
            <a:picLocks noChangeAspect="1" noChangeArrowheads="1"/>
          </p:cNvPicPr>
          <p:nvPr/>
        </p:nvPicPr>
        <p:blipFill>
          <a:blip r:embed="rId5" cstate="print"/>
          <a:srcRect/>
          <a:stretch>
            <a:fillRect/>
          </a:stretch>
        </p:blipFill>
        <p:spPr bwMode="auto">
          <a:xfrm>
            <a:off x="2587824" y="5300489"/>
            <a:ext cx="149146" cy="171407"/>
          </a:xfrm>
          <a:prstGeom prst="rect">
            <a:avLst/>
          </a:prstGeom>
          <a:noFill/>
        </p:spPr>
      </p:pic>
      <p:pic>
        <p:nvPicPr>
          <p:cNvPr id="4" name="图片 3" descr="ENERGY TO POWER YOUR LIFE"/>
          <p:cNvPicPr>
            <a:picLocks noChangeAspect="1"/>
          </p:cNvPicPr>
          <p:nvPr userDrawn="1">
            <p:custDataLst>
              <p:tags r:id="rId6"/>
            </p:custDataLst>
          </p:nvPr>
        </p:nvPicPr>
        <p:blipFill>
          <a:blip r:embed="rId7"/>
          <a:stretch>
            <a:fillRect/>
          </a:stretch>
        </p:blipFill>
        <p:spPr>
          <a:xfrm>
            <a:off x="843915" y="1772920"/>
            <a:ext cx="7125970" cy="160274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基本</a:t>
            </a:r>
            <a:r>
              <a:rPr dirty="0" smtClean="0"/>
              <a:t>特性</a:t>
            </a:r>
            <a:endParaRPr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基本</a:t>
            </a:r>
            <a:r>
              <a:rPr dirty="0" smtClean="0"/>
              <a:t>特性</a:t>
            </a:r>
            <a:endParaRPr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基本</a:t>
            </a:r>
            <a:r>
              <a:rPr dirty="0" smtClean="0"/>
              <a:t>特性</a:t>
            </a:r>
            <a:endParaRPr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基本</a:t>
            </a:r>
            <a:r>
              <a:rPr dirty="0" smtClean="0"/>
              <a:t>特性</a:t>
            </a:r>
            <a:endParaRPr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直流电感设计（</a:t>
            </a:r>
            <a:r>
              <a:rPr lang="en-US" altLang="zh-CN" dirty="0" smtClean="0"/>
              <a:t>Buck</a:t>
            </a:r>
            <a:r>
              <a:rPr dirty="0" smtClean="0"/>
              <a:t>、</a:t>
            </a:r>
            <a:r>
              <a:rPr lang="en-US" altLang="zh-CN" dirty="0" smtClean="0"/>
              <a:t>Boost</a:t>
            </a:r>
            <a:r>
              <a:rPr dirty="0" smtClean="0"/>
              <a:t>）</a:t>
            </a:r>
            <a:endParaRPr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交流电感设计（</a:t>
            </a:r>
            <a:r>
              <a:rPr lang="en-US" altLang="zh-CN" dirty="0" smtClean="0"/>
              <a:t>INV</a:t>
            </a:r>
            <a:r>
              <a:rPr dirty="0" smtClean="0"/>
              <a:t>）</a:t>
            </a:r>
            <a:endParaRPr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5"/>
          </p:nvPr>
        </p:nvSpPr>
        <p:spPr>
          <a:xfrm>
            <a:off x="1031875" y="366395"/>
            <a:ext cx="7516495" cy="316865"/>
          </a:xfrm>
        </p:spPr>
        <p:txBody>
          <a:bodyPr/>
          <a:lstStyle/>
          <a:p>
            <a:pPr>
              <a:lnSpc>
                <a:spcPct val="100000"/>
              </a:lnSpc>
            </a:pPr>
            <a:r>
              <a:rPr dirty="0" smtClean="0"/>
              <a:t>变压器设计（</a:t>
            </a:r>
            <a:r>
              <a:rPr lang="en-US" altLang="zh-CN" dirty="0" smtClean="0"/>
              <a:t>Flyback</a:t>
            </a:r>
            <a:r>
              <a:rPr dirty="0" smtClean="0"/>
              <a:t>、</a:t>
            </a:r>
            <a:r>
              <a:rPr lang="en-US" altLang="zh-CN" dirty="0" smtClean="0"/>
              <a:t>LLC</a:t>
            </a:r>
            <a:r>
              <a:rPr dirty="0" smtClean="0"/>
              <a:t>）</a:t>
            </a:r>
            <a:endParaRPr dirty="0" smtClean="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DIAGRAM_VIRTUALLY_FRAME" val="{&quot;height&quot;:411.4,&quot;left&quot;:49,&quot;top&quot;:82.85,&quot;width&quot;:755.8250393700788}"/>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DIAGRAM_VIRTUALLY_FRAME" val="{&quot;height&quot;:411.4,&quot;left&quot;:49,&quot;top&quot;:82.85,&quot;width&quot;:755.8250393700788}"/>
</p:tagLst>
</file>

<file path=ppt/tags/tag51.xml><?xml version="1.0" encoding="utf-8"?>
<p:tagLst xmlns:p="http://schemas.openxmlformats.org/presentationml/2006/main">
  <p:tag name="KSO_WM_DIAGRAM_VIRTUALLY_FRAME" val="{&quot;height&quot;:411.4,&quot;left&quot;:49,&quot;top&quot;:82.85,&quot;width&quot;:755.8250393700788}"/>
</p:tagLst>
</file>

<file path=ppt/tags/tag52.xml><?xml version="1.0" encoding="utf-8"?>
<p:tagLst xmlns:p="http://schemas.openxmlformats.org/presentationml/2006/main">
  <p:tag name="KSO_WM_DIAGRAM_VIRTUALLY_FRAME" val="{&quot;height&quot;:411.4,&quot;left&quot;:49,&quot;top&quot;:82.85,&quot;width&quot;:755.8250393700788}"/>
</p:tagLst>
</file>

<file path=ppt/tags/tag53.xml><?xml version="1.0" encoding="utf-8"?>
<p:tagLst xmlns:p="http://schemas.openxmlformats.org/presentationml/2006/main">
  <p:tag name="KSO_WM_DIAGRAM_VIRTUALLY_FRAME" val="{&quot;height&quot;:411.4,&quot;left&quot;:49,&quot;top&quot;:82.85,&quot;width&quot;:755.8250393700788}"/>
</p:tagLst>
</file>

<file path=ppt/tags/tag54.xml><?xml version="1.0" encoding="utf-8"?>
<p:tagLst xmlns:p="http://schemas.openxmlformats.org/presentationml/2006/main">
  <p:tag name="KSO_WM_DIAGRAM_VIRTUALLY_FRAME" val="{&quot;height&quot;:411.4,&quot;left&quot;:49,&quot;top&quot;:82.85,&quot;width&quot;:755.8250393700788}"/>
</p:tagLst>
</file>

<file path=ppt/tags/tag55.xml><?xml version="1.0" encoding="utf-8"?>
<p:tagLst xmlns:p="http://schemas.openxmlformats.org/presentationml/2006/main">
  <p:tag name="KSO_WM_DIAGRAM_VIRTUALLY_FRAME" val="{&quot;height&quot;:411.4,&quot;left&quot;:49,&quot;top&quot;:82.85,&quot;width&quot;:755.8250393700788}"/>
</p:tagLst>
</file>

<file path=ppt/tags/tag56.xml><?xml version="1.0" encoding="utf-8"?>
<p:tagLst xmlns:p="http://schemas.openxmlformats.org/presentationml/2006/main">
  <p:tag name="KSO_WM_DIAGRAM_VIRTUALLY_FRAME" val="{&quot;height&quot;:411.4,&quot;left&quot;:49,&quot;top&quot;:82.85,&quot;width&quot;:755.8250393700788}"/>
</p:tagLst>
</file>

<file path=ppt/tags/tag57.xml><?xml version="1.0" encoding="utf-8"?>
<p:tagLst xmlns:p="http://schemas.openxmlformats.org/presentationml/2006/main">
  <p:tag name="KSO_WM_DIAGRAM_VIRTUALLY_FRAME" val="{&quot;height&quot;:411.4,&quot;left&quot;:49,&quot;top&quot;:82.85,&quot;width&quot;:755.8250393700788}"/>
</p:tagLst>
</file>

<file path=ppt/tags/tag58.xml><?xml version="1.0" encoding="utf-8"?>
<p:tagLst xmlns:p="http://schemas.openxmlformats.org/presentationml/2006/main">
  <p:tag name="KSO_WM_DIAGRAM_VIRTUALLY_FRAME" val="{&quot;height&quot;:411.4,&quot;left&quot;:49,&quot;top&quot;:82.85,&quot;width&quot;:755.8250393700788}"/>
</p:tagLst>
</file>

<file path=ppt/tags/tag59.xml><?xml version="1.0" encoding="utf-8"?>
<p:tagLst xmlns:p="http://schemas.openxmlformats.org/presentationml/2006/main">
  <p:tag name="KSO_WM_DIAGRAM_VIRTUALLY_FRAME" val="{&quot;height&quot;:411.4,&quot;left&quot;:49,&quot;top&quot;:82.85,&quot;width&quot;:755.8250393700788}"/>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DIAGRAM_VIRTUALLY_FRAME" val="{&quot;height&quot;:411.4,&quot;left&quot;:49,&quot;top&quot;:82.85,&quot;width&quot;:755.8250393700788}"/>
</p:tagLst>
</file>

<file path=ppt/tags/tag61.xml><?xml version="1.0" encoding="utf-8"?>
<p:tagLst xmlns:p="http://schemas.openxmlformats.org/presentationml/2006/main">
  <p:tag name="KSO_WM_DIAGRAM_VIRTUALLY_FRAME" val="{&quot;height&quot;:411.4,&quot;left&quot;:49,&quot;top&quot;:82.85,&quot;width&quot;:755.8250393700788}"/>
</p:tagLst>
</file>

<file path=ppt/tags/tag62.xml><?xml version="1.0" encoding="utf-8"?>
<p:tagLst xmlns:p="http://schemas.openxmlformats.org/presentationml/2006/main">
  <p:tag name="KSO_WM_DIAGRAM_VIRTUALLY_FRAME" val="{&quot;height&quot;:411.4,&quot;left&quot;:49,&quot;top&quot;:82.85,&quot;width&quot;:755.8250393700788}"/>
</p:tagLst>
</file>

<file path=ppt/tags/tag63.xml><?xml version="1.0" encoding="utf-8"?>
<p:tagLst xmlns:p="http://schemas.openxmlformats.org/presentationml/2006/main">
  <p:tag name="KSO_WM_DIAGRAM_VIRTUALLY_FRAME" val="{&quot;height&quot;:411.4,&quot;left&quot;:49,&quot;top&quot;:82.85,&quot;width&quot;:755.8250393700788}"/>
</p:tagLst>
</file>

<file path=ppt/tags/tag64.xml><?xml version="1.0" encoding="utf-8"?>
<p:tagLst xmlns:p="http://schemas.openxmlformats.org/presentationml/2006/main">
  <p:tag name="KSO_WM_DIAGRAM_VIRTUALLY_FRAME" val="{&quot;height&quot;:411.4,&quot;left&quot;:49,&quot;top&quot;:82.85,&quot;width&quot;:755.8250393700788}"/>
</p:tagLst>
</file>

<file path=ppt/tags/tag65.xml><?xml version="1.0" encoding="utf-8"?>
<p:tagLst xmlns:p="http://schemas.openxmlformats.org/presentationml/2006/main">
  <p:tag name="KSO_WM_DIAGRAM_VIRTUALLY_FRAME" val="{&quot;height&quot;:411.4,&quot;left&quot;:49,&quot;top&quot;:82.85,&quot;width&quot;:755.8250393700788}"/>
</p:tagLst>
</file>

<file path=ppt/tags/tag66.xml><?xml version="1.0" encoding="utf-8"?>
<p:tagLst xmlns:p="http://schemas.openxmlformats.org/presentationml/2006/main">
  <p:tag name="KSO_WM_DIAGRAM_VIRTUALLY_FRAME" val="{&quot;height&quot;:411.4,&quot;left&quot;:49,&quot;top&quot;:82.85,&quot;width&quot;:755.8250393700788}"/>
</p:tagLst>
</file>

<file path=ppt/tags/tag67.xml><?xml version="1.0" encoding="utf-8"?>
<p:tagLst xmlns:p="http://schemas.openxmlformats.org/presentationml/2006/main">
  <p:tag name="KSO_WM_DIAGRAM_VIRTUALLY_FRAME" val="{&quot;height&quot;:411.4,&quot;left&quot;:49,&quot;top&quot;:82.85,&quot;width&quot;:755.8250393700788}"/>
</p:tagLst>
</file>

<file path=ppt/tags/tag68.xml><?xml version="1.0" encoding="utf-8"?>
<p:tagLst xmlns:p="http://schemas.openxmlformats.org/presentationml/2006/main">
  <p:tag name="KSO_WM_DIAGRAM_VIRTUALLY_FRAME" val="{&quot;height&quot;:411.4,&quot;left&quot;:49,&quot;top&quot;:82.85,&quot;width&quot;:755.8250393700788}"/>
</p:tagLst>
</file>

<file path=ppt/tags/tag69.xml><?xml version="1.0" encoding="utf-8"?>
<p:tagLst xmlns:p="http://schemas.openxmlformats.org/presentationml/2006/main">
  <p:tag name="KSO_WM_DIAGRAM_VIRTUALLY_FRAME" val="{&quot;height&quot;:411.4,&quot;left&quot;:49,&quot;top&quot;:82.85,&quot;width&quot;:755.8250393700788}"/>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DIAGRAM_VIRTUALLY_FRAME" val="{&quot;height&quot;:411.4,&quot;left&quot;:49,&quot;top&quot;:82.85,&quot;width&quot;:755.8250393700788}"/>
</p:tagLst>
</file>

<file path=ppt/tags/tag71.xml><?xml version="1.0" encoding="utf-8"?>
<p:tagLst xmlns:p="http://schemas.openxmlformats.org/presentationml/2006/main">
  <p:tag name="KSO_WM_DIAGRAM_VIRTUALLY_FRAME" val="{&quot;height&quot;:411.4,&quot;left&quot;:49,&quot;top&quot;:82.85,&quot;width&quot;:755.8250393700788}"/>
</p:tagLst>
</file>

<file path=ppt/tags/tag72.xml><?xml version="1.0" encoding="utf-8"?>
<p:tagLst xmlns:p="http://schemas.openxmlformats.org/presentationml/2006/main">
  <p:tag name="KSO_WM_DIAGRAM_VIRTUALLY_FRAME" val="{&quot;height&quot;:411.4,&quot;left&quot;:49,&quot;top&quot;:82.85,&quot;width&quot;:755.8250393700788}"/>
</p:tagLst>
</file>

<file path=ppt/tags/tag73.xml><?xml version="1.0" encoding="utf-8"?>
<p:tagLst xmlns:p="http://schemas.openxmlformats.org/presentationml/2006/main">
  <p:tag name="KSO_WM_DIAGRAM_VIRTUALLY_FRAME" val="{&quot;height&quot;:411.4,&quot;left&quot;:49,&quot;top&quot;:82.85,&quot;width&quot;:755.8250393700788}"/>
</p:tagLst>
</file>

<file path=ppt/tags/tag74.xml><?xml version="1.0" encoding="utf-8"?>
<p:tagLst xmlns:p="http://schemas.openxmlformats.org/presentationml/2006/main">
  <p:tag name="KSO_WM_DIAGRAM_VIRTUALLY_FRAME" val="{&quot;height&quot;:411.4,&quot;left&quot;:49,&quot;top&quot;:82.85,&quot;width&quot;:755.8250393700788}"/>
</p:tagLst>
</file>

<file path=ppt/tags/tag75.xml><?xml version="1.0" encoding="utf-8"?>
<p:tagLst xmlns:p="http://schemas.openxmlformats.org/presentationml/2006/main">
  <p:tag name="KSO_WM_DIAGRAM_VIRTUALLY_FRAME" val="{&quot;height&quot;:411.4,&quot;left&quot;:49,&quot;top&quot;:82.85,&quot;width&quot;:755.8250393700788}"/>
</p:tagLst>
</file>

<file path=ppt/tags/tag76.xml><?xml version="1.0" encoding="utf-8"?>
<p:tagLst xmlns:p="http://schemas.openxmlformats.org/presentationml/2006/main">
  <p:tag name="KSO_WM_DIAGRAM_VIRTUALLY_FRAME" val="{&quot;height&quot;:411.4,&quot;left&quot;:49,&quot;top&quot;:82.85,&quot;width&quot;:755.8250393700788}"/>
</p:tagLst>
</file>

<file path=ppt/tags/tag77.xml><?xml version="1.0" encoding="utf-8"?>
<p:tagLst xmlns:p="http://schemas.openxmlformats.org/presentationml/2006/main">
  <p:tag name="KSO_WM_DIAGRAM_VIRTUALLY_FRAME" val="{&quot;height&quot;:411.4,&quot;left&quot;:49,&quot;top&quot;:82.85,&quot;width&quot;:755.8250393700788}"/>
</p:tagLst>
</file>

<file path=ppt/tags/tag78.xml><?xml version="1.0" encoding="utf-8"?>
<p:tagLst xmlns:p="http://schemas.openxmlformats.org/presentationml/2006/main">
  <p:tag name="KSO_WM_DIAGRAM_VIRTUALLY_FRAME" val="{&quot;height&quot;:411.4,&quot;left&quot;:49,&quot;top&quot;:82.85,&quot;width&quot;:755.8250393700788}"/>
</p:tagLst>
</file>

<file path=ppt/tags/tag79.xml><?xml version="1.0" encoding="utf-8"?>
<p:tagLst xmlns:p="http://schemas.openxmlformats.org/presentationml/2006/main">
  <p:tag name="KSO_WM_DIAGRAM_VIRTUALLY_FRAME" val="{&quot;height&quot;:411.4,&quot;left&quot;:49,&quot;top&quot;:82.85,&quot;width&quot;:755.8250393700788}"/>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DIAGRAM_VIRTUALLY_FRAME" val="{&quot;height&quot;:411.4,&quot;left&quot;:49,&quot;top&quot;:82.85,&quot;width&quot;:755.8250393700788}"/>
</p:tagLst>
</file>

<file path=ppt/tags/tag81.xml><?xml version="1.0" encoding="utf-8"?>
<p:tagLst xmlns:p="http://schemas.openxmlformats.org/presentationml/2006/main">
  <p:tag name="KSO_WM_DIAGRAM_VIRTUALLY_FRAME" val="{&quot;height&quot;:411.4,&quot;left&quot;:49,&quot;top&quot;:82.85,&quot;width&quot;:755.8250393700788}"/>
</p:tagLst>
</file>

<file path=ppt/tags/tag82.xml><?xml version="1.0" encoding="utf-8"?>
<p:tagLst xmlns:p="http://schemas.openxmlformats.org/presentationml/2006/main">
  <p:tag name="KSO_WM_DIAGRAM_VIRTUALLY_FRAME" val="{&quot;height&quot;:411.4,&quot;left&quot;:49,&quot;top&quot;:82.85,&quot;width&quot;:755.8250393700788}"/>
</p:tagLst>
</file>

<file path=ppt/tags/tag83.xml><?xml version="1.0" encoding="utf-8"?>
<p:tagLst xmlns:p="http://schemas.openxmlformats.org/presentationml/2006/main">
  <p:tag name="KSO_WM_DIAGRAM_VIRTUALLY_FRAME" val="{&quot;height&quot;:411.4,&quot;left&quot;:49,&quot;top&quot;:82.85,&quot;width&quot;:755.8250393700788}"/>
</p:tagLst>
</file>

<file path=ppt/tags/tag84.xml><?xml version="1.0" encoding="utf-8"?>
<p:tagLst xmlns:p="http://schemas.openxmlformats.org/presentationml/2006/main">
  <p:tag name="KSO_WM_DIAGRAM_VIRTUALLY_FRAME" val="{&quot;height&quot;:411.4,&quot;left&quot;:49,&quot;top&quot;:82.85,&quot;width&quot;:755.8250393700788}"/>
</p:tagLst>
</file>

<file path=ppt/tags/tag85.xml><?xml version="1.0" encoding="utf-8"?>
<p:tagLst xmlns:p="http://schemas.openxmlformats.org/presentationml/2006/main">
  <p:tag name="KSO_WM_DIAGRAM_VIRTUALLY_FRAME" val="{&quot;height&quot;:411.4,&quot;left&quot;:49,&quot;top&quot;:82.85,&quot;width&quot;:755.8250393700788}"/>
</p:tagLst>
</file>

<file path=ppt/tags/tag86.xml><?xml version="1.0" encoding="utf-8"?>
<p:tagLst xmlns:p="http://schemas.openxmlformats.org/presentationml/2006/main">
  <p:tag name="KSO_WM_DIAGRAM_VIRTUALLY_FRAME" val="{&quot;height&quot;:411.4,&quot;left&quot;:49,&quot;top&quot;:82.85,&quot;width&quot;:755.8250393700788}"/>
</p:tagLst>
</file>

<file path=ppt/tags/tag87.xml><?xml version="1.0" encoding="utf-8"?>
<p:tagLst xmlns:p="http://schemas.openxmlformats.org/presentationml/2006/main">
  <p:tag name="KSO_WM_DIAGRAM_VIRTUALLY_FRAME" val="{&quot;height&quot;:411.4,&quot;left&quot;:49,&quot;top&quot;:82.85,&quot;width&quot;:755.8250393700788}"/>
</p:tagLst>
</file>

<file path=ppt/tags/tag88.xml><?xml version="1.0" encoding="utf-8"?>
<p:tagLst xmlns:p="http://schemas.openxmlformats.org/presentationml/2006/main">
  <p:tag name="KSO_WM_DIAGRAM_VIRTUALLY_FRAME" val="{&quot;height&quot;:411.4,&quot;left&quot;:49,&quot;top&quot;:82.85,&quot;width&quot;:755.8250393700788}"/>
</p:tagLst>
</file>

<file path=ppt/tags/tag89.xml><?xml version="1.0" encoding="utf-8"?>
<p:tagLst xmlns:p="http://schemas.openxmlformats.org/presentationml/2006/main">
  <p:tag name="KSO_WM_DIAGRAM_VIRTUALLY_FRAME" val="{&quot;height&quot;:411.4,&quot;left&quot;:49,&quot;top&quot;:82.85,&quot;width&quot;:755.8250393700788}"/>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DIAGRAM_VIRTUALLY_FRAME" val="{&quot;height&quot;:411.4,&quot;left&quot;:49,&quot;top&quot;:82.85,&quot;width&quot;:755.8250393700788}"/>
</p:tagLst>
</file>

<file path=ppt/tags/tag91.xml><?xml version="1.0" encoding="utf-8"?>
<p:tagLst xmlns:p="http://schemas.openxmlformats.org/presentationml/2006/main">
  <p:tag name="KSO_WM_DIAGRAM_VIRTUALLY_FRAME" val="{&quot;height&quot;:411.4,&quot;left&quot;:49,&quot;top&quot;:82.85,&quot;width&quot;:755.8250393700788}"/>
</p:tagLst>
</file>

<file path=ppt/tags/tag92.xml><?xml version="1.0" encoding="utf-8"?>
<p:tagLst xmlns:p="http://schemas.openxmlformats.org/presentationml/2006/main">
  <p:tag name="KSO_WM_DIAGRAM_VIRTUALLY_FRAME" val="{&quot;height&quot;:411.4,&quot;left&quot;:49,&quot;top&quot;:82.85,&quot;width&quot;:755.8250393700788}"/>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PP_MARK_KEY" val="d84b17f2-a780-41bf-a64e-6f35e9a8ae8b"/>
  <p:tag name="COMMONDATA" val="eyJoZGlkIjoiYTU0MmEyNDE3M2ExYzNlMDYwMjBiZjVmYzFiY2RjOTgifQ=="/>
  <p:tag name="commondata" val="eyJoZGlkIjoiMjdjNzQ5YjI3OTIzNjIzYmZlZmE2MWFiZmM1Mjg2ZW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2820</Words>
  <Application>WPS 演示</Application>
  <PresentationFormat>自定义</PresentationFormat>
  <Paragraphs>232</Paragraphs>
  <Slides>27</Slides>
  <Notes>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7</vt:i4>
      </vt:variant>
      <vt:variant>
        <vt:lpstr>幻灯片标题</vt:lpstr>
      </vt:variant>
      <vt:variant>
        <vt:i4>27</vt:i4>
      </vt:variant>
    </vt:vector>
  </HeadingPairs>
  <TitlesOfParts>
    <vt:vector size="48" baseType="lpstr">
      <vt:lpstr>Arial</vt:lpstr>
      <vt:lpstr>宋体</vt:lpstr>
      <vt:lpstr>Wingdings</vt:lpstr>
      <vt:lpstr>微软雅黑</vt:lpstr>
      <vt:lpstr>Poppins Medium</vt:lpstr>
      <vt:lpstr>方正兰亭粗黑简体</vt:lpstr>
      <vt:lpstr>思源黑体 CN Regular</vt:lpstr>
      <vt:lpstr>黑体</vt:lpstr>
      <vt:lpstr>Montserrat Medium</vt:lpstr>
      <vt:lpstr>微软雅黑 Light</vt:lpstr>
      <vt:lpstr>Arial Unicode MS</vt:lpstr>
      <vt:lpstr>Calibri</vt:lpstr>
      <vt:lpstr>Wingdings</vt:lpstr>
      <vt:lpstr>Office 主题</vt:lpstr>
      <vt:lpstr>Equation.AxMath</vt:lpstr>
      <vt:lpstr>Equation.AxMath</vt:lpstr>
      <vt:lpstr>Equation.AxMath</vt:lpstr>
      <vt:lpstr>Equation.AxMath</vt:lpstr>
      <vt:lpstr>Equation.AxMath</vt:lpstr>
      <vt:lpstr>Equation.AxMath</vt:lpstr>
      <vt:lpstr>Equation.AxMath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斌</dc:creator>
  <cp:lastModifiedBy>刘朋</cp:lastModifiedBy>
  <cp:revision>1387</cp:revision>
  <dcterms:created xsi:type="dcterms:W3CDTF">2022-12-29T11:59:00Z</dcterms:created>
  <dcterms:modified xsi:type="dcterms:W3CDTF">2024-12-16T12:48:45Z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09210C322CEF4326AA312C81171D80FF</vt:lpwstr>
  </property>
  <property fmtid="{D5CDD505-2E9C-101B-9397-08002B2CF9AE}" pid="3" name="KSOProductBuildVer">
    <vt:lpwstr>2052-12.1.0.19302</vt:lpwstr>
  </property>
</Properties>
</file>