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26"/>
  </p:notesMasterIdLst>
  <p:handoutMasterIdLst>
    <p:handoutMasterId r:id="rId27"/>
  </p:handoutMasterIdLst>
  <p:sldIdLst>
    <p:sldId id="493" r:id="rId2"/>
    <p:sldId id="654" r:id="rId3"/>
    <p:sldId id="624" r:id="rId4"/>
    <p:sldId id="625" r:id="rId5"/>
    <p:sldId id="652" r:id="rId6"/>
    <p:sldId id="627" r:id="rId7"/>
    <p:sldId id="620" r:id="rId8"/>
    <p:sldId id="655" r:id="rId9"/>
    <p:sldId id="656" r:id="rId10"/>
    <p:sldId id="629" r:id="rId11"/>
    <p:sldId id="631" r:id="rId12"/>
    <p:sldId id="657" r:id="rId13"/>
    <p:sldId id="649" r:id="rId14"/>
    <p:sldId id="633" r:id="rId15"/>
    <p:sldId id="639" r:id="rId16"/>
    <p:sldId id="640" r:id="rId17"/>
    <p:sldId id="634" r:id="rId18"/>
    <p:sldId id="643" r:id="rId19"/>
    <p:sldId id="635" r:id="rId20"/>
    <p:sldId id="651" r:id="rId21"/>
    <p:sldId id="637" r:id="rId22"/>
    <p:sldId id="641" r:id="rId23"/>
    <p:sldId id="642" r:id="rId24"/>
    <p:sldId id="537" r:id="rId25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8FF"/>
    <a:srgbClr val="FFFFFF"/>
    <a:srgbClr val="0F4F97"/>
    <a:srgbClr val="F6CE86"/>
    <a:srgbClr val="AEF8E5"/>
    <a:srgbClr val="0A8464"/>
    <a:srgbClr val="0DB78A"/>
    <a:srgbClr val="D68F10"/>
    <a:srgbClr val="F1B13D"/>
    <a:srgbClr val="10D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7" autoAdjust="0"/>
    <p:restoredTop sz="94194" autoAdjust="0"/>
  </p:normalViewPr>
  <p:slideViewPr>
    <p:cSldViewPr snapToGrid="0">
      <p:cViewPr>
        <p:scale>
          <a:sx n="147" d="100"/>
          <a:sy n="147" d="100"/>
        </p:scale>
        <p:origin x="-80" y="208"/>
      </p:cViewPr>
      <p:guideLst>
        <p:guide orient="horz" pos="679"/>
        <p:guide orient="horz" pos="3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4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0BC4E-F590-BF42-A1BE-C56445D64932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08F1F8-F78C-E24C-973E-8F36719EA075}">
      <dgm:prSet phldrT="[Text]" custT="1"/>
      <dgm:spPr/>
      <dgm:t>
        <a:bodyPr/>
        <a:lstStyle/>
        <a:p>
          <a:r>
            <a:rPr lang="en-US" sz="2800" dirty="0" smtClean="0"/>
            <a:t>Application codes</a:t>
          </a:r>
        </a:p>
        <a:p>
          <a:r>
            <a:rPr lang="en-US" sz="1200" dirty="0" smtClean="0"/>
            <a:t>Managed by our users, often using </a:t>
          </a:r>
          <a:r>
            <a:rPr lang="en-US" sz="1200" dirty="0" err="1" smtClean="0"/>
            <a:t>Spack</a:t>
          </a:r>
          <a:r>
            <a:rPr lang="en-US" sz="1200" dirty="0" smtClean="0"/>
            <a:t> for combinatorial versioning</a:t>
          </a:r>
          <a:endParaRPr lang="en-US" sz="1200" dirty="0"/>
        </a:p>
      </dgm:t>
    </dgm:pt>
    <dgm:pt modelId="{D4CD6949-B76A-5B49-9053-15F015330646}" type="parTrans" cxnId="{A873AEC3-E51A-DF4D-A95D-0E61E430ED44}">
      <dgm:prSet/>
      <dgm:spPr/>
      <dgm:t>
        <a:bodyPr/>
        <a:lstStyle/>
        <a:p>
          <a:endParaRPr lang="en-US"/>
        </a:p>
      </dgm:t>
    </dgm:pt>
    <dgm:pt modelId="{5F15A5A8-3AC1-B64F-BD95-B3E53BC460C3}" type="sibTrans" cxnId="{A873AEC3-E51A-DF4D-A95D-0E61E430ED44}">
      <dgm:prSet/>
      <dgm:spPr/>
      <dgm:t>
        <a:bodyPr/>
        <a:lstStyle/>
        <a:p>
          <a:endParaRPr lang="en-US"/>
        </a:p>
      </dgm:t>
    </dgm:pt>
    <dgm:pt modelId="{29B5122F-797C-C14E-8DD5-D8BE488ED93B}">
      <dgm:prSet phldrT="[Text]" custT="1"/>
      <dgm:spPr/>
      <dgm:t>
        <a:bodyPr/>
        <a:lstStyle/>
        <a:p>
          <a:r>
            <a:rPr lang="en-US" sz="2800" dirty="0" smtClean="0"/>
            <a:t>Site Deployed Software</a:t>
          </a:r>
        </a:p>
        <a:p>
          <a:r>
            <a:rPr lang="en-US" sz="1200" dirty="0" smtClean="0"/>
            <a:t>User support group staff deployed– compilers, MPI implementations, math libraries, </a:t>
          </a:r>
          <a:r>
            <a:rPr lang="en-US" sz="1200" dirty="0" err="1" smtClean="0"/>
            <a:t>etc</a:t>
          </a:r>
          <a:endParaRPr lang="en-US" sz="1200" dirty="0"/>
        </a:p>
      </dgm:t>
    </dgm:pt>
    <dgm:pt modelId="{81948A4D-2132-0B43-9043-864B975B18D6}" type="parTrans" cxnId="{B90C3270-802E-8343-A0E9-A1FD3E06734F}">
      <dgm:prSet/>
      <dgm:spPr/>
      <dgm:t>
        <a:bodyPr/>
        <a:lstStyle/>
        <a:p>
          <a:endParaRPr lang="en-US"/>
        </a:p>
      </dgm:t>
    </dgm:pt>
    <dgm:pt modelId="{B6CF9B70-69C5-CD4C-8C3A-7297899AE5AA}" type="sibTrans" cxnId="{B90C3270-802E-8343-A0E9-A1FD3E06734F}">
      <dgm:prSet/>
      <dgm:spPr/>
      <dgm:t>
        <a:bodyPr/>
        <a:lstStyle/>
        <a:p>
          <a:endParaRPr lang="en-US"/>
        </a:p>
      </dgm:t>
    </dgm:pt>
    <dgm:pt modelId="{637B4992-AAF7-C140-9C18-71EB9B024CC1}">
      <dgm:prSet phldrT="[Text]" custT="1"/>
      <dgm:spPr/>
      <dgm:t>
        <a:bodyPr/>
        <a:lstStyle/>
        <a:p>
          <a:r>
            <a:rPr lang="en-US" sz="2800" dirty="0" smtClean="0"/>
            <a:t>System Software</a:t>
          </a:r>
        </a:p>
        <a:p>
          <a:r>
            <a:rPr lang="en-US" sz="1200" dirty="0" smtClean="0"/>
            <a:t>Single software stack managed by TOSS and RPM</a:t>
          </a:r>
          <a:endParaRPr lang="en-US" sz="1200" dirty="0"/>
        </a:p>
      </dgm:t>
    </dgm:pt>
    <dgm:pt modelId="{4733C8EC-16D7-AB4C-BF7F-A9B90B1E32C9}" type="parTrans" cxnId="{04579DCA-769F-0046-8324-45583EC93DFF}">
      <dgm:prSet/>
      <dgm:spPr/>
      <dgm:t>
        <a:bodyPr/>
        <a:lstStyle/>
        <a:p>
          <a:endParaRPr lang="en-US"/>
        </a:p>
      </dgm:t>
    </dgm:pt>
    <dgm:pt modelId="{E1BA1E94-1E47-FD41-B47F-8AB23BC2CE2C}" type="sibTrans" cxnId="{04579DCA-769F-0046-8324-45583EC93DFF}">
      <dgm:prSet/>
      <dgm:spPr/>
      <dgm:t>
        <a:bodyPr/>
        <a:lstStyle/>
        <a:p>
          <a:endParaRPr lang="en-US"/>
        </a:p>
      </dgm:t>
    </dgm:pt>
    <dgm:pt modelId="{172772B0-1036-334D-A626-5612F6660123}" type="pres">
      <dgm:prSet presAssocID="{CE90BC4E-F590-BF42-A1BE-C56445D64932}" presName="linear" presStyleCnt="0">
        <dgm:presLayoutVars>
          <dgm:dir/>
          <dgm:animLvl val="lvl"/>
          <dgm:resizeHandles val="exact"/>
        </dgm:presLayoutVars>
      </dgm:prSet>
      <dgm:spPr/>
    </dgm:pt>
    <dgm:pt modelId="{D39F6394-1B85-714C-8C8F-8F6266FCFA2B}" type="pres">
      <dgm:prSet presAssocID="{F708F1F8-F78C-E24C-973E-8F36719EA075}" presName="parentLin" presStyleCnt="0"/>
      <dgm:spPr/>
    </dgm:pt>
    <dgm:pt modelId="{5658879B-1D5F-A245-984F-F6229B66E059}" type="pres">
      <dgm:prSet presAssocID="{F708F1F8-F78C-E24C-973E-8F36719EA075}" presName="parentLeftMargin" presStyleLbl="node1" presStyleIdx="0" presStyleCnt="3"/>
      <dgm:spPr/>
    </dgm:pt>
    <dgm:pt modelId="{06CA5BF5-7428-914B-BC9C-F78AAD6D3EA4}" type="pres">
      <dgm:prSet presAssocID="{F708F1F8-F78C-E24C-973E-8F36719EA075}" presName="parentText" presStyleLbl="node1" presStyleIdx="0" presStyleCnt="3" custScaleX="114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A1852-48D0-4B42-8403-B086A8B0E150}" type="pres">
      <dgm:prSet presAssocID="{F708F1F8-F78C-E24C-973E-8F36719EA075}" presName="negativeSpace" presStyleCnt="0"/>
      <dgm:spPr/>
    </dgm:pt>
    <dgm:pt modelId="{619FD48A-7187-E246-B0EA-8700FBD6B0F3}" type="pres">
      <dgm:prSet presAssocID="{F708F1F8-F78C-E24C-973E-8F36719EA075}" presName="childText" presStyleLbl="conFgAcc1" presStyleIdx="0" presStyleCnt="3">
        <dgm:presLayoutVars>
          <dgm:bulletEnabled val="1"/>
        </dgm:presLayoutVars>
      </dgm:prSet>
      <dgm:spPr/>
    </dgm:pt>
    <dgm:pt modelId="{962F3806-7B26-D74C-80A4-BF4EAA25F2DD}" type="pres">
      <dgm:prSet presAssocID="{5F15A5A8-3AC1-B64F-BD95-B3E53BC460C3}" presName="spaceBetweenRectangles" presStyleCnt="0"/>
      <dgm:spPr/>
    </dgm:pt>
    <dgm:pt modelId="{A879D4CF-FB6A-4540-A9D8-4AF3F88F67EF}" type="pres">
      <dgm:prSet presAssocID="{29B5122F-797C-C14E-8DD5-D8BE488ED93B}" presName="parentLin" presStyleCnt="0"/>
      <dgm:spPr/>
    </dgm:pt>
    <dgm:pt modelId="{3E61A8F2-645E-3C42-902D-203FA2F84E5D}" type="pres">
      <dgm:prSet presAssocID="{29B5122F-797C-C14E-8DD5-D8BE488ED93B}" presName="parentLeftMargin" presStyleLbl="node1" presStyleIdx="0" presStyleCnt="3"/>
      <dgm:spPr/>
    </dgm:pt>
    <dgm:pt modelId="{E41E99E4-DE83-9C40-A0E0-F09C41C227EF}" type="pres">
      <dgm:prSet presAssocID="{29B5122F-797C-C14E-8DD5-D8BE488ED93B}" presName="parentText" presStyleLbl="node1" presStyleIdx="1" presStyleCnt="3" custScaleX="114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69F70-95B3-794F-8005-D4511AA21BFD}" type="pres">
      <dgm:prSet presAssocID="{29B5122F-797C-C14E-8DD5-D8BE488ED93B}" presName="negativeSpace" presStyleCnt="0"/>
      <dgm:spPr/>
    </dgm:pt>
    <dgm:pt modelId="{8D454B70-3E14-1841-A714-060A627A3850}" type="pres">
      <dgm:prSet presAssocID="{29B5122F-797C-C14E-8DD5-D8BE488ED93B}" presName="childText" presStyleLbl="conFgAcc1" presStyleIdx="1" presStyleCnt="3">
        <dgm:presLayoutVars>
          <dgm:bulletEnabled val="1"/>
        </dgm:presLayoutVars>
      </dgm:prSet>
      <dgm:spPr/>
    </dgm:pt>
    <dgm:pt modelId="{46A0E395-9CD0-C940-8B5B-3B1C405DAB5D}" type="pres">
      <dgm:prSet presAssocID="{B6CF9B70-69C5-CD4C-8C3A-7297899AE5AA}" presName="spaceBetweenRectangles" presStyleCnt="0"/>
      <dgm:spPr/>
    </dgm:pt>
    <dgm:pt modelId="{875FC69E-02DE-3E40-90C3-129DE632FBAE}" type="pres">
      <dgm:prSet presAssocID="{637B4992-AAF7-C140-9C18-71EB9B024CC1}" presName="parentLin" presStyleCnt="0"/>
      <dgm:spPr/>
    </dgm:pt>
    <dgm:pt modelId="{5CEA4B41-7055-2E45-AFA3-BFEBDFEA56B1}" type="pres">
      <dgm:prSet presAssocID="{637B4992-AAF7-C140-9C18-71EB9B024CC1}" presName="parentLeftMargin" presStyleLbl="node1" presStyleIdx="1" presStyleCnt="3"/>
      <dgm:spPr/>
    </dgm:pt>
    <dgm:pt modelId="{90EA5AC1-5051-BB47-A284-C35798FD84C2}" type="pres">
      <dgm:prSet presAssocID="{637B4992-AAF7-C140-9C18-71EB9B024CC1}" presName="parentText" presStyleLbl="node1" presStyleIdx="2" presStyleCnt="3" custScaleX="114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22BC0E-4219-1545-9652-DF807D2D9A17}" type="pres">
      <dgm:prSet presAssocID="{637B4992-AAF7-C140-9C18-71EB9B024CC1}" presName="negativeSpace" presStyleCnt="0"/>
      <dgm:spPr/>
    </dgm:pt>
    <dgm:pt modelId="{BFC2E58E-B5BF-1746-93E1-68D54D0D61B8}" type="pres">
      <dgm:prSet presAssocID="{637B4992-AAF7-C140-9C18-71EB9B024C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C9B8724-4E75-7F4E-B9FA-F729E272A0DD}" type="presOf" srcId="{F708F1F8-F78C-E24C-973E-8F36719EA075}" destId="{06CA5BF5-7428-914B-BC9C-F78AAD6D3EA4}" srcOrd="1" destOrd="0" presId="urn:microsoft.com/office/officeart/2005/8/layout/list1"/>
    <dgm:cxn modelId="{E3488C83-2D0A-E240-BD8F-1B91466485B5}" type="presOf" srcId="{29B5122F-797C-C14E-8DD5-D8BE488ED93B}" destId="{E41E99E4-DE83-9C40-A0E0-F09C41C227EF}" srcOrd="1" destOrd="0" presId="urn:microsoft.com/office/officeart/2005/8/layout/list1"/>
    <dgm:cxn modelId="{9E1DF406-CC60-C744-8153-A2895E750070}" type="presOf" srcId="{CE90BC4E-F590-BF42-A1BE-C56445D64932}" destId="{172772B0-1036-334D-A626-5612F6660123}" srcOrd="0" destOrd="0" presId="urn:microsoft.com/office/officeart/2005/8/layout/list1"/>
    <dgm:cxn modelId="{A4B2AA63-38A1-5249-BC25-440888DCFFB1}" type="presOf" srcId="{29B5122F-797C-C14E-8DD5-D8BE488ED93B}" destId="{3E61A8F2-645E-3C42-902D-203FA2F84E5D}" srcOrd="0" destOrd="0" presId="urn:microsoft.com/office/officeart/2005/8/layout/list1"/>
    <dgm:cxn modelId="{6DA4571B-A849-2D40-A528-9CA729261F5F}" type="presOf" srcId="{637B4992-AAF7-C140-9C18-71EB9B024CC1}" destId="{5CEA4B41-7055-2E45-AFA3-BFEBDFEA56B1}" srcOrd="0" destOrd="0" presId="urn:microsoft.com/office/officeart/2005/8/layout/list1"/>
    <dgm:cxn modelId="{5E93B7D2-54DD-0A47-AF23-3909C275F38D}" type="presOf" srcId="{F708F1F8-F78C-E24C-973E-8F36719EA075}" destId="{5658879B-1D5F-A245-984F-F6229B66E059}" srcOrd="0" destOrd="0" presId="urn:microsoft.com/office/officeart/2005/8/layout/list1"/>
    <dgm:cxn modelId="{04579DCA-769F-0046-8324-45583EC93DFF}" srcId="{CE90BC4E-F590-BF42-A1BE-C56445D64932}" destId="{637B4992-AAF7-C140-9C18-71EB9B024CC1}" srcOrd="2" destOrd="0" parTransId="{4733C8EC-16D7-AB4C-BF7F-A9B90B1E32C9}" sibTransId="{E1BA1E94-1E47-FD41-B47F-8AB23BC2CE2C}"/>
    <dgm:cxn modelId="{941655B4-2C83-0647-AAB9-060AB8B3DD19}" type="presOf" srcId="{637B4992-AAF7-C140-9C18-71EB9B024CC1}" destId="{90EA5AC1-5051-BB47-A284-C35798FD84C2}" srcOrd="1" destOrd="0" presId="urn:microsoft.com/office/officeart/2005/8/layout/list1"/>
    <dgm:cxn modelId="{A873AEC3-E51A-DF4D-A95D-0E61E430ED44}" srcId="{CE90BC4E-F590-BF42-A1BE-C56445D64932}" destId="{F708F1F8-F78C-E24C-973E-8F36719EA075}" srcOrd="0" destOrd="0" parTransId="{D4CD6949-B76A-5B49-9053-15F015330646}" sibTransId="{5F15A5A8-3AC1-B64F-BD95-B3E53BC460C3}"/>
    <dgm:cxn modelId="{B90C3270-802E-8343-A0E9-A1FD3E06734F}" srcId="{CE90BC4E-F590-BF42-A1BE-C56445D64932}" destId="{29B5122F-797C-C14E-8DD5-D8BE488ED93B}" srcOrd="1" destOrd="0" parTransId="{81948A4D-2132-0B43-9043-864B975B18D6}" sibTransId="{B6CF9B70-69C5-CD4C-8C3A-7297899AE5AA}"/>
    <dgm:cxn modelId="{47FBDA71-CE5B-5244-B6E3-71D6E3589421}" type="presParOf" srcId="{172772B0-1036-334D-A626-5612F6660123}" destId="{D39F6394-1B85-714C-8C8F-8F6266FCFA2B}" srcOrd="0" destOrd="0" presId="urn:microsoft.com/office/officeart/2005/8/layout/list1"/>
    <dgm:cxn modelId="{338A4CF7-97A4-F948-8746-1B49A14169A4}" type="presParOf" srcId="{D39F6394-1B85-714C-8C8F-8F6266FCFA2B}" destId="{5658879B-1D5F-A245-984F-F6229B66E059}" srcOrd="0" destOrd="0" presId="urn:microsoft.com/office/officeart/2005/8/layout/list1"/>
    <dgm:cxn modelId="{24910A64-8730-D04B-9F87-CD6ECE9E66DA}" type="presParOf" srcId="{D39F6394-1B85-714C-8C8F-8F6266FCFA2B}" destId="{06CA5BF5-7428-914B-BC9C-F78AAD6D3EA4}" srcOrd="1" destOrd="0" presId="urn:microsoft.com/office/officeart/2005/8/layout/list1"/>
    <dgm:cxn modelId="{DBB563DD-E466-224D-BEAB-4FF41216358A}" type="presParOf" srcId="{172772B0-1036-334D-A626-5612F6660123}" destId="{822A1852-48D0-4B42-8403-B086A8B0E150}" srcOrd="1" destOrd="0" presId="urn:microsoft.com/office/officeart/2005/8/layout/list1"/>
    <dgm:cxn modelId="{4F518054-3E3B-B24A-9072-4E36E0AD2571}" type="presParOf" srcId="{172772B0-1036-334D-A626-5612F6660123}" destId="{619FD48A-7187-E246-B0EA-8700FBD6B0F3}" srcOrd="2" destOrd="0" presId="urn:microsoft.com/office/officeart/2005/8/layout/list1"/>
    <dgm:cxn modelId="{84F6D2D1-D553-044C-8AD6-A005A91DD4A5}" type="presParOf" srcId="{172772B0-1036-334D-A626-5612F6660123}" destId="{962F3806-7B26-D74C-80A4-BF4EAA25F2DD}" srcOrd="3" destOrd="0" presId="urn:microsoft.com/office/officeart/2005/8/layout/list1"/>
    <dgm:cxn modelId="{30448D12-3D87-B44D-9A78-98721B8E34E3}" type="presParOf" srcId="{172772B0-1036-334D-A626-5612F6660123}" destId="{A879D4CF-FB6A-4540-A9D8-4AF3F88F67EF}" srcOrd="4" destOrd="0" presId="urn:microsoft.com/office/officeart/2005/8/layout/list1"/>
    <dgm:cxn modelId="{2E6ABA1A-E2FD-4949-8215-C31B7E3ECE0C}" type="presParOf" srcId="{A879D4CF-FB6A-4540-A9D8-4AF3F88F67EF}" destId="{3E61A8F2-645E-3C42-902D-203FA2F84E5D}" srcOrd="0" destOrd="0" presId="urn:microsoft.com/office/officeart/2005/8/layout/list1"/>
    <dgm:cxn modelId="{0BCE81DD-A489-BB4B-B1A3-0EBEA8DA6270}" type="presParOf" srcId="{A879D4CF-FB6A-4540-A9D8-4AF3F88F67EF}" destId="{E41E99E4-DE83-9C40-A0E0-F09C41C227EF}" srcOrd="1" destOrd="0" presId="urn:microsoft.com/office/officeart/2005/8/layout/list1"/>
    <dgm:cxn modelId="{2F900D61-71C8-4740-957F-72257BD17E21}" type="presParOf" srcId="{172772B0-1036-334D-A626-5612F6660123}" destId="{5E769F70-95B3-794F-8005-D4511AA21BFD}" srcOrd="5" destOrd="0" presId="urn:microsoft.com/office/officeart/2005/8/layout/list1"/>
    <dgm:cxn modelId="{48F3CBE2-27CD-F94B-82C5-13E66D79FAD9}" type="presParOf" srcId="{172772B0-1036-334D-A626-5612F6660123}" destId="{8D454B70-3E14-1841-A714-060A627A3850}" srcOrd="6" destOrd="0" presId="urn:microsoft.com/office/officeart/2005/8/layout/list1"/>
    <dgm:cxn modelId="{FF0D8293-A186-5345-892D-FDF382569ACC}" type="presParOf" srcId="{172772B0-1036-334D-A626-5612F6660123}" destId="{46A0E395-9CD0-C940-8B5B-3B1C405DAB5D}" srcOrd="7" destOrd="0" presId="urn:microsoft.com/office/officeart/2005/8/layout/list1"/>
    <dgm:cxn modelId="{6F900386-E01E-8049-A14B-81AFADFA0D36}" type="presParOf" srcId="{172772B0-1036-334D-A626-5612F6660123}" destId="{875FC69E-02DE-3E40-90C3-129DE632FBAE}" srcOrd="8" destOrd="0" presId="urn:microsoft.com/office/officeart/2005/8/layout/list1"/>
    <dgm:cxn modelId="{21E99565-A987-4E41-BA47-D67923FC5539}" type="presParOf" srcId="{875FC69E-02DE-3E40-90C3-129DE632FBAE}" destId="{5CEA4B41-7055-2E45-AFA3-BFEBDFEA56B1}" srcOrd="0" destOrd="0" presId="urn:microsoft.com/office/officeart/2005/8/layout/list1"/>
    <dgm:cxn modelId="{209C4869-67BF-414B-8BF0-9739409E27CB}" type="presParOf" srcId="{875FC69E-02DE-3E40-90C3-129DE632FBAE}" destId="{90EA5AC1-5051-BB47-A284-C35798FD84C2}" srcOrd="1" destOrd="0" presId="urn:microsoft.com/office/officeart/2005/8/layout/list1"/>
    <dgm:cxn modelId="{257BEB7E-DD26-3C48-9346-06A9E3E2C982}" type="presParOf" srcId="{172772B0-1036-334D-A626-5612F6660123}" destId="{B222BC0E-4219-1545-9652-DF807D2D9A17}" srcOrd="9" destOrd="0" presId="urn:microsoft.com/office/officeart/2005/8/layout/list1"/>
    <dgm:cxn modelId="{1B1193C1-1840-854B-B54C-63DF66E5E784}" type="presParOf" srcId="{172772B0-1036-334D-A626-5612F6660123}" destId="{BFC2E58E-B5BF-1746-93E1-68D54D0D61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FD48A-7187-E246-B0EA-8700FBD6B0F3}">
      <dsp:nvSpPr>
        <dsp:cNvPr id="0" name=""/>
        <dsp:cNvSpPr/>
      </dsp:nvSpPr>
      <dsp:spPr>
        <a:xfrm>
          <a:off x="0" y="423672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A5BF5-7428-914B-BC9C-F78AAD6D3EA4}">
      <dsp:nvSpPr>
        <dsp:cNvPr id="0" name=""/>
        <dsp:cNvSpPr/>
      </dsp:nvSpPr>
      <dsp:spPr>
        <a:xfrm>
          <a:off x="411480" y="10392"/>
          <a:ext cx="6584560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 codes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Managed by our users, often using </a:t>
          </a:r>
          <a:r>
            <a:rPr lang="en-US" sz="1200" kern="1200" dirty="0" err="1" smtClean="0"/>
            <a:t>Spack</a:t>
          </a:r>
          <a:r>
            <a:rPr lang="en-US" sz="1200" kern="1200" dirty="0" smtClean="0"/>
            <a:t> for combinatorial versioning</a:t>
          </a:r>
          <a:endParaRPr lang="en-US" sz="1200" kern="1200" dirty="0"/>
        </a:p>
      </dsp:txBody>
      <dsp:txXfrm>
        <a:off x="451829" y="50741"/>
        <a:ext cx="6503862" cy="745862"/>
      </dsp:txXfrm>
    </dsp:sp>
    <dsp:sp modelId="{8D454B70-3E14-1841-A714-060A627A3850}">
      <dsp:nvSpPr>
        <dsp:cNvPr id="0" name=""/>
        <dsp:cNvSpPr/>
      </dsp:nvSpPr>
      <dsp:spPr>
        <a:xfrm>
          <a:off x="0" y="1693752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E99E4-DE83-9C40-A0E0-F09C41C227EF}">
      <dsp:nvSpPr>
        <dsp:cNvPr id="0" name=""/>
        <dsp:cNvSpPr/>
      </dsp:nvSpPr>
      <dsp:spPr>
        <a:xfrm>
          <a:off x="411480" y="1280472"/>
          <a:ext cx="6584560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Site Deployed Software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 support group staff deployed– compilers, MPI implementations, math libraries, </a:t>
          </a:r>
          <a:r>
            <a:rPr lang="en-US" sz="1200" kern="1200" dirty="0" err="1" smtClean="0"/>
            <a:t>etc</a:t>
          </a:r>
          <a:endParaRPr lang="en-US" sz="1200" kern="1200" dirty="0"/>
        </a:p>
      </dsp:txBody>
      <dsp:txXfrm>
        <a:off x="451829" y="1320821"/>
        <a:ext cx="6503862" cy="745862"/>
      </dsp:txXfrm>
    </dsp:sp>
    <dsp:sp modelId="{BFC2E58E-B5BF-1746-93E1-68D54D0D61B8}">
      <dsp:nvSpPr>
        <dsp:cNvPr id="0" name=""/>
        <dsp:cNvSpPr/>
      </dsp:nvSpPr>
      <dsp:spPr>
        <a:xfrm>
          <a:off x="0" y="2963832"/>
          <a:ext cx="8229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A5AC1-5051-BB47-A284-C35798FD84C2}">
      <dsp:nvSpPr>
        <dsp:cNvPr id="0" name=""/>
        <dsp:cNvSpPr/>
      </dsp:nvSpPr>
      <dsp:spPr>
        <a:xfrm>
          <a:off x="411480" y="2550552"/>
          <a:ext cx="6584560" cy="8265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System Software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Single software stack managed by TOSS and RPM</a:t>
          </a:r>
          <a:endParaRPr lang="en-US" sz="1200" kern="1200" dirty="0"/>
        </a:p>
      </dsp:txBody>
      <dsp:txXfrm>
        <a:off x="451829" y="2590901"/>
        <a:ext cx="6503862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11/9/16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11/9/16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5332"/>
            <a:ext cx="9144000" cy="27432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378" y="4737717"/>
            <a:ext cx="9144000" cy="40866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423844"/>
            <a:ext cx="8229600" cy="1085682"/>
          </a:xfrm>
        </p:spPr>
        <p:txBody>
          <a:bodyPr anchor="b" anchorCtr="0"/>
          <a:lstStyle>
            <a:lvl1pPr>
              <a:lnSpc>
                <a:spcPts val="3800"/>
              </a:lnSpc>
              <a:defRPr sz="2800" b="1" i="0">
                <a:solidFill>
                  <a:schemeClr val="accent1">
                    <a:lumMod val="75000"/>
                  </a:schemeClr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1518647"/>
            <a:ext cx="5629274" cy="277416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1600" b="0">
                <a:latin typeface="Calibri"/>
                <a:cs typeface="Calibri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812353"/>
            <a:ext cx="4572000" cy="453767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4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0963" y="4792854"/>
            <a:ext cx="3722600" cy="3536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6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</a:t>
            </a:r>
            <a:r>
              <a:rPr lang="en-US" sz="6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-708940</a:t>
            </a:r>
            <a:endParaRPr lang="en-US" sz="600" kern="1200" dirty="0" smtClean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5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5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5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129" y="4818044"/>
            <a:ext cx="1588690" cy="26802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46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52" y="4078115"/>
            <a:ext cx="2710739" cy="4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4631"/>
            <a:ext cx="8229600" cy="756578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178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921680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178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29" y="4872247"/>
            <a:ext cx="2043496" cy="20843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4766310"/>
            <a:ext cx="9144000" cy="3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143"/>
            <a:ext cx="8229600" cy="3680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476631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988" y="5029055"/>
            <a:ext cx="873871" cy="769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500" dirty="0" smtClean="0">
                <a:latin typeface="Arial"/>
                <a:cs typeface="Arial"/>
              </a:rPr>
              <a:t>LLNL-PRES</a:t>
            </a:r>
            <a:r>
              <a:rPr lang="en-US" sz="500" dirty="0" smtClean="0">
                <a:latin typeface="Arial"/>
                <a:cs typeface="Arial"/>
              </a:rPr>
              <a:t>-708940</a:t>
            </a:r>
            <a:endParaRPr lang="en-US" sz="500" dirty="0" smtClean="0">
              <a:latin typeface="Arial"/>
              <a:cs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4" y="4802440"/>
            <a:ext cx="317877" cy="341060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950366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3" cstate="print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104" y="4841530"/>
            <a:ext cx="716993" cy="2763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  <p:sldLayoutId id="2147483711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24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18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2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06377" y="538787"/>
            <a:ext cx="7318391" cy="872571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sz="4000" dirty="0" smtClean="0"/>
              <a:t>Managing Combinatorial Software  Installations </a:t>
            </a:r>
            <a:r>
              <a:rPr lang="en-US" sz="4000" dirty="0" smtClean="0"/>
              <a:t>with </a:t>
            </a:r>
            <a:r>
              <a:rPr lang="en-US" sz="4000" dirty="0" err="1" smtClean="0"/>
              <a:t>Spack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19357" y="1763683"/>
            <a:ext cx="5424643" cy="453767"/>
          </a:xfrm>
        </p:spPr>
        <p:txBody>
          <a:bodyPr/>
          <a:lstStyle/>
          <a:p>
            <a:pPr lvl="0"/>
            <a:r>
              <a:rPr lang="en-US" dirty="0" smtClean="0"/>
              <a:t>Gregory Becker, Peter </a:t>
            </a:r>
            <a:r>
              <a:rPr lang="en-US" dirty="0" err="1" smtClean="0"/>
              <a:t>Scheibel</a:t>
            </a:r>
            <a:r>
              <a:rPr lang="en-US" dirty="0" smtClean="0"/>
              <a:t>, Todd </a:t>
            </a:r>
            <a:r>
              <a:rPr lang="en-US" dirty="0" err="1" smtClean="0"/>
              <a:t>Gamblin</a:t>
            </a:r>
            <a:r>
              <a:rPr lang="en-US" dirty="0" smtClean="0"/>
              <a:t>, Matt </a:t>
            </a:r>
            <a:r>
              <a:rPr lang="en-US" dirty="0" err="1" smtClean="0"/>
              <a:t>LeGendre</a:t>
            </a:r>
            <a:endParaRPr lang="en-US" dirty="0" smtClean="0"/>
          </a:p>
        </p:txBody>
      </p:sp>
      <p:pic>
        <p:nvPicPr>
          <p:cNvPr id="6" name="Picture 5" descr="spack-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324" y="419283"/>
            <a:ext cx="1116356" cy="111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provide a configuration file so that software </a:t>
            </a:r>
            <a:r>
              <a:rPr lang="en-US" dirty="0" err="1" smtClean="0"/>
              <a:t>deployers</a:t>
            </a:r>
            <a:r>
              <a:rPr lang="en-US" dirty="0" smtClean="0"/>
              <a:t> can define subspaces on a per-package basis.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829" y="2833400"/>
            <a:ext cx="8603799" cy="18328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nl-NL" sz="900" dirty="0" smtClean="0">
                <a:latin typeface="Courier"/>
                <a:cs typeface="Courier"/>
              </a:rPr>
              <a:t>packages: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nl-NL" sz="900" dirty="0">
                <a:latin typeface="Courier"/>
                <a:cs typeface="Courier"/>
              </a:rPr>
              <a:t> </a:t>
            </a:r>
            <a:r>
              <a:rPr lang="nl-NL" sz="900" dirty="0" smtClean="0">
                <a:latin typeface="Courier"/>
                <a:cs typeface="Courier"/>
              </a:rPr>
              <a:t> </a:t>
            </a:r>
            <a:r>
              <a:rPr lang="nl-NL" sz="900" dirty="0" err="1" smtClean="0">
                <a:latin typeface="Courier"/>
                <a:cs typeface="Courier"/>
              </a:rPr>
              <a:t>zlib</a:t>
            </a:r>
            <a:r>
              <a:rPr lang="nl-NL" sz="900" dirty="0" smtClean="0">
                <a:latin typeface="Courier"/>
                <a:cs typeface="Courier"/>
              </a:rPr>
              <a:t>:</a:t>
            </a:r>
            <a:endParaRPr lang="nl-NL" sz="900" dirty="0">
              <a:latin typeface="Courier"/>
              <a:cs typeface="Courier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nl-NL" sz="900" dirty="0">
                <a:latin typeface="Courier"/>
                <a:cs typeface="Courier"/>
              </a:rPr>
              <a:t>  </a:t>
            </a:r>
            <a:r>
              <a:rPr lang="nl-NL" sz="900" dirty="0" smtClean="0">
                <a:latin typeface="Courier"/>
                <a:cs typeface="Courier"/>
              </a:rPr>
              <a:t>  </a:t>
            </a:r>
            <a:r>
              <a:rPr lang="ro-RO" sz="900" dirty="0" smtClean="0">
                <a:latin typeface="Courier"/>
                <a:cs typeface="Courier"/>
              </a:rPr>
              <a:t>subspaces</a:t>
            </a:r>
            <a:r>
              <a:rPr lang="ro-RO" sz="900" dirty="0">
                <a:latin typeface="Courier"/>
                <a:cs typeface="Courier"/>
              </a:rPr>
              <a:t>: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900" dirty="0">
                <a:latin typeface="Courier"/>
                <a:cs typeface="Courier"/>
              </a:rPr>
              <a:t>  </a:t>
            </a:r>
            <a:r>
              <a:rPr lang="ro-RO" sz="900" dirty="0" smtClean="0">
                <a:latin typeface="Courier"/>
                <a:cs typeface="Courier"/>
              </a:rPr>
              <a:t>    </a:t>
            </a:r>
            <a:r>
              <a:rPr lang="ro-RO" sz="900" dirty="0">
                <a:latin typeface="Courier"/>
                <a:cs typeface="Courier"/>
              </a:rPr>
              <a:t>subspace1: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"/>
                <a:cs typeface="Courier"/>
              </a:rPr>
              <a:t>  </a:t>
            </a:r>
            <a:r>
              <a:rPr lang="en-US" sz="900" dirty="0" smtClean="0">
                <a:latin typeface="Courier"/>
                <a:cs typeface="Courier"/>
              </a:rPr>
              <a:t>      </a:t>
            </a:r>
            <a:r>
              <a:rPr lang="en-US" sz="900" dirty="0">
                <a:latin typeface="Courier"/>
                <a:cs typeface="Courier"/>
              </a:rPr>
              <a:t>name: {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NAME</a:t>
            </a:r>
            <a:r>
              <a:rPr lang="en-US" sz="900" dirty="0">
                <a:latin typeface="Courier"/>
                <a:cs typeface="Courier"/>
              </a:rPr>
              <a:t>}-{</a:t>
            </a:r>
            <a:r>
              <a:rPr lang="en-US" sz="900" dirty="0">
                <a:solidFill>
                  <a:srgbClr val="953735"/>
                </a:solidFill>
                <a:latin typeface="Courier"/>
                <a:cs typeface="Courier"/>
              </a:rPr>
              <a:t>VERSION</a:t>
            </a:r>
            <a:r>
              <a:rPr lang="en-US" sz="900" dirty="0">
                <a:latin typeface="Courier"/>
                <a:cs typeface="Courier"/>
              </a:rPr>
              <a:t>}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900" dirty="0">
                <a:latin typeface="Courier"/>
                <a:cs typeface="Courier"/>
              </a:rPr>
              <a:t>  </a:t>
            </a:r>
            <a:r>
              <a:rPr lang="nl-NL" sz="900" dirty="0" smtClean="0">
                <a:latin typeface="Courier"/>
                <a:cs typeface="Courier"/>
              </a:rPr>
              <a:t>      </a:t>
            </a:r>
            <a:r>
              <a:rPr lang="nl-NL" sz="900" dirty="0">
                <a:latin typeface="Courier"/>
                <a:cs typeface="Courier"/>
              </a:rPr>
              <a:t>prefix: /</a:t>
            </a:r>
            <a:r>
              <a:rPr lang="nl-NL" sz="900" dirty="0" err="1">
                <a:latin typeface="Courier"/>
                <a:cs typeface="Courier"/>
              </a:rPr>
              <a:t>usr</a:t>
            </a:r>
            <a:r>
              <a:rPr lang="nl-NL" sz="900" dirty="0">
                <a:latin typeface="Courier"/>
                <a:cs typeface="Courier"/>
              </a:rPr>
              <a:t>/</a:t>
            </a:r>
            <a:r>
              <a:rPr lang="nl-NL" sz="900" dirty="0" err="1">
                <a:latin typeface="Courier"/>
                <a:cs typeface="Courier"/>
              </a:rPr>
              <a:t>tce</a:t>
            </a:r>
            <a:r>
              <a:rPr lang="nl-NL" sz="900" dirty="0">
                <a:latin typeface="Courier"/>
                <a:cs typeface="Courier"/>
              </a:rPr>
              <a:t>/</a:t>
            </a:r>
            <a:r>
              <a:rPr lang="nl-NL" sz="900" dirty="0" smtClean="0">
                <a:latin typeface="Courier"/>
                <a:cs typeface="Courier"/>
              </a:rPr>
              <a:t>tools</a:t>
            </a:r>
            <a:endParaRPr lang="nl-NL" sz="9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900" dirty="0" smtClean="0">
                <a:latin typeface="Courier"/>
                <a:cs typeface="Courier"/>
              </a:rPr>
              <a:t>  </a:t>
            </a:r>
            <a:r>
              <a:rPr lang="nl-NL" sz="900" dirty="0" smtClean="0">
                <a:latin typeface="Courier"/>
                <a:cs typeface="Courier"/>
              </a:rPr>
              <a:t>hdf5:</a:t>
            </a:r>
            <a:endParaRPr lang="nl-NL" sz="9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900" dirty="0" smtClean="0">
                <a:latin typeface="Courier"/>
                <a:cs typeface="Courier"/>
              </a:rPr>
              <a:t>    </a:t>
            </a:r>
            <a:r>
              <a:rPr lang="ro-RO" sz="900" dirty="0">
                <a:latin typeface="Courier"/>
                <a:cs typeface="Courier"/>
              </a:rPr>
              <a:t>subspaces: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900" dirty="0" smtClean="0">
                <a:latin typeface="Courier"/>
                <a:cs typeface="Courier"/>
              </a:rPr>
              <a:t>      </a:t>
            </a:r>
            <a:r>
              <a:rPr lang="tr-TR" sz="900" dirty="0" smtClean="0">
                <a:latin typeface="Courier"/>
                <a:cs typeface="Courier"/>
              </a:rPr>
              <a:t>hdf5subspace</a:t>
            </a:r>
            <a:r>
              <a:rPr lang="tr-TR" sz="900" dirty="0" smtClean="0">
                <a:latin typeface="Courier"/>
                <a:cs typeface="Courier"/>
              </a:rPr>
              <a:t>:</a:t>
            </a:r>
            <a:endParaRPr lang="tr-TR" sz="9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>
                <a:latin typeface="Courier"/>
                <a:cs typeface="Courier"/>
              </a:rPr>
              <a:t>        </a:t>
            </a:r>
            <a:r>
              <a:rPr lang="en-US" sz="900" dirty="0">
                <a:latin typeface="Courier"/>
                <a:cs typeface="Courier"/>
              </a:rPr>
              <a:t>name: {</a:t>
            </a:r>
            <a:r>
              <a:rPr lang="en-US" sz="900" dirty="0">
                <a:solidFill>
                  <a:srgbClr val="953735"/>
                </a:solidFill>
                <a:latin typeface="Courier"/>
                <a:cs typeface="Courier"/>
              </a:rPr>
              <a:t>NAME</a:t>
            </a:r>
            <a:r>
              <a:rPr lang="en-US" sz="900" dirty="0">
                <a:latin typeface="Courier"/>
                <a:cs typeface="Courier"/>
              </a:rPr>
              <a:t>}</a:t>
            </a:r>
            <a:r>
              <a:rPr lang="en-US" sz="900" dirty="0" smtClean="0">
                <a:latin typeface="Courier"/>
                <a:cs typeface="Courier"/>
              </a:rPr>
              <a:t>-{</a:t>
            </a:r>
            <a:r>
              <a:rPr lang="en-US" sz="900" dirty="0" smtClean="0">
                <a:solidFill>
                  <a:srgbClr val="953735"/>
                </a:solidFill>
                <a:latin typeface="Courier"/>
                <a:cs typeface="Courier"/>
              </a:rPr>
              <a:t>VERSION</a:t>
            </a:r>
            <a:r>
              <a:rPr lang="en-US" sz="900" dirty="0" smtClean="0">
                <a:latin typeface="Courier"/>
                <a:cs typeface="Courier"/>
              </a:rPr>
              <a:t>}-</a:t>
            </a:r>
            <a:r>
              <a:rPr lang="en-US" sz="900" dirty="0">
                <a:latin typeface="Courier"/>
                <a:cs typeface="Courier"/>
              </a:rPr>
              <a:t>{</a:t>
            </a:r>
            <a:r>
              <a:rPr lang="en-US" sz="900" dirty="0" smtClean="0">
                <a:solidFill>
                  <a:srgbClr val="953735"/>
                </a:solidFill>
                <a:latin typeface="Courier"/>
                <a:cs typeface="Courier"/>
              </a:rPr>
              <a:t>COMPILER</a:t>
            </a:r>
            <a:r>
              <a:rPr lang="en-US" sz="900" dirty="0" smtClean="0">
                <a:latin typeface="Courier"/>
                <a:cs typeface="Courier"/>
              </a:rPr>
              <a:t>}-{</a:t>
            </a:r>
            <a:r>
              <a:rPr lang="en-US" sz="900" dirty="0" err="1" smtClean="0">
                <a:solidFill>
                  <a:srgbClr val="800000"/>
                </a:solidFill>
                <a:latin typeface="Courier"/>
                <a:cs typeface="Courier"/>
              </a:rPr>
              <a:t>DEP</a:t>
            </a:r>
            <a:r>
              <a:rPr lang="en-US" sz="900" dirty="0" err="1" smtClean="0">
                <a:latin typeface="Courier"/>
                <a:cs typeface="Courier"/>
              </a:rPr>
              <a:t>:mpi:</a:t>
            </a:r>
            <a:r>
              <a:rPr lang="en-US" sz="900" dirty="0" err="1" smtClean="0">
                <a:solidFill>
                  <a:srgbClr val="800000"/>
                </a:solidFill>
                <a:latin typeface="Courier"/>
                <a:cs typeface="Courier"/>
              </a:rPr>
              <a:t>NAME</a:t>
            </a:r>
            <a:r>
              <a:rPr lang="en-US" sz="900" dirty="0" smtClean="0">
                <a:latin typeface="Courier"/>
                <a:cs typeface="Courier"/>
              </a:rPr>
              <a:t>}-{</a:t>
            </a:r>
            <a:r>
              <a:rPr lang="en-US" sz="900" dirty="0" err="1" smtClean="0">
                <a:solidFill>
                  <a:srgbClr val="800000"/>
                </a:solidFill>
                <a:latin typeface="Courier"/>
                <a:cs typeface="Courier"/>
              </a:rPr>
              <a:t>DEP</a:t>
            </a:r>
            <a:r>
              <a:rPr lang="en-US" sz="900" dirty="0" err="1" smtClean="0">
                <a:latin typeface="Courier"/>
                <a:cs typeface="Courier"/>
              </a:rPr>
              <a:t>:mpi:</a:t>
            </a:r>
            <a:r>
              <a:rPr lang="en-US" sz="900" dirty="0" err="1" smtClean="0">
                <a:solidFill>
                  <a:srgbClr val="800000"/>
                </a:solidFill>
                <a:latin typeface="Courier"/>
                <a:cs typeface="Courier"/>
              </a:rPr>
              <a:t>VERSION</a:t>
            </a:r>
            <a:r>
              <a:rPr lang="en-US" sz="900" dirty="0" smtClean="0">
                <a:latin typeface="Courier"/>
                <a:cs typeface="Courier"/>
              </a:rPr>
              <a:t>}</a:t>
            </a:r>
            <a:endParaRPr lang="en-US" sz="9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900" dirty="0" smtClean="0">
                <a:latin typeface="Courier"/>
                <a:cs typeface="Courier"/>
              </a:rPr>
              <a:t>        </a:t>
            </a:r>
            <a:r>
              <a:rPr lang="nl-NL" sz="900" dirty="0">
                <a:latin typeface="Courier"/>
                <a:cs typeface="Courier"/>
              </a:rPr>
              <a:t>prefix: /</a:t>
            </a:r>
            <a:r>
              <a:rPr lang="nl-NL" sz="900" dirty="0" err="1">
                <a:latin typeface="Courier"/>
                <a:cs typeface="Courier"/>
              </a:rPr>
              <a:t>usr</a:t>
            </a:r>
            <a:r>
              <a:rPr lang="nl-NL" sz="900" dirty="0">
                <a:latin typeface="Courier"/>
                <a:cs typeface="Courier"/>
              </a:rPr>
              <a:t>/</a:t>
            </a:r>
            <a:r>
              <a:rPr lang="nl-NL" sz="900" dirty="0" err="1">
                <a:latin typeface="Courier"/>
                <a:cs typeface="Courier"/>
              </a:rPr>
              <a:t>tce</a:t>
            </a:r>
            <a:r>
              <a:rPr lang="nl-NL" sz="900" dirty="0">
                <a:latin typeface="Courier"/>
                <a:cs typeface="Courier"/>
              </a:rPr>
              <a:t>/</a:t>
            </a:r>
            <a:r>
              <a:rPr lang="nl-NL" sz="900" dirty="0" smtClean="0">
                <a:latin typeface="Courier"/>
                <a:cs typeface="Courier"/>
              </a:rPr>
              <a:t>tools</a:t>
            </a:r>
            <a:endParaRPr lang="nl-NL" sz="9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2" y="1103387"/>
            <a:ext cx="8610907" cy="172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600" dirty="0" smtClean="0"/>
              <a:t>Subspaces </a:t>
            </a:r>
            <a:r>
              <a:rPr lang="en-US" sz="1600" dirty="0" smtClean="0"/>
              <a:t>must be configured on a per-package basis.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600" dirty="0" smtClean="0"/>
              <a:t>An implementation of subspaces consists of a language for representing projections of the build space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600" dirty="0" smtClean="0"/>
              <a:t>Names determine upgrade policy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88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/>
              <a:t>S</a:t>
            </a:r>
            <a:r>
              <a:rPr lang="en-US" dirty="0" err="1" smtClean="0"/>
              <a:t>pack</a:t>
            </a:r>
            <a:r>
              <a:rPr lang="en-US" dirty="0" smtClean="0"/>
              <a:t> to drive the RPM package manager.</a:t>
            </a:r>
            <a:endParaRPr lang="en-US" dirty="0"/>
          </a:p>
        </p:txBody>
      </p:sp>
      <p:pic>
        <p:nvPicPr>
          <p:cNvPr id="5" name="Picture 4" descr="dag_to_rpm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8" y="2442308"/>
            <a:ext cx="8665308" cy="2308283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81143"/>
            <a:ext cx="8229600" cy="13416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Administrators can manage and deploy </a:t>
            </a:r>
            <a:r>
              <a:rPr lang="en-US" dirty="0" err="1" smtClean="0"/>
              <a:t>combinatorially</a:t>
            </a:r>
            <a:r>
              <a:rPr lang="en-US" dirty="0" smtClean="0"/>
              <a:t> versioned software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will generate necessary files to drive build system for package and dependencies</a:t>
            </a:r>
          </a:p>
          <a:p>
            <a:r>
              <a:rPr lang="en-US" dirty="0" smtClean="0"/>
              <a:t>RPM package management depends on names – generated by subspaces</a:t>
            </a:r>
          </a:p>
        </p:txBody>
      </p:sp>
    </p:spTree>
    <p:extLst>
      <p:ext uri="{BB962C8B-B14F-4D97-AF65-F5344CB8AC3E}">
        <p14:creationId xmlns:p14="http://schemas.microsoft.com/office/powerpoint/2010/main" val="320710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6999" y="3059496"/>
            <a:ext cx="5003065" cy="1553780"/>
          </a:xfrm>
        </p:spPr>
        <p:txBody>
          <a:bodyPr/>
          <a:lstStyle/>
          <a:p>
            <a:r>
              <a:rPr lang="en-US" sz="1200" dirty="0"/>
              <a:t>Administrators can manage and deploy </a:t>
            </a:r>
            <a:r>
              <a:rPr lang="en-US" sz="1200" dirty="0" err="1"/>
              <a:t>combinatorially</a:t>
            </a:r>
            <a:r>
              <a:rPr lang="en-US" sz="1200" dirty="0"/>
              <a:t> versioned </a:t>
            </a:r>
            <a:r>
              <a:rPr lang="en-US" sz="1200" dirty="0" smtClean="0"/>
              <a:t>software</a:t>
            </a:r>
          </a:p>
          <a:p>
            <a:pPr lvl="1"/>
            <a:r>
              <a:rPr lang="en-US" sz="1200" dirty="0" smtClean="0"/>
              <a:t>Using a tool they know</a:t>
            </a:r>
          </a:p>
          <a:p>
            <a:pPr lvl="1"/>
            <a:r>
              <a:rPr lang="en-US" sz="1200" dirty="0" smtClean="0"/>
              <a:t>At a system level</a:t>
            </a:r>
            <a:endParaRPr lang="en-US" sz="1200" dirty="0"/>
          </a:p>
          <a:p>
            <a:r>
              <a:rPr lang="en-US" sz="1200" dirty="0" err="1"/>
              <a:t>Spack</a:t>
            </a:r>
            <a:r>
              <a:rPr lang="en-US" sz="1200" dirty="0"/>
              <a:t> will generate </a:t>
            </a:r>
            <a:r>
              <a:rPr lang="en-US" sz="1200" dirty="0" smtClean="0"/>
              <a:t>an RPM spec for a given package and configuration</a:t>
            </a:r>
          </a:p>
          <a:p>
            <a:pPr lvl="1"/>
            <a:r>
              <a:rPr lang="en-US" sz="1200" dirty="0" smtClean="0"/>
              <a:t>Using build recipe</a:t>
            </a:r>
          </a:p>
          <a:p>
            <a:pPr lvl="1"/>
            <a:r>
              <a:rPr lang="en-US" sz="1200" dirty="0" smtClean="0"/>
              <a:t>Spec contains all information to build the package</a:t>
            </a:r>
          </a:p>
          <a:p>
            <a:pPr lvl="1"/>
            <a:r>
              <a:rPr lang="en-US" sz="1200" dirty="0" smtClean="0"/>
              <a:t>Generates dependency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RPMs for each configuration in the subspace.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081143"/>
            <a:ext cx="8229600" cy="1341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93593" y="2061633"/>
            <a:ext cx="1064846" cy="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11" y="1374472"/>
            <a:ext cx="986976" cy="13785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131958" y="1382256"/>
            <a:ext cx="1002200" cy="1364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50340" y="2200614"/>
            <a:ext cx="457902" cy="47122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9703" y="1961074"/>
            <a:ext cx="1292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 err="1" smtClean="0">
                <a:latin typeface="Courier"/>
                <a:cs typeface="Courier"/>
              </a:rPr>
              <a:t>usr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 err="1" smtClean="0">
                <a:latin typeface="Courier"/>
                <a:cs typeface="Courier"/>
              </a:rPr>
              <a:t>tce</a:t>
            </a:r>
            <a:r>
              <a:rPr lang="en-US" sz="800" dirty="0" smtClean="0">
                <a:latin typeface="Courier"/>
                <a:cs typeface="Courier"/>
              </a:rPr>
              <a:t>/packages/</a:t>
            </a: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10" name="Picture 9" descr="spack-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236" y="2881424"/>
            <a:ext cx="1116356" cy="1113468"/>
          </a:xfrm>
          <a:prstGeom prst="rect">
            <a:avLst/>
          </a:prstGeom>
        </p:spPr>
      </p:pic>
      <p:pic>
        <p:nvPicPr>
          <p:cNvPr id="11" name="Picture 10" descr="spack-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7560" y="2224854"/>
            <a:ext cx="428456" cy="4273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6064" y="1840127"/>
            <a:ext cx="106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Package </a:t>
            </a:r>
          </a:p>
          <a:p>
            <a:r>
              <a:rPr lang="en-US" sz="1200" dirty="0" smtClean="0"/>
              <a:t>configuration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0944" y="2067169"/>
            <a:ext cx="1064846" cy="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34214" y="2064065"/>
            <a:ext cx="1064846" cy="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6282" y="2401668"/>
            <a:ext cx="647974" cy="64793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80145" y="2842262"/>
            <a:ext cx="288222" cy="307904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3852" y="1874683"/>
            <a:ext cx="52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manual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954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105" y="1004219"/>
            <a:ext cx="8229600" cy="3242779"/>
          </a:xfrm>
        </p:spPr>
        <p:txBody>
          <a:bodyPr>
            <a:normAutofit/>
          </a:bodyPr>
          <a:lstStyle/>
          <a:p>
            <a:r>
              <a:rPr lang="en-US" dirty="0" smtClean="0"/>
              <a:t>We had the opportunity to do things </a:t>
            </a:r>
            <a:r>
              <a:rPr lang="en-US" dirty="0" err="1" smtClean="0"/>
              <a:t>Right</a:t>
            </a:r>
            <a:r>
              <a:rPr lang="en-US" baseline="30000" dirty="0" err="1" smtClean="0"/>
              <a:t>TM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rgbClr val="008000"/>
                </a:solidFill>
              </a:rPr>
              <a:t>Administrators can manage package installations</a:t>
            </a:r>
          </a:p>
          <a:p>
            <a:pPr lvl="2"/>
            <a:r>
              <a:rPr lang="en-US" dirty="0" err="1">
                <a:solidFill>
                  <a:srgbClr val="008000"/>
                </a:solidFill>
              </a:rPr>
              <a:t>Spack</a:t>
            </a:r>
            <a:endParaRPr lang="en-US" dirty="0">
              <a:solidFill>
                <a:srgbClr val="008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dirty="0"/>
              <a:t>Advanced users can select specific versions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Combinatorial versioning</a:t>
            </a:r>
          </a:p>
          <a:p>
            <a:pPr lvl="2"/>
            <a:r>
              <a:rPr lang="en-US" dirty="0" err="1"/>
              <a:t>Lmod</a:t>
            </a:r>
            <a:endParaRPr lang="en-US" dirty="0"/>
          </a:p>
          <a:p>
            <a:pPr lvl="2"/>
            <a:r>
              <a:rPr lang="en-US" dirty="0"/>
              <a:t>Policy decisions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Things work out of the box</a:t>
            </a:r>
          </a:p>
          <a:p>
            <a:pPr lvl="2"/>
            <a:r>
              <a:rPr lang="en-US" dirty="0" smtClean="0"/>
              <a:t>Environment Independence</a:t>
            </a:r>
          </a:p>
          <a:p>
            <a:pPr lvl="2"/>
            <a:r>
              <a:rPr lang="en-US" dirty="0" smtClean="0"/>
              <a:t>RPATH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do we stand so far?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 defaults</a:t>
            </a:r>
          </a:p>
          <a:p>
            <a:pPr lvl="1"/>
            <a:r>
              <a:rPr lang="en-US" dirty="0" smtClean="0"/>
              <a:t>Handle environment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combinatorial build space requires usability features to navigate.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806" y="1410712"/>
            <a:ext cx="8224993" cy="1958534"/>
          </a:xfrm>
          <a:ln>
            <a:solidFill>
              <a:schemeClr val="tx2"/>
            </a:solidFill>
          </a:ln>
          <a:effectLst/>
        </p:spPr>
        <p:txBody>
          <a:bodyPr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smtClean="0">
                <a:latin typeface="Courier"/>
                <a:cs typeface="Courier"/>
              </a:rPr>
              <a:t>$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>
                <a:latin typeface="Courier"/>
                <a:cs typeface="Courier"/>
              </a:rPr>
              <a:t>module avail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sz="800" dirty="0" smtClean="0">
                <a:latin typeface="Courier"/>
                <a:cs typeface="Courier"/>
              </a:rPr>
              <a:t>-</a:t>
            </a:r>
            <a:r>
              <a:rPr lang="sk-SK" sz="800" dirty="0">
                <a:latin typeface="Courier"/>
                <a:cs typeface="Courier"/>
              </a:rPr>
              <a:t>------------------ /usr/tce/modulefiles/MPI/intel/16.0.3/mvapich2/2.2 ----</a:t>
            </a:r>
            <a:r>
              <a:rPr lang="sk-SK" sz="800" dirty="0" smtClean="0">
                <a:latin typeface="Courier"/>
                <a:cs typeface="Courier"/>
              </a:rPr>
              <a:t>----</a:t>
            </a:r>
            <a:r>
              <a:rPr lang="sk-SK" sz="800" dirty="0">
                <a:latin typeface="Courier"/>
                <a:cs typeface="Courier"/>
              </a:rPr>
              <a:t>--------------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l-NL" sz="800" dirty="0">
                <a:latin typeface="Courier"/>
                <a:cs typeface="Courier"/>
              </a:rPr>
              <a:t>   MUST/1.5    boost/1.62.0    </a:t>
            </a:r>
            <a:r>
              <a:rPr lang="nl-NL" sz="800" dirty="0" err="1">
                <a:latin typeface="Courier"/>
                <a:cs typeface="Courier"/>
              </a:rPr>
              <a:t>fftw</a:t>
            </a:r>
            <a:r>
              <a:rPr lang="nl-NL" sz="800" dirty="0">
                <a:latin typeface="Courier"/>
                <a:cs typeface="Courier"/>
              </a:rPr>
              <a:t>/3.3.4    hdf5-parallel/1.8.17    </a:t>
            </a:r>
            <a:r>
              <a:rPr lang="nl-NL" sz="800" dirty="0" err="1">
                <a:latin typeface="Courier"/>
                <a:cs typeface="Courier"/>
              </a:rPr>
              <a:t>mpip</a:t>
            </a:r>
            <a:r>
              <a:rPr lang="nl-NL" sz="800" dirty="0">
                <a:latin typeface="Courier"/>
                <a:cs typeface="Courier"/>
              </a:rPr>
              <a:t>/</a:t>
            </a:r>
            <a:r>
              <a:rPr lang="nl-NL" sz="800" dirty="0" smtClean="0">
                <a:latin typeface="Courier"/>
                <a:cs typeface="Courier"/>
              </a:rPr>
              <a:t>3.4.1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nl-NL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>
                <a:latin typeface="Courier"/>
                <a:cs typeface="Courier"/>
              </a:rPr>
              <a:t>--------------------</a:t>
            </a:r>
            <a:r>
              <a:rPr lang="tr-TR" sz="800" dirty="0" smtClean="0">
                <a:latin typeface="Courier"/>
                <a:cs typeface="Courier"/>
              </a:rPr>
              <a:t>--</a:t>
            </a:r>
            <a:r>
              <a:rPr lang="tr-TR" sz="800" dirty="0">
                <a:latin typeface="Courier"/>
                <a:cs typeface="Courier"/>
              </a:rPr>
              <a:t>-- /</a:t>
            </a:r>
            <a:r>
              <a:rPr lang="tr-TR" sz="800" dirty="0" err="1">
                <a:latin typeface="Courier"/>
                <a:cs typeface="Courier"/>
              </a:rPr>
              <a:t>usr</a:t>
            </a:r>
            <a:r>
              <a:rPr lang="tr-TR" sz="800" dirty="0">
                <a:latin typeface="Courier"/>
                <a:cs typeface="Courier"/>
              </a:rPr>
              <a:t>/</a:t>
            </a:r>
            <a:r>
              <a:rPr lang="tr-TR" sz="800" dirty="0" err="1">
                <a:latin typeface="Courier"/>
                <a:cs typeface="Courier"/>
              </a:rPr>
              <a:t>tce</a:t>
            </a:r>
            <a:r>
              <a:rPr lang="tr-TR" sz="800" dirty="0">
                <a:latin typeface="Courier"/>
                <a:cs typeface="Courier"/>
              </a:rPr>
              <a:t>/</a:t>
            </a:r>
            <a:r>
              <a:rPr lang="tr-TR" sz="800" dirty="0" err="1">
                <a:latin typeface="Courier"/>
                <a:cs typeface="Courier"/>
              </a:rPr>
              <a:t>modulefiles</a:t>
            </a:r>
            <a:r>
              <a:rPr lang="tr-TR" sz="800" dirty="0">
                <a:latin typeface="Courier"/>
                <a:cs typeface="Courier"/>
              </a:rPr>
              <a:t>/Compiler/</a:t>
            </a:r>
            <a:r>
              <a:rPr lang="tr-TR" sz="800" dirty="0" err="1">
                <a:latin typeface="Courier"/>
                <a:cs typeface="Courier"/>
              </a:rPr>
              <a:t>intel</a:t>
            </a:r>
            <a:r>
              <a:rPr lang="tr-TR" sz="800" dirty="0">
                <a:latin typeface="Courier"/>
                <a:cs typeface="Courier"/>
              </a:rPr>
              <a:t>/16.0.3 ----------------</a:t>
            </a:r>
            <a:r>
              <a:rPr lang="tr-TR" sz="800" dirty="0" smtClean="0">
                <a:latin typeface="Courier"/>
                <a:cs typeface="Courier"/>
              </a:rPr>
              <a:t>--</a:t>
            </a:r>
            <a:r>
              <a:rPr lang="tr-TR" sz="800" dirty="0">
                <a:latin typeface="Courier"/>
                <a:cs typeface="Courier"/>
              </a:rPr>
              <a:t>-------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800" dirty="0">
                <a:latin typeface="Courier"/>
                <a:cs typeface="Courier"/>
              </a:rPr>
              <a:t>   hdf5/1.8.17    hpctoolkit/10102016    impi/5.1.3    impi/2017.0 (D)    mvapich2/2.2 (</a:t>
            </a:r>
            <a:r>
              <a:rPr lang="fi-FI" sz="800" b="1" dirty="0">
                <a:latin typeface="Courier"/>
                <a:cs typeface="Courier"/>
              </a:rPr>
              <a:t>L</a:t>
            </a:r>
            <a:r>
              <a:rPr lang="fi-FI" sz="800" dirty="0">
                <a:latin typeface="Courier"/>
                <a:cs typeface="Courier"/>
              </a:rPr>
              <a:t>)    openmpi/</a:t>
            </a:r>
            <a:r>
              <a:rPr lang="fi-FI" sz="800" dirty="0" smtClean="0">
                <a:latin typeface="Courier"/>
                <a:cs typeface="Courier"/>
              </a:rPr>
              <a:t>2.0.0</a:t>
            </a:r>
            <a:endParaRPr lang="fi-FI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fi-FI" sz="800" dirty="0" smtClean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800" dirty="0" smtClean="0">
                <a:latin typeface="Courier"/>
                <a:cs typeface="Courier"/>
              </a:rPr>
              <a:t>-</a:t>
            </a:r>
            <a:r>
              <a:rPr lang="fi-FI" sz="800" dirty="0">
                <a:latin typeface="Courier"/>
                <a:cs typeface="Courier"/>
              </a:rPr>
              <a:t>---------------------</a:t>
            </a:r>
            <a:r>
              <a:rPr lang="fi-FI" sz="800" dirty="0" smtClean="0">
                <a:latin typeface="Courier"/>
                <a:cs typeface="Courier"/>
              </a:rPr>
              <a:t>--</a:t>
            </a:r>
            <a:r>
              <a:rPr lang="fi-FI" sz="800" dirty="0">
                <a:latin typeface="Courier"/>
                <a:cs typeface="Courier"/>
              </a:rPr>
              <a:t>--------- /</a:t>
            </a:r>
            <a:r>
              <a:rPr lang="fi-FI" sz="800" dirty="0" err="1">
                <a:latin typeface="Courier"/>
                <a:cs typeface="Courier"/>
              </a:rPr>
              <a:t>usr/tce/modulefiles/Core</a:t>
            </a:r>
            <a:r>
              <a:rPr lang="fi-FI" sz="800" dirty="0">
                <a:latin typeface="Courier"/>
                <a:cs typeface="Courier"/>
              </a:rPr>
              <a:t> --</a:t>
            </a:r>
            <a:r>
              <a:rPr lang="fi-FI" sz="800" dirty="0" smtClean="0">
                <a:latin typeface="Courier"/>
                <a:cs typeface="Courier"/>
              </a:rPr>
              <a:t>--</a:t>
            </a:r>
            <a:r>
              <a:rPr lang="fi-FI" sz="800" dirty="0">
                <a:latin typeface="Courier"/>
                <a:cs typeface="Courier"/>
              </a:rPr>
              <a:t>-----------------------------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"/>
                <a:cs typeface="Courier"/>
              </a:rPr>
              <a:t>   </a:t>
            </a:r>
            <a:r>
              <a:rPr lang="en-US" sz="800" dirty="0" err="1">
                <a:latin typeface="Courier"/>
                <a:cs typeface="Courier"/>
              </a:rPr>
              <a:t>StdEnv</a:t>
            </a:r>
            <a:r>
              <a:rPr lang="en-US" sz="800" dirty="0">
                <a:latin typeface="Courier"/>
                <a:cs typeface="Courier"/>
              </a:rPr>
              <a:t>             (</a:t>
            </a:r>
            <a:r>
              <a:rPr lang="en-US" sz="800" b="1" dirty="0">
                <a:latin typeface="Courier"/>
                <a:cs typeface="Courier"/>
              </a:rPr>
              <a:t>L</a:t>
            </a:r>
            <a:r>
              <a:rPr lang="en-US" sz="800" dirty="0">
                <a:latin typeface="Courier"/>
                <a:cs typeface="Courier"/>
              </a:rPr>
              <a:t>)    </a:t>
            </a:r>
            <a:r>
              <a:rPr lang="en-US" sz="800" dirty="0" err="1">
                <a:latin typeface="Courier"/>
                <a:cs typeface="Courier"/>
              </a:rPr>
              <a:t>gcc</a:t>
            </a:r>
            <a:r>
              <a:rPr lang="en-US" sz="800" dirty="0">
                <a:latin typeface="Courier"/>
                <a:cs typeface="Courier"/>
              </a:rPr>
              <a:t>/4.8-redhat        </a:t>
            </a:r>
            <a:r>
              <a:rPr lang="en-US" sz="800" dirty="0" err="1">
                <a:latin typeface="Courier"/>
                <a:cs typeface="Courier"/>
              </a:rPr>
              <a:t>graphlib</a:t>
            </a:r>
            <a:r>
              <a:rPr lang="en-US" sz="800" dirty="0">
                <a:latin typeface="Courier"/>
                <a:cs typeface="Courier"/>
              </a:rPr>
              <a:t>/3.0.0   (D)      </a:t>
            </a:r>
            <a:r>
              <a:rPr lang="en-US" sz="800" dirty="0" err="1">
                <a:latin typeface="Courier"/>
                <a:cs typeface="Courier"/>
              </a:rPr>
              <a:t>intel</a:t>
            </a:r>
            <a:r>
              <a:rPr lang="en-US" sz="800" dirty="0">
                <a:latin typeface="Courier"/>
                <a:cs typeface="Courier"/>
              </a:rPr>
              <a:t>/17.0.0        </a:t>
            </a:r>
            <a:r>
              <a:rPr lang="en-US" sz="800" dirty="0" smtClean="0">
                <a:latin typeface="Courier"/>
                <a:cs typeface="Courier"/>
              </a:rPr>
              <a:t>python/3.3.1</a:t>
            </a:r>
            <a:endParaRPr lang="en-US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800" dirty="0" smtClean="0">
                <a:latin typeface="Courier"/>
                <a:cs typeface="Courier"/>
              </a:rPr>
              <a:t>   </a:t>
            </a:r>
            <a:r>
              <a:rPr lang="pl-PL" sz="800" dirty="0" err="1" smtClean="0">
                <a:latin typeface="Courier"/>
                <a:cs typeface="Courier"/>
              </a:rPr>
              <a:t>dyninst</a:t>
            </a:r>
            <a:r>
              <a:rPr lang="pl-PL" sz="800" dirty="0">
                <a:latin typeface="Courier"/>
                <a:cs typeface="Courier"/>
              </a:rPr>
              <a:t>/9.1.0             </a:t>
            </a:r>
            <a:r>
              <a:rPr lang="pl-PL" sz="800" dirty="0" err="1" smtClean="0">
                <a:latin typeface="Courier"/>
                <a:cs typeface="Courier"/>
              </a:rPr>
              <a:t>gcc</a:t>
            </a:r>
            <a:r>
              <a:rPr lang="pl-PL" sz="800" dirty="0" smtClean="0">
                <a:latin typeface="Courier"/>
                <a:cs typeface="Courier"/>
              </a:rPr>
              <a:t>/</a:t>
            </a:r>
            <a:r>
              <a:rPr lang="pl-PL" sz="800" dirty="0" smtClean="0">
                <a:latin typeface="Courier"/>
                <a:cs typeface="Courier"/>
              </a:rPr>
              <a:t>4</a:t>
            </a:r>
            <a:r>
              <a:rPr lang="pl-PL" sz="800" dirty="0" smtClean="0">
                <a:latin typeface="Courier"/>
                <a:cs typeface="Courier"/>
              </a:rPr>
              <a:t>.9.3             </a:t>
            </a:r>
            <a:r>
              <a:rPr lang="pl-PL" sz="800" dirty="0" err="1">
                <a:latin typeface="Courier"/>
                <a:cs typeface="Courier"/>
              </a:rPr>
              <a:t>intel</a:t>
            </a:r>
            <a:r>
              <a:rPr lang="pl-PL" sz="800" dirty="0">
                <a:latin typeface="Courier"/>
                <a:cs typeface="Courier"/>
              </a:rPr>
              <a:t>/16.0.3     (</a:t>
            </a:r>
            <a:r>
              <a:rPr lang="pl-PL" sz="800" b="1" dirty="0">
                <a:latin typeface="Courier"/>
                <a:cs typeface="Courier"/>
              </a:rPr>
              <a:t>L</a:t>
            </a:r>
            <a:r>
              <a:rPr lang="pl-PL" sz="800" dirty="0">
                <a:latin typeface="Courier"/>
                <a:cs typeface="Courier"/>
              </a:rPr>
              <a:t>,D) </a:t>
            </a:r>
            <a:r>
              <a:rPr lang="pl-PL" sz="800" dirty="0" smtClean="0">
                <a:latin typeface="Courier"/>
                <a:cs typeface="Courier"/>
              </a:rPr>
              <a:t>   </a:t>
            </a:r>
            <a:r>
              <a:rPr lang="pl-PL" sz="800" dirty="0" err="1" smtClean="0">
                <a:latin typeface="Courier"/>
                <a:cs typeface="Courier"/>
              </a:rPr>
              <a:t>python</a:t>
            </a:r>
            <a:r>
              <a:rPr lang="pl-PL" sz="800" dirty="0">
                <a:latin typeface="Courier"/>
                <a:cs typeface="Courier"/>
              </a:rPr>
              <a:t>/</a:t>
            </a:r>
            <a:r>
              <a:rPr lang="pl-PL" sz="800" dirty="0" smtClean="0">
                <a:latin typeface="Courier"/>
                <a:cs typeface="Courier"/>
              </a:rPr>
              <a:t>2.7.11  (</a:t>
            </a:r>
            <a:r>
              <a:rPr lang="pl-PL" sz="800" dirty="0">
                <a:latin typeface="Courier"/>
                <a:cs typeface="Courier"/>
              </a:rPr>
              <a:t>D)  </a:t>
            </a:r>
            <a:r>
              <a:rPr lang="pl-PL" sz="800" dirty="0" err="1" smtClean="0">
                <a:latin typeface="Courier"/>
                <a:cs typeface="Courier"/>
              </a:rPr>
              <a:t>totalview</a:t>
            </a:r>
            <a:r>
              <a:rPr lang="pl-PL" sz="800" dirty="0">
                <a:latin typeface="Courier"/>
                <a:cs typeface="Courier"/>
              </a:rPr>
              <a:t>/</a:t>
            </a:r>
            <a:r>
              <a:rPr lang="pl-PL" sz="800" dirty="0" smtClean="0">
                <a:latin typeface="Courier"/>
                <a:cs typeface="Courier"/>
              </a:rPr>
              <a:t>2016.01.06</a:t>
            </a:r>
            <a:endParaRPr lang="pl-PL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800" dirty="0" smtClean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 smtClean="0">
                <a:latin typeface="Courier"/>
                <a:cs typeface="Courier"/>
              </a:rPr>
              <a:t>  </a:t>
            </a:r>
            <a:r>
              <a:rPr lang="tr-TR" sz="800" dirty="0" err="1">
                <a:latin typeface="Courier"/>
                <a:cs typeface="Courier"/>
              </a:rPr>
              <a:t>Where</a:t>
            </a:r>
            <a:r>
              <a:rPr lang="tr-TR" sz="800" dirty="0">
                <a:latin typeface="Courier"/>
                <a:cs typeface="Courier"/>
              </a:rPr>
              <a:t>: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>
                <a:latin typeface="Courier"/>
                <a:cs typeface="Courier"/>
              </a:rPr>
              <a:t>   </a:t>
            </a:r>
            <a:r>
              <a:rPr lang="tr-TR" sz="800" b="1" dirty="0">
                <a:latin typeface="Courier"/>
                <a:cs typeface="Courier"/>
              </a:rPr>
              <a:t>L</a:t>
            </a:r>
            <a:r>
              <a:rPr lang="tr-TR" sz="800" dirty="0">
                <a:latin typeface="Courier"/>
                <a:cs typeface="Courier"/>
              </a:rPr>
              <a:t>:  </a:t>
            </a:r>
            <a:r>
              <a:rPr lang="tr-TR" sz="800" dirty="0" err="1">
                <a:latin typeface="Courier"/>
                <a:cs typeface="Courier"/>
              </a:rPr>
              <a:t>Module</a:t>
            </a:r>
            <a:r>
              <a:rPr lang="tr-TR" sz="800" dirty="0">
                <a:latin typeface="Courier"/>
                <a:cs typeface="Courier"/>
              </a:rPr>
              <a:t> is </a:t>
            </a:r>
            <a:r>
              <a:rPr lang="tr-TR" sz="800" dirty="0" err="1" smtClean="0">
                <a:latin typeface="Courier"/>
                <a:cs typeface="Courier"/>
              </a:rPr>
              <a:t>loaded</a:t>
            </a:r>
            <a:r>
              <a:rPr lang="tr-TR" sz="800" dirty="0" smtClean="0">
                <a:latin typeface="Courier"/>
                <a:cs typeface="Courier"/>
              </a:rPr>
              <a:t>, </a:t>
            </a:r>
            <a:r>
              <a:rPr lang="tr-TR" sz="800" b="1" dirty="0" smtClean="0">
                <a:latin typeface="Courier"/>
                <a:cs typeface="Courier"/>
              </a:rPr>
              <a:t>D</a:t>
            </a:r>
            <a:r>
              <a:rPr lang="tr-TR" sz="800" dirty="0">
                <a:latin typeface="Courier"/>
                <a:cs typeface="Courier"/>
              </a:rPr>
              <a:t>:  </a:t>
            </a:r>
            <a:r>
              <a:rPr lang="tr-TR" sz="800" dirty="0" err="1">
                <a:latin typeface="Courier"/>
                <a:cs typeface="Courier"/>
              </a:rPr>
              <a:t>Default</a:t>
            </a:r>
            <a:r>
              <a:rPr lang="tr-TR" sz="800" dirty="0">
                <a:latin typeface="Courier"/>
                <a:cs typeface="Courier"/>
              </a:rPr>
              <a:t> </a:t>
            </a:r>
            <a:r>
              <a:rPr lang="tr-TR" sz="800" dirty="0" err="1" smtClean="0">
                <a:latin typeface="Courier"/>
                <a:cs typeface="Courier"/>
              </a:rPr>
              <a:t>Module</a:t>
            </a:r>
            <a:endParaRPr lang="tr-TR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Lmod</a:t>
            </a:r>
            <a:r>
              <a:rPr lang="en-US" dirty="0" smtClean="0"/>
              <a:t> provides hierarchical modules to navigate the combinatorial space.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808" y="1075623"/>
            <a:ext cx="8223716" cy="2154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$ </a:t>
            </a:r>
            <a:r>
              <a:rPr lang="en-US" sz="800" dirty="0" err="1" smtClean="0">
                <a:latin typeface="Courier"/>
                <a:cs typeface="Courier"/>
              </a:rPr>
              <a:t>ssh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tce</a:t>
            </a:r>
            <a:r>
              <a:rPr lang="en-US" sz="800" dirty="0" smtClean="0">
                <a:latin typeface="Courier"/>
                <a:cs typeface="Courier"/>
              </a:rPr>
              <a:t>-machine</a:t>
            </a:r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31" y="3495363"/>
            <a:ext cx="8223716" cy="1200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$ module show mvapich2</a:t>
            </a:r>
          </a:p>
          <a:p>
            <a:r>
              <a:rPr lang="en-US" sz="800" dirty="0">
                <a:latin typeface="Courier"/>
                <a:cs typeface="Courier"/>
              </a:rPr>
              <a:t>-----------------------------------------</a:t>
            </a:r>
            <a:r>
              <a:rPr lang="en-US" sz="800" dirty="0" smtClean="0">
                <a:latin typeface="Courier"/>
                <a:cs typeface="Courier"/>
              </a:rPr>
              <a:t>--</a:t>
            </a:r>
            <a:r>
              <a:rPr lang="en-US" sz="800" dirty="0">
                <a:latin typeface="Courier"/>
                <a:cs typeface="Courier"/>
              </a:rPr>
              <a:t>----------------------------------------------------------------------------------------</a:t>
            </a:r>
          </a:p>
          <a:p>
            <a:r>
              <a:rPr lang="en-US" sz="800" dirty="0">
                <a:latin typeface="Courier"/>
                <a:cs typeface="Courier"/>
              </a:rPr>
              <a:t>   /</a:t>
            </a:r>
            <a:r>
              <a:rPr lang="en-US" sz="800" dirty="0" err="1">
                <a:latin typeface="Courier"/>
                <a:cs typeface="Courier"/>
              </a:rPr>
              <a:t>usr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err="1">
                <a:latin typeface="Courier"/>
                <a:cs typeface="Courier"/>
              </a:rPr>
              <a:t>tce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err="1">
                <a:latin typeface="Courier"/>
                <a:cs typeface="Courier"/>
              </a:rPr>
              <a:t>modulefiles</a:t>
            </a:r>
            <a:r>
              <a:rPr lang="en-US" sz="800" dirty="0">
                <a:latin typeface="Courier"/>
                <a:cs typeface="Courier"/>
              </a:rPr>
              <a:t>/Compiler/</a:t>
            </a:r>
            <a:r>
              <a:rPr lang="en-US" sz="800" dirty="0" err="1">
                <a:latin typeface="Courier"/>
                <a:cs typeface="Courier"/>
              </a:rPr>
              <a:t>intel</a:t>
            </a:r>
            <a:r>
              <a:rPr lang="en-US" sz="800" dirty="0">
                <a:latin typeface="Courier"/>
                <a:cs typeface="Courier"/>
              </a:rPr>
              <a:t>/16.0.3/mvapich2/2.2.lua:</a:t>
            </a:r>
          </a:p>
          <a:p>
            <a:r>
              <a:rPr lang="en-US" sz="800" dirty="0">
                <a:latin typeface="Courier"/>
                <a:cs typeface="Courier"/>
              </a:rPr>
              <a:t>----------------------------------------</a:t>
            </a:r>
            <a:r>
              <a:rPr lang="en-US" sz="800" dirty="0" smtClean="0">
                <a:latin typeface="Courier"/>
                <a:cs typeface="Courier"/>
              </a:rPr>
              <a:t>--</a:t>
            </a:r>
            <a:r>
              <a:rPr lang="en-US" sz="800" dirty="0">
                <a:latin typeface="Courier"/>
                <a:cs typeface="Courier"/>
              </a:rPr>
              <a:t>-----------------------------------------------------------------------------------------</a:t>
            </a:r>
          </a:p>
          <a:p>
            <a:r>
              <a:rPr lang="en-US" sz="800" dirty="0" err="1">
                <a:latin typeface="Courier"/>
                <a:cs typeface="Courier"/>
              </a:rPr>
              <a:t>whatis</a:t>
            </a:r>
            <a:r>
              <a:rPr lang="en-US" sz="800" dirty="0">
                <a:latin typeface="Courier"/>
                <a:cs typeface="Courier"/>
              </a:rPr>
              <a:t>("</a:t>
            </a:r>
            <a:r>
              <a:rPr lang="en-US" sz="800" dirty="0" err="1">
                <a:latin typeface="Courier"/>
                <a:cs typeface="Courier"/>
              </a:rPr>
              <a:t>mpi</a:t>
            </a:r>
            <a:r>
              <a:rPr lang="en-US" sz="800" dirty="0">
                <a:latin typeface="Courier"/>
                <a:cs typeface="Courier"/>
              </a:rPr>
              <a:t>/mvapich2")</a:t>
            </a:r>
          </a:p>
          <a:p>
            <a:r>
              <a:rPr lang="en-US" sz="800" dirty="0" err="1">
                <a:latin typeface="Courier"/>
                <a:cs typeface="Courier"/>
              </a:rPr>
              <a:t>whatis</a:t>
            </a:r>
            <a:r>
              <a:rPr lang="en-US" sz="800" dirty="0">
                <a:latin typeface="Courier"/>
                <a:cs typeface="Courier"/>
              </a:rPr>
              <a:t>("MVAPICH2-2.2 MPI for Intel-16.0.3 compilers")</a:t>
            </a:r>
          </a:p>
          <a:p>
            <a:r>
              <a:rPr lang="en-US" sz="800" dirty="0">
                <a:latin typeface="Courier"/>
                <a:cs typeface="Courier"/>
              </a:rPr>
              <a:t>family("</a:t>
            </a:r>
            <a:r>
              <a:rPr lang="en-US" sz="800" dirty="0" err="1">
                <a:latin typeface="Courier"/>
                <a:cs typeface="Courier"/>
              </a:rPr>
              <a:t>mpi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)</a:t>
            </a:r>
          </a:p>
          <a:p>
            <a:r>
              <a:rPr lang="en-US" sz="800" dirty="0" err="1" smtClean="0">
                <a:latin typeface="Courier"/>
                <a:cs typeface="Courier"/>
              </a:rPr>
              <a:t>prepend_path</a:t>
            </a:r>
            <a:r>
              <a:rPr lang="en-US" sz="800" dirty="0" smtClean="0">
                <a:latin typeface="Courier"/>
                <a:cs typeface="Courier"/>
              </a:rPr>
              <a:t>(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PATH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, 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 err="1" smtClean="0">
                <a:latin typeface="Courier"/>
                <a:cs typeface="Courier"/>
              </a:rPr>
              <a:t>usr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 err="1" smtClean="0">
                <a:latin typeface="Courier"/>
                <a:cs typeface="Courier"/>
              </a:rPr>
              <a:t>tce</a:t>
            </a:r>
            <a:r>
              <a:rPr lang="en-US" sz="800" dirty="0" smtClean="0">
                <a:latin typeface="Courier"/>
                <a:cs typeface="Courier"/>
              </a:rPr>
              <a:t>/packages/mvapich2/mvapich2-2.2-intel-16.0.3/bin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)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...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472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806" y="1409488"/>
            <a:ext cx="8224993" cy="1959758"/>
          </a:xfrm>
          <a:ln>
            <a:solidFill>
              <a:schemeClr val="tx2"/>
            </a:solidFill>
          </a:ln>
          <a:effectLst/>
        </p:spPr>
        <p:txBody>
          <a:bodyPr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smtClean="0">
                <a:latin typeface="Courier"/>
                <a:cs typeface="Courier"/>
              </a:rPr>
              <a:t>$ </a:t>
            </a:r>
            <a:r>
              <a:rPr lang="en-US" sz="800" dirty="0">
                <a:latin typeface="Courier"/>
                <a:cs typeface="Courier"/>
              </a:rPr>
              <a:t>module </a:t>
            </a:r>
            <a:r>
              <a:rPr lang="en-US" sz="800" dirty="0" smtClean="0">
                <a:latin typeface="Courier"/>
                <a:cs typeface="Courier"/>
              </a:rPr>
              <a:t>avail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k-SK" sz="800" dirty="0" smtClean="0">
                <a:latin typeface="Courier"/>
                <a:cs typeface="Courier"/>
              </a:rPr>
              <a:t>-------</a:t>
            </a:r>
            <a:r>
              <a:rPr lang="sk-SK" sz="800" dirty="0">
                <a:latin typeface="Courier"/>
                <a:cs typeface="Courier"/>
              </a:rPr>
              <a:t>------------------------</a:t>
            </a:r>
            <a:r>
              <a:rPr lang="sk-SK" sz="800" dirty="0" smtClean="0">
                <a:latin typeface="Courier"/>
                <a:cs typeface="Courier"/>
              </a:rPr>
              <a:t>--------</a:t>
            </a:r>
            <a:r>
              <a:rPr lang="sk-SK" sz="800" dirty="0">
                <a:latin typeface="Courier"/>
                <a:cs typeface="Courier"/>
              </a:rPr>
              <a:t>-- /usr/tce/modulefiles/MPI/gcc/4.9.3/mvapich2/2.2 -----------------------------</a:t>
            </a:r>
            <a:r>
              <a:rPr lang="sk-SK" sz="800" dirty="0" smtClean="0">
                <a:latin typeface="Courier"/>
                <a:cs typeface="Courier"/>
              </a:rPr>
              <a:t>-------------</a:t>
            </a:r>
            <a:endParaRPr lang="sk-SK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800" dirty="0">
                <a:latin typeface="Courier"/>
                <a:cs typeface="Courier"/>
              </a:rPr>
              <a:t>   MUST/1.5    boost/1.62.0    hdf5-parallel/1.8.17    mpip/</a:t>
            </a:r>
            <a:r>
              <a:rPr lang="fi-FI" sz="800" dirty="0" smtClean="0">
                <a:latin typeface="Courier"/>
                <a:cs typeface="Courier"/>
              </a:rPr>
              <a:t>3.4.1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 smtClean="0">
                <a:latin typeface="Courier"/>
                <a:cs typeface="Courier"/>
              </a:rPr>
              <a:t>----------------------</a:t>
            </a:r>
            <a:r>
              <a:rPr lang="tr-TR" sz="800" dirty="0">
                <a:latin typeface="Courier"/>
                <a:cs typeface="Courier"/>
              </a:rPr>
              <a:t>-------------------</a:t>
            </a:r>
            <a:r>
              <a:rPr lang="tr-TR" sz="800" dirty="0" smtClean="0">
                <a:latin typeface="Courier"/>
                <a:cs typeface="Courier"/>
              </a:rPr>
              <a:t>--</a:t>
            </a:r>
            <a:r>
              <a:rPr lang="tr-TR" sz="800" dirty="0">
                <a:latin typeface="Courier"/>
                <a:cs typeface="Courier"/>
              </a:rPr>
              <a:t>-- /</a:t>
            </a:r>
            <a:r>
              <a:rPr lang="tr-TR" sz="800" dirty="0" err="1">
                <a:latin typeface="Courier"/>
                <a:cs typeface="Courier"/>
              </a:rPr>
              <a:t>usr</a:t>
            </a:r>
            <a:r>
              <a:rPr lang="tr-TR" sz="800" dirty="0">
                <a:latin typeface="Courier"/>
                <a:cs typeface="Courier"/>
              </a:rPr>
              <a:t>/</a:t>
            </a:r>
            <a:r>
              <a:rPr lang="tr-TR" sz="800" dirty="0" err="1">
                <a:latin typeface="Courier"/>
                <a:cs typeface="Courier"/>
              </a:rPr>
              <a:t>tce</a:t>
            </a:r>
            <a:r>
              <a:rPr lang="tr-TR" sz="800" dirty="0">
                <a:latin typeface="Courier"/>
                <a:cs typeface="Courier"/>
              </a:rPr>
              <a:t>/</a:t>
            </a:r>
            <a:r>
              <a:rPr lang="tr-TR" sz="800" dirty="0" err="1">
                <a:latin typeface="Courier"/>
                <a:cs typeface="Courier"/>
              </a:rPr>
              <a:t>modulefiles</a:t>
            </a:r>
            <a:r>
              <a:rPr lang="tr-TR" sz="800" dirty="0">
                <a:latin typeface="Courier"/>
                <a:cs typeface="Courier"/>
              </a:rPr>
              <a:t>/Compiler</a:t>
            </a:r>
            <a:r>
              <a:rPr lang="tr-TR" sz="800" dirty="0" smtClean="0">
                <a:latin typeface="Courier"/>
                <a:cs typeface="Courier"/>
              </a:rPr>
              <a:t>/</a:t>
            </a:r>
            <a:r>
              <a:rPr lang="tr-TR" sz="800" dirty="0" err="1" smtClean="0">
                <a:latin typeface="Courier"/>
                <a:cs typeface="Courier"/>
              </a:rPr>
              <a:t>gcc</a:t>
            </a:r>
            <a:r>
              <a:rPr lang="tr-TR" sz="800" dirty="0" smtClean="0">
                <a:latin typeface="Courier"/>
                <a:cs typeface="Courier"/>
              </a:rPr>
              <a:t>/4.9.3 -</a:t>
            </a:r>
            <a:r>
              <a:rPr lang="tr-TR" sz="800" dirty="0">
                <a:latin typeface="Courier"/>
                <a:cs typeface="Courier"/>
              </a:rPr>
              <a:t>---------------</a:t>
            </a:r>
            <a:r>
              <a:rPr lang="tr-TR" sz="800" dirty="0" smtClean="0">
                <a:latin typeface="Courier"/>
                <a:cs typeface="Courier"/>
              </a:rPr>
              <a:t>--</a:t>
            </a:r>
            <a:r>
              <a:rPr lang="tr-TR" sz="800" dirty="0">
                <a:latin typeface="Courier"/>
                <a:cs typeface="Courier"/>
              </a:rPr>
              <a:t>------</a:t>
            </a:r>
            <a:r>
              <a:rPr lang="tr-TR" sz="800" dirty="0" smtClean="0">
                <a:latin typeface="Courier"/>
                <a:cs typeface="Courier"/>
              </a:rPr>
              <a:t>----------------------</a:t>
            </a:r>
            <a:endParaRPr lang="tr-TR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800" dirty="0">
                <a:latin typeface="Courier"/>
                <a:cs typeface="Courier"/>
              </a:rPr>
              <a:t>   </a:t>
            </a:r>
            <a:r>
              <a:rPr lang="fi-FI" sz="800" dirty="0" smtClean="0">
                <a:latin typeface="Courier"/>
                <a:cs typeface="Courier"/>
              </a:rPr>
              <a:t>gperftools/2.5    hdf5</a:t>
            </a:r>
            <a:r>
              <a:rPr lang="fi-FI" sz="800" dirty="0">
                <a:latin typeface="Courier"/>
                <a:cs typeface="Courier"/>
              </a:rPr>
              <a:t>/1.8.17    hpctoolkit/10102016    impi/5.1.3    impi/2017.0 (D)    mvapich2/2.2 </a:t>
            </a:r>
            <a:r>
              <a:rPr lang="fi-FI" sz="800" dirty="0" smtClean="0">
                <a:latin typeface="Courier"/>
                <a:cs typeface="Courier"/>
              </a:rPr>
              <a:t>       </a:t>
            </a:r>
            <a:r>
              <a:rPr lang="fi-FI" sz="800" dirty="0">
                <a:latin typeface="Courier"/>
                <a:cs typeface="Courier"/>
              </a:rPr>
              <a:t>openmpi/</a:t>
            </a:r>
            <a:r>
              <a:rPr lang="fi-FI" sz="800" dirty="0" smtClean="0">
                <a:latin typeface="Courier"/>
                <a:cs typeface="Courier"/>
              </a:rPr>
              <a:t>2.0.0</a:t>
            </a:r>
            <a:endParaRPr lang="fi-FI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fi-FI" sz="800" dirty="0" smtClean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800" dirty="0" smtClean="0">
                <a:latin typeface="Courier"/>
                <a:cs typeface="Courier"/>
              </a:rPr>
              <a:t>--------------------</a:t>
            </a:r>
            <a:r>
              <a:rPr lang="fi-FI" sz="800" dirty="0">
                <a:latin typeface="Courier"/>
                <a:cs typeface="Courier"/>
              </a:rPr>
              <a:t>---------------------</a:t>
            </a:r>
            <a:r>
              <a:rPr lang="fi-FI" sz="800" dirty="0" smtClean="0">
                <a:latin typeface="Courier"/>
                <a:cs typeface="Courier"/>
              </a:rPr>
              <a:t>--</a:t>
            </a:r>
            <a:r>
              <a:rPr lang="fi-FI" sz="800" dirty="0">
                <a:latin typeface="Courier"/>
                <a:cs typeface="Courier"/>
              </a:rPr>
              <a:t>--------- /</a:t>
            </a:r>
            <a:r>
              <a:rPr lang="fi-FI" sz="800" dirty="0" err="1">
                <a:latin typeface="Courier"/>
                <a:cs typeface="Courier"/>
              </a:rPr>
              <a:t>usr/tce/modulefiles/Core</a:t>
            </a:r>
            <a:r>
              <a:rPr lang="fi-FI" sz="800" dirty="0">
                <a:latin typeface="Courier"/>
                <a:cs typeface="Courier"/>
              </a:rPr>
              <a:t> --</a:t>
            </a:r>
            <a:r>
              <a:rPr lang="fi-FI" sz="800" dirty="0" smtClean="0">
                <a:latin typeface="Courier"/>
                <a:cs typeface="Courier"/>
              </a:rPr>
              <a:t>--</a:t>
            </a:r>
            <a:r>
              <a:rPr lang="fi-FI" sz="800" dirty="0">
                <a:latin typeface="Courier"/>
                <a:cs typeface="Courier"/>
              </a:rPr>
              <a:t>----------------------------</a:t>
            </a:r>
            <a:r>
              <a:rPr lang="fi-FI" sz="800" dirty="0" smtClean="0">
                <a:latin typeface="Courier"/>
                <a:cs typeface="Courier"/>
              </a:rPr>
              <a:t>---------------------</a:t>
            </a:r>
            <a:endParaRPr lang="fi-FI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"/>
                <a:cs typeface="Courier"/>
              </a:rPr>
              <a:t>   </a:t>
            </a:r>
            <a:r>
              <a:rPr lang="en-US" sz="800" dirty="0" err="1">
                <a:latin typeface="Courier"/>
                <a:cs typeface="Courier"/>
              </a:rPr>
              <a:t>StdEnv</a:t>
            </a:r>
            <a:r>
              <a:rPr lang="en-US" sz="800" dirty="0">
                <a:latin typeface="Courier"/>
                <a:cs typeface="Courier"/>
              </a:rPr>
              <a:t>             (</a:t>
            </a:r>
            <a:r>
              <a:rPr lang="en-US" sz="800" b="1" dirty="0">
                <a:latin typeface="Courier"/>
                <a:cs typeface="Courier"/>
              </a:rPr>
              <a:t>L</a:t>
            </a:r>
            <a:r>
              <a:rPr lang="en-US" sz="800" dirty="0">
                <a:latin typeface="Courier"/>
                <a:cs typeface="Courier"/>
              </a:rPr>
              <a:t>)    </a:t>
            </a:r>
            <a:r>
              <a:rPr lang="en-US" sz="800" dirty="0" err="1">
                <a:latin typeface="Courier"/>
                <a:cs typeface="Courier"/>
              </a:rPr>
              <a:t>gcc</a:t>
            </a:r>
            <a:r>
              <a:rPr lang="en-US" sz="800" dirty="0">
                <a:latin typeface="Courier"/>
                <a:cs typeface="Courier"/>
              </a:rPr>
              <a:t>/4.8-redhat        </a:t>
            </a:r>
            <a:r>
              <a:rPr lang="en-US" sz="800" dirty="0" err="1">
                <a:latin typeface="Courier"/>
                <a:cs typeface="Courier"/>
              </a:rPr>
              <a:t>graphlib</a:t>
            </a:r>
            <a:r>
              <a:rPr lang="en-US" sz="800" dirty="0">
                <a:latin typeface="Courier"/>
                <a:cs typeface="Courier"/>
              </a:rPr>
              <a:t>/3.0.0   (D)      </a:t>
            </a:r>
            <a:r>
              <a:rPr lang="en-US" sz="800" dirty="0" err="1">
                <a:latin typeface="Courier"/>
                <a:cs typeface="Courier"/>
              </a:rPr>
              <a:t>intel</a:t>
            </a:r>
            <a:r>
              <a:rPr lang="en-US" sz="800" dirty="0">
                <a:latin typeface="Courier"/>
                <a:cs typeface="Courier"/>
              </a:rPr>
              <a:t>/17.0.0        </a:t>
            </a:r>
            <a:r>
              <a:rPr lang="en-US" sz="800" dirty="0" smtClean="0">
                <a:latin typeface="Courier"/>
                <a:cs typeface="Courier"/>
              </a:rPr>
              <a:t>python/3.3.1</a:t>
            </a:r>
            <a:endParaRPr lang="en-US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800" dirty="0" smtClean="0">
                <a:latin typeface="Courier"/>
                <a:cs typeface="Courier"/>
              </a:rPr>
              <a:t>   </a:t>
            </a:r>
            <a:r>
              <a:rPr lang="pl-PL" sz="800" dirty="0" err="1" smtClean="0">
                <a:latin typeface="Courier"/>
                <a:cs typeface="Courier"/>
              </a:rPr>
              <a:t>dyninst</a:t>
            </a:r>
            <a:r>
              <a:rPr lang="pl-PL" sz="800" dirty="0">
                <a:latin typeface="Courier"/>
                <a:cs typeface="Courier"/>
              </a:rPr>
              <a:t>/9.1.0             </a:t>
            </a:r>
            <a:r>
              <a:rPr lang="pl-PL" sz="800" dirty="0" err="1" smtClean="0">
                <a:latin typeface="Courier"/>
                <a:cs typeface="Courier"/>
              </a:rPr>
              <a:t>gcc</a:t>
            </a:r>
            <a:r>
              <a:rPr lang="pl-PL" sz="800" dirty="0" smtClean="0">
                <a:latin typeface="Courier"/>
                <a:cs typeface="Courier"/>
              </a:rPr>
              <a:t>/4.9.3             </a:t>
            </a:r>
            <a:r>
              <a:rPr lang="pl-PL" sz="800" dirty="0" err="1">
                <a:latin typeface="Courier"/>
                <a:cs typeface="Courier"/>
              </a:rPr>
              <a:t>intel</a:t>
            </a:r>
            <a:r>
              <a:rPr lang="pl-PL" sz="800" dirty="0">
                <a:latin typeface="Courier"/>
                <a:cs typeface="Courier"/>
              </a:rPr>
              <a:t>/16.0.3     </a:t>
            </a:r>
            <a:r>
              <a:rPr lang="pl-PL" sz="800" dirty="0" smtClean="0">
                <a:latin typeface="Courier"/>
                <a:cs typeface="Courier"/>
              </a:rPr>
              <a:t>(D)      </a:t>
            </a:r>
            <a:r>
              <a:rPr lang="pl-PL" sz="800" dirty="0" err="1" smtClean="0">
                <a:latin typeface="Courier"/>
                <a:cs typeface="Courier"/>
              </a:rPr>
              <a:t>python</a:t>
            </a:r>
            <a:r>
              <a:rPr lang="pl-PL" sz="800" dirty="0">
                <a:latin typeface="Courier"/>
                <a:cs typeface="Courier"/>
              </a:rPr>
              <a:t>/</a:t>
            </a:r>
            <a:r>
              <a:rPr lang="pl-PL" sz="800" dirty="0" smtClean="0">
                <a:latin typeface="Courier"/>
                <a:cs typeface="Courier"/>
              </a:rPr>
              <a:t>2.7.11  (</a:t>
            </a:r>
            <a:r>
              <a:rPr lang="pl-PL" sz="800" dirty="0">
                <a:latin typeface="Courier"/>
                <a:cs typeface="Courier"/>
              </a:rPr>
              <a:t>D)  </a:t>
            </a:r>
            <a:r>
              <a:rPr lang="pl-PL" sz="800" dirty="0" err="1" smtClean="0">
                <a:latin typeface="Courier"/>
                <a:cs typeface="Courier"/>
              </a:rPr>
              <a:t>totalview</a:t>
            </a:r>
            <a:r>
              <a:rPr lang="pl-PL" sz="800" dirty="0">
                <a:latin typeface="Courier"/>
                <a:cs typeface="Courier"/>
              </a:rPr>
              <a:t>/</a:t>
            </a:r>
            <a:r>
              <a:rPr lang="pl-PL" sz="800" dirty="0" smtClean="0">
                <a:latin typeface="Courier"/>
                <a:cs typeface="Courier"/>
              </a:rPr>
              <a:t>2016.01.06</a:t>
            </a:r>
            <a:endParaRPr lang="pl-PL" sz="800" dirty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800" dirty="0" smtClean="0">
              <a:latin typeface="Courier"/>
              <a:cs typeface="Courier"/>
            </a:endParaRP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 smtClean="0">
                <a:latin typeface="Courier"/>
                <a:cs typeface="Courier"/>
              </a:rPr>
              <a:t>  </a:t>
            </a:r>
            <a:r>
              <a:rPr lang="tr-TR" sz="800" dirty="0" err="1">
                <a:latin typeface="Courier"/>
                <a:cs typeface="Courier"/>
              </a:rPr>
              <a:t>Where</a:t>
            </a:r>
            <a:r>
              <a:rPr lang="tr-TR" sz="800" dirty="0">
                <a:latin typeface="Courier"/>
                <a:cs typeface="Courier"/>
              </a:rPr>
              <a:t>:</a:t>
            </a:r>
          </a:p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800" dirty="0">
                <a:latin typeface="Courier"/>
                <a:cs typeface="Courier"/>
              </a:rPr>
              <a:t>   </a:t>
            </a:r>
            <a:r>
              <a:rPr lang="tr-TR" sz="800" b="1" dirty="0">
                <a:latin typeface="Courier"/>
                <a:cs typeface="Courier"/>
              </a:rPr>
              <a:t>L</a:t>
            </a:r>
            <a:r>
              <a:rPr lang="tr-TR" sz="800" dirty="0">
                <a:latin typeface="Courier"/>
                <a:cs typeface="Courier"/>
              </a:rPr>
              <a:t>:  </a:t>
            </a:r>
            <a:r>
              <a:rPr lang="tr-TR" sz="800" dirty="0" err="1">
                <a:latin typeface="Courier"/>
                <a:cs typeface="Courier"/>
              </a:rPr>
              <a:t>Module</a:t>
            </a:r>
            <a:r>
              <a:rPr lang="tr-TR" sz="800" dirty="0">
                <a:latin typeface="Courier"/>
                <a:cs typeface="Courier"/>
              </a:rPr>
              <a:t> is </a:t>
            </a:r>
            <a:r>
              <a:rPr lang="tr-TR" sz="800" dirty="0" err="1" smtClean="0">
                <a:latin typeface="Courier"/>
                <a:cs typeface="Courier"/>
              </a:rPr>
              <a:t>loaded</a:t>
            </a:r>
            <a:r>
              <a:rPr lang="tr-TR" sz="800" dirty="0" smtClean="0">
                <a:latin typeface="Courier"/>
                <a:cs typeface="Courier"/>
              </a:rPr>
              <a:t>, </a:t>
            </a:r>
            <a:r>
              <a:rPr lang="tr-TR" sz="800" b="1" dirty="0" smtClean="0">
                <a:latin typeface="Courier"/>
                <a:cs typeface="Courier"/>
              </a:rPr>
              <a:t>D</a:t>
            </a:r>
            <a:r>
              <a:rPr lang="tr-TR" sz="800" dirty="0">
                <a:latin typeface="Courier"/>
                <a:cs typeface="Courier"/>
              </a:rPr>
              <a:t>:  </a:t>
            </a:r>
            <a:r>
              <a:rPr lang="tr-TR" sz="800" dirty="0" err="1">
                <a:latin typeface="Courier"/>
                <a:cs typeface="Courier"/>
              </a:rPr>
              <a:t>Default</a:t>
            </a:r>
            <a:r>
              <a:rPr lang="tr-TR" sz="800" dirty="0">
                <a:latin typeface="Courier"/>
                <a:cs typeface="Courier"/>
              </a:rPr>
              <a:t> </a:t>
            </a:r>
            <a:r>
              <a:rPr lang="tr-TR" sz="800" dirty="0" err="1" smtClean="0">
                <a:latin typeface="Courier"/>
                <a:cs typeface="Courier"/>
              </a:rPr>
              <a:t>Module</a:t>
            </a:r>
            <a:endParaRPr lang="tr-TR" sz="800" dirty="0">
              <a:latin typeface="Courier"/>
              <a:cs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Lmod’s</a:t>
            </a:r>
            <a:r>
              <a:rPr lang="en-US" dirty="0" smtClean="0"/>
              <a:t> hierarchy presents a slice of the build space to users.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808" y="1074165"/>
            <a:ext cx="8223716" cy="2154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"/>
                <a:cs typeface="Courier"/>
              </a:rPr>
              <a:t>$ module swap </a:t>
            </a:r>
            <a:r>
              <a:rPr lang="en-US" sz="800" dirty="0" err="1" smtClean="0">
                <a:latin typeface="Courier"/>
                <a:cs typeface="Courier"/>
              </a:rPr>
              <a:t>intel</a:t>
            </a:r>
            <a:r>
              <a:rPr lang="en-US" sz="800" dirty="0" smtClean="0">
                <a:latin typeface="Courier"/>
                <a:cs typeface="Courier"/>
              </a:rPr>
              <a:t> </a:t>
            </a:r>
            <a:r>
              <a:rPr lang="en-US" sz="800" dirty="0" err="1" smtClean="0">
                <a:latin typeface="Courier"/>
                <a:cs typeface="Courier"/>
              </a:rPr>
              <a:t>gcc</a:t>
            </a:r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31" y="3495363"/>
            <a:ext cx="8223716" cy="1200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$ module show mvapich2</a:t>
            </a:r>
          </a:p>
          <a:p>
            <a:r>
              <a:rPr lang="en-US" sz="800" dirty="0">
                <a:latin typeface="Courier"/>
                <a:cs typeface="Courier"/>
              </a:rPr>
              <a:t>-----------------------------------------</a:t>
            </a:r>
            <a:r>
              <a:rPr lang="en-US" sz="800" dirty="0" smtClean="0">
                <a:latin typeface="Courier"/>
                <a:cs typeface="Courier"/>
              </a:rPr>
              <a:t>--</a:t>
            </a:r>
            <a:r>
              <a:rPr lang="en-US" sz="800" dirty="0">
                <a:latin typeface="Courier"/>
                <a:cs typeface="Courier"/>
              </a:rPr>
              <a:t>-----------------------------------------------------------------------------</a:t>
            </a:r>
            <a:r>
              <a:rPr lang="en-US" sz="800" dirty="0" smtClean="0">
                <a:latin typeface="Courier"/>
                <a:cs typeface="Courier"/>
              </a:rPr>
              <a:t>--</a:t>
            </a:r>
            <a:r>
              <a:rPr lang="en-US" sz="800" dirty="0">
                <a:latin typeface="Courier"/>
                <a:cs typeface="Courier"/>
              </a:rPr>
              <a:t>---------</a:t>
            </a:r>
          </a:p>
          <a:p>
            <a:r>
              <a:rPr lang="en-US" sz="800" dirty="0">
                <a:latin typeface="Courier"/>
                <a:cs typeface="Courier"/>
              </a:rPr>
              <a:t>   /</a:t>
            </a:r>
            <a:r>
              <a:rPr lang="en-US" sz="800" dirty="0" err="1">
                <a:latin typeface="Courier"/>
                <a:cs typeface="Courier"/>
              </a:rPr>
              <a:t>usr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err="1">
                <a:latin typeface="Courier"/>
                <a:cs typeface="Courier"/>
              </a:rPr>
              <a:t>tce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err="1">
                <a:latin typeface="Courier"/>
                <a:cs typeface="Courier"/>
              </a:rPr>
              <a:t>modulefiles</a:t>
            </a:r>
            <a:r>
              <a:rPr lang="en-US" sz="800" dirty="0">
                <a:latin typeface="Courier"/>
                <a:cs typeface="Courier"/>
              </a:rPr>
              <a:t>/Compiler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 err="1" smtClean="0">
                <a:latin typeface="Courier"/>
                <a:cs typeface="Courier"/>
              </a:rPr>
              <a:t>gcc</a:t>
            </a:r>
            <a:r>
              <a:rPr lang="en-US" sz="800" dirty="0" smtClean="0">
                <a:latin typeface="Courier"/>
                <a:cs typeface="Courier"/>
              </a:rPr>
              <a:t>/4.9.3/</a:t>
            </a:r>
            <a:r>
              <a:rPr lang="en-US" sz="800" dirty="0">
                <a:latin typeface="Courier"/>
                <a:cs typeface="Courier"/>
              </a:rPr>
              <a:t>mvapich2/2.2.lua:</a:t>
            </a:r>
          </a:p>
          <a:p>
            <a:r>
              <a:rPr lang="en-US" sz="800" dirty="0">
                <a:latin typeface="Courier"/>
                <a:cs typeface="Courier"/>
              </a:rPr>
              <a:t>----------------------------------------</a:t>
            </a:r>
            <a:r>
              <a:rPr lang="en-US" sz="800" dirty="0" smtClean="0">
                <a:latin typeface="Courier"/>
                <a:cs typeface="Courier"/>
              </a:rPr>
              <a:t>--</a:t>
            </a:r>
            <a:r>
              <a:rPr lang="en-US" sz="800" dirty="0">
                <a:latin typeface="Courier"/>
                <a:cs typeface="Courier"/>
              </a:rPr>
              <a:t>-----------------------------------------------------------------------------------------</a:t>
            </a:r>
          </a:p>
          <a:p>
            <a:r>
              <a:rPr lang="en-US" sz="800" dirty="0" err="1">
                <a:latin typeface="Courier"/>
                <a:cs typeface="Courier"/>
              </a:rPr>
              <a:t>whatis</a:t>
            </a:r>
            <a:r>
              <a:rPr lang="en-US" sz="800" dirty="0">
                <a:latin typeface="Courier"/>
                <a:cs typeface="Courier"/>
              </a:rPr>
              <a:t>("</a:t>
            </a:r>
            <a:r>
              <a:rPr lang="en-US" sz="800" dirty="0" err="1">
                <a:latin typeface="Courier"/>
                <a:cs typeface="Courier"/>
              </a:rPr>
              <a:t>mpi</a:t>
            </a:r>
            <a:r>
              <a:rPr lang="en-US" sz="800" dirty="0">
                <a:latin typeface="Courier"/>
                <a:cs typeface="Courier"/>
              </a:rPr>
              <a:t>/mvapich2")</a:t>
            </a:r>
          </a:p>
          <a:p>
            <a:r>
              <a:rPr lang="en-US" sz="800" dirty="0" err="1">
                <a:latin typeface="Courier"/>
                <a:cs typeface="Courier"/>
              </a:rPr>
              <a:t>whatis</a:t>
            </a:r>
            <a:r>
              <a:rPr lang="en-US" sz="800" dirty="0">
                <a:latin typeface="Courier"/>
                <a:cs typeface="Courier"/>
              </a:rPr>
              <a:t>("MVAPICH2-2.2 MPI for </a:t>
            </a:r>
            <a:r>
              <a:rPr lang="en-US" sz="800" dirty="0" smtClean="0">
                <a:latin typeface="Courier"/>
                <a:cs typeface="Courier"/>
              </a:rPr>
              <a:t>GNU-4.9.3 </a:t>
            </a:r>
            <a:r>
              <a:rPr lang="en-US" sz="800" dirty="0">
                <a:latin typeface="Courier"/>
                <a:cs typeface="Courier"/>
              </a:rPr>
              <a:t>compilers")</a:t>
            </a:r>
          </a:p>
          <a:p>
            <a:r>
              <a:rPr lang="en-US" sz="800" dirty="0">
                <a:latin typeface="Courier"/>
                <a:cs typeface="Courier"/>
              </a:rPr>
              <a:t>family("</a:t>
            </a:r>
            <a:r>
              <a:rPr lang="en-US" sz="800" dirty="0" err="1">
                <a:latin typeface="Courier"/>
                <a:cs typeface="Courier"/>
              </a:rPr>
              <a:t>mpi</a:t>
            </a:r>
            <a:r>
              <a:rPr lang="en-US" sz="800" dirty="0">
                <a:latin typeface="Courier"/>
                <a:cs typeface="Courier"/>
              </a:rPr>
              <a:t>"</a:t>
            </a:r>
            <a:r>
              <a:rPr lang="en-US" sz="800" dirty="0" smtClean="0">
                <a:latin typeface="Courier"/>
                <a:cs typeface="Courier"/>
              </a:rPr>
              <a:t>)</a:t>
            </a:r>
          </a:p>
          <a:p>
            <a:r>
              <a:rPr lang="en-US" sz="800" dirty="0" err="1">
                <a:latin typeface="Courier"/>
                <a:cs typeface="Courier"/>
              </a:rPr>
              <a:t>prepend_path</a:t>
            </a:r>
            <a:r>
              <a:rPr lang="en-US" sz="800" dirty="0">
                <a:latin typeface="Courier"/>
                <a:cs typeface="Courier"/>
              </a:rPr>
              <a:t>("PATH", "/</a:t>
            </a:r>
            <a:r>
              <a:rPr lang="en-US" sz="800" dirty="0" err="1">
                <a:latin typeface="Courier"/>
                <a:cs typeface="Courier"/>
              </a:rPr>
              <a:t>usr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err="1">
                <a:latin typeface="Courier"/>
                <a:cs typeface="Courier"/>
              </a:rPr>
              <a:t>tce</a:t>
            </a:r>
            <a:r>
              <a:rPr lang="en-US" sz="800" dirty="0">
                <a:latin typeface="Courier"/>
                <a:cs typeface="Courier"/>
              </a:rPr>
              <a:t>/packages/mvapich2/mvapich2-2.2</a:t>
            </a:r>
            <a:r>
              <a:rPr lang="en-US" sz="800" dirty="0" smtClean="0">
                <a:latin typeface="Courier"/>
                <a:cs typeface="Courier"/>
              </a:rPr>
              <a:t>-gcc-4.9.3</a:t>
            </a:r>
            <a:r>
              <a:rPr lang="en-US" sz="800" dirty="0">
                <a:latin typeface="Courier"/>
                <a:cs typeface="Courier"/>
              </a:rPr>
              <a:t>/</a:t>
            </a:r>
            <a:r>
              <a:rPr lang="en-US" sz="800" dirty="0" smtClean="0">
                <a:latin typeface="Courier"/>
                <a:cs typeface="Courier"/>
              </a:rPr>
              <a:t>bin”)</a:t>
            </a:r>
            <a:endParaRPr lang="en-US" sz="800" dirty="0" smtClean="0">
              <a:latin typeface="Courier"/>
              <a:cs typeface="Courier"/>
            </a:endParaRPr>
          </a:p>
          <a:p>
            <a:r>
              <a:rPr lang="en-US" sz="800" dirty="0" smtClean="0">
                <a:latin typeface="Courier"/>
                <a:cs typeface="Courier"/>
              </a:rPr>
              <a:t>.</a:t>
            </a:r>
            <a:r>
              <a:rPr lang="en-US" sz="800" dirty="0" smtClean="0">
                <a:latin typeface="Courier"/>
                <a:cs typeface="Courier"/>
              </a:rPr>
              <a:t>..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81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Provide defaults</a:t>
            </a:r>
          </a:p>
          <a:p>
            <a:pPr lvl="1"/>
            <a:r>
              <a:rPr lang="en-US" dirty="0"/>
              <a:t>Handle environment changes</a:t>
            </a:r>
          </a:p>
          <a:p>
            <a:r>
              <a:rPr lang="en-US" dirty="0" smtClean="0"/>
              <a:t>Package visibility</a:t>
            </a:r>
          </a:p>
          <a:p>
            <a:pPr lvl="1"/>
            <a:r>
              <a:rPr lang="en-US" dirty="0" smtClean="0"/>
              <a:t>Supporting users of various knowledge levels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Deprecation</a:t>
            </a:r>
          </a:p>
          <a:p>
            <a:pPr lvl="1"/>
            <a:r>
              <a:rPr lang="en-US" dirty="0" smtClean="0"/>
              <a:t>Defaults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combinatorial build space requires usability features to navigate.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maintain levels of visibility for our software packages.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3341" y="1408543"/>
            <a:ext cx="2756083" cy="91841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$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ls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usr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tce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/packages</a:t>
            </a: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advisor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cmake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git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     mvapich2</a:t>
            </a: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boost  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fftw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      hdf5     make 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openmpi</a:t>
            </a:r>
            <a:endParaRPr lang="en-US" sz="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</a:p>
          <a:p>
            <a:pPr>
              <a:spcBef>
                <a:spcPct val="0"/>
              </a:spcBef>
            </a:pP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$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ls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usr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tce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/packages/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endParaRPr lang="en-US" sz="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default    gcc-4.9.3    gcc-6.1.0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-experimental</a:t>
            </a: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01059" y="1409957"/>
            <a:ext cx="2756083" cy="916997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$ module avail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endParaRPr lang="en-US" sz="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-------------- 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usr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tce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modulefiles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/Core --------------</a:t>
            </a: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/4.9.3 (L,D)  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gcc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/6.1.0</a:t>
            </a:r>
          </a:p>
          <a:p>
            <a:pPr>
              <a:spcBef>
                <a:spcPct val="0"/>
              </a:spcBef>
            </a:pP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85963" y="1409959"/>
            <a:ext cx="2756083" cy="916996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$ 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ls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 –la 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usr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600" dirty="0" err="1" smtClean="0">
                <a:solidFill>
                  <a:srgbClr val="000000"/>
                </a:solidFill>
                <a:latin typeface="Courier"/>
                <a:cs typeface="Courier"/>
              </a:rPr>
              <a:t>tce</a:t>
            </a:r>
            <a:r>
              <a:rPr lang="en-US" sz="600" dirty="0" smtClean="0">
                <a:solidFill>
                  <a:srgbClr val="000000"/>
                </a:solidFill>
                <a:latin typeface="Courier"/>
                <a:cs typeface="Courier"/>
              </a:rPr>
              <a:t>/bin</a:t>
            </a:r>
          </a:p>
          <a:p>
            <a:pPr>
              <a:spcBef>
                <a:spcPct val="0"/>
              </a:spcBef>
            </a:pPr>
            <a:r>
              <a:rPr lang="en-US" sz="600" dirty="0" err="1">
                <a:latin typeface="Courier"/>
                <a:cs typeface="Courier"/>
              </a:rPr>
              <a:t>lrwxrwxrwx</a:t>
            </a:r>
            <a:r>
              <a:rPr lang="en-US" sz="600" dirty="0">
                <a:latin typeface="Courier"/>
                <a:cs typeface="Courier"/>
              </a:rPr>
              <a:t>  1 root root  </a:t>
            </a:r>
            <a:r>
              <a:rPr lang="en-US" sz="600" dirty="0" smtClean="0">
                <a:latin typeface="Courier"/>
                <a:cs typeface="Courier"/>
              </a:rPr>
              <a:t>39 </a:t>
            </a:r>
            <a:r>
              <a:rPr lang="en-US" sz="600" dirty="0">
                <a:latin typeface="Courier"/>
                <a:cs typeface="Courier"/>
              </a:rPr>
              <a:t>Sep 28 08:46 </a:t>
            </a:r>
            <a:r>
              <a:rPr lang="en-US" sz="600" dirty="0" err="1">
                <a:latin typeface="Courier"/>
                <a:cs typeface="Courier"/>
              </a:rPr>
              <a:t>git</a:t>
            </a: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-&gt;</a:t>
            </a:r>
          </a:p>
          <a:p>
            <a:pPr>
              <a:spcBef>
                <a:spcPct val="0"/>
              </a:spcBef>
            </a:pPr>
            <a:r>
              <a:rPr lang="en-US" sz="600" dirty="0">
                <a:latin typeface="Courier"/>
                <a:cs typeface="Courier"/>
              </a:rPr>
              <a:t> </a:t>
            </a:r>
            <a:r>
              <a:rPr lang="en-US" sz="600" dirty="0" smtClean="0">
                <a:latin typeface="Courier"/>
                <a:cs typeface="Courier"/>
              </a:rPr>
              <a:t>                </a:t>
            </a:r>
            <a:r>
              <a:rPr lang="en-US" sz="600" dirty="0">
                <a:latin typeface="Courier"/>
                <a:cs typeface="Courier"/>
              </a:rPr>
              <a:t>/</a:t>
            </a:r>
            <a:r>
              <a:rPr lang="en-US" sz="600" dirty="0" err="1">
                <a:latin typeface="Courier"/>
                <a:cs typeface="Courier"/>
              </a:rPr>
              <a:t>usr</a:t>
            </a:r>
            <a:r>
              <a:rPr lang="en-US" sz="600" dirty="0">
                <a:latin typeface="Courier"/>
                <a:cs typeface="Courier"/>
              </a:rPr>
              <a:t>/</a:t>
            </a:r>
            <a:r>
              <a:rPr lang="en-US" sz="600" dirty="0" err="1">
                <a:latin typeface="Courier"/>
                <a:cs typeface="Courier"/>
              </a:rPr>
              <a:t>tce</a:t>
            </a:r>
            <a:r>
              <a:rPr lang="en-US" sz="600" dirty="0">
                <a:latin typeface="Courier"/>
                <a:cs typeface="Courier"/>
              </a:rPr>
              <a:t>/packages/</a:t>
            </a:r>
            <a:r>
              <a:rPr lang="en-US" sz="600" dirty="0" err="1">
                <a:latin typeface="Courier"/>
                <a:cs typeface="Courier"/>
              </a:rPr>
              <a:t>git</a:t>
            </a:r>
            <a:r>
              <a:rPr lang="en-US" sz="600" dirty="0">
                <a:latin typeface="Courier"/>
                <a:cs typeface="Courier"/>
              </a:rPr>
              <a:t>/git-2.8.3/bin/</a:t>
            </a:r>
            <a:r>
              <a:rPr lang="en-US" sz="600" dirty="0" err="1" smtClean="0">
                <a:latin typeface="Courier"/>
                <a:cs typeface="Courier"/>
              </a:rPr>
              <a:t>git</a:t>
            </a:r>
            <a:endParaRPr lang="en-US" sz="600" dirty="0" smtClean="0"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nl-NL" sz="600" dirty="0" err="1">
                <a:latin typeface="Courier"/>
                <a:cs typeface="Courier"/>
              </a:rPr>
              <a:t>lrwxrwxrwx</a:t>
            </a:r>
            <a:r>
              <a:rPr lang="nl-NL" sz="600" dirty="0">
                <a:latin typeface="Courier"/>
                <a:cs typeface="Courier"/>
              </a:rPr>
              <a:t>  1 root root  </a:t>
            </a:r>
            <a:r>
              <a:rPr lang="nl-NL" sz="600" dirty="0" smtClean="0">
                <a:latin typeface="Courier"/>
                <a:cs typeface="Courier"/>
              </a:rPr>
              <a:t>24 </a:t>
            </a:r>
            <a:r>
              <a:rPr lang="nl-NL" sz="600" dirty="0">
                <a:latin typeface="Courier"/>
                <a:cs typeface="Courier"/>
              </a:rPr>
              <a:t>Sep 28 08:47 </a:t>
            </a:r>
            <a:r>
              <a:rPr lang="nl-NL" sz="600" dirty="0" err="1">
                <a:latin typeface="Courier"/>
                <a:cs typeface="Courier"/>
              </a:rPr>
              <a:t>icc</a:t>
            </a:r>
            <a:r>
              <a:rPr lang="nl-NL" sz="600" dirty="0">
                <a:latin typeface="Courier"/>
                <a:cs typeface="Courier"/>
              </a:rPr>
              <a:t> -&gt; </a:t>
            </a:r>
            <a:endParaRPr lang="nl-NL" sz="600" dirty="0" smtClean="0">
              <a:latin typeface="Courier"/>
              <a:cs typeface="Courier"/>
            </a:endParaRPr>
          </a:p>
          <a:p>
            <a:pPr>
              <a:spcBef>
                <a:spcPct val="0"/>
              </a:spcBef>
            </a:pPr>
            <a:r>
              <a:rPr lang="nl-NL" sz="600" dirty="0">
                <a:latin typeface="Courier"/>
                <a:cs typeface="Courier"/>
              </a:rPr>
              <a:t> </a:t>
            </a:r>
            <a:r>
              <a:rPr lang="nl-NL" sz="600" dirty="0" smtClean="0">
                <a:latin typeface="Courier"/>
                <a:cs typeface="Courier"/>
              </a:rPr>
              <a:t>                /</a:t>
            </a:r>
            <a:r>
              <a:rPr lang="nl-NL" sz="600" dirty="0" err="1">
                <a:latin typeface="Courier"/>
                <a:cs typeface="Courier"/>
              </a:rPr>
              <a:t>usr</a:t>
            </a:r>
            <a:r>
              <a:rPr lang="nl-NL" sz="600" dirty="0">
                <a:latin typeface="Courier"/>
                <a:cs typeface="Courier"/>
              </a:rPr>
              <a:t>/</a:t>
            </a:r>
            <a:r>
              <a:rPr lang="nl-NL" sz="600" dirty="0" err="1">
                <a:latin typeface="Courier"/>
                <a:cs typeface="Courier"/>
              </a:rPr>
              <a:t>tce</a:t>
            </a:r>
            <a:r>
              <a:rPr lang="nl-NL" sz="600" dirty="0">
                <a:latin typeface="Courier"/>
                <a:cs typeface="Courier"/>
              </a:rPr>
              <a:t>/bin/icc-16.0.3</a:t>
            </a:r>
            <a:endParaRPr lang="en-US" sz="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4764" y="1045787"/>
            <a:ext cx="2756083" cy="27755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Base Packages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02491" y="1047193"/>
            <a:ext cx="2756083" cy="27755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Public Packages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0209" y="1048607"/>
            <a:ext cx="2756083" cy="27755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Default Packages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4764" y="2422497"/>
            <a:ext cx="2756083" cy="224029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One per package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Installs the package itself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Allows advanced users to find any package installed on the system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Installs into 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usr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tce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/packages</a:t>
            </a:r>
            <a:endParaRPr lang="en-US" sz="100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93603" y="2423897"/>
            <a:ext cx="2756083" cy="224029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One for every base package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“Publish” the package for users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Adds the package’s module files to </a:t>
            </a:r>
            <a:br>
              <a:rPr lang="en-US" sz="1000" dirty="0" smtClean="0">
                <a:solidFill>
                  <a:srgbClr val="000000"/>
                </a:solidFill>
                <a:cs typeface="Courier"/>
              </a:rPr>
            </a:b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usr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tce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modulefiles</a:t>
            </a:r>
            <a:endParaRPr lang="en-US" sz="1000" dirty="0" smtClean="0">
              <a:solidFill>
                <a:srgbClr val="000000"/>
              </a:solidFill>
              <a:cs typeface="Courier"/>
            </a:endParaRP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May install 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symlinks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 to the package from </a:t>
            </a:r>
            <a:br>
              <a:rPr lang="en-US" sz="1000" dirty="0" smtClean="0">
                <a:solidFill>
                  <a:srgbClr val="000000"/>
                </a:solidFill>
                <a:cs typeface="Courier"/>
              </a:rPr>
            </a:b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usr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tce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/bin using the full name (E.g. “gcc-4.9.3”)</a:t>
            </a:r>
            <a:endParaRPr lang="en-US" sz="1000" dirty="0" smtClean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15419" y="2423912"/>
            <a:ext cx="2756083" cy="2240292"/>
          </a:xfrm>
          <a:prstGeom prst="rect">
            <a:avLst/>
          </a:prstGeom>
          <a:solidFill>
            <a:srgbClr val="FFFFF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One per package name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Has a version number that aligns with one version of the package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Makes its version the default 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Lmod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 module for its package</a:t>
            </a:r>
          </a:p>
          <a:p>
            <a:pPr marL="171450" indent="-171450">
              <a:lnSpc>
                <a:spcPct val="12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n-US" sz="1000" dirty="0" smtClean="0">
                <a:solidFill>
                  <a:srgbClr val="000000"/>
                </a:solidFill>
                <a:cs typeface="Courier"/>
              </a:rPr>
              <a:t>May install 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symlinks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 to the package from </a:t>
            </a:r>
            <a:br>
              <a:rPr lang="en-US" sz="1000" dirty="0" smtClean="0">
                <a:solidFill>
                  <a:srgbClr val="000000"/>
                </a:solidFill>
                <a:cs typeface="Courier"/>
              </a:rPr>
            </a:b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usr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tce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/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bin using the base name (E.g. “</a:t>
            </a:r>
            <a:r>
              <a:rPr lang="en-US" sz="1000" dirty="0" err="1" smtClean="0">
                <a:solidFill>
                  <a:srgbClr val="000000"/>
                </a:solidFill>
                <a:cs typeface="Courier"/>
              </a:rPr>
              <a:t>gcc</a:t>
            </a:r>
            <a:r>
              <a:rPr lang="en-US" sz="1000" dirty="0" smtClean="0">
                <a:solidFill>
                  <a:srgbClr val="000000"/>
                </a:solidFill>
                <a:cs typeface="Courier"/>
              </a:rPr>
              <a:t>”)</a:t>
            </a:r>
            <a:endParaRPr lang="en-US" sz="1000" dirty="0">
              <a:solidFill>
                <a:srgbClr val="000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21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Provide defaults</a:t>
            </a:r>
          </a:p>
          <a:p>
            <a:pPr lvl="1"/>
            <a:r>
              <a:rPr lang="en-US" dirty="0"/>
              <a:t>Handle environment changes</a:t>
            </a:r>
          </a:p>
          <a:p>
            <a:r>
              <a:rPr lang="en-US" dirty="0" smtClean="0"/>
              <a:t>Package visibility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Deprecation</a:t>
            </a:r>
          </a:p>
          <a:p>
            <a:pPr lvl="1"/>
            <a:r>
              <a:rPr lang="en-US" dirty="0" smtClean="0"/>
              <a:t>Defaults</a:t>
            </a:r>
          </a:p>
          <a:p>
            <a:r>
              <a:rPr lang="en-US" dirty="0" smtClean="0"/>
              <a:t>RPATH</a:t>
            </a:r>
          </a:p>
          <a:p>
            <a:pPr lvl="1"/>
            <a:r>
              <a:rPr lang="en-US" dirty="0" smtClean="0"/>
              <a:t>Linking errors are among the most common errors</a:t>
            </a:r>
          </a:p>
          <a:p>
            <a:pPr lvl="1"/>
            <a:r>
              <a:rPr lang="en-US" dirty="0" smtClean="0"/>
              <a:t>Effected by environment changes</a:t>
            </a:r>
          </a:p>
          <a:p>
            <a:pPr lvl="1"/>
            <a:r>
              <a:rPr lang="en-US" dirty="0" smtClean="0"/>
              <a:t>Change between link time and run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combinatorial build space requires usability features to navigate.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8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71512"/>
              </p:ext>
            </p:extLst>
          </p:nvPr>
        </p:nvGraphicFramePr>
        <p:xfrm>
          <a:off x="457200" y="1081088"/>
          <a:ext cx="8229600" cy="36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three levels in the HPC software stack.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805" y="1943796"/>
            <a:ext cx="534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Livermore computing has 3,000 users running various scientific applications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2691" y="4480586"/>
            <a:ext cx="708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Tri-lab Operating System Stack is our in-house operating system. LC administers over 30 clusters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21325" y="3201988"/>
            <a:ext cx="6677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Users depend on combinatorial versioning in this space to enable their combinatorial versioning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93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1142"/>
            <a:ext cx="8305384" cy="2322003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environment should not affect behavior of </a:t>
            </a:r>
            <a:r>
              <a:rPr lang="en-US" dirty="0" err="1" smtClean="0"/>
              <a:t>executables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RPATHs for compiler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Compiler runtimes are found from the environment</a:t>
            </a:r>
          </a:p>
          <a:p>
            <a:pPr lvl="1"/>
            <a:r>
              <a:rPr lang="en-US" dirty="0" smtClean="0"/>
              <a:t>Can involve arcane dependencies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RPATH to mitigate the effect of the user environment.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40077" y="3410192"/>
            <a:ext cx="1041288" cy="3674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gcc@6.1.0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00783" y="3409736"/>
            <a:ext cx="1041406" cy="374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smtClean="0">
                <a:solidFill>
                  <a:prstClr val="black"/>
                </a:solidFill>
              </a:rPr>
              <a:t>FFTW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209" y="2531600"/>
            <a:ext cx="7230190" cy="584776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urier"/>
              </a:rPr>
              <a:t>If I install FFTW with the </a:t>
            </a:r>
            <a:r>
              <a:rPr lang="en-US" sz="1600" dirty="0" err="1" smtClean="0">
                <a:cs typeface="Courier"/>
              </a:rPr>
              <a:t>gcc</a:t>
            </a:r>
            <a:r>
              <a:rPr lang="en-US" sz="1600" dirty="0" smtClean="0">
                <a:cs typeface="Courier"/>
              </a:rPr>
              <a:t> compiler at version 6.1.0, that FFTW should always run with the runtime for </a:t>
            </a:r>
            <a:r>
              <a:rPr lang="en-US" sz="1600" dirty="0" err="1" smtClean="0">
                <a:cs typeface="Courier"/>
              </a:rPr>
              <a:t>gcc</a:t>
            </a:r>
            <a:r>
              <a:rPr lang="en-US" sz="1600" dirty="0" smtClean="0">
                <a:cs typeface="Courier"/>
              </a:rPr>
              <a:t> 6.1.0</a:t>
            </a:r>
            <a:endParaRPr lang="en-US" sz="1600" dirty="0" smtClean="0"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44668" y="3415727"/>
            <a:ext cx="1529926" cy="3674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gcc@</a:t>
            </a: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6.1.0 runtime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41554" y="3922331"/>
            <a:ext cx="1533039" cy="3674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gcc</a:t>
            </a: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@4.9.3 runtime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" name="Straight Arrow Connector 14"/>
          <p:cNvCxnSpPr>
            <a:stCxn id="4" idx="3"/>
            <a:endCxn id="12" idx="1"/>
          </p:cNvCxnSpPr>
          <p:nvPr/>
        </p:nvCxnSpPr>
        <p:spPr>
          <a:xfrm>
            <a:off x="3281365" y="3593940"/>
            <a:ext cx="2463303" cy="5535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3274431" y="3775284"/>
            <a:ext cx="2467123" cy="33079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 bwMode="auto">
          <a:xfrm>
            <a:off x="4388947" y="3783922"/>
            <a:ext cx="501101" cy="4060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7571" y="4066255"/>
            <a:ext cx="2464212" cy="338554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"/>
                <a:cs typeface="Courier"/>
              </a:rPr>
              <a:t>f</a:t>
            </a:r>
            <a:r>
              <a:rPr lang="en-US" sz="1600" dirty="0" smtClean="0">
                <a:latin typeface="Courier"/>
                <a:cs typeface="Courier"/>
              </a:rPr>
              <a:t>ftw</a:t>
            </a:r>
            <a:r>
              <a:rPr lang="en-US" sz="1600" dirty="0" smtClean="0">
                <a:latin typeface="Courier"/>
                <a:cs typeface="Courier"/>
              </a:rPr>
              <a:t>-3.3-gcc-6.1.0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2313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1142"/>
            <a:ext cx="8305384" cy="2322003"/>
          </a:xfrm>
        </p:spPr>
        <p:txBody>
          <a:bodyPr>
            <a:normAutofit/>
          </a:bodyPr>
          <a:lstStyle/>
          <a:p>
            <a:r>
              <a:rPr lang="en-US" dirty="0" smtClean="0"/>
              <a:t>Changes to environment should not affect behavior of </a:t>
            </a:r>
            <a:r>
              <a:rPr lang="en-US" dirty="0" err="1" smtClean="0"/>
              <a:t>executables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RPATHs for compiler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Compiler runtimes are found from the environment</a:t>
            </a:r>
          </a:p>
          <a:p>
            <a:pPr lvl="1"/>
            <a:r>
              <a:rPr lang="en-US" dirty="0" smtClean="0"/>
              <a:t>Can involve arcane dependencies</a:t>
            </a:r>
          </a:p>
          <a:p>
            <a:r>
              <a:rPr lang="en-US" dirty="0" smtClean="0"/>
              <a:t>RPATHs for </a:t>
            </a:r>
            <a:r>
              <a:rPr lang="en-US" dirty="0" smtClean="0"/>
              <a:t>dependency information</a:t>
            </a:r>
          </a:p>
          <a:p>
            <a:pPr lvl="1"/>
            <a:r>
              <a:rPr lang="en-US" dirty="0" smtClean="0"/>
              <a:t>New installations should not change previous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RPATH to mitigate the effect of the user </a:t>
            </a:r>
            <a:r>
              <a:rPr lang="en-US" dirty="0" smtClean="0"/>
              <a:t>environment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263429" y="3444291"/>
            <a:ext cx="1041406" cy="374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smtClean="0">
                <a:solidFill>
                  <a:prstClr val="black"/>
                </a:solidFill>
              </a:rPr>
              <a:t>hdf5@1.10.0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64061" y="4171741"/>
            <a:ext cx="1041406" cy="374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smtClean="0">
                <a:solidFill>
                  <a:prstClr val="black"/>
                </a:solidFill>
              </a:rPr>
              <a:t>mpich@3.1</a:t>
            </a:r>
            <a:endParaRPr lang="en-US" sz="1050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47993" y="3821192"/>
            <a:ext cx="0" cy="34343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"/>
          <p:cNvSpPr txBox="1">
            <a:spLocks/>
          </p:cNvSpPr>
          <p:nvPr/>
        </p:nvSpPr>
        <p:spPr>
          <a:xfrm>
            <a:off x="4270007" y="4169005"/>
            <a:ext cx="1041406" cy="374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smtClean="0">
                <a:solidFill>
                  <a:prstClr val="black"/>
                </a:solidFill>
              </a:rPr>
              <a:t>mpich@3.2</a:t>
            </a:r>
            <a:endParaRPr lang="en-US" sz="105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3041128" y="3818478"/>
            <a:ext cx="1749582" cy="35052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 bwMode="auto">
          <a:xfrm>
            <a:off x="3619985" y="3783920"/>
            <a:ext cx="501101" cy="4060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9686" y="3392405"/>
            <a:ext cx="4218064" cy="338554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hdf5-1.10.0-mpich-3.1-gcc-6.1.0</a:t>
            </a:r>
            <a:endParaRPr lang="en-US" sz="16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42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installations require combinatorial versioning</a:t>
            </a:r>
          </a:p>
          <a:p>
            <a:pPr lvl="1"/>
            <a:r>
              <a:rPr lang="en-US" dirty="0" smtClean="0"/>
              <a:t>Hard to </a:t>
            </a:r>
            <a:r>
              <a:rPr lang="en-US" dirty="0" smtClean="0"/>
              <a:t>deploy</a:t>
            </a:r>
            <a:endParaRPr lang="en-US" dirty="0" smtClean="0"/>
          </a:p>
          <a:p>
            <a:pPr lvl="1"/>
            <a:r>
              <a:rPr lang="en-US" dirty="0" smtClean="0"/>
              <a:t>Hard to manage the user environment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provides the engine to do combinatorial versioning</a:t>
            </a:r>
          </a:p>
          <a:p>
            <a:pPr lvl="1"/>
            <a:r>
              <a:rPr lang="en-US" dirty="0" smtClean="0"/>
              <a:t>Designed as a user-space tool</a:t>
            </a:r>
          </a:p>
          <a:p>
            <a:r>
              <a:rPr lang="en-US" dirty="0" smtClean="0"/>
              <a:t>Subspaces allow us to control policy for </a:t>
            </a:r>
            <a:r>
              <a:rPr lang="en-US" dirty="0" err="1" smtClean="0"/>
              <a:t>Spack</a:t>
            </a:r>
            <a:r>
              <a:rPr lang="en-US" dirty="0" smtClean="0"/>
              <a:t> installations</a:t>
            </a:r>
          </a:p>
          <a:p>
            <a:pPr lvl="1"/>
            <a:r>
              <a:rPr lang="en-US" dirty="0" smtClean="0"/>
              <a:t>Upgrade-in-place</a:t>
            </a:r>
            <a:endParaRPr lang="en-US" dirty="0"/>
          </a:p>
          <a:p>
            <a:pPr lvl="1"/>
            <a:r>
              <a:rPr lang="en-US" dirty="0" smtClean="0"/>
              <a:t>Naming conventions</a:t>
            </a:r>
          </a:p>
          <a:p>
            <a:r>
              <a:rPr lang="en-US" dirty="0" smtClean="0"/>
              <a:t>RPM generation for binary installation</a:t>
            </a:r>
          </a:p>
          <a:p>
            <a:pPr lvl="1"/>
            <a:r>
              <a:rPr lang="en-US" dirty="0" smtClean="0"/>
              <a:t>Allow </a:t>
            </a:r>
            <a:r>
              <a:rPr lang="en-US" dirty="0" err="1" smtClean="0"/>
              <a:t>Spack</a:t>
            </a:r>
            <a:r>
              <a:rPr lang="en-US" dirty="0" smtClean="0"/>
              <a:t> to drive system level installations</a:t>
            </a:r>
          </a:p>
          <a:p>
            <a:r>
              <a:rPr lang="en-US" dirty="0" smtClean="0"/>
              <a:t>Usability features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Policies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updates</a:t>
            </a:r>
          </a:p>
          <a:p>
            <a:pPr lvl="1"/>
            <a:r>
              <a:rPr lang="en-US" dirty="0" smtClean="0"/>
              <a:t>Allow for multiple packages to be updated automatically</a:t>
            </a:r>
          </a:p>
          <a:p>
            <a:pPr lvl="1"/>
            <a:r>
              <a:rPr lang="en-US" dirty="0" smtClean="0"/>
              <a:t>Upgrade all dependent packages when a dependency is upgraded</a:t>
            </a:r>
          </a:p>
          <a:p>
            <a:r>
              <a:rPr lang="en-US" dirty="0" smtClean="0"/>
              <a:t>Some packages are still manually deployed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Spack</a:t>
            </a:r>
            <a:r>
              <a:rPr lang="en-US" dirty="0" smtClean="0"/>
              <a:t> packages (build recipes) for all software we deploy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8717" y="1380593"/>
            <a:ext cx="135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504" y="2172283"/>
            <a:ext cx="588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you have questions about </a:t>
            </a:r>
            <a:r>
              <a:rPr lang="en-US" dirty="0" err="1" smtClean="0">
                <a:solidFill>
                  <a:schemeClr val="bg1"/>
                </a:solidFill>
              </a:rPr>
              <a:t>Spack</a:t>
            </a:r>
            <a:r>
              <a:rPr lang="en-US" dirty="0" smtClean="0">
                <a:solidFill>
                  <a:schemeClr val="bg1"/>
                </a:solidFill>
              </a:rPr>
              <a:t>, come to our tutorial!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1:30 PM in room 255-F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105" y="1004219"/>
            <a:ext cx="8229600" cy="348991"/>
          </a:xfrm>
        </p:spPr>
        <p:txBody>
          <a:bodyPr>
            <a:normAutofit/>
          </a:bodyPr>
          <a:lstStyle/>
          <a:p>
            <a:r>
              <a:rPr lang="en-US" dirty="0" smtClean="0"/>
              <a:t>HPC software installation is a massively combinatorial space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require combinatorial versions of software.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805894" y="1778453"/>
            <a:ext cx="2226627" cy="5731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marL="119062" indent="0" algn="ctr">
              <a:buFont typeface="Wingdings" charset="2"/>
              <a:buNone/>
            </a:pPr>
            <a:r>
              <a:rPr lang="en-US" sz="1050" b="1" dirty="0" smtClean="0">
                <a:solidFill>
                  <a:prstClr val="black"/>
                </a:solidFill>
              </a:rPr>
              <a:t>4 </a:t>
            </a:r>
            <a:r>
              <a:rPr lang="en-US" sz="1050" b="1" dirty="0">
                <a:solidFill>
                  <a:prstClr val="black"/>
                </a:solidFill>
              </a:rPr>
              <a:t>MPI </a:t>
            </a:r>
            <a:r>
              <a:rPr lang="en-US" sz="1050" b="1" dirty="0" smtClean="0">
                <a:solidFill>
                  <a:prstClr val="black"/>
                </a:solidFill>
              </a:rPr>
              <a:t>implementations</a:t>
            </a:r>
            <a:r>
              <a:rPr lang="en-US" sz="1050" b="1" dirty="0">
                <a:solidFill>
                  <a:prstClr val="black"/>
                </a:solidFill>
              </a:rPr>
              <a:t/>
            </a:r>
            <a:br>
              <a:rPr lang="en-US" sz="1050" b="1" dirty="0">
                <a:solidFill>
                  <a:prstClr val="black"/>
                </a:solidFill>
              </a:rPr>
            </a:br>
            <a:r>
              <a:rPr lang="en-US" sz="1050" dirty="0" err="1">
                <a:solidFill>
                  <a:prstClr val="black"/>
                </a:solidFill>
              </a:rPr>
              <a:t>mvapich</a:t>
            </a:r>
            <a:r>
              <a:rPr lang="en-US" sz="1050" dirty="0">
                <a:solidFill>
                  <a:prstClr val="black"/>
                </a:solidFill>
              </a:rPr>
              <a:t>    mvapich2    </a:t>
            </a:r>
            <a:r>
              <a:rPr lang="en-US" sz="1050" dirty="0" err="1" smtClean="0">
                <a:solidFill>
                  <a:prstClr val="black"/>
                </a:solidFill>
              </a:rPr>
              <a:t>mpich</a:t>
            </a:r>
            <a:r>
              <a:rPr lang="en-US" sz="1050" dirty="0" smtClean="0">
                <a:solidFill>
                  <a:prstClr val="black"/>
                </a:solidFill>
              </a:rPr>
              <a:t>    </a:t>
            </a:r>
            <a:r>
              <a:rPr lang="en-US" sz="1050" dirty="0" err="1" smtClean="0">
                <a:solidFill>
                  <a:prstClr val="black"/>
                </a:solidFill>
              </a:rPr>
              <a:t>OpenMPI</a:t>
            </a:r>
            <a:endParaRPr lang="en-US" sz="1050" dirty="0">
              <a:solidFill>
                <a:prstClr val="black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87939" y="1779449"/>
            <a:ext cx="2575423" cy="586360"/>
            <a:chOff x="904881" y="3100121"/>
            <a:chExt cx="2575423" cy="586360"/>
          </a:xfrm>
        </p:grpSpPr>
        <p:sp>
          <p:nvSpPr>
            <p:cNvPr id="22" name="Content Placeholder 1"/>
            <p:cNvSpPr txBox="1">
              <a:spLocks/>
            </p:cNvSpPr>
            <p:nvPr/>
          </p:nvSpPr>
          <p:spPr>
            <a:xfrm>
              <a:off x="1262148" y="3100121"/>
              <a:ext cx="2218156" cy="5863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2-3 versions of each MPI implementation</a:t>
              </a:r>
              <a:endParaRPr lang="en-US" sz="1050" dirty="0" smtClea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4881" y="32267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77389" y="1781123"/>
            <a:ext cx="2617640" cy="584684"/>
            <a:chOff x="876854" y="3869466"/>
            <a:chExt cx="2617640" cy="584684"/>
          </a:xfrm>
        </p:grpSpPr>
        <p:sp>
          <p:nvSpPr>
            <p:cNvPr id="25" name="Content Placeholder 1"/>
            <p:cNvSpPr txBox="1">
              <a:spLocks/>
            </p:cNvSpPr>
            <p:nvPr/>
          </p:nvSpPr>
          <p:spPr>
            <a:xfrm>
              <a:off x="1262147" y="3869466"/>
              <a:ext cx="2232347" cy="5846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3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-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ish Platforms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Linux    </a:t>
              </a: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BlueGene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    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PowerPC</a:t>
              </a:r>
              <a:endParaRPr lang="en-US" sz="1050" dirty="0" smtClea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854" y="399442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143" y="2544524"/>
            <a:ext cx="2604387" cy="616332"/>
            <a:chOff x="898494" y="4592402"/>
            <a:chExt cx="2604387" cy="616332"/>
          </a:xfrm>
        </p:grpSpPr>
        <p:sp>
          <p:nvSpPr>
            <p:cNvPr id="28" name="Content Placeholder 1"/>
            <p:cNvSpPr txBox="1">
              <a:spLocks/>
            </p:cNvSpPr>
            <p:nvPr/>
          </p:nvSpPr>
          <p:spPr>
            <a:xfrm>
              <a:off x="1262147" y="4592402"/>
              <a:ext cx="2240734" cy="616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Up to 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6 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compilers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Intel    GCC</a:t>
              </a:r>
              <a:r>
                <a:rPr lang="en-US" sz="1050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   XLC    Clang</a:t>
              </a:r>
              <a:br>
                <a:rPr lang="en-US" sz="1050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PGI    </a:t>
              </a: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Pathscale</a:t>
              </a:r>
              <a:endParaRPr lang="en-US" sz="105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94" y="473990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90269" y="2564920"/>
            <a:ext cx="2590731" cy="570288"/>
            <a:chOff x="898145" y="5489347"/>
            <a:chExt cx="2590731" cy="570288"/>
          </a:xfrm>
        </p:grpSpPr>
        <p:sp>
          <p:nvSpPr>
            <p:cNvPr id="31" name="Content Placeholder 1"/>
            <p:cNvSpPr txBox="1">
              <a:spLocks/>
            </p:cNvSpPr>
            <p:nvPr/>
          </p:nvSpPr>
          <p:spPr>
            <a:xfrm>
              <a:off x="1261086" y="5489347"/>
              <a:ext cx="2227790" cy="5702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Oh, and 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4-</a:t>
              </a:r>
              <a:r>
                <a:rPr lang="en-US" sz="1050" b="1" dirty="0">
                  <a:solidFill>
                    <a:prstClr val="black"/>
                  </a:solidFill>
                  <a:latin typeface="Arial"/>
                </a:rPr>
                <a:t>5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versions of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each </a:t>
              </a: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compiler</a:t>
              </a:r>
              <a:endParaRPr lang="en-US" sz="1050" b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8145" y="56171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5822" y="2671744"/>
            <a:ext cx="27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~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,000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combinations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456765" y="3269939"/>
            <a:ext cx="8229600" cy="1414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 tens or hundreds of software packages</a:t>
            </a:r>
          </a:p>
          <a:p>
            <a:pPr lvl="1"/>
            <a:r>
              <a:rPr lang="en-US" dirty="0" smtClean="0"/>
              <a:t>Any one may have 2000 possible configurations</a:t>
            </a:r>
          </a:p>
          <a:p>
            <a:r>
              <a:rPr lang="en-US" dirty="0" smtClean="0"/>
              <a:t>Our previous methods did not support the combinatorial versioning users require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anual deployment does not scale.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7088" y="1364977"/>
            <a:ext cx="260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 versions of FFTW with…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5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105" y="1004219"/>
            <a:ext cx="8229600" cy="3242779"/>
          </a:xfrm>
        </p:spPr>
        <p:txBody>
          <a:bodyPr>
            <a:normAutofit/>
          </a:bodyPr>
          <a:lstStyle/>
          <a:p>
            <a:r>
              <a:rPr lang="en-US" dirty="0" smtClean="0"/>
              <a:t>We had the opportunity to do software deployment </a:t>
            </a:r>
            <a:r>
              <a:rPr lang="en-US" dirty="0" err="1" smtClean="0"/>
              <a:t>Right</a:t>
            </a:r>
            <a:r>
              <a:rPr lang="en-US" baseline="30000" dirty="0" err="1" smtClean="0"/>
              <a:t>TM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/>
              <a:t>Administrators can manage site-deployed </a:t>
            </a:r>
            <a:r>
              <a:rPr lang="en-US" dirty="0" smtClean="0"/>
              <a:t>software easily</a:t>
            </a:r>
            <a:endParaRPr lang="en-US" dirty="0"/>
          </a:p>
          <a:p>
            <a:pPr lvl="2"/>
            <a:r>
              <a:rPr lang="en-US" dirty="0" err="1"/>
              <a:t>Spack</a:t>
            </a: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Advanced users can select specific versions of software packages</a:t>
            </a:r>
          </a:p>
          <a:p>
            <a:pPr lvl="2"/>
            <a:r>
              <a:rPr lang="en-US" dirty="0" smtClean="0"/>
              <a:t>Combinatorial versioning</a:t>
            </a:r>
          </a:p>
          <a:p>
            <a:pPr lvl="2"/>
            <a:r>
              <a:rPr lang="en-US" dirty="0" err="1" smtClean="0"/>
              <a:t>Lmod</a:t>
            </a:r>
            <a:endParaRPr lang="en-US" dirty="0" smtClean="0"/>
          </a:p>
          <a:p>
            <a:pPr lvl="2"/>
            <a:r>
              <a:rPr lang="en-US" dirty="0" smtClean="0"/>
              <a:t>Policy decisions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System software works out of the box</a:t>
            </a:r>
          </a:p>
          <a:p>
            <a:pPr lvl="2"/>
            <a:r>
              <a:rPr lang="en-US" dirty="0"/>
              <a:t>Environment Independence</a:t>
            </a:r>
          </a:p>
          <a:p>
            <a:pPr lvl="2"/>
            <a:r>
              <a:rPr lang="en-US" dirty="0" smtClean="0"/>
              <a:t>RPATH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re-engineered our software environment to support simple views of combinatorial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7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0777" y="1078816"/>
            <a:ext cx="5051258" cy="3592454"/>
          </a:xfrm>
        </p:spPr>
        <p:txBody>
          <a:bodyPr>
            <a:normAutofit/>
          </a:bodyPr>
          <a:lstStyle/>
          <a:p>
            <a:r>
              <a:rPr lang="en-US" dirty="0" smtClean="0"/>
              <a:t>Each node in the DAG has build metadata</a:t>
            </a:r>
          </a:p>
          <a:p>
            <a:r>
              <a:rPr lang="en-US" dirty="0" smtClean="0"/>
              <a:t>Each </a:t>
            </a:r>
            <a:r>
              <a:rPr lang="en-US" dirty="0"/>
              <a:t>unique dependency graph is a unique </a:t>
            </a:r>
            <a:r>
              <a:rPr lang="en-US" b="1" i="1" dirty="0"/>
              <a:t>configuration</a:t>
            </a:r>
            <a:r>
              <a:rPr lang="en-US" dirty="0"/>
              <a:t>.</a:t>
            </a:r>
          </a:p>
          <a:p>
            <a:r>
              <a:rPr lang="en-US" dirty="0"/>
              <a:t>Each configuration </a:t>
            </a:r>
            <a:r>
              <a:rPr lang="en-US" dirty="0" smtClean="0"/>
              <a:t>installed </a:t>
            </a:r>
            <a:r>
              <a:rPr lang="en-US" dirty="0"/>
              <a:t>in a unique directory.</a:t>
            </a:r>
          </a:p>
          <a:p>
            <a:pPr lvl="1"/>
            <a:r>
              <a:rPr lang="en-US" dirty="0" smtClean="0"/>
              <a:t>Configurations </a:t>
            </a:r>
            <a:r>
              <a:rPr lang="en-US" dirty="0"/>
              <a:t>of the same package can coexist.</a:t>
            </a:r>
          </a:p>
          <a:p>
            <a:r>
              <a:rPr lang="en-US" b="1" dirty="0">
                <a:solidFill>
                  <a:srgbClr val="C0504D"/>
                </a:solidFill>
              </a:rPr>
              <a:t>Hash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entire directed acyclic graph (DAG) is </a:t>
            </a:r>
            <a:r>
              <a:rPr lang="en-US" dirty="0"/>
              <a:t>appended to each prefix.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Spack</a:t>
            </a:r>
            <a:r>
              <a:rPr lang="en-US" dirty="0" smtClean="0"/>
              <a:t> handles combinatorial software </a:t>
            </a:r>
            <a:r>
              <a:rPr lang="en-US" dirty="0" smtClean="0"/>
              <a:t>complexity.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36265" y="1053645"/>
            <a:ext cx="8229600" cy="18794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895" y="2674032"/>
            <a:ext cx="3602087" cy="1800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050" b="1" dirty="0" err="1" smtClean="0">
                <a:latin typeface="Menlo Regular"/>
                <a:cs typeface="Menlo Regular"/>
              </a:rPr>
              <a:t>spack</a:t>
            </a:r>
            <a:r>
              <a:rPr lang="en-US" sz="1050" b="1" dirty="0" smtClean="0">
                <a:latin typeface="Menlo Regular"/>
                <a:cs typeface="Menlo Regular"/>
              </a:rPr>
              <a:t>/opt/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linux-x86_64/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</a:t>
            </a:r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gcc-4.7.2/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mpileaks-1.1-</a:t>
            </a:r>
            <a:r>
              <a:rPr lang="en-US" sz="105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0f54bf34cadk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intel-14.1/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    hdf5-1.8.15-</a:t>
            </a:r>
            <a:r>
              <a:rPr lang="en-US" sz="105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lkf14aq3nqiz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</a:t>
            </a:r>
            <a:r>
              <a:rPr lang="en-US" sz="1050" b="1" dirty="0" err="1" smtClean="0">
                <a:latin typeface="Menlo Regular"/>
                <a:cs typeface="Menlo Regular"/>
              </a:rPr>
              <a:t>bgq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xl-12.1/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           </a:t>
            </a:r>
            <a:r>
              <a:rPr lang="en-US" sz="1050" b="1" dirty="0" smtClean="0">
                <a:latin typeface="Menlo Regular"/>
                <a:cs typeface="Menlo Regular"/>
              </a:rPr>
              <a:t>hdf5-1-8.16-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fqb3a15abrwx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...</a:t>
            </a:r>
          </a:p>
        </p:txBody>
      </p:sp>
      <p:pic>
        <p:nvPicPr>
          <p:cNvPr id="12" name="Picture 11" descr="mpilea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775" y="1117071"/>
            <a:ext cx="4348743" cy="1400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560" y="2325956"/>
            <a:ext cx="176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Installation Layout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608" y="1055862"/>
            <a:ext cx="167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Dependency DAG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6" name="Striped Right Arrow 5"/>
          <p:cNvSpPr/>
          <p:nvPr/>
        </p:nvSpPr>
        <p:spPr bwMode="auto">
          <a:xfrm rot="5400000">
            <a:off x="2451879" y="2498127"/>
            <a:ext cx="933405" cy="374907"/>
          </a:xfrm>
          <a:prstGeom prst="stripedRightArrow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Hash</a:t>
            </a:r>
            <a:endParaRPr lang="en-US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1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106" y="1004219"/>
            <a:ext cx="2423092" cy="3242779"/>
          </a:xfrm>
        </p:spPr>
        <p:txBody>
          <a:bodyPr>
            <a:normAutofit/>
          </a:bodyPr>
          <a:lstStyle/>
          <a:p>
            <a:r>
              <a:rPr lang="en-US" dirty="0" smtClean="0"/>
              <a:t>Manage combinatorial build spaces</a:t>
            </a:r>
          </a:p>
          <a:p>
            <a:pPr lvl="1"/>
            <a:r>
              <a:rPr lang="en-US" dirty="0" smtClean="0"/>
              <a:t>Refer </a:t>
            </a:r>
            <a:r>
              <a:rPr lang="en-US" dirty="0" smtClean="0"/>
              <a:t>to any point in the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Build any point in the </a:t>
            </a:r>
            <a:r>
              <a:rPr lang="en-US" dirty="0" smtClean="0"/>
              <a:t>space</a:t>
            </a:r>
            <a:endParaRPr lang="en-US" dirty="0" smtClean="0"/>
          </a:p>
          <a:p>
            <a:r>
              <a:rPr lang="en-US" dirty="0" smtClean="0"/>
              <a:t>Leverages a build recipe to complete the build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Spack</a:t>
            </a:r>
            <a:r>
              <a:rPr lang="en-US" dirty="0" smtClean="0"/>
              <a:t> parameterizes the build.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8211" y="1212955"/>
            <a:ext cx="5862918" cy="33239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00FF"/>
                </a:solidFill>
                <a:latin typeface="Monaco"/>
              </a:rPr>
              <a:t>from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*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C200FF"/>
                </a:solidFill>
                <a:latin typeface="Monaco"/>
              </a:rPr>
              <a:t>class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2D961E"/>
                </a:solidFill>
                <a:latin typeface="Monaco"/>
              </a:rPr>
              <a:t>Dyninst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(Package):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"""API for dynamic binary instrumentation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."””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>
                <a:solidFill>
                  <a:srgbClr val="C1651C"/>
                </a:solidFill>
                <a:latin typeface="Monaco"/>
              </a:rPr>
              <a:t>homepage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"https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://</a:t>
            </a:r>
            <a:r>
              <a:rPr lang="en-US" sz="700" dirty="0" err="1" smtClean="0">
                <a:solidFill>
                  <a:srgbClr val="9D206F"/>
                </a:solidFill>
                <a:latin typeface="Monaco"/>
              </a:rPr>
              <a:t>paradyn.org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”</a:t>
            </a: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fr-FR" sz="700" dirty="0">
                <a:solidFill>
                  <a:srgbClr val="000000"/>
                </a:solidFill>
                <a:latin typeface="Monaco"/>
              </a:rPr>
              <a:t>    version(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'8.2.1'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fr-FR" sz="700" dirty="0" smtClean="0">
                <a:solidFill>
                  <a:srgbClr val="9D206F"/>
                </a:solidFill>
                <a:latin typeface="Monaco"/>
              </a:rPr>
              <a:t>abf60b7faabe7a2e’</a:t>
            </a:r>
            <a:r>
              <a:rPr lang="fr-FR" sz="700" dirty="0" smtClean="0">
                <a:solidFill>
                  <a:srgbClr val="000000"/>
                </a:solidFill>
                <a:latin typeface="Monaco"/>
              </a:rPr>
              <a:t>, url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"http://</a:t>
            </a:r>
            <a:r>
              <a:rPr lang="fr-FR" sz="700" dirty="0" err="1">
                <a:solidFill>
                  <a:srgbClr val="9D206F"/>
                </a:solidFill>
                <a:latin typeface="Monaco"/>
              </a:rPr>
              <a:t>www.paradyn.org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/release8.2/DyninstAPI-8.2.1.tgz"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version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'8.1.2'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 smtClean="0">
                <a:solidFill>
                  <a:srgbClr val="9D206F"/>
                </a:solidFill>
                <a:latin typeface="Monaco"/>
              </a:rPr>
              <a:t>bf03b33375afa66f’</a:t>
            </a:r>
            <a:r>
              <a:rPr lang="tr-TR" sz="7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 err="1" smtClean="0">
                <a:solidFill>
                  <a:srgbClr val="000000"/>
                </a:solidFill>
                <a:latin typeface="Monaco"/>
              </a:rPr>
              <a:t>url</a:t>
            </a:r>
            <a:r>
              <a:rPr lang="tr-TR" sz="7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700" dirty="0" smtClean="0">
                <a:solidFill>
                  <a:srgbClr val="9D206F"/>
                </a:solidFill>
                <a:latin typeface="Monaco"/>
              </a:rPr>
              <a:t>"http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://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www.paradyn.org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/release8.1.2/DyninstAPI-8.1.2.</a:t>
            </a:r>
            <a:r>
              <a:rPr lang="tr-TR" sz="700" dirty="0" smtClean="0">
                <a:solidFill>
                  <a:srgbClr val="9D206F"/>
                </a:solidFill>
                <a:latin typeface="Monaco"/>
              </a:rPr>
              <a:t>tgz"</a:t>
            </a:r>
            <a:r>
              <a:rPr lang="tr-TR" sz="7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tr-TR" sz="700" dirty="0">
              <a:solidFill>
                <a:srgbClr val="000000"/>
              </a:solidFill>
              <a:latin typeface="Monaco"/>
            </a:endParaRP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libelf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libdwarf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nl-NL" sz="7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"boost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@1.42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:"</a:t>
            </a:r>
            <a:r>
              <a:rPr lang="nl-NL" sz="7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700" dirty="0" smtClean="0">
              <a:solidFill>
                <a:srgbClr val="C200FF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C200FF"/>
                </a:solidFill>
                <a:latin typeface="Monaco"/>
              </a:rPr>
              <a:t>    </a:t>
            </a:r>
            <a:r>
              <a:rPr lang="en-US" sz="700" dirty="0" err="1" smtClean="0">
                <a:solidFill>
                  <a:srgbClr val="C200FF"/>
                </a:solidFill>
                <a:latin typeface="Monaco"/>
              </a:rPr>
              <a:t>def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4A00FF"/>
                </a:solidFill>
                <a:latin typeface="Monaco"/>
              </a:rPr>
              <a:t>install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self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spec, prefix):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 err="1">
                <a:solidFill>
                  <a:srgbClr val="C1651C"/>
                </a:solidFill>
                <a:latin typeface="Monaco"/>
              </a:rPr>
              <a:t>libelf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spec[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libelf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].prefix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 err="1">
                <a:solidFill>
                  <a:srgbClr val="C1651C"/>
                </a:solidFill>
                <a:latin typeface="Monaco"/>
              </a:rPr>
              <a:t>libdwarf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spec[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libdwarf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].prefix</a:t>
            </a: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with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working_dir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-build'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create=</a:t>
            </a:r>
            <a:r>
              <a:rPr lang="en-US" sz="700" dirty="0">
                <a:solidFill>
                  <a:srgbClr val="2C9290"/>
                </a:solidFill>
                <a:latin typeface="Monaco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cmake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'..'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DBoost_INCLUDE_DIR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=%s'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 %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spec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[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boost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].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prefix.include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DBoost_LIBRARY_DIR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=%s'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 % 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spec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[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'boost'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].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prefix.lib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DBoost_NO_SYSTEM_PATHS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=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TRUE’</a:t>
            </a:r>
            <a:endParaRPr lang="nl-NL" sz="700" dirty="0">
              <a:solidFill>
                <a:srgbClr val="000000"/>
              </a:solidFill>
              <a:latin typeface="Monaco"/>
            </a:endParaRPr>
          </a:p>
          <a:p>
            <a:r>
              <a:rPr lang="nl-NL" sz="700" dirty="0" smtClean="0">
                <a:solidFill>
                  <a:srgbClr val="000000"/>
                </a:solidFill>
                <a:latin typeface="Monaco"/>
              </a:rPr>
              <a:t>                 </a:t>
            </a:r>
            <a:r>
              <a:rPr lang="sv-SE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Monaco"/>
              </a:rPr>
              <a:t>*</a:t>
            </a:r>
            <a:r>
              <a:rPr lang="sv-SE" sz="700" dirty="0" err="1">
                <a:solidFill>
                  <a:srgbClr val="000000"/>
                </a:solidFill>
                <a:latin typeface="Monaco"/>
              </a:rPr>
              <a:t>std_cmake_args</a:t>
            </a:r>
            <a:r>
              <a:rPr lang="sv-SE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make()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make(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install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nl-NL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2D961E"/>
                </a:solidFill>
                <a:latin typeface="Monaco"/>
              </a:rPr>
              <a:t>    @</a:t>
            </a:r>
            <a:r>
              <a:rPr lang="en-US" sz="700" dirty="0">
                <a:solidFill>
                  <a:srgbClr val="2D961E"/>
                </a:solidFill>
                <a:latin typeface="Monaco"/>
              </a:rPr>
              <a:t>when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'@:8.1'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 err="1">
                <a:solidFill>
                  <a:srgbClr val="C200FF"/>
                </a:solidFill>
                <a:latin typeface="Monaco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4A00FF"/>
                </a:solidFill>
                <a:latin typeface="Monaco"/>
              </a:rPr>
              <a:t>install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self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spec, prefix):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configure(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"--prefix="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+ prefix)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make()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make(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install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)</a:t>
            </a:r>
            <a:endParaRPr lang="en-US" sz="700" kern="1200" dirty="0"/>
          </a:p>
        </p:txBody>
      </p:sp>
    </p:spTree>
    <p:extLst>
      <p:ext uri="{BB962C8B-B14F-4D97-AF65-F5344CB8AC3E}">
        <p14:creationId xmlns:p14="http://schemas.microsoft.com/office/powerpoint/2010/main" val="406274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87689"/>
            <a:ext cx="8229600" cy="15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expression is a </a:t>
            </a:r>
            <a:r>
              <a:rPr lang="en-US" b="1" i="1" dirty="0"/>
              <a:t>spec </a:t>
            </a:r>
            <a:r>
              <a:rPr lang="en-US" dirty="0"/>
              <a:t>for a particular configuration</a:t>
            </a:r>
          </a:p>
          <a:p>
            <a:pPr lvl="1"/>
            <a:r>
              <a:rPr lang="en-US" dirty="0"/>
              <a:t>Each clause adds a constraint to the spec</a:t>
            </a:r>
          </a:p>
          <a:p>
            <a:pPr lvl="1"/>
            <a:r>
              <a:rPr lang="en-US" dirty="0"/>
              <a:t>Constraints are optional – specify only what you need.</a:t>
            </a:r>
          </a:p>
          <a:p>
            <a:pPr lvl="1"/>
            <a:r>
              <a:rPr lang="en-US" dirty="0"/>
              <a:t>Customize install on the command line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Spec syntax is recursive</a:t>
            </a:r>
            <a:endParaRPr lang="en-US" dirty="0"/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control over </a:t>
            </a:r>
            <a:r>
              <a:rPr lang="en-US" dirty="0" smtClean="0"/>
              <a:t>the combinatorial build space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Spack</a:t>
            </a:r>
            <a:r>
              <a:rPr lang="en-US" dirty="0"/>
              <a:t> provides a </a:t>
            </a:r>
            <a:r>
              <a:rPr lang="en-US" i="1" dirty="0"/>
              <a:t>spec </a:t>
            </a:r>
            <a:r>
              <a:rPr lang="en-US" dirty="0"/>
              <a:t>syntax to describe customized </a:t>
            </a:r>
            <a:r>
              <a:rPr lang="en-US" dirty="0" smtClean="0"/>
              <a:t>DAG </a:t>
            </a:r>
            <a:r>
              <a:rPr lang="en-US" dirty="0" smtClean="0"/>
              <a:t>configurations.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192" y="1085026"/>
            <a:ext cx="8083623" cy="18558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$ </a:t>
            </a:r>
            <a:r>
              <a:rPr lang="en-US" sz="12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spack</a:t>
            </a:r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install </a:t>
            </a:r>
            <a:r>
              <a:rPr lang="en-US" sz="12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unconstrained</a:t>
            </a:r>
            <a:endParaRPr lang="en-US" sz="1200" b="1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3.3</a:t>
            </a:r>
            <a:r>
              <a:rPr lang="en-US" sz="1200" b="1" dirty="0">
                <a:latin typeface="Menlo Regular"/>
                <a:cs typeface="Menlo Regular"/>
              </a:rPr>
              <a:t>                  </a:t>
            </a:r>
            <a:r>
              <a:rPr lang="en-US" sz="1200" b="1" dirty="0" smtClean="0">
                <a:latin typeface="Menlo Regular"/>
                <a:cs typeface="Menlo Regular"/>
              </a:rPr>
              <a:t> 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@ custom version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3.3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%</a:t>
            </a:r>
            <a:r>
              <a:rPr lang="en-US" sz="1200" b="1" dirty="0">
                <a:solidFill>
                  <a:srgbClr val="D31A17"/>
                </a:solidFill>
                <a:latin typeface="Menlo Regular"/>
                <a:cs typeface="Menlo Regular"/>
              </a:rPr>
              <a:t>gcc@</a:t>
            </a:r>
            <a:r>
              <a:rPr lang="en-US" sz="12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4.7.3</a:t>
            </a:r>
            <a:r>
              <a:rPr lang="en-US" sz="1200" b="1" dirty="0" smtClean="0">
                <a:latin typeface="Menlo Regular"/>
                <a:cs typeface="Menlo Regular"/>
              </a:rPr>
              <a:t>  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      % custom compiler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D31A17"/>
                </a:solidFill>
                <a:latin typeface="Menlo Regular"/>
                <a:cs typeface="Menlo Regular"/>
              </a:rPr>
              <a:t>%gcc@4.7.3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+threads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+/- build option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 smtClean="0">
                <a:solidFill>
                  <a:srgbClr val="660066"/>
                </a:solidFill>
                <a:latin typeface="Menlo Regular"/>
                <a:cs typeface="Menlo Regular"/>
              </a:rPr>
              <a:t>cppflags</a:t>
            </a:r>
            <a:r>
              <a:rPr lang="en-US" sz="1200" b="1" dirty="0" smtClean="0">
                <a:solidFill>
                  <a:srgbClr val="660066"/>
                </a:solidFill>
                <a:latin typeface="Menlo Regular"/>
                <a:cs typeface="Menlo Regular"/>
              </a:rPr>
              <a:t>=\”-O3\” 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latin typeface="Menlo Regular"/>
                <a:cs typeface="Menlo Regular"/>
              </a:rPr>
              <a:t>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setting compiler flags</a:t>
            </a:r>
            <a:endParaRPr lang="en-US" sz="1200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os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=CNL10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target=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haswell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setting target for X-compile</a:t>
            </a:r>
            <a:endParaRPr lang="en-US" sz="1200" b="1" dirty="0">
              <a:latin typeface="Menlo Regular"/>
              <a:cs typeface="Menlo Regular"/>
            </a:endParaRPr>
          </a:p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latin typeface="Menlo Regular"/>
                <a:cs typeface="Menlo Regular"/>
              </a:rPr>
              <a:t>^mpich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@3.2</a:t>
            </a:r>
            <a:r>
              <a:rPr lang="en-US" sz="1200" b="1" dirty="0" smtClean="0">
                <a:solidFill>
                  <a:srgbClr val="660066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D31A17"/>
                </a:solidFill>
                <a:latin typeface="Menlo Regular"/>
                <a:cs typeface="Menlo Regular"/>
              </a:rPr>
              <a:t>%gcc</a:t>
            </a:r>
            <a:r>
              <a:rPr lang="en-US" sz="12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@4.9.3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Menlo Regular"/>
                <a:cs typeface="Menlo Regular"/>
              </a:rPr>
              <a:t>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^ dependency information</a:t>
            </a:r>
            <a:endParaRPr lang="en-US" sz="12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79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1143"/>
            <a:ext cx="4113180" cy="3680167"/>
          </a:xfrm>
        </p:spPr>
        <p:txBody>
          <a:bodyPr>
            <a:normAutofit/>
          </a:bodyPr>
          <a:lstStyle/>
          <a:p>
            <a:r>
              <a:rPr lang="en-US" dirty="0" smtClean="0"/>
              <a:t>The full build space is to large to manage in a multi-user context</a:t>
            </a:r>
          </a:p>
          <a:p>
            <a:pPr lvl="1"/>
            <a:r>
              <a:rPr lang="en-US" dirty="0" err="1" smtClean="0"/>
              <a:t>Spack</a:t>
            </a:r>
            <a:r>
              <a:rPr lang="en-US" dirty="0" smtClean="0"/>
              <a:t> treats every possible change as a dimension of the build space because it is conservative about ABI compatibility </a:t>
            </a:r>
          </a:p>
          <a:p>
            <a:r>
              <a:rPr lang="en-US" dirty="0" smtClean="0"/>
              <a:t>Need upgrade-in-place capabilities </a:t>
            </a:r>
          </a:p>
          <a:p>
            <a:pPr lvl="1"/>
            <a:r>
              <a:rPr lang="en-US" dirty="0" smtClean="0"/>
              <a:t>We don’t want users to have to rebuild for every possible update</a:t>
            </a:r>
          </a:p>
          <a:p>
            <a:r>
              <a:rPr lang="en-US" dirty="0" smtClean="0"/>
              <a:t>For a particular package, many of the possible dimensions may be irrelevant</a:t>
            </a:r>
          </a:p>
          <a:p>
            <a:pPr lvl="1"/>
            <a:r>
              <a:rPr lang="en-US" dirty="0" smtClean="0"/>
              <a:t>Requires expert knowledge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cannot navigate a fully combinatorial install space easily.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95450" y="1969689"/>
            <a:ext cx="2232094" cy="4042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@0.8.13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599228" y="3226886"/>
            <a:ext cx="2218156" cy="413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target=x86_64</a:t>
            </a:r>
            <a:endParaRPr lang="en-US" sz="105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597890" y="1554220"/>
            <a:ext cx="2232347" cy="411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err="1" smtClean="0">
                <a:solidFill>
                  <a:prstClr val="black"/>
                </a:solidFill>
              </a:rPr>
              <a:t>zlib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590172" y="2392256"/>
            <a:ext cx="2240734" cy="4084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%</a:t>
            </a:r>
            <a:r>
              <a:rPr lang="en-US" sz="1050" dirty="0" err="1" smtClean="0">
                <a:solidFill>
                  <a:prstClr val="black"/>
                </a:solidFill>
                <a:latin typeface="Arial"/>
              </a:rPr>
              <a:t>gcc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96821" y="2813516"/>
            <a:ext cx="2227790" cy="408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@4.9.3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12003" y="1465518"/>
            <a:ext cx="1593394" cy="1674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@1.10.0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915781" y="1979761"/>
            <a:ext cx="1583444" cy="171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target=x86_64</a:t>
            </a:r>
            <a:endParaRPr lang="en-US" sz="105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5914444" y="1291941"/>
            <a:ext cx="1593574" cy="170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smtClean="0">
                <a:solidFill>
                  <a:prstClr val="black"/>
                </a:solidFill>
              </a:rPr>
              <a:t>hdf5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906725" y="1637554"/>
            <a:ext cx="1599561" cy="169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%</a:t>
            </a:r>
            <a:r>
              <a:rPr lang="en-US" sz="1050" dirty="0" err="1" smtClean="0">
                <a:solidFill>
                  <a:prstClr val="black"/>
                </a:solidFill>
                <a:latin typeface="Arial"/>
              </a:rPr>
              <a:t>gcc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5913374" y="1808283"/>
            <a:ext cx="1590321" cy="1694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@4.9.3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87559" y="3190233"/>
            <a:ext cx="1593394" cy="1674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@0.8.13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7191337" y="3704476"/>
            <a:ext cx="1583444" cy="171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target=x86_64</a:t>
            </a:r>
            <a:endParaRPr lang="en-US" sz="105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7190000" y="3016656"/>
            <a:ext cx="1593574" cy="170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err="1" smtClean="0">
                <a:solidFill>
                  <a:prstClr val="black"/>
                </a:solidFill>
              </a:rPr>
              <a:t>zlib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7182281" y="3362269"/>
            <a:ext cx="1599561" cy="169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%</a:t>
            </a:r>
            <a:r>
              <a:rPr lang="en-US" sz="1050" dirty="0" err="1" smtClean="0">
                <a:solidFill>
                  <a:prstClr val="black"/>
                </a:solidFill>
                <a:latin typeface="Arial"/>
              </a:rPr>
              <a:t>gcc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188930" y="3532998"/>
            <a:ext cx="1590321" cy="1694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@4.9.3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11653" y="3190233"/>
            <a:ext cx="1593394" cy="1674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50" dirty="0" smtClean="0">
                <a:solidFill>
                  <a:srgbClr val="000000"/>
                </a:solidFill>
                <a:latin typeface="Arial"/>
              </a:rPr>
              <a:t>@3.2</a:t>
            </a:r>
            <a:endParaRPr lang="en-US" sz="10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815431" y="3704476"/>
            <a:ext cx="1583444" cy="171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target=x86_64</a:t>
            </a:r>
            <a:endParaRPr lang="en-US" sz="1050" dirty="0" smtClean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4814094" y="3016656"/>
            <a:ext cx="1593574" cy="170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None/>
            </a:pPr>
            <a:r>
              <a:rPr lang="en-US" sz="1050" dirty="0" err="1" smtClean="0">
                <a:solidFill>
                  <a:prstClr val="black"/>
                </a:solidFill>
              </a:rPr>
              <a:t>mpich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4806375" y="3362269"/>
            <a:ext cx="1599561" cy="1692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%</a:t>
            </a:r>
            <a:r>
              <a:rPr lang="en-US" sz="1050" dirty="0" err="1" smtClean="0">
                <a:solidFill>
                  <a:prstClr val="black"/>
                </a:solidFill>
                <a:latin typeface="Arial"/>
              </a:rPr>
              <a:t>gcc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4813024" y="3532998"/>
            <a:ext cx="1590321" cy="1694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54864" tIns="91440" numCol="1" rtlCol="0" anchor="ctr">
            <a:no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 algn="ctr">
              <a:buFont typeface="Wingdings" charset="2"/>
              <a:buNone/>
            </a:pPr>
            <a:r>
              <a:rPr lang="en-US" sz="1050" dirty="0" smtClean="0">
                <a:solidFill>
                  <a:prstClr val="black"/>
                </a:solidFill>
                <a:latin typeface="Arial"/>
              </a:rPr>
              <a:t>@4.9.3</a:t>
            </a:r>
            <a:endParaRPr lang="en-US" sz="105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25" name="Straight Arrow Connector 24"/>
          <p:cNvCxnSpPr>
            <a:endCxn id="16" idx="0"/>
          </p:cNvCxnSpPr>
          <p:nvPr/>
        </p:nvCxnSpPr>
        <p:spPr>
          <a:xfrm>
            <a:off x="7049962" y="2159773"/>
            <a:ext cx="936825" cy="856883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 flipH="1">
            <a:off x="5610881" y="2151134"/>
            <a:ext cx="894783" cy="86552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1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refers to dimensions we care about</a:t>
            </a:r>
          </a:p>
          <a:p>
            <a:pPr lvl="1"/>
            <a:r>
              <a:rPr lang="en-US" dirty="0" smtClean="0"/>
              <a:t>Can also include arbitrary strings</a:t>
            </a:r>
          </a:p>
          <a:p>
            <a:r>
              <a:rPr lang="en-US" dirty="0" smtClean="0"/>
              <a:t>Includes a syntax for referencing elements of the </a:t>
            </a:r>
            <a:r>
              <a:rPr lang="en-US" dirty="0" err="1" smtClean="0"/>
              <a:t>Spack</a:t>
            </a:r>
            <a:r>
              <a:rPr lang="en-US" dirty="0" smtClean="0"/>
              <a:t> spec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COMPILER</a:t>
            </a:r>
          </a:p>
          <a:p>
            <a:pPr lvl="2"/>
            <a:r>
              <a:rPr lang="en-US" dirty="0" smtClean="0"/>
              <a:t>COMPILERNAME</a:t>
            </a:r>
          </a:p>
          <a:p>
            <a:pPr lvl="2"/>
            <a:r>
              <a:rPr lang="en-US" dirty="0" smtClean="0"/>
              <a:t>COMPILERVER</a:t>
            </a:r>
          </a:p>
          <a:p>
            <a:pPr lvl="1"/>
            <a:r>
              <a:rPr lang="en-US" dirty="0" smtClean="0"/>
              <a:t>Dependencies handled recursively</a:t>
            </a:r>
          </a:p>
          <a:p>
            <a:pPr lvl="2"/>
            <a:r>
              <a:rPr lang="en-US" dirty="0" err="1" smtClean="0"/>
              <a:t>DEP:name:VERSION</a:t>
            </a:r>
            <a:endParaRPr lang="en-US" dirty="0"/>
          </a:p>
          <a:p>
            <a:pPr lvl="2"/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represent subspaces with a string.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425" y="4146765"/>
            <a:ext cx="8346556" cy="307777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{NAME}-{VERSION}-{COMPILER}-{</a:t>
            </a:r>
            <a:r>
              <a:rPr lang="en-US" sz="1400" dirty="0" err="1" smtClean="0"/>
              <a:t>DEP:mpi:NAME</a:t>
            </a:r>
            <a:r>
              <a:rPr lang="en-US" sz="1400" dirty="0" smtClean="0"/>
              <a:t>}-{</a:t>
            </a:r>
            <a:r>
              <a:rPr lang="en-US" sz="1400" dirty="0" err="1" smtClean="0"/>
              <a:t>DEP:mpi:VERSION</a:t>
            </a:r>
            <a:r>
              <a:rPr lang="en-US" sz="1400" dirty="0" smtClean="0"/>
              <a:t>}-hdf5-{DEP:hdf5:VERSION}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00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LNL-PPT-UNC-Template-2015-V07.06-2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LLNL-PPT-UNC-Template-2015-V07.06-2-16x9</Template>
  <TotalTime>30591</TotalTime>
  <Words>3321</Words>
  <Application>Microsoft Macintosh PowerPoint</Application>
  <PresentationFormat>On-screen Show (16:9)</PresentationFormat>
  <Paragraphs>344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LLNL-PPT-UNC-Template-2015-V07.06-2-16x9</vt:lpstr>
      <vt:lpstr>Managing Combinatorial Software  Installations with Spack</vt:lpstr>
      <vt:lpstr>There are three levels in the HPC software stack.</vt:lpstr>
      <vt:lpstr>Users require combinatorial versions of software.</vt:lpstr>
      <vt:lpstr>We re-engineered our software environment to support simple views of combinatorial software.</vt:lpstr>
      <vt:lpstr>Spack handles combinatorial software complexity.</vt:lpstr>
      <vt:lpstr>Spack parameterizes the build.</vt:lpstr>
      <vt:lpstr>Spack provides a spec syntax to describe customized DAG configurations.</vt:lpstr>
      <vt:lpstr>Users cannot navigate a fully combinatorial install space easily.</vt:lpstr>
      <vt:lpstr>We represent subspaces with a string.</vt:lpstr>
      <vt:lpstr>We provide a configuration file so that software deployers can define subspaces on a per-package basis.</vt:lpstr>
      <vt:lpstr>We use Spack to drive the RPM package manager.</vt:lpstr>
      <vt:lpstr>We want to build RPMs for each configuration in the subspace.</vt:lpstr>
      <vt:lpstr>So, where do we stand so far?</vt:lpstr>
      <vt:lpstr>A combinatorial build space requires usability features to navigate.</vt:lpstr>
      <vt:lpstr>Lmod provides hierarchical modules to navigate the combinatorial space.</vt:lpstr>
      <vt:lpstr>Lmod’s hierarchy presents a slice of the build space to users.</vt:lpstr>
      <vt:lpstr>A combinatorial build space requires usability features to navigate.</vt:lpstr>
      <vt:lpstr>We maintain levels of visibility for our software packages.</vt:lpstr>
      <vt:lpstr>A combinatorial build space requires usability features to navigate.</vt:lpstr>
      <vt:lpstr>We use RPATH to mitigate the effect of the user environment.</vt:lpstr>
      <vt:lpstr>We use RPATH to mitigate the effect of the user environment.</vt:lpstr>
      <vt:lpstr>Summary</vt:lpstr>
      <vt:lpstr>Future Work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Should not exceed two lines</dc:title>
  <dc:creator>Hadley, Kirk Hadley</dc:creator>
  <cp:lastModifiedBy>Gregory Becker</cp:lastModifiedBy>
  <cp:revision>505</cp:revision>
  <cp:lastPrinted>2015-04-28T22:04:16Z</cp:lastPrinted>
  <dcterms:created xsi:type="dcterms:W3CDTF">2015-08-24T17:28:54Z</dcterms:created>
  <dcterms:modified xsi:type="dcterms:W3CDTF">2016-11-13T22:41:22Z</dcterms:modified>
</cp:coreProperties>
</file>