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5" r:id="rId2"/>
    <p:sldId id="443" r:id="rId3"/>
    <p:sldId id="333" r:id="rId4"/>
    <p:sldId id="374" r:id="rId5"/>
    <p:sldId id="444" r:id="rId6"/>
    <p:sldId id="347" r:id="rId7"/>
    <p:sldId id="351" r:id="rId8"/>
    <p:sldId id="336" r:id="rId9"/>
    <p:sldId id="457" r:id="rId10"/>
    <p:sldId id="335" r:id="rId11"/>
    <p:sldId id="340" r:id="rId12"/>
    <p:sldId id="458" r:id="rId13"/>
    <p:sldId id="339" r:id="rId14"/>
    <p:sldId id="372" r:id="rId15"/>
    <p:sldId id="373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1476" y="96"/>
      </p:cViewPr>
      <p:guideLst>
        <p:guide orient="horz" pos="2139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1D864E-8834-4AE3-B4B0-7957C99A1C6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025" y="-147637"/>
            <a:ext cx="9544050" cy="715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2"/>
          <p:cNvSpPr/>
          <p:nvPr/>
        </p:nvSpPr>
        <p:spPr>
          <a:xfrm>
            <a:off x="1401901" y="3074988"/>
            <a:ext cx="6340197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实验平台的熟悉和使用实验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</a:p>
        </p:txBody>
      </p:sp>
      <p:sp>
        <p:nvSpPr>
          <p:cNvPr id="23555" name="文本框 4"/>
          <p:cNvSpPr txBox="1"/>
          <p:nvPr/>
        </p:nvSpPr>
        <p:spPr>
          <a:xfrm>
            <a:off x="315913" y="1143000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</a:p>
        </p:txBody>
      </p:sp>
      <p:sp>
        <p:nvSpPr>
          <p:cNvPr id="23556" name="文本框 1"/>
          <p:cNvSpPr txBox="1"/>
          <p:nvPr/>
        </p:nvSpPr>
        <p:spPr>
          <a:xfrm>
            <a:off x="404813" y="2101850"/>
            <a:ext cx="6083300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实验目的：了解各种传感器</a:t>
            </a:r>
          </a:p>
        </p:txBody>
      </p:sp>
      <p:sp>
        <p:nvSpPr>
          <p:cNvPr id="23557" name="文本框 1"/>
          <p:cNvSpPr txBox="1"/>
          <p:nvPr/>
        </p:nvSpPr>
        <p:spPr>
          <a:xfrm>
            <a:off x="403225" y="2703513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</a:p>
        </p:txBody>
      </p:sp>
      <p:sp>
        <p:nvSpPr>
          <p:cNvPr id="23558" name="文本框 1"/>
          <p:cNvSpPr txBox="1"/>
          <p:nvPr/>
        </p:nvSpPr>
        <p:spPr>
          <a:xfrm>
            <a:off x="404813" y="3305175"/>
            <a:ext cx="84264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实验步骤（包括电路连接、操作步骤和结果显示）</a:t>
            </a:r>
          </a:p>
        </p:txBody>
      </p:sp>
      <p:sp>
        <p:nvSpPr>
          <p:cNvPr id="23559" name="文本框 1"/>
          <p:cNvSpPr txBox="1"/>
          <p:nvPr/>
        </p:nvSpPr>
        <p:spPr>
          <a:xfrm>
            <a:off x="403225" y="3906838"/>
            <a:ext cx="85852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实验中遇到的问题及分析（试验中遇到的错误、解决错误的方法和错误分析）</a:t>
            </a:r>
          </a:p>
        </p:txBody>
      </p:sp>
      <p:sp>
        <p:nvSpPr>
          <p:cNvPr id="23560" name="文本框 1"/>
          <p:cNvSpPr txBox="1"/>
          <p:nvPr/>
        </p:nvSpPr>
        <p:spPr>
          <a:xfrm>
            <a:off x="403225" y="4938713"/>
            <a:ext cx="84264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对实验指导书中的给出的核心代码进行详细注释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</a:p>
        </p:txBody>
      </p:sp>
      <p:sp>
        <p:nvSpPr>
          <p:cNvPr id="24579" name="文本框 4"/>
          <p:cNvSpPr txBox="1"/>
          <p:nvPr/>
        </p:nvSpPr>
        <p:spPr>
          <a:xfrm>
            <a:off x="378057" y="2175878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</a:p>
        </p:txBody>
      </p:sp>
      <p:sp>
        <p:nvSpPr>
          <p:cNvPr id="24581" name="文本框 1"/>
          <p:cNvSpPr txBox="1"/>
          <p:nvPr/>
        </p:nvSpPr>
        <p:spPr>
          <a:xfrm>
            <a:off x="218282" y="3312506"/>
            <a:ext cx="8628062" cy="31085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、每人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完成三种传感器的测试任务，如果两人一组，则每组至少完成四种传感器的测试任务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、记录相关数据和实验结果。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、熟悉试验箱的操作和代码阅读。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、分析代码的原理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实验报告封面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FD6144-5B68-4EBF-B082-56094DD2B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67" y="1978273"/>
            <a:ext cx="2959952" cy="47554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1942929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</a:p>
        </p:txBody>
      </p:sp>
      <p:sp>
        <p:nvSpPr>
          <p:cNvPr id="26627" name="文本框 1"/>
          <p:cNvSpPr txBox="1"/>
          <p:nvPr/>
        </p:nvSpPr>
        <p:spPr>
          <a:xfrm>
            <a:off x="339725" y="1144588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39725" y="2074863"/>
          <a:ext cx="8570912" cy="233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140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4000" dirty="0">
                          <a:solidFill>
                            <a:schemeClr val="tx1"/>
                          </a:solidFill>
                        </a:rPr>
                        <a:t>实验评分细则</a:t>
                      </a: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实验目的实验原理实验步骤</a:t>
                      </a: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试验中遇到的问题及分析</a:t>
                      </a: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核心代码详细注释</a:t>
                      </a: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影响因素分析</a:t>
                      </a: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应用场景举例</a:t>
                      </a:r>
                    </a:p>
                  </a:txBody>
                  <a:tcPr marL="91442" marR="91442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548">
                <a:tc vMerge="1">
                  <a:txBody>
                    <a:bodyPr/>
                    <a:lstStyle/>
                    <a:p>
                      <a:endParaRPr lang="zh-Hans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10</a:t>
                      </a:r>
                      <a:r>
                        <a:rPr lang="zh-CN" altLang="en-US" sz="4000" dirty="0"/>
                        <a:t>分</a:t>
                      </a:r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zh-CN" alt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endParaRPr lang="zh-CN" altLang="en-US" sz="1800" dirty="0"/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zh-CN" alt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endParaRPr lang="zh-CN" altLang="en-US" sz="1800" dirty="0"/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kumimoji="0" lang="zh-CN" alt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endParaRPr lang="zh-CN" altLang="en-US" sz="1800" dirty="0"/>
                    </a:p>
                  </a:txBody>
                  <a:tcPr marL="91442" marR="91442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zh-CN" alt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  <a:p>
                      <a:endParaRPr lang="zh-CN" altLang="en-US" sz="1800" dirty="0"/>
                    </a:p>
                  </a:txBody>
                  <a:tcPr marL="91442" marR="91442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52" name="文本框 1"/>
          <p:cNvSpPr txBox="1"/>
          <p:nvPr/>
        </p:nvSpPr>
        <p:spPr>
          <a:xfrm>
            <a:off x="293688" y="4494213"/>
            <a:ext cx="8069262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、抄袭他人实验报告，当次实验零分。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、不提交实验报告，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当次实验零分。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/>
          <p:nvPr/>
        </p:nvSpPr>
        <p:spPr>
          <a:xfrm>
            <a:off x="2719388" y="419100"/>
            <a:ext cx="3852862" cy="679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实验时间及地点</a:t>
            </a:r>
          </a:p>
        </p:txBody>
      </p:sp>
      <p:sp>
        <p:nvSpPr>
          <p:cNvPr id="19458" name="文本框 1"/>
          <p:cNvSpPr txBox="1"/>
          <p:nvPr/>
        </p:nvSpPr>
        <p:spPr>
          <a:xfrm>
            <a:off x="298450" y="2857377"/>
            <a:ext cx="8435975" cy="1402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星期二晚上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6:30-9:50</a:t>
            </a:r>
          </a:p>
          <a:p>
            <a:pPr lvl="0" indent="0" eaLnBrk="0" hangingPunct="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地点：南一楼八楼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809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西头教室）</a:t>
            </a:r>
          </a:p>
        </p:txBody>
      </p:sp>
      <p:sp>
        <p:nvSpPr>
          <p:cNvPr id="19459" name="TextBox 1"/>
          <p:cNvSpPr txBox="1"/>
          <p:nvPr/>
        </p:nvSpPr>
        <p:spPr>
          <a:xfrm>
            <a:off x="1109663" y="4999038"/>
            <a:ext cx="1108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注意事项</a:t>
            </a:r>
          </a:p>
        </p:txBody>
      </p:sp>
      <p:sp>
        <p:nvSpPr>
          <p:cNvPr id="19460" name="右箭头 4"/>
          <p:cNvSpPr/>
          <p:nvPr/>
        </p:nvSpPr>
        <p:spPr>
          <a:xfrm>
            <a:off x="2511425" y="5091113"/>
            <a:ext cx="207963" cy="184150"/>
          </a:xfrm>
          <a:prstGeom prst="rightArrow">
            <a:avLst>
              <a:gd name="adj1" fmla="val 50000"/>
              <a:gd name="adj2" fmla="val 5029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lvl="0" indent="0" defTabSz="914400" eaLnBrk="0" hangingPunct="0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4"/>
          <p:cNvSpPr txBox="1"/>
          <p:nvPr/>
        </p:nvSpPr>
        <p:spPr>
          <a:xfrm>
            <a:off x="2589213" y="1009650"/>
            <a:ext cx="3852862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0" hangingPunct="0"/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意 事 项</a:t>
            </a:r>
          </a:p>
        </p:txBody>
      </p:sp>
      <p:sp>
        <p:nvSpPr>
          <p:cNvPr id="20482" name="文本框 1"/>
          <p:cNvSpPr txBox="1"/>
          <p:nvPr/>
        </p:nvSpPr>
        <p:spPr>
          <a:xfrm>
            <a:off x="1431925" y="2390775"/>
            <a:ext cx="7229475" cy="2255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、安全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小心用电、注意不被割伤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 indent="0" eaLnBrk="0" hangingPunct="0"/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、爱惜公物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电线别被箱子盖夹住了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 indent="0" eaLnBrk="0" hangingPunct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、保持整洁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物品堆放整齐、不乱扔杂物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573808" y="1575034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</a:t>
            </a:r>
          </a:p>
          <a:p>
            <a:pPr eaLnBrk="1" hangingPunct="1"/>
            <a:r>
              <a:rPr lang="zh-CN" altLang="en-US"/>
              <a:t>   </a:t>
            </a:r>
          </a:p>
        </p:txBody>
      </p:sp>
      <p:sp>
        <p:nvSpPr>
          <p:cNvPr id="49" name="Title 1"/>
          <p:cNvSpPr txBox="1"/>
          <p:nvPr>
            <p:custDataLst>
              <p:tags r:id="rId3"/>
            </p:custDataLst>
          </p:nvPr>
        </p:nvSpPr>
        <p:spPr>
          <a:xfrm>
            <a:off x="228600" y="228600"/>
            <a:ext cx="23622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en-US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50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 rot="5400000">
            <a:off x="-1216025" y="13684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ltGray">
          <a:xfrm rot="5400000" flipH="1">
            <a:off x="-810418" y="18041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2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986239" y="540456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AutoShape 7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795820" y="3594100"/>
            <a:ext cx="425449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986239" y="1574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1"/>
          <p:cNvGrpSpPr/>
          <p:nvPr>
            <p:custDataLst>
              <p:tags r:id="rId10"/>
            </p:custDataLst>
          </p:nvPr>
        </p:nvGrpSpPr>
        <p:grpSpPr bwMode="auto">
          <a:xfrm>
            <a:off x="2419581" y="1640870"/>
            <a:ext cx="381000" cy="381000"/>
            <a:chOff x="2078" y="1680"/>
            <a:chExt cx="1615" cy="1615"/>
          </a:xfrm>
        </p:grpSpPr>
        <p:sp>
          <p:nvSpPr>
            <p:cNvPr id="6185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6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8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90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39"/>
          <p:cNvGrpSpPr/>
          <p:nvPr>
            <p:custDataLst>
              <p:tags r:id="rId11"/>
            </p:custDataLst>
          </p:nvPr>
        </p:nvGrpSpPr>
        <p:grpSpPr bwMode="auto">
          <a:xfrm>
            <a:off x="3379657" y="3723178"/>
            <a:ext cx="355600" cy="381000"/>
            <a:chOff x="2078" y="1680"/>
            <a:chExt cx="1615" cy="1615"/>
          </a:xfrm>
        </p:grpSpPr>
        <p:sp>
          <p:nvSpPr>
            <p:cNvPr id="6173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4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gray">
            <a:xfrm>
              <a:off x="2251" y="1848"/>
              <a:ext cx="1182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6" name="Oval 43"/>
            <p:cNvSpPr>
              <a:spLocks noChangeArrowheads="1"/>
            </p:cNvSpPr>
            <p:nvPr/>
          </p:nvSpPr>
          <p:spPr bwMode="gray">
            <a:xfrm>
              <a:off x="2254" y="1846"/>
              <a:ext cx="1180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Oval 44"/>
            <p:cNvSpPr>
              <a:spLocks noChangeArrowheads="1"/>
            </p:cNvSpPr>
            <p:nvPr/>
          </p:nvSpPr>
          <p:spPr bwMode="gray">
            <a:xfrm>
              <a:off x="2338" y="1848"/>
              <a:ext cx="1096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8" name="Oval 45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333628" y="162874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实验平台的介绍</a:t>
            </a:r>
            <a:endParaRPr lang="en-US" altLang="zh-C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9619" y="5462437"/>
            <a:ext cx="41910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实验内容及要求</a:t>
            </a:r>
          </a:p>
        </p:txBody>
      </p:sp>
      <p:grpSp>
        <p:nvGrpSpPr>
          <p:cNvPr id="45" name="Group 11"/>
          <p:cNvGrpSpPr/>
          <p:nvPr>
            <p:custDataLst>
              <p:tags r:id="rId12"/>
            </p:custDataLst>
          </p:nvPr>
        </p:nvGrpSpPr>
        <p:grpSpPr bwMode="auto">
          <a:xfrm>
            <a:off x="2400300" y="5476875"/>
            <a:ext cx="381000" cy="381000"/>
            <a:chOff x="2078" y="1680"/>
            <a:chExt cx="1615" cy="1615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343" y="3663434"/>
            <a:ext cx="24803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代码结构和</a:t>
            </a:r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开发平台</a:t>
            </a:r>
            <a:endParaRPr lang="en-US" altLang="zh-C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49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3333750" y="374650"/>
            <a:ext cx="24669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实验平台</a:t>
            </a:r>
          </a:p>
        </p:txBody>
      </p:sp>
      <p:sp>
        <p:nvSpPr>
          <p:cNvPr id="5123" name="矩形 2"/>
          <p:cNvSpPr/>
          <p:nvPr/>
        </p:nvSpPr>
        <p:spPr>
          <a:xfrm>
            <a:off x="725138" y="1983373"/>
            <a:ext cx="3003484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Cortex-M3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STM32F103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54961" y="2183843"/>
            <a:ext cx="2019066" cy="287871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32" y="2496844"/>
            <a:ext cx="3290530" cy="2467897"/>
          </a:xfrm>
          <a:prstGeom prst="roundRect">
            <a:avLst>
              <a:gd name="adj" fmla="val 13353"/>
            </a:avLst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矩形 2"/>
          <p:cNvSpPr/>
          <p:nvPr/>
        </p:nvSpPr>
        <p:spPr>
          <a:xfrm>
            <a:off x="5074354" y="1983373"/>
            <a:ext cx="3398485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Cortex-A9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IMX6U8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>
            <a:off x="412754" y="5065400"/>
            <a:ext cx="3315867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最流行的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单片机系列，实验只会用到这个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2414" y="1242945"/>
            <a:ext cx="300348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实验平台有两个处理器：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/>
          <p:nvPr/>
        </p:nvSpPr>
        <p:spPr>
          <a:xfrm>
            <a:off x="5232843" y="5357787"/>
            <a:ext cx="308150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工业级嵌入式开发板，运行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3333750" y="374650"/>
            <a:ext cx="3138071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实验箱组成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75" y="1417856"/>
            <a:ext cx="6632250" cy="5065494"/>
          </a:xfrm>
          <a:prstGeom prst="roundRect">
            <a:avLst>
              <a:gd name="adj" fmla="val 2604"/>
            </a:avLst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2890112" y="302360"/>
            <a:ext cx="393158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实验箱的主要接口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78023" y="1453515"/>
            <a:ext cx="7106576" cy="4992906"/>
            <a:chOff x="712805" y="1295400"/>
            <a:chExt cx="7106576" cy="499290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805" y="1295400"/>
              <a:ext cx="563798" cy="4992906"/>
            </a:xfrm>
            <a:prstGeom prst="flowChartAlternateProcess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 bwMode="auto">
            <a:xfrm flipH="1">
              <a:off x="1276603" y="1485900"/>
              <a:ext cx="723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" name="直接箭头连接符 6"/>
            <p:cNvCxnSpPr/>
            <p:nvPr/>
          </p:nvCxnSpPr>
          <p:spPr bwMode="auto">
            <a:xfrm flipH="1">
              <a:off x="1276603" y="1695450"/>
              <a:ext cx="723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>
              <a:off x="1276603" y="1914525"/>
              <a:ext cx="723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1276603" y="2286000"/>
              <a:ext cx="723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/>
            <p:cNvCxnSpPr/>
            <p:nvPr/>
          </p:nvCxnSpPr>
          <p:spPr bwMode="auto">
            <a:xfrm flipH="1">
              <a:off x="1276603" y="2952750"/>
              <a:ext cx="723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1276603" y="4410075"/>
              <a:ext cx="723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" name="直接箭头连接符 11"/>
            <p:cNvCxnSpPr/>
            <p:nvPr/>
          </p:nvCxnSpPr>
          <p:spPr bwMode="auto">
            <a:xfrm flipH="1">
              <a:off x="1276603" y="5229225"/>
              <a:ext cx="723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1276603" y="5838825"/>
              <a:ext cx="723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" name="文本框 5"/>
            <p:cNvSpPr txBox="1"/>
            <p:nvPr/>
          </p:nvSpPr>
          <p:spPr>
            <a:xfrm>
              <a:off x="2280685" y="132397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电源接口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80684" y="155912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电源开关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80685" y="1760636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IMX6</a:t>
              </a:r>
              <a:r>
                <a:rPr lang="zh-CN" altLang="en-US" sz="1400" dirty="0"/>
                <a:t>串口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80685" y="2132111"/>
              <a:ext cx="55386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STM32F103</a:t>
              </a:r>
              <a:r>
                <a:rPr lang="zh-CN" altLang="en-US" sz="1400" dirty="0"/>
                <a:t>串口</a:t>
              </a:r>
              <a:r>
                <a:rPr lang="en-US" altLang="zh-CN" sz="1400" dirty="0"/>
                <a:t>(</a:t>
              </a:r>
              <a:r>
                <a:rPr lang="zh-CN" altLang="en-US" sz="1400" dirty="0"/>
                <a:t>通过</a:t>
              </a:r>
              <a:r>
                <a:rPr lang="en-US" altLang="zh-CN" sz="1400" dirty="0" err="1"/>
                <a:t>miniUSB</a:t>
              </a:r>
              <a:r>
                <a:rPr lang="zh-CN" altLang="en-US" sz="1400" dirty="0"/>
                <a:t>线连接</a:t>
              </a:r>
              <a:r>
                <a:rPr lang="en-US" altLang="zh-CN" sz="1400" dirty="0"/>
                <a:t>PC</a:t>
              </a:r>
              <a:r>
                <a:rPr lang="zh-CN" altLang="en-US" sz="1400" dirty="0"/>
                <a:t>机，与</a:t>
              </a:r>
              <a:r>
                <a:rPr lang="en-US" altLang="zh-CN" sz="1400" dirty="0"/>
                <a:t>PC</a:t>
              </a:r>
              <a:r>
                <a:rPr lang="zh-CN" altLang="en-US" sz="1400" dirty="0"/>
                <a:t>机进行串口通讯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80684" y="2795795"/>
              <a:ext cx="3414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IMX6</a:t>
              </a:r>
              <a:r>
                <a:rPr lang="zh-CN" altLang="en-US" sz="1400" dirty="0"/>
                <a:t>启动模式配置开关</a:t>
              </a:r>
              <a:r>
                <a:rPr lang="en-US" altLang="zh-CN" sz="1400" dirty="0"/>
                <a:t>(</a:t>
              </a:r>
              <a:r>
                <a:rPr lang="zh-CN" altLang="en-US" sz="1400" b="1" dirty="0">
                  <a:solidFill>
                    <a:srgbClr val="7030A0"/>
                  </a:solidFill>
                </a:rPr>
                <a:t>不要随便动！！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80684" y="4256186"/>
              <a:ext cx="15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IMX6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JTAG</a:t>
              </a:r>
              <a:r>
                <a:rPr lang="zh-CN" altLang="en-US" sz="1400" dirty="0"/>
                <a:t>接口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80684" y="5075752"/>
              <a:ext cx="3861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Stm32f103</a:t>
              </a:r>
              <a:r>
                <a:rPr lang="zh-CN" altLang="en-US" sz="1400" dirty="0"/>
                <a:t>启动模式配置开关</a:t>
              </a:r>
              <a:r>
                <a:rPr lang="en-US" altLang="zh-CN" sz="1400" dirty="0"/>
                <a:t>(</a:t>
              </a:r>
              <a:r>
                <a:rPr lang="zh-CN" altLang="en-US" sz="1400" b="1" dirty="0">
                  <a:solidFill>
                    <a:srgbClr val="7030A0"/>
                  </a:solidFill>
                </a:rPr>
                <a:t>不要随便动！！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80684" y="5686523"/>
              <a:ext cx="5023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STM32F103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JTAG</a:t>
              </a:r>
              <a:r>
                <a:rPr lang="zh-CN" altLang="en-US" sz="1400" dirty="0"/>
                <a:t>接口</a:t>
              </a:r>
              <a:r>
                <a:rPr lang="en-US" altLang="zh-CN" sz="1400" dirty="0"/>
                <a:t>(</a:t>
              </a:r>
              <a:r>
                <a:rPr lang="zh-CN" altLang="en-US" sz="1400" dirty="0"/>
                <a:t>通过</a:t>
              </a:r>
              <a:r>
                <a:rPr lang="en-US" altLang="zh-CN" sz="1400" dirty="0"/>
                <a:t>J-link</a:t>
              </a:r>
              <a:r>
                <a:rPr lang="zh-CN" altLang="en-US" sz="1400" dirty="0"/>
                <a:t>接电脑，烧录和调试程序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4"/>
          <p:cNvSpPr txBox="1"/>
          <p:nvPr/>
        </p:nvSpPr>
        <p:spPr>
          <a:xfrm>
            <a:off x="3333750" y="374650"/>
            <a:ext cx="246697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6" y="2792381"/>
            <a:ext cx="7146524" cy="40194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1"/>
          <a:stretch>
            <a:fillRect/>
          </a:stretch>
        </p:blipFill>
        <p:spPr>
          <a:xfrm>
            <a:off x="885298" y="1977453"/>
            <a:ext cx="4396915" cy="8859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/>
          <p:nvPr/>
        </p:nvSpPr>
        <p:spPr>
          <a:xfrm>
            <a:off x="3333750" y="374650"/>
            <a:ext cx="24669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2" y="3018571"/>
            <a:ext cx="1124080" cy="1124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54" y="2213045"/>
            <a:ext cx="3702946" cy="27351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69632" y="32872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3090695" y="116187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Kile5 + J-Link</a:t>
            </a:r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812477" y="2002592"/>
            <a:ext cx="3122936" cy="3998713"/>
            <a:chOff x="5728101" y="2425191"/>
            <a:chExt cx="3122936" cy="399871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256" y="2425191"/>
              <a:ext cx="2190781" cy="2921041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 bwMode="auto">
            <a:xfrm flipV="1">
              <a:off x="6620400" y="4948176"/>
              <a:ext cx="499491" cy="10531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0" name="文本框 9"/>
            <p:cNvSpPr txBox="1"/>
            <p:nvPr/>
          </p:nvSpPr>
          <p:spPr>
            <a:xfrm>
              <a:off x="5728101" y="6054572"/>
              <a:ext cx="1864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通过</a:t>
              </a:r>
              <a:r>
                <a:rPr lang="en-US" altLang="zh-CN" dirty="0" err="1"/>
                <a:t>Jlink</a:t>
              </a:r>
              <a:r>
                <a:rPr lang="zh-CN" altLang="en-US" dirty="0"/>
                <a:t>接电脑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0646" y="5447391"/>
            <a:ext cx="430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实验室电脑开机进</a:t>
            </a:r>
            <a:r>
              <a:rPr lang="en-US" altLang="zh-CN" sz="2000" b="1" dirty="0">
                <a:solidFill>
                  <a:srgbClr val="002060"/>
                </a:solidFill>
              </a:rPr>
              <a:t>win7 64</a:t>
            </a:r>
            <a:r>
              <a:rPr lang="zh-CN" altLang="en-US" sz="2000" b="1" dirty="0">
                <a:solidFill>
                  <a:srgbClr val="002060"/>
                </a:solidFill>
              </a:rPr>
              <a:t>位</a:t>
            </a:r>
            <a:r>
              <a:rPr lang="en-US" altLang="zh-CN" sz="1600" dirty="0"/>
              <a:t>,</a:t>
            </a:r>
            <a:r>
              <a:rPr lang="zh-CN" altLang="en-US" sz="1600" dirty="0"/>
              <a:t>需要的软件和驱动都已安装好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串口调试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0" y="1686755"/>
            <a:ext cx="4515979" cy="43615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3593" y="6193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调试工具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03" y="2796466"/>
            <a:ext cx="2585469" cy="257096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6782540" y="4199138"/>
            <a:ext cx="745724" cy="745724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6412003" y="4944863"/>
            <a:ext cx="556968" cy="8877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cxnSp>
      <p:sp>
        <p:nvSpPr>
          <p:cNvPr id="13" name="文本框 12"/>
          <p:cNvSpPr txBox="1"/>
          <p:nvPr/>
        </p:nvSpPr>
        <p:spPr>
          <a:xfrm>
            <a:off x="5211192" y="5978202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串口接口，连电脑上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4"/>
          <p:cNvSpPr txBox="1"/>
          <p:nvPr/>
        </p:nvSpPr>
        <p:spPr>
          <a:xfrm>
            <a:off x="271938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实验内容及要求</a:t>
            </a:r>
          </a:p>
        </p:txBody>
      </p:sp>
      <p:sp>
        <p:nvSpPr>
          <p:cNvPr id="22531" name="文本框 1"/>
          <p:cNvSpPr txBox="1"/>
          <p:nvPr/>
        </p:nvSpPr>
        <p:spPr>
          <a:xfrm>
            <a:off x="850900" y="2447925"/>
            <a:ext cx="6083300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尽量多地完成各种传感器的实验</a:t>
            </a:r>
          </a:p>
        </p:txBody>
      </p:sp>
      <p:sp>
        <p:nvSpPr>
          <p:cNvPr id="22532" name="文本框 4"/>
          <p:cNvSpPr txBox="1"/>
          <p:nvPr/>
        </p:nvSpPr>
        <p:spPr>
          <a:xfrm>
            <a:off x="850900" y="3171825"/>
            <a:ext cx="8142288" cy="1402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书写实验报告（电子档实验报告提交通过邮件发给瞿荣辉：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quronghui@hust.edu.cn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，纸质档报告下次实验课提交）</a:t>
            </a:r>
          </a:p>
        </p:txBody>
      </p:sp>
      <p:sp>
        <p:nvSpPr>
          <p:cNvPr id="22533" name="文本框 1"/>
          <p:cNvSpPr txBox="1"/>
          <p:nvPr/>
        </p:nvSpPr>
        <p:spPr>
          <a:xfrm>
            <a:off x="850900" y="1806575"/>
            <a:ext cx="6083300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阅读实验指导书，了解传感器原理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pwjhhucWK9lCG0qZUp5W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GiIJw2hGSWpknlkmL4C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1iStilFpuDkQxHfxWg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atBgJEWkOwe9f4Sgm0V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jgcFOm4u4SgSbqYJAcf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yHZSTW0xFWO2QWOPcNB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3vQqa99BpKyFEJbtpsJo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2vQjJ73A2Ziub8sINRV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nccCmNlSe657OVkPpum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U1NFJiJ6UlV9QVZrlX5B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532</Words>
  <Application>Microsoft Office PowerPoint</Application>
  <PresentationFormat>全屏显示(4:3)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微软雅黑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quronghui</cp:lastModifiedBy>
  <cp:revision>165</cp:revision>
  <dcterms:created xsi:type="dcterms:W3CDTF">2013-01-25T01:44:00Z</dcterms:created>
  <dcterms:modified xsi:type="dcterms:W3CDTF">2019-03-19T00:16:06Z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