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5" r:id="rId3"/>
    <p:sldId id="443" r:id="rId4"/>
    <p:sldId id="467" r:id="rId6"/>
    <p:sldId id="468" r:id="rId7"/>
    <p:sldId id="481" r:id="rId8"/>
    <p:sldId id="457" r:id="rId9"/>
    <p:sldId id="335" r:id="rId10"/>
    <p:sldId id="340" r:id="rId11"/>
    <p:sldId id="458" r:id="rId12"/>
    <p:sldId id="372" r:id="rId13"/>
    <p:sldId id="373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69BF"/>
    <a:srgbClr val="D651D7"/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94660"/>
  </p:normalViewPr>
  <p:slideViewPr>
    <p:cSldViewPr snapToGrid="0" snapToObjects="1" showGuides="1">
      <p:cViewPr varScale="1">
        <p:scale>
          <a:sx n="76" d="100"/>
          <a:sy n="76" d="100"/>
        </p:scale>
        <p:origin x="1074" y="84"/>
      </p:cViewPr>
      <p:guideLst>
        <p:guide orient="horz" pos="2139"/>
        <p:guide pos="29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8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
第二级
第三级
第四级
第五级</a:t>
            </a:r>
            <a:endParaRPr lang="zh-CN" altLang="zh-CN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1D864E-8834-4AE3-B4B0-7957C99A1C6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E99F7A-DE9D-4DF4-B565-3F0BCEF244DC}" type="slidenum">
              <a:rPr lang="zh-CN" altLang="en-US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E99F7A-DE9D-4DF4-B565-3F0BCEF244DC}" type="slidenum">
              <a:rPr lang="zh-CN" altLang="en-US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E99F7A-DE9D-4DF4-B565-3F0BCEF244DC}" type="slidenum">
              <a:rPr lang="zh-CN" altLang="en-US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0025" y="-147637"/>
            <a:ext cx="9544050" cy="7153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2"/>
          <p:cNvSpPr/>
          <p:nvPr/>
        </p:nvSpPr>
        <p:spPr>
          <a:xfrm>
            <a:off x="2274788" y="3112580"/>
            <a:ext cx="5262880" cy="13106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磁场强度和三轴加速度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传感器实验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/>
          <p:nvPr/>
        </p:nvSpPr>
        <p:spPr>
          <a:xfrm>
            <a:off x="2719388" y="419100"/>
            <a:ext cx="3852862" cy="679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实验时间及地点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8" name="文本框 1"/>
          <p:cNvSpPr txBox="1"/>
          <p:nvPr/>
        </p:nvSpPr>
        <p:spPr>
          <a:xfrm>
            <a:off x="298450" y="2857377"/>
            <a:ext cx="8435975" cy="1402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 星期二晚上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6:30-9:50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地点：南一楼八楼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809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室（最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西头两间教室）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4"/>
          <p:cNvSpPr txBox="1"/>
          <p:nvPr/>
        </p:nvSpPr>
        <p:spPr>
          <a:xfrm>
            <a:off x="2589213" y="1009650"/>
            <a:ext cx="3852862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 eaLnBrk="0" hangingPunct="0"/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 意 事 项</a:t>
            </a:r>
            <a:endParaRPr lang="zh-CN" altLang="en-US" sz="4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2" name="文本框 1"/>
          <p:cNvSpPr txBox="1"/>
          <p:nvPr/>
        </p:nvSpPr>
        <p:spPr>
          <a:xfrm>
            <a:off x="1431925" y="2390775"/>
            <a:ext cx="7229475" cy="22558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、安全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小心用电、注意不被割伤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、爱惜公物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电线别被箱子盖夹住了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、保持整洁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物品堆放整齐、不乱扔杂物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0620" y="5136515"/>
            <a:ext cx="6939280" cy="94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olidFill>
                  <a:srgbClr val="FF0000"/>
                </a:solidFill>
                <a:sym typeface="+mn-ea"/>
              </a:rPr>
              <a:t>思考：如何减少外界光对实验结果的影响？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2800">
                <a:solidFill>
                  <a:srgbClr val="FF0000"/>
                </a:solidFill>
                <a:sym typeface="+mn-ea"/>
              </a:rPr>
              <a:t>           如何减少距离对实验结果的影响？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 txBox="1"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1573808" y="1575034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   </a:t>
            </a:r>
            <a:endParaRPr lang="zh-CN" altLang="en-US"/>
          </a:p>
          <a:p>
            <a:pPr eaLnBrk="1" hangingPunct="1"/>
            <a:r>
              <a:rPr lang="zh-CN" altLang="en-US"/>
              <a:t>   </a:t>
            </a:r>
            <a:endParaRPr lang="zh-CN" altLang="en-US"/>
          </a:p>
        </p:txBody>
      </p:sp>
      <p:sp>
        <p:nvSpPr>
          <p:cNvPr id="49" name="Title 1"/>
          <p:cNvSpPr txBox="1"/>
          <p:nvPr>
            <p:custDataLst>
              <p:tags r:id="rId2"/>
            </p:custDataLst>
          </p:nvPr>
        </p:nvSpPr>
        <p:spPr>
          <a:xfrm>
            <a:off x="228600" y="228600"/>
            <a:ext cx="23622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Outline</a:t>
            </a:r>
            <a:endParaRPr lang="en-US" sz="32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E87EF222-40DF-428B-9A83-8662671366AB}" type="slidenum">
              <a:rPr lang="zh-CN" altLang="en-US" smtClean="0"/>
            </a:fld>
            <a:endParaRPr lang="en-US" altLang="zh-CN"/>
          </a:p>
        </p:txBody>
      </p:sp>
      <p:sp>
        <p:nvSpPr>
          <p:cNvPr id="50" name="AutoShape 4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 rot="5400000">
            <a:off x="-1216025" y="13684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" name="AutoShape 5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 rot="5400000" flipH="1">
            <a:off x="-810418" y="180419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2" name="AutoShape 6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2986239" y="5404567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AutoShape 7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795820" y="3594100"/>
            <a:ext cx="425449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AutoShape 10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2986239" y="1574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rgbClr val="33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1"/>
          <p:cNvGrpSpPr/>
          <p:nvPr>
            <p:custDataLst>
              <p:tags r:id="rId9"/>
            </p:custDataLst>
          </p:nvPr>
        </p:nvGrpSpPr>
        <p:grpSpPr bwMode="auto">
          <a:xfrm>
            <a:off x="2419581" y="1640870"/>
            <a:ext cx="381000" cy="381000"/>
            <a:chOff x="2078" y="1680"/>
            <a:chExt cx="1615" cy="1615"/>
          </a:xfrm>
        </p:grpSpPr>
        <p:sp>
          <p:nvSpPr>
            <p:cNvPr id="6185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86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gray">
            <a:xfrm>
              <a:off x="2253" y="1848"/>
              <a:ext cx="1104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88" name="Oval 15"/>
            <p:cNvSpPr>
              <a:spLocks noChangeArrowheads="1"/>
            </p:cNvSpPr>
            <p:nvPr/>
          </p:nvSpPr>
          <p:spPr bwMode="gray">
            <a:xfrm>
              <a:off x="2254" y="1846"/>
              <a:ext cx="1101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gray">
            <a:xfrm>
              <a:off x="2334" y="1848"/>
              <a:ext cx="1097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90" name="Oval 17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39"/>
          <p:cNvGrpSpPr/>
          <p:nvPr>
            <p:custDataLst>
              <p:tags r:id="rId10"/>
            </p:custDataLst>
          </p:nvPr>
        </p:nvGrpSpPr>
        <p:grpSpPr bwMode="auto">
          <a:xfrm>
            <a:off x="3379657" y="3723178"/>
            <a:ext cx="355600" cy="381000"/>
            <a:chOff x="2078" y="1680"/>
            <a:chExt cx="1615" cy="1615"/>
          </a:xfrm>
        </p:grpSpPr>
        <p:sp>
          <p:nvSpPr>
            <p:cNvPr id="6173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4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gray">
            <a:xfrm>
              <a:off x="2251" y="1848"/>
              <a:ext cx="1182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6" name="Oval 43"/>
            <p:cNvSpPr>
              <a:spLocks noChangeArrowheads="1"/>
            </p:cNvSpPr>
            <p:nvPr/>
          </p:nvSpPr>
          <p:spPr bwMode="gray">
            <a:xfrm>
              <a:off x="2254" y="1846"/>
              <a:ext cx="1180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Oval 44"/>
            <p:cNvSpPr>
              <a:spLocks noChangeArrowheads="1"/>
            </p:cNvSpPr>
            <p:nvPr/>
          </p:nvSpPr>
          <p:spPr bwMode="gray">
            <a:xfrm>
              <a:off x="2338" y="1848"/>
              <a:ext cx="1096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8" name="Oval 45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333628" y="162874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实验原理及平台搭建</a:t>
            </a:r>
            <a:endParaRPr lang="en-US" altLang="zh-CN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9619" y="5462437"/>
            <a:ext cx="41910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实验要求</a:t>
            </a:r>
            <a:endParaRPr lang="zh-CN" altLang="en-US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11"/>
          <p:cNvGrpSpPr/>
          <p:nvPr>
            <p:custDataLst>
              <p:tags r:id="rId11"/>
            </p:custDataLst>
          </p:nvPr>
        </p:nvGrpSpPr>
        <p:grpSpPr bwMode="auto">
          <a:xfrm>
            <a:off x="2400300" y="5476875"/>
            <a:ext cx="381000" cy="381000"/>
            <a:chOff x="2078" y="1680"/>
            <a:chExt cx="1615" cy="1615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gray">
            <a:xfrm>
              <a:off x="2253" y="1848"/>
              <a:ext cx="1104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/>
          </p:nvSpPr>
          <p:spPr bwMode="gray">
            <a:xfrm>
              <a:off x="2254" y="1846"/>
              <a:ext cx="1101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Oval 16"/>
            <p:cNvSpPr>
              <a:spLocks noChangeArrowheads="1"/>
            </p:cNvSpPr>
            <p:nvPr/>
          </p:nvSpPr>
          <p:spPr bwMode="gray">
            <a:xfrm>
              <a:off x="2334" y="1848"/>
              <a:ext cx="1097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56"/>
          <p:cNvSpPr txBox="1"/>
          <p:nvPr/>
        </p:nvSpPr>
        <p:spPr>
          <a:xfrm>
            <a:off x="4011613" y="3648045"/>
            <a:ext cx="39624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实验目的、内容</a:t>
            </a:r>
            <a:endParaRPr lang="en-US" altLang="zh-CN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2"/>
    </p:custDataLst>
  </p:cSld>
  <p:clrMapOvr>
    <a:masterClrMapping/>
  </p:clrMapOvr>
  <p:transition spd="slow" advTm="492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4"/>
          <p:cNvSpPr txBox="1"/>
          <p:nvPr/>
        </p:nvSpPr>
        <p:spPr>
          <a:xfrm>
            <a:off x="3436620" y="579120"/>
            <a:ext cx="2466975" cy="678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 验 目 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1475" y="2581870"/>
            <a:ext cx="8286750" cy="2103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通过实验，更多地了解磁场强度和三轴加速度传感器的特性、测量方法、性能特点及可能的应用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     </a:t>
            </a:r>
            <a:endParaRPr lang="en-US" altLang="zh-CN" sz="2400" dirty="0"/>
          </a:p>
          <a:p>
            <a:endParaRPr lang="en-US" altLang="en-US" sz="2400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1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E87EF222-40DF-428B-9A83-8662671366AB}" type="slidenum">
              <a:rPr lang="zh-CN" altLang="en-US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56895" y="1920875"/>
            <a:ext cx="7912735" cy="3416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sz="2400"/>
              <a:t>1. </a:t>
            </a:r>
            <a:r>
              <a:rPr lang="zh-CN" altLang="zh-CN" sz="2400"/>
              <a:t>用磁铁改变磁场强度传感器周边的磁场强度、方向，探索测量结果与磁场情况之间的规律，判别传感器的</a:t>
            </a:r>
            <a:r>
              <a:rPr lang="en-US" altLang="zh-CN" sz="2400"/>
              <a:t>X</a:t>
            </a:r>
            <a:r>
              <a:rPr lang="zh-CN" altLang="en-US" sz="2400"/>
              <a:t>、</a:t>
            </a:r>
            <a:r>
              <a:rPr lang="en-US" altLang="zh-CN" sz="2400"/>
              <a:t>Y</a:t>
            </a:r>
            <a:r>
              <a:rPr lang="zh-CN" altLang="en-US" sz="2400"/>
              <a:t>、</a:t>
            </a:r>
            <a:r>
              <a:rPr lang="en-US" altLang="zh-CN" sz="2400"/>
              <a:t>Z</a:t>
            </a:r>
            <a:r>
              <a:rPr lang="zh-CN" altLang="en-US" sz="2400"/>
              <a:t>轴的走向，判断两个磁铁产生的磁场叠加在一起对测量结果的影响。</a:t>
            </a:r>
            <a:endParaRPr lang="zh-CN" altLang="en-US" sz="2400"/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endParaRPr lang="zh-CN" altLang="en-US" sz="2400"/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sz="2400"/>
              <a:t>2. </a:t>
            </a:r>
            <a:r>
              <a:rPr lang="zh-CN" altLang="en-US" sz="2400"/>
              <a:t>用三轴加速度传感器，（</a:t>
            </a:r>
            <a:r>
              <a:rPr lang="en-US" altLang="zh-CN" sz="2400"/>
              <a:t>1</a:t>
            </a:r>
            <a:r>
              <a:rPr lang="zh-CN" altLang="en-US" sz="2400"/>
              <a:t>）测量斜放着的书的坡度，（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zh-CN" altLang="en-US" sz="2400"/>
              <a:t>测量传感器作圆周运动时的运动半径。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255010" y="739775"/>
            <a:ext cx="252730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3600" b="1"/>
              <a:t>实 验 任  务</a:t>
            </a:r>
            <a:endParaRPr lang="zh-CN" altLang="zh-CN" sz="3600" b="1"/>
          </a:p>
        </p:txBody>
      </p:sp>
    </p:spTree>
    <p:custDataLst>
      <p:tags r:id="rId2"/>
    </p:custDataLst>
  </p:cSld>
  <p:clrMapOvr>
    <a:masterClrMapping/>
  </p:clrMapOvr>
  <p:transition spd="slow" advTm="492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1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E87EF222-40DF-428B-9A83-8662671366AB}" type="slidenum">
              <a:rPr lang="zh-CN" altLang="en-US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56895" y="1920875"/>
            <a:ext cx="7912735" cy="1516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zh-CN" altLang="en-US" sz="2400"/>
              <a:t>自由设计或选择实验方法，能完成实验任务就行。</a:t>
            </a:r>
            <a:endParaRPr lang="zh-CN" altLang="en-US" sz="2400"/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endParaRPr lang="zh-CN" altLang="en-US" sz="2400"/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zh-CN" altLang="en-US" sz="2400"/>
              <a:t>鼓励创新的实验方案设计。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255010" y="739775"/>
            <a:ext cx="252730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3600" b="1"/>
              <a:t>实 验 方 法 </a:t>
            </a:r>
            <a:endParaRPr lang="zh-CN" altLang="zh-CN" sz="3600" b="1"/>
          </a:p>
        </p:txBody>
      </p:sp>
    </p:spTree>
    <p:custDataLst>
      <p:tags r:id="rId2"/>
    </p:custDataLst>
  </p:cSld>
  <p:clrMapOvr>
    <a:masterClrMapping/>
  </p:clrMapOvr>
  <p:transition spd="slow" advTm="492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4"/>
          <p:cNvSpPr txBox="1"/>
          <p:nvPr/>
        </p:nvSpPr>
        <p:spPr>
          <a:xfrm>
            <a:off x="2719388" y="419100"/>
            <a:ext cx="3852862" cy="678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实验内容及要求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文本框 1"/>
          <p:cNvSpPr txBox="1"/>
          <p:nvPr/>
        </p:nvSpPr>
        <p:spPr>
          <a:xfrm>
            <a:off x="850900" y="2971145"/>
            <a:ext cx="74422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完成实验需求的内容，得出实验结果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文本框 4"/>
          <p:cNvSpPr txBox="1"/>
          <p:nvPr/>
        </p:nvSpPr>
        <p:spPr>
          <a:xfrm>
            <a:off x="850900" y="3827166"/>
            <a:ext cx="8142288" cy="1402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书写实验报告（电子档实验报告提交通过邮件发给瞿荣辉：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quronghui@hust.edu.cn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，纸质档报告下次实验课提交）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3" name="文本框 1"/>
          <p:cNvSpPr txBox="1"/>
          <p:nvPr/>
        </p:nvSpPr>
        <p:spPr>
          <a:xfrm>
            <a:off x="850900" y="2068185"/>
            <a:ext cx="7721600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阅读实验指导书，了解传感器的原理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/>
          <p:nvPr/>
        </p:nvSpPr>
        <p:spPr>
          <a:xfrm>
            <a:off x="2719388" y="419100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实验报告及要求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5" name="文本框 4"/>
          <p:cNvSpPr txBox="1"/>
          <p:nvPr/>
        </p:nvSpPr>
        <p:spPr>
          <a:xfrm>
            <a:off x="315913" y="1143000"/>
            <a:ext cx="62563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书写实验报告至少包括以下几点：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文本框 1"/>
          <p:cNvSpPr txBox="1"/>
          <p:nvPr/>
        </p:nvSpPr>
        <p:spPr>
          <a:xfrm>
            <a:off x="404813" y="2101850"/>
            <a:ext cx="8583612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7" name="文本框 1"/>
          <p:cNvSpPr txBox="1"/>
          <p:nvPr/>
        </p:nvSpPr>
        <p:spPr>
          <a:xfrm>
            <a:off x="403225" y="2703513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8" name="文本框 1"/>
          <p:cNvSpPr txBox="1"/>
          <p:nvPr/>
        </p:nvSpPr>
        <p:spPr>
          <a:xfrm>
            <a:off x="404813" y="3305175"/>
            <a:ext cx="84264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实验步骤（包括电路连接、操作步骤和结果显示）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9" name="文本框 1"/>
          <p:cNvSpPr txBox="1"/>
          <p:nvPr/>
        </p:nvSpPr>
        <p:spPr>
          <a:xfrm>
            <a:off x="403225" y="3906838"/>
            <a:ext cx="858520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实验中遇到的问题及分析（试验中遇到的错误、解决错误的方法和错误分析）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1"/>
          <p:cNvSpPr txBox="1"/>
          <p:nvPr/>
        </p:nvSpPr>
        <p:spPr>
          <a:xfrm>
            <a:off x="403225" y="4938713"/>
            <a:ext cx="8426450" cy="1371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编写代码情况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可能的应用场景举例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4"/>
          <p:cNvSpPr txBox="1"/>
          <p:nvPr/>
        </p:nvSpPr>
        <p:spPr>
          <a:xfrm>
            <a:off x="2719388" y="419100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实验报告及要求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文本框 4"/>
          <p:cNvSpPr txBox="1"/>
          <p:nvPr/>
        </p:nvSpPr>
        <p:spPr>
          <a:xfrm>
            <a:off x="378057" y="2175878"/>
            <a:ext cx="62563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书写实验报告至少包括以下几点：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文本框 1"/>
          <p:cNvSpPr txBox="1"/>
          <p:nvPr/>
        </p:nvSpPr>
        <p:spPr>
          <a:xfrm>
            <a:off x="218282" y="3312506"/>
            <a:ext cx="8628062" cy="2369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、单人或者双人组队进行。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、记录相关数据和实验结果。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、编写代码：记录实验数据，对比得出实验结论。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4"/>
          <p:cNvSpPr txBox="1"/>
          <p:nvPr/>
        </p:nvSpPr>
        <p:spPr>
          <a:xfrm>
            <a:off x="2719388" y="419100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实验报告封面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22" y="1364863"/>
            <a:ext cx="2959952" cy="47554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DVSHAPEID" val="di1iStilFpuDkQxHfxWgnE"/>
</p:tagLst>
</file>

<file path=ppt/tags/tag10.xml><?xml version="1.0" encoding="utf-8"?>
<p:tagLst xmlns:p="http://schemas.openxmlformats.org/presentationml/2006/main">
  <p:tag name="DVSHAPEID" val="xxGiIJw2hGSWpknlkmL4Cd"/>
</p:tagLst>
</file>

<file path=ppt/tags/tag11.xml><?xml version="1.0" encoding="utf-8"?>
<p:tagLst xmlns:p="http://schemas.openxmlformats.org/presentationml/2006/main">
  <p:tag name="DVSHAPEID" val="Oa3qO9tJpDc3819jIIe9GM"/>
</p:tagLst>
</file>

<file path=ppt/tags/tag12.xml><?xml version="1.0" encoding="utf-8"?>
<p:tagLst xmlns:p="http://schemas.openxmlformats.org/presentationml/2006/main">
  <p:tag name="DVSECTIONID" val="jpwjhhucWK9lCG0qZUp5WR"/>
</p:tagLst>
</file>

<file path=ppt/tags/tag13.xml><?xml version="1.0" encoding="utf-8"?>
<p:tagLst xmlns:p="http://schemas.openxmlformats.org/presentationml/2006/main">
  <p:tag name="DVSHAPEID" val="JPjgcFOm4u4SgSbqYJAcfI"/>
</p:tagLst>
</file>

<file path=ppt/tags/tag14.xml><?xml version="1.0" encoding="utf-8"?>
<p:tagLst xmlns:p="http://schemas.openxmlformats.org/presentationml/2006/main">
  <p:tag name="DVSECTIONID" val="jpwjhhucWK9lCG0qZUp5WR"/>
</p:tagLst>
</file>

<file path=ppt/tags/tag15.xml><?xml version="1.0" encoding="utf-8"?>
<p:tagLst xmlns:p="http://schemas.openxmlformats.org/presentationml/2006/main">
  <p:tag name="DVSHAPEID" val="JPjgcFOm4u4SgSbqYJAcfI"/>
</p:tagLst>
</file>

<file path=ppt/tags/tag16.xml><?xml version="1.0" encoding="utf-8"?>
<p:tagLst xmlns:p="http://schemas.openxmlformats.org/presentationml/2006/main">
  <p:tag name="DVSECTIONID" val="jpwjhhucWK9lCG0qZUp5WR"/>
</p:tagLst>
</file>

<file path=ppt/tags/tag2.xml><?xml version="1.0" encoding="utf-8"?>
<p:tagLst xmlns:p="http://schemas.openxmlformats.org/presentationml/2006/main">
  <p:tag name="DVSHAPEID" val="1CatBgJEWkOwe9f4Sgm0VJ"/>
</p:tagLst>
</file>

<file path=ppt/tags/tag3.xml><?xml version="1.0" encoding="utf-8"?>
<p:tagLst xmlns:p="http://schemas.openxmlformats.org/presentationml/2006/main">
  <p:tag name="DVSHAPEID" val="JPjgcFOm4u4SgSbqYJAcfI"/>
</p:tagLst>
</file>

<file path=ppt/tags/tag4.xml><?xml version="1.0" encoding="utf-8"?>
<p:tagLst xmlns:p="http://schemas.openxmlformats.org/presentationml/2006/main">
  <p:tag name="DVSHAPEID" val="DmyHZSTW0xFWO2QWOPcNBD"/>
</p:tagLst>
</file>

<file path=ppt/tags/tag5.xml><?xml version="1.0" encoding="utf-8"?>
<p:tagLst xmlns:p="http://schemas.openxmlformats.org/presentationml/2006/main">
  <p:tag name="DVSHAPEID" val="33vQqa99BpKyFEJbtpsJoX"/>
</p:tagLst>
</file>

<file path=ppt/tags/tag6.xml><?xml version="1.0" encoding="utf-8"?>
<p:tagLst xmlns:p="http://schemas.openxmlformats.org/presentationml/2006/main">
  <p:tag name="DVSHAPEID" val="Yo2vQjJ73A2Ziub8sINRVf"/>
</p:tagLst>
</file>

<file path=ppt/tags/tag7.xml><?xml version="1.0" encoding="utf-8"?>
<p:tagLst xmlns:p="http://schemas.openxmlformats.org/presentationml/2006/main">
  <p:tag name="DVSHAPEID" val="bfnccCmNlSe657OVkPpum9"/>
</p:tagLst>
</file>

<file path=ppt/tags/tag8.xml><?xml version="1.0" encoding="utf-8"?>
<p:tagLst xmlns:p="http://schemas.openxmlformats.org/presentationml/2006/main">
  <p:tag name="DVSHAPEID" val="3nU1NFJiJ6UlV9QVZrlX5B"/>
</p:tagLst>
</file>

<file path=ppt/tags/tag9.xml><?xml version="1.0" encoding="utf-8"?>
<p:tagLst xmlns:p="http://schemas.openxmlformats.org/presentationml/2006/main">
  <p:tag name="DVSHAPEID" val="Oa3qO9tJpDc3819jIIe9GM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WPS 演示</Application>
  <PresentationFormat>全屏显示(4:3)</PresentationFormat>
  <Paragraphs>91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黑体</vt:lpstr>
      <vt:lpstr>微软雅黑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247</cp:revision>
  <dcterms:created xsi:type="dcterms:W3CDTF">2013-01-25T01:44:00Z</dcterms:created>
  <dcterms:modified xsi:type="dcterms:W3CDTF">2008-12-31T17:49:04Z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