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5" r:id="rId2"/>
    <p:sldId id="332" r:id="rId3"/>
    <p:sldId id="349" r:id="rId4"/>
    <p:sldId id="336" r:id="rId5"/>
    <p:sldId id="357" r:id="rId6"/>
    <p:sldId id="334" r:id="rId7"/>
    <p:sldId id="351" r:id="rId8"/>
    <p:sldId id="335" r:id="rId9"/>
    <p:sldId id="339" r:id="rId10"/>
    <p:sldId id="348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1074" y="54"/>
      </p:cViewPr>
      <p:guideLst>
        <p:guide orient="horz" pos="21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/>
          </p:cNvSpPr>
          <p:nvPr>
            <p:ph type="body" sz="quarter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5FF534-FCD0-42DB-A0F3-7CA8D870E3D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</a:p>
          <a:p>
            <a:pPr lvl="1" indent="-28575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1DD83-84ED-4E0F-A933-EC7DF2E699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-147637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矩形 2"/>
          <p:cNvSpPr/>
          <p:nvPr/>
        </p:nvSpPr>
        <p:spPr>
          <a:xfrm>
            <a:off x="2936558" y="3074988"/>
            <a:ext cx="373888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传感器综合实验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/>
          <p:nvPr/>
        </p:nvSpPr>
        <p:spPr>
          <a:xfrm>
            <a:off x="2719388" y="419100"/>
            <a:ext cx="3852862" cy="679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</a:p>
        </p:txBody>
      </p:sp>
      <p:sp>
        <p:nvSpPr>
          <p:cNvPr id="19458" name="文本框 1"/>
          <p:cNvSpPr txBox="1"/>
          <p:nvPr/>
        </p:nvSpPr>
        <p:spPr>
          <a:xfrm>
            <a:off x="298450" y="1854200"/>
            <a:ext cx="843597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时间：见课表</a:t>
            </a: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地点：南一楼八楼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809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西头教室）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5"/>
          <p:cNvSpPr txBox="1"/>
          <p:nvPr/>
        </p:nvSpPr>
        <p:spPr>
          <a:xfrm>
            <a:off x="3325813" y="511175"/>
            <a:ext cx="2060575" cy="678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098" name="文本框 1"/>
          <p:cNvSpPr txBox="1"/>
          <p:nvPr/>
        </p:nvSpPr>
        <p:spPr>
          <a:xfrm>
            <a:off x="2597468" y="2388553"/>
            <a:ext cx="3319462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4103" name="文本框 1"/>
          <p:cNvSpPr txBox="1"/>
          <p:nvPr/>
        </p:nvSpPr>
        <p:spPr>
          <a:xfrm>
            <a:off x="2589213" y="1633538"/>
            <a:ext cx="3319462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实验硬件设备</a:t>
            </a:r>
          </a:p>
        </p:txBody>
      </p:sp>
      <p:sp>
        <p:nvSpPr>
          <p:cNvPr id="4104" name="文本框 4"/>
          <p:cNvSpPr txBox="1"/>
          <p:nvPr/>
        </p:nvSpPr>
        <p:spPr>
          <a:xfrm>
            <a:off x="2580958" y="3147378"/>
            <a:ext cx="3319462" cy="1402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实验报告要求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实验考核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3325813" y="511175"/>
            <a:ext cx="20605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</a:p>
        </p:txBody>
      </p:sp>
      <p:sp>
        <p:nvSpPr>
          <p:cNvPr id="4099" name="文本框 1"/>
          <p:cNvSpPr txBox="1"/>
          <p:nvPr/>
        </p:nvSpPr>
        <p:spPr>
          <a:xfrm>
            <a:off x="1401763" y="1392238"/>
            <a:ext cx="7323137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、目的：综合巩固和应用传感器知识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、实验设备：小车和电脑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、实验方式：在完成三项基本实验内容的基础上，自由安排两项或更多的实验内容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、考核方式：老师和班干部验收及实验报告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、成绩依据：根据实现的内容、难度、报告评分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实验硬件设备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282700"/>
            <a:ext cx="5095240" cy="439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6245" y="6075045"/>
            <a:ext cx="5440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实验智能小车每人或两人一套。具体配置见说明书。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程序下载方式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509338" y="1861206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用多功能排线与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J-link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连接</a:t>
            </a:r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7" y="3056136"/>
            <a:ext cx="1568017" cy="2090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38" y="3070982"/>
            <a:ext cx="1568016" cy="2090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44189" y="2635780"/>
            <a:ext cx="2198552" cy="2931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1398354" y="5740645"/>
            <a:ext cx="6417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Notes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J-link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连接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机时，指示灯相对较暗；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多功能线连接小车时，指示灯相对变亮；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打开小车供电，指示灯再次变暗，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J-link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连接成功。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07967" y="228142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J-link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download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"/>
          <p:cNvSpPr txBox="1"/>
          <p:nvPr/>
        </p:nvSpPr>
        <p:spPr>
          <a:xfrm>
            <a:off x="266985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13314" name="文本框 1"/>
          <p:cNvSpPr txBox="1"/>
          <p:nvPr/>
        </p:nvSpPr>
        <p:spPr>
          <a:xfrm>
            <a:off x="974090" y="2901315"/>
            <a:ext cx="608330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独立完成实验</a:t>
            </a:r>
          </a:p>
        </p:txBody>
      </p:sp>
      <p:sp>
        <p:nvSpPr>
          <p:cNvPr id="13315" name="文本框 4"/>
          <p:cNvSpPr txBox="1"/>
          <p:nvPr/>
        </p:nvSpPr>
        <p:spPr>
          <a:xfrm>
            <a:off x="990600" y="3600450"/>
            <a:ext cx="8011160" cy="97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书写实验报告，电子档实验报告和纸质档报告在课程结束后两周内提交</a:t>
            </a:r>
          </a:p>
        </p:txBody>
      </p:sp>
      <p:sp>
        <p:nvSpPr>
          <p:cNvPr id="13316" name="文本框 1"/>
          <p:cNvSpPr txBox="1"/>
          <p:nvPr/>
        </p:nvSpPr>
        <p:spPr>
          <a:xfrm>
            <a:off x="982980" y="1255395"/>
            <a:ext cx="780351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充分利用小车的传感器，发挥自己的想象，尽可能实现多的功能，让小车成为功能尽量完善、性能尽量好的实验体。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/>
          <p:nvPr/>
        </p:nvSpPr>
        <p:spPr>
          <a:xfrm>
            <a:off x="2811145" y="494030"/>
            <a:ext cx="3799840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要求的基本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6147" name="文本框 1"/>
          <p:cNvSpPr txBox="1"/>
          <p:nvPr/>
        </p:nvSpPr>
        <p:spPr>
          <a:xfrm>
            <a:off x="1313180" y="1392555"/>
            <a:ext cx="674433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、寻迹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、避障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、追踪</a:t>
            </a:r>
          </a:p>
        </p:txBody>
      </p:sp>
      <p:sp>
        <p:nvSpPr>
          <p:cNvPr id="6148" name="文本框 1"/>
          <p:cNvSpPr txBox="1"/>
          <p:nvPr/>
        </p:nvSpPr>
        <p:spPr>
          <a:xfrm>
            <a:off x="1073149" y="3318570"/>
            <a:ext cx="7224395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、避开悬崖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、计算坡度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、计算转弯弧度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、估算车行走距离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、根据标记的（颜色）转向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、声控启动、停止或转向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、在停车标记处自动停止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3+2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85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分，全控制加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 ； 后面的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分一个，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2549525" y="2475230"/>
            <a:ext cx="484314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其他可选的基本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实验报告要求</a:t>
            </a:r>
          </a:p>
        </p:txBody>
      </p:sp>
      <p:sp>
        <p:nvSpPr>
          <p:cNvPr id="14338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14339" name="文本框 1"/>
          <p:cNvSpPr txBox="1"/>
          <p:nvPr/>
        </p:nvSpPr>
        <p:spPr>
          <a:xfrm>
            <a:off x="404813" y="2101850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4340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14341" name="文本框 1"/>
          <p:cNvSpPr txBox="1"/>
          <p:nvPr/>
        </p:nvSpPr>
        <p:spPr>
          <a:xfrm>
            <a:off x="404813" y="3305175"/>
            <a:ext cx="842645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14342" name="文本框 1"/>
          <p:cNvSpPr txBox="1"/>
          <p:nvPr/>
        </p:nvSpPr>
        <p:spPr>
          <a:xfrm>
            <a:off x="386080" y="4642803"/>
            <a:ext cx="858520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实验中遇到的问题及分析</a:t>
            </a:r>
          </a:p>
        </p:txBody>
      </p:sp>
      <p:sp>
        <p:nvSpPr>
          <p:cNvPr id="14343" name="文本框 1"/>
          <p:cNvSpPr txBox="1"/>
          <p:nvPr/>
        </p:nvSpPr>
        <p:spPr>
          <a:xfrm>
            <a:off x="430530" y="5322888"/>
            <a:ext cx="842645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对实验指导书中的给出的核心代码进行详细注释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9100" y="3951288"/>
            <a:ext cx="842645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290" y="5942013"/>
            <a:ext cx="842645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实验的收获、体会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实验考核</a:t>
            </a:r>
          </a:p>
        </p:txBody>
      </p:sp>
      <p:sp>
        <p:nvSpPr>
          <p:cNvPr id="16386" name="文本框 1"/>
          <p:cNvSpPr txBox="1"/>
          <p:nvPr/>
        </p:nvSpPr>
        <p:spPr>
          <a:xfrm>
            <a:off x="339725" y="1144905"/>
            <a:ext cx="833056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考核分两部分：现场演示评判，实验报告评判</a:t>
            </a: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</a:t>
            </a:r>
          </a:p>
        </p:txBody>
      </p:sp>
      <p:sp>
        <p:nvSpPr>
          <p:cNvPr id="16411" name="文本框 1"/>
          <p:cNvSpPr txBox="1"/>
          <p:nvPr/>
        </p:nvSpPr>
        <p:spPr>
          <a:xfrm>
            <a:off x="509270" y="4210050"/>
            <a:ext cx="8561070" cy="97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必须提交电子档和纸质版实验报告，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不得抄袭他人实验报告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9665" y="2790190"/>
            <a:ext cx="7421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、现场演示占</a:t>
            </a:r>
            <a:r>
              <a:rPr lang="en-US" altLang="zh-CN"/>
              <a:t>60</a:t>
            </a:r>
            <a:r>
              <a:rPr lang="zh-CN" altLang="en-US"/>
              <a:t>分，主要考核实现的功能、效率、功能的难度、创造性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、实验报告占</a:t>
            </a:r>
            <a:r>
              <a:rPr lang="en-US" altLang="zh-CN"/>
              <a:t>40</a:t>
            </a:r>
            <a:r>
              <a:rPr lang="zh-CN" altLang="en-US"/>
              <a:t>分，主要考核报告的完整性、清晰度、逻辑性、份量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720" y="5761990"/>
            <a:ext cx="7662545" cy="12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电子档实验报告提交到邮箱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quronghui@hust.edu.cn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纸质档报告于考试那天在考场提交给宋老师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488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quronghui</cp:lastModifiedBy>
  <cp:revision>100</cp:revision>
  <dcterms:created xsi:type="dcterms:W3CDTF">2013-01-25T01:44:00Z</dcterms:created>
  <dcterms:modified xsi:type="dcterms:W3CDTF">2019-04-30T03:01:50Z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