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5" r:id="rId3"/>
    <p:sldId id="443" r:id="rId4"/>
    <p:sldId id="467" r:id="rId6"/>
    <p:sldId id="333" r:id="rId7"/>
    <p:sldId id="374" r:id="rId8"/>
    <p:sldId id="444" r:id="rId9"/>
    <p:sldId id="468" r:id="rId10"/>
    <p:sldId id="347" r:id="rId11"/>
    <p:sldId id="459" r:id="rId12"/>
    <p:sldId id="469" r:id="rId13"/>
    <p:sldId id="457" r:id="rId14"/>
    <p:sldId id="335" r:id="rId15"/>
    <p:sldId id="340" r:id="rId16"/>
    <p:sldId id="458" r:id="rId17"/>
    <p:sldId id="372" r:id="rId18"/>
    <p:sldId id="373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69BF"/>
    <a:srgbClr val="D651D7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1074" y="84"/>
      </p:cViewPr>
      <p:guideLst>
        <p:guide orient="horz" pos="2139"/>
        <p:guide pos="29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
第二级
第三级
第四级
第五级</a:t>
            </a:r>
            <a:endParaRPr lang="zh-CN" altLang="zh-C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1D864E-8834-4AE3-B4B0-7957C99A1C6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7F06FA-7979-41CD-B5DD-61EEE32180E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0025" y="-147637"/>
            <a:ext cx="9544050" cy="715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2"/>
          <p:cNvSpPr/>
          <p:nvPr/>
        </p:nvSpPr>
        <p:spPr>
          <a:xfrm>
            <a:off x="2427823" y="3087180"/>
            <a:ext cx="428835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颜色传感器的实验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4840" y="2304415"/>
            <a:ext cx="7912735" cy="3971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en-US" sz="2800"/>
              <a:t>测试寻迹功能。用什么测？如何测？</a:t>
            </a:r>
            <a:endParaRPr lang="zh-CN" altLang="en-US" sz="280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en-US" sz="2800"/>
              <a:t>探索：薄膜压力传感器，测试的数据与压力的变化有什么关系？</a:t>
            </a:r>
            <a:endParaRPr lang="zh-CN" altLang="en-US" sz="2800"/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en-US" sz="2800"/>
              <a:t>探索：对震动传感器，振动的频率、幅度、方向、时长与输出有没有关系？</a:t>
            </a:r>
            <a:endParaRPr lang="zh-CN" altLang="en-US" sz="2800"/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en-US" sz="2800"/>
              <a:t>试将震动传感器的输出与蜂鸣器联动，将薄膜传感器的输出与</a:t>
            </a:r>
            <a:r>
              <a:rPr lang="en-US" altLang="zh-CN" sz="2800"/>
              <a:t>LED</a:t>
            </a:r>
            <a:r>
              <a:rPr lang="zh-CN" altLang="en-US" sz="2800"/>
              <a:t>联动。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3161665" y="706120"/>
            <a:ext cx="3062605" cy="1310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8000"/>
              <a:t>选   项</a:t>
            </a:r>
            <a:endParaRPr lang="zh-CN" altLang="zh-CN" sz="8000"/>
          </a:p>
        </p:txBody>
      </p:sp>
    </p:spTree>
    <p:custDataLst>
      <p:tags r:id="rId2"/>
    </p:custDataLst>
  </p:cSld>
  <p:clrMapOvr>
    <a:masterClrMapping/>
  </p:clrMapOvr>
  <p:transition spd="slow" advTm="492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4"/>
          <p:cNvSpPr txBox="1"/>
          <p:nvPr/>
        </p:nvSpPr>
        <p:spPr>
          <a:xfrm>
            <a:off x="2719388" y="419100"/>
            <a:ext cx="3852862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实验内容及要求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文本框 1"/>
          <p:cNvSpPr txBox="1"/>
          <p:nvPr/>
        </p:nvSpPr>
        <p:spPr>
          <a:xfrm>
            <a:off x="850900" y="2971145"/>
            <a:ext cx="74422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完成实验需求的内容，得出实验结果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文本框 4"/>
          <p:cNvSpPr txBox="1"/>
          <p:nvPr/>
        </p:nvSpPr>
        <p:spPr>
          <a:xfrm>
            <a:off x="850900" y="3827166"/>
            <a:ext cx="8142288" cy="1402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书写实验报告（电子档实验报告提交通过邮件发给瞿荣辉：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quronghui@hust.edu.cn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，纸质档报告下次实验课提交）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文本框 1"/>
          <p:cNvSpPr txBox="1"/>
          <p:nvPr/>
        </p:nvSpPr>
        <p:spPr>
          <a:xfrm>
            <a:off x="850900" y="2068185"/>
            <a:ext cx="77216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阅读实验指导书，了解颜色传感器的原理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/>
          <p:nvPr/>
        </p:nvSpPr>
        <p:spPr>
          <a:xfrm>
            <a:off x="2719388" y="419100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文本框 4"/>
          <p:cNvSpPr txBox="1"/>
          <p:nvPr/>
        </p:nvSpPr>
        <p:spPr>
          <a:xfrm>
            <a:off x="315913" y="1143000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文本框 1"/>
          <p:cNvSpPr txBox="1"/>
          <p:nvPr/>
        </p:nvSpPr>
        <p:spPr>
          <a:xfrm>
            <a:off x="404813" y="2101850"/>
            <a:ext cx="8583612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7" name="文本框 1"/>
          <p:cNvSpPr txBox="1"/>
          <p:nvPr/>
        </p:nvSpPr>
        <p:spPr>
          <a:xfrm>
            <a:off x="403225" y="2703513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文本框 1"/>
          <p:cNvSpPr txBox="1"/>
          <p:nvPr/>
        </p:nvSpPr>
        <p:spPr>
          <a:xfrm>
            <a:off x="404813" y="3305175"/>
            <a:ext cx="84264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实验步骤（包括电路连接、操作步骤和结果显示）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9" name="文本框 1"/>
          <p:cNvSpPr txBox="1"/>
          <p:nvPr/>
        </p:nvSpPr>
        <p:spPr>
          <a:xfrm>
            <a:off x="403225" y="3906838"/>
            <a:ext cx="85852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实验中遇到的问题及分析（试验中遇到的错误、解决错误的方法和错误分析）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1"/>
          <p:cNvSpPr txBox="1"/>
          <p:nvPr/>
        </p:nvSpPr>
        <p:spPr>
          <a:xfrm>
            <a:off x="403225" y="4938713"/>
            <a:ext cx="8426450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编写代码情况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可能的应用场景举例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4"/>
          <p:cNvSpPr txBox="1"/>
          <p:nvPr/>
        </p:nvSpPr>
        <p:spPr>
          <a:xfrm>
            <a:off x="2719388" y="419100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文本框 4"/>
          <p:cNvSpPr txBox="1"/>
          <p:nvPr/>
        </p:nvSpPr>
        <p:spPr>
          <a:xfrm>
            <a:off x="378057" y="2175878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文本框 1"/>
          <p:cNvSpPr txBox="1"/>
          <p:nvPr/>
        </p:nvSpPr>
        <p:spPr>
          <a:xfrm>
            <a:off x="218282" y="3312506"/>
            <a:ext cx="8628062" cy="2369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、单人或者双人组队进行。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、记录相关数据和实验结果。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、编写代码：记录实验数据，对比得出实验结论。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4"/>
          <p:cNvSpPr txBox="1"/>
          <p:nvPr/>
        </p:nvSpPr>
        <p:spPr>
          <a:xfrm>
            <a:off x="2719388" y="419100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实验报告封面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22" y="1364863"/>
            <a:ext cx="2959952" cy="47554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/>
          <p:nvPr/>
        </p:nvSpPr>
        <p:spPr>
          <a:xfrm>
            <a:off x="2719388" y="419100"/>
            <a:ext cx="3852862" cy="679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实验时间及地点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文本框 1"/>
          <p:cNvSpPr txBox="1"/>
          <p:nvPr/>
        </p:nvSpPr>
        <p:spPr>
          <a:xfrm>
            <a:off x="298450" y="2857377"/>
            <a:ext cx="8435975" cy="1402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星期二晚上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6:30-9:50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地点：南一楼八楼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809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室（最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西头两间教室）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4"/>
          <p:cNvSpPr txBox="1"/>
          <p:nvPr/>
        </p:nvSpPr>
        <p:spPr>
          <a:xfrm>
            <a:off x="2589213" y="1009650"/>
            <a:ext cx="3852862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 eaLnBrk="0" hangingPunct="0"/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意 事 项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文本框 1"/>
          <p:cNvSpPr txBox="1"/>
          <p:nvPr/>
        </p:nvSpPr>
        <p:spPr>
          <a:xfrm>
            <a:off x="1431925" y="2390775"/>
            <a:ext cx="7229475" cy="2255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、安全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小心用电、注意不被割伤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、爱惜公物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电线别被箱子盖夹住了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、保持整洁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物品堆放整齐、不乱扔杂物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0620" y="5136515"/>
            <a:ext cx="6939280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sym typeface="+mn-ea"/>
              </a:rPr>
              <a:t>思考：如何减少外界光对实验结果的影响？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2800">
                <a:solidFill>
                  <a:srgbClr val="FF0000"/>
                </a:solidFill>
                <a:sym typeface="+mn-ea"/>
              </a:rPr>
              <a:t>           如何减少距离对实验结果的影响？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 txBox="1"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1573808" y="1575034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</a:t>
            </a:r>
            <a:endParaRPr lang="zh-CN" altLang="en-US"/>
          </a:p>
          <a:p>
            <a:pPr eaLnBrk="1" hangingPunct="1"/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49" name="Title 1"/>
          <p:cNvSpPr txBox="1"/>
          <p:nvPr>
            <p:custDataLst>
              <p:tags r:id="rId2"/>
            </p:custDataLst>
          </p:nvPr>
        </p:nvSpPr>
        <p:spPr>
          <a:xfrm>
            <a:off x="228600" y="228600"/>
            <a:ext cx="23622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en-US" sz="3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</a:fld>
            <a:endParaRPr lang="en-US" altLang="zh-CN"/>
          </a:p>
        </p:txBody>
      </p:sp>
      <p:sp>
        <p:nvSpPr>
          <p:cNvPr id="50" name="AutoShape 4"/>
          <p:cNvSpPr>
            <a:spLocks noChangeArrowheads="1"/>
          </p:cNvSpPr>
          <p:nvPr>
            <p:custDataLst>
              <p:tags r:id="rId4"/>
            </p:custDataLst>
          </p:nvPr>
        </p:nvSpPr>
        <p:spPr bwMode="ltGray">
          <a:xfrm rot="5400000">
            <a:off x="-1216025" y="13684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 rot="5400000" flipH="1">
            <a:off x="-810418" y="18041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2" name="AutoShape 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986239" y="540456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AutoShape 7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795820" y="3594100"/>
            <a:ext cx="425449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AutoShape 10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986239" y="1574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rgbClr val="33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1"/>
          <p:cNvGrpSpPr/>
          <p:nvPr>
            <p:custDataLst>
              <p:tags r:id="rId9"/>
            </p:custDataLst>
          </p:nvPr>
        </p:nvGrpSpPr>
        <p:grpSpPr bwMode="auto">
          <a:xfrm>
            <a:off x="2419581" y="1640870"/>
            <a:ext cx="381000" cy="381000"/>
            <a:chOff x="2078" y="1680"/>
            <a:chExt cx="1615" cy="1615"/>
          </a:xfrm>
        </p:grpSpPr>
        <p:sp>
          <p:nvSpPr>
            <p:cNvPr id="6185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6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8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90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39"/>
          <p:cNvGrpSpPr/>
          <p:nvPr>
            <p:custDataLst>
              <p:tags r:id="rId10"/>
            </p:custDataLst>
          </p:nvPr>
        </p:nvGrpSpPr>
        <p:grpSpPr bwMode="auto">
          <a:xfrm>
            <a:off x="3379657" y="3723178"/>
            <a:ext cx="355600" cy="381000"/>
            <a:chOff x="2078" y="1680"/>
            <a:chExt cx="1615" cy="1615"/>
          </a:xfrm>
        </p:grpSpPr>
        <p:sp>
          <p:nvSpPr>
            <p:cNvPr id="6173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4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gray">
            <a:xfrm>
              <a:off x="2251" y="1848"/>
              <a:ext cx="1182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6" name="Oval 43"/>
            <p:cNvSpPr>
              <a:spLocks noChangeArrowheads="1"/>
            </p:cNvSpPr>
            <p:nvPr/>
          </p:nvSpPr>
          <p:spPr bwMode="gray">
            <a:xfrm>
              <a:off x="2254" y="1846"/>
              <a:ext cx="1180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Oval 44"/>
            <p:cNvSpPr>
              <a:spLocks noChangeArrowheads="1"/>
            </p:cNvSpPr>
            <p:nvPr/>
          </p:nvSpPr>
          <p:spPr bwMode="gray">
            <a:xfrm>
              <a:off x="2338" y="1848"/>
              <a:ext cx="1096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8" name="Oval 45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333628" y="162874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实验原理及平台搭建</a:t>
            </a:r>
            <a:endParaRPr lang="en-US" altLang="zh-CN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9619" y="5462437"/>
            <a:ext cx="41910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实验要求</a:t>
            </a:r>
            <a:endParaRPr lang="zh-CN" altLang="en-US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11"/>
          <p:cNvGrpSpPr/>
          <p:nvPr>
            <p:custDataLst>
              <p:tags r:id="rId11"/>
            </p:custDataLst>
          </p:nvPr>
        </p:nvGrpSpPr>
        <p:grpSpPr bwMode="auto">
          <a:xfrm>
            <a:off x="2400300" y="5476875"/>
            <a:ext cx="381000" cy="381000"/>
            <a:chOff x="2078" y="1680"/>
            <a:chExt cx="1615" cy="1615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56"/>
          <p:cNvSpPr txBox="1"/>
          <p:nvPr/>
        </p:nvSpPr>
        <p:spPr>
          <a:xfrm>
            <a:off x="4011613" y="3648045"/>
            <a:ext cx="39624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实验目的、内容</a:t>
            </a:r>
            <a:endParaRPr lang="en-US" altLang="zh-CN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2"/>
    </p:custDataLst>
  </p:cSld>
  <p:clrMapOvr>
    <a:masterClrMapping/>
  </p:clrMapOvr>
  <p:transition spd="slow" advTm="49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4"/>
          <p:cNvSpPr txBox="1"/>
          <p:nvPr/>
        </p:nvSpPr>
        <p:spPr>
          <a:xfrm>
            <a:off x="3436620" y="579120"/>
            <a:ext cx="2466975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 验 目 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475" y="2581870"/>
            <a:ext cx="8286750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en-US" sz="2400" dirty="0"/>
              <a:t>通过实验，更多地了解颜色传感器的特性、测量方法、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性能特点及可能的应用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r>
              <a:rPr lang="en-US" altLang="zh-CN" sz="2400" dirty="0"/>
              <a:t>	     </a:t>
            </a:r>
            <a:endParaRPr lang="en-US" altLang="zh-CN" sz="2400" dirty="0"/>
          </a:p>
          <a:p>
            <a:endParaRPr lang="en-US" altLang="en-US" sz="2400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/>
          <p:cNvSpPr txBox="1"/>
          <p:nvPr/>
        </p:nvSpPr>
        <p:spPr>
          <a:xfrm>
            <a:off x="3333750" y="374650"/>
            <a:ext cx="2466975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 验 原 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2"/>
          <p:cNvSpPr/>
          <p:nvPr/>
        </p:nvSpPr>
        <p:spPr>
          <a:xfrm>
            <a:off x="547047" y="2183842"/>
            <a:ext cx="211625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颜色传感器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1875" y="2170558"/>
            <a:ext cx="62321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TCS3200 </a:t>
            </a:r>
            <a:r>
              <a:rPr lang="zh-CN" altLang="en-US" dirty="0"/>
              <a:t>是可编程彩色光到频率的转换器，它把可配置的硅光电二极管与电流频率转换器集成在一个单一的</a:t>
            </a:r>
            <a:r>
              <a:rPr lang="en-US" altLang="zh-CN" dirty="0"/>
              <a:t>CMOS </a:t>
            </a:r>
            <a:r>
              <a:rPr lang="zh-CN" altLang="en-US" dirty="0"/>
              <a:t>电路上，同时在单一芯片上集成了红绿蓝（</a:t>
            </a:r>
            <a:r>
              <a:rPr lang="en-US" altLang="zh-CN" dirty="0"/>
              <a:t>RGB</a:t>
            </a:r>
            <a:r>
              <a:rPr lang="zh-CN" altLang="en-US" dirty="0"/>
              <a:t>）三种滤光器。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传感器根据物体反射光的原理，通过读取反射光中的红、绿、蓝三种颜色，判断出所测试物体的颜色。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对于</a:t>
            </a:r>
            <a:r>
              <a:rPr lang="en-US" altLang="zh-CN" dirty="0"/>
              <a:t>TCS3200</a:t>
            </a:r>
            <a:r>
              <a:rPr lang="zh-CN" altLang="en-US" dirty="0"/>
              <a:t>来说，当选定一个颜色滤波器时，它只允许某种特定的原色通过，阻止其他原色的通过。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例如：当选择红色滤波器时，入射光中只有红色可以通过，蓝色和绿色都被阻止，这样就可以得到红色光的光强；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通过这三个值，就可以分析投射到</a:t>
            </a:r>
            <a:r>
              <a:rPr lang="en-US" altLang="zh-CN" dirty="0"/>
              <a:t>TCS3200 </a:t>
            </a:r>
            <a:r>
              <a:rPr lang="zh-CN" altLang="en-US" dirty="0"/>
              <a:t>传感</a:t>
            </a:r>
            <a:endParaRPr lang="zh-CN" altLang="en-US" dirty="0"/>
          </a:p>
          <a:p>
            <a:r>
              <a:rPr lang="zh-CN" altLang="en-US" dirty="0"/>
              <a:t>器上的光的颜色。</a:t>
            </a:r>
            <a:endParaRPr lang="en-US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3" t="23171" r="13731" b="33463"/>
          <a:stretch>
            <a:fillRect/>
          </a:stretch>
        </p:blipFill>
        <p:spPr>
          <a:xfrm>
            <a:off x="186431" y="2945705"/>
            <a:ext cx="2263806" cy="29740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/>
          <p:cNvSpPr txBox="1"/>
          <p:nvPr/>
        </p:nvSpPr>
        <p:spPr>
          <a:xfrm>
            <a:off x="3378200" y="403225"/>
            <a:ext cx="3230245" cy="678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色 空 间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805942" y="2085913"/>
            <a:ext cx="195501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HSV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颜色空间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3741" y="2802204"/>
            <a:ext cx="40858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en-US" dirty="0"/>
              <a:t>H </a:t>
            </a:r>
            <a:r>
              <a:rPr lang="zh-CN" altLang="en-US" dirty="0"/>
              <a:t>指</a:t>
            </a:r>
            <a:r>
              <a:rPr lang="en-US" altLang="en-US" dirty="0"/>
              <a:t>hue（</a:t>
            </a:r>
            <a:r>
              <a:rPr lang="zh-CN" altLang="en-US" dirty="0"/>
              <a:t>色相）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是色彩的基本属性，就是平常所说的颜色名称，如红色、黄色等。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en-US" dirty="0"/>
              <a:t>S </a:t>
            </a:r>
            <a:r>
              <a:rPr lang="zh-CN" altLang="en-US" dirty="0"/>
              <a:t>指</a:t>
            </a:r>
            <a:r>
              <a:rPr lang="en-US" altLang="en-US" dirty="0"/>
              <a:t>saturation（</a:t>
            </a:r>
            <a:r>
              <a:rPr lang="zh-CN" altLang="en-US" dirty="0"/>
              <a:t>饱和度）</a:t>
            </a:r>
            <a:endParaRPr lang="en-US" altLang="zh-CN" dirty="0"/>
          </a:p>
          <a:p>
            <a:r>
              <a:rPr lang="zh-CN" altLang="en-US" dirty="0"/>
              <a:t>    指色彩的纯度，越高色彩越纯，低则逐渐变灰，取</a:t>
            </a:r>
            <a:r>
              <a:rPr lang="en-US" altLang="zh-CN" dirty="0"/>
              <a:t>0-100%</a:t>
            </a:r>
            <a:r>
              <a:rPr lang="zh-CN" altLang="en-US" dirty="0"/>
              <a:t>的数值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en-US" dirty="0"/>
              <a:t>V </a:t>
            </a:r>
            <a:r>
              <a:rPr lang="zh-CN" altLang="en-US" dirty="0"/>
              <a:t>指</a:t>
            </a:r>
            <a:r>
              <a:rPr lang="en-US" altLang="en-US" dirty="0"/>
              <a:t>value(</a:t>
            </a:r>
            <a:r>
              <a:rPr lang="zh-CN" altLang="en-US" dirty="0"/>
              <a:t>色调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en-US" dirty="0"/>
          </a:p>
          <a:p>
            <a:r>
              <a:rPr lang="en-US" altLang="en-US" dirty="0"/>
              <a:t>	</a:t>
            </a:r>
            <a:endParaRPr lang="en-US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44" y="3062780"/>
            <a:ext cx="3428864" cy="2344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/>
          <p:cNvSpPr txBox="1"/>
          <p:nvPr/>
        </p:nvSpPr>
        <p:spPr>
          <a:xfrm>
            <a:off x="3467100" y="378560"/>
            <a:ext cx="3931585" cy="678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 验 平 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3" t="23171" r="13731" b="33463"/>
          <a:stretch>
            <a:fillRect/>
          </a:stretch>
        </p:blipFill>
        <p:spPr>
          <a:xfrm>
            <a:off x="5286993" y="2545135"/>
            <a:ext cx="1623929" cy="2133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54" y="2356113"/>
            <a:ext cx="1241165" cy="26891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9786" y="515257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RGB</a:t>
            </a:r>
            <a:r>
              <a:rPr lang="zh-CN" altLang="en-US" dirty="0"/>
              <a:t>调色板</a:t>
            </a:r>
            <a:endParaRPr lang="en-US" altLang="en-US" dirty="0"/>
          </a:p>
        </p:txBody>
      </p:sp>
      <p:sp>
        <p:nvSpPr>
          <p:cNvPr id="6" name="箭头: 左右 5"/>
          <p:cNvSpPr/>
          <p:nvPr/>
        </p:nvSpPr>
        <p:spPr bwMode="auto">
          <a:xfrm>
            <a:off x="3258104" y="3256726"/>
            <a:ext cx="1313895" cy="71021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0307" y="51525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颜色传感器</a:t>
            </a:r>
            <a:endParaRPr lang="en-US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915" y="5784215"/>
            <a:ext cx="7498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下载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，在手机上显示一个颜色方块，用手机对着传感器，记录结果。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6895" y="1920875"/>
            <a:ext cx="7912735" cy="2466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zh-CN" altLang="en-US" sz="240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endParaRPr lang="zh-CN" altLang="en-US" sz="2400"/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zh-CN" altLang="zh-CN" sz="2400"/>
              <a:t>根据实验结果，编写一个程序，当输入一个颜色值，就可以预测出一个测试值，并用实验验证预测的正确性。</a:t>
            </a:r>
            <a:endParaRPr lang="zh-CN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3255010" y="739775"/>
            <a:ext cx="25273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3600" b="1"/>
              <a:t>实 验 任  务</a:t>
            </a:r>
            <a:endParaRPr lang="zh-CN" altLang="zh-CN" sz="3600" b="1"/>
          </a:p>
        </p:txBody>
      </p:sp>
    </p:spTree>
    <p:custDataLst>
      <p:tags r:id="rId2"/>
    </p:custDataLst>
  </p:cSld>
  <p:clrMapOvr>
    <a:masterClrMapping/>
  </p:clrMapOvr>
  <p:transition spd="slow" advTm="492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4"/>
          <p:cNvSpPr txBox="1"/>
          <p:nvPr/>
        </p:nvSpPr>
        <p:spPr>
          <a:xfrm>
            <a:off x="3333750" y="374650"/>
            <a:ext cx="2466975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 验 内 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7185" y="1576705"/>
            <a:ext cx="8439785" cy="4480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实验一：建立颜色显示空间与颜色测试空间的关系。即，当显示颜色值为（</a:t>
            </a:r>
            <a:r>
              <a:rPr lang="en-US" altLang="zh-CN" sz="2400" dirty="0"/>
              <a:t>r1,g1,b1</a:t>
            </a:r>
            <a:r>
              <a:rPr lang="zh-CN" altLang="en-US" sz="2400" dirty="0"/>
              <a:t>）时，测得值为（</a:t>
            </a:r>
            <a:r>
              <a:rPr lang="en-US" altLang="zh-CN" sz="2400" dirty="0"/>
              <a:t>r2,g2,b2</a:t>
            </a:r>
            <a:r>
              <a:rPr lang="zh-CN" altLang="en-US" sz="2400" dirty="0"/>
              <a:t>），测</a:t>
            </a:r>
            <a:r>
              <a:rPr lang="en-US" altLang="zh-CN" sz="2400" dirty="0"/>
              <a:t>20</a:t>
            </a:r>
            <a:r>
              <a:rPr lang="zh-CN" altLang="en-US" sz="2400" dirty="0"/>
              <a:t>组不同颜色值。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实验二：当固定</a:t>
            </a:r>
            <a:r>
              <a:rPr lang="en-US" altLang="zh-CN" sz="2400" dirty="0"/>
              <a:t>r1=100</a:t>
            </a:r>
            <a:r>
              <a:rPr lang="zh-CN" altLang="en-US" sz="2400" dirty="0"/>
              <a:t>、</a:t>
            </a:r>
            <a:r>
              <a:rPr lang="en-US" altLang="zh-CN" sz="2400" dirty="0"/>
              <a:t>g1=50</a:t>
            </a:r>
            <a:r>
              <a:rPr lang="zh-CN" altLang="en-US" sz="2400" dirty="0"/>
              <a:t>时，画出</a:t>
            </a:r>
            <a:r>
              <a:rPr lang="en-US" altLang="zh-CN" sz="2400" dirty="0"/>
              <a:t>b1</a:t>
            </a:r>
            <a:r>
              <a:rPr lang="zh-CN" altLang="en-US" sz="2400" dirty="0"/>
              <a:t>与</a:t>
            </a:r>
            <a:r>
              <a:rPr lang="en-US" altLang="zh-CN" sz="2400" dirty="0"/>
              <a:t>b2</a:t>
            </a:r>
            <a:r>
              <a:rPr lang="zh-CN" altLang="en-US" sz="2400" dirty="0"/>
              <a:t>的对应关系</a:t>
            </a:r>
            <a:r>
              <a:rPr lang="en-US" altLang="zh-CN" sz="2400" dirty="0"/>
              <a:t>	    </a:t>
            </a:r>
            <a:r>
              <a:rPr lang="zh-CN" altLang="en-US" sz="2400" dirty="0"/>
              <a:t>曲线，并写出二次多项式拟合的关系式。</a:t>
            </a:r>
            <a:endParaRPr lang="en-US" altLang="zh-CN" sz="2400" dirty="0"/>
          </a:p>
          <a:p>
            <a:endParaRPr lang="en-US" altLang="en-US" sz="2400" dirty="0"/>
          </a:p>
          <a:p>
            <a:r>
              <a:rPr lang="zh-CN" altLang="en-US" sz="2400" dirty="0"/>
              <a:t>实验三：当</a:t>
            </a:r>
            <a:r>
              <a:rPr lang="en-US" altLang="zh-CN" sz="2400" dirty="0"/>
              <a:t>b1</a:t>
            </a:r>
            <a:r>
              <a:rPr lang="zh-CN" altLang="en-US" sz="2400" dirty="0"/>
              <a:t>固定为</a:t>
            </a:r>
            <a:r>
              <a:rPr lang="en-US" altLang="zh-CN" sz="2400" dirty="0"/>
              <a:t>180</a:t>
            </a:r>
            <a:r>
              <a:rPr lang="zh-CN" altLang="en-US" sz="2400" dirty="0"/>
              <a:t>时，分别拟合出</a:t>
            </a:r>
            <a:r>
              <a:rPr lang="en-US" altLang="zh-CN" sz="2400" dirty="0"/>
              <a:t>r1,g1</a:t>
            </a:r>
            <a:r>
              <a:rPr lang="zh-CN" altLang="en-US" sz="2400" dirty="0"/>
              <a:t>与（</a:t>
            </a:r>
            <a:r>
              <a:rPr lang="en-US" altLang="zh-CN" sz="2400" dirty="0"/>
              <a:t>r2,g2</a:t>
            </a:r>
            <a:r>
              <a:rPr lang="zh-CN" altLang="en-US" sz="2400" dirty="0"/>
              <a:t>）的</a:t>
            </a:r>
            <a:r>
              <a:rPr lang="en-US" altLang="zh-CN" sz="2400" dirty="0"/>
              <a:t>	    </a:t>
            </a:r>
            <a:r>
              <a:rPr lang="zh-CN" altLang="en-US" sz="2400" dirty="0"/>
              <a:t>二元二次曲面的关系。（选做）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r>
              <a:rPr lang="en-US" altLang="zh-CN" sz="2400" dirty="0"/>
              <a:t>	     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实验二：</a:t>
            </a:r>
            <a:r>
              <a:rPr lang="zh-CN" altLang="zh-CN" sz="2400">
                <a:sym typeface="+mn-ea"/>
              </a:rPr>
              <a:t>根据实验结果，编写一个程序，当输入一个颜色值，就可以预测出一个测试值，并用实验验证预测的正确性。</a:t>
            </a:r>
            <a:endParaRPr lang="en-US" altLang="en-US" sz="24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2730" y="1466215"/>
            <a:ext cx="8423275" cy="338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实验五：随机产生（</a:t>
            </a:r>
            <a:r>
              <a:rPr lang="en-US" altLang="zh-CN" sz="2400" dirty="0" err="1"/>
              <a:t>r,g,b</a:t>
            </a:r>
            <a:r>
              <a:rPr lang="zh-CN" altLang="en-US" sz="2400" dirty="0"/>
              <a:t>）颜色值，在电脑（或者手机）屏</a:t>
            </a:r>
            <a:r>
              <a:rPr lang="en-US" altLang="zh-CN" sz="2400" dirty="0"/>
              <a:t>	    </a:t>
            </a:r>
            <a:r>
              <a:rPr lang="zh-CN" altLang="en-US" sz="2400" dirty="0"/>
              <a:t>幕上显示一个这种颜色的方块</a:t>
            </a:r>
            <a:r>
              <a:rPr lang="en-US" altLang="zh-CN" sz="2400" dirty="0"/>
              <a:t>S1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(1)</a:t>
            </a:r>
            <a:r>
              <a:rPr lang="zh-CN" altLang="en-US" sz="2400" dirty="0"/>
              <a:t>测量</a:t>
            </a:r>
            <a:r>
              <a:rPr lang="en-US" altLang="zh-CN" sz="2400" dirty="0"/>
              <a:t>S1</a:t>
            </a:r>
            <a:r>
              <a:rPr lang="zh-CN" altLang="en-US" sz="2400" dirty="0"/>
              <a:t>方块的值，根据这个值生成颜色方块</a:t>
            </a:r>
            <a:r>
              <a:rPr lang="en-US" altLang="zh-CN" sz="2400" dirty="0"/>
              <a:t>S2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(2)</a:t>
            </a:r>
            <a:r>
              <a:rPr lang="zh-CN" altLang="en-US" sz="2400" dirty="0"/>
              <a:t>再用传感器测试</a:t>
            </a:r>
            <a:r>
              <a:rPr lang="en-US" altLang="zh-CN" sz="2400" dirty="0"/>
              <a:t>S2</a:t>
            </a:r>
            <a:r>
              <a:rPr lang="zh-CN" altLang="en-US" sz="2400" dirty="0"/>
              <a:t>的颜色值，调整</a:t>
            </a:r>
            <a:r>
              <a:rPr lang="en-US" altLang="zh-CN" sz="2400" dirty="0"/>
              <a:t>S2</a:t>
            </a:r>
            <a:r>
              <a:rPr lang="zh-CN" altLang="en-US" sz="2400" dirty="0"/>
              <a:t>的颜色，多次反复，直到</a:t>
            </a:r>
            <a:r>
              <a:rPr lang="en-US" altLang="zh-CN" sz="2400" dirty="0"/>
              <a:t>S2</a:t>
            </a:r>
            <a:r>
              <a:rPr lang="zh-CN" altLang="en-US" sz="2400" dirty="0"/>
              <a:t>与</a:t>
            </a:r>
            <a:r>
              <a:rPr lang="en-US" altLang="zh-CN" sz="2400" dirty="0"/>
              <a:t>S1</a:t>
            </a:r>
            <a:r>
              <a:rPr lang="zh-CN" altLang="en-US" sz="2400" dirty="0"/>
              <a:t>的颜色值相同。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r>
              <a:rPr lang="en-US" altLang="zh-CN" sz="2400" dirty="0"/>
              <a:t>	     </a:t>
            </a:r>
            <a:endParaRPr lang="en-US" altLang="zh-CN" sz="2400" dirty="0"/>
          </a:p>
          <a:p>
            <a:endParaRPr lang="en-US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814695" y="199667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工具：下载</a:t>
            </a:r>
            <a:r>
              <a:rPr lang="en-US" altLang="zh-CN" dirty="0"/>
              <a:t>RGB</a:t>
            </a:r>
            <a:r>
              <a:rPr lang="zh-CN" altLang="en-US" dirty="0"/>
              <a:t>调色板</a:t>
            </a:r>
            <a:endParaRPr lang="zh-CN" altLang="en-US" dirty="0"/>
          </a:p>
        </p:txBody>
      </p:sp>
      <p:sp>
        <p:nvSpPr>
          <p:cNvPr id="3" name="文本框 4"/>
          <p:cNvSpPr txBox="1"/>
          <p:nvPr/>
        </p:nvSpPr>
        <p:spPr>
          <a:xfrm>
            <a:off x="3129915" y="433705"/>
            <a:ext cx="2466975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 验 内 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3544570" y="5809615"/>
            <a:ext cx="2214880" cy="520065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60015" y="4258945"/>
            <a:ext cx="4088765" cy="17456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82645" y="4480560"/>
            <a:ext cx="1252855" cy="1329055"/>
          </a:xfrm>
          <a:prstGeom prst="rect">
            <a:avLst/>
          </a:prstGeom>
          <a:solidFill>
            <a:srgbClr val="D651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00600" y="4479925"/>
            <a:ext cx="1252855" cy="1329055"/>
          </a:xfrm>
          <a:prstGeom prst="rect">
            <a:avLst/>
          </a:prstGeom>
          <a:solidFill>
            <a:srgbClr val="9069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DVSHAPEID" val="di1iStilFpuDkQxHfxWgnE"/>
</p:tagLst>
</file>

<file path=ppt/tags/tag10.xml><?xml version="1.0" encoding="utf-8"?>
<p:tagLst xmlns:p="http://schemas.openxmlformats.org/presentationml/2006/main">
  <p:tag name="DVSHAPEID" val="xxGiIJw2hGSWpknlkmL4Cd"/>
</p:tagLst>
</file>

<file path=ppt/tags/tag11.xml><?xml version="1.0" encoding="utf-8"?>
<p:tagLst xmlns:p="http://schemas.openxmlformats.org/presentationml/2006/main">
  <p:tag name="DVSHAPEID" val="Oa3qO9tJpDc3819jIIe9GM"/>
</p:tagLst>
</file>

<file path=ppt/tags/tag12.xml><?xml version="1.0" encoding="utf-8"?>
<p:tagLst xmlns:p="http://schemas.openxmlformats.org/presentationml/2006/main">
  <p:tag name="DVSECTIONID" val="jpwjhhucWK9lCG0qZUp5WR"/>
</p:tagLst>
</file>

<file path=ppt/tags/tag13.xml><?xml version="1.0" encoding="utf-8"?>
<p:tagLst xmlns:p="http://schemas.openxmlformats.org/presentationml/2006/main">
  <p:tag name="DVSHAPEID" val="JPjgcFOm4u4SgSbqYJAcfI"/>
</p:tagLst>
</file>

<file path=ppt/tags/tag14.xml><?xml version="1.0" encoding="utf-8"?>
<p:tagLst xmlns:p="http://schemas.openxmlformats.org/presentationml/2006/main">
  <p:tag name="DVSECTIONID" val="jpwjhhucWK9lCG0qZUp5WR"/>
</p:tagLst>
</file>

<file path=ppt/tags/tag15.xml><?xml version="1.0" encoding="utf-8"?>
<p:tagLst xmlns:p="http://schemas.openxmlformats.org/presentationml/2006/main">
  <p:tag name="DVSHAPEID" val="JPjgcFOm4u4SgSbqYJAcfI"/>
</p:tagLst>
</file>

<file path=ppt/tags/tag16.xml><?xml version="1.0" encoding="utf-8"?>
<p:tagLst xmlns:p="http://schemas.openxmlformats.org/presentationml/2006/main">
  <p:tag name="DVSECTIONID" val="jpwjhhucWK9lCG0qZUp5WR"/>
</p:tagLst>
</file>

<file path=ppt/tags/tag2.xml><?xml version="1.0" encoding="utf-8"?>
<p:tagLst xmlns:p="http://schemas.openxmlformats.org/presentationml/2006/main">
  <p:tag name="DVSHAPEID" val="1CatBgJEWkOwe9f4Sgm0VJ"/>
</p:tagLst>
</file>

<file path=ppt/tags/tag3.xml><?xml version="1.0" encoding="utf-8"?>
<p:tagLst xmlns:p="http://schemas.openxmlformats.org/presentationml/2006/main">
  <p:tag name="DVSHAPEID" val="JPjgcFOm4u4SgSbqYJAcfI"/>
</p:tagLst>
</file>

<file path=ppt/tags/tag4.xml><?xml version="1.0" encoding="utf-8"?>
<p:tagLst xmlns:p="http://schemas.openxmlformats.org/presentationml/2006/main">
  <p:tag name="DVSHAPEID" val="DmyHZSTW0xFWO2QWOPcNBD"/>
</p:tagLst>
</file>

<file path=ppt/tags/tag5.xml><?xml version="1.0" encoding="utf-8"?>
<p:tagLst xmlns:p="http://schemas.openxmlformats.org/presentationml/2006/main">
  <p:tag name="DVSHAPEID" val="33vQqa99BpKyFEJbtpsJoX"/>
</p:tagLst>
</file>

<file path=ppt/tags/tag6.xml><?xml version="1.0" encoding="utf-8"?>
<p:tagLst xmlns:p="http://schemas.openxmlformats.org/presentationml/2006/main">
  <p:tag name="DVSHAPEID" val="Yo2vQjJ73A2Ziub8sINRVf"/>
</p:tagLst>
</file>

<file path=ppt/tags/tag7.xml><?xml version="1.0" encoding="utf-8"?>
<p:tagLst xmlns:p="http://schemas.openxmlformats.org/presentationml/2006/main">
  <p:tag name="DVSHAPEID" val="bfnccCmNlSe657OVkPpum9"/>
</p:tagLst>
</file>

<file path=ppt/tags/tag8.xml><?xml version="1.0" encoding="utf-8"?>
<p:tagLst xmlns:p="http://schemas.openxmlformats.org/presentationml/2006/main">
  <p:tag name="DVSHAPEID" val="3nU1NFJiJ6UlV9QVZrlX5B"/>
</p:tagLst>
</file>

<file path=ppt/tags/tag9.xml><?xml version="1.0" encoding="utf-8"?>
<p:tagLst xmlns:p="http://schemas.openxmlformats.org/presentationml/2006/main">
  <p:tag name="DVSHAPEID" val="Oa3qO9tJpDc3819jIIe9GM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演示</Application>
  <PresentationFormat>全屏显示(4:3)</PresentationFormat>
  <Paragraphs>151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黑体</vt:lpstr>
      <vt:lpstr>微软雅黑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245</cp:revision>
  <dcterms:created xsi:type="dcterms:W3CDTF">2013-01-25T01:44:00Z</dcterms:created>
  <dcterms:modified xsi:type="dcterms:W3CDTF">2019-04-02T04:10:23Z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