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51" r:id="rId2"/>
    <p:sldId id="456" r:id="rId3"/>
    <p:sldId id="457" r:id="rId4"/>
    <p:sldId id="458" r:id="rId5"/>
    <p:sldId id="419" r:id="rId6"/>
    <p:sldId id="459" r:id="rId7"/>
    <p:sldId id="461" r:id="rId8"/>
    <p:sldId id="460" r:id="rId9"/>
    <p:sldId id="462" r:id="rId10"/>
    <p:sldId id="463" r:id="rId11"/>
    <p:sldId id="464" r:id="rId12"/>
    <p:sldId id="465" r:id="rId13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9E7D73-D456-48E6-97E7-6D28700BE64C}">
          <p14:sldIdLst>
            <p14:sldId id="451"/>
            <p14:sldId id="456"/>
            <p14:sldId id="457"/>
            <p14:sldId id="458"/>
            <p14:sldId id="419"/>
            <p14:sldId id="459"/>
            <p14:sldId id="461"/>
            <p14:sldId id="460"/>
            <p14:sldId id="462"/>
            <p14:sldId id="463"/>
            <p14:sldId id="464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jmu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A6A20"/>
    <a:srgbClr val="00703C"/>
    <a:srgbClr val="F7E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5" autoAdjust="0"/>
    <p:restoredTop sz="84551" autoAdjust="0"/>
  </p:normalViewPr>
  <p:slideViewPr>
    <p:cSldViewPr>
      <p:cViewPr varScale="1">
        <p:scale>
          <a:sx n="116" d="100"/>
          <a:sy n="116" d="100"/>
        </p:scale>
        <p:origin x="2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0"/>
    </p:cViewPr>
  </p:sorterViewPr>
  <p:notesViewPr>
    <p:cSldViewPr>
      <p:cViewPr varScale="1">
        <p:scale>
          <a:sx n="65" d="100"/>
          <a:sy n="65" d="100"/>
        </p:scale>
        <p:origin x="-60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5525B-8250-49B5-AF6F-FC0335F44E3F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53F07-BF64-4D1F-8687-F222B5E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7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8" name="Picture 17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79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9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79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4772161"/>
            <a:ext cx="9144000" cy="361705"/>
            <a:chOff x="0" y="4781794"/>
            <a:chExt cx="9144000" cy="361705"/>
          </a:xfrm>
        </p:grpSpPr>
        <p:sp>
          <p:nvSpPr>
            <p:cNvPr id="18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9" name="Picture 18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063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0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1" name="Picture 10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42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1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2" name="Picture 11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427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3/25/2016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11" name="Picture 10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09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3/25/2016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7" name="Picture 6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3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3/25/2016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6" name="Picture 5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7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1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42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4767262"/>
            <a:ext cx="9144000" cy="3762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153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153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1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153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2f. Feeder 04 Reduced OpenDSS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1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 Hour QSTS </a:t>
            </a:r>
            <a:r>
              <a:rPr lang="en-US" dirty="0" err="1" smtClean="0"/>
              <a:t>kVAR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SCADA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6" y="1630363"/>
            <a:ext cx="3951816" cy="29638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004" y="1630363"/>
            <a:ext cx="3951816" cy="2963862"/>
          </a:xfrm>
        </p:spPr>
      </p:pic>
    </p:spTree>
    <p:extLst>
      <p:ext uri="{BB962C8B-B14F-4D97-AF65-F5344CB8AC3E}">
        <p14:creationId xmlns:p14="http://schemas.microsoft.com/office/powerpoint/2010/main" val="280929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1 Week QSTS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kW vs.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Voltage vs. Time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6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&amp; Future 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model completion, we will begin to compare the runtime of the simplified and detailed model</a:t>
            </a:r>
          </a:p>
          <a:p>
            <a:r>
              <a:rPr lang="en-US" dirty="0" smtClean="0"/>
              <a:t>We will use the simplified model to investigate MATLAB control of SVRs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5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Capture of DSDR Operations on Feeder 04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5791200" cy="4038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/>
              <a:t>The primary function of DSDR is to perform demand reduction at peak loading conditions by dropping OLTC and feeder SVR voltage set points system wide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1% change in voltage results in a 0.2% to 1.5% change in real power and a 2% to 6% change in reactive </a:t>
            </a:r>
            <a:r>
              <a:rPr lang="en-US" sz="2000" dirty="0" smtClean="0"/>
              <a:t>power.</a:t>
            </a:r>
          </a:p>
          <a:p>
            <a:r>
              <a:rPr lang="en-US" sz="2000" dirty="0" smtClean="0"/>
              <a:t>SC operations pulled from DSCADA historian. SC states stacked on top of one another with higher number out of pair signifying the “on” state.</a:t>
            </a:r>
          </a:p>
          <a:p>
            <a:endParaRPr lang="en-US" sz="2000" kern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312744" y="2638424"/>
            <a:ext cx="20906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Derived Annual Q	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372059" y="4724399"/>
            <a:ext cx="19720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lang="en-US" altLang="en-US" sz="1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Historical S.C. States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C:\Users\jlavall\Box Sync\00_Research\02_THESIS\References\Papers_Used\Chapter_04\DSDR_SC_States.b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5"/>
          <a:stretch/>
        </p:blipFill>
        <p:spPr bwMode="auto">
          <a:xfrm>
            <a:off x="6119812" y="2952750"/>
            <a:ext cx="24669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jlavall\Box Sync\00_Research\02_THESIS\References\Papers_Used\Chapter_04\ROX_ACTUAL_Q.bmp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6"/>
          <a:stretch/>
        </p:blipFill>
        <p:spPr bwMode="auto">
          <a:xfrm>
            <a:off x="6129337" y="895350"/>
            <a:ext cx="2457450" cy="174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7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One Week QSTS Sim. Between DOY 164 to 171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763000" cy="4038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was concluded the DSDR program enforces a priority system in which the order goes SC1, SC2, and then SC3. </a:t>
            </a:r>
            <a:endParaRPr lang="en-US" sz="2000" dirty="0" smtClean="0"/>
          </a:p>
          <a:p>
            <a:r>
              <a:rPr lang="en-US" sz="2000" dirty="0" smtClean="0"/>
              <a:t>For example, if reactive </a:t>
            </a:r>
            <a:r>
              <a:rPr lang="en-US" sz="2000" dirty="0"/>
              <a:t>power </a:t>
            </a:r>
            <a:r>
              <a:rPr lang="en-US" sz="2000" dirty="0" smtClean="0"/>
              <a:t>level was observed </a:t>
            </a:r>
            <a:r>
              <a:rPr lang="en-US" sz="2000" dirty="0"/>
              <a:t>greater than </a:t>
            </a:r>
            <a:r>
              <a:rPr lang="en-US" sz="2000" dirty="0" smtClean="0"/>
              <a:t>threshold </a:t>
            </a:r>
            <a:r>
              <a:rPr lang="en-US" sz="2000" dirty="0"/>
              <a:t>and </a:t>
            </a:r>
            <a:r>
              <a:rPr lang="en-US" sz="2000" b="1" dirty="0"/>
              <a:t>only SC1 is energized</a:t>
            </a:r>
            <a:r>
              <a:rPr lang="en-US" sz="2000" dirty="0"/>
              <a:t>, a command would be sent to </a:t>
            </a:r>
            <a:r>
              <a:rPr lang="en-US" sz="2000" b="1" dirty="0"/>
              <a:t>SC2 to trip on-line </a:t>
            </a:r>
            <a:r>
              <a:rPr lang="en-US" sz="2000" dirty="0"/>
              <a:t>for PF correction, therefore flattening the voltage profile and decreasing losses.</a:t>
            </a:r>
            <a:endParaRPr lang="en-US" sz="2000" kern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68930" y="4856975"/>
            <a:ext cx="2501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Locations of V.R. Equipment	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19068" y="4885551"/>
            <a:ext cx="19207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lang="en-US" altLang="en-US" sz="1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States of S.C. Banks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363" y="2812415"/>
            <a:ext cx="2664460" cy="2108200"/>
          </a:xfrm>
          <a:prstGeom prst="rect">
            <a:avLst/>
          </a:prstGeom>
        </p:spPr>
      </p:pic>
      <p:pic>
        <p:nvPicPr>
          <p:cNvPr id="14" name="Picture 13" descr="C:\Users\jlavall\Box Sync\00_Research\02_THESIS\References\Papers_Used\Chapter_04\Section_1\Reactive_Power.bmp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2" r="6873"/>
          <a:stretch/>
        </p:blipFill>
        <p:spPr bwMode="auto">
          <a:xfrm>
            <a:off x="4191000" y="2800350"/>
            <a:ext cx="2776855" cy="21107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40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1534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5a. Variable Nature of Solar 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6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Simplifying the Feeder 04 Model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Topology Planning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975432"/>
            <a:ext cx="4040188" cy="227372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Topology Results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004" y="1630363"/>
            <a:ext cx="3951816" cy="2963862"/>
          </a:xfrm>
        </p:spPr>
      </p:pic>
    </p:spTree>
    <p:extLst>
      <p:ext uri="{BB962C8B-B14F-4D97-AF65-F5344CB8AC3E}">
        <p14:creationId xmlns:p14="http://schemas.microsoft.com/office/powerpoint/2010/main" val="19907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the Feeder 04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 Comparison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6265812"/>
              </p:ext>
            </p:extLst>
          </p:nvPr>
        </p:nvGraphicFramePr>
        <p:xfrm>
          <a:off x="457200" y="1630363"/>
          <a:ext cx="4040187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2555019"/>
                    </a:ext>
                  </a:extLst>
                </a:gridCol>
                <a:gridCol w="1092729">
                  <a:extLst>
                    <a:ext uri="{9D8B030D-6E8A-4147-A177-3AD203B41FA5}">
                      <a16:colId xmlns:a16="http://schemas.microsoft.com/office/drawing/2014/main" val="1749364927"/>
                    </a:ext>
                  </a:extLst>
                </a:gridCol>
                <a:gridCol w="1092729">
                  <a:extLst>
                    <a:ext uri="{9D8B030D-6E8A-4147-A177-3AD203B41FA5}">
                      <a16:colId xmlns:a16="http://schemas.microsoft.com/office/drawing/2014/main" val="1795029298"/>
                    </a:ext>
                  </a:extLst>
                </a:gridCol>
                <a:gridCol w="1092729">
                  <a:extLst>
                    <a:ext uri="{9D8B030D-6E8A-4147-A177-3AD203B41FA5}">
                      <a16:colId xmlns:a16="http://schemas.microsoft.com/office/drawing/2014/main" val="1707841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Detailed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Simplified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Reduction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435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20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Loads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92.6%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75130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DSS Line/Bus Development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6" y="1719264"/>
            <a:ext cx="4041775" cy="16615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3466657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 DSS Line/Bus Development</a:t>
            </a:r>
          </a:p>
          <a:p>
            <a:r>
              <a:rPr lang="en-US" sz="1400" dirty="0" smtClean="0"/>
              <a:t>New Line.K1   Phases=3   Bus1=08_1.1.2.3   Bus2=08_A1.1.2.3</a:t>
            </a:r>
          </a:p>
          <a:p>
            <a:r>
              <a:rPr lang="en-US" sz="1400" dirty="0" smtClean="0"/>
              <a:t>~ Length=2833.6   units=</a:t>
            </a:r>
            <a:r>
              <a:rPr lang="en-US" sz="1400" dirty="0" err="1" smtClean="0"/>
              <a:t>ft</a:t>
            </a:r>
            <a:r>
              <a:rPr lang="en-US" sz="1400" dirty="0" smtClean="0"/>
              <a:t>   Spacing=PEC_PEC_23kV_TRIA_3P</a:t>
            </a:r>
          </a:p>
          <a:p>
            <a:r>
              <a:rPr lang="en-US" sz="1400" dirty="0"/>
              <a:t>~</a:t>
            </a:r>
            <a:r>
              <a:rPr lang="en-US" sz="1400" dirty="0" smtClean="0"/>
              <a:t> </a:t>
            </a:r>
            <a:r>
              <a:rPr lang="en-US" sz="1400" dirty="0"/>
              <a:t>wires=['PEC_#2AWG_ACSR' 'PEC_#2AWG_ACSR' 'PEC_#2AWG_ACSR' 'PEC_#2AWG_ACSR']</a:t>
            </a:r>
          </a:p>
        </p:txBody>
      </p:sp>
    </p:spTree>
    <p:extLst>
      <p:ext uri="{BB962C8B-B14F-4D97-AF65-F5344CB8AC3E}">
        <p14:creationId xmlns:p14="http://schemas.microsoft.com/office/powerpoint/2010/main" val="235941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1" r="52849"/>
          <a:stretch/>
        </p:blipFill>
        <p:spPr>
          <a:xfrm>
            <a:off x="533400" y="1718850"/>
            <a:ext cx="3963988" cy="298595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Simplified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5" r="52789"/>
          <a:stretch/>
        </p:blipFill>
        <p:spPr>
          <a:xfrm>
            <a:off x="4642442" y="1631157"/>
            <a:ext cx="3891957" cy="3094219"/>
          </a:xfrm>
        </p:spPr>
      </p:pic>
    </p:spTree>
    <p:extLst>
      <p:ext uri="{BB962C8B-B14F-4D97-AF65-F5344CB8AC3E}">
        <p14:creationId xmlns:p14="http://schemas.microsoft.com/office/powerpoint/2010/main" val="97676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Detailed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9264"/>
            <a:ext cx="4040188" cy="287496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Simplified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004" y="1630363"/>
            <a:ext cx="3951816" cy="2963862"/>
          </a:xfrm>
        </p:spPr>
      </p:pic>
    </p:spTree>
    <p:extLst>
      <p:ext uri="{BB962C8B-B14F-4D97-AF65-F5344CB8AC3E}">
        <p14:creationId xmlns:p14="http://schemas.microsoft.com/office/powerpoint/2010/main" val="78265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24 Hour QSTS kW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004" y="1630363"/>
            <a:ext cx="3951816" cy="2963862"/>
          </a:xfrm>
        </p:spPr>
      </p:pic>
      <p:pic>
        <p:nvPicPr>
          <p:cNvPr id="23" name="Content Placeholder 2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6" y="1630363"/>
            <a:ext cx="3951816" cy="2963862"/>
          </a:xfrm>
        </p:spPr>
      </p:pic>
    </p:spTree>
    <p:extLst>
      <p:ext uri="{BB962C8B-B14F-4D97-AF65-F5344CB8AC3E}">
        <p14:creationId xmlns:p14="http://schemas.microsoft.com/office/powerpoint/2010/main" val="323125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4012</TotalTime>
  <Words>340</Words>
  <Application>Microsoft Office PowerPoint</Application>
  <PresentationFormat>On-screen Show (16:9)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2f. Feeder 04 Reduced OpenDSS Model</vt:lpstr>
      <vt:lpstr>Capture of DSDR Operations on Feeder 04</vt:lpstr>
      <vt:lpstr>One Week QSTS Sim. Between DOY 164 to 171</vt:lpstr>
      <vt:lpstr>5a. Variable Nature of Solar Gen.</vt:lpstr>
      <vt:lpstr>Simplifying the Feeder 04 Model</vt:lpstr>
      <vt:lpstr>Simplifying the Feeder 04 Model</vt:lpstr>
      <vt:lpstr>Static Power Flow</vt:lpstr>
      <vt:lpstr>Static Power Flow</vt:lpstr>
      <vt:lpstr>24 Hour QSTS kW</vt:lpstr>
      <vt:lpstr>24 Hour QSTS kVAR</vt:lpstr>
      <vt:lpstr> 1 Week QSTS</vt:lpstr>
      <vt:lpstr>Benefits &amp; Future Work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</dc:creator>
  <cp:lastModifiedBy>Joshua Michael Burklew Smith</cp:lastModifiedBy>
  <cp:revision>208</cp:revision>
  <cp:lastPrinted>2015-04-10T11:58:27Z</cp:lastPrinted>
  <dcterms:created xsi:type="dcterms:W3CDTF">2014-06-09T14:40:13Z</dcterms:created>
  <dcterms:modified xsi:type="dcterms:W3CDTF">2016-03-25T18:18:47Z</dcterms:modified>
</cp:coreProperties>
</file>