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306" r:id="rId16"/>
    <p:sldId id="307" r:id="rId17"/>
    <p:sldId id="291" r:id="rId18"/>
  </p:sldIdLst>
  <p:sldSz cx="9144000" cy="5143500" type="screen16x9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703C"/>
    <a:srgbClr val="EA6A20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2" y="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10800000">
            <a:off x="7192370" y="-560"/>
            <a:ext cx="1951630" cy="17015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 rot="5400000">
            <a:off x="7549859" y="-182159"/>
            <a:ext cx="1411983" cy="1776299"/>
          </a:xfrm>
          <a:prstGeom prst="diagStripe">
            <a:avLst>
              <a:gd name="adj" fmla="val 60420"/>
            </a:avLst>
          </a:prstGeom>
          <a:solidFill>
            <a:srgbClr val="EA6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5400000">
            <a:off x="6934463" y="-251256"/>
            <a:ext cx="1958841" cy="2460233"/>
          </a:xfrm>
          <a:prstGeom prst="diagStripe">
            <a:avLst>
              <a:gd name="adj" fmla="val 70830"/>
            </a:avLst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Diagonal Stripe 8"/>
          <p:cNvSpPr/>
          <p:nvPr/>
        </p:nvSpPr>
        <p:spPr>
          <a:xfrm rot="5400000">
            <a:off x="6345961" y="-364689"/>
            <a:ext cx="2433350" cy="3162729"/>
          </a:xfrm>
          <a:prstGeom prst="diagStripe">
            <a:avLst>
              <a:gd name="adj" fmla="val 7760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57150"/>
            <a:ext cx="5486400" cy="202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11500" dirty="0">
                <a:solidFill>
                  <a:srgbClr val="000000"/>
                </a:solidFill>
                <a:effectLst/>
                <a:latin typeface="Arial"/>
                <a:ea typeface="Adobe Gothic Std B"/>
              </a:rPr>
              <a:t>C   PER</a:t>
            </a:r>
            <a:endParaRPr lang="en-US" sz="2800" dirty="0">
              <a:effectLst/>
              <a:latin typeface="Times New Roman"/>
              <a:ea typeface="SimSun"/>
            </a:endParaRPr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"/>
            <a:ext cx="1647252" cy="13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8445" y="1443279"/>
            <a:ext cx="8627110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3600" b="1" dirty="0">
                <a:effectLst/>
                <a:latin typeface="Arial"/>
                <a:ea typeface="Adobe Gothic Std B"/>
              </a:rPr>
              <a:t>Center for Advanced Power Engineering Research</a:t>
            </a:r>
            <a:endParaRPr lang="en-US" sz="2000" dirty="0">
              <a:effectLst/>
              <a:latin typeface="Times New Roman"/>
              <a:ea typeface="SimSun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29870" y="2728993"/>
            <a:ext cx="8627110" cy="18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/>
            <a:r>
              <a:rPr lang="en-US" sz="2800" b="1" dirty="0" smtClean="0">
                <a:latin typeface="Arial"/>
                <a:ea typeface="SimSun"/>
              </a:rPr>
              <a:t>Reduction Model and Circuit Mapping with GIS</a:t>
            </a:r>
          </a:p>
          <a:p>
            <a:pPr marL="0" marR="0" algn="ctr"/>
            <a:r>
              <a:rPr lang="en-US" dirty="0" smtClean="0">
                <a:latin typeface="Arial"/>
                <a:ea typeface="SimSun"/>
              </a:rPr>
              <a:t>Presented By:</a:t>
            </a:r>
          </a:p>
          <a:p>
            <a:pPr marL="0" marR="0" algn="ctr"/>
            <a:r>
              <a:rPr lang="en-US" dirty="0" smtClean="0">
                <a:latin typeface="Arial"/>
                <a:ea typeface="SimSun"/>
              </a:rPr>
              <a:t>Joshua Smith, </a:t>
            </a:r>
            <a:r>
              <a:rPr lang="en-US" sz="1600" i="1" dirty="0" smtClean="0">
                <a:latin typeface="Arial"/>
                <a:ea typeface="SimSun"/>
              </a:rPr>
              <a:t>Undergraduate Research Assistant</a:t>
            </a:r>
            <a:endParaRPr lang="en-US" i="1" dirty="0" smtClean="0">
              <a:latin typeface="Arial"/>
              <a:ea typeface="SimSun"/>
            </a:endParaRPr>
          </a:p>
          <a:p>
            <a:pPr marL="0" marR="0" algn="ctr"/>
            <a:r>
              <a:rPr lang="en-US" dirty="0" smtClean="0">
                <a:latin typeface="Arial"/>
                <a:ea typeface="SimSun"/>
              </a:rPr>
              <a:t>Dr. </a:t>
            </a:r>
            <a:r>
              <a:rPr lang="en-US" dirty="0" err="1" smtClean="0">
                <a:latin typeface="Arial"/>
                <a:ea typeface="SimSun"/>
              </a:rPr>
              <a:t>Elham</a:t>
            </a:r>
            <a:r>
              <a:rPr lang="en-US" dirty="0" smtClean="0">
                <a:latin typeface="Arial"/>
                <a:ea typeface="SimSun"/>
              </a:rPr>
              <a:t> </a:t>
            </a:r>
            <a:r>
              <a:rPr lang="en-US" dirty="0" err="1" smtClean="0">
                <a:latin typeface="Arial"/>
                <a:ea typeface="SimSun"/>
              </a:rPr>
              <a:t>Makram</a:t>
            </a:r>
            <a:r>
              <a:rPr lang="en-US" i="1" dirty="0" smtClean="0">
                <a:latin typeface="Arial"/>
                <a:ea typeface="SimSun"/>
              </a:rPr>
              <a:t>, </a:t>
            </a:r>
            <a:r>
              <a:rPr lang="en-US" sz="1600" i="1" dirty="0" smtClean="0">
                <a:latin typeface="Arial"/>
                <a:ea typeface="SimSun"/>
              </a:rPr>
              <a:t>Faculty Advisor</a:t>
            </a:r>
            <a:endParaRPr lang="en-US" dirty="0" smtClean="0">
              <a:latin typeface="Arial"/>
              <a:ea typeface="SimSun"/>
            </a:endParaRPr>
          </a:p>
          <a:p>
            <a:pPr marL="0" marR="0" algn="ctr"/>
            <a:endParaRPr lang="en-US" sz="1050" dirty="0" smtClean="0">
              <a:latin typeface="Arial"/>
              <a:ea typeface="SimSun"/>
            </a:endParaRPr>
          </a:p>
          <a:p>
            <a:pPr marL="0" marR="0" algn="ctr"/>
            <a:r>
              <a:rPr lang="en-US" dirty="0" smtClean="0">
                <a:latin typeface="Arial"/>
                <a:ea typeface="SimSun"/>
              </a:rPr>
              <a:t>Clemson University</a:t>
            </a:r>
          </a:p>
        </p:txBody>
      </p:sp>
    </p:spTree>
    <p:extLst>
      <p:ext uri="{BB962C8B-B14F-4D97-AF65-F5344CB8AC3E}">
        <p14:creationId xmlns:p14="http://schemas.microsoft.com/office/powerpoint/2010/main" val="2547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8760" y="1063228"/>
            <a:ext cx="7890280" cy="3839647"/>
            <a:chOff x="749996" y="1417638"/>
            <a:chExt cx="7890280" cy="3839647"/>
          </a:xfrm>
        </p:grpSpPr>
        <p:grpSp>
          <p:nvGrpSpPr>
            <p:cNvPr id="5" name="Group 4"/>
            <p:cNvGrpSpPr/>
            <p:nvPr/>
          </p:nvGrpSpPr>
          <p:grpSpPr>
            <a:xfrm>
              <a:off x="749996" y="1417639"/>
              <a:ext cx="7890280" cy="3839646"/>
              <a:chOff x="749996" y="1417639"/>
              <a:chExt cx="7890280" cy="383964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996" y="1417639"/>
                <a:ext cx="3652344" cy="347031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49997" y="4887953"/>
                <a:ext cx="394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Figure 4a: MATLAB Feeder Plot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95136" y="4887953"/>
                <a:ext cx="394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Figure 4b: ArcGIS Feeder Plot</a:t>
                </a:r>
                <a:endParaRPr lang="en-US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226" y="1417638"/>
              <a:ext cx="3590960" cy="3470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8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- Circuit </a:t>
            </a:r>
            <a:r>
              <a:rPr lang="en-US" dirty="0" smtClean="0"/>
              <a:t>Mapping with ArcGIS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318603" y="1063228"/>
            <a:ext cx="1924694" cy="514405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5" name="Flowchart: Data 4"/>
          <p:cNvSpPr/>
          <p:nvPr/>
        </p:nvSpPr>
        <p:spPr>
          <a:xfrm>
            <a:off x="318602" y="1884088"/>
            <a:ext cx="1924695" cy="514405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6" name="Flowchart: Data 5"/>
          <p:cNvSpPr/>
          <p:nvPr/>
        </p:nvSpPr>
        <p:spPr>
          <a:xfrm>
            <a:off x="2266970" y="1884088"/>
            <a:ext cx="1924695" cy="514405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7" name="Flowchart: Extract 6"/>
          <p:cNvSpPr/>
          <p:nvPr/>
        </p:nvSpPr>
        <p:spPr>
          <a:xfrm>
            <a:off x="339617" y="2690841"/>
            <a:ext cx="1924695" cy="988623"/>
          </a:xfrm>
          <a:prstGeom prst="flowChartExtrac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8" name="Flowchart: Extract 7"/>
          <p:cNvSpPr/>
          <p:nvPr/>
        </p:nvSpPr>
        <p:spPr>
          <a:xfrm>
            <a:off x="2332653" y="2691803"/>
            <a:ext cx="1924695" cy="988623"/>
          </a:xfrm>
          <a:prstGeom prst="flowChartExtrac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33404" y="1063228"/>
            <a:ext cx="1924695" cy="514405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33404" y="1884088"/>
            <a:ext cx="1924695" cy="514405"/>
          </a:xfrm>
          <a:prstGeom prst="flowChartProcess">
            <a:avLst/>
          </a:prstGeom>
          <a:solidFill>
            <a:srgbClr val="00703C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4433404" y="2962151"/>
            <a:ext cx="1924695" cy="514405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4433404" y="3905139"/>
            <a:ext cx="1924695" cy="514405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6824503" y="1884088"/>
            <a:ext cx="1924695" cy="514405"/>
          </a:xfrm>
          <a:prstGeom prst="flowChartAlternate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6824503" y="2962150"/>
            <a:ext cx="1924695" cy="514405"/>
          </a:xfrm>
          <a:prstGeom prst="flowChartAlternate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15" name="Flowchart: Process 14"/>
          <p:cNvSpPr/>
          <p:nvPr/>
        </p:nvSpPr>
        <p:spPr>
          <a:xfrm>
            <a:off x="2332653" y="4419545"/>
            <a:ext cx="1924695" cy="514405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4"/>
            <a:endCxn id="5" idx="1"/>
          </p:cNvCxnSpPr>
          <p:nvPr/>
        </p:nvCxnSpPr>
        <p:spPr>
          <a:xfrm>
            <a:off x="1280950" y="1577633"/>
            <a:ext cx="0" cy="306454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7" idx="0"/>
          </p:cNvCxnSpPr>
          <p:nvPr/>
        </p:nvCxnSpPr>
        <p:spPr>
          <a:xfrm>
            <a:off x="1280950" y="2398493"/>
            <a:ext cx="21015" cy="292347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1783138" y="3185152"/>
            <a:ext cx="1030689" cy="963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3295001" y="2398493"/>
            <a:ext cx="14769" cy="29331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9" idx="1"/>
          </p:cNvCxnSpPr>
          <p:nvPr/>
        </p:nvCxnSpPr>
        <p:spPr>
          <a:xfrm flipV="1">
            <a:off x="3776174" y="1320431"/>
            <a:ext cx="657230" cy="1865684"/>
          </a:xfrm>
          <a:prstGeom prst="bentConnector3">
            <a:avLst>
              <a:gd name="adj1" fmla="val 72389"/>
            </a:avLst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5395752" y="1577633"/>
            <a:ext cx="0" cy="306454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395752" y="2398493"/>
            <a:ext cx="0" cy="563658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5395752" y="3476556"/>
            <a:ext cx="0" cy="428583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15" idx="3"/>
          </p:cNvCxnSpPr>
          <p:nvPr/>
        </p:nvCxnSpPr>
        <p:spPr>
          <a:xfrm rot="5400000">
            <a:off x="4697949" y="3978944"/>
            <a:ext cx="257203" cy="1138404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6358099" y="2141291"/>
            <a:ext cx="466404" cy="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 flipV="1">
            <a:off x="6358099" y="3219353"/>
            <a:ext cx="466404" cy="1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</p:cNvCxnSpPr>
          <p:nvPr/>
        </p:nvCxnSpPr>
        <p:spPr>
          <a:xfrm rot="5400000">
            <a:off x="6414507" y="1379739"/>
            <a:ext cx="353590" cy="2391099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6462703" y="2409610"/>
            <a:ext cx="257202" cy="2391095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1"/>
            <a:endCxn id="5" idx="2"/>
          </p:cNvCxnSpPr>
          <p:nvPr/>
        </p:nvCxnSpPr>
        <p:spPr>
          <a:xfrm rot="10800000">
            <a:off x="511072" y="2141291"/>
            <a:ext cx="3922332" cy="2021051"/>
          </a:xfrm>
          <a:prstGeom prst="bentConnector3">
            <a:avLst>
              <a:gd name="adj1" fmla="val 106180"/>
            </a:avLst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8637" y="2955256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54683" y="3926975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5749" y="3455481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5749" y="4441379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- Circuit </a:t>
            </a:r>
            <a:r>
              <a:rPr lang="en-US" dirty="0" smtClean="0"/>
              <a:t>Mapping with GIS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66800" y="971550"/>
            <a:ext cx="7543800" cy="4097740"/>
            <a:chOff x="457200" y="1254344"/>
            <a:chExt cx="9649777" cy="52416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016" y="1254344"/>
              <a:ext cx="5356784" cy="26344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025721"/>
              <a:ext cx="3616733" cy="34703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Flowchart: Process 6"/>
            <p:cNvSpPr/>
            <p:nvPr/>
          </p:nvSpPr>
          <p:spPr>
            <a:xfrm>
              <a:off x="5381297" y="1587062"/>
              <a:ext cx="357351" cy="273269"/>
            </a:xfrm>
            <a:prstGeom prst="flowChartProcess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457200" y="1587062"/>
              <a:ext cx="4924098" cy="14386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073933" y="1860331"/>
              <a:ext cx="1664715" cy="4635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56094" y="3904363"/>
              <a:ext cx="5050883" cy="39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Figure 5: Circuit Plotted in ArcGIS with PV Requests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8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- Circuit </a:t>
            </a:r>
            <a:r>
              <a:rPr lang="en-US" dirty="0" smtClean="0"/>
              <a:t>Mapping with GIS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419100" y="1282447"/>
            <a:ext cx="2427888" cy="645877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Feeder Lines</a:t>
            </a:r>
            <a:endParaRPr lang="en-US" sz="1400" dirty="0"/>
          </a:p>
        </p:txBody>
      </p:sp>
      <p:sp>
        <p:nvSpPr>
          <p:cNvPr id="6" name="Flowchart: Data 5"/>
          <p:cNvSpPr/>
          <p:nvPr/>
        </p:nvSpPr>
        <p:spPr>
          <a:xfrm>
            <a:off x="419099" y="2261354"/>
            <a:ext cx="2427889" cy="645877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PV Request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3319955" y="1282447"/>
            <a:ext cx="2427890" cy="645877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Intersection?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19099" y="4135673"/>
            <a:ext cx="2427889" cy="645877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9" name="Flowchart: Data 8"/>
          <p:cNvSpPr/>
          <p:nvPr/>
        </p:nvSpPr>
        <p:spPr>
          <a:xfrm>
            <a:off x="3404036" y="2235572"/>
            <a:ext cx="2427889" cy="645877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Intersect</a:t>
            </a:r>
            <a:endParaRPr lang="en-US" sz="1400" dirty="0"/>
          </a:p>
        </p:txBody>
      </p:sp>
      <p:sp>
        <p:nvSpPr>
          <p:cNvPr id="10" name="Flowchart: Data 9"/>
          <p:cNvSpPr/>
          <p:nvPr/>
        </p:nvSpPr>
        <p:spPr>
          <a:xfrm>
            <a:off x="3319954" y="3185623"/>
            <a:ext cx="2427889" cy="645877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Temporary PV Delete</a:t>
            </a:r>
            <a:endParaRPr lang="en-US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3314696" y="4135673"/>
            <a:ext cx="2427889" cy="645877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Unmatched PV?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6220812" y="1282447"/>
            <a:ext cx="2427889" cy="645877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Increment PV Point Buffer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533898" y="1928324"/>
            <a:ext cx="2" cy="307248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533898" y="2865759"/>
            <a:ext cx="1" cy="31986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4528641" y="3831500"/>
            <a:ext cx="5258" cy="30417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  <a:endCxn id="12" idx="2"/>
          </p:cNvCxnSpPr>
          <p:nvPr/>
        </p:nvCxnSpPr>
        <p:spPr>
          <a:xfrm flipV="1">
            <a:off x="5742585" y="1928324"/>
            <a:ext cx="1692172" cy="253028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2" idx="1"/>
          </p:cNvCxnSpPr>
          <p:nvPr/>
        </p:nvCxnSpPr>
        <p:spPr>
          <a:xfrm>
            <a:off x="5747845" y="1605386"/>
            <a:ext cx="472967" cy="0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7" idx="0"/>
          </p:cNvCxnSpPr>
          <p:nvPr/>
        </p:nvCxnSpPr>
        <p:spPr>
          <a:xfrm rot="16200000" flipV="1">
            <a:off x="5984582" y="-167982"/>
            <a:ext cx="12194" cy="2900857"/>
          </a:xfrm>
          <a:prstGeom prst="bentConnector3">
            <a:avLst>
              <a:gd name="adj1" fmla="val 180000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5"/>
            <a:endCxn id="7" idx="1"/>
          </p:cNvCxnSpPr>
          <p:nvPr/>
        </p:nvCxnSpPr>
        <p:spPr>
          <a:xfrm flipV="1">
            <a:off x="2604199" y="1605386"/>
            <a:ext cx="715756" cy="978907"/>
          </a:xfrm>
          <a:prstGeom prst="bent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7" idx="1"/>
          </p:cNvCxnSpPr>
          <p:nvPr/>
        </p:nvCxnSpPr>
        <p:spPr>
          <a:xfrm>
            <a:off x="2604199" y="1605386"/>
            <a:ext cx="715756" cy="0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  <a:endCxn id="8" idx="3"/>
          </p:cNvCxnSpPr>
          <p:nvPr/>
        </p:nvCxnSpPr>
        <p:spPr>
          <a:xfrm flipH="1">
            <a:off x="2846988" y="4458612"/>
            <a:ext cx="467708" cy="0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28640" y="1934187"/>
            <a:ext cx="605329" cy="29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742585" y="1605931"/>
            <a:ext cx="605329" cy="29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7384" y="4163090"/>
            <a:ext cx="605329" cy="29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88014" y="4163090"/>
            <a:ext cx="605329" cy="29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- Circuit </a:t>
            </a:r>
            <a:r>
              <a:rPr lang="en-US" dirty="0" smtClean="0"/>
              <a:t>Mapping with GIS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419100" y="1282447"/>
            <a:ext cx="2427888" cy="645877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Feeder Lines</a:t>
            </a:r>
            <a:endParaRPr lang="en-US" sz="1400" dirty="0"/>
          </a:p>
        </p:txBody>
      </p:sp>
      <p:sp>
        <p:nvSpPr>
          <p:cNvPr id="6" name="Flowchart: Data 5"/>
          <p:cNvSpPr/>
          <p:nvPr/>
        </p:nvSpPr>
        <p:spPr>
          <a:xfrm>
            <a:off x="419099" y="2261354"/>
            <a:ext cx="2427889" cy="645877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PV Request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19099" y="4135673"/>
            <a:ext cx="2427889" cy="645877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10" name="Flowchart: Data 9"/>
          <p:cNvSpPr/>
          <p:nvPr/>
        </p:nvSpPr>
        <p:spPr>
          <a:xfrm>
            <a:off x="3319954" y="3185623"/>
            <a:ext cx="2427889" cy="645877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Intersect</a:t>
            </a:r>
            <a:endParaRPr lang="en-US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3314696" y="4135673"/>
            <a:ext cx="2427889" cy="645877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Unmatched PV?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3314696" y="2248463"/>
            <a:ext cx="2427889" cy="645877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Minimum Distance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533898" y="1928324"/>
            <a:ext cx="2" cy="307248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533898" y="2865759"/>
            <a:ext cx="1" cy="31986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4528641" y="3831500"/>
            <a:ext cx="5258" cy="30417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5"/>
            <a:endCxn id="7" idx="1"/>
          </p:cNvCxnSpPr>
          <p:nvPr/>
        </p:nvCxnSpPr>
        <p:spPr>
          <a:xfrm flipV="1">
            <a:off x="2604199" y="1605386"/>
            <a:ext cx="715756" cy="978907"/>
          </a:xfrm>
          <a:prstGeom prst="bent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7" idx="1"/>
          </p:cNvCxnSpPr>
          <p:nvPr/>
        </p:nvCxnSpPr>
        <p:spPr>
          <a:xfrm>
            <a:off x="2604199" y="1605386"/>
            <a:ext cx="715756" cy="0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  <a:endCxn id="8" idx="3"/>
          </p:cNvCxnSpPr>
          <p:nvPr/>
        </p:nvCxnSpPr>
        <p:spPr>
          <a:xfrm flipH="1">
            <a:off x="2846988" y="4458612"/>
            <a:ext cx="467708" cy="0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384" y="4163090"/>
            <a:ext cx="605329" cy="29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" name="Flowchart: Process 2"/>
          <p:cNvSpPr/>
          <p:nvPr/>
        </p:nvSpPr>
        <p:spPr>
          <a:xfrm>
            <a:off x="3314696" y="1288544"/>
            <a:ext cx="2427889" cy="612908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Distance from each request to every point on feeder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11" idx="3"/>
            <a:endCxn id="3" idx="3"/>
          </p:cNvCxnSpPr>
          <p:nvPr/>
        </p:nvCxnSpPr>
        <p:spPr>
          <a:xfrm flipV="1">
            <a:off x="5742585" y="1594998"/>
            <a:ext cx="12700" cy="2863614"/>
          </a:xfrm>
          <a:prstGeom prst="bentConnector3">
            <a:avLst>
              <a:gd name="adj1" fmla="val 180000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53972" y="4135673"/>
            <a:ext cx="47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6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– Circuit Mapping with GIS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3" t="10001" r="11656" b="9999"/>
          <a:stretch/>
        </p:blipFill>
        <p:spPr>
          <a:xfrm>
            <a:off x="457200" y="971550"/>
            <a:ext cx="2696634" cy="3733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00400" y="971550"/>
            <a:ext cx="5410200" cy="3733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System Wide Analysis</a:t>
            </a:r>
          </a:p>
          <a:p>
            <a:r>
              <a:rPr lang="en-US" dirty="0" smtClean="0"/>
              <a:t>Use size of current requests to approximate the land use</a:t>
            </a:r>
          </a:p>
          <a:p>
            <a:r>
              <a:rPr lang="en-US" dirty="0" smtClean="0"/>
              <a:t>Based on land use, determine minimum land suitability necessary for a requests</a:t>
            </a:r>
          </a:p>
          <a:p>
            <a:r>
              <a:rPr lang="en-US" dirty="0" smtClean="0"/>
              <a:t>Determine minimum stiffness ratio based on POI</a:t>
            </a:r>
          </a:p>
          <a:p>
            <a:pPr lvl="1"/>
            <a:r>
              <a:rPr lang="en-US" dirty="0" smtClean="0"/>
              <a:t>Ability of system to resist voltage changes due to variability of DG</a:t>
            </a:r>
            <a:endParaRPr lang="en-US" dirty="0" smtClean="0"/>
          </a:p>
          <a:p>
            <a:r>
              <a:rPr lang="en-US" dirty="0" smtClean="0"/>
              <a:t>Use suitability and stiffness ratio to determine future DER POI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Automated feeder simplification is necessary to reduce the runtime</a:t>
            </a:r>
          </a:p>
          <a:p>
            <a:r>
              <a:rPr lang="en-US" dirty="0" smtClean="0"/>
              <a:t>Adding current and predicted future DER to the </a:t>
            </a:r>
            <a:r>
              <a:rPr lang="en-US" dirty="0" err="1" smtClean="0"/>
              <a:t>OpenDSS</a:t>
            </a:r>
            <a:r>
              <a:rPr lang="en-US" dirty="0" smtClean="0"/>
              <a:t> model will provide better insight into necessary system upgrades</a:t>
            </a:r>
          </a:p>
          <a:p>
            <a:r>
              <a:rPr lang="en-US" dirty="0" smtClean="0"/>
              <a:t>The simplified feeder can be used to test the effects of voltage regulator placement, capacitor placement, and wire 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Feeder Reduction</a:t>
            </a:r>
          </a:p>
          <a:p>
            <a:pPr lvl="1"/>
            <a:r>
              <a:rPr lang="en-US" dirty="0" smtClean="0"/>
              <a:t>Quasi-Static </a:t>
            </a:r>
            <a:r>
              <a:rPr lang="en-US" dirty="0" smtClean="0"/>
              <a:t>Time Series Analysis used to prove electrical equivalency of reduced feeder through comparison to historical data</a:t>
            </a:r>
          </a:p>
          <a:p>
            <a:r>
              <a:rPr lang="en-US" dirty="0" smtClean="0"/>
              <a:t>Circuit Mapping with GIS</a:t>
            </a:r>
          </a:p>
          <a:p>
            <a:pPr lvl="1"/>
            <a:r>
              <a:rPr lang="en-US" dirty="0" smtClean="0"/>
              <a:t>Program flow with example of mapped circuit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probabilistic deployment of DER</a:t>
            </a:r>
          </a:p>
          <a:p>
            <a:r>
              <a:rPr lang="en-US" dirty="0" smtClean="0"/>
              <a:t>Develop future planning criteria involving voltage regulator placement, capacitor placement, and wire 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617228" y="1063228"/>
            <a:ext cx="5833343" cy="3713441"/>
            <a:chOff x="1621516" y="1185862"/>
            <a:chExt cx="6746196" cy="42945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516" y="1185862"/>
              <a:ext cx="6746196" cy="39867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19878" y="5172635"/>
              <a:ext cx="2749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Figure 1: Detailed Feeder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4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153400" cy="35313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OpenDSS</a:t>
            </a:r>
            <a:r>
              <a:rPr lang="en-US" dirty="0" smtClean="0"/>
              <a:t> (</a:t>
            </a:r>
            <a:r>
              <a:rPr lang="en-US" dirty="0" err="1" smtClean="0"/>
              <a:t>powerflow</a:t>
            </a:r>
            <a:r>
              <a:rPr lang="en-US" dirty="0" smtClean="0"/>
              <a:t> software by EPRI)</a:t>
            </a:r>
            <a:endParaRPr lang="en-US" dirty="0" smtClean="0"/>
          </a:p>
          <a:p>
            <a:pPr lvl="1"/>
            <a:r>
              <a:rPr lang="en-US" dirty="0" smtClean="0"/>
              <a:t>Voltage regulators, capacitors, etc. maintained</a:t>
            </a:r>
          </a:p>
          <a:p>
            <a:pPr lvl="1"/>
            <a:r>
              <a:rPr lang="en-US" dirty="0" smtClean="0"/>
              <a:t>Lines reduced by change in conductor type/spacing</a:t>
            </a:r>
          </a:p>
          <a:p>
            <a:pPr lvl="1"/>
            <a:r>
              <a:rPr lang="en-US" dirty="0" smtClean="0"/>
              <a:t>Loads represented as spot loads</a:t>
            </a:r>
          </a:p>
          <a:p>
            <a:r>
              <a:rPr lang="en-US" dirty="0" smtClean="0"/>
              <a:t>Quasi-Static Time Series</a:t>
            </a:r>
          </a:p>
          <a:p>
            <a:pPr lvl="1"/>
            <a:r>
              <a:rPr lang="en-US" dirty="0" err="1" smtClean="0"/>
              <a:t>Powerflow</a:t>
            </a:r>
            <a:r>
              <a:rPr lang="en-US" dirty="0" smtClean="0"/>
              <a:t> based on previous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4629" y="1076537"/>
            <a:ext cx="8498541" cy="2677680"/>
            <a:chOff x="322729" y="1417638"/>
            <a:chExt cx="8498541" cy="2677680"/>
          </a:xfrm>
        </p:grpSpPr>
        <p:grpSp>
          <p:nvGrpSpPr>
            <p:cNvPr id="5" name="Group 4"/>
            <p:cNvGrpSpPr/>
            <p:nvPr/>
          </p:nvGrpSpPr>
          <p:grpSpPr>
            <a:xfrm>
              <a:off x="322729" y="1417638"/>
              <a:ext cx="4249271" cy="2374433"/>
              <a:chOff x="228600" y="1276350"/>
              <a:chExt cx="4878388" cy="2747963"/>
            </a:xfrm>
          </p:grpSpPr>
          <p:sp>
            <p:nvSpPr>
              <p:cNvPr id="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28600" y="1276350"/>
                <a:ext cx="4873625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276350"/>
                <a:ext cx="4878388" cy="274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851" y="1417638"/>
              <a:ext cx="4253419" cy="236990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09099" y="3787541"/>
              <a:ext cx="3179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2a: Simplified Feeder Planning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7943" y="3787541"/>
              <a:ext cx="2969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2b: Simplified Feeder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9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3228"/>
            <a:ext cx="4406085" cy="3428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5626" y="4491712"/>
            <a:ext cx="3304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3: 24 QSTS </a:t>
            </a:r>
            <a:r>
              <a:rPr lang="en-US" sz="1400" dirty="0" err="1" smtClean="0"/>
              <a:t>kVAR</a:t>
            </a:r>
            <a:r>
              <a:rPr lang="en-US" sz="1400" dirty="0" smtClean="0"/>
              <a:t> and Resulting Error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76800" y="1905945"/>
            <a:ext cx="4025085" cy="1743050"/>
            <a:chOff x="425163" y="3466983"/>
            <a:chExt cx="4025085" cy="1743050"/>
          </a:xfrm>
        </p:grpSpPr>
        <p:pic>
          <p:nvPicPr>
            <p:cNvPr id="17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5163" y="3466983"/>
              <a:ext cx="4025085" cy="139067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76915" y="4902256"/>
              <a:ext cx="2721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Table 1: Reduction Percentages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2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318603" y="1063228"/>
            <a:ext cx="1924694" cy="514405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5" name="Flowchart: Data 4"/>
          <p:cNvSpPr/>
          <p:nvPr/>
        </p:nvSpPr>
        <p:spPr>
          <a:xfrm>
            <a:off x="318602" y="1884088"/>
            <a:ext cx="1924695" cy="514405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6" name="Flowchart: Data 5"/>
          <p:cNvSpPr/>
          <p:nvPr/>
        </p:nvSpPr>
        <p:spPr>
          <a:xfrm>
            <a:off x="2266970" y="1884088"/>
            <a:ext cx="1924695" cy="514405"/>
          </a:xfrm>
          <a:prstGeom prst="flowChartInputOutpu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7" name="Flowchart: Extract 6"/>
          <p:cNvSpPr/>
          <p:nvPr/>
        </p:nvSpPr>
        <p:spPr>
          <a:xfrm>
            <a:off x="339617" y="2690841"/>
            <a:ext cx="1924695" cy="988623"/>
          </a:xfrm>
          <a:prstGeom prst="flowChartExtrac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8" name="Flowchart: Extract 7"/>
          <p:cNvSpPr/>
          <p:nvPr/>
        </p:nvSpPr>
        <p:spPr>
          <a:xfrm>
            <a:off x="2332653" y="2691803"/>
            <a:ext cx="1924695" cy="988623"/>
          </a:xfrm>
          <a:prstGeom prst="flowChartExtract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33404" y="1063228"/>
            <a:ext cx="1924695" cy="514405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33404" y="1884088"/>
            <a:ext cx="1924695" cy="514405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4433404" y="2962151"/>
            <a:ext cx="1924695" cy="514405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4433404" y="3905139"/>
            <a:ext cx="1924695" cy="514405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6824503" y="1884088"/>
            <a:ext cx="1924695" cy="514405"/>
          </a:xfrm>
          <a:prstGeom prst="flowChartAlternate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6824503" y="2962150"/>
            <a:ext cx="1924695" cy="514405"/>
          </a:xfrm>
          <a:prstGeom prst="flowChartAlternate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15" name="Flowchart: Process 14"/>
          <p:cNvSpPr/>
          <p:nvPr/>
        </p:nvSpPr>
        <p:spPr>
          <a:xfrm>
            <a:off x="2332653" y="4419545"/>
            <a:ext cx="1924695" cy="514405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4"/>
            <a:endCxn id="5" idx="1"/>
          </p:cNvCxnSpPr>
          <p:nvPr/>
        </p:nvCxnSpPr>
        <p:spPr>
          <a:xfrm>
            <a:off x="1280950" y="1577633"/>
            <a:ext cx="0" cy="306454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7" idx="0"/>
          </p:cNvCxnSpPr>
          <p:nvPr/>
        </p:nvCxnSpPr>
        <p:spPr>
          <a:xfrm>
            <a:off x="1280950" y="2398493"/>
            <a:ext cx="21015" cy="292347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1783138" y="3185152"/>
            <a:ext cx="1030689" cy="963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3295001" y="2398493"/>
            <a:ext cx="14769" cy="29331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9" idx="1"/>
          </p:cNvCxnSpPr>
          <p:nvPr/>
        </p:nvCxnSpPr>
        <p:spPr>
          <a:xfrm flipV="1">
            <a:off x="3776174" y="1320431"/>
            <a:ext cx="657230" cy="1865684"/>
          </a:xfrm>
          <a:prstGeom prst="bentConnector3">
            <a:avLst>
              <a:gd name="adj1" fmla="val 72389"/>
            </a:avLst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5395752" y="1577633"/>
            <a:ext cx="0" cy="306454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395752" y="2398493"/>
            <a:ext cx="0" cy="563658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5395752" y="3476556"/>
            <a:ext cx="0" cy="428583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15" idx="3"/>
          </p:cNvCxnSpPr>
          <p:nvPr/>
        </p:nvCxnSpPr>
        <p:spPr>
          <a:xfrm rot="5400000">
            <a:off x="4697949" y="3978944"/>
            <a:ext cx="257203" cy="1138404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6358099" y="2141291"/>
            <a:ext cx="466404" cy="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 flipV="1">
            <a:off x="6358099" y="3219353"/>
            <a:ext cx="466404" cy="1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</p:cNvCxnSpPr>
          <p:nvPr/>
        </p:nvCxnSpPr>
        <p:spPr>
          <a:xfrm rot="5400000">
            <a:off x="6414507" y="1379739"/>
            <a:ext cx="353590" cy="2391099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6462703" y="2409610"/>
            <a:ext cx="257202" cy="2391095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1"/>
            <a:endCxn id="5" idx="2"/>
          </p:cNvCxnSpPr>
          <p:nvPr/>
        </p:nvCxnSpPr>
        <p:spPr>
          <a:xfrm rot="10800000">
            <a:off x="511072" y="2141291"/>
            <a:ext cx="3922332" cy="2021051"/>
          </a:xfrm>
          <a:prstGeom prst="bentConnector3">
            <a:avLst>
              <a:gd name="adj1" fmla="val 106180"/>
            </a:avLst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8637" y="2955256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54683" y="3926975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5749" y="3455481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5749" y="4441379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3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318603" y="1063228"/>
            <a:ext cx="1924694" cy="514405"/>
          </a:xfrm>
          <a:prstGeom prst="flowChartInputOutput">
            <a:avLst/>
          </a:prstGeom>
          <a:solidFill>
            <a:srgbClr val="00703C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5" name="Flowchart: Data 4"/>
          <p:cNvSpPr/>
          <p:nvPr/>
        </p:nvSpPr>
        <p:spPr>
          <a:xfrm>
            <a:off x="318602" y="1884088"/>
            <a:ext cx="1924695" cy="514405"/>
          </a:xfrm>
          <a:prstGeom prst="flowChartInputOutput">
            <a:avLst/>
          </a:prstGeom>
          <a:solidFill>
            <a:srgbClr val="00703C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6" name="Flowchart: Data 5"/>
          <p:cNvSpPr/>
          <p:nvPr/>
        </p:nvSpPr>
        <p:spPr>
          <a:xfrm>
            <a:off x="2266970" y="1884088"/>
            <a:ext cx="1924695" cy="514405"/>
          </a:xfrm>
          <a:prstGeom prst="flowChartInputOutput">
            <a:avLst/>
          </a:prstGeom>
          <a:solidFill>
            <a:srgbClr val="00703C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7" name="Flowchart: Extract 6"/>
          <p:cNvSpPr/>
          <p:nvPr/>
        </p:nvSpPr>
        <p:spPr>
          <a:xfrm>
            <a:off x="339617" y="2690841"/>
            <a:ext cx="1924695" cy="988623"/>
          </a:xfrm>
          <a:prstGeom prst="flowChartExtract">
            <a:avLst/>
          </a:prstGeom>
          <a:solidFill>
            <a:srgbClr val="00703C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8" name="Flowchart: Extract 7"/>
          <p:cNvSpPr/>
          <p:nvPr/>
        </p:nvSpPr>
        <p:spPr>
          <a:xfrm>
            <a:off x="2332653" y="2691803"/>
            <a:ext cx="1924695" cy="988623"/>
          </a:xfrm>
          <a:prstGeom prst="flowChartExtract">
            <a:avLst/>
          </a:prstGeom>
          <a:solidFill>
            <a:srgbClr val="00703C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33404" y="1063228"/>
            <a:ext cx="1924695" cy="514405"/>
          </a:xfrm>
          <a:prstGeom prst="flowChartProcess">
            <a:avLst/>
          </a:prstGeom>
          <a:solidFill>
            <a:srgbClr val="00703C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33404" y="1884088"/>
            <a:ext cx="1924695" cy="514405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4433404" y="2962151"/>
            <a:ext cx="1924695" cy="514405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4433404" y="3905139"/>
            <a:ext cx="1924695" cy="514405"/>
          </a:xfrm>
          <a:prstGeom prst="flowChartDecision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6824503" y="1884088"/>
            <a:ext cx="1924695" cy="514405"/>
          </a:xfrm>
          <a:prstGeom prst="flowChartAlternate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6824503" y="2962150"/>
            <a:ext cx="1924695" cy="514405"/>
          </a:xfrm>
          <a:prstGeom prst="flowChartAlternate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15" name="Flowchart: Process 14"/>
          <p:cNvSpPr/>
          <p:nvPr/>
        </p:nvSpPr>
        <p:spPr>
          <a:xfrm>
            <a:off x="2332653" y="4419545"/>
            <a:ext cx="1924695" cy="514405"/>
          </a:xfrm>
          <a:prstGeom prst="flowChartProcess">
            <a:avLst/>
          </a:prstGeom>
          <a:solidFill>
            <a:srgbClr val="EA6A20"/>
          </a:solidFill>
          <a:ln>
            <a:solidFill>
              <a:srgbClr val="007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4"/>
            <a:endCxn id="5" idx="1"/>
          </p:cNvCxnSpPr>
          <p:nvPr/>
        </p:nvCxnSpPr>
        <p:spPr>
          <a:xfrm>
            <a:off x="1280950" y="1577633"/>
            <a:ext cx="0" cy="306454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7" idx="0"/>
          </p:cNvCxnSpPr>
          <p:nvPr/>
        </p:nvCxnSpPr>
        <p:spPr>
          <a:xfrm>
            <a:off x="1280950" y="2398493"/>
            <a:ext cx="21015" cy="292347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1783138" y="3185152"/>
            <a:ext cx="1030689" cy="963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3295001" y="2398493"/>
            <a:ext cx="14769" cy="29331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9" idx="1"/>
          </p:cNvCxnSpPr>
          <p:nvPr/>
        </p:nvCxnSpPr>
        <p:spPr>
          <a:xfrm flipV="1">
            <a:off x="3776174" y="1320431"/>
            <a:ext cx="657230" cy="1865684"/>
          </a:xfrm>
          <a:prstGeom prst="bentConnector3">
            <a:avLst>
              <a:gd name="adj1" fmla="val 72389"/>
            </a:avLst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5395752" y="1577633"/>
            <a:ext cx="0" cy="306454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395752" y="2398493"/>
            <a:ext cx="0" cy="563658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5395752" y="3476556"/>
            <a:ext cx="0" cy="428583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15" idx="3"/>
          </p:cNvCxnSpPr>
          <p:nvPr/>
        </p:nvCxnSpPr>
        <p:spPr>
          <a:xfrm rot="5400000">
            <a:off x="4697949" y="3978944"/>
            <a:ext cx="257203" cy="1138404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6358099" y="2141291"/>
            <a:ext cx="466404" cy="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 flipV="1">
            <a:off x="6358099" y="3219353"/>
            <a:ext cx="466404" cy="1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</p:cNvCxnSpPr>
          <p:nvPr/>
        </p:nvCxnSpPr>
        <p:spPr>
          <a:xfrm rot="5400000">
            <a:off x="6414507" y="1379739"/>
            <a:ext cx="353590" cy="2391099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6462703" y="2409610"/>
            <a:ext cx="257202" cy="2391095"/>
          </a:xfrm>
          <a:prstGeom prst="bentConnector2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1"/>
            <a:endCxn id="5" idx="2"/>
          </p:cNvCxnSpPr>
          <p:nvPr/>
        </p:nvCxnSpPr>
        <p:spPr>
          <a:xfrm rot="10800000">
            <a:off x="511072" y="2141291"/>
            <a:ext cx="3922332" cy="2021051"/>
          </a:xfrm>
          <a:prstGeom prst="bentConnector3">
            <a:avLst>
              <a:gd name="adj1" fmla="val 106180"/>
            </a:avLst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8637" y="2955256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54683" y="3926975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5749" y="3455481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5749" y="4441379"/>
            <a:ext cx="605329" cy="23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5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463</Words>
  <Application>Microsoft Office PowerPoint</Application>
  <PresentationFormat>On-screen Show (16:9)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SimSun</vt:lpstr>
      <vt:lpstr>Adobe Gothic Std B</vt:lpstr>
      <vt:lpstr>Arial</vt:lpstr>
      <vt:lpstr>Calibri</vt:lpstr>
      <vt:lpstr>Times New Roman</vt:lpstr>
      <vt:lpstr>Office Theme</vt:lpstr>
      <vt:lpstr>PowerPoint Presentation</vt:lpstr>
      <vt:lpstr>Introduction</vt:lpstr>
      <vt:lpstr>Objectives</vt:lpstr>
      <vt:lpstr>Feeder Reduction</vt:lpstr>
      <vt:lpstr>Feeder Reduction</vt:lpstr>
      <vt:lpstr>Feeder Reduction</vt:lpstr>
      <vt:lpstr>Feeder Reduction</vt:lpstr>
      <vt:lpstr>Circuit Mapping with ArcGIS</vt:lpstr>
      <vt:lpstr>Circuit Mapping with ArcGIS</vt:lpstr>
      <vt:lpstr>Circuit Mapping with ArcGIS</vt:lpstr>
      <vt:lpstr>Future - Circuit Mapping with ArcGIS</vt:lpstr>
      <vt:lpstr>Future - Circuit Mapping with GIS</vt:lpstr>
      <vt:lpstr>Future - Circuit Mapping with GIS</vt:lpstr>
      <vt:lpstr>Future - Circuit Mapping with GIS</vt:lpstr>
      <vt:lpstr>Future – Circuit Mapping with GIS</vt:lpstr>
      <vt:lpstr>Conclusion</vt:lpstr>
      <vt:lpstr>Thanks！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Joshua Michael Burklew Smith</cp:lastModifiedBy>
  <cp:revision>77</cp:revision>
  <cp:lastPrinted>2014-06-18T18:09:33Z</cp:lastPrinted>
  <dcterms:created xsi:type="dcterms:W3CDTF">2014-06-09T14:40:13Z</dcterms:created>
  <dcterms:modified xsi:type="dcterms:W3CDTF">2016-11-21T06:20:38Z</dcterms:modified>
</cp:coreProperties>
</file>