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51" r:id="rId2"/>
    <p:sldId id="456" r:id="rId3"/>
    <p:sldId id="457" r:id="rId4"/>
    <p:sldId id="419" r:id="rId5"/>
    <p:sldId id="459" r:id="rId6"/>
    <p:sldId id="461" r:id="rId7"/>
    <p:sldId id="460" r:id="rId8"/>
    <p:sldId id="462" r:id="rId9"/>
    <p:sldId id="463" r:id="rId10"/>
    <p:sldId id="466" r:id="rId11"/>
    <p:sldId id="464" r:id="rId12"/>
    <p:sldId id="465" r:id="rId13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9E7D73-D456-48E6-97E7-6D28700BE64C}">
          <p14:sldIdLst>
            <p14:sldId id="451"/>
            <p14:sldId id="456"/>
            <p14:sldId id="457"/>
            <p14:sldId id="419"/>
            <p14:sldId id="459"/>
            <p14:sldId id="461"/>
            <p14:sldId id="460"/>
            <p14:sldId id="462"/>
            <p14:sldId id="463"/>
            <p14:sldId id="466"/>
            <p14:sldId id="464"/>
            <p14:sldId id="4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jmu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A6A20"/>
    <a:srgbClr val="00703C"/>
    <a:srgbClr val="F7E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26" autoAdjust="0"/>
    <p:restoredTop sz="84551" autoAdjust="0"/>
  </p:normalViewPr>
  <p:slideViewPr>
    <p:cSldViewPr>
      <p:cViewPr varScale="1">
        <p:scale>
          <a:sx n="93" d="100"/>
          <a:sy n="93" d="100"/>
        </p:scale>
        <p:origin x="259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0"/>
    </p:cViewPr>
  </p:sorterViewPr>
  <p:notesViewPr>
    <p:cSldViewPr>
      <p:cViewPr varScale="1">
        <p:scale>
          <a:sx n="65" d="100"/>
          <a:sy n="65" d="100"/>
        </p:scale>
        <p:origin x="-600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5525B-8250-49B5-AF6F-FC0335F44E3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53F07-BF64-4D1F-8687-F222B5E7E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37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4781794"/>
            <a:ext cx="9144000" cy="361705"/>
            <a:chOff x="0" y="4781794"/>
            <a:chExt cx="9144000" cy="361705"/>
          </a:xfrm>
        </p:grpSpPr>
        <p:sp>
          <p:nvSpPr>
            <p:cNvPr id="17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8" name="Picture 17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oup 12"/>
          <p:cNvGrpSpPr>
            <a:grpSpLocks noChangeAspect="1"/>
          </p:cNvGrpSpPr>
          <p:nvPr userDrawn="1"/>
        </p:nvGrpSpPr>
        <p:grpSpPr>
          <a:xfrm rot="5400000">
            <a:off x="7857661" y="3859588"/>
            <a:ext cx="1289764" cy="1282914"/>
            <a:chOff x="5769181" y="137839"/>
            <a:chExt cx="3162729" cy="2433911"/>
          </a:xfrm>
        </p:grpSpPr>
        <p:sp>
          <p:nvSpPr>
            <p:cNvPr id="14" name="Diagonal Stripe 13"/>
            <p:cNvSpPr/>
            <p:nvPr userDrawn="1"/>
          </p:nvSpPr>
          <p:spPr>
            <a:xfrm rot="5400000">
              <a:off x="7337769" y="-43760"/>
              <a:ext cx="1411983" cy="1776299"/>
            </a:xfrm>
            <a:prstGeom prst="diagStripe">
              <a:avLst>
                <a:gd name="adj" fmla="val 60420"/>
              </a:avLst>
            </a:prstGeom>
            <a:solidFill>
              <a:srgbClr val="EA6A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Diagonal Stripe 14"/>
            <p:cNvSpPr/>
            <p:nvPr userDrawn="1"/>
          </p:nvSpPr>
          <p:spPr>
            <a:xfrm rot="5400000">
              <a:off x="6722373" y="-112857"/>
              <a:ext cx="1958841" cy="2460233"/>
            </a:xfrm>
            <a:prstGeom prst="diagStripe">
              <a:avLst>
                <a:gd name="adj" fmla="val 70830"/>
              </a:avLst>
            </a:prstGeom>
            <a:solidFill>
              <a:srgbClr val="007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Diagonal Stripe 15"/>
            <p:cNvSpPr/>
            <p:nvPr userDrawn="1"/>
          </p:nvSpPr>
          <p:spPr>
            <a:xfrm rot="5400000">
              <a:off x="6133871" y="-226290"/>
              <a:ext cx="2433350" cy="3162729"/>
            </a:xfrm>
            <a:prstGeom prst="diagStripe">
              <a:avLst>
                <a:gd name="adj" fmla="val 77604"/>
              </a:avLst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879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8" name="Picture 7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49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8" name="Picture 7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79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4772161"/>
            <a:ext cx="9144000" cy="361705"/>
            <a:chOff x="0" y="4781794"/>
            <a:chExt cx="9144000" cy="361705"/>
          </a:xfrm>
        </p:grpSpPr>
        <p:sp>
          <p:nvSpPr>
            <p:cNvPr id="18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9" name="Picture 18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oup 12"/>
          <p:cNvGrpSpPr>
            <a:grpSpLocks noChangeAspect="1"/>
          </p:cNvGrpSpPr>
          <p:nvPr userDrawn="1"/>
        </p:nvGrpSpPr>
        <p:grpSpPr>
          <a:xfrm rot="5400000">
            <a:off x="7857661" y="3859588"/>
            <a:ext cx="1289764" cy="1282914"/>
            <a:chOff x="5769181" y="137839"/>
            <a:chExt cx="3162729" cy="2433911"/>
          </a:xfrm>
        </p:grpSpPr>
        <p:sp>
          <p:nvSpPr>
            <p:cNvPr id="14" name="Diagonal Stripe 13"/>
            <p:cNvSpPr/>
            <p:nvPr userDrawn="1"/>
          </p:nvSpPr>
          <p:spPr>
            <a:xfrm rot="5400000">
              <a:off x="7337769" y="-43760"/>
              <a:ext cx="1411983" cy="1776299"/>
            </a:xfrm>
            <a:prstGeom prst="diagStripe">
              <a:avLst>
                <a:gd name="adj" fmla="val 60420"/>
              </a:avLst>
            </a:prstGeom>
            <a:solidFill>
              <a:srgbClr val="EA6A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Diagonal Stripe 14"/>
            <p:cNvSpPr/>
            <p:nvPr userDrawn="1"/>
          </p:nvSpPr>
          <p:spPr>
            <a:xfrm rot="5400000">
              <a:off x="6722373" y="-112857"/>
              <a:ext cx="1958841" cy="2460233"/>
            </a:xfrm>
            <a:prstGeom prst="diagStripe">
              <a:avLst>
                <a:gd name="adj" fmla="val 70830"/>
              </a:avLst>
            </a:prstGeom>
            <a:solidFill>
              <a:srgbClr val="007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Diagonal Stripe 15"/>
            <p:cNvSpPr/>
            <p:nvPr userDrawn="1"/>
          </p:nvSpPr>
          <p:spPr>
            <a:xfrm rot="5400000">
              <a:off x="6133871" y="-226290"/>
              <a:ext cx="2433350" cy="3162729"/>
            </a:xfrm>
            <a:prstGeom prst="diagStripe">
              <a:avLst>
                <a:gd name="adj" fmla="val 77604"/>
              </a:avLst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063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781794"/>
            <a:ext cx="9144000" cy="361705"/>
            <a:chOff x="0" y="4781794"/>
            <a:chExt cx="9144000" cy="361705"/>
          </a:xfrm>
        </p:grpSpPr>
        <p:sp>
          <p:nvSpPr>
            <p:cNvPr id="10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1" name="Picture 10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7425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4781794"/>
            <a:ext cx="9144000" cy="361705"/>
            <a:chOff x="0" y="4781794"/>
            <a:chExt cx="9144000" cy="361705"/>
          </a:xfrm>
        </p:grpSpPr>
        <p:sp>
          <p:nvSpPr>
            <p:cNvPr id="11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2" name="Picture 11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4279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11" name="Picture 10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209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7" name="Picture 6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434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6" name="Picture 5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97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9" name="Picture 8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1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9" name="Picture 8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42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4767262"/>
            <a:ext cx="9144000" cy="37623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153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1534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1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9300"/>
            <a:ext cx="81534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2f. Feeder 04 Reduced OpenDSS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1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" y="0"/>
            <a:ext cx="9139881" cy="857250"/>
          </a:xfrm>
        </p:spPr>
        <p:txBody>
          <a:bodyPr/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57250"/>
            <a:ext cx="8229600" cy="3965575"/>
          </a:xfrm>
        </p:spPr>
      </p:pic>
    </p:spTree>
    <p:extLst>
      <p:ext uri="{BB962C8B-B14F-4D97-AF65-F5344CB8AC3E}">
        <p14:creationId xmlns:p14="http://schemas.microsoft.com/office/powerpoint/2010/main" val="277549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dirty="0" smtClean="0"/>
              <a:t> 1 Week QSTS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857250"/>
            <a:ext cx="8229600" cy="3924299"/>
          </a:xfrm>
        </p:spPr>
      </p:pic>
    </p:spTree>
    <p:extLst>
      <p:ext uri="{BB962C8B-B14F-4D97-AF65-F5344CB8AC3E}">
        <p14:creationId xmlns:p14="http://schemas.microsoft.com/office/powerpoint/2010/main" val="136106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&amp; Future 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56554" y="1276350"/>
            <a:ext cx="4114800" cy="33944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Time Reduction: 99.45%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Max Real Power Error: 2.22%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Investigate MATLAB control of SVRs using simplified model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Automatic simplified model generation through collapse of nodes and loads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470965"/>
              </p:ext>
            </p:extLst>
          </p:nvPr>
        </p:nvGraphicFramePr>
        <p:xfrm>
          <a:off x="457200" y="1276350"/>
          <a:ext cx="4099353" cy="3394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451">
                  <a:extLst>
                    <a:ext uri="{9D8B030D-6E8A-4147-A177-3AD203B41FA5}">
                      <a16:colId xmlns:a16="http://schemas.microsoft.com/office/drawing/2014/main" val="1814606339"/>
                    </a:ext>
                  </a:extLst>
                </a:gridCol>
                <a:gridCol w="1366451">
                  <a:extLst>
                    <a:ext uri="{9D8B030D-6E8A-4147-A177-3AD203B41FA5}">
                      <a16:colId xmlns:a16="http://schemas.microsoft.com/office/drawing/2014/main" val="2864590014"/>
                    </a:ext>
                  </a:extLst>
                </a:gridCol>
                <a:gridCol w="1366451">
                  <a:extLst>
                    <a:ext uri="{9D8B030D-6E8A-4147-A177-3AD203B41FA5}">
                      <a16:colId xmlns:a16="http://schemas.microsoft.com/office/drawing/2014/main" val="2716852499"/>
                    </a:ext>
                  </a:extLst>
                </a:gridCol>
              </a:tblGrid>
              <a:tr h="5657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Detailed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Simplified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343892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8.29 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2.72 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994188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week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 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19.06 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409108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month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3.87 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1.27 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196513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quarter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11.6 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3.81 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203838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year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2.09 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16.5 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2115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55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Capture of DSDR Operations on Feeder 04</a:t>
            </a:r>
            <a:endParaRPr lang="en-US" sz="3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819150"/>
            <a:ext cx="5791200" cy="40386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/>
              <a:t>The primary function of DSDR is to perform demand reduction at peak loading conditions by dropping OLTC and feeder SVR voltage set points system wide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 1% change in voltage results in a 0.2% to 1.5% change in real power and a 2% to 6% change in reactive </a:t>
            </a:r>
            <a:r>
              <a:rPr lang="en-US" sz="2000" dirty="0" smtClean="0"/>
              <a:t>power.</a:t>
            </a:r>
          </a:p>
          <a:p>
            <a:r>
              <a:rPr lang="en-US" sz="2000" dirty="0" smtClean="0"/>
              <a:t>SC operations pulled from DSCADA historian. SC states stacked on top of one another with higher number out of pair signifying the “on” state.</a:t>
            </a:r>
          </a:p>
          <a:p>
            <a:endParaRPr lang="en-US" sz="2000" kern="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312744" y="2638424"/>
            <a:ext cx="20906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Derived Annual Q	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372059" y="4724399"/>
            <a:ext cx="197201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</a:t>
            </a:r>
            <a:r>
              <a:rPr lang="en-US" altLang="en-US" sz="1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Historical S.C. States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C:\Users\jlavall\Box Sync\00_Research\02_THESIS\References\Papers_Used\Chapter_04\DSDR_SC_States.bmp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5"/>
          <a:stretch/>
        </p:blipFill>
        <p:spPr bwMode="auto">
          <a:xfrm>
            <a:off x="6119812" y="2952750"/>
            <a:ext cx="246697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jlavall\Box Sync\00_Research\02_THESIS\References\Papers_Used\Chapter_04\ROX_ACTUAL_Q.bmp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6"/>
          <a:stretch/>
        </p:blipFill>
        <p:spPr bwMode="auto">
          <a:xfrm>
            <a:off x="6129337" y="895350"/>
            <a:ext cx="2457450" cy="1743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07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One Week QSTS Sim. Between DOY 164 to 171</a:t>
            </a:r>
            <a:endParaRPr lang="en-US" sz="3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819150"/>
            <a:ext cx="8763000" cy="40386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/>
              <a:t>I</a:t>
            </a:r>
            <a:r>
              <a:rPr lang="en-US" sz="2000" dirty="0" smtClean="0"/>
              <a:t>t </a:t>
            </a:r>
            <a:r>
              <a:rPr lang="en-US" sz="2000" dirty="0"/>
              <a:t>was concluded the DSDR program enforces a priority system in which the order goes SC1, SC2, and then SC3. </a:t>
            </a:r>
            <a:endParaRPr lang="en-US" sz="2000" dirty="0" smtClean="0"/>
          </a:p>
          <a:p>
            <a:r>
              <a:rPr lang="en-US" sz="2000" dirty="0" smtClean="0"/>
              <a:t>For example, if reactive </a:t>
            </a:r>
            <a:r>
              <a:rPr lang="en-US" sz="2000" dirty="0"/>
              <a:t>power </a:t>
            </a:r>
            <a:r>
              <a:rPr lang="en-US" sz="2000" dirty="0" smtClean="0"/>
              <a:t>level was observed </a:t>
            </a:r>
            <a:r>
              <a:rPr lang="en-US" sz="2000" dirty="0"/>
              <a:t>greater than </a:t>
            </a:r>
            <a:r>
              <a:rPr lang="en-US" sz="2000" dirty="0" smtClean="0"/>
              <a:t>threshold </a:t>
            </a:r>
            <a:r>
              <a:rPr lang="en-US" sz="2000" dirty="0"/>
              <a:t>and </a:t>
            </a:r>
            <a:r>
              <a:rPr lang="en-US" sz="2000" b="1" dirty="0"/>
              <a:t>only SC1 is energized</a:t>
            </a:r>
            <a:r>
              <a:rPr lang="en-US" sz="2000" dirty="0"/>
              <a:t>, a command would be sent to </a:t>
            </a:r>
            <a:r>
              <a:rPr lang="en-US" sz="2000" b="1" dirty="0"/>
              <a:t>SC2 to trip on-line </a:t>
            </a:r>
            <a:r>
              <a:rPr lang="en-US" sz="2000" dirty="0"/>
              <a:t>for PF correction, therefore flattening the voltage profile and decreasing losses.</a:t>
            </a:r>
            <a:endParaRPr lang="en-US" sz="2000" kern="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68930" y="4856975"/>
            <a:ext cx="2501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Locations of V.R. Equipment	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619068" y="4885551"/>
            <a:ext cx="19207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</a:t>
            </a:r>
            <a:r>
              <a:rPr lang="en-US" altLang="en-US" sz="1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States of S.C. Banks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363" y="2812415"/>
            <a:ext cx="2664460" cy="2108200"/>
          </a:xfrm>
          <a:prstGeom prst="rect">
            <a:avLst/>
          </a:prstGeom>
        </p:spPr>
      </p:pic>
      <p:pic>
        <p:nvPicPr>
          <p:cNvPr id="14" name="Picture 13" descr="C:\Users\jlavall\Box Sync\00_Research\02_THESIS\References\Papers_Used\Chapter_04\Section_1\Reactive_Power.bmp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2" r="6873"/>
          <a:stretch/>
        </p:blipFill>
        <p:spPr bwMode="auto">
          <a:xfrm>
            <a:off x="4191000" y="2800350"/>
            <a:ext cx="2776855" cy="21107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640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Simplifying the Feeder 04 Model</a:t>
            </a:r>
            <a:endParaRPr lang="en-US" sz="36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631948"/>
            <a:ext cx="4874395" cy="27432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569503" y="1150936"/>
            <a:ext cx="4040188" cy="48101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Topology Planning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198514" y="1129987"/>
            <a:ext cx="3466003" cy="50196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Topology Results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25" y="1631948"/>
            <a:ext cx="3658582" cy="2743200"/>
          </a:xfrm>
        </p:spPr>
      </p:pic>
    </p:spTree>
    <p:extLst>
      <p:ext uri="{BB962C8B-B14F-4D97-AF65-F5344CB8AC3E}">
        <p14:creationId xmlns:p14="http://schemas.microsoft.com/office/powerpoint/2010/main" val="19907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the Feeder 04 Model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625997"/>
              </p:ext>
            </p:extLst>
          </p:nvPr>
        </p:nvGraphicFramePr>
        <p:xfrm>
          <a:off x="228600" y="1598601"/>
          <a:ext cx="4608154" cy="1906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122">
                  <a:extLst>
                    <a:ext uri="{9D8B030D-6E8A-4147-A177-3AD203B41FA5}">
                      <a16:colId xmlns:a16="http://schemas.microsoft.com/office/drawing/2014/main" val="152555019"/>
                    </a:ext>
                  </a:extLst>
                </a:gridCol>
                <a:gridCol w="1246344">
                  <a:extLst>
                    <a:ext uri="{9D8B030D-6E8A-4147-A177-3AD203B41FA5}">
                      <a16:colId xmlns:a16="http://schemas.microsoft.com/office/drawing/2014/main" val="1749364927"/>
                    </a:ext>
                  </a:extLst>
                </a:gridCol>
                <a:gridCol w="1246344">
                  <a:extLst>
                    <a:ext uri="{9D8B030D-6E8A-4147-A177-3AD203B41FA5}">
                      <a16:colId xmlns:a16="http://schemas.microsoft.com/office/drawing/2014/main" val="1795029298"/>
                    </a:ext>
                  </a:extLst>
                </a:gridCol>
                <a:gridCol w="1246344">
                  <a:extLst>
                    <a:ext uri="{9D8B030D-6E8A-4147-A177-3AD203B41FA5}">
                      <a16:colId xmlns:a16="http://schemas.microsoft.com/office/drawing/2014/main" val="1707841233"/>
                    </a:ext>
                  </a:extLst>
                </a:gridCol>
              </a:tblGrid>
              <a:tr h="5085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4533" marR="18453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Detailed</a:t>
                      </a:r>
                      <a:endParaRPr lang="en-US" sz="1600" dirty="0"/>
                    </a:p>
                  </a:txBody>
                  <a:tcPr marL="184533" marR="18453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Simplified</a:t>
                      </a:r>
                      <a:endParaRPr lang="en-US" sz="1600" dirty="0"/>
                    </a:p>
                  </a:txBody>
                  <a:tcPr marL="184533" marR="18453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Reduction</a:t>
                      </a:r>
                      <a:endParaRPr lang="en-US" sz="1600" dirty="0"/>
                    </a:p>
                  </a:txBody>
                  <a:tcPr marL="184533" marR="184533"/>
                </a:tc>
                <a:extLst>
                  <a:ext uri="{0D108BD9-81ED-4DB2-BD59-A6C34878D82A}">
                    <a16:rowId xmlns:a16="http://schemas.microsoft.com/office/drawing/2014/main" val="1584643580"/>
                  </a:ext>
                </a:extLst>
              </a:tr>
              <a:tr h="508526">
                <a:tc>
                  <a:txBody>
                    <a:bodyPr/>
                    <a:lstStyle/>
                    <a:p>
                      <a:r>
                        <a:rPr lang="en-US" dirty="0" smtClean="0"/>
                        <a:t>Lines</a:t>
                      </a:r>
                      <a:endParaRPr lang="en-US" dirty="0"/>
                    </a:p>
                  </a:txBody>
                  <a:tcPr marL="184533" marR="1845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2196</a:t>
                      </a:r>
                      <a:endParaRPr lang="en-US" dirty="0"/>
                    </a:p>
                  </a:txBody>
                  <a:tcPr marL="184533" marR="1845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 marL="184533" marR="1845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96.9%</a:t>
                      </a:r>
                      <a:endParaRPr lang="en-US" dirty="0"/>
                    </a:p>
                  </a:txBody>
                  <a:tcPr marL="184533" marR="184533"/>
                </a:tc>
                <a:extLst>
                  <a:ext uri="{0D108BD9-81ED-4DB2-BD59-A6C34878D82A}">
                    <a16:rowId xmlns:a16="http://schemas.microsoft.com/office/drawing/2014/main" val="4023120333"/>
                  </a:ext>
                </a:extLst>
              </a:tr>
              <a:tr h="889921">
                <a:tc>
                  <a:txBody>
                    <a:bodyPr/>
                    <a:lstStyle/>
                    <a:p>
                      <a:r>
                        <a:rPr lang="en-US" dirty="0" smtClean="0"/>
                        <a:t>Loads</a:t>
                      </a:r>
                      <a:endParaRPr lang="en-US" dirty="0"/>
                    </a:p>
                  </a:txBody>
                  <a:tcPr marL="184533" marR="1845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1047</a:t>
                      </a:r>
                      <a:endParaRPr lang="en-US" dirty="0"/>
                    </a:p>
                  </a:txBody>
                  <a:tcPr marL="184533" marR="1845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marL="184533" marR="1845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92.6%</a:t>
                      </a:r>
                      <a:endParaRPr lang="en-US" dirty="0"/>
                    </a:p>
                  </a:txBody>
                  <a:tcPr marL="184533" marR="184533"/>
                </a:tc>
                <a:extLst>
                  <a:ext uri="{0D108BD9-81ED-4DB2-BD59-A6C34878D82A}">
                    <a16:rowId xmlns:a16="http://schemas.microsoft.com/office/drawing/2014/main" val="1154275130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512583" y="1090408"/>
            <a:ext cx="4040188" cy="4810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700" dirty="0" smtClean="0"/>
              <a:t>Component Comparison</a:t>
            </a:r>
            <a:endParaRPr lang="en-US" sz="27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953000" y="1063228"/>
            <a:ext cx="4041775" cy="4810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700" dirty="0" smtClean="0"/>
              <a:t>DSS Line/Bus Development</a:t>
            </a:r>
            <a:endParaRPr lang="en-US" sz="27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953000" y="1575776"/>
            <a:ext cx="4041775" cy="19297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3505576"/>
            <a:ext cx="82296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u="sng" dirty="0" smtClean="0"/>
              <a:t>Example DSS Line/Bus Development</a:t>
            </a:r>
          </a:p>
          <a:p>
            <a:r>
              <a:rPr lang="en-US" sz="1400" dirty="0" smtClean="0"/>
              <a:t>New Line.K1   Phases=3   Bus1=08_1.1.2.3   Bus2=08_A1.1.2.3</a:t>
            </a:r>
          </a:p>
          <a:p>
            <a:r>
              <a:rPr lang="en-US" sz="1400" dirty="0" smtClean="0"/>
              <a:t>~ Length=2833.6   units=</a:t>
            </a:r>
            <a:r>
              <a:rPr lang="en-US" sz="1400" dirty="0" err="1" smtClean="0"/>
              <a:t>ft</a:t>
            </a:r>
            <a:r>
              <a:rPr lang="en-US" sz="1400" dirty="0" smtClean="0"/>
              <a:t>   Spacing=PEC_PEC_23kV_TRIA_3P</a:t>
            </a:r>
          </a:p>
          <a:p>
            <a:r>
              <a:rPr lang="en-US" sz="1400" dirty="0"/>
              <a:t>~</a:t>
            </a:r>
            <a:r>
              <a:rPr lang="en-US" sz="1400" dirty="0" smtClean="0"/>
              <a:t> </a:t>
            </a:r>
            <a:r>
              <a:rPr lang="en-US" sz="1400" dirty="0"/>
              <a:t>wires=['PEC_#2AWG_ACSR' 'PEC_#2AWG_ACSR' 'PEC_#2AWG_ACSR' 'PEC_#2AWG_ACSR']</a:t>
            </a:r>
          </a:p>
        </p:txBody>
      </p:sp>
    </p:spTree>
    <p:extLst>
      <p:ext uri="{BB962C8B-B14F-4D97-AF65-F5344CB8AC3E}">
        <p14:creationId xmlns:p14="http://schemas.microsoft.com/office/powerpoint/2010/main" val="235941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Power 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1017699"/>
            <a:ext cx="4572000" cy="48101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Detailed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572000" y="1025878"/>
            <a:ext cx="4572000" cy="48101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Simplified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72000" y="1504950"/>
            <a:ext cx="4572000" cy="3280479"/>
            <a:chOff x="4724400" y="1504950"/>
            <a:chExt cx="3200400" cy="381000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72" t="3682" r="52825" b="50284"/>
            <a:stretch/>
          </p:blipFill>
          <p:spPr>
            <a:xfrm>
              <a:off x="4724400" y="1504950"/>
              <a:ext cx="3200400" cy="190500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26" t="3682" r="8370" b="50284"/>
            <a:stretch/>
          </p:blipFill>
          <p:spPr>
            <a:xfrm>
              <a:off x="4724400" y="3409951"/>
              <a:ext cx="3200400" cy="1905001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0" y="1504950"/>
            <a:ext cx="4572000" cy="3276600"/>
            <a:chOff x="534988" y="822722"/>
            <a:chExt cx="3505200" cy="39624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6" t="4335" r="52500" b="51690"/>
            <a:stretch/>
          </p:blipFill>
          <p:spPr>
            <a:xfrm>
              <a:off x="534988" y="822722"/>
              <a:ext cx="3505200" cy="19812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33" t="4335" r="8333" b="51690"/>
            <a:stretch/>
          </p:blipFill>
          <p:spPr>
            <a:xfrm>
              <a:off x="534988" y="2803922"/>
              <a:ext cx="3505200" cy="198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676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Power 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1150938"/>
            <a:ext cx="4691214" cy="48101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Detailed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691215" y="1150938"/>
            <a:ext cx="4452786" cy="48101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Simplified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950"/>
            <a:ext cx="4691214" cy="314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14" y="1631951"/>
            <a:ext cx="4452786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5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24 Hour QSTS kW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57250"/>
            <a:ext cx="8229600" cy="39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5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dirty="0" smtClean="0"/>
              <a:t>24 Hour QSTS </a:t>
            </a:r>
            <a:r>
              <a:rPr lang="en-US" dirty="0" err="1" smtClean="0"/>
              <a:t>kVAR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95350"/>
            <a:ext cx="8229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9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4694</TotalTime>
  <Words>354</Words>
  <Application>Microsoft Office PowerPoint</Application>
  <PresentationFormat>On-screen Show (16:9)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2f. Feeder 04 Reduced OpenDSS Model</vt:lpstr>
      <vt:lpstr>Capture of DSDR Operations on Feeder 04</vt:lpstr>
      <vt:lpstr>One Week QSTS Sim. Between DOY 164 to 171</vt:lpstr>
      <vt:lpstr>Simplifying the Feeder 04 Model</vt:lpstr>
      <vt:lpstr>Simplifying the Feeder 04 Model</vt:lpstr>
      <vt:lpstr>Static Power Flow</vt:lpstr>
      <vt:lpstr>Static Power Flow</vt:lpstr>
      <vt:lpstr>24 Hour QSTS kW</vt:lpstr>
      <vt:lpstr>24 Hour QSTS kVAR</vt:lpstr>
      <vt:lpstr>Error</vt:lpstr>
      <vt:lpstr> 1 Week QSTS</vt:lpstr>
      <vt:lpstr>Benefits &amp; Future Work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DANS</dc:creator>
  <cp:lastModifiedBy>Joshua Michael Burklew Smith</cp:lastModifiedBy>
  <cp:revision>224</cp:revision>
  <cp:lastPrinted>2015-04-10T11:58:27Z</cp:lastPrinted>
  <dcterms:created xsi:type="dcterms:W3CDTF">2014-06-09T14:40:13Z</dcterms:created>
  <dcterms:modified xsi:type="dcterms:W3CDTF">2016-03-31T04:15:24Z</dcterms:modified>
</cp:coreProperties>
</file>