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451" r:id="rId2"/>
    <p:sldId id="452" r:id="rId3"/>
  </p:sldIdLst>
  <p:sldSz cx="9144000" cy="5143500" type="screen16x9"/>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9E7D73-D456-48E6-97E7-6D28700BE64C}">
          <p14:sldIdLst>
            <p14:sldId id="451"/>
            <p14:sldId id="45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jmu"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EA6A20"/>
    <a:srgbClr val="00703C"/>
    <a:srgbClr val="F7E8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73" autoAdjust="0"/>
    <p:restoredTop sz="84551" autoAdjust="0"/>
  </p:normalViewPr>
  <p:slideViewPr>
    <p:cSldViewPr>
      <p:cViewPr varScale="1">
        <p:scale>
          <a:sx n="57" d="100"/>
          <a:sy n="57" d="100"/>
        </p:scale>
        <p:origin x="67" y="955"/>
      </p:cViewPr>
      <p:guideLst>
        <p:guide orient="horz" pos="1620"/>
        <p:guide pos="2880"/>
      </p:guideLst>
    </p:cSldViewPr>
  </p:slideViewPr>
  <p:notesTextViewPr>
    <p:cViewPr>
      <p:scale>
        <a:sx n="1" d="1"/>
        <a:sy n="1" d="1"/>
      </p:scale>
      <p:origin x="0" y="0"/>
    </p:cViewPr>
  </p:notesTextViewPr>
  <p:sorterViewPr>
    <p:cViewPr>
      <p:scale>
        <a:sx n="100" d="100"/>
        <a:sy n="100" d="100"/>
      </p:scale>
      <p:origin x="0" y="2400"/>
    </p:cViewPr>
  </p:sorterViewPr>
  <p:notesViewPr>
    <p:cSldViewPr>
      <p:cViewPr varScale="1">
        <p:scale>
          <a:sx n="65" d="100"/>
          <a:sy n="65" d="100"/>
        </p:scale>
        <p:origin x="-600"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52A5525B-8250-49B5-AF6F-FC0335F44E3F}" type="datetimeFigureOut">
              <a:rPr lang="en-US" smtClean="0"/>
              <a:t>8/1/2016</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6D053F07-BF64-4D1F-8687-F222B5E7EEF2}" type="slidenum">
              <a:rPr lang="en-US" smtClean="0"/>
              <a:t>‹#›</a:t>
            </a:fld>
            <a:endParaRPr lang="en-US"/>
          </a:p>
        </p:txBody>
      </p:sp>
    </p:spTree>
    <p:extLst>
      <p:ext uri="{BB962C8B-B14F-4D97-AF65-F5344CB8AC3E}">
        <p14:creationId xmlns:p14="http://schemas.microsoft.com/office/powerpoint/2010/main" val="2106637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grpSp>
        <p:nvGrpSpPr>
          <p:cNvPr id="19" name="Group 18"/>
          <p:cNvGrpSpPr/>
          <p:nvPr userDrawn="1"/>
        </p:nvGrpSpPr>
        <p:grpSpPr>
          <a:xfrm>
            <a:off x="0" y="4781794"/>
            <a:ext cx="9144000" cy="361705"/>
            <a:chOff x="0" y="4781794"/>
            <a:chExt cx="9144000" cy="361705"/>
          </a:xfrm>
        </p:grpSpPr>
        <p:sp>
          <p:nvSpPr>
            <p:cNvPr id="17" name="Date Placeholder 3"/>
            <p:cNvSpPr txBox="1">
              <a:spLocks/>
            </p:cNvSpPr>
            <p:nvPr userDrawn="1"/>
          </p:nvSpPr>
          <p:spPr>
            <a:xfrm>
              <a:off x="0" y="4781794"/>
              <a:ext cx="9144000" cy="36170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lstStyle>
              <a:defPPr>
                <a:defRPr lang="en-US"/>
              </a:defPPr>
              <a:lvl1pPr marL="0" algn="l" defTabSz="914400" rtl="0" eaLnBrk="1" latinLnBrk="0" hangingPunct="1">
                <a:defRPr sz="2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   PER</a:t>
              </a:r>
              <a:endParaRPr lang="en-US" dirty="0"/>
            </a:p>
          </p:txBody>
        </p:sp>
        <p:pic>
          <p:nvPicPr>
            <p:cNvPr id="18" name="Picture 17" descr="C:\Users\DANS\Google Drive\03 Private\CAPER Logo Test 4.jpg"/>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8600" y="4844025"/>
              <a:ext cx="273050" cy="217978"/>
            </a:xfrm>
            <a:prstGeom prst="rect">
              <a:avLst/>
            </a:prstGeom>
            <a:noFill/>
            <a:ln>
              <a:noFill/>
            </a:ln>
          </p:spPr>
        </p:pic>
      </p:grpSp>
      <p:grpSp>
        <p:nvGrpSpPr>
          <p:cNvPr id="13" name="Group 12"/>
          <p:cNvGrpSpPr>
            <a:grpSpLocks noChangeAspect="1"/>
          </p:cNvGrpSpPr>
          <p:nvPr userDrawn="1"/>
        </p:nvGrpSpPr>
        <p:grpSpPr>
          <a:xfrm rot="5400000">
            <a:off x="7857661" y="3859588"/>
            <a:ext cx="1289764" cy="1282914"/>
            <a:chOff x="5769181" y="137839"/>
            <a:chExt cx="3162729" cy="2433911"/>
          </a:xfrm>
        </p:grpSpPr>
        <p:sp>
          <p:nvSpPr>
            <p:cNvPr id="14" name="Diagonal Stripe 13"/>
            <p:cNvSpPr/>
            <p:nvPr userDrawn="1"/>
          </p:nvSpPr>
          <p:spPr>
            <a:xfrm rot="5400000">
              <a:off x="7337769" y="-43760"/>
              <a:ext cx="1411983" cy="1776299"/>
            </a:xfrm>
            <a:prstGeom prst="diagStripe">
              <a:avLst>
                <a:gd name="adj" fmla="val 60420"/>
              </a:avLst>
            </a:prstGeom>
            <a:solidFill>
              <a:srgbClr val="EA6A2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5" name="Diagonal Stripe 14"/>
            <p:cNvSpPr/>
            <p:nvPr userDrawn="1"/>
          </p:nvSpPr>
          <p:spPr>
            <a:xfrm rot="5400000">
              <a:off x="6722373" y="-112857"/>
              <a:ext cx="1958841" cy="2460233"/>
            </a:xfrm>
            <a:prstGeom prst="diagStripe">
              <a:avLst>
                <a:gd name="adj" fmla="val 70830"/>
              </a:avLst>
            </a:prstGeom>
            <a:solidFill>
              <a:srgbClr val="00703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6" name="Diagonal Stripe 15"/>
            <p:cNvSpPr/>
            <p:nvPr userDrawn="1"/>
          </p:nvSpPr>
          <p:spPr>
            <a:xfrm rot="5400000">
              <a:off x="6133871" y="-226290"/>
              <a:ext cx="2433350" cy="3162729"/>
            </a:xfrm>
            <a:prstGeom prst="diagStripe">
              <a:avLst>
                <a:gd name="adj" fmla="val 77604"/>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Tree>
    <p:extLst>
      <p:ext uri="{BB962C8B-B14F-4D97-AF65-F5344CB8AC3E}">
        <p14:creationId xmlns:p14="http://schemas.microsoft.com/office/powerpoint/2010/main" val="2648792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6317"/>
            <a:ext cx="2133600" cy="273844"/>
          </a:xfrm>
          <a:prstGeom prst="rect">
            <a:avLst/>
          </a:prstGeom>
        </p:spPr>
        <p:txBody>
          <a:bodyPr/>
          <a:lstStyle/>
          <a:p>
            <a:fld id="{BFE4ABA5-C905-4825-8872-D86BC7CBE79A}" type="datetimeFigureOut">
              <a:rPr lang="en-US" smtClean="0"/>
              <a:t>8/1/2016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F45E830-3C7C-4F15-AAD2-A34ED5297E26}" type="slidenum">
              <a:rPr lang="en-US" smtClean="0"/>
              <a:t>‹#›</a:t>
            </a:fld>
            <a:endParaRPr lang="en-US" dirty="0"/>
          </a:p>
        </p:txBody>
      </p:sp>
      <p:sp>
        <p:nvSpPr>
          <p:cNvPr id="7" name="Date Placeholder 3"/>
          <p:cNvSpPr txBox="1">
            <a:spLocks/>
          </p:cNvSpPr>
          <p:nvPr userDrawn="1"/>
        </p:nvSpPr>
        <p:spPr>
          <a:xfrm>
            <a:off x="76200" y="4781795"/>
            <a:ext cx="2133600" cy="273844"/>
          </a:xfrm>
          <a:prstGeom prst="rect">
            <a:avLst/>
          </a:prstGeom>
        </p:spPr>
        <p:txBody>
          <a:bodyPr vert="horz" lIns="91440" tIns="45720" rIns="91440" bIns="45720" rtlCol="0" anchor="ctr"/>
          <a:lstStyle>
            <a:defPPr>
              <a:defRPr lang="en-US"/>
            </a:defPPr>
            <a:lvl1pPr marL="0" algn="l" defTabSz="914400" rtl="0" eaLnBrk="1" latinLnBrk="0" hangingPunct="1">
              <a:defRPr sz="2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   PER</a:t>
            </a:r>
            <a:endParaRPr lang="en-US" dirty="0"/>
          </a:p>
        </p:txBody>
      </p:sp>
      <p:pic>
        <p:nvPicPr>
          <p:cNvPr id="8" name="Picture 7" descr="C:\Users\DANS\Google Drive\03 Private\CAPER Logo Test 4.jpg"/>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800" y="4809728"/>
            <a:ext cx="273050" cy="217978"/>
          </a:xfrm>
          <a:prstGeom prst="rect">
            <a:avLst/>
          </a:prstGeom>
          <a:noFill/>
          <a:ln>
            <a:noFill/>
          </a:ln>
        </p:spPr>
      </p:pic>
    </p:spTree>
    <p:extLst>
      <p:ext uri="{BB962C8B-B14F-4D97-AF65-F5344CB8AC3E}">
        <p14:creationId xmlns:p14="http://schemas.microsoft.com/office/powerpoint/2010/main" val="1454923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6317"/>
            <a:ext cx="2133600" cy="273844"/>
          </a:xfrm>
          <a:prstGeom prst="rect">
            <a:avLst/>
          </a:prstGeom>
        </p:spPr>
        <p:txBody>
          <a:bodyPr/>
          <a:lstStyle/>
          <a:p>
            <a:fld id="{BFE4ABA5-C905-4825-8872-D86BC7CBE79A}" type="datetimeFigureOut">
              <a:rPr lang="en-US" smtClean="0"/>
              <a:t>8/1/2016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F45E830-3C7C-4F15-AAD2-A34ED5297E26}" type="slidenum">
              <a:rPr lang="en-US" smtClean="0"/>
              <a:t>‹#›</a:t>
            </a:fld>
            <a:endParaRPr lang="en-US" dirty="0"/>
          </a:p>
        </p:txBody>
      </p:sp>
      <p:sp>
        <p:nvSpPr>
          <p:cNvPr id="7" name="Date Placeholder 3"/>
          <p:cNvSpPr txBox="1">
            <a:spLocks/>
          </p:cNvSpPr>
          <p:nvPr userDrawn="1"/>
        </p:nvSpPr>
        <p:spPr>
          <a:xfrm>
            <a:off x="76200" y="4781795"/>
            <a:ext cx="2133600" cy="273844"/>
          </a:xfrm>
          <a:prstGeom prst="rect">
            <a:avLst/>
          </a:prstGeom>
        </p:spPr>
        <p:txBody>
          <a:bodyPr vert="horz" lIns="91440" tIns="45720" rIns="91440" bIns="45720" rtlCol="0" anchor="ctr"/>
          <a:lstStyle>
            <a:defPPr>
              <a:defRPr lang="en-US"/>
            </a:defPPr>
            <a:lvl1pPr marL="0" algn="l" defTabSz="914400" rtl="0" eaLnBrk="1" latinLnBrk="0" hangingPunct="1">
              <a:defRPr sz="2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   PER</a:t>
            </a:r>
            <a:endParaRPr lang="en-US" dirty="0"/>
          </a:p>
        </p:txBody>
      </p:sp>
      <p:pic>
        <p:nvPicPr>
          <p:cNvPr id="8" name="Picture 7" descr="C:\Users\DANS\Google Drive\03 Private\CAPER Logo Test 4.jpg"/>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800" y="4809728"/>
            <a:ext cx="273050" cy="217978"/>
          </a:xfrm>
          <a:prstGeom prst="rect">
            <a:avLst/>
          </a:prstGeom>
          <a:noFill/>
          <a:ln>
            <a:noFill/>
          </a:ln>
        </p:spPr>
      </p:pic>
    </p:spTree>
    <p:extLst>
      <p:ext uri="{BB962C8B-B14F-4D97-AF65-F5344CB8AC3E}">
        <p14:creationId xmlns:p14="http://schemas.microsoft.com/office/powerpoint/2010/main" val="3189791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17" name="Group 16"/>
          <p:cNvGrpSpPr/>
          <p:nvPr userDrawn="1"/>
        </p:nvGrpSpPr>
        <p:grpSpPr>
          <a:xfrm>
            <a:off x="0" y="4772161"/>
            <a:ext cx="9144000" cy="361705"/>
            <a:chOff x="0" y="4781794"/>
            <a:chExt cx="9144000" cy="361705"/>
          </a:xfrm>
        </p:grpSpPr>
        <p:sp>
          <p:nvSpPr>
            <p:cNvPr id="18" name="Date Placeholder 3"/>
            <p:cNvSpPr txBox="1">
              <a:spLocks/>
            </p:cNvSpPr>
            <p:nvPr userDrawn="1"/>
          </p:nvSpPr>
          <p:spPr>
            <a:xfrm>
              <a:off x="0" y="4781794"/>
              <a:ext cx="9144000" cy="36170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lstStyle>
              <a:defPPr>
                <a:defRPr lang="en-US"/>
              </a:defPPr>
              <a:lvl1pPr marL="0" algn="l" defTabSz="914400" rtl="0" eaLnBrk="1" latinLnBrk="0" hangingPunct="1">
                <a:defRPr sz="2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   PER</a:t>
              </a:r>
              <a:endParaRPr lang="en-US" dirty="0"/>
            </a:p>
          </p:txBody>
        </p:sp>
        <p:pic>
          <p:nvPicPr>
            <p:cNvPr id="19" name="Picture 18" descr="C:\Users\DANS\Google Drive\03 Private\CAPER Logo Test 4.jpg"/>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8600" y="4844025"/>
              <a:ext cx="273050" cy="217978"/>
            </a:xfrm>
            <a:prstGeom prst="rect">
              <a:avLst/>
            </a:prstGeom>
            <a:noFill/>
            <a:ln>
              <a:noFill/>
            </a:ln>
          </p:spPr>
        </p:pic>
      </p:grpSp>
      <p:grpSp>
        <p:nvGrpSpPr>
          <p:cNvPr id="13" name="Group 12"/>
          <p:cNvGrpSpPr>
            <a:grpSpLocks noChangeAspect="1"/>
          </p:cNvGrpSpPr>
          <p:nvPr userDrawn="1"/>
        </p:nvGrpSpPr>
        <p:grpSpPr>
          <a:xfrm rot="5400000">
            <a:off x="7857661" y="3859588"/>
            <a:ext cx="1289764" cy="1282914"/>
            <a:chOff x="5769181" y="137839"/>
            <a:chExt cx="3162729" cy="2433911"/>
          </a:xfrm>
        </p:grpSpPr>
        <p:sp>
          <p:nvSpPr>
            <p:cNvPr id="14" name="Diagonal Stripe 13"/>
            <p:cNvSpPr/>
            <p:nvPr userDrawn="1"/>
          </p:nvSpPr>
          <p:spPr>
            <a:xfrm rot="5400000">
              <a:off x="7337769" y="-43760"/>
              <a:ext cx="1411983" cy="1776299"/>
            </a:xfrm>
            <a:prstGeom prst="diagStripe">
              <a:avLst>
                <a:gd name="adj" fmla="val 60420"/>
              </a:avLst>
            </a:prstGeom>
            <a:solidFill>
              <a:srgbClr val="EA6A2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5" name="Diagonal Stripe 14"/>
            <p:cNvSpPr/>
            <p:nvPr userDrawn="1"/>
          </p:nvSpPr>
          <p:spPr>
            <a:xfrm rot="5400000">
              <a:off x="6722373" y="-112857"/>
              <a:ext cx="1958841" cy="2460233"/>
            </a:xfrm>
            <a:prstGeom prst="diagStripe">
              <a:avLst>
                <a:gd name="adj" fmla="val 70830"/>
              </a:avLst>
            </a:prstGeom>
            <a:solidFill>
              <a:srgbClr val="00703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6" name="Diagonal Stripe 15"/>
            <p:cNvSpPr/>
            <p:nvPr userDrawn="1"/>
          </p:nvSpPr>
          <p:spPr>
            <a:xfrm rot="5400000">
              <a:off x="6133871" y="-226290"/>
              <a:ext cx="2433350" cy="3162729"/>
            </a:xfrm>
            <a:prstGeom prst="diagStripe">
              <a:avLst>
                <a:gd name="adj" fmla="val 77604"/>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Tree>
    <p:extLst>
      <p:ext uri="{BB962C8B-B14F-4D97-AF65-F5344CB8AC3E}">
        <p14:creationId xmlns:p14="http://schemas.microsoft.com/office/powerpoint/2010/main" val="4190632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grpSp>
        <p:nvGrpSpPr>
          <p:cNvPr id="9" name="Group 8"/>
          <p:cNvGrpSpPr/>
          <p:nvPr userDrawn="1"/>
        </p:nvGrpSpPr>
        <p:grpSpPr>
          <a:xfrm>
            <a:off x="0" y="4781794"/>
            <a:ext cx="9144000" cy="361705"/>
            <a:chOff x="0" y="4781794"/>
            <a:chExt cx="9144000" cy="361705"/>
          </a:xfrm>
        </p:grpSpPr>
        <p:sp>
          <p:nvSpPr>
            <p:cNvPr id="10" name="Date Placeholder 3"/>
            <p:cNvSpPr txBox="1">
              <a:spLocks/>
            </p:cNvSpPr>
            <p:nvPr userDrawn="1"/>
          </p:nvSpPr>
          <p:spPr>
            <a:xfrm>
              <a:off x="0" y="4781794"/>
              <a:ext cx="9144000" cy="36170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lstStyle>
              <a:defPPr>
                <a:defRPr lang="en-US"/>
              </a:defPPr>
              <a:lvl1pPr marL="0" algn="l" defTabSz="914400" rtl="0" eaLnBrk="1" latinLnBrk="0" hangingPunct="1">
                <a:defRPr sz="2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   PER</a:t>
              </a:r>
              <a:endParaRPr lang="en-US" dirty="0"/>
            </a:p>
          </p:txBody>
        </p:sp>
        <p:pic>
          <p:nvPicPr>
            <p:cNvPr id="11" name="Picture 10" descr="C:\Users\DANS\Google Drive\03 Private\CAPER Logo Test 4.jpg"/>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8600" y="4844025"/>
              <a:ext cx="273050" cy="217978"/>
            </a:xfrm>
            <a:prstGeom prst="rect">
              <a:avLst/>
            </a:prstGeom>
            <a:noFill/>
            <a:ln>
              <a:noFill/>
            </a:ln>
          </p:spPr>
        </p:pic>
      </p:grpSp>
    </p:spTree>
    <p:extLst>
      <p:ext uri="{BB962C8B-B14F-4D97-AF65-F5344CB8AC3E}">
        <p14:creationId xmlns:p14="http://schemas.microsoft.com/office/powerpoint/2010/main" val="1674258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10" name="Group 9"/>
          <p:cNvGrpSpPr/>
          <p:nvPr userDrawn="1"/>
        </p:nvGrpSpPr>
        <p:grpSpPr>
          <a:xfrm>
            <a:off x="0" y="4781794"/>
            <a:ext cx="9144000" cy="361705"/>
            <a:chOff x="0" y="4781794"/>
            <a:chExt cx="9144000" cy="361705"/>
          </a:xfrm>
        </p:grpSpPr>
        <p:sp>
          <p:nvSpPr>
            <p:cNvPr id="11" name="Date Placeholder 3"/>
            <p:cNvSpPr txBox="1">
              <a:spLocks/>
            </p:cNvSpPr>
            <p:nvPr userDrawn="1"/>
          </p:nvSpPr>
          <p:spPr>
            <a:xfrm>
              <a:off x="0" y="4781794"/>
              <a:ext cx="9144000" cy="36170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lstStyle>
              <a:defPPr>
                <a:defRPr lang="en-US"/>
              </a:defPPr>
              <a:lvl1pPr marL="0" algn="l" defTabSz="914400" rtl="0" eaLnBrk="1" latinLnBrk="0" hangingPunct="1">
                <a:defRPr sz="2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   PER</a:t>
              </a:r>
              <a:endParaRPr lang="en-US" dirty="0"/>
            </a:p>
          </p:txBody>
        </p:sp>
        <p:pic>
          <p:nvPicPr>
            <p:cNvPr id="12" name="Picture 11" descr="C:\Users\DANS\Google Drive\03 Private\CAPER Logo Test 4.jpg"/>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8600" y="4844025"/>
              <a:ext cx="273050" cy="217978"/>
            </a:xfrm>
            <a:prstGeom prst="rect">
              <a:avLst/>
            </a:prstGeom>
            <a:noFill/>
            <a:ln>
              <a:noFill/>
            </a:ln>
          </p:spPr>
        </p:pic>
      </p:grpSp>
    </p:spTree>
    <p:extLst>
      <p:ext uri="{BB962C8B-B14F-4D97-AF65-F5344CB8AC3E}">
        <p14:creationId xmlns:p14="http://schemas.microsoft.com/office/powerpoint/2010/main" val="1942798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4766317"/>
            <a:ext cx="2133600" cy="273844"/>
          </a:xfrm>
          <a:prstGeom prst="rect">
            <a:avLst/>
          </a:prstGeom>
        </p:spPr>
        <p:txBody>
          <a:bodyPr/>
          <a:lstStyle/>
          <a:p>
            <a:fld id="{BFE4ABA5-C905-4825-8872-D86BC7CBE79A}" type="datetimeFigureOut">
              <a:rPr lang="en-US" smtClean="0"/>
              <a:t>8/1/2016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F45E830-3C7C-4F15-AAD2-A34ED5297E26}" type="slidenum">
              <a:rPr lang="en-US" smtClean="0"/>
              <a:t>‹#›</a:t>
            </a:fld>
            <a:endParaRPr lang="en-US" dirty="0"/>
          </a:p>
        </p:txBody>
      </p:sp>
      <p:sp>
        <p:nvSpPr>
          <p:cNvPr id="10" name="Date Placeholder 3"/>
          <p:cNvSpPr txBox="1">
            <a:spLocks/>
          </p:cNvSpPr>
          <p:nvPr userDrawn="1"/>
        </p:nvSpPr>
        <p:spPr>
          <a:xfrm>
            <a:off x="76200" y="4781795"/>
            <a:ext cx="2133600" cy="273844"/>
          </a:xfrm>
          <a:prstGeom prst="rect">
            <a:avLst/>
          </a:prstGeom>
        </p:spPr>
        <p:txBody>
          <a:bodyPr vert="horz" lIns="91440" tIns="45720" rIns="91440" bIns="45720" rtlCol="0" anchor="ctr"/>
          <a:lstStyle>
            <a:defPPr>
              <a:defRPr lang="en-US"/>
            </a:defPPr>
            <a:lvl1pPr marL="0" algn="l" defTabSz="914400" rtl="0" eaLnBrk="1" latinLnBrk="0" hangingPunct="1">
              <a:defRPr sz="2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   PER</a:t>
            </a:r>
            <a:endParaRPr lang="en-US" dirty="0"/>
          </a:p>
        </p:txBody>
      </p:sp>
      <p:pic>
        <p:nvPicPr>
          <p:cNvPr id="11" name="Picture 10" descr="C:\Users\DANS\Google Drive\03 Private\CAPER Logo Test 4.jpg"/>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800" y="4809728"/>
            <a:ext cx="273050" cy="217978"/>
          </a:xfrm>
          <a:prstGeom prst="rect">
            <a:avLst/>
          </a:prstGeom>
          <a:noFill/>
          <a:ln>
            <a:noFill/>
          </a:ln>
        </p:spPr>
      </p:pic>
    </p:spTree>
    <p:extLst>
      <p:ext uri="{BB962C8B-B14F-4D97-AF65-F5344CB8AC3E}">
        <p14:creationId xmlns:p14="http://schemas.microsoft.com/office/powerpoint/2010/main" val="3912090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4766317"/>
            <a:ext cx="2133600" cy="273844"/>
          </a:xfrm>
          <a:prstGeom prst="rect">
            <a:avLst/>
          </a:prstGeom>
        </p:spPr>
        <p:txBody>
          <a:bodyPr/>
          <a:lstStyle/>
          <a:p>
            <a:fld id="{BFE4ABA5-C905-4825-8872-D86BC7CBE79A}" type="datetimeFigureOut">
              <a:rPr lang="en-US" smtClean="0"/>
              <a:t>8/1/2016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F45E830-3C7C-4F15-AAD2-A34ED5297E26}" type="slidenum">
              <a:rPr lang="en-US" smtClean="0"/>
              <a:t>‹#›</a:t>
            </a:fld>
            <a:endParaRPr lang="en-US" dirty="0"/>
          </a:p>
        </p:txBody>
      </p:sp>
      <p:sp>
        <p:nvSpPr>
          <p:cNvPr id="6" name="Date Placeholder 3"/>
          <p:cNvSpPr txBox="1">
            <a:spLocks/>
          </p:cNvSpPr>
          <p:nvPr userDrawn="1"/>
        </p:nvSpPr>
        <p:spPr>
          <a:xfrm>
            <a:off x="76200" y="4781795"/>
            <a:ext cx="2133600" cy="273844"/>
          </a:xfrm>
          <a:prstGeom prst="rect">
            <a:avLst/>
          </a:prstGeom>
        </p:spPr>
        <p:txBody>
          <a:bodyPr vert="horz" lIns="91440" tIns="45720" rIns="91440" bIns="45720" rtlCol="0" anchor="ctr"/>
          <a:lstStyle>
            <a:defPPr>
              <a:defRPr lang="en-US"/>
            </a:defPPr>
            <a:lvl1pPr marL="0" algn="l" defTabSz="914400" rtl="0" eaLnBrk="1" latinLnBrk="0" hangingPunct="1">
              <a:defRPr sz="2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   PER</a:t>
            </a:r>
            <a:endParaRPr lang="en-US" dirty="0"/>
          </a:p>
        </p:txBody>
      </p:sp>
      <p:pic>
        <p:nvPicPr>
          <p:cNvPr id="7" name="Picture 6" descr="C:\Users\DANS\Google Drive\03 Private\CAPER Logo Test 4.jpg"/>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800" y="4809728"/>
            <a:ext cx="273050" cy="217978"/>
          </a:xfrm>
          <a:prstGeom prst="rect">
            <a:avLst/>
          </a:prstGeom>
          <a:noFill/>
          <a:ln>
            <a:noFill/>
          </a:ln>
        </p:spPr>
      </p:pic>
    </p:spTree>
    <p:extLst>
      <p:ext uri="{BB962C8B-B14F-4D97-AF65-F5344CB8AC3E}">
        <p14:creationId xmlns:p14="http://schemas.microsoft.com/office/powerpoint/2010/main" val="360434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6317"/>
            <a:ext cx="2133600" cy="273844"/>
          </a:xfrm>
          <a:prstGeom prst="rect">
            <a:avLst/>
          </a:prstGeom>
        </p:spPr>
        <p:txBody>
          <a:bodyPr/>
          <a:lstStyle/>
          <a:p>
            <a:fld id="{BFE4ABA5-C905-4825-8872-D86BC7CBE79A}" type="datetimeFigureOut">
              <a:rPr lang="en-US" smtClean="0"/>
              <a:t>8/1/2016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F45E830-3C7C-4F15-AAD2-A34ED5297E26}" type="slidenum">
              <a:rPr lang="en-US" smtClean="0"/>
              <a:t>‹#›</a:t>
            </a:fld>
            <a:endParaRPr lang="en-US" dirty="0"/>
          </a:p>
        </p:txBody>
      </p:sp>
      <p:sp>
        <p:nvSpPr>
          <p:cNvPr id="5" name="Date Placeholder 3"/>
          <p:cNvSpPr txBox="1">
            <a:spLocks/>
          </p:cNvSpPr>
          <p:nvPr userDrawn="1"/>
        </p:nvSpPr>
        <p:spPr>
          <a:xfrm>
            <a:off x="76200" y="4781795"/>
            <a:ext cx="2133600" cy="273844"/>
          </a:xfrm>
          <a:prstGeom prst="rect">
            <a:avLst/>
          </a:prstGeom>
        </p:spPr>
        <p:txBody>
          <a:bodyPr vert="horz" lIns="91440" tIns="45720" rIns="91440" bIns="45720" rtlCol="0" anchor="ctr"/>
          <a:lstStyle>
            <a:defPPr>
              <a:defRPr lang="en-US"/>
            </a:defPPr>
            <a:lvl1pPr marL="0" algn="l" defTabSz="914400" rtl="0" eaLnBrk="1" latinLnBrk="0" hangingPunct="1">
              <a:defRPr sz="2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   PER</a:t>
            </a:r>
            <a:endParaRPr lang="en-US" dirty="0"/>
          </a:p>
        </p:txBody>
      </p:sp>
      <p:pic>
        <p:nvPicPr>
          <p:cNvPr id="6" name="Picture 5" descr="C:\Users\DANS\Google Drive\03 Private\CAPER Logo Test 4.jpg"/>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800" y="4809728"/>
            <a:ext cx="273050" cy="217978"/>
          </a:xfrm>
          <a:prstGeom prst="rect">
            <a:avLst/>
          </a:prstGeom>
          <a:noFill/>
          <a:ln>
            <a:noFill/>
          </a:ln>
        </p:spPr>
      </p:pic>
    </p:spTree>
    <p:extLst>
      <p:ext uri="{BB962C8B-B14F-4D97-AF65-F5344CB8AC3E}">
        <p14:creationId xmlns:p14="http://schemas.microsoft.com/office/powerpoint/2010/main" val="83979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6317"/>
            <a:ext cx="2133600" cy="273844"/>
          </a:xfrm>
          <a:prstGeom prst="rect">
            <a:avLst/>
          </a:prstGeom>
        </p:spPr>
        <p:txBody>
          <a:bodyPr/>
          <a:lstStyle/>
          <a:p>
            <a:fld id="{BFE4ABA5-C905-4825-8872-D86BC7CBE79A}" type="datetimeFigureOut">
              <a:rPr lang="en-US" smtClean="0"/>
              <a:t>8/1/2016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45E830-3C7C-4F15-AAD2-A34ED5297E26}" type="slidenum">
              <a:rPr lang="en-US" smtClean="0"/>
              <a:t>‹#›</a:t>
            </a:fld>
            <a:endParaRPr lang="en-US" dirty="0"/>
          </a:p>
        </p:txBody>
      </p:sp>
      <p:sp>
        <p:nvSpPr>
          <p:cNvPr id="8" name="Date Placeholder 3"/>
          <p:cNvSpPr txBox="1">
            <a:spLocks/>
          </p:cNvSpPr>
          <p:nvPr userDrawn="1"/>
        </p:nvSpPr>
        <p:spPr>
          <a:xfrm>
            <a:off x="76200" y="4781795"/>
            <a:ext cx="2133600" cy="273844"/>
          </a:xfrm>
          <a:prstGeom prst="rect">
            <a:avLst/>
          </a:prstGeom>
        </p:spPr>
        <p:txBody>
          <a:bodyPr vert="horz" lIns="91440" tIns="45720" rIns="91440" bIns="45720" rtlCol="0" anchor="ctr"/>
          <a:lstStyle>
            <a:defPPr>
              <a:defRPr lang="en-US"/>
            </a:defPPr>
            <a:lvl1pPr marL="0" algn="l" defTabSz="914400" rtl="0" eaLnBrk="1" latinLnBrk="0" hangingPunct="1">
              <a:defRPr sz="2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   PER</a:t>
            </a:r>
            <a:endParaRPr lang="en-US" dirty="0"/>
          </a:p>
        </p:txBody>
      </p:sp>
      <p:pic>
        <p:nvPicPr>
          <p:cNvPr id="9" name="Picture 8" descr="C:\Users\DANS\Google Drive\03 Private\CAPER Logo Test 4.jpg"/>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800" y="4809728"/>
            <a:ext cx="273050" cy="217978"/>
          </a:xfrm>
          <a:prstGeom prst="rect">
            <a:avLst/>
          </a:prstGeom>
          <a:noFill/>
          <a:ln>
            <a:noFill/>
          </a:ln>
        </p:spPr>
      </p:pic>
    </p:spTree>
    <p:extLst>
      <p:ext uri="{BB962C8B-B14F-4D97-AF65-F5344CB8AC3E}">
        <p14:creationId xmlns:p14="http://schemas.microsoft.com/office/powerpoint/2010/main" val="3621189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6317"/>
            <a:ext cx="2133600" cy="273844"/>
          </a:xfrm>
          <a:prstGeom prst="rect">
            <a:avLst/>
          </a:prstGeom>
        </p:spPr>
        <p:txBody>
          <a:bodyPr/>
          <a:lstStyle/>
          <a:p>
            <a:fld id="{BFE4ABA5-C905-4825-8872-D86BC7CBE79A}" type="datetimeFigureOut">
              <a:rPr lang="en-US" smtClean="0"/>
              <a:t>8/1/2016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45E830-3C7C-4F15-AAD2-A34ED5297E26}" type="slidenum">
              <a:rPr lang="en-US" smtClean="0"/>
              <a:t>‹#›</a:t>
            </a:fld>
            <a:endParaRPr lang="en-US" dirty="0"/>
          </a:p>
        </p:txBody>
      </p:sp>
      <p:sp>
        <p:nvSpPr>
          <p:cNvPr id="8" name="Date Placeholder 3"/>
          <p:cNvSpPr txBox="1">
            <a:spLocks/>
          </p:cNvSpPr>
          <p:nvPr userDrawn="1"/>
        </p:nvSpPr>
        <p:spPr>
          <a:xfrm>
            <a:off x="76200" y="4781795"/>
            <a:ext cx="2133600" cy="273844"/>
          </a:xfrm>
          <a:prstGeom prst="rect">
            <a:avLst/>
          </a:prstGeom>
        </p:spPr>
        <p:txBody>
          <a:bodyPr vert="horz" lIns="91440" tIns="45720" rIns="91440" bIns="45720" rtlCol="0" anchor="ctr"/>
          <a:lstStyle>
            <a:defPPr>
              <a:defRPr lang="en-US"/>
            </a:defPPr>
            <a:lvl1pPr marL="0" algn="l" defTabSz="914400" rtl="0" eaLnBrk="1" latinLnBrk="0" hangingPunct="1">
              <a:defRPr sz="2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   PER</a:t>
            </a:r>
            <a:endParaRPr lang="en-US" dirty="0"/>
          </a:p>
        </p:txBody>
      </p:sp>
      <p:pic>
        <p:nvPicPr>
          <p:cNvPr id="9" name="Picture 8" descr="C:\Users\DANS\Google Drive\03 Private\CAPER Logo Test 4.jpg"/>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800" y="4809728"/>
            <a:ext cx="273050" cy="217978"/>
          </a:xfrm>
          <a:prstGeom prst="rect">
            <a:avLst/>
          </a:prstGeom>
          <a:noFill/>
          <a:ln>
            <a:noFill/>
          </a:ln>
        </p:spPr>
      </p:pic>
    </p:spTree>
    <p:extLst>
      <p:ext uri="{BB962C8B-B14F-4D97-AF65-F5344CB8AC3E}">
        <p14:creationId xmlns:p14="http://schemas.microsoft.com/office/powerpoint/2010/main" val="1155426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4767262"/>
            <a:ext cx="9144000" cy="376238"/>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2" name="Title Placeholder 1"/>
          <p:cNvSpPr>
            <a:spLocks noGrp="1"/>
          </p:cNvSpPr>
          <p:nvPr>
            <p:ph type="title"/>
          </p:nvPr>
        </p:nvSpPr>
        <p:spPr>
          <a:xfrm>
            <a:off x="457200" y="205978"/>
            <a:ext cx="81534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0"/>
            <a:ext cx="81534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F45E830-3C7C-4F15-AAD2-A34ED5297E26}" type="slidenum">
              <a:rPr lang="en-US" smtClean="0"/>
              <a:t>‹#›</a:t>
            </a:fld>
            <a:endParaRPr lang="en-US" dirty="0"/>
          </a:p>
        </p:txBody>
      </p:sp>
    </p:spTree>
    <p:extLst>
      <p:ext uri="{BB962C8B-B14F-4D97-AF65-F5344CB8AC3E}">
        <p14:creationId xmlns:p14="http://schemas.microsoft.com/office/powerpoint/2010/main" val="3197419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noAutofit/>
          </a:bodyPr>
          <a:lstStyle/>
          <a:p>
            <a:r>
              <a:rPr lang="en-US" sz="2800" b="1" dirty="0">
                <a:solidFill>
                  <a:srgbClr val="002060"/>
                </a:solidFill>
              </a:rPr>
              <a:t>Comparison of Reduced Feeder Model to Detailed Feeder Model</a:t>
            </a:r>
            <a:r>
              <a:rPr lang="en-US" sz="2800" b="1" dirty="0">
                <a:solidFill>
                  <a:srgbClr val="002060"/>
                </a:solidFill>
                <a:ea typeface="宋体" pitchFamily="2" charset="-122"/>
                <a:cs typeface="Times New Roman" pitchFamily="18" charset="0"/>
              </a:rPr>
              <a:t/>
            </a:r>
            <a:br>
              <a:rPr lang="en-US" sz="2800" b="1" dirty="0">
                <a:solidFill>
                  <a:srgbClr val="002060"/>
                </a:solidFill>
                <a:ea typeface="宋体" pitchFamily="2" charset="-122"/>
                <a:cs typeface="Times New Roman" pitchFamily="18" charset="0"/>
              </a:rPr>
            </a:br>
            <a:r>
              <a:rPr lang="en-US" sz="2800" b="1" dirty="0" smtClean="0">
                <a:solidFill>
                  <a:srgbClr val="002060"/>
                </a:solidFill>
                <a:ea typeface="宋体" pitchFamily="2" charset="-122"/>
                <a:cs typeface="Times New Roman" pitchFamily="18" charset="0"/>
              </a:rPr>
              <a:t/>
            </a:r>
            <a:br>
              <a:rPr lang="en-US" sz="2800" b="1" dirty="0" smtClean="0">
                <a:solidFill>
                  <a:srgbClr val="002060"/>
                </a:solidFill>
                <a:ea typeface="宋体" pitchFamily="2" charset="-122"/>
                <a:cs typeface="Times New Roman" pitchFamily="18" charset="0"/>
              </a:rPr>
            </a:br>
            <a:r>
              <a:rPr lang="en-US" sz="2800" b="1" dirty="0">
                <a:solidFill>
                  <a:srgbClr val="002060"/>
                </a:solidFill>
                <a:ea typeface="宋体" pitchFamily="2" charset="-122"/>
                <a:cs typeface="Times New Roman" pitchFamily="18" charset="0"/>
              </a:rPr>
              <a:t/>
            </a:r>
            <a:br>
              <a:rPr lang="en-US" sz="2800" b="1" dirty="0">
                <a:solidFill>
                  <a:srgbClr val="002060"/>
                </a:solidFill>
                <a:ea typeface="宋体" pitchFamily="2" charset="-122"/>
                <a:cs typeface="Times New Roman" pitchFamily="18" charset="0"/>
              </a:rPr>
            </a:br>
            <a:r>
              <a:rPr lang="en-US" sz="2800" b="1" dirty="0" smtClean="0">
                <a:solidFill>
                  <a:srgbClr val="002060"/>
                </a:solidFill>
                <a:cs typeface="Times New Roman" pitchFamily="18" charset="0"/>
              </a:rPr>
              <a:t/>
            </a:r>
            <a:br>
              <a:rPr lang="en-US" sz="2800" b="1" dirty="0" smtClean="0">
                <a:solidFill>
                  <a:srgbClr val="002060"/>
                </a:solidFill>
                <a:cs typeface="Times New Roman" pitchFamily="18" charset="0"/>
              </a:rPr>
            </a:br>
            <a:r>
              <a:rPr lang="en-US" sz="1800" b="1" dirty="0" smtClean="0">
                <a:solidFill>
                  <a:srgbClr val="002060"/>
                </a:solidFill>
                <a:cs typeface="Times New Roman" pitchFamily="18" charset="0"/>
              </a:rPr>
              <a:t>Joshua </a:t>
            </a:r>
            <a:r>
              <a:rPr lang="en-US" sz="1800" b="1" dirty="0">
                <a:solidFill>
                  <a:srgbClr val="002060"/>
                </a:solidFill>
                <a:cs typeface="Times New Roman" pitchFamily="18" charset="0"/>
              </a:rPr>
              <a:t>Michael Burklew Smith, </a:t>
            </a:r>
            <a:r>
              <a:rPr lang="en-US" sz="1600" b="1" i="1" dirty="0">
                <a:solidFill>
                  <a:srgbClr val="002060"/>
                </a:solidFill>
                <a:cs typeface="Times New Roman" pitchFamily="18" charset="0"/>
              </a:rPr>
              <a:t>Undergraduate Research Assistant</a:t>
            </a:r>
            <a:r>
              <a:rPr lang="en-US" sz="1800" b="1" dirty="0">
                <a:solidFill>
                  <a:srgbClr val="002060"/>
                </a:solidFill>
                <a:cs typeface="Times New Roman" pitchFamily="18" charset="0"/>
              </a:rPr>
              <a:t/>
            </a:r>
            <a:br>
              <a:rPr lang="en-US" sz="1800" b="1" dirty="0">
                <a:solidFill>
                  <a:srgbClr val="002060"/>
                </a:solidFill>
                <a:cs typeface="Times New Roman" pitchFamily="18" charset="0"/>
              </a:rPr>
            </a:br>
            <a:r>
              <a:rPr lang="en-US" sz="1800" b="1" dirty="0">
                <a:solidFill>
                  <a:srgbClr val="002060"/>
                </a:solidFill>
                <a:cs typeface="Times New Roman" pitchFamily="18" charset="0"/>
              </a:rPr>
              <a:t>Joseph </a:t>
            </a:r>
            <a:r>
              <a:rPr lang="en-US" sz="1800" b="1" dirty="0" err="1">
                <a:solidFill>
                  <a:srgbClr val="002060"/>
                </a:solidFill>
                <a:cs typeface="Times New Roman" pitchFamily="18" charset="0"/>
              </a:rPr>
              <a:t>Lavalliere</a:t>
            </a:r>
            <a:r>
              <a:rPr lang="en-US" sz="1800" b="1" dirty="0">
                <a:solidFill>
                  <a:srgbClr val="002060"/>
                </a:solidFill>
                <a:cs typeface="Times New Roman" pitchFamily="18" charset="0"/>
              </a:rPr>
              <a:t>, </a:t>
            </a:r>
            <a:r>
              <a:rPr lang="en-US" sz="1600" b="1" i="1" dirty="0">
                <a:solidFill>
                  <a:srgbClr val="002060"/>
                </a:solidFill>
                <a:cs typeface="Times New Roman" pitchFamily="18" charset="0"/>
              </a:rPr>
              <a:t>Graduate Research </a:t>
            </a:r>
            <a:r>
              <a:rPr lang="en-US" sz="1600" b="1" i="1" dirty="0" smtClean="0">
                <a:solidFill>
                  <a:srgbClr val="002060"/>
                </a:solidFill>
                <a:cs typeface="Times New Roman" pitchFamily="18" charset="0"/>
              </a:rPr>
              <a:t>Advisor</a:t>
            </a:r>
            <a:r>
              <a:rPr lang="en-US" sz="1800" b="1" dirty="0" smtClean="0">
                <a:solidFill>
                  <a:srgbClr val="002060"/>
                </a:solidFill>
                <a:cs typeface="Times New Roman" pitchFamily="18" charset="0"/>
              </a:rPr>
              <a:t/>
            </a:r>
            <a:br>
              <a:rPr lang="en-US" sz="1800" b="1" dirty="0" smtClean="0">
                <a:solidFill>
                  <a:srgbClr val="002060"/>
                </a:solidFill>
                <a:cs typeface="Times New Roman" pitchFamily="18" charset="0"/>
              </a:rPr>
            </a:br>
            <a:r>
              <a:rPr lang="en-US" sz="1800" b="1" dirty="0" smtClean="0">
                <a:solidFill>
                  <a:srgbClr val="002060"/>
                </a:solidFill>
                <a:cs typeface="Times New Roman" pitchFamily="18" charset="0"/>
              </a:rPr>
              <a:t>Dr. </a:t>
            </a:r>
            <a:r>
              <a:rPr lang="en-US" sz="1800" b="1" dirty="0" err="1" smtClean="0">
                <a:solidFill>
                  <a:srgbClr val="002060"/>
                </a:solidFill>
                <a:cs typeface="Times New Roman" pitchFamily="18" charset="0"/>
              </a:rPr>
              <a:t>Elham</a:t>
            </a:r>
            <a:r>
              <a:rPr lang="en-US" sz="1800" b="1" dirty="0" smtClean="0">
                <a:solidFill>
                  <a:srgbClr val="002060"/>
                </a:solidFill>
                <a:cs typeface="Times New Roman" pitchFamily="18" charset="0"/>
              </a:rPr>
              <a:t> </a:t>
            </a:r>
            <a:r>
              <a:rPr lang="en-US" sz="1800" b="1" dirty="0" err="1" smtClean="0">
                <a:solidFill>
                  <a:srgbClr val="002060"/>
                </a:solidFill>
                <a:cs typeface="Times New Roman" pitchFamily="18" charset="0"/>
              </a:rPr>
              <a:t>Makram</a:t>
            </a:r>
            <a:r>
              <a:rPr lang="en-US" sz="1800" b="1" dirty="0" smtClean="0">
                <a:solidFill>
                  <a:srgbClr val="002060"/>
                </a:solidFill>
                <a:cs typeface="Times New Roman" pitchFamily="18" charset="0"/>
              </a:rPr>
              <a:t>, </a:t>
            </a:r>
            <a:r>
              <a:rPr lang="en-US" sz="1600" b="1" i="1" dirty="0" smtClean="0">
                <a:solidFill>
                  <a:srgbClr val="002060"/>
                </a:solidFill>
                <a:cs typeface="Times New Roman" pitchFamily="18" charset="0"/>
              </a:rPr>
              <a:t>Faculty Research Advisor</a:t>
            </a:r>
            <a:r>
              <a:rPr lang="en-US" sz="1800" b="1" dirty="0">
                <a:solidFill>
                  <a:srgbClr val="002060"/>
                </a:solidFill>
                <a:cs typeface="Times New Roman" pitchFamily="18" charset="0"/>
              </a:rPr>
              <a:t/>
            </a:r>
            <a:br>
              <a:rPr lang="en-US" sz="1800" b="1" dirty="0">
                <a:solidFill>
                  <a:srgbClr val="002060"/>
                </a:solidFill>
                <a:cs typeface="Times New Roman" pitchFamily="18" charset="0"/>
              </a:rPr>
            </a:br>
            <a:r>
              <a:rPr lang="en-US" sz="1600" b="1" i="1" dirty="0">
                <a:solidFill>
                  <a:srgbClr val="002060"/>
                </a:solidFill>
                <a:cs typeface="Times New Roman" pitchFamily="18" charset="0"/>
              </a:rPr>
              <a:t>The Holcombe Department of Electrical and Computer Engineering, Clemson University</a:t>
            </a:r>
            <a:endParaRPr lang="en-US" sz="1600" i="1" dirty="0">
              <a:solidFill>
                <a:srgbClr val="002060"/>
              </a:solidFill>
            </a:endParaRPr>
          </a:p>
        </p:txBody>
      </p:sp>
    </p:spTree>
    <p:extLst>
      <p:ext uri="{BB962C8B-B14F-4D97-AF65-F5344CB8AC3E}">
        <p14:creationId xmlns:p14="http://schemas.microsoft.com/office/powerpoint/2010/main" val="24393101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Simplification</a:t>
            </a:r>
            <a:endParaRPr lang="en-US" dirty="0"/>
          </a:p>
        </p:txBody>
      </p:sp>
      <p:pic>
        <p:nvPicPr>
          <p:cNvPr id="6" name="Content Placeholder 5"/>
          <p:cNvPicPr>
            <a:picLocks noGrp="1" noChangeAspect="1"/>
          </p:cNvPicPr>
          <p:nvPr>
            <p:ph idx="1"/>
          </p:nvPr>
        </p:nvPicPr>
        <p:blipFill>
          <a:blip r:embed="rId2"/>
          <a:stretch>
            <a:fillRect/>
          </a:stretch>
        </p:blipFill>
        <p:spPr>
          <a:xfrm>
            <a:off x="419100" y="1063228"/>
            <a:ext cx="4114800" cy="1123293"/>
          </a:xfrm>
          <a:prstGeom prst="rect">
            <a:avLst/>
          </a:prstGeom>
        </p:spPr>
      </p:pic>
      <p:sp>
        <p:nvSpPr>
          <p:cNvPr id="7" name="TextBox 6"/>
          <p:cNvSpPr txBox="1"/>
          <p:nvPr/>
        </p:nvSpPr>
        <p:spPr>
          <a:xfrm>
            <a:off x="457200" y="2186520"/>
            <a:ext cx="4076700" cy="2308324"/>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The power of computerized DER planning lies in the ability to programmatically iterate through cases with different configurations</a:t>
            </a:r>
          </a:p>
          <a:p>
            <a:pPr marL="285750" indent="-285750">
              <a:buFont typeface="Wingdings" panose="05000000000000000000" pitchFamily="2" charset="2"/>
              <a:buChar char="§"/>
            </a:pPr>
            <a:r>
              <a:rPr lang="en-US" dirty="0" smtClean="0"/>
              <a:t>QSTS simulations are accurate but timely</a:t>
            </a:r>
          </a:p>
          <a:p>
            <a:pPr marL="285750" indent="-285750">
              <a:buFont typeface="Wingdings" panose="05000000000000000000" pitchFamily="2" charset="2"/>
              <a:buChar char="§"/>
            </a:pPr>
            <a:r>
              <a:rPr lang="en-US" dirty="0" smtClean="0"/>
              <a:t>Reduction capitalizes on efficiency without considerable loss of accuracy</a:t>
            </a:r>
          </a:p>
        </p:txBody>
      </p:sp>
      <p:sp>
        <p:nvSpPr>
          <p:cNvPr id="8" name="TextBox 7"/>
          <p:cNvSpPr txBox="1"/>
          <p:nvPr/>
        </p:nvSpPr>
        <p:spPr>
          <a:xfrm>
            <a:off x="4533900" y="1063228"/>
            <a:ext cx="4305300" cy="3693319"/>
          </a:xfrm>
          <a:prstGeom prst="rect">
            <a:avLst/>
          </a:prstGeom>
          <a:noFill/>
        </p:spPr>
        <p:txBody>
          <a:bodyPr wrap="square" rtlCol="0">
            <a:spAutoFit/>
          </a:bodyPr>
          <a:lstStyle/>
          <a:p>
            <a:r>
              <a:rPr lang="en-US" dirty="0" smtClean="0"/>
              <a:t>FUTURE</a:t>
            </a:r>
          </a:p>
          <a:p>
            <a:pPr marL="285750" indent="-285750">
              <a:buFont typeface="Wingdings" panose="05000000000000000000" pitchFamily="2" charset="2"/>
              <a:buChar char="§"/>
            </a:pPr>
            <a:r>
              <a:rPr lang="en-US" dirty="0" smtClean="0"/>
              <a:t>Expansion of feeder reduction criteria and methods</a:t>
            </a:r>
          </a:p>
          <a:p>
            <a:pPr marL="285750" indent="-285750">
              <a:buFont typeface="Wingdings" panose="05000000000000000000" pitchFamily="2" charset="2"/>
              <a:buChar char="§"/>
            </a:pPr>
            <a:r>
              <a:rPr lang="en-US" dirty="0" smtClean="0"/>
              <a:t>Examination of VOLT / VAR control on reduced feeder</a:t>
            </a:r>
          </a:p>
          <a:p>
            <a:pPr marL="285750" indent="-285750">
              <a:buFont typeface="Wingdings" panose="05000000000000000000" pitchFamily="2" charset="2"/>
              <a:buChar char="§"/>
            </a:pPr>
            <a:endParaRPr lang="en-US" dirty="0" smtClean="0"/>
          </a:p>
          <a:p>
            <a:r>
              <a:rPr lang="en-US" dirty="0" smtClean="0"/>
              <a:t>Holistic Planning Tool</a:t>
            </a:r>
          </a:p>
          <a:p>
            <a:pPr marL="285750" indent="-285750">
              <a:buFont typeface="Arial" panose="020B0604020202020204" pitchFamily="34" charset="0"/>
              <a:buChar char="•"/>
            </a:pPr>
            <a:r>
              <a:rPr lang="en-US" dirty="0" smtClean="0"/>
              <a:t>Development of GUI in VBA</a:t>
            </a:r>
          </a:p>
          <a:p>
            <a:pPr marL="285750" indent="-285750">
              <a:buFont typeface="Arial" panose="020B0604020202020204" pitchFamily="34" charset="0"/>
              <a:buChar char="•"/>
            </a:pPr>
            <a:r>
              <a:rPr lang="en-US" dirty="0" smtClean="0"/>
              <a:t>Transition to open-source code by translation of MATLAB to Python with hopes of improved efficiency</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41486126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4750</TotalTime>
  <Words>84</Words>
  <Application>Microsoft Office PowerPoint</Application>
  <PresentationFormat>On-screen Show (16:9)</PresentationFormat>
  <Paragraphs>12</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宋体</vt:lpstr>
      <vt:lpstr>Arial</vt:lpstr>
      <vt:lpstr>Calibri</vt:lpstr>
      <vt:lpstr>Times New Roman</vt:lpstr>
      <vt:lpstr>Wingdings</vt:lpstr>
      <vt:lpstr>Office Theme</vt:lpstr>
      <vt:lpstr>Comparison of Reduced Feeder Model to Detailed Feeder Model    Joshua Michael Burklew Smith, Undergraduate Research Assistant Joseph Lavalliere, Graduate Research Advisor Dr. Elham Makram, Faculty Research Advisor The Holcombe Department of Electrical and Computer Engineering, Clemson University</vt:lpstr>
      <vt:lpstr>Model Simplification</vt:lpstr>
    </vt:vector>
  </TitlesOfParts>
  <Company>Clemson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DANS</dc:creator>
  <cp:lastModifiedBy>Joshua Michael Burklew Smith</cp:lastModifiedBy>
  <cp:revision>230</cp:revision>
  <cp:lastPrinted>2015-04-10T11:58:27Z</cp:lastPrinted>
  <dcterms:created xsi:type="dcterms:W3CDTF">2014-06-09T14:40:13Z</dcterms:created>
  <dcterms:modified xsi:type="dcterms:W3CDTF">2016-08-01T23:18:53Z</dcterms:modified>
</cp:coreProperties>
</file>