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43" d="100"/>
          <a:sy n="43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01600" y="0"/>
            <a:ext cx="12067117" cy="6858000"/>
          </a:xfrm>
          <a:prstGeom prst="rect">
            <a:avLst/>
          </a:prstGeom>
          <a:noFill/>
          <a:ln w="177800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28242" tIns="164121" rIns="328242" bIns="164121" anchor="ctr"/>
          <a:lstStyle>
            <a:lvl1pPr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900" smtClean="0">
              <a:solidFill>
                <a:srgbClr val="800080"/>
              </a:solidFill>
              <a:latin typeface="Times New Roman" pitchFamily="18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04801" y="152400"/>
            <a:ext cx="11664951" cy="6553200"/>
          </a:xfrm>
          <a:prstGeom prst="rect">
            <a:avLst/>
          </a:prstGeom>
          <a:noFill/>
          <a:ln w="1270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28242" tIns="164121" rIns="328242" bIns="164121" anchor="ctr"/>
          <a:lstStyle>
            <a:lvl1pPr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900" smtClean="0">
              <a:solidFill>
                <a:srgbClr val="800080"/>
              </a:solidFill>
              <a:latin typeface="Times New Roman" pitchFamily="18" charset="0"/>
            </a:endParaRP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8128000" y="5610226"/>
          <a:ext cx="36576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Photo Editor Photo" r:id="rId3" imgW="7095238" imgH="2638095" progId="">
                  <p:embed/>
                </p:oleObj>
              </mc:Choice>
              <mc:Fallback>
                <p:oleObj name="Photo Editor Photo" r:id="rId3" imgW="7095238" imgH="2638095" progId="">
                  <p:embed/>
                  <p:pic>
                    <p:nvPicPr>
                      <p:cNvPr id="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0" y="5610226"/>
                        <a:ext cx="36576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134A2B-6452-49DE-A444-6210D998D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304800" y="6381750"/>
            <a:ext cx="6502400" cy="476250"/>
          </a:xfr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67DDA1E-1F11-43C9-BAF9-F3B7A1786C33}" type="datetimeFigureOut">
              <a:rPr lang="en-US" smtClean="0"/>
              <a:t>10/31/2016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0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7DDA1E-1F11-43C9-BAF9-F3B7A1786C3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134A2B-6452-49DE-A444-6210D998D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1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7DDA1E-1F11-43C9-BAF9-F3B7A1786C3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134A2B-6452-49DE-A444-6210D998D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05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7DDA1E-1F11-43C9-BAF9-F3B7A1786C3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134A2B-6452-49DE-A444-6210D998D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5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01600" y="0"/>
            <a:ext cx="12067117" cy="6858000"/>
          </a:xfrm>
          <a:prstGeom prst="rect">
            <a:avLst/>
          </a:prstGeom>
          <a:noFill/>
          <a:ln w="177800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28242" tIns="164121" rIns="328242" bIns="164121" anchor="ctr"/>
          <a:lstStyle>
            <a:lvl1pPr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900" smtClean="0">
              <a:solidFill>
                <a:srgbClr val="800080"/>
              </a:solidFill>
              <a:latin typeface="Times New Roman" pitchFamily="18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04801" y="152400"/>
            <a:ext cx="11664951" cy="6553200"/>
          </a:xfrm>
          <a:prstGeom prst="rect">
            <a:avLst/>
          </a:prstGeom>
          <a:noFill/>
          <a:ln w="1270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28242" tIns="164121" rIns="328242" bIns="164121" anchor="ctr"/>
          <a:lstStyle>
            <a:lvl1pPr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900" smtClean="0">
              <a:solidFill>
                <a:srgbClr val="800080"/>
              </a:solidFill>
              <a:latin typeface="Times New Roman" pitchFamily="18" charset="0"/>
            </a:endParaRP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8128000" y="5610226"/>
          <a:ext cx="36576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Photo Editor Photo" r:id="rId3" imgW="7095238" imgH="2638095" progId="">
                  <p:embed/>
                </p:oleObj>
              </mc:Choice>
              <mc:Fallback>
                <p:oleObj name="Photo Editor Photo" r:id="rId3" imgW="7095238" imgH="2638095" progId="">
                  <p:embed/>
                  <p:pic>
                    <p:nvPicPr>
                      <p:cNvPr id="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0" y="5610226"/>
                        <a:ext cx="36576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4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7DDA1E-1F11-43C9-BAF9-F3B7A1786C3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134A2B-6452-49DE-A444-6210D998D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5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7DDA1E-1F11-43C9-BAF9-F3B7A1786C3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134A2B-6452-49DE-A444-6210D998D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5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7DDA1E-1F11-43C9-BAF9-F3B7A1786C3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134A2B-6452-49DE-A444-6210D998D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7DDA1E-1F11-43C9-BAF9-F3B7A1786C3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134A2B-6452-49DE-A444-6210D998D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6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7DDA1E-1F11-43C9-BAF9-F3B7A1786C3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134A2B-6452-49DE-A444-6210D998D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1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7DDA1E-1F11-43C9-BAF9-F3B7A1786C3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134A2B-6452-49DE-A444-6210D998D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7DDA1E-1F11-43C9-BAF9-F3B7A1786C3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134A2B-6452-49DE-A444-6210D998D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0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fld id="{F67DDA1E-1F11-43C9-BAF9-F3B7A1786C3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fld id="{5B134A2B-6452-49DE-A444-6210D998D620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01600" y="0"/>
            <a:ext cx="12067117" cy="6858000"/>
          </a:xfrm>
          <a:prstGeom prst="rect">
            <a:avLst/>
          </a:prstGeom>
          <a:noFill/>
          <a:ln w="177800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28242" tIns="164121" rIns="328242" bIns="164121" anchor="ctr"/>
          <a:lstStyle>
            <a:lvl1pPr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900" smtClean="0">
              <a:solidFill>
                <a:srgbClr val="800080"/>
              </a:solidFill>
              <a:latin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04801" y="152400"/>
            <a:ext cx="11664951" cy="6553200"/>
          </a:xfrm>
          <a:prstGeom prst="rect">
            <a:avLst/>
          </a:prstGeom>
          <a:noFill/>
          <a:ln w="1270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28242" tIns="164121" rIns="328242" bIns="164121" anchor="ctr"/>
          <a:lstStyle>
            <a:lvl1pPr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900" smtClean="0">
              <a:solidFill>
                <a:srgbClr val="800080"/>
              </a:solidFill>
              <a:latin typeface="Times New Roman" pitchFamily="18" charset="0"/>
            </a:endParaRPr>
          </a:p>
        </p:txBody>
      </p:sp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8128000" y="5610226"/>
          <a:ext cx="36576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hoto Editor Photo" r:id="rId15" imgW="7095238" imgH="2638095" progId="">
                  <p:embed/>
                </p:oleObj>
              </mc:Choice>
              <mc:Fallback>
                <p:oleObj name="Photo Editor Photo" r:id="rId15" imgW="7095238" imgH="2638095" progId="">
                  <p:embed/>
                  <p:pic>
                    <p:nvPicPr>
                      <p:cNvPr id="10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0" y="5610226"/>
                        <a:ext cx="36576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835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Circuit Mapping with GIS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012576"/>
          </a:xfrm>
        </p:spPr>
        <p:txBody>
          <a:bodyPr/>
          <a:lstStyle/>
          <a:p>
            <a:r>
              <a:rPr lang="en-US" sz="2800" dirty="0" smtClean="0"/>
              <a:t>Joshua Smith, </a:t>
            </a:r>
            <a:r>
              <a:rPr lang="en-US" sz="2000" i="1" dirty="0" smtClean="0"/>
              <a:t>Undergraduate Research Assistant</a:t>
            </a:r>
          </a:p>
          <a:p>
            <a:r>
              <a:rPr lang="en-US" sz="2800" dirty="0" smtClean="0"/>
              <a:t>Dr. </a:t>
            </a:r>
            <a:r>
              <a:rPr lang="en-US" sz="2800" dirty="0" err="1" smtClean="0"/>
              <a:t>Elham</a:t>
            </a:r>
            <a:r>
              <a:rPr lang="en-US" sz="2800" dirty="0" smtClean="0"/>
              <a:t> </a:t>
            </a:r>
            <a:r>
              <a:rPr lang="en-US" sz="2800" dirty="0" err="1" smtClean="0"/>
              <a:t>Makram</a:t>
            </a:r>
            <a:r>
              <a:rPr lang="en-US" sz="2800" dirty="0" smtClean="0"/>
              <a:t>, </a:t>
            </a:r>
            <a:r>
              <a:rPr lang="en-US" sz="2000" i="1" dirty="0" smtClean="0"/>
              <a:t>Faculty Advisor</a:t>
            </a:r>
          </a:p>
          <a:p>
            <a:endParaRPr lang="en-US" sz="2000" i="1" dirty="0" smtClean="0"/>
          </a:p>
          <a:p>
            <a:r>
              <a:rPr lang="en-US" sz="2000" i="1" dirty="0" smtClean="0"/>
              <a:t>The Holcombe Department of Electrical and Computer Engineering</a:t>
            </a:r>
            <a:endParaRPr lang="en-US" sz="2000" i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93694" y="3600451"/>
            <a:ext cx="10058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72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Feeder Reduction</a:t>
            </a:r>
          </a:p>
          <a:p>
            <a:pPr lvl="1"/>
            <a:r>
              <a:rPr lang="en-US" dirty="0" smtClean="0"/>
              <a:t>Electrically equivalent feeder model, topographically different</a:t>
            </a:r>
          </a:p>
          <a:p>
            <a:pPr lvl="1"/>
            <a:r>
              <a:rPr lang="en-US" dirty="0" err="1" smtClean="0"/>
              <a:t>Quasistatic</a:t>
            </a:r>
            <a:r>
              <a:rPr lang="en-US" dirty="0" smtClean="0"/>
              <a:t> Timer Series Analysis comparison to historical data</a:t>
            </a:r>
          </a:p>
          <a:p>
            <a:r>
              <a:rPr lang="en-US" dirty="0" smtClean="0"/>
              <a:t>Circuit Mapping with GIS</a:t>
            </a:r>
          </a:p>
          <a:p>
            <a:pPr lvl="1"/>
            <a:r>
              <a:rPr lang="en-US" dirty="0" smtClean="0"/>
              <a:t>Program flow</a:t>
            </a:r>
            <a:r>
              <a:rPr lang="en-US" dirty="0"/>
              <a:t> </a:t>
            </a:r>
            <a:r>
              <a:rPr lang="en-US" dirty="0" smtClean="0"/>
              <a:t>with example</a:t>
            </a:r>
          </a:p>
          <a:p>
            <a:pPr lvl="1"/>
            <a:r>
              <a:rPr lang="en-US" dirty="0" smtClean="0"/>
              <a:t>Future work with idealized program flows</a:t>
            </a:r>
          </a:p>
        </p:txBody>
      </p:sp>
    </p:spTree>
    <p:extLst>
      <p:ext uri="{BB962C8B-B14F-4D97-AF65-F5344CB8AC3E}">
        <p14:creationId xmlns:p14="http://schemas.microsoft.com/office/powerpoint/2010/main" val="422100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Feeder </a:t>
            </a:r>
            <a:r>
              <a:rPr lang="en-US" dirty="0" err="1" smtClean="0"/>
              <a:t>Redution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76" y="1417638"/>
            <a:ext cx="8806983" cy="5204629"/>
          </a:xfrm>
        </p:spPr>
      </p:pic>
    </p:spTree>
    <p:extLst>
      <p:ext uri="{BB962C8B-B14F-4D97-AF65-F5344CB8AC3E}">
        <p14:creationId xmlns:p14="http://schemas.microsoft.com/office/powerpoint/2010/main" val="77582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Feeder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4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Mapping with GIS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30" idx="1"/>
          </p:cNvCxnSpPr>
          <p:nvPr/>
        </p:nvCxnSpPr>
        <p:spPr>
          <a:xfrm>
            <a:off x="1581034" y="2141537"/>
            <a:ext cx="7961" cy="241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Extract 23"/>
          <p:cNvSpPr/>
          <p:nvPr/>
        </p:nvSpPr>
        <p:spPr>
          <a:xfrm>
            <a:off x="819034" y="3379569"/>
            <a:ext cx="1524000" cy="11430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</a:t>
            </a:r>
            <a:endParaRPr lang="en-US" sz="1400" dirty="0"/>
          </a:p>
          <a:p>
            <a:pPr algn="ctr"/>
            <a:r>
              <a:rPr lang="en-US" sz="1400" dirty="0" smtClean="0"/>
              <a:t>Bus1</a:t>
            </a:r>
          </a:p>
          <a:p>
            <a:pPr algn="ctr"/>
            <a:r>
              <a:rPr lang="en-US" sz="1400" dirty="0" smtClean="0"/>
              <a:t>Bus2</a:t>
            </a:r>
          </a:p>
          <a:p>
            <a:pPr algn="ctr"/>
            <a:endParaRPr lang="en-US" dirty="0"/>
          </a:p>
        </p:txBody>
      </p:sp>
      <p:cxnSp>
        <p:nvCxnSpPr>
          <p:cNvPr id="25" name="Straight Arrow Connector 24"/>
          <p:cNvCxnSpPr>
            <a:stCxn id="30" idx="4"/>
            <a:endCxn id="24" idx="0"/>
          </p:cNvCxnSpPr>
          <p:nvPr/>
        </p:nvCxnSpPr>
        <p:spPr>
          <a:xfrm flipH="1">
            <a:off x="1581034" y="3103126"/>
            <a:ext cx="7961" cy="2764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Extract 25"/>
          <p:cNvSpPr/>
          <p:nvPr/>
        </p:nvSpPr>
        <p:spPr>
          <a:xfrm>
            <a:off x="2571634" y="3379569"/>
            <a:ext cx="1524000" cy="11430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Lat</a:t>
            </a:r>
            <a:endParaRPr lang="en-US" sz="1400" dirty="0" smtClean="0"/>
          </a:p>
          <a:p>
            <a:pPr algn="ctr"/>
            <a:r>
              <a:rPr lang="en-US" sz="1400" dirty="0" smtClean="0"/>
              <a:t>Long</a:t>
            </a:r>
            <a:endParaRPr lang="en-US" sz="1400" dirty="0"/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>
          <a:xfrm>
            <a:off x="3333634" y="2852877"/>
            <a:ext cx="0" cy="5266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  <a:endCxn id="26" idx="1"/>
          </p:cNvCxnSpPr>
          <p:nvPr/>
        </p:nvCxnSpPr>
        <p:spPr>
          <a:xfrm>
            <a:off x="1962034" y="3951069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ata 28"/>
          <p:cNvSpPr/>
          <p:nvPr/>
        </p:nvSpPr>
        <p:spPr>
          <a:xfrm>
            <a:off x="826995" y="1421209"/>
            <a:ext cx="1524000" cy="72032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CYME</a:t>
            </a:r>
            <a:endParaRPr lang="en-US" sz="1400" dirty="0"/>
          </a:p>
        </p:txBody>
      </p:sp>
      <p:sp>
        <p:nvSpPr>
          <p:cNvPr id="30" name="Flowchart: Data 29"/>
          <p:cNvSpPr/>
          <p:nvPr/>
        </p:nvSpPr>
        <p:spPr>
          <a:xfrm>
            <a:off x="826995" y="2382798"/>
            <a:ext cx="1524000" cy="72032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OpenDSS</a:t>
            </a:r>
            <a:endParaRPr lang="en-US" sz="1400" dirty="0"/>
          </a:p>
        </p:txBody>
      </p:sp>
      <p:sp>
        <p:nvSpPr>
          <p:cNvPr id="31" name="Flowchart: Data 30"/>
          <p:cNvSpPr/>
          <p:nvPr/>
        </p:nvSpPr>
        <p:spPr>
          <a:xfrm>
            <a:off x="2228734" y="2382798"/>
            <a:ext cx="1768521" cy="72032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Coordinates</a:t>
            </a:r>
            <a:endParaRPr lang="en-US" sz="1400" dirty="0"/>
          </a:p>
        </p:txBody>
      </p:sp>
      <p:sp>
        <p:nvSpPr>
          <p:cNvPr id="32" name="Flowchart: Process 31"/>
          <p:cNvSpPr/>
          <p:nvPr/>
        </p:nvSpPr>
        <p:spPr>
          <a:xfrm>
            <a:off x="4446495" y="1417638"/>
            <a:ext cx="1524000" cy="7239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Shape File</a:t>
            </a:r>
            <a:endParaRPr lang="en-US" sz="1400" dirty="0"/>
          </a:p>
        </p:txBody>
      </p:sp>
      <p:cxnSp>
        <p:nvCxnSpPr>
          <p:cNvPr id="33" name="Elbow Connector 32"/>
          <p:cNvCxnSpPr>
            <a:stCxn id="26" idx="3"/>
            <a:endCxn id="32" idx="1"/>
          </p:cNvCxnSpPr>
          <p:nvPr/>
        </p:nvCxnSpPr>
        <p:spPr>
          <a:xfrm flipV="1">
            <a:off x="3714634" y="1779588"/>
            <a:ext cx="731861" cy="217148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/>
          <p:cNvSpPr/>
          <p:nvPr/>
        </p:nvSpPr>
        <p:spPr>
          <a:xfrm>
            <a:off x="4446495" y="2382798"/>
            <a:ext cx="1524000" cy="7203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Determine DG Location on Feeder</a:t>
            </a:r>
            <a:endParaRPr lang="en-US" sz="1400" dirty="0"/>
          </a:p>
        </p:txBody>
      </p:sp>
      <p:sp>
        <p:nvSpPr>
          <p:cNvPr id="35" name="Flowchart: Decision 34"/>
          <p:cNvSpPr/>
          <p:nvPr/>
        </p:nvSpPr>
        <p:spPr>
          <a:xfrm>
            <a:off x="4446495" y="3879573"/>
            <a:ext cx="15240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</a:t>
            </a:r>
            <a:endParaRPr lang="en-US" sz="1400" dirty="0"/>
          </a:p>
        </p:txBody>
      </p:sp>
      <p:cxnSp>
        <p:nvCxnSpPr>
          <p:cNvPr id="36" name="Straight Arrow Connector 35"/>
          <p:cNvCxnSpPr>
            <a:stCxn id="32" idx="2"/>
            <a:endCxn id="34" idx="0"/>
          </p:cNvCxnSpPr>
          <p:nvPr/>
        </p:nvCxnSpPr>
        <p:spPr>
          <a:xfrm>
            <a:off x="5208495" y="2141538"/>
            <a:ext cx="0" cy="2412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2"/>
            <a:endCxn id="35" idx="0"/>
          </p:cNvCxnSpPr>
          <p:nvPr/>
        </p:nvCxnSpPr>
        <p:spPr>
          <a:xfrm>
            <a:off x="5208495" y="3103126"/>
            <a:ext cx="0" cy="776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5" idx="2"/>
            <a:endCxn id="30" idx="2"/>
          </p:cNvCxnSpPr>
          <p:nvPr/>
        </p:nvCxnSpPr>
        <p:spPr>
          <a:xfrm rot="5400000" flipH="1">
            <a:off x="1954139" y="1768218"/>
            <a:ext cx="2279611" cy="4229100"/>
          </a:xfrm>
          <a:prstGeom prst="bentConnector4">
            <a:avLst>
              <a:gd name="adj1" fmla="val -10028"/>
              <a:gd name="adj2" fmla="val 10900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Alternate Process 38"/>
          <p:cNvSpPr/>
          <p:nvPr/>
        </p:nvSpPr>
        <p:spPr>
          <a:xfrm>
            <a:off x="6199095" y="2367001"/>
            <a:ext cx="1524000" cy="76231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Suitable Location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4" idx="3"/>
            <a:endCxn id="39" idx="1"/>
          </p:cNvCxnSpPr>
          <p:nvPr/>
        </p:nvCxnSpPr>
        <p:spPr>
          <a:xfrm>
            <a:off x="5970495" y="2742962"/>
            <a:ext cx="228600" cy="51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9" idx="2"/>
          </p:cNvCxnSpPr>
          <p:nvPr/>
        </p:nvCxnSpPr>
        <p:spPr>
          <a:xfrm rot="5400000">
            <a:off x="6008595" y="2329220"/>
            <a:ext cx="152400" cy="17526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ocess 41"/>
          <p:cNvSpPr/>
          <p:nvPr/>
        </p:nvSpPr>
        <p:spPr>
          <a:xfrm>
            <a:off x="6217292" y="3879573"/>
            <a:ext cx="1524000" cy="1143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35" idx="3"/>
            <a:endCxn id="42" idx="1"/>
          </p:cNvCxnSpPr>
          <p:nvPr/>
        </p:nvCxnSpPr>
        <p:spPr>
          <a:xfrm>
            <a:off x="5970495" y="4451073"/>
            <a:ext cx="2467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14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Mapping with GIS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1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Mapping with GIS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8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Mapping with GIS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5186"/>
      </p:ext>
    </p:extLst>
  </p:cSld>
  <p:clrMapOvr>
    <a:masterClrMapping/>
  </p:clrMapOvr>
</p:sld>
</file>

<file path=ppt/theme/theme1.xml><?xml version="1.0" encoding="utf-8"?>
<a:theme xmlns:a="http://schemas.openxmlformats.org/drawingml/2006/main" name="CUEPRA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UEPRA" id="{AF22FB39-0651-46BA-B398-BE6F0145D1D4}" vid="{F024830B-6752-46A1-AA4B-377C84D532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CUEPRA</Template>
  <TotalTime>116</TotalTime>
  <Words>96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CUEPRA</vt:lpstr>
      <vt:lpstr>Photo Editor Photo</vt:lpstr>
      <vt:lpstr>Circuit Mapping with GIS</vt:lpstr>
      <vt:lpstr>Introduction</vt:lpstr>
      <vt:lpstr>Feeder Redution</vt:lpstr>
      <vt:lpstr>Feeder Reduction</vt:lpstr>
      <vt:lpstr>Circuit Mapping with GIS</vt:lpstr>
      <vt:lpstr>Circuit Mapping with GIS</vt:lpstr>
      <vt:lpstr>Circuit Mapping with GIS</vt:lpstr>
      <vt:lpstr>Circuit Mapping with GIS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 Mapping with GIS</dc:title>
  <dc:creator>Joshua Michael Burklew Smith</dc:creator>
  <cp:lastModifiedBy>Joshua Michael Burklew Smith</cp:lastModifiedBy>
  <cp:revision>7</cp:revision>
  <dcterms:created xsi:type="dcterms:W3CDTF">2016-10-31T14:47:03Z</dcterms:created>
  <dcterms:modified xsi:type="dcterms:W3CDTF">2016-10-31T16:57:18Z</dcterms:modified>
</cp:coreProperties>
</file>